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0" r:id="rId25"/>
    <p:sldId id="281" r:id="rId26"/>
    <p:sldId id="282" r:id="rId27"/>
    <p:sldId id="283" r:id="rId28"/>
    <p:sldId id="285" r:id="rId29"/>
    <p:sldId id="286" r:id="rId30"/>
    <p:sldId id="287" r:id="rId3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4660"/>
  </p:normalViewPr>
  <p:slideViewPr>
    <p:cSldViewPr snapToGrid="0">
      <p:cViewPr varScale="1">
        <p:scale>
          <a:sx n="63" d="100"/>
          <a:sy n="63" d="100"/>
        </p:scale>
        <p:origin x="12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en-US" sz="1800" b="0" strike="noStrike" spc="-1">
                <a:solidFill>
                  <a:srgbClr val="000000"/>
                </a:solidFill>
                <a:latin typeface="Calibri"/>
              </a:rPr>
              <a:t>Click to move the slide</a:t>
            </a:r>
          </a:p>
        </p:txBody>
      </p:sp>
      <p:sp>
        <p:nvSpPr>
          <p:cNvPr id="83"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84"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 </a:t>
            </a:r>
          </a:p>
        </p:txBody>
      </p:sp>
      <p:sp>
        <p:nvSpPr>
          <p:cNvPr id="85"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 </a:t>
            </a:r>
          </a:p>
        </p:txBody>
      </p:sp>
      <p:sp>
        <p:nvSpPr>
          <p:cNvPr id="86"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 </a:t>
            </a:r>
          </a:p>
        </p:txBody>
      </p:sp>
      <p:sp>
        <p:nvSpPr>
          <p:cNvPr id="87" name="PlaceHolder 6"/>
          <p:cNvSpPr>
            <a:spLocks noGrp="1"/>
          </p:cNvSpPr>
          <p:nvPr>
            <p:ph type="sldNum"/>
          </p:nvPr>
        </p:nvSpPr>
        <p:spPr>
          <a:xfrm>
            <a:off x="4399200" y="9555480"/>
            <a:ext cx="3372840" cy="502560"/>
          </a:xfrm>
          <a:prstGeom prst="rect">
            <a:avLst/>
          </a:prstGeom>
        </p:spPr>
        <p:txBody>
          <a:bodyPr lIns="0" tIns="0" rIns="0" bIns="0" anchor="b"/>
          <a:lstStyle/>
          <a:p>
            <a:pPr algn="r"/>
            <a:fld id="{FA19ADB8-1888-4715-AE3D-B0DE38CCFA78}"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1143000" y="685800"/>
            <a:ext cx="4572000" cy="3429000"/>
          </a:xfrm>
          <a:prstGeom prst="rect">
            <a:avLst/>
          </a:prstGeom>
        </p:spPr>
      </p:sp>
      <p:sp>
        <p:nvSpPr>
          <p:cNvPr id="309"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Prikaz konverzie: bruk2ucsf -&gt; nazov programu, 2rr -&gt; subor s 2D spektrom (obe dimenzie su realne)</a:t>
            </a:r>
          </a:p>
        </p:txBody>
      </p:sp>
      <p:sp>
        <p:nvSpPr>
          <p:cNvPr id="310" name="TextShape 3"/>
          <p:cNvSpPr txBox="1"/>
          <p:nvPr/>
        </p:nvSpPr>
        <p:spPr>
          <a:xfrm>
            <a:off x="3884760" y="8685360"/>
            <a:ext cx="2971440" cy="456840"/>
          </a:xfrm>
          <a:prstGeom prst="rect">
            <a:avLst/>
          </a:prstGeom>
          <a:noFill/>
          <a:ln>
            <a:noFill/>
          </a:ln>
        </p:spPr>
        <p:txBody>
          <a:bodyPr anchor="b"/>
          <a:lstStyle/>
          <a:p>
            <a:pPr algn="r">
              <a:lnSpc>
                <a:spcPct val="100000"/>
              </a:lnSpc>
            </a:pPr>
            <a:fld id="{71FF5547-551D-490C-8BA6-42E155641B65}" type="slidenum">
              <a:rPr lang="en-US" sz="1200" b="0" strike="noStrike" spc="-1">
                <a:solidFill>
                  <a:srgbClr val="000000"/>
                </a:solidFill>
                <a:latin typeface="+mn-lt"/>
                <a:ea typeface="+mn-ea"/>
              </a:rPr>
              <a:t>5</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PlaceHolder 1"/>
          <p:cNvSpPr>
            <a:spLocks noGrp="1" noRot="1" noChangeAspect="1"/>
          </p:cNvSpPr>
          <p:nvPr>
            <p:ph type="sldImg"/>
          </p:nvPr>
        </p:nvSpPr>
        <p:spPr>
          <a:xfrm>
            <a:off x="1143000" y="685800"/>
            <a:ext cx="4572000" cy="3429000"/>
          </a:xfrm>
          <a:prstGeom prst="rect">
            <a:avLst/>
          </a:prstGeom>
        </p:spPr>
      </p:sp>
      <p:sp>
        <p:nvSpPr>
          <p:cNvPr id="336"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Pooznačovať všetky relevantné píky (krospíky len na jednej polovici a diagonálne píky dokopy 16ks)</a:t>
            </a:r>
          </a:p>
        </p:txBody>
      </p:sp>
      <p:sp>
        <p:nvSpPr>
          <p:cNvPr id="337" name="TextShape 3"/>
          <p:cNvSpPr txBox="1"/>
          <p:nvPr/>
        </p:nvSpPr>
        <p:spPr>
          <a:xfrm>
            <a:off x="3884760" y="8685360"/>
            <a:ext cx="2971440" cy="456840"/>
          </a:xfrm>
          <a:prstGeom prst="rect">
            <a:avLst/>
          </a:prstGeom>
          <a:noFill/>
          <a:ln>
            <a:noFill/>
          </a:ln>
        </p:spPr>
        <p:txBody>
          <a:bodyPr anchor="b"/>
          <a:lstStyle/>
          <a:p>
            <a:pPr algn="r">
              <a:lnSpc>
                <a:spcPct val="100000"/>
              </a:lnSpc>
            </a:pPr>
            <a:fld id="{3F62342B-9926-401D-9DA3-34F54AD726C3}" type="slidenum">
              <a:rPr lang="en-US" sz="1200" b="0" strike="noStrike" spc="-1">
                <a:solidFill>
                  <a:srgbClr val="000000"/>
                </a:solidFill>
                <a:latin typeface="+mn-lt"/>
                <a:ea typeface="+mn-ea"/>
              </a:rPr>
              <a:t>19</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noRot="1" noChangeAspect="1"/>
          </p:cNvSpPr>
          <p:nvPr>
            <p:ph type="sldImg"/>
          </p:nvPr>
        </p:nvSpPr>
        <p:spPr>
          <a:xfrm>
            <a:off x="1143000" y="685800"/>
            <a:ext cx="4572000" cy="3429000"/>
          </a:xfrm>
          <a:prstGeom prst="rect">
            <a:avLst/>
          </a:prstGeom>
        </p:spPr>
      </p:sp>
      <p:sp>
        <p:nvSpPr>
          <p:cNvPr id="339"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Pooznačovať všetky relevantné píky (krospíky len na jednej polovici a diagonálne píky dokopy 16ks)</a:t>
            </a:r>
          </a:p>
        </p:txBody>
      </p:sp>
      <p:sp>
        <p:nvSpPr>
          <p:cNvPr id="340" name="TextShape 3"/>
          <p:cNvSpPr txBox="1"/>
          <p:nvPr/>
        </p:nvSpPr>
        <p:spPr>
          <a:xfrm>
            <a:off x="3884760" y="8685360"/>
            <a:ext cx="2971440" cy="456840"/>
          </a:xfrm>
          <a:prstGeom prst="rect">
            <a:avLst/>
          </a:prstGeom>
          <a:noFill/>
          <a:ln>
            <a:noFill/>
          </a:ln>
        </p:spPr>
        <p:txBody>
          <a:bodyPr anchor="b"/>
          <a:lstStyle/>
          <a:p>
            <a:pPr algn="r">
              <a:lnSpc>
                <a:spcPct val="100000"/>
              </a:lnSpc>
            </a:pPr>
            <a:fld id="{427975B1-1435-4F15-9055-1C378BA06180}" type="slidenum">
              <a:rPr lang="en-US" sz="1200" b="0" strike="noStrike" spc="-1">
                <a:solidFill>
                  <a:srgbClr val="000000"/>
                </a:solidFill>
                <a:latin typeface="+mn-lt"/>
                <a:ea typeface="+mn-ea"/>
              </a:rPr>
              <a:t>20</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noRot="1" noChangeAspect="1"/>
          </p:cNvSpPr>
          <p:nvPr>
            <p:ph type="sldImg"/>
          </p:nvPr>
        </p:nvSpPr>
        <p:spPr>
          <a:xfrm>
            <a:off x="1143000" y="685800"/>
            <a:ext cx="4572000" cy="3429000"/>
          </a:xfrm>
          <a:prstGeom prst="rect">
            <a:avLst/>
          </a:prstGeom>
        </p:spPr>
      </p:sp>
      <p:sp>
        <p:nvSpPr>
          <p:cNvPr id="342" name="PlaceHolder 2"/>
          <p:cNvSpPr>
            <a:spLocks noGrp="1"/>
          </p:cNvSpPr>
          <p:nvPr>
            <p:ph type="body"/>
          </p:nvPr>
        </p:nvSpPr>
        <p:spPr>
          <a:xfrm>
            <a:off x="685800" y="4343400"/>
            <a:ext cx="5486040" cy="4114440"/>
          </a:xfrm>
          <a:prstGeom prst="rect">
            <a:avLst/>
          </a:prstGeom>
        </p:spPr>
        <p:txBody>
          <a:bodyPr/>
          <a:lstStyle/>
          <a:p>
            <a:endParaRPr lang="en-US" sz="2000" b="0" strike="noStrike" spc="-1">
              <a:latin typeface="Arial"/>
            </a:endParaRPr>
          </a:p>
        </p:txBody>
      </p:sp>
      <p:sp>
        <p:nvSpPr>
          <p:cNvPr id="343" name="TextShape 3"/>
          <p:cNvSpPr txBox="1"/>
          <p:nvPr/>
        </p:nvSpPr>
        <p:spPr>
          <a:xfrm>
            <a:off x="3884760" y="8685360"/>
            <a:ext cx="2971440" cy="456840"/>
          </a:xfrm>
          <a:prstGeom prst="rect">
            <a:avLst/>
          </a:prstGeom>
          <a:noFill/>
          <a:ln>
            <a:noFill/>
          </a:ln>
        </p:spPr>
        <p:txBody>
          <a:bodyPr anchor="b"/>
          <a:lstStyle/>
          <a:p>
            <a:pPr algn="r">
              <a:lnSpc>
                <a:spcPct val="100000"/>
              </a:lnSpc>
            </a:pPr>
            <a:fld id="{BEC69CE4-C2B8-4285-982D-DC908658C335}" type="slidenum">
              <a:rPr lang="en-US" sz="1200" b="0" strike="noStrike" spc="-1">
                <a:solidFill>
                  <a:srgbClr val="000000"/>
                </a:solidFill>
                <a:latin typeface="+mn-lt"/>
                <a:ea typeface="+mn-ea"/>
              </a:rPr>
              <a:t>21</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noRot="1" noChangeAspect="1"/>
          </p:cNvSpPr>
          <p:nvPr>
            <p:ph type="sldImg"/>
          </p:nvPr>
        </p:nvSpPr>
        <p:spPr>
          <a:xfrm>
            <a:off x="1143000" y="685800"/>
            <a:ext cx="4572000" cy="3429000"/>
          </a:xfrm>
          <a:prstGeom prst="rect">
            <a:avLst/>
          </a:prstGeom>
        </p:spPr>
      </p:sp>
      <p:sp>
        <p:nvSpPr>
          <p:cNvPr id="345" name="PlaceHolder 2"/>
          <p:cNvSpPr>
            <a:spLocks noGrp="1"/>
          </p:cNvSpPr>
          <p:nvPr>
            <p:ph type="body"/>
          </p:nvPr>
        </p:nvSpPr>
        <p:spPr>
          <a:xfrm>
            <a:off x="685800" y="4343400"/>
            <a:ext cx="5486040" cy="4114440"/>
          </a:xfrm>
          <a:prstGeom prst="rect">
            <a:avLst/>
          </a:prstGeom>
        </p:spPr>
        <p:txBody>
          <a:bodyPr/>
          <a:lstStyle/>
          <a:p>
            <a:endParaRPr lang="en-US" sz="2000" b="0" strike="noStrike" spc="-1">
              <a:latin typeface="Arial"/>
            </a:endParaRPr>
          </a:p>
        </p:txBody>
      </p:sp>
      <p:sp>
        <p:nvSpPr>
          <p:cNvPr id="346" name="TextShape 3"/>
          <p:cNvSpPr txBox="1"/>
          <p:nvPr/>
        </p:nvSpPr>
        <p:spPr>
          <a:xfrm>
            <a:off x="3884760" y="8685360"/>
            <a:ext cx="2971440" cy="456840"/>
          </a:xfrm>
          <a:prstGeom prst="rect">
            <a:avLst/>
          </a:prstGeom>
          <a:noFill/>
          <a:ln>
            <a:noFill/>
          </a:ln>
        </p:spPr>
        <p:txBody>
          <a:bodyPr anchor="b"/>
          <a:lstStyle/>
          <a:p>
            <a:pPr algn="r">
              <a:lnSpc>
                <a:spcPct val="100000"/>
              </a:lnSpc>
            </a:pPr>
            <a:fld id="{DDAB0AA1-F4C3-42C0-B206-A5B64F934C71}" type="slidenum">
              <a:rPr lang="en-US" sz="1200" b="0" strike="noStrike" spc="-1">
                <a:solidFill>
                  <a:srgbClr val="000000"/>
                </a:solidFill>
                <a:latin typeface="+mn-lt"/>
                <a:ea typeface="+mn-ea"/>
              </a:rPr>
              <a:t>22</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noRot="1" noChangeAspect="1"/>
          </p:cNvSpPr>
          <p:nvPr>
            <p:ph type="sldImg"/>
          </p:nvPr>
        </p:nvSpPr>
        <p:spPr>
          <a:xfrm>
            <a:off x="1143000" y="685800"/>
            <a:ext cx="4572000" cy="3429000"/>
          </a:xfrm>
          <a:prstGeom prst="rect">
            <a:avLst/>
          </a:prstGeom>
        </p:spPr>
      </p:sp>
      <p:sp>
        <p:nvSpPr>
          <p:cNvPr id="354"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Priradiť nájdené spinové systémy k reziduám podľa odhadu počtu signálov</a:t>
            </a:r>
          </a:p>
        </p:txBody>
      </p:sp>
      <p:sp>
        <p:nvSpPr>
          <p:cNvPr id="355" name="TextShape 3"/>
          <p:cNvSpPr txBox="1"/>
          <p:nvPr/>
        </p:nvSpPr>
        <p:spPr>
          <a:xfrm>
            <a:off x="3884760" y="8685360"/>
            <a:ext cx="2971440" cy="456840"/>
          </a:xfrm>
          <a:prstGeom prst="rect">
            <a:avLst/>
          </a:prstGeom>
          <a:noFill/>
          <a:ln>
            <a:noFill/>
          </a:ln>
        </p:spPr>
        <p:txBody>
          <a:bodyPr anchor="b"/>
          <a:lstStyle/>
          <a:p>
            <a:pPr algn="r">
              <a:lnSpc>
                <a:spcPct val="100000"/>
              </a:lnSpc>
            </a:pPr>
            <a:fld id="{CA2A554E-208E-4AA6-8BCF-8AAAA084AE3E}" type="slidenum">
              <a:rPr lang="en-US" sz="1200" b="0" strike="noStrike" spc="-1">
                <a:solidFill>
                  <a:srgbClr val="000000"/>
                </a:solidFill>
                <a:latin typeface="+mn-lt"/>
                <a:ea typeface="+mn-ea"/>
              </a:rPr>
              <a:t>23</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noRot="1" noChangeAspect="1"/>
          </p:cNvSpPr>
          <p:nvPr>
            <p:ph type="sldImg"/>
          </p:nvPr>
        </p:nvSpPr>
        <p:spPr>
          <a:xfrm>
            <a:off x="1143000" y="685800"/>
            <a:ext cx="4572000" cy="3429000"/>
          </a:xfrm>
          <a:prstGeom prst="rect">
            <a:avLst/>
          </a:prstGeom>
        </p:spPr>
      </p:sp>
      <p:sp>
        <p:nvSpPr>
          <p:cNvPr id="357" name="PlaceHolder 2"/>
          <p:cNvSpPr>
            <a:spLocks noGrp="1"/>
          </p:cNvSpPr>
          <p:nvPr>
            <p:ph type="body"/>
          </p:nvPr>
        </p:nvSpPr>
        <p:spPr>
          <a:xfrm>
            <a:off x="685800" y="4343400"/>
            <a:ext cx="5486040" cy="4114440"/>
          </a:xfrm>
          <a:prstGeom prst="rect">
            <a:avLst/>
          </a:prstGeom>
        </p:spPr>
        <p:txBody>
          <a:bodyPr/>
          <a:lstStyle/>
          <a:p>
            <a:endParaRPr lang="en-US" sz="2000" b="0" strike="noStrike" spc="-1">
              <a:latin typeface="Arial"/>
            </a:endParaRPr>
          </a:p>
        </p:txBody>
      </p:sp>
      <p:sp>
        <p:nvSpPr>
          <p:cNvPr id="358" name="TextShape 3"/>
          <p:cNvSpPr txBox="1"/>
          <p:nvPr/>
        </p:nvSpPr>
        <p:spPr>
          <a:xfrm>
            <a:off x="3884760" y="8685360"/>
            <a:ext cx="2971440" cy="456840"/>
          </a:xfrm>
          <a:prstGeom prst="rect">
            <a:avLst/>
          </a:prstGeom>
          <a:noFill/>
          <a:ln>
            <a:noFill/>
          </a:ln>
        </p:spPr>
        <p:txBody>
          <a:bodyPr anchor="b"/>
          <a:lstStyle/>
          <a:p>
            <a:pPr algn="r">
              <a:lnSpc>
                <a:spcPct val="100000"/>
              </a:lnSpc>
            </a:pPr>
            <a:fld id="{F8207EB2-EA91-4811-B28F-AD363A606DE4}" type="slidenum">
              <a:rPr lang="en-US" sz="1200" b="0" strike="noStrike" spc="-1">
                <a:solidFill>
                  <a:srgbClr val="000000"/>
                </a:solidFill>
                <a:latin typeface="+mn-lt"/>
                <a:ea typeface="+mn-ea"/>
              </a:rPr>
              <a:t>24</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PlaceHolder 1"/>
          <p:cNvSpPr>
            <a:spLocks noGrp="1" noRot="1" noChangeAspect="1"/>
          </p:cNvSpPr>
          <p:nvPr>
            <p:ph type="sldImg"/>
          </p:nvPr>
        </p:nvSpPr>
        <p:spPr>
          <a:xfrm>
            <a:off x="1143000" y="685800"/>
            <a:ext cx="4572000" cy="3429000"/>
          </a:xfrm>
          <a:prstGeom prst="rect">
            <a:avLst/>
          </a:prstGeom>
        </p:spPr>
      </p:sp>
      <p:sp>
        <p:nvSpPr>
          <p:cNvPr id="360"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Dopriradzovať samostatne!!!</a:t>
            </a:r>
          </a:p>
        </p:txBody>
      </p:sp>
      <p:sp>
        <p:nvSpPr>
          <p:cNvPr id="361" name="TextShape 3"/>
          <p:cNvSpPr txBox="1"/>
          <p:nvPr/>
        </p:nvSpPr>
        <p:spPr>
          <a:xfrm>
            <a:off x="3884760" y="8685360"/>
            <a:ext cx="2971440" cy="456840"/>
          </a:xfrm>
          <a:prstGeom prst="rect">
            <a:avLst/>
          </a:prstGeom>
          <a:noFill/>
          <a:ln>
            <a:noFill/>
          </a:ln>
        </p:spPr>
        <p:txBody>
          <a:bodyPr anchor="b"/>
          <a:lstStyle/>
          <a:p>
            <a:pPr algn="r">
              <a:lnSpc>
                <a:spcPct val="100000"/>
              </a:lnSpc>
            </a:pPr>
            <a:fld id="{2B00EAD1-7FDA-4A54-B740-6CDAEFD7CF73}" type="slidenum">
              <a:rPr lang="en-US" sz="1200" b="0" strike="noStrike" spc="-1">
                <a:solidFill>
                  <a:srgbClr val="000000"/>
                </a:solidFill>
                <a:latin typeface="+mn-lt"/>
                <a:ea typeface="+mn-ea"/>
              </a:rPr>
              <a:t>25</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noRot="1" noChangeAspect="1"/>
          </p:cNvSpPr>
          <p:nvPr>
            <p:ph type="sldImg"/>
          </p:nvPr>
        </p:nvSpPr>
        <p:spPr>
          <a:xfrm>
            <a:off x="1143000" y="685800"/>
            <a:ext cx="4572000" cy="3429000"/>
          </a:xfrm>
          <a:prstGeom prst="rect">
            <a:avLst/>
          </a:prstGeom>
        </p:spPr>
      </p:sp>
      <p:sp>
        <p:nvSpPr>
          <p:cNvPr id="363" name="PlaceHolder 2"/>
          <p:cNvSpPr>
            <a:spLocks noGrp="1"/>
          </p:cNvSpPr>
          <p:nvPr>
            <p:ph type="body"/>
          </p:nvPr>
        </p:nvSpPr>
        <p:spPr>
          <a:xfrm>
            <a:off x="685800" y="4343400"/>
            <a:ext cx="5486040" cy="4114440"/>
          </a:xfrm>
          <a:prstGeom prst="rect">
            <a:avLst/>
          </a:prstGeom>
        </p:spPr>
        <p:txBody>
          <a:bodyPr/>
          <a:lstStyle/>
          <a:p>
            <a:endParaRPr lang="en-US" sz="2000" b="0" strike="noStrike" spc="-1">
              <a:latin typeface="Arial"/>
            </a:endParaRPr>
          </a:p>
        </p:txBody>
      </p:sp>
      <p:sp>
        <p:nvSpPr>
          <p:cNvPr id="364" name="TextShape 3"/>
          <p:cNvSpPr txBox="1"/>
          <p:nvPr/>
        </p:nvSpPr>
        <p:spPr>
          <a:xfrm>
            <a:off x="3884760" y="8685360"/>
            <a:ext cx="2971440" cy="456840"/>
          </a:xfrm>
          <a:prstGeom prst="rect">
            <a:avLst/>
          </a:prstGeom>
          <a:noFill/>
          <a:ln>
            <a:noFill/>
          </a:ln>
        </p:spPr>
        <p:txBody>
          <a:bodyPr anchor="b"/>
          <a:lstStyle/>
          <a:p>
            <a:pPr algn="r">
              <a:lnSpc>
                <a:spcPct val="100000"/>
              </a:lnSpc>
            </a:pPr>
            <a:fld id="{4111AD90-37E9-4F13-AF4C-CD50F84A0547}" type="slidenum">
              <a:rPr lang="en-US" sz="1200" b="0" strike="noStrike" spc="-1">
                <a:solidFill>
                  <a:srgbClr val="000000"/>
                </a:solidFill>
                <a:latin typeface="+mn-lt"/>
                <a:ea typeface="+mn-ea"/>
              </a:rPr>
              <a:t>26</a:t>
            </a:fld>
            <a:endParaRPr lang="en-U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PlaceHolder 1"/>
          <p:cNvSpPr>
            <a:spLocks noGrp="1" noRot="1" noChangeAspect="1"/>
          </p:cNvSpPr>
          <p:nvPr>
            <p:ph type="sldImg"/>
          </p:nvPr>
        </p:nvSpPr>
        <p:spPr>
          <a:xfrm>
            <a:off x="1143000" y="685800"/>
            <a:ext cx="4572000" cy="3429000"/>
          </a:xfrm>
          <a:prstGeom prst="rect">
            <a:avLst/>
          </a:prstGeom>
        </p:spPr>
      </p:sp>
      <p:sp>
        <p:nvSpPr>
          <p:cNvPr id="369" name="PlaceHolder 2"/>
          <p:cNvSpPr>
            <a:spLocks noGrp="1"/>
          </p:cNvSpPr>
          <p:nvPr>
            <p:ph type="body"/>
          </p:nvPr>
        </p:nvSpPr>
        <p:spPr>
          <a:xfrm>
            <a:off x="685800" y="4343400"/>
            <a:ext cx="5486040" cy="4114440"/>
          </a:xfrm>
          <a:prstGeom prst="rect">
            <a:avLst/>
          </a:prstGeom>
        </p:spPr>
        <p:txBody>
          <a:bodyPr/>
          <a:lstStyle/>
          <a:p>
            <a:endParaRPr lang="en-US" sz="2000" b="0" strike="noStrike" spc="-1">
              <a:latin typeface="Arial"/>
            </a:endParaRPr>
          </a:p>
        </p:txBody>
      </p:sp>
      <p:sp>
        <p:nvSpPr>
          <p:cNvPr id="370" name="TextShape 3"/>
          <p:cNvSpPr txBox="1"/>
          <p:nvPr/>
        </p:nvSpPr>
        <p:spPr>
          <a:xfrm>
            <a:off x="3884760" y="8685360"/>
            <a:ext cx="2971440" cy="456840"/>
          </a:xfrm>
          <a:prstGeom prst="rect">
            <a:avLst/>
          </a:prstGeom>
          <a:noFill/>
          <a:ln>
            <a:noFill/>
          </a:ln>
        </p:spPr>
        <p:txBody>
          <a:bodyPr anchor="b"/>
          <a:lstStyle/>
          <a:p>
            <a:pPr algn="r">
              <a:lnSpc>
                <a:spcPct val="100000"/>
              </a:lnSpc>
            </a:pPr>
            <a:fld id="{0447A945-D5D2-4A94-A55F-6DC259589133}" type="slidenum">
              <a:rPr lang="en-US" sz="1200" b="0" strike="noStrike" spc="-1">
                <a:solidFill>
                  <a:srgbClr val="000000"/>
                </a:solidFill>
                <a:latin typeface="+mn-lt"/>
                <a:ea typeface="+mn-ea"/>
              </a:rPr>
              <a:t>27</a:t>
            </a:fld>
            <a:endParaRPr lang="en-U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PlaceHolder 1"/>
          <p:cNvSpPr>
            <a:spLocks noGrp="1" noRot="1" noChangeAspect="1"/>
          </p:cNvSpPr>
          <p:nvPr>
            <p:ph type="sldImg"/>
          </p:nvPr>
        </p:nvSpPr>
        <p:spPr>
          <a:xfrm>
            <a:off x="1143000" y="685800"/>
            <a:ext cx="4572000" cy="3429000"/>
          </a:xfrm>
          <a:prstGeom prst="rect">
            <a:avLst/>
          </a:prstGeom>
        </p:spPr>
      </p:sp>
      <p:sp>
        <p:nvSpPr>
          <p:cNvPr id="372"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Opíkovat ROESY a popriradzovať (ideálne pomocou at)</a:t>
            </a:r>
          </a:p>
        </p:txBody>
      </p:sp>
      <p:sp>
        <p:nvSpPr>
          <p:cNvPr id="373" name="TextShape 3"/>
          <p:cNvSpPr txBox="1"/>
          <p:nvPr/>
        </p:nvSpPr>
        <p:spPr>
          <a:xfrm>
            <a:off x="3884760" y="8685360"/>
            <a:ext cx="2971440" cy="456840"/>
          </a:xfrm>
          <a:prstGeom prst="rect">
            <a:avLst/>
          </a:prstGeom>
          <a:noFill/>
          <a:ln>
            <a:noFill/>
          </a:ln>
        </p:spPr>
        <p:txBody>
          <a:bodyPr anchor="b"/>
          <a:lstStyle/>
          <a:p>
            <a:pPr algn="r">
              <a:lnSpc>
                <a:spcPct val="100000"/>
              </a:lnSpc>
            </a:pPr>
            <a:fld id="{67D89A0D-3E4D-42E9-A677-E8DFD6D38790}" type="slidenum">
              <a:rPr lang="en-US" sz="1200" b="0" strike="noStrike" spc="-1">
                <a:solidFill>
                  <a:srgbClr val="000000"/>
                </a:solidFill>
                <a:latin typeface="+mn-lt"/>
                <a:ea typeface="+mn-ea"/>
              </a:rPr>
              <a:t>28</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PlaceHolder 1"/>
          <p:cNvSpPr>
            <a:spLocks noGrp="1" noRot="1" noChangeAspect="1"/>
          </p:cNvSpPr>
          <p:nvPr>
            <p:ph type="sldImg"/>
          </p:nvPr>
        </p:nvSpPr>
        <p:spPr>
          <a:xfrm>
            <a:off x="1143000" y="685800"/>
            <a:ext cx="4572000" cy="3429000"/>
          </a:xfrm>
          <a:prstGeom prst="rect">
            <a:avLst/>
          </a:prstGeom>
        </p:spPr>
      </p:sp>
      <p:sp>
        <p:nvSpPr>
          <p:cNvPr id="312"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Takto to vyzera, ked sa otvori nove spektrum, neulozene</a:t>
            </a:r>
          </a:p>
        </p:txBody>
      </p:sp>
      <p:sp>
        <p:nvSpPr>
          <p:cNvPr id="313" name="TextShape 3"/>
          <p:cNvSpPr txBox="1"/>
          <p:nvPr/>
        </p:nvSpPr>
        <p:spPr>
          <a:xfrm>
            <a:off x="3884760" y="8685360"/>
            <a:ext cx="2971440" cy="456840"/>
          </a:xfrm>
          <a:prstGeom prst="rect">
            <a:avLst/>
          </a:prstGeom>
          <a:noFill/>
          <a:ln>
            <a:noFill/>
          </a:ln>
        </p:spPr>
        <p:txBody>
          <a:bodyPr anchor="b"/>
          <a:lstStyle/>
          <a:p>
            <a:pPr algn="r">
              <a:lnSpc>
                <a:spcPct val="100000"/>
              </a:lnSpc>
            </a:pPr>
            <a:fld id="{99FB3177-705E-43C3-BCD3-65B1CCA48350}" type="slidenum">
              <a:rPr lang="en-US" sz="1200" b="0" strike="noStrike" spc="-1">
                <a:solidFill>
                  <a:srgbClr val="000000"/>
                </a:solidFill>
                <a:latin typeface="+mn-lt"/>
                <a:ea typeface="+mn-ea"/>
              </a:rPr>
              <a:t>10</a:t>
            </a:fld>
            <a:endParaRPr lang="en-US"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laceHolder 1"/>
          <p:cNvSpPr>
            <a:spLocks noGrp="1" noRot="1" noChangeAspect="1"/>
          </p:cNvSpPr>
          <p:nvPr>
            <p:ph type="sldImg"/>
          </p:nvPr>
        </p:nvSpPr>
        <p:spPr>
          <a:xfrm>
            <a:off x="1143000" y="685800"/>
            <a:ext cx="4572000" cy="3429000"/>
          </a:xfrm>
          <a:prstGeom prst="rect">
            <a:avLst/>
          </a:prstGeom>
        </p:spPr>
      </p:sp>
      <p:sp>
        <p:nvSpPr>
          <p:cNvPr id="375" name="PlaceHolder 2"/>
          <p:cNvSpPr>
            <a:spLocks noGrp="1"/>
          </p:cNvSpPr>
          <p:nvPr>
            <p:ph type="body"/>
          </p:nvPr>
        </p:nvSpPr>
        <p:spPr>
          <a:xfrm>
            <a:off x="685800" y="4343400"/>
            <a:ext cx="5486040" cy="4114440"/>
          </a:xfrm>
          <a:prstGeom prst="rect">
            <a:avLst/>
          </a:prstGeom>
        </p:spPr>
        <p:txBody>
          <a:bodyPr/>
          <a:lstStyle/>
          <a:p>
            <a:endParaRPr lang="en-US" sz="2000" b="0" strike="noStrike" spc="-1">
              <a:latin typeface="Arial"/>
            </a:endParaRPr>
          </a:p>
        </p:txBody>
      </p:sp>
      <p:sp>
        <p:nvSpPr>
          <p:cNvPr id="376" name="TextShape 3"/>
          <p:cNvSpPr txBox="1"/>
          <p:nvPr/>
        </p:nvSpPr>
        <p:spPr>
          <a:xfrm>
            <a:off x="3884760" y="8685360"/>
            <a:ext cx="2971440" cy="456840"/>
          </a:xfrm>
          <a:prstGeom prst="rect">
            <a:avLst/>
          </a:prstGeom>
          <a:noFill/>
          <a:ln>
            <a:noFill/>
          </a:ln>
        </p:spPr>
        <p:txBody>
          <a:bodyPr anchor="b"/>
          <a:lstStyle/>
          <a:p>
            <a:pPr algn="r">
              <a:lnSpc>
                <a:spcPct val="100000"/>
              </a:lnSpc>
            </a:pPr>
            <a:fld id="{98A2DCDB-AB6D-4BCF-96E6-4983AD084EFC}" type="slidenum">
              <a:rPr lang="en-US" sz="1200" b="0" strike="noStrike" spc="-1">
                <a:solidFill>
                  <a:srgbClr val="000000"/>
                </a:solidFill>
                <a:latin typeface="+mn-lt"/>
                <a:ea typeface="+mn-ea"/>
              </a:rPr>
              <a:t>29</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PlaceHolder 1"/>
          <p:cNvSpPr>
            <a:spLocks noGrp="1" noRot="1" noChangeAspect="1"/>
          </p:cNvSpPr>
          <p:nvPr>
            <p:ph type="sldImg"/>
          </p:nvPr>
        </p:nvSpPr>
        <p:spPr>
          <a:xfrm>
            <a:off x="1143000" y="685800"/>
            <a:ext cx="4572000" cy="3429000"/>
          </a:xfrm>
          <a:prstGeom prst="rect">
            <a:avLst/>
          </a:prstGeom>
        </p:spPr>
      </p:sp>
      <p:sp>
        <p:nvSpPr>
          <p:cNvPr id="315"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zf – odzoomovanie na full view</a:t>
            </a:r>
          </a:p>
        </p:txBody>
      </p:sp>
      <p:sp>
        <p:nvSpPr>
          <p:cNvPr id="316" name="TextShape 3"/>
          <p:cNvSpPr txBox="1"/>
          <p:nvPr/>
        </p:nvSpPr>
        <p:spPr>
          <a:xfrm>
            <a:off x="3884760" y="8685360"/>
            <a:ext cx="2971440" cy="456840"/>
          </a:xfrm>
          <a:prstGeom prst="rect">
            <a:avLst/>
          </a:prstGeom>
          <a:noFill/>
          <a:ln>
            <a:noFill/>
          </a:ln>
        </p:spPr>
        <p:txBody>
          <a:bodyPr anchor="b"/>
          <a:lstStyle/>
          <a:p>
            <a:pPr algn="r">
              <a:lnSpc>
                <a:spcPct val="100000"/>
              </a:lnSpc>
            </a:pPr>
            <a:fld id="{395E7578-3621-461B-9494-3B07918A7ECD}" type="slidenum">
              <a:rPr lang="en-US" sz="1200" b="0" strike="noStrike" spc="-1">
                <a:solidFill>
                  <a:srgbClr val="000000"/>
                </a:solidFill>
                <a:latin typeface="+mn-lt"/>
                <a:ea typeface="+mn-ea"/>
              </a:rPr>
              <a:t>11</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1143000" y="685800"/>
            <a:ext cx="4572000" cy="3429000"/>
          </a:xfrm>
          <a:prstGeom prst="rect">
            <a:avLst/>
          </a:prstGeom>
        </p:spPr>
      </p:sp>
      <p:sp>
        <p:nvSpPr>
          <p:cNvPr id="318"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Uprava kontur vC alebo ct</a:t>
            </a:r>
          </a:p>
        </p:txBody>
      </p:sp>
      <p:sp>
        <p:nvSpPr>
          <p:cNvPr id="319" name="TextShape 3"/>
          <p:cNvSpPr txBox="1"/>
          <p:nvPr/>
        </p:nvSpPr>
        <p:spPr>
          <a:xfrm>
            <a:off x="3884760" y="8685360"/>
            <a:ext cx="2971440" cy="456840"/>
          </a:xfrm>
          <a:prstGeom prst="rect">
            <a:avLst/>
          </a:prstGeom>
          <a:noFill/>
          <a:ln>
            <a:noFill/>
          </a:ln>
        </p:spPr>
        <p:txBody>
          <a:bodyPr anchor="b"/>
          <a:lstStyle/>
          <a:p>
            <a:pPr algn="r">
              <a:lnSpc>
                <a:spcPct val="100000"/>
              </a:lnSpc>
            </a:pPr>
            <a:fld id="{2C74E190-BA41-4ECD-9705-2281B868ADFA}" type="slidenum">
              <a:rPr lang="en-US" sz="1200" b="0" strike="noStrike" spc="-1">
                <a:solidFill>
                  <a:srgbClr val="000000"/>
                </a:solidFill>
                <a:latin typeface="+mn-lt"/>
                <a:ea typeface="+mn-ea"/>
              </a:rPr>
              <a:t>12</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1143000" y="685800"/>
            <a:ext cx="4572000" cy="3429000"/>
          </a:xfrm>
          <a:prstGeom prst="rect">
            <a:avLst/>
          </a:prstGeom>
        </p:spPr>
      </p:sp>
      <p:sp>
        <p:nvSpPr>
          <p:cNvPr id="321" name="PlaceHolder 2"/>
          <p:cNvSpPr>
            <a:spLocks noGrp="1"/>
          </p:cNvSpPr>
          <p:nvPr>
            <p:ph type="body"/>
          </p:nvPr>
        </p:nvSpPr>
        <p:spPr>
          <a:xfrm>
            <a:off x="685800" y="4343400"/>
            <a:ext cx="5486040" cy="4114440"/>
          </a:xfrm>
          <a:prstGeom prst="rect">
            <a:avLst/>
          </a:prstGeom>
        </p:spPr>
        <p:txBody>
          <a:bodyPr/>
          <a:lstStyle/>
          <a:p>
            <a:endParaRPr lang="en-US" sz="2000" b="0" strike="noStrike" spc="-1">
              <a:latin typeface="Arial"/>
            </a:endParaRPr>
          </a:p>
        </p:txBody>
      </p:sp>
      <p:sp>
        <p:nvSpPr>
          <p:cNvPr id="322" name="TextShape 3"/>
          <p:cNvSpPr txBox="1"/>
          <p:nvPr/>
        </p:nvSpPr>
        <p:spPr>
          <a:xfrm>
            <a:off x="3884760" y="8685360"/>
            <a:ext cx="2971440" cy="456840"/>
          </a:xfrm>
          <a:prstGeom prst="rect">
            <a:avLst/>
          </a:prstGeom>
          <a:noFill/>
          <a:ln>
            <a:noFill/>
          </a:ln>
        </p:spPr>
        <p:txBody>
          <a:bodyPr anchor="b"/>
          <a:lstStyle/>
          <a:p>
            <a:pPr algn="r">
              <a:lnSpc>
                <a:spcPct val="100000"/>
              </a:lnSpc>
            </a:pPr>
            <a:fld id="{B9C4164A-B2DE-4FFE-AC12-6D9F19C3BCC5}" type="slidenum">
              <a:rPr lang="en-US" sz="1200" b="0" strike="noStrike" spc="-1">
                <a:solidFill>
                  <a:srgbClr val="000000"/>
                </a:solidFill>
                <a:latin typeface="+mn-lt"/>
                <a:ea typeface="+mn-ea"/>
              </a:rPr>
              <a:t>13</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PlaceHolder 1"/>
          <p:cNvSpPr>
            <a:spLocks noGrp="1" noRot="1" noChangeAspect="1"/>
          </p:cNvSpPr>
          <p:nvPr>
            <p:ph type="sldImg"/>
          </p:nvPr>
        </p:nvSpPr>
        <p:spPr>
          <a:xfrm>
            <a:off x="1143000" y="685800"/>
            <a:ext cx="4572000" cy="3429000"/>
          </a:xfrm>
          <a:prstGeom prst="rect">
            <a:avLst/>
          </a:prstGeom>
        </p:spPr>
      </p:sp>
      <p:sp>
        <p:nvSpPr>
          <p:cNvPr id="324" name="PlaceHolder 2"/>
          <p:cNvSpPr>
            <a:spLocks noGrp="1"/>
          </p:cNvSpPr>
          <p:nvPr>
            <p:ph type="body"/>
          </p:nvPr>
        </p:nvSpPr>
        <p:spPr>
          <a:xfrm>
            <a:off x="685800" y="4343400"/>
            <a:ext cx="5486040" cy="4114440"/>
          </a:xfrm>
          <a:prstGeom prst="rect">
            <a:avLst/>
          </a:prstGeom>
        </p:spPr>
        <p:txBody>
          <a:bodyPr/>
          <a:lstStyle/>
          <a:p>
            <a:endParaRPr lang="en-US" sz="2000" b="0" strike="noStrike" spc="-1">
              <a:latin typeface="Arial"/>
            </a:endParaRPr>
          </a:p>
        </p:txBody>
      </p:sp>
      <p:sp>
        <p:nvSpPr>
          <p:cNvPr id="325" name="TextShape 3"/>
          <p:cNvSpPr txBox="1"/>
          <p:nvPr/>
        </p:nvSpPr>
        <p:spPr>
          <a:xfrm>
            <a:off x="3884760" y="8685360"/>
            <a:ext cx="2971440" cy="456840"/>
          </a:xfrm>
          <a:prstGeom prst="rect">
            <a:avLst/>
          </a:prstGeom>
          <a:noFill/>
          <a:ln>
            <a:noFill/>
          </a:ln>
        </p:spPr>
        <p:txBody>
          <a:bodyPr anchor="b"/>
          <a:lstStyle/>
          <a:p>
            <a:pPr algn="r">
              <a:lnSpc>
                <a:spcPct val="100000"/>
              </a:lnSpc>
            </a:pPr>
            <a:fld id="{3FE523D9-3009-4125-9909-6D4BF10758B0}" type="slidenum">
              <a:rPr lang="en-US" sz="1200" b="0" strike="noStrike" spc="-1">
                <a:solidFill>
                  <a:srgbClr val="000000"/>
                </a:solidFill>
                <a:latin typeface="+mn-lt"/>
                <a:ea typeface="+mn-ea"/>
              </a:rPr>
              <a:t>15</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noRot="1" noChangeAspect="1"/>
          </p:cNvSpPr>
          <p:nvPr>
            <p:ph type="sldImg"/>
          </p:nvPr>
        </p:nvSpPr>
        <p:spPr>
          <a:xfrm>
            <a:off x="1143000" y="685800"/>
            <a:ext cx="4572000" cy="3429000"/>
          </a:xfrm>
          <a:prstGeom prst="rect">
            <a:avLst/>
          </a:prstGeom>
        </p:spPr>
      </p:sp>
      <p:sp>
        <p:nvSpPr>
          <p:cNvPr id="327" name="PlaceHolder 2"/>
          <p:cNvSpPr>
            <a:spLocks noGrp="1"/>
          </p:cNvSpPr>
          <p:nvPr>
            <p:ph type="body"/>
          </p:nvPr>
        </p:nvSpPr>
        <p:spPr>
          <a:xfrm>
            <a:off x="685800" y="4343400"/>
            <a:ext cx="5486040" cy="4114440"/>
          </a:xfrm>
          <a:prstGeom prst="rect">
            <a:avLst/>
          </a:prstGeom>
        </p:spPr>
        <p:txBody>
          <a:bodyPr/>
          <a:lstStyle/>
          <a:p>
            <a:endParaRPr lang="en-US" sz="2000" b="0" strike="noStrike" spc="-1">
              <a:latin typeface="Arial"/>
            </a:endParaRPr>
          </a:p>
        </p:txBody>
      </p:sp>
      <p:sp>
        <p:nvSpPr>
          <p:cNvPr id="328" name="TextShape 3"/>
          <p:cNvSpPr txBox="1"/>
          <p:nvPr/>
        </p:nvSpPr>
        <p:spPr>
          <a:xfrm>
            <a:off x="3884760" y="8685360"/>
            <a:ext cx="2971440" cy="456840"/>
          </a:xfrm>
          <a:prstGeom prst="rect">
            <a:avLst/>
          </a:prstGeom>
          <a:noFill/>
          <a:ln>
            <a:noFill/>
          </a:ln>
        </p:spPr>
        <p:txBody>
          <a:bodyPr anchor="b"/>
          <a:lstStyle/>
          <a:p>
            <a:pPr algn="r">
              <a:lnSpc>
                <a:spcPct val="100000"/>
              </a:lnSpc>
            </a:pPr>
            <a:fld id="{D1505328-398E-49CF-9B8B-99B56E8FBF90}" type="slidenum">
              <a:rPr lang="en-US" sz="1200" b="0" strike="noStrike" spc="-1">
                <a:solidFill>
                  <a:srgbClr val="000000"/>
                </a:solidFill>
                <a:latin typeface="+mn-lt"/>
                <a:ea typeface="+mn-ea"/>
              </a:rPr>
              <a:t>16</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PlaceHolder 1"/>
          <p:cNvSpPr>
            <a:spLocks noGrp="1" noRot="1" noChangeAspect="1"/>
          </p:cNvSpPr>
          <p:nvPr>
            <p:ph type="sldImg"/>
          </p:nvPr>
        </p:nvSpPr>
        <p:spPr>
          <a:xfrm>
            <a:off x="1143000" y="685800"/>
            <a:ext cx="4572000" cy="3429000"/>
          </a:xfrm>
          <a:prstGeom prst="rect">
            <a:avLst/>
          </a:prstGeom>
        </p:spPr>
      </p:sp>
      <p:sp>
        <p:nvSpPr>
          <p:cNvPr id="330" name="PlaceHolder 2"/>
          <p:cNvSpPr>
            <a:spLocks noGrp="1"/>
          </p:cNvSpPr>
          <p:nvPr>
            <p:ph type="body"/>
          </p:nvPr>
        </p:nvSpPr>
        <p:spPr>
          <a:xfrm>
            <a:off x="685800" y="4343400"/>
            <a:ext cx="5486040" cy="4114440"/>
          </a:xfrm>
          <a:prstGeom prst="rect">
            <a:avLst/>
          </a:prstGeom>
        </p:spPr>
        <p:txBody>
          <a:bodyPr/>
          <a:lstStyle/>
          <a:p>
            <a:endParaRPr lang="en-US" sz="2000" b="0" strike="noStrike" spc="-1">
              <a:latin typeface="Arial"/>
            </a:endParaRPr>
          </a:p>
        </p:txBody>
      </p:sp>
      <p:sp>
        <p:nvSpPr>
          <p:cNvPr id="331" name="TextShape 3"/>
          <p:cNvSpPr txBox="1"/>
          <p:nvPr/>
        </p:nvSpPr>
        <p:spPr>
          <a:xfrm>
            <a:off x="3884760" y="8685360"/>
            <a:ext cx="2971440" cy="456840"/>
          </a:xfrm>
          <a:prstGeom prst="rect">
            <a:avLst/>
          </a:prstGeom>
          <a:noFill/>
          <a:ln>
            <a:noFill/>
          </a:ln>
        </p:spPr>
        <p:txBody>
          <a:bodyPr anchor="b"/>
          <a:lstStyle/>
          <a:p>
            <a:pPr algn="r">
              <a:lnSpc>
                <a:spcPct val="100000"/>
              </a:lnSpc>
            </a:pPr>
            <a:fld id="{D0A734FF-6893-4A0E-985D-542C48C596CC}" type="slidenum">
              <a:rPr lang="en-US" sz="1200" b="0" strike="noStrike" spc="-1">
                <a:solidFill>
                  <a:srgbClr val="000000"/>
                </a:solidFill>
                <a:latin typeface="+mn-lt"/>
                <a:ea typeface="+mn-ea"/>
              </a:rPr>
              <a:t>17</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noRot="1" noChangeAspect="1"/>
          </p:cNvSpPr>
          <p:nvPr>
            <p:ph type="sldImg"/>
          </p:nvPr>
        </p:nvSpPr>
        <p:spPr>
          <a:xfrm>
            <a:off x="1143000" y="685800"/>
            <a:ext cx="4572000" cy="3429000"/>
          </a:xfrm>
          <a:prstGeom prst="rect">
            <a:avLst/>
          </a:prstGeom>
        </p:spPr>
      </p:sp>
      <p:sp>
        <p:nvSpPr>
          <p:cNvPr id="333" name="PlaceHolder 2"/>
          <p:cNvSpPr>
            <a:spLocks noGrp="1"/>
          </p:cNvSpPr>
          <p:nvPr>
            <p:ph type="body"/>
          </p:nvPr>
        </p:nvSpPr>
        <p:spPr>
          <a:xfrm>
            <a:off x="685800" y="4343400"/>
            <a:ext cx="5486040" cy="4114440"/>
          </a:xfrm>
          <a:prstGeom prst="rect">
            <a:avLst/>
          </a:prstGeom>
        </p:spPr>
        <p:txBody>
          <a:bodyPr/>
          <a:lstStyle/>
          <a:p>
            <a:endParaRPr lang="en-US" sz="2000" b="0" strike="noStrike" spc="-1">
              <a:latin typeface="Arial"/>
            </a:endParaRPr>
          </a:p>
        </p:txBody>
      </p:sp>
      <p:sp>
        <p:nvSpPr>
          <p:cNvPr id="334" name="TextShape 3"/>
          <p:cNvSpPr txBox="1"/>
          <p:nvPr/>
        </p:nvSpPr>
        <p:spPr>
          <a:xfrm>
            <a:off x="3884760" y="8685360"/>
            <a:ext cx="2971440" cy="456840"/>
          </a:xfrm>
          <a:prstGeom prst="rect">
            <a:avLst/>
          </a:prstGeom>
          <a:noFill/>
          <a:ln>
            <a:noFill/>
          </a:ln>
        </p:spPr>
        <p:txBody>
          <a:bodyPr anchor="b"/>
          <a:lstStyle/>
          <a:p>
            <a:pPr algn="r">
              <a:lnSpc>
                <a:spcPct val="100000"/>
              </a:lnSpc>
            </a:pPr>
            <a:fld id="{AF32086E-BAA0-419E-B47A-B938B02D4293}" type="slidenum">
              <a:rPr lang="en-US" sz="1200" b="0" strike="noStrike" spc="-1">
                <a:solidFill>
                  <a:srgbClr val="000000"/>
                </a:solidFill>
                <a:latin typeface="+mn-lt"/>
                <a:ea typeface="+mn-ea"/>
              </a:rPr>
              <a:t>18</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en-US" sz="4400" b="0" strike="noStrike" spc="-1">
                <a:solidFill>
                  <a:srgbClr val="000000"/>
                </a:solidFill>
                <a:latin typeface="Calibri"/>
              </a:rPr>
              <a:t>Click to edit Master title style</a:t>
            </a: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fld id="{E4C7F1B3-7475-4570-90BA-2936C20EA2A9}" type="datetime">
              <a:rPr lang="en-US" sz="1200" b="0" strike="noStrike" spc="-1">
                <a:solidFill>
                  <a:srgbClr val="8B8B8B"/>
                </a:solidFill>
                <a:latin typeface="Calibri"/>
              </a:rPr>
              <a:t>5/10/2021</a:t>
            </a:fld>
            <a:endParaRPr lang="en-US" sz="12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lang="en-US" sz="2400" b="0" strike="noStrike" spc="-1">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BA8B8EA0-564B-4E57-8BED-B7E093E00201}" type="slidenum">
              <a:rPr lang="en-US" sz="1200" b="0" strike="noStrike" spc="-1">
                <a:solidFill>
                  <a:srgbClr val="8B8B8B"/>
                </a:solidFill>
                <a:latin typeface="Calibri"/>
              </a:rPr>
              <a:t>‹#›</a:t>
            </a:fld>
            <a:endParaRPr lang="en-US"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b="0" strike="noStrike" spc="-1">
                <a:solidFill>
                  <a:srgbClr val="000000"/>
                </a:solidFill>
                <a:latin typeface="Calibri"/>
              </a:rPr>
              <a:t>Click to edit Master title style</a:t>
            </a:r>
          </a:p>
        </p:txBody>
      </p:sp>
      <p:sp>
        <p:nvSpPr>
          <p:cNvPr id="42" name="PlaceHolder 2"/>
          <p:cNvSpPr>
            <a:spLocks noGrp="1"/>
          </p:cNvSpPr>
          <p:nvPr>
            <p:ph type="body"/>
          </p:nvPr>
        </p:nvSpPr>
        <p:spPr>
          <a:xfrm>
            <a:off x="457200" y="1600200"/>
            <a:ext cx="8229240" cy="4525560"/>
          </a:xfrm>
          <a:prstGeom prst="rect">
            <a:avLst/>
          </a:prstGeom>
        </p:spPr>
        <p:txBody>
          <a:bodyPr/>
          <a:lstStyle/>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Click to edit Master text styles</a:t>
            </a: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Second level</a:t>
            </a:r>
          </a:p>
          <a:p>
            <a:pPr marL="1143000" lvl="2" indent="-228240">
              <a:lnSpc>
                <a:spcPct val="100000"/>
              </a:lnSpc>
              <a:spcBef>
                <a:spcPts val="479"/>
              </a:spcBef>
              <a:buClr>
                <a:srgbClr val="000000"/>
              </a:buClr>
              <a:buFont typeface="Arial"/>
              <a:buChar char="•"/>
            </a:pPr>
            <a:r>
              <a:rPr lang="en-US" sz="2400" b="0" strike="noStrike" spc="-1">
                <a:solidFill>
                  <a:srgbClr val="000000"/>
                </a:solidFill>
                <a:latin typeface="Calibri"/>
              </a:rPr>
              <a:t>Third level</a:t>
            </a:r>
          </a:p>
          <a:p>
            <a:pPr marL="1600200" lvl="3" indent="-228240">
              <a:lnSpc>
                <a:spcPct val="100000"/>
              </a:lnSpc>
              <a:spcBef>
                <a:spcPts val="400"/>
              </a:spcBef>
              <a:buClr>
                <a:srgbClr val="000000"/>
              </a:buClr>
              <a:buFont typeface="Arial"/>
              <a:buChar char="–"/>
            </a:pPr>
            <a:r>
              <a:rPr lang="en-US" sz="2000" b="0" strike="noStrike" spc="-1">
                <a:solidFill>
                  <a:srgbClr val="000000"/>
                </a:solidFill>
                <a:latin typeface="Calibri"/>
              </a:rPr>
              <a:t>Fourth level</a:t>
            </a:r>
          </a:p>
          <a:p>
            <a:pPr marL="2057400" lvl="4" indent="-228240">
              <a:lnSpc>
                <a:spcPct val="100000"/>
              </a:lnSpc>
              <a:spcBef>
                <a:spcPts val="400"/>
              </a:spcBef>
              <a:buClr>
                <a:srgbClr val="000000"/>
              </a:buClr>
              <a:buFont typeface="Arial"/>
              <a:buChar char="»"/>
            </a:pPr>
            <a:r>
              <a:rPr lang="en-US" sz="2000" b="0" strike="noStrike" spc="-1">
                <a:solidFill>
                  <a:srgbClr val="000000"/>
                </a:solidFill>
                <a:latin typeface="Calibri"/>
              </a:rPr>
              <a:t>Fifth level</a:t>
            </a:r>
          </a:p>
        </p:txBody>
      </p:sp>
      <p:sp>
        <p:nvSpPr>
          <p:cNvPr id="43" name="PlaceHolder 3"/>
          <p:cNvSpPr>
            <a:spLocks noGrp="1"/>
          </p:cNvSpPr>
          <p:nvPr>
            <p:ph type="dt"/>
          </p:nvPr>
        </p:nvSpPr>
        <p:spPr>
          <a:xfrm>
            <a:off x="457200" y="6356520"/>
            <a:ext cx="2133360" cy="364680"/>
          </a:xfrm>
          <a:prstGeom prst="rect">
            <a:avLst/>
          </a:prstGeom>
        </p:spPr>
        <p:txBody>
          <a:bodyPr anchor="ctr"/>
          <a:lstStyle/>
          <a:p>
            <a:pPr>
              <a:lnSpc>
                <a:spcPct val="100000"/>
              </a:lnSpc>
            </a:pPr>
            <a:fld id="{9706A663-C6D7-41FC-B069-AB72CDF53171}" type="datetime">
              <a:rPr lang="en-US" sz="1200" b="0" strike="noStrike" spc="-1">
                <a:solidFill>
                  <a:srgbClr val="8B8B8B"/>
                </a:solidFill>
                <a:latin typeface="Calibri"/>
              </a:rPr>
              <a:t>5/10/2021</a:t>
            </a:fld>
            <a:endParaRPr lang="en-US" sz="1200" b="0" strike="noStrike" spc="-1">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lstStyle/>
          <a:p>
            <a:endParaRPr lang="en-US" sz="2400" b="0" strike="noStrike" spc="-1">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8A3C0435-5BCB-469C-B096-D8730813D089}"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685800" y="2130480"/>
            <a:ext cx="7772040" cy="1469520"/>
          </a:xfrm>
          <a:prstGeom prst="rect">
            <a:avLst/>
          </a:prstGeom>
          <a:noFill/>
          <a:ln>
            <a:noFill/>
          </a:ln>
        </p:spPr>
        <p:txBody>
          <a:bodyPr anchor="ctr"/>
          <a:lstStyle/>
          <a:p>
            <a:pPr algn="ctr">
              <a:lnSpc>
                <a:spcPct val="100000"/>
              </a:lnSpc>
            </a:pPr>
            <a:r>
              <a:rPr lang="en-US" sz="8000" b="0" strike="noStrike" spc="-1">
                <a:solidFill>
                  <a:srgbClr val="000000"/>
                </a:solidFill>
                <a:latin typeface="Calibri"/>
              </a:rPr>
              <a:t>Sparky</a:t>
            </a:r>
          </a:p>
        </p:txBody>
      </p:sp>
      <p:sp>
        <p:nvSpPr>
          <p:cNvPr id="89" name="TextShape 2"/>
          <p:cNvSpPr txBox="1"/>
          <p:nvPr/>
        </p:nvSpPr>
        <p:spPr>
          <a:xfrm>
            <a:off x="1371600" y="3886200"/>
            <a:ext cx="6400440" cy="1752120"/>
          </a:xfrm>
          <a:prstGeom prst="rect">
            <a:avLst/>
          </a:prstGeom>
          <a:noFill/>
          <a:ln>
            <a:noFill/>
          </a:ln>
        </p:spPr>
        <p:txBody>
          <a:bodyPr/>
          <a:lstStyle/>
          <a:p>
            <a:pPr algn="ctr">
              <a:lnSpc>
                <a:spcPct val="100000"/>
              </a:lnSpc>
              <a:spcBef>
                <a:spcPts val="641"/>
              </a:spcBef>
            </a:pPr>
            <a:r>
              <a:rPr lang="en-US" sz="3200" b="1" strike="noStrike" spc="-1">
                <a:solidFill>
                  <a:srgbClr val="8B8B8B"/>
                </a:solidFill>
                <a:latin typeface="Calibri"/>
              </a:rPr>
              <a:t>NMR Assignment and Integration Software</a:t>
            </a:r>
            <a:endParaRPr lang="en-US" sz="3200" b="0" strike="noStrike" spc="-1">
              <a:latin typeface="Arial"/>
            </a:endParaRPr>
          </a:p>
          <a:p>
            <a:pPr algn="ctr">
              <a:lnSpc>
                <a:spcPct val="100000"/>
              </a:lnSpc>
              <a:spcBef>
                <a:spcPts val="641"/>
              </a:spcBef>
            </a:pPr>
            <a:endParaRPr lang="en-US" sz="3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457200" y="274680"/>
            <a:ext cx="8229240" cy="1142640"/>
          </a:xfrm>
          <a:prstGeom prst="rect">
            <a:avLst/>
          </a:prstGeom>
          <a:noFill/>
          <a:ln>
            <a:noFill/>
          </a:ln>
        </p:spPr>
        <p:txBody>
          <a:bodyPr anchor="ctr"/>
          <a:lstStyle/>
          <a:p>
            <a:endParaRPr lang="en-US" sz="1800" b="0" strike="noStrike" spc="-1">
              <a:solidFill>
                <a:srgbClr val="000000"/>
              </a:solidFill>
              <a:latin typeface="Calibri"/>
            </a:endParaRPr>
          </a:p>
        </p:txBody>
      </p:sp>
      <p:pic>
        <p:nvPicPr>
          <p:cNvPr id="118" name="Content Placeholder 3"/>
          <p:cNvPicPr/>
          <p:nvPr/>
        </p:nvPicPr>
        <p:blipFill>
          <a:blip r:embed="rId3"/>
          <a:stretch/>
        </p:blipFill>
        <p:spPr>
          <a:xfrm>
            <a:off x="223200" y="711000"/>
            <a:ext cx="8697240" cy="5435640"/>
          </a:xfrm>
          <a:prstGeom prst="rect">
            <a:avLst/>
          </a:prstGeom>
          <a:ln>
            <a:noFill/>
          </a:ln>
        </p:spPr>
      </p:pic>
      <p:pic>
        <p:nvPicPr>
          <p:cNvPr id="119" name="Picture 6"/>
          <p:cNvPicPr/>
          <p:nvPr/>
        </p:nvPicPr>
        <p:blipFill>
          <a:blip r:embed="rId4"/>
          <a:stretch/>
        </p:blipFill>
        <p:spPr>
          <a:xfrm>
            <a:off x="89280" y="176040"/>
            <a:ext cx="2234880" cy="1591200"/>
          </a:xfrm>
          <a:prstGeom prst="rect">
            <a:avLst/>
          </a:prstGeom>
          <a:ln>
            <a:noFill/>
          </a:ln>
          <a:effectLst>
            <a:outerShdw blurRad="292100" dist="139700" dir="2700000" algn="tl" rotWithShape="0">
              <a:srgbClr val="333333">
                <a:alpha val="65000"/>
              </a:srgbClr>
            </a:outerShdw>
          </a:effectLst>
        </p:spPr>
      </p:pic>
      <p:sp>
        <p:nvSpPr>
          <p:cNvPr id="120" name="CustomShape 2"/>
          <p:cNvSpPr/>
          <p:nvPr/>
        </p:nvSpPr>
        <p:spPr>
          <a:xfrm flipH="1">
            <a:off x="394920" y="985320"/>
            <a:ext cx="503640" cy="36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Content Placeholder 3"/>
          <p:cNvPicPr/>
          <p:nvPr/>
        </p:nvPicPr>
        <p:blipFill>
          <a:blip r:embed="rId3"/>
          <a:stretch/>
        </p:blipFill>
        <p:spPr>
          <a:xfrm>
            <a:off x="223200" y="1233360"/>
            <a:ext cx="8697240" cy="5435640"/>
          </a:xfrm>
          <a:prstGeom prst="rect">
            <a:avLst/>
          </a:prstGeom>
          <a:ln>
            <a:noFill/>
          </a:ln>
        </p:spPr>
      </p:pic>
      <p:sp>
        <p:nvSpPr>
          <p:cNvPr id="122" name="TextShape 1"/>
          <p:cNvSpPr txBox="1"/>
          <p:nvPr/>
        </p:nvSpPr>
        <p:spPr>
          <a:xfrm>
            <a:off x="251640" y="188640"/>
            <a:ext cx="3826440" cy="849600"/>
          </a:xfrm>
          <a:prstGeom prst="rect">
            <a:avLst/>
          </a:prstGeom>
          <a:noFill/>
          <a:ln>
            <a:noFill/>
          </a:ln>
        </p:spPr>
        <p:txBody>
          <a:bodyPr anchor="ctr">
            <a:normAutofit/>
          </a:bodyPr>
          <a:lstStyle/>
          <a:p>
            <a:pPr algn="ctr">
              <a:lnSpc>
                <a:spcPct val="100000"/>
              </a:lnSpc>
            </a:pPr>
            <a:r>
              <a:rPr lang="en-US" sz="3200" b="1" i="1" strike="noStrike" spc="-1">
                <a:solidFill>
                  <a:srgbClr val="000000"/>
                </a:solidFill>
                <a:latin typeface="Calibri"/>
              </a:rPr>
              <a:t>zf</a:t>
            </a:r>
            <a:r>
              <a:rPr lang="en-US" sz="3200" b="0" strike="noStrike" spc="-1">
                <a:solidFill>
                  <a:srgbClr val="000000"/>
                </a:solidFill>
                <a:latin typeface="Calibri"/>
              </a:rPr>
              <a:t> – full view</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Content Placeholder 3"/>
          <p:cNvPicPr/>
          <p:nvPr/>
        </p:nvPicPr>
        <p:blipFill>
          <a:blip r:embed="rId3"/>
          <a:stretch/>
        </p:blipFill>
        <p:spPr>
          <a:xfrm>
            <a:off x="223200" y="1233360"/>
            <a:ext cx="8697240" cy="5435640"/>
          </a:xfrm>
          <a:prstGeom prst="rect">
            <a:avLst/>
          </a:prstGeom>
          <a:ln>
            <a:noFill/>
          </a:ln>
        </p:spPr>
      </p:pic>
      <p:sp>
        <p:nvSpPr>
          <p:cNvPr id="124" name="CustomShape 1"/>
          <p:cNvSpPr/>
          <p:nvPr/>
        </p:nvSpPr>
        <p:spPr>
          <a:xfrm>
            <a:off x="5914080" y="1845000"/>
            <a:ext cx="481320" cy="43200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25" name="CustomShape 2"/>
          <p:cNvSpPr/>
          <p:nvPr/>
        </p:nvSpPr>
        <p:spPr>
          <a:xfrm>
            <a:off x="5806080" y="453240"/>
            <a:ext cx="205272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i="1" strike="noStrike" spc="-1">
                <a:solidFill>
                  <a:srgbClr val="000000"/>
                </a:solidFill>
                <a:latin typeface="Calibri"/>
              </a:rPr>
              <a:t>vC</a:t>
            </a:r>
            <a:r>
              <a:rPr lang="en-US" sz="2000" b="0" strike="noStrike" spc="-1">
                <a:solidFill>
                  <a:srgbClr val="000000"/>
                </a:solidFill>
                <a:latin typeface="Calibri"/>
              </a:rPr>
              <a:t> – contour scale</a:t>
            </a:r>
            <a:endParaRPr lang="en-US" sz="2000" b="0" strike="noStrike" spc="-1">
              <a:latin typeface="Arial"/>
            </a:endParaRPr>
          </a:p>
        </p:txBody>
      </p:sp>
      <p:sp>
        <p:nvSpPr>
          <p:cNvPr id="126" name="CustomShape 3"/>
          <p:cNvSpPr/>
          <p:nvPr/>
        </p:nvSpPr>
        <p:spPr>
          <a:xfrm>
            <a:off x="6166440" y="836640"/>
            <a:ext cx="360" cy="89964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127" name="CustomShape 4"/>
          <p:cNvSpPr/>
          <p:nvPr/>
        </p:nvSpPr>
        <p:spPr>
          <a:xfrm>
            <a:off x="2084040" y="311400"/>
            <a:ext cx="206352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i="1" strike="noStrike" spc="-1">
                <a:solidFill>
                  <a:srgbClr val="000000"/>
                </a:solidFill>
                <a:latin typeface="Calibri"/>
              </a:rPr>
              <a:t>ct</a:t>
            </a:r>
            <a:r>
              <a:rPr lang="en-US" sz="2000" b="0" strike="noStrike" spc="-1">
                <a:solidFill>
                  <a:srgbClr val="000000"/>
                </a:solidFill>
                <a:latin typeface="Calibri"/>
              </a:rPr>
              <a:t> – contour levels</a:t>
            </a:r>
            <a:endParaRPr lang="en-US" sz="2000" b="0" strike="noStrike" spc="-1">
              <a:latin typeface="Arial"/>
            </a:endParaRPr>
          </a:p>
        </p:txBody>
      </p:sp>
      <p:sp>
        <p:nvSpPr>
          <p:cNvPr id="128" name="CustomShape 5"/>
          <p:cNvSpPr/>
          <p:nvPr/>
        </p:nvSpPr>
        <p:spPr>
          <a:xfrm flipH="1">
            <a:off x="1690920" y="664200"/>
            <a:ext cx="359640" cy="31608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129" name="CustomShape 6"/>
          <p:cNvSpPr/>
          <p:nvPr/>
        </p:nvSpPr>
        <p:spPr>
          <a:xfrm>
            <a:off x="43200" y="916200"/>
            <a:ext cx="2195280" cy="18000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Content Placeholder 3"/>
          <p:cNvPicPr/>
          <p:nvPr/>
        </p:nvPicPr>
        <p:blipFill>
          <a:blip r:embed="rId3"/>
          <a:stretch/>
        </p:blipFill>
        <p:spPr>
          <a:xfrm>
            <a:off x="223200" y="1233360"/>
            <a:ext cx="8697240" cy="5435640"/>
          </a:xfrm>
          <a:prstGeom prst="rect">
            <a:avLst/>
          </a:prstGeom>
          <a:ln>
            <a:noFill/>
          </a:ln>
        </p:spPr>
      </p:pic>
      <p:sp>
        <p:nvSpPr>
          <p:cNvPr id="131" name="CustomShape 1"/>
          <p:cNvSpPr/>
          <p:nvPr/>
        </p:nvSpPr>
        <p:spPr>
          <a:xfrm>
            <a:off x="5914080" y="1845000"/>
            <a:ext cx="481320" cy="43200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32" name="CustomShape 2"/>
          <p:cNvSpPr/>
          <p:nvPr/>
        </p:nvSpPr>
        <p:spPr>
          <a:xfrm>
            <a:off x="6166440" y="836640"/>
            <a:ext cx="360" cy="89964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133" name="CustomShape 3"/>
          <p:cNvSpPr/>
          <p:nvPr/>
        </p:nvSpPr>
        <p:spPr>
          <a:xfrm>
            <a:off x="164160" y="131040"/>
            <a:ext cx="2772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adjustment of the contours:</a:t>
            </a:r>
            <a:endParaRPr lang="en-US" sz="1800" b="0" strike="noStrike" spc="-1">
              <a:latin typeface="Arial"/>
            </a:endParaRPr>
          </a:p>
        </p:txBody>
      </p:sp>
      <p:sp>
        <p:nvSpPr>
          <p:cNvPr id="134" name="CustomShape 4"/>
          <p:cNvSpPr/>
          <p:nvPr/>
        </p:nvSpPr>
        <p:spPr>
          <a:xfrm flipH="1">
            <a:off x="1940760" y="792000"/>
            <a:ext cx="359640" cy="31608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135" name="CustomShape 5"/>
          <p:cNvSpPr/>
          <p:nvPr/>
        </p:nvSpPr>
        <p:spPr>
          <a:xfrm>
            <a:off x="43200" y="916200"/>
            <a:ext cx="2195280" cy="18000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36" name="CustomShape 6"/>
          <p:cNvSpPr/>
          <p:nvPr/>
        </p:nvSpPr>
        <p:spPr>
          <a:xfrm>
            <a:off x="1600560" y="473400"/>
            <a:ext cx="29822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manually overwrite the values</a:t>
            </a:r>
            <a:endParaRPr lang="en-US" sz="1800" b="0" strike="noStrike" spc="-1">
              <a:latin typeface="Arial"/>
            </a:endParaRPr>
          </a:p>
        </p:txBody>
      </p:sp>
      <p:sp>
        <p:nvSpPr>
          <p:cNvPr id="137" name="CustomShape 7"/>
          <p:cNvSpPr/>
          <p:nvPr/>
        </p:nvSpPr>
        <p:spPr>
          <a:xfrm>
            <a:off x="5057280" y="473400"/>
            <a:ext cx="4050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change by dragging the left mouse button</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Group 1"/>
          <p:cNvGrpSpPr/>
          <p:nvPr/>
        </p:nvGrpSpPr>
        <p:grpSpPr>
          <a:xfrm>
            <a:off x="929520" y="1359720"/>
            <a:ext cx="806040" cy="1007640"/>
            <a:chOff x="929520" y="1359720"/>
            <a:chExt cx="806040" cy="1007640"/>
          </a:xfrm>
        </p:grpSpPr>
        <p:grpSp>
          <p:nvGrpSpPr>
            <p:cNvPr id="139" name="Group 2"/>
            <p:cNvGrpSpPr/>
            <p:nvPr/>
          </p:nvGrpSpPr>
          <p:grpSpPr>
            <a:xfrm>
              <a:off x="929520" y="1359720"/>
              <a:ext cx="460080" cy="1006200"/>
              <a:chOff x="929520" y="1359720"/>
              <a:chExt cx="460080" cy="1006200"/>
            </a:xfrm>
          </p:grpSpPr>
          <p:sp>
            <p:nvSpPr>
              <p:cNvPr id="140" name="CustomShape 3"/>
              <p:cNvSpPr/>
              <p:nvPr/>
            </p:nvSpPr>
            <p:spPr>
              <a:xfrm>
                <a:off x="929520" y="1359720"/>
                <a:ext cx="230040" cy="1004760"/>
              </a:xfrm>
              <a:custGeom>
                <a:avLst/>
                <a:gdLst/>
                <a:ahLst/>
                <a:cxn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sp>
            <p:nvSpPr>
              <p:cNvPr id="141" name="CustomShape 4"/>
              <p:cNvSpPr/>
              <p:nvPr/>
            </p:nvSpPr>
            <p:spPr>
              <a:xfrm flipH="1">
                <a:off x="1159200" y="1361160"/>
                <a:ext cx="230040" cy="1004760"/>
              </a:xfrm>
              <a:custGeom>
                <a:avLst/>
                <a:gdLst/>
                <a:ahLst/>
                <a:cxn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grpSp>
        <p:grpSp>
          <p:nvGrpSpPr>
            <p:cNvPr id="142" name="Group 5"/>
            <p:cNvGrpSpPr/>
            <p:nvPr/>
          </p:nvGrpSpPr>
          <p:grpSpPr>
            <a:xfrm>
              <a:off x="1390680" y="1862280"/>
              <a:ext cx="344880" cy="505080"/>
              <a:chOff x="1390680" y="1862280"/>
              <a:chExt cx="344880" cy="505080"/>
            </a:xfrm>
          </p:grpSpPr>
          <p:sp>
            <p:nvSpPr>
              <p:cNvPr id="143" name="CustomShape 6"/>
              <p:cNvSpPr/>
              <p:nvPr/>
            </p:nvSpPr>
            <p:spPr>
              <a:xfrm>
                <a:off x="1390680" y="1862280"/>
                <a:ext cx="172440" cy="504360"/>
              </a:xfrm>
              <a:custGeom>
                <a:avLst/>
                <a:gdLst/>
                <a:ahLst/>
                <a:cxn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sp>
            <p:nvSpPr>
              <p:cNvPr id="144" name="CustomShape 7"/>
              <p:cNvSpPr/>
              <p:nvPr/>
            </p:nvSpPr>
            <p:spPr>
              <a:xfrm flipH="1">
                <a:off x="1562760" y="1863000"/>
                <a:ext cx="172440" cy="504360"/>
              </a:xfrm>
              <a:custGeom>
                <a:avLst/>
                <a:gdLst/>
                <a:ahLst/>
                <a:cxn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grpSp>
      </p:grpSp>
      <p:sp>
        <p:nvSpPr>
          <p:cNvPr id="145" name="Line 8"/>
          <p:cNvSpPr/>
          <p:nvPr/>
        </p:nvSpPr>
        <p:spPr>
          <a:xfrm>
            <a:off x="713160" y="2114640"/>
            <a:ext cx="1224360" cy="360"/>
          </a:xfrm>
          <a:prstGeom prst="line">
            <a:avLst/>
          </a:prstGeom>
          <a:ln>
            <a:solidFill>
              <a:srgbClr val="FF0000"/>
            </a:solidFill>
            <a:round/>
          </a:ln>
        </p:spPr>
        <p:style>
          <a:lnRef idx="2">
            <a:schemeClr val="accent6"/>
          </a:lnRef>
          <a:fillRef idx="0">
            <a:schemeClr val="accent6"/>
          </a:fillRef>
          <a:effectRef idx="1">
            <a:schemeClr val="accent6"/>
          </a:effectRef>
          <a:fontRef idx="minor"/>
        </p:style>
      </p:sp>
      <p:sp>
        <p:nvSpPr>
          <p:cNvPr id="146" name="CustomShape 9"/>
          <p:cNvSpPr/>
          <p:nvPr/>
        </p:nvSpPr>
        <p:spPr>
          <a:xfrm>
            <a:off x="2378880" y="1791720"/>
            <a:ext cx="161352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Lowest positive</a:t>
            </a:r>
            <a:endParaRPr lang="en-US" sz="1800" b="0" strike="noStrike" spc="-1">
              <a:latin typeface="Arial"/>
            </a:endParaRPr>
          </a:p>
          <a:p>
            <a:pPr>
              <a:lnSpc>
                <a:spcPct val="100000"/>
              </a:lnSpc>
            </a:pPr>
            <a:r>
              <a:rPr lang="en-US" sz="1800" b="0" strike="noStrike" spc="-1">
                <a:solidFill>
                  <a:srgbClr val="000000"/>
                </a:solidFill>
                <a:latin typeface="Calibri"/>
              </a:rPr>
              <a:t>Levels = 1</a:t>
            </a:r>
            <a:endParaRPr lang="en-US" sz="1800" b="0" strike="noStrike" spc="-1">
              <a:latin typeface="Arial"/>
            </a:endParaRPr>
          </a:p>
        </p:txBody>
      </p:sp>
      <p:sp>
        <p:nvSpPr>
          <p:cNvPr id="147" name="CustomShape 10"/>
          <p:cNvSpPr/>
          <p:nvPr/>
        </p:nvSpPr>
        <p:spPr>
          <a:xfrm>
            <a:off x="4124160" y="2113920"/>
            <a:ext cx="503640" cy="360"/>
          </a:xfrm>
          <a:custGeom>
            <a:avLst/>
            <a:gdLst/>
            <a:ahLst/>
            <a:cxnLst/>
            <a:rect l="l" t="t" r="r" b="b"/>
            <a:pathLst>
              <a:path w="21600" h="21600">
                <a:moveTo>
                  <a:pt x="0" y="0"/>
                </a:moveTo>
                <a:lnTo>
                  <a:pt x="21600" y="21600"/>
                </a:lnTo>
              </a:path>
            </a:pathLst>
          </a:custGeom>
          <a:noFill/>
          <a:ln>
            <a:round/>
            <a:tailEnd type="triangle" w="med" len="med"/>
          </a:ln>
          <a:effectLst>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p:style>
      </p:sp>
      <p:sp>
        <p:nvSpPr>
          <p:cNvPr id="148" name="CustomShape 11"/>
          <p:cNvSpPr/>
          <p:nvPr/>
        </p:nvSpPr>
        <p:spPr>
          <a:xfrm>
            <a:off x="4961880" y="1935360"/>
            <a:ext cx="359640" cy="359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49" name="CustomShape 12"/>
          <p:cNvSpPr/>
          <p:nvPr/>
        </p:nvSpPr>
        <p:spPr>
          <a:xfrm>
            <a:off x="5600880" y="1989360"/>
            <a:ext cx="251640" cy="251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grpSp>
        <p:nvGrpSpPr>
          <p:cNvPr id="150" name="Group 13"/>
          <p:cNvGrpSpPr/>
          <p:nvPr/>
        </p:nvGrpSpPr>
        <p:grpSpPr>
          <a:xfrm>
            <a:off x="921960" y="2800080"/>
            <a:ext cx="806040" cy="1007640"/>
            <a:chOff x="921960" y="2800080"/>
            <a:chExt cx="806040" cy="1007640"/>
          </a:xfrm>
        </p:grpSpPr>
        <p:grpSp>
          <p:nvGrpSpPr>
            <p:cNvPr id="151" name="Group 14"/>
            <p:cNvGrpSpPr/>
            <p:nvPr/>
          </p:nvGrpSpPr>
          <p:grpSpPr>
            <a:xfrm>
              <a:off x="921960" y="2800080"/>
              <a:ext cx="460440" cy="1006200"/>
              <a:chOff x="921960" y="2800080"/>
              <a:chExt cx="460440" cy="1006200"/>
            </a:xfrm>
          </p:grpSpPr>
          <p:sp>
            <p:nvSpPr>
              <p:cNvPr id="152" name="CustomShape 15"/>
              <p:cNvSpPr/>
              <p:nvPr/>
            </p:nvSpPr>
            <p:spPr>
              <a:xfrm>
                <a:off x="921960" y="2800080"/>
                <a:ext cx="230040" cy="1004760"/>
              </a:xfrm>
              <a:custGeom>
                <a:avLst/>
                <a:gdLst/>
                <a:ahLst/>
                <a:cxn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sp>
            <p:nvSpPr>
              <p:cNvPr id="153" name="CustomShape 16"/>
              <p:cNvSpPr/>
              <p:nvPr/>
            </p:nvSpPr>
            <p:spPr>
              <a:xfrm flipH="1">
                <a:off x="1152000" y="2801520"/>
                <a:ext cx="230040" cy="1004760"/>
              </a:xfrm>
              <a:custGeom>
                <a:avLst/>
                <a:gdLst/>
                <a:ahLst/>
                <a:cxn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grpSp>
        <p:grpSp>
          <p:nvGrpSpPr>
            <p:cNvPr id="154" name="Group 17"/>
            <p:cNvGrpSpPr/>
            <p:nvPr/>
          </p:nvGrpSpPr>
          <p:grpSpPr>
            <a:xfrm>
              <a:off x="1383120" y="3302640"/>
              <a:ext cx="344880" cy="505080"/>
              <a:chOff x="1383120" y="3302640"/>
              <a:chExt cx="344880" cy="505080"/>
            </a:xfrm>
          </p:grpSpPr>
          <p:sp>
            <p:nvSpPr>
              <p:cNvPr id="155" name="CustomShape 18"/>
              <p:cNvSpPr/>
              <p:nvPr/>
            </p:nvSpPr>
            <p:spPr>
              <a:xfrm>
                <a:off x="1383120" y="3302640"/>
                <a:ext cx="172440" cy="504360"/>
              </a:xfrm>
              <a:custGeom>
                <a:avLst/>
                <a:gdLst/>
                <a:ahLst/>
                <a:cxn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sp>
            <p:nvSpPr>
              <p:cNvPr id="156" name="CustomShape 19"/>
              <p:cNvSpPr/>
              <p:nvPr/>
            </p:nvSpPr>
            <p:spPr>
              <a:xfrm flipH="1">
                <a:off x="1555200" y="3303360"/>
                <a:ext cx="172440" cy="504360"/>
              </a:xfrm>
              <a:custGeom>
                <a:avLst/>
                <a:gdLst/>
                <a:ahLst/>
                <a:cxn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grpSp>
      </p:grpSp>
      <p:sp>
        <p:nvSpPr>
          <p:cNvPr id="157" name="Line 20"/>
          <p:cNvSpPr/>
          <p:nvPr/>
        </p:nvSpPr>
        <p:spPr>
          <a:xfrm>
            <a:off x="697680" y="3564720"/>
            <a:ext cx="1224360" cy="360"/>
          </a:xfrm>
          <a:prstGeom prst="line">
            <a:avLst/>
          </a:prstGeom>
          <a:ln>
            <a:solidFill>
              <a:srgbClr val="FF0000"/>
            </a:solidFill>
            <a:round/>
          </a:ln>
        </p:spPr>
        <p:style>
          <a:lnRef idx="2">
            <a:schemeClr val="accent6"/>
          </a:lnRef>
          <a:fillRef idx="0">
            <a:schemeClr val="accent6"/>
          </a:fillRef>
          <a:effectRef idx="1">
            <a:schemeClr val="accent6"/>
          </a:effectRef>
          <a:fontRef idx="minor"/>
        </p:style>
      </p:sp>
      <p:sp>
        <p:nvSpPr>
          <p:cNvPr id="158" name="CustomShape 21"/>
          <p:cNvSpPr/>
          <p:nvPr/>
        </p:nvSpPr>
        <p:spPr>
          <a:xfrm>
            <a:off x="2372400" y="3070080"/>
            <a:ext cx="161352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Lowest positive</a:t>
            </a:r>
            <a:endParaRPr lang="en-US" sz="1800" b="0" strike="noStrike" spc="-1">
              <a:latin typeface="Arial"/>
            </a:endParaRPr>
          </a:p>
          <a:p>
            <a:pPr>
              <a:lnSpc>
                <a:spcPct val="100000"/>
              </a:lnSpc>
            </a:pPr>
            <a:r>
              <a:rPr lang="en-US" sz="1800" b="0" strike="noStrike" spc="-1">
                <a:solidFill>
                  <a:srgbClr val="000000"/>
                </a:solidFill>
                <a:latin typeface="Calibri"/>
              </a:rPr>
              <a:t>Levels = 3</a:t>
            </a:r>
            <a:endParaRPr lang="en-US" sz="1800" b="0" strike="noStrike" spc="-1">
              <a:latin typeface="Arial"/>
            </a:endParaRPr>
          </a:p>
        </p:txBody>
      </p:sp>
      <p:sp>
        <p:nvSpPr>
          <p:cNvPr id="159" name="Line 22"/>
          <p:cNvSpPr/>
          <p:nvPr/>
        </p:nvSpPr>
        <p:spPr>
          <a:xfrm>
            <a:off x="697680" y="3393000"/>
            <a:ext cx="1224360" cy="360"/>
          </a:xfrm>
          <a:prstGeom prst="line">
            <a:avLst/>
          </a:prstGeom>
          <a:ln>
            <a:solidFill>
              <a:srgbClr val="FF0000"/>
            </a:solidFill>
            <a:round/>
          </a:ln>
        </p:spPr>
        <p:style>
          <a:lnRef idx="2">
            <a:schemeClr val="accent6"/>
          </a:lnRef>
          <a:fillRef idx="0">
            <a:schemeClr val="accent6"/>
          </a:fillRef>
          <a:effectRef idx="1">
            <a:schemeClr val="accent6"/>
          </a:effectRef>
          <a:fontRef idx="minor"/>
        </p:style>
      </p:sp>
      <p:sp>
        <p:nvSpPr>
          <p:cNvPr id="160" name="Line 23"/>
          <p:cNvSpPr/>
          <p:nvPr/>
        </p:nvSpPr>
        <p:spPr>
          <a:xfrm>
            <a:off x="697680" y="3220560"/>
            <a:ext cx="1224360" cy="360"/>
          </a:xfrm>
          <a:prstGeom prst="line">
            <a:avLst/>
          </a:prstGeom>
          <a:ln>
            <a:solidFill>
              <a:srgbClr val="FF0000"/>
            </a:solidFill>
            <a:round/>
          </a:ln>
        </p:spPr>
        <p:style>
          <a:lnRef idx="2">
            <a:schemeClr val="accent6"/>
          </a:lnRef>
          <a:fillRef idx="0">
            <a:schemeClr val="accent6"/>
          </a:fillRef>
          <a:effectRef idx="1">
            <a:schemeClr val="accent6"/>
          </a:effectRef>
          <a:fontRef idx="minor"/>
        </p:style>
      </p:sp>
      <p:sp>
        <p:nvSpPr>
          <p:cNvPr id="161" name="CustomShape 24"/>
          <p:cNvSpPr/>
          <p:nvPr/>
        </p:nvSpPr>
        <p:spPr>
          <a:xfrm>
            <a:off x="4124160" y="3429000"/>
            <a:ext cx="503640" cy="360"/>
          </a:xfrm>
          <a:custGeom>
            <a:avLst/>
            <a:gdLst/>
            <a:ahLst/>
            <a:cxnLst/>
            <a:rect l="l" t="t" r="r" b="b"/>
            <a:pathLst>
              <a:path w="21600" h="21600">
                <a:moveTo>
                  <a:pt x="0" y="0"/>
                </a:moveTo>
                <a:lnTo>
                  <a:pt x="21600" y="21600"/>
                </a:lnTo>
              </a:path>
            </a:pathLst>
          </a:custGeom>
          <a:noFill/>
          <a:ln>
            <a:round/>
            <a:tailEnd type="triangle" w="med" len="med"/>
          </a:ln>
          <a:effectLst>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p:style>
      </p:sp>
      <p:sp>
        <p:nvSpPr>
          <p:cNvPr id="162" name="CustomShape 25"/>
          <p:cNvSpPr/>
          <p:nvPr/>
        </p:nvSpPr>
        <p:spPr>
          <a:xfrm>
            <a:off x="4961880" y="3250440"/>
            <a:ext cx="359640" cy="359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63" name="CustomShape 26"/>
          <p:cNvSpPr/>
          <p:nvPr/>
        </p:nvSpPr>
        <p:spPr>
          <a:xfrm>
            <a:off x="5600880" y="3304440"/>
            <a:ext cx="251640" cy="251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64" name="CustomShape 27"/>
          <p:cNvSpPr/>
          <p:nvPr/>
        </p:nvSpPr>
        <p:spPr>
          <a:xfrm>
            <a:off x="5015880" y="3304440"/>
            <a:ext cx="251640" cy="251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65" name="CustomShape 28"/>
          <p:cNvSpPr/>
          <p:nvPr/>
        </p:nvSpPr>
        <p:spPr>
          <a:xfrm>
            <a:off x="5672880" y="3376440"/>
            <a:ext cx="107640" cy="107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66" name="CustomShape 29"/>
          <p:cNvSpPr/>
          <p:nvPr/>
        </p:nvSpPr>
        <p:spPr>
          <a:xfrm>
            <a:off x="5069880" y="3358440"/>
            <a:ext cx="143640" cy="143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67" name="CustomShape 30"/>
          <p:cNvSpPr/>
          <p:nvPr/>
        </p:nvSpPr>
        <p:spPr>
          <a:xfrm flipH="1">
            <a:off x="2080800" y="1989360"/>
            <a:ext cx="287640" cy="12420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168" name="CustomShape 31"/>
          <p:cNvSpPr/>
          <p:nvPr/>
        </p:nvSpPr>
        <p:spPr>
          <a:xfrm flipH="1">
            <a:off x="2081520" y="3287160"/>
            <a:ext cx="295920" cy="26748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sp>
      <p:grpSp>
        <p:nvGrpSpPr>
          <p:cNvPr id="169" name="Group 32"/>
          <p:cNvGrpSpPr/>
          <p:nvPr/>
        </p:nvGrpSpPr>
        <p:grpSpPr>
          <a:xfrm>
            <a:off x="906480" y="4222440"/>
            <a:ext cx="806400" cy="1007640"/>
            <a:chOff x="906480" y="4222440"/>
            <a:chExt cx="806400" cy="1007640"/>
          </a:xfrm>
        </p:grpSpPr>
        <p:grpSp>
          <p:nvGrpSpPr>
            <p:cNvPr id="170" name="Group 33"/>
            <p:cNvGrpSpPr/>
            <p:nvPr/>
          </p:nvGrpSpPr>
          <p:grpSpPr>
            <a:xfrm>
              <a:off x="906480" y="4222440"/>
              <a:ext cx="460440" cy="1006200"/>
              <a:chOff x="906480" y="4222440"/>
              <a:chExt cx="460440" cy="1006200"/>
            </a:xfrm>
          </p:grpSpPr>
          <p:sp>
            <p:nvSpPr>
              <p:cNvPr id="171" name="CustomShape 34"/>
              <p:cNvSpPr/>
              <p:nvPr/>
            </p:nvSpPr>
            <p:spPr>
              <a:xfrm>
                <a:off x="906480" y="4222440"/>
                <a:ext cx="230040" cy="1004760"/>
              </a:xfrm>
              <a:custGeom>
                <a:avLst/>
                <a:gdLst/>
                <a:ahLst/>
                <a:cxn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sp>
            <p:nvSpPr>
              <p:cNvPr id="172" name="CustomShape 35"/>
              <p:cNvSpPr/>
              <p:nvPr/>
            </p:nvSpPr>
            <p:spPr>
              <a:xfrm flipH="1">
                <a:off x="1136520" y="4223880"/>
                <a:ext cx="230040" cy="1004760"/>
              </a:xfrm>
              <a:custGeom>
                <a:avLst/>
                <a:gdLst/>
                <a:ahLst/>
                <a:cxn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grpSp>
        <p:grpSp>
          <p:nvGrpSpPr>
            <p:cNvPr id="173" name="Group 36"/>
            <p:cNvGrpSpPr/>
            <p:nvPr/>
          </p:nvGrpSpPr>
          <p:grpSpPr>
            <a:xfrm>
              <a:off x="1367640" y="4725000"/>
              <a:ext cx="345240" cy="505080"/>
              <a:chOff x="1367640" y="4725000"/>
              <a:chExt cx="345240" cy="505080"/>
            </a:xfrm>
          </p:grpSpPr>
          <p:sp>
            <p:nvSpPr>
              <p:cNvPr id="174" name="CustomShape 37"/>
              <p:cNvSpPr/>
              <p:nvPr/>
            </p:nvSpPr>
            <p:spPr>
              <a:xfrm>
                <a:off x="1367640" y="4725000"/>
                <a:ext cx="172440" cy="504360"/>
              </a:xfrm>
              <a:custGeom>
                <a:avLst/>
                <a:gdLst/>
                <a:ahLst/>
                <a:cxn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sp>
            <p:nvSpPr>
              <p:cNvPr id="175" name="CustomShape 38"/>
              <p:cNvSpPr/>
              <p:nvPr/>
            </p:nvSpPr>
            <p:spPr>
              <a:xfrm flipH="1">
                <a:off x="1540080" y="4725720"/>
                <a:ext cx="172440" cy="504360"/>
              </a:xfrm>
              <a:custGeom>
                <a:avLst/>
                <a:gdLst/>
                <a:ahLst/>
                <a:cxn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grpSp>
      </p:grpSp>
      <p:sp>
        <p:nvSpPr>
          <p:cNvPr id="176" name="Line 39"/>
          <p:cNvSpPr/>
          <p:nvPr/>
        </p:nvSpPr>
        <p:spPr>
          <a:xfrm>
            <a:off x="682560" y="4815360"/>
            <a:ext cx="1224000" cy="360"/>
          </a:xfrm>
          <a:prstGeom prst="line">
            <a:avLst/>
          </a:prstGeom>
          <a:ln>
            <a:solidFill>
              <a:srgbClr val="FF0000"/>
            </a:solidFill>
            <a:round/>
          </a:ln>
        </p:spPr>
        <p:style>
          <a:lnRef idx="2">
            <a:schemeClr val="accent6"/>
          </a:lnRef>
          <a:fillRef idx="0">
            <a:schemeClr val="accent6"/>
          </a:fillRef>
          <a:effectRef idx="1">
            <a:schemeClr val="accent6"/>
          </a:effectRef>
          <a:fontRef idx="minor"/>
        </p:style>
      </p:sp>
      <p:sp>
        <p:nvSpPr>
          <p:cNvPr id="177" name="Line 40"/>
          <p:cNvSpPr/>
          <p:nvPr/>
        </p:nvSpPr>
        <p:spPr>
          <a:xfrm>
            <a:off x="682560" y="4642920"/>
            <a:ext cx="1224000" cy="360"/>
          </a:xfrm>
          <a:prstGeom prst="line">
            <a:avLst/>
          </a:prstGeom>
          <a:ln>
            <a:solidFill>
              <a:srgbClr val="FF0000"/>
            </a:solidFill>
            <a:round/>
          </a:ln>
        </p:spPr>
        <p:style>
          <a:lnRef idx="2">
            <a:schemeClr val="accent6"/>
          </a:lnRef>
          <a:fillRef idx="0">
            <a:schemeClr val="accent6"/>
          </a:fillRef>
          <a:effectRef idx="1">
            <a:schemeClr val="accent6"/>
          </a:effectRef>
          <a:fontRef idx="minor"/>
        </p:style>
      </p:sp>
      <p:sp>
        <p:nvSpPr>
          <p:cNvPr id="178" name="CustomShape 41"/>
          <p:cNvSpPr/>
          <p:nvPr/>
        </p:nvSpPr>
        <p:spPr>
          <a:xfrm>
            <a:off x="2356200" y="4654800"/>
            <a:ext cx="161352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Lowest positive</a:t>
            </a:r>
            <a:endParaRPr lang="en-US" sz="1800" b="0" strike="noStrike" spc="-1">
              <a:latin typeface="Arial"/>
            </a:endParaRPr>
          </a:p>
          <a:p>
            <a:pPr>
              <a:lnSpc>
                <a:spcPct val="100000"/>
              </a:lnSpc>
            </a:pPr>
            <a:r>
              <a:rPr lang="en-US" sz="1800" b="0" strike="noStrike" spc="-1">
                <a:solidFill>
                  <a:srgbClr val="000000"/>
                </a:solidFill>
                <a:latin typeface="Calibri"/>
              </a:rPr>
              <a:t>Levels = 2</a:t>
            </a:r>
            <a:endParaRPr lang="en-US" sz="1800" b="0" strike="noStrike" spc="-1">
              <a:latin typeface="Arial"/>
            </a:endParaRPr>
          </a:p>
        </p:txBody>
      </p:sp>
      <p:sp>
        <p:nvSpPr>
          <p:cNvPr id="179" name="CustomShape 42"/>
          <p:cNvSpPr/>
          <p:nvPr/>
        </p:nvSpPr>
        <p:spPr>
          <a:xfrm flipH="1">
            <a:off x="2049840" y="4815360"/>
            <a:ext cx="318600" cy="36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180" name="CustomShape 43"/>
          <p:cNvSpPr/>
          <p:nvPr/>
        </p:nvSpPr>
        <p:spPr>
          <a:xfrm>
            <a:off x="4124160" y="4905000"/>
            <a:ext cx="503640" cy="360"/>
          </a:xfrm>
          <a:custGeom>
            <a:avLst/>
            <a:gdLst/>
            <a:ahLst/>
            <a:cxnLst/>
            <a:rect l="l" t="t" r="r" b="b"/>
            <a:pathLst>
              <a:path w="21600" h="21600">
                <a:moveTo>
                  <a:pt x="0" y="0"/>
                </a:moveTo>
                <a:lnTo>
                  <a:pt x="21600" y="21600"/>
                </a:lnTo>
              </a:path>
            </a:pathLst>
          </a:custGeom>
          <a:noFill/>
          <a:ln>
            <a:round/>
            <a:tailEnd type="triangle" w="med" len="med"/>
          </a:ln>
          <a:effectLst>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p:style>
      </p:sp>
      <p:sp>
        <p:nvSpPr>
          <p:cNvPr id="181" name="CustomShape 44"/>
          <p:cNvSpPr/>
          <p:nvPr/>
        </p:nvSpPr>
        <p:spPr>
          <a:xfrm>
            <a:off x="5015880" y="4780440"/>
            <a:ext cx="251640" cy="251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82" name="CustomShape 45"/>
          <p:cNvSpPr/>
          <p:nvPr/>
        </p:nvSpPr>
        <p:spPr>
          <a:xfrm>
            <a:off x="5672880" y="4852440"/>
            <a:ext cx="107640" cy="107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83" name="CustomShape 46"/>
          <p:cNvSpPr/>
          <p:nvPr/>
        </p:nvSpPr>
        <p:spPr>
          <a:xfrm>
            <a:off x="5069880" y="4834440"/>
            <a:ext cx="143640" cy="143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84" name="CustomShape 47"/>
          <p:cNvSpPr/>
          <p:nvPr/>
        </p:nvSpPr>
        <p:spPr>
          <a:xfrm>
            <a:off x="153000" y="131040"/>
            <a:ext cx="2772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adjustment of the contours:</a:t>
            </a:r>
            <a:endParaRPr lang="en-US" sz="1800" b="0" strike="noStrike" spc="-1">
              <a:latin typeface="Arial"/>
            </a:endParaRPr>
          </a:p>
        </p:txBody>
      </p:sp>
      <p:sp>
        <p:nvSpPr>
          <p:cNvPr id="185" name="CustomShape 48"/>
          <p:cNvSpPr/>
          <p:nvPr/>
        </p:nvSpPr>
        <p:spPr>
          <a:xfrm>
            <a:off x="962640" y="849240"/>
            <a:ext cx="4370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1D</a:t>
            </a:r>
            <a:endParaRPr lang="en-US" sz="1800" b="0" strike="noStrike" spc="-1">
              <a:latin typeface="Arial"/>
            </a:endParaRPr>
          </a:p>
        </p:txBody>
      </p:sp>
      <p:sp>
        <p:nvSpPr>
          <p:cNvPr id="186" name="CustomShape 49"/>
          <p:cNvSpPr/>
          <p:nvPr/>
        </p:nvSpPr>
        <p:spPr>
          <a:xfrm>
            <a:off x="5223240" y="849240"/>
            <a:ext cx="4370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2D</a:t>
            </a:r>
            <a:endParaRPr lang="en-US" sz="1800" b="0" strike="noStrike" spc="-1">
              <a:latin typeface="Arial"/>
            </a:endParaRPr>
          </a:p>
        </p:txBody>
      </p:sp>
      <p:grpSp>
        <p:nvGrpSpPr>
          <p:cNvPr id="187" name="Group 50"/>
          <p:cNvGrpSpPr/>
          <p:nvPr/>
        </p:nvGrpSpPr>
        <p:grpSpPr>
          <a:xfrm>
            <a:off x="6793200" y="1071360"/>
            <a:ext cx="234000" cy="1998360"/>
            <a:chOff x="6793200" y="1071360"/>
            <a:chExt cx="234000" cy="1998360"/>
          </a:xfrm>
        </p:grpSpPr>
        <p:sp>
          <p:nvSpPr>
            <p:cNvPr id="188" name="CustomShape 51"/>
            <p:cNvSpPr/>
            <p:nvPr/>
          </p:nvSpPr>
          <p:spPr>
            <a:xfrm>
              <a:off x="6804360" y="1071360"/>
              <a:ext cx="215640" cy="1564920"/>
            </a:xfrm>
            <a:prstGeom prst="rect">
              <a:avLst/>
            </a:prstGeom>
            <a:solidFill>
              <a:schemeClr val="tx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89" name="CustomShape 52"/>
            <p:cNvSpPr/>
            <p:nvPr/>
          </p:nvSpPr>
          <p:spPr>
            <a:xfrm>
              <a:off x="6804360" y="2638440"/>
              <a:ext cx="215640" cy="431280"/>
            </a:xfrm>
            <a:prstGeom prst="rect">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sp>
        <p:sp>
          <p:nvSpPr>
            <p:cNvPr id="190" name="Line 53"/>
            <p:cNvSpPr/>
            <p:nvPr/>
          </p:nvSpPr>
          <p:spPr>
            <a:xfrm>
              <a:off x="6793200" y="2071800"/>
              <a:ext cx="234000" cy="360"/>
            </a:xfrm>
            <a:prstGeom prst="line">
              <a:avLst/>
            </a:prstGeom>
            <a:ln>
              <a:solidFill>
                <a:srgbClr val="FF0000"/>
              </a:solidFill>
              <a:round/>
            </a:ln>
          </p:spPr>
          <p:style>
            <a:lnRef idx="3">
              <a:schemeClr val="accent6"/>
            </a:lnRef>
            <a:fillRef idx="0">
              <a:schemeClr val="accent6"/>
            </a:fillRef>
            <a:effectRef idx="2">
              <a:schemeClr val="accent6"/>
            </a:effectRef>
            <a:fontRef idx="minor"/>
          </p:style>
        </p:sp>
      </p:grpSp>
      <p:sp>
        <p:nvSpPr>
          <p:cNvPr id="191" name="CustomShape 54"/>
          <p:cNvSpPr/>
          <p:nvPr/>
        </p:nvSpPr>
        <p:spPr>
          <a:xfrm>
            <a:off x="7679160" y="2228040"/>
            <a:ext cx="215640" cy="1564920"/>
          </a:xfrm>
          <a:prstGeom prst="rect">
            <a:avLst/>
          </a:prstGeom>
          <a:solidFill>
            <a:schemeClr val="tx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92" name="CustomShape 55"/>
          <p:cNvSpPr/>
          <p:nvPr/>
        </p:nvSpPr>
        <p:spPr>
          <a:xfrm>
            <a:off x="7679160" y="3794760"/>
            <a:ext cx="215640" cy="431280"/>
          </a:xfrm>
          <a:prstGeom prst="rect">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sp>
      <p:sp>
        <p:nvSpPr>
          <p:cNvPr id="193" name="Line 56"/>
          <p:cNvSpPr/>
          <p:nvPr/>
        </p:nvSpPr>
        <p:spPr>
          <a:xfrm>
            <a:off x="7668000" y="3228120"/>
            <a:ext cx="234000" cy="360"/>
          </a:xfrm>
          <a:prstGeom prst="line">
            <a:avLst/>
          </a:prstGeom>
          <a:ln>
            <a:solidFill>
              <a:srgbClr val="FF0000"/>
            </a:solidFill>
            <a:round/>
          </a:ln>
        </p:spPr>
        <p:style>
          <a:lnRef idx="3">
            <a:schemeClr val="accent6"/>
          </a:lnRef>
          <a:fillRef idx="0">
            <a:schemeClr val="accent6"/>
          </a:fillRef>
          <a:effectRef idx="2">
            <a:schemeClr val="accent6"/>
          </a:effectRef>
          <a:fontRef idx="minor"/>
        </p:style>
      </p:sp>
      <p:sp>
        <p:nvSpPr>
          <p:cNvPr id="194" name="Line 57"/>
          <p:cNvSpPr/>
          <p:nvPr/>
        </p:nvSpPr>
        <p:spPr>
          <a:xfrm>
            <a:off x="7669800" y="2924640"/>
            <a:ext cx="234000" cy="360"/>
          </a:xfrm>
          <a:prstGeom prst="line">
            <a:avLst/>
          </a:prstGeom>
          <a:ln>
            <a:solidFill>
              <a:srgbClr val="FF0000"/>
            </a:solidFill>
            <a:round/>
          </a:ln>
        </p:spPr>
        <p:style>
          <a:lnRef idx="3">
            <a:schemeClr val="accent6"/>
          </a:lnRef>
          <a:fillRef idx="0">
            <a:schemeClr val="accent6"/>
          </a:fillRef>
          <a:effectRef idx="2">
            <a:schemeClr val="accent6"/>
          </a:effectRef>
          <a:fontRef idx="minor"/>
        </p:style>
      </p:sp>
      <p:sp>
        <p:nvSpPr>
          <p:cNvPr id="195" name="Line 58"/>
          <p:cNvSpPr/>
          <p:nvPr/>
        </p:nvSpPr>
        <p:spPr>
          <a:xfrm>
            <a:off x="7671600" y="2621160"/>
            <a:ext cx="234000" cy="360"/>
          </a:xfrm>
          <a:prstGeom prst="line">
            <a:avLst/>
          </a:prstGeom>
          <a:ln>
            <a:solidFill>
              <a:srgbClr val="FF0000"/>
            </a:solidFill>
            <a:round/>
          </a:ln>
        </p:spPr>
        <p:style>
          <a:lnRef idx="3">
            <a:schemeClr val="accent6"/>
          </a:lnRef>
          <a:fillRef idx="0">
            <a:schemeClr val="accent6"/>
          </a:fillRef>
          <a:effectRef idx="2">
            <a:schemeClr val="accent6"/>
          </a:effectRef>
          <a:fontRef idx="minor"/>
        </p:style>
      </p:sp>
      <p:pic>
        <p:nvPicPr>
          <p:cNvPr id="196" name="Picture 80"/>
          <p:cNvPicPr/>
          <p:nvPr/>
        </p:nvPicPr>
        <p:blipFill>
          <a:blip r:embed="rId2">
            <a:extLst>
              <a:ext uri="{BEBA8EAE-BF5A-486C-A8C5-ECC9F3942E4B}">
                <a14:imgProps xmlns:a14="http://schemas.microsoft.com/office/drawing/2010/main">
                  <a14:imgLayer r:embed="rId3">
                    <a14:imgEffect>
                      <a14:sharpenSoften amount="-53000"/>
                    </a14:imgEffect>
                  </a14:imgLayer>
                </a14:imgProps>
              </a:ext>
            </a:extLst>
          </a:blip>
          <a:stretch/>
        </p:blipFill>
        <p:spPr>
          <a:xfrm>
            <a:off x="7524360" y="2622960"/>
            <a:ext cx="685440" cy="548280"/>
          </a:xfrm>
          <a:prstGeom prst="rect">
            <a:avLst/>
          </a:prstGeom>
          <a:ln>
            <a:noFill/>
          </a:ln>
        </p:spPr>
      </p:pic>
      <p:pic>
        <p:nvPicPr>
          <p:cNvPr id="197" name="Picture 79"/>
          <p:cNvPicPr/>
          <p:nvPr/>
        </p:nvPicPr>
        <p:blipFill>
          <a:blip r:embed="rId2">
            <a:extLst>
              <a:ext uri="{BEBA8EAE-BF5A-486C-A8C5-ECC9F3942E4B}">
                <a14:imgProps xmlns:a14="http://schemas.microsoft.com/office/drawing/2010/main">
                  <a14:imgLayer r:embed="rId3">
                    <a14:imgEffect>
                      <a14:sharpenSoften amount="-53000"/>
                    </a14:imgEffect>
                  </a14:imgLayer>
                </a14:imgProps>
              </a:ext>
            </a:extLst>
          </a:blip>
          <a:stretch/>
        </p:blipFill>
        <p:spPr>
          <a:xfrm>
            <a:off x="7552080" y="2827800"/>
            <a:ext cx="685440" cy="548280"/>
          </a:xfrm>
          <a:prstGeom prst="rect">
            <a:avLst/>
          </a:prstGeom>
          <a:ln>
            <a:noFill/>
          </a:ln>
        </p:spPr>
      </p:pic>
      <p:pic>
        <p:nvPicPr>
          <p:cNvPr id="198" name="Picture 76"/>
          <p:cNvPicPr/>
          <p:nvPr/>
        </p:nvPicPr>
        <p:blipFill>
          <a:blip r:embed="rId4"/>
          <a:stretch/>
        </p:blipFill>
        <p:spPr>
          <a:xfrm>
            <a:off x="7596360" y="3002400"/>
            <a:ext cx="685440" cy="548280"/>
          </a:xfrm>
          <a:prstGeom prst="rect">
            <a:avLst/>
          </a:prstGeom>
          <a:ln>
            <a:noFill/>
          </a:ln>
        </p:spPr>
      </p:pic>
      <p:sp>
        <p:nvSpPr>
          <p:cNvPr id="199" name="CustomShape 59"/>
          <p:cNvSpPr/>
          <p:nvPr/>
        </p:nvSpPr>
        <p:spPr>
          <a:xfrm>
            <a:off x="6811560" y="3965760"/>
            <a:ext cx="215640" cy="1564920"/>
          </a:xfrm>
          <a:prstGeom prst="rect">
            <a:avLst/>
          </a:prstGeom>
          <a:solidFill>
            <a:schemeClr val="tx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200" name="CustomShape 60"/>
          <p:cNvSpPr/>
          <p:nvPr/>
        </p:nvSpPr>
        <p:spPr>
          <a:xfrm>
            <a:off x="6811560" y="5532840"/>
            <a:ext cx="215640" cy="431280"/>
          </a:xfrm>
          <a:prstGeom prst="rect">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sp>
      <p:sp>
        <p:nvSpPr>
          <p:cNvPr id="201" name="Line 61"/>
          <p:cNvSpPr/>
          <p:nvPr/>
        </p:nvSpPr>
        <p:spPr>
          <a:xfrm>
            <a:off x="6802200" y="4662720"/>
            <a:ext cx="234000" cy="360"/>
          </a:xfrm>
          <a:prstGeom prst="line">
            <a:avLst/>
          </a:prstGeom>
          <a:ln>
            <a:solidFill>
              <a:srgbClr val="FF0000"/>
            </a:solidFill>
            <a:round/>
          </a:ln>
        </p:spPr>
        <p:style>
          <a:lnRef idx="3">
            <a:schemeClr val="accent6"/>
          </a:lnRef>
          <a:fillRef idx="0">
            <a:schemeClr val="accent6"/>
          </a:fillRef>
          <a:effectRef idx="2">
            <a:schemeClr val="accent6"/>
          </a:effectRef>
          <a:fontRef idx="minor"/>
        </p:style>
      </p:sp>
      <p:sp>
        <p:nvSpPr>
          <p:cNvPr id="202" name="Line 62"/>
          <p:cNvSpPr/>
          <p:nvPr/>
        </p:nvSpPr>
        <p:spPr>
          <a:xfrm>
            <a:off x="6804000" y="4359240"/>
            <a:ext cx="234000" cy="360"/>
          </a:xfrm>
          <a:prstGeom prst="line">
            <a:avLst/>
          </a:prstGeom>
          <a:ln>
            <a:solidFill>
              <a:srgbClr val="FF0000"/>
            </a:solidFill>
            <a:round/>
          </a:ln>
        </p:spPr>
        <p:style>
          <a:lnRef idx="3">
            <a:schemeClr val="accent6"/>
          </a:lnRef>
          <a:fillRef idx="0">
            <a:schemeClr val="accent6"/>
          </a:fillRef>
          <a:effectRef idx="2">
            <a:schemeClr val="accent6"/>
          </a:effectRef>
          <a:fontRef idx="minor"/>
        </p:style>
      </p:sp>
      <p:pic>
        <p:nvPicPr>
          <p:cNvPr id="203" name="Picture 81"/>
          <p:cNvPicPr/>
          <p:nvPr/>
        </p:nvPicPr>
        <p:blipFill>
          <a:blip r:embed="rId2">
            <a:extLst>
              <a:ext uri="{BEBA8EAE-BF5A-486C-A8C5-ECC9F3942E4B}">
                <a14:imgProps xmlns:a14="http://schemas.microsoft.com/office/drawing/2010/main">
                  <a14:imgLayer r:embed="rId3">
                    <a14:imgEffect>
                      <a14:sharpenSoften amount="-53000"/>
                    </a14:imgEffect>
                  </a14:imgLayer>
                </a14:imgProps>
              </a:ext>
            </a:extLst>
          </a:blip>
          <a:stretch/>
        </p:blipFill>
        <p:spPr>
          <a:xfrm>
            <a:off x="6693480" y="4815360"/>
            <a:ext cx="685440" cy="548280"/>
          </a:xfrm>
          <a:prstGeom prst="rect">
            <a:avLst/>
          </a:prstGeom>
          <a:ln>
            <a:noFill/>
          </a:ln>
        </p:spPr>
      </p:pic>
      <p:pic>
        <p:nvPicPr>
          <p:cNvPr id="204" name="Picture 82"/>
          <p:cNvPicPr/>
          <p:nvPr/>
        </p:nvPicPr>
        <p:blipFill>
          <a:blip r:embed="rId2">
            <a:extLst>
              <a:ext uri="{BEBA8EAE-BF5A-486C-A8C5-ECC9F3942E4B}">
                <a14:imgProps xmlns:a14="http://schemas.microsoft.com/office/drawing/2010/main">
                  <a14:imgLayer r:embed="rId3">
                    <a14:imgEffect>
                      <a14:sharpenSoften amount="-53000"/>
                    </a14:imgEffect>
                  </a14:imgLayer>
                </a14:imgProps>
              </a:ext>
            </a:extLst>
          </a:blip>
          <a:stretch/>
        </p:blipFill>
        <p:spPr>
          <a:xfrm>
            <a:off x="6729840" y="4981680"/>
            <a:ext cx="685440" cy="548280"/>
          </a:xfrm>
          <a:prstGeom prst="rect">
            <a:avLst/>
          </a:prstGeom>
          <a:ln>
            <a:noFill/>
          </a:ln>
        </p:spPr>
      </p:pic>
      <p:pic>
        <p:nvPicPr>
          <p:cNvPr id="205" name="Picture 83"/>
          <p:cNvPicPr/>
          <p:nvPr/>
        </p:nvPicPr>
        <p:blipFill>
          <a:blip r:embed="rId4"/>
          <a:stretch/>
        </p:blipFill>
        <p:spPr>
          <a:xfrm>
            <a:off x="6773760" y="5155920"/>
            <a:ext cx="685440" cy="5482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Content Placeholder 3"/>
          <p:cNvPicPr/>
          <p:nvPr/>
        </p:nvPicPr>
        <p:blipFill>
          <a:blip r:embed="rId3"/>
          <a:stretch/>
        </p:blipFill>
        <p:spPr>
          <a:xfrm>
            <a:off x="223200" y="1233360"/>
            <a:ext cx="8697240" cy="5435640"/>
          </a:xfrm>
          <a:prstGeom prst="rect">
            <a:avLst/>
          </a:prstGeom>
          <a:ln>
            <a:noFill/>
          </a:ln>
        </p:spPr>
      </p:pic>
      <p:sp>
        <p:nvSpPr>
          <p:cNvPr id="207" name="CustomShape 1"/>
          <p:cNvSpPr/>
          <p:nvPr/>
        </p:nvSpPr>
        <p:spPr>
          <a:xfrm rot="16200000">
            <a:off x="8092800" y="4372920"/>
            <a:ext cx="481320" cy="14742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08" name="CustomShape 2"/>
          <p:cNvSpPr/>
          <p:nvPr/>
        </p:nvSpPr>
        <p:spPr>
          <a:xfrm>
            <a:off x="8100360" y="1294200"/>
            <a:ext cx="360" cy="249444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09" name="CustomShape 3"/>
          <p:cNvSpPr/>
          <p:nvPr/>
        </p:nvSpPr>
        <p:spPr>
          <a:xfrm>
            <a:off x="151200" y="131040"/>
            <a:ext cx="23252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zooming the spectrum:</a:t>
            </a:r>
            <a:endParaRPr lang="en-US" sz="1800" b="0" strike="noStrike" spc="-1">
              <a:latin typeface="Arial"/>
            </a:endParaRPr>
          </a:p>
        </p:txBody>
      </p:sp>
      <p:sp>
        <p:nvSpPr>
          <p:cNvPr id="210" name="CustomShape 4"/>
          <p:cNvSpPr/>
          <p:nvPr/>
        </p:nvSpPr>
        <p:spPr>
          <a:xfrm>
            <a:off x="1139040" y="367560"/>
            <a:ext cx="4065840" cy="1186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keyboard shortcut: </a:t>
            </a:r>
            <a:r>
              <a:rPr lang="en-US" sz="1800" b="1" i="1" strike="noStrike" spc="-1">
                <a:solidFill>
                  <a:srgbClr val="000000"/>
                </a:solidFill>
                <a:latin typeface="Calibri"/>
              </a:rPr>
              <a:t>zi</a:t>
            </a:r>
            <a:r>
              <a:rPr lang="en-US" sz="1800" b="0" strike="noStrike" spc="-1">
                <a:solidFill>
                  <a:srgbClr val="000000"/>
                </a:solidFill>
                <a:latin typeface="Calibri"/>
              </a:rPr>
              <a:t> (zoom in)</a:t>
            </a:r>
            <a:endParaRPr lang="en-US" sz="1800" b="0" strike="noStrike" spc="-1">
              <a:latin typeface="Arial"/>
            </a:endParaRPr>
          </a:p>
          <a:p>
            <a:pPr>
              <a:lnSpc>
                <a:spcPct val="100000"/>
              </a:lnSpc>
            </a:pPr>
            <a:r>
              <a:rPr lang="en-US" sz="1800" b="0" strike="noStrike" spc="-1">
                <a:solidFill>
                  <a:srgbClr val="000000"/>
                </a:solidFill>
                <a:latin typeface="Calibri"/>
              </a:rPr>
              <a:t>preset zoom in</a:t>
            </a:r>
            <a:endParaRPr lang="en-US" sz="1800" b="0" strike="noStrike" spc="-1">
              <a:latin typeface="Arial"/>
            </a:endParaRPr>
          </a:p>
          <a:p>
            <a:pPr>
              <a:lnSpc>
                <a:spcPct val="100000"/>
              </a:lnSpc>
            </a:pPr>
            <a:r>
              <a:rPr lang="en-US" sz="1800" b="0" strike="noStrike" spc="-1">
                <a:solidFill>
                  <a:srgbClr val="000000"/>
                </a:solidFill>
                <a:latin typeface="Calibri"/>
              </a:rPr>
              <a:t>alternatively use of middle mouse bottom</a:t>
            </a:r>
            <a:endParaRPr lang="en-US" sz="1800" b="0" strike="noStrike" spc="-1">
              <a:latin typeface="Arial"/>
            </a:endParaRPr>
          </a:p>
          <a:p>
            <a:pPr>
              <a:lnSpc>
                <a:spcPct val="100000"/>
              </a:lnSpc>
            </a:pPr>
            <a:endParaRPr lang="en-US" sz="1800" b="0" strike="noStrike" spc="-1">
              <a:latin typeface="Arial"/>
            </a:endParaRPr>
          </a:p>
        </p:txBody>
      </p:sp>
      <p:sp>
        <p:nvSpPr>
          <p:cNvPr id="211" name="CustomShape 5"/>
          <p:cNvSpPr/>
          <p:nvPr/>
        </p:nvSpPr>
        <p:spPr>
          <a:xfrm>
            <a:off x="5139000" y="370800"/>
            <a:ext cx="367704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pointer mode– zoom: key F11</a:t>
            </a:r>
            <a:endParaRPr lang="en-US" sz="1800" b="0" strike="noStrike" spc="-1">
              <a:latin typeface="Arial"/>
            </a:endParaRPr>
          </a:p>
          <a:p>
            <a:pPr>
              <a:lnSpc>
                <a:spcPct val="100000"/>
              </a:lnSpc>
            </a:pPr>
            <a:r>
              <a:rPr lang="en-US" sz="1800" b="0" strike="noStrike" spc="-1">
                <a:solidFill>
                  <a:srgbClr val="000000"/>
                </a:solidFill>
                <a:latin typeface="Calibri"/>
              </a:rPr>
              <a:t>selected region is zoomed</a:t>
            </a:r>
            <a:endParaRPr lang="en-US" sz="1800" b="0" strike="noStrike" spc="-1">
              <a:latin typeface="Arial"/>
            </a:endParaRPr>
          </a:p>
          <a:p>
            <a:pPr>
              <a:lnSpc>
                <a:spcPct val="100000"/>
              </a:lnSpc>
            </a:pPr>
            <a:r>
              <a:rPr lang="en-US" sz="1800" b="0" strike="noStrike" spc="-1">
                <a:solidFill>
                  <a:srgbClr val="000000"/>
                </a:solidFill>
                <a:latin typeface="Calibri"/>
              </a:rPr>
              <a:t>by clicking and dragging of the mouse</a:t>
            </a:r>
            <a:endParaRPr lang="en-US" sz="1800" b="0" strike="noStrike" spc="-1">
              <a:latin typeface="Arial"/>
            </a:endParaRPr>
          </a:p>
        </p:txBody>
      </p:sp>
      <p:pic>
        <p:nvPicPr>
          <p:cNvPr id="212" name="Picture 14"/>
          <p:cNvPicPr/>
          <p:nvPr/>
        </p:nvPicPr>
        <p:blipFill>
          <a:blip r:embed="rId4"/>
          <a:stretch/>
        </p:blipFill>
        <p:spPr>
          <a:xfrm>
            <a:off x="4519800" y="2847600"/>
            <a:ext cx="310680" cy="2484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Content Placeholder 3"/>
          <p:cNvPicPr/>
          <p:nvPr/>
        </p:nvPicPr>
        <p:blipFill>
          <a:blip r:embed="rId3"/>
          <a:stretch/>
        </p:blipFill>
        <p:spPr>
          <a:xfrm>
            <a:off x="223200" y="1233360"/>
            <a:ext cx="8697240" cy="5435640"/>
          </a:xfrm>
          <a:prstGeom prst="rect">
            <a:avLst/>
          </a:prstGeom>
          <a:ln>
            <a:noFill/>
          </a:ln>
        </p:spPr>
      </p:pic>
      <p:sp>
        <p:nvSpPr>
          <p:cNvPr id="214" name="CustomShape 1"/>
          <p:cNvSpPr/>
          <p:nvPr/>
        </p:nvSpPr>
        <p:spPr>
          <a:xfrm rot="16200000">
            <a:off x="8092800" y="4132080"/>
            <a:ext cx="481320" cy="14742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15" name="CustomShape 2"/>
          <p:cNvSpPr/>
          <p:nvPr/>
        </p:nvSpPr>
        <p:spPr>
          <a:xfrm>
            <a:off x="8100360" y="1141920"/>
            <a:ext cx="360" cy="264672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16" name="CustomShape 3"/>
          <p:cNvSpPr/>
          <p:nvPr/>
        </p:nvSpPr>
        <p:spPr>
          <a:xfrm>
            <a:off x="71640" y="131040"/>
            <a:ext cx="15375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PEAK PICKING:</a:t>
            </a:r>
            <a:endParaRPr lang="en-US" sz="1800" b="0" strike="noStrike" spc="-1">
              <a:latin typeface="Arial"/>
            </a:endParaRPr>
          </a:p>
        </p:txBody>
      </p:sp>
      <p:sp>
        <p:nvSpPr>
          <p:cNvPr id="217" name="CustomShape 4"/>
          <p:cNvSpPr/>
          <p:nvPr/>
        </p:nvSpPr>
        <p:spPr>
          <a:xfrm>
            <a:off x="640080" y="366840"/>
            <a:ext cx="800388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pointer mode –</a:t>
            </a:r>
            <a:r>
              <a:rPr lang="en-US" sz="1800" b="1" strike="noStrike" spc="-1">
                <a:solidFill>
                  <a:srgbClr val="000000"/>
                </a:solidFill>
                <a:latin typeface="Calibri"/>
              </a:rPr>
              <a:t> find/add peak: key F8</a:t>
            </a:r>
            <a:endParaRPr lang="en-US" sz="1800" b="0" strike="noStrike" spc="-1">
              <a:latin typeface="Arial"/>
            </a:endParaRPr>
          </a:p>
          <a:p>
            <a:pPr>
              <a:lnSpc>
                <a:spcPct val="100000"/>
              </a:lnSpc>
            </a:pPr>
            <a:r>
              <a:rPr lang="en-US" sz="1800" b="0" strike="noStrike" spc="-1">
                <a:solidFill>
                  <a:srgbClr val="000000"/>
                </a:solidFill>
                <a:latin typeface="Calibri"/>
              </a:rPr>
              <a:t>one peak is added by one left click,</a:t>
            </a:r>
            <a:endParaRPr lang="en-US" sz="1800" b="0" strike="noStrike" spc="-1">
              <a:latin typeface="Arial"/>
            </a:endParaRPr>
          </a:p>
          <a:p>
            <a:pPr>
              <a:lnSpc>
                <a:spcPct val="100000"/>
              </a:lnSpc>
            </a:pPr>
            <a:r>
              <a:rPr lang="en-US" sz="1800" b="0" strike="noStrike" spc="-1">
                <a:solidFill>
                  <a:srgbClr val="000000"/>
                </a:solidFill>
                <a:latin typeface="Calibri"/>
              </a:rPr>
              <a:t>peaks in every local maximum/minimum are added by selecting the rectangle region</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Content Placeholder 3"/>
          <p:cNvPicPr/>
          <p:nvPr/>
        </p:nvPicPr>
        <p:blipFill>
          <a:blip r:embed="rId3"/>
          <a:stretch/>
        </p:blipFill>
        <p:spPr>
          <a:xfrm>
            <a:off x="223200" y="1233360"/>
            <a:ext cx="8697240" cy="5435640"/>
          </a:xfrm>
          <a:prstGeom prst="rect">
            <a:avLst/>
          </a:prstGeom>
          <a:ln>
            <a:noFill/>
          </a:ln>
        </p:spPr>
      </p:pic>
      <p:sp>
        <p:nvSpPr>
          <p:cNvPr id="219" name="CustomShape 1"/>
          <p:cNvSpPr/>
          <p:nvPr/>
        </p:nvSpPr>
        <p:spPr>
          <a:xfrm>
            <a:off x="142560" y="131040"/>
            <a:ext cx="13942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peak picking:</a:t>
            </a:r>
            <a:endParaRPr lang="en-US" sz="1800" b="0" strike="noStrike" spc="-1">
              <a:latin typeface="Arial"/>
            </a:endParaRPr>
          </a:p>
        </p:txBody>
      </p:sp>
      <p:sp>
        <p:nvSpPr>
          <p:cNvPr id="220" name="CustomShape 2"/>
          <p:cNvSpPr/>
          <p:nvPr/>
        </p:nvSpPr>
        <p:spPr>
          <a:xfrm>
            <a:off x="1583640" y="131040"/>
            <a:ext cx="746136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changing the size of ornaments (peaks, labels...): </a:t>
            </a:r>
            <a:r>
              <a:rPr lang="en-US" sz="1800" b="1" i="1" strike="noStrike" spc="-1">
                <a:solidFill>
                  <a:srgbClr val="000000"/>
                </a:solidFill>
                <a:latin typeface="Calibri"/>
              </a:rPr>
              <a:t>ot</a:t>
            </a:r>
            <a:r>
              <a:rPr lang="en-US" sz="1800" b="0" strike="noStrike" spc="-1">
                <a:solidFill>
                  <a:srgbClr val="000000"/>
                </a:solidFill>
                <a:latin typeface="Calibri"/>
              </a:rPr>
              <a:t> → sizes → change the size </a:t>
            </a:r>
            <a:endParaRPr lang="en-US" sz="1800" b="0" strike="noStrike" spc="-1">
              <a:latin typeface="Arial"/>
            </a:endParaRPr>
          </a:p>
          <a:p>
            <a:pPr>
              <a:lnSpc>
                <a:spcPct val="100000"/>
              </a:lnSpc>
            </a:pPr>
            <a:r>
              <a:rPr lang="en-US" sz="1800" b="0" strike="noStrike" spc="-1">
                <a:solidFill>
                  <a:srgbClr val="000000"/>
                </a:solidFill>
                <a:latin typeface="Calibri"/>
              </a:rPr>
              <a:t>as desirable (proper value 0.05) → apply</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Content Placeholder 3"/>
          <p:cNvPicPr/>
          <p:nvPr/>
        </p:nvPicPr>
        <p:blipFill>
          <a:blip r:embed="rId3"/>
          <a:stretch/>
        </p:blipFill>
        <p:spPr>
          <a:xfrm>
            <a:off x="223200" y="1233360"/>
            <a:ext cx="8697240" cy="5435640"/>
          </a:xfrm>
          <a:prstGeom prst="rect">
            <a:avLst/>
          </a:prstGeom>
          <a:ln>
            <a:noFill/>
          </a:ln>
        </p:spPr>
      </p:pic>
      <p:sp>
        <p:nvSpPr>
          <p:cNvPr id="222" name="CustomShape 1"/>
          <p:cNvSpPr/>
          <p:nvPr/>
        </p:nvSpPr>
        <p:spPr>
          <a:xfrm>
            <a:off x="-20520" y="131040"/>
            <a:ext cx="17218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PEAK SELECTION</a:t>
            </a:r>
            <a:endParaRPr lang="en-US" sz="1800" b="0" strike="noStrike" spc="-1">
              <a:latin typeface="Arial"/>
            </a:endParaRPr>
          </a:p>
        </p:txBody>
      </p:sp>
      <p:sp>
        <p:nvSpPr>
          <p:cNvPr id="223" name="CustomShape 2"/>
          <p:cNvSpPr/>
          <p:nvPr/>
        </p:nvSpPr>
        <p:spPr>
          <a:xfrm>
            <a:off x="2699640" y="152640"/>
            <a:ext cx="612864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Calibri"/>
              </a:rPr>
              <a:t>selection: pointer mode – </a:t>
            </a:r>
            <a:r>
              <a:rPr lang="en-US" sz="1800" b="1" strike="noStrike" spc="-1">
                <a:solidFill>
                  <a:srgbClr val="000000"/>
                </a:solidFill>
                <a:latin typeface="Calibri"/>
              </a:rPr>
              <a:t>select: key F1</a:t>
            </a:r>
            <a:endParaRPr lang="en-US" sz="1800" b="0" strike="noStrike" spc="-1">
              <a:latin typeface="Arial"/>
            </a:endParaRPr>
          </a:p>
          <a:p>
            <a:pPr>
              <a:lnSpc>
                <a:spcPct val="100000"/>
              </a:lnSpc>
            </a:pPr>
            <a:r>
              <a:rPr lang="en-US" sz="1800" b="0" strike="noStrike" spc="-1">
                <a:solidFill>
                  <a:srgbClr val="000000"/>
                </a:solidFill>
                <a:latin typeface="Calibri"/>
              </a:rPr>
              <a:t>one object is selected by clicking on it,</a:t>
            </a:r>
            <a:endParaRPr lang="en-US" sz="1800" b="0" strike="noStrike" spc="-1">
              <a:latin typeface="Arial"/>
            </a:endParaRPr>
          </a:p>
          <a:p>
            <a:pPr>
              <a:lnSpc>
                <a:spcPct val="100000"/>
              </a:lnSpc>
            </a:pPr>
            <a:r>
              <a:rPr lang="en-US" sz="1800" b="0" strike="noStrike" spc="-1">
                <a:solidFill>
                  <a:srgbClr val="000000"/>
                </a:solidFill>
                <a:latin typeface="Calibri"/>
              </a:rPr>
              <a:t>more object are selected by dragging the mouse (or Shift+click)</a:t>
            </a:r>
            <a:endParaRPr lang="en-US" sz="1800" b="0" strike="noStrike" spc="-1">
              <a:latin typeface="Arial"/>
            </a:endParaRPr>
          </a:p>
        </p:txBody>
      </p:sp>
      <p:sp>
        <p:nvSpPr>
          <p:cNvPr id="224" name="CustomShape 3"/>
          <p:cNvSpPr/>
          <p:nvPr/>
        </p:nvSpPr>
        <p:spPr>
          <a:xfrm rot="16200000">
            <a:off x="8092800" y="3436920"/>
            <a:ext cx="481320" cy="14742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25" name="CustomShape 4"/>
          <p:cNvSpPr/>
          <p:nvPr/>
        </p:nvSpPr>
        <p:spPr>
          <a:xfrm>
            <a:off x="8100360" y="1076040"/>
            <a:ext cx="360" cy="271260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Content Placeholder 3"/>
          <p:cNvPicPr/>
          <p:nvPr/>
        </p:nvPicPr>
        <p:blipFill>
          <a:blip r:embed="rId3"/>
          <a:stretch/>
        </p:blipFill>
        <p:spPr>
          <a:xfrm>
            <a:off x="223200" y="1233360"/>
            <a:ext cx="8697240" cy="5435640"/>
          </a:xfrm>
          <a:prstGeom prst="rect">
            <a:avLst/>
          </a:prstGeom>
          <a:ln>
            <a:noFill/>
          </a:ln>
        </p:spPr>
      </p:pic>
      <p:sp>
        <p:nvSpPr>
          <p:cNvPr id="227" name="CustomShape 1"/>
          <p:cNvSpPr/>
          <p:nvPr/>
        </p:nvSpPr>
        <p:spPr>
          <a:xfrm>
            <a:off x="142560" y="131040"/>
            <a:ext cx="13942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peak picking:</a:t>
            </a:r>
            <a:endParaRPr lang="en-US" sz="1800" b="0" strike="noStrike" spc="-1">
              <a:latin typeface="Arial"/>
            </a:endParaRPr>
          </a:p>
        </p:txBody>
      </p:sp>
      <p:sp>
        <p:nvSpPr>
          <p:cNvPr id="228" name="CustomShape 2"/>
          <p:cNvSpPr/>
          <p:nvPr/>
        </p:nvSpPr>
        <p:spPr>
          <a:xfrm>
            <a:off x="1542240" y="131040"/>
            <a:ext cx="59097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Calibri"/>
              </a:rPr>
              <a:t>adding of central peak from the selected group of peaks – </a:t>
            </a:r>
            <a:r>
              <a:rPr lang="en-US" sz="1800" b="1" i="1" strike="noStrike" spc="-1">
                <a:solidFill>
                  <a:srgbClr val="000000"/>
                </a:solidFill>
                <a:latin typeface="Calibri"/>
              </a:rPr>
              <a:t>pg</a:t>
            </a:r>
            <a:endParaRPr lang="en-US" sz="1800" b="0" strike="noStrike" spc="-1">
              <a:latin typeface="Arial"/>
            </a:endParaRPr>
          </a:p>
          <a:p>
            <a:pPr>
              <a:lnSpc>
                <a:spcPct val="100000"/>
              </a:lnSpc>
            </a:pPr>
            <a:r>
              <a:rPr lang="en-US" sz="1800" b="0" strike="noStrike" spc="-1">
                <a:solidFill>
                  <a:srgbClr val="000000"/>
                </a:solidFill>
                <a:latin typeface="Calibri"/>
              </a:rPr>
              <a:t>(useful for multiplets in COSY spectra)</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latin typeface="Calibri"/>
              </a:rPr>
              <a:t>NMR software</a:t>
            </a:r>
          </a:p>
        </p:txBody>
      </p:sp>
      <p:sp>
        <p:nvSpPr>
          <p:cNvPr id="91" name="TextShape 2"/>
          <p:cNvSpPr txBox="1"/>
          <p:nvPr/>
        </p:nvSpPr>
        <p:spPr>
          <a:xfrm>
            <a:off x="457200" y="1600200"/>
            <a:ext cx="8229240" cy="4525560"/>
          </a:xfrm>
          <a:prstGeom prst="rect">
            <a:avLst/>
          </a:prstGeom>
          <a:noFill/>
          <a:ln>
            <a:noFill/>
          </a:ln>
        </p:spPr>
        <p:txBody>
          <a:bodyPr>
            <a:normAutofit/>
          </a:bodyPr>
          <a:lstStyle/>
          <a:p>
            <a:pPr marL="343080" indent="-342720">
              <a:lnSpc>
                <a:spcPct val="100000"/>
              </a:lnSpc>
              <a:spcBef>
                <a:spcPts val="561"/>
              </a:spcBef>
              <a:buClr>
                <a:srgbClr val="000000"/>
              </a:buClr>
              <a:buFont typeface="Arial"/>
              <a:buChar char="•"/>
            </a:pPr>
            <a:r>
              <a:rPr lang="en-US" sz="2800" b="0" strike="noStrike" spc="-1">
                <a:solidFill>
                  <a:srgbClr val="000000"/>
                </a:solidFill>
                <a:latin typeface="Calibri"/>
              </a:rPr>
              <a:t>Paid</a:t>
            </a:r>
          </a:p>
          <a:p>
            <a:pPr marL="743040" lvl="1" indent="-285480">
              <a:lnSpc>
                <a:spcPct val="100000"/>
              </a:lnSpc>
              <a:spcBef>
                <a:spcPts val="479"/>
              </a:spcBef>
              <a:buClr>
                <a:srgbClr val="000000"/>
              </a:buClr>
              <a:buFont typeface="Arial"/>
              <a:buChar char="–"/>
            </a:pPr>
            <a:r>
              <a:rPr lang="en-US" sz="2400" b="0" strike="noStrike" spc="-1">
                <a:solidFill>
                  <a:srgbClr val="000000"/>
                </a:solidFill>
                <a:latin typeface="Calibri"/>
              </a:rPr>
              <a:t>TopSpin</a:t>
            </a:r>
          </a:p>
          <a:p>
            <a:pPr marL="1143000" lvl="2" indent="-228240">
              <a:lnSpc>
                <a:spcPct val="100000"/>
              </a:lnSpc>
              <a:spcBef>
                <a:spcPts val="400"/>
              </a:spcBef>
              <a:buClr>
                <a:srgbClr val="000000"/>
              </a:buClr>
              <a:buFont typeface="Arial"/>
              <a:buChar char="•"/>
            </a:pPr>
            <a:r>
              <a:rPr lang="en-US" sz="2000" b="0" strike="noStrike" spc="-1">
                <a:solidFill>
                  <a:srgbClr val="000000"/>
                </a:solidFill>
                <a:latin typeface="Calibri"/>
              </a:rPr>
              <a:t>Developed and mainly used for Bruker spectrometers controlling</a:t>
            </a:r>
          </a:p>
          <a:p>
            <a:pPr marL="1143000" lvl="2" indent="-228240">
              <a:lnSpc>
                <a:spcPct val="100000"/>
              </a:lnSpc>
              <a:spcBef>
                <a:spcPts val="400"/>
              </a:spcBef>
              <a:buClr>
                <a:srgbClr val="000000"/>
              </a:buClr>
              <a:buFont typeface="Arial"/>
              <a:buChar char="•"/>
            </a:pPr>
            <a:r>
              <a:rPr lang="en-US" sz="2000" b="0" strike="noStrike" spc="-1">
                <a:solidFill>
                  <a:srgbClr val="000000"/>
                </a:solidFill>
                <a:latin typeface="Calibri"/>
              </a:rPr>
              <a:t>Many functions for processing, view and analysis of one- and multi-dimensional spectra</a:t>
            </a:r>
          </a:p>
          <a:p>
            <a:pPr marL="1143000" lvl="2" indent="-228240">
              <a:lnSpc>
                <a:spcPct val="100000"/>
              </a:lnSpc>
              <a:spcBef>
                <a:spcPts val="400"/>
              </a:spcBef>
              <a:buClr>
                <a:srgbClr val="000000"/>
              </a:buClr>
              <a:buFont typeface="Arial"/>
              <a:buChar char="•"/>
            </a:pPr>
            <a:r>
              <a:rPr lang="en-US" sz="2000" b="0" strike="noStrike" spc="-1">
                <a:solidFill>
                  <a:srgbClr val="000000"/>
                </a:solidFill>
                <a:latin typeface="Calibri"/>
              </a:rPr>
              <a:t>Basically impossible analysis of multi-dimensional</a:t>
            </a:r>
          </a:p>
          <a:p>
            <a:pPr marL="743040" lvl="1" indent="-285480">
              <a:lnSpc>
                <a:spcPct val="100000"/>
              </a:lnSpc>
              <a:spcBef>
                <a:spcPts val="479"/>
              </a:spcBef>
              <a:buClr>
                <a:srgbClr val="000000"/>
              </a:buClr>
              <a:buFont typeface="Arial"/>
              <a:buChar char="–"/>
            </a:pPr>
            <a:r>
              <a:rPr lang="en-US" sz="2400" b="0" strike="noStrike" spc="-1">
                <a:solidFill>
                  <a:srgbClr val="000000"/>
                </a:solidFill>
                <a:latin typeface="Calibri"/>
              </a:rPr>
              <a:t>Mnova</a:t>
            </a:r>
          </a:p>
          <a:p>
            <a:pPr marL="1143000" lvl="2" indent="-228240">
              <a:lnSpc>
                <a:spcPct val="100000"/>
              </a:lnSpc>
              <a:spcBef>
                <a:spcPts val="400"/>
              </a:spcBef>
              <a:buClr>
                <a:srgbClr val="000000"/>
              </a:buClr>
              <a:buFont typeface="Arial"/>
              <a:buChar char="•"/>
            </a:pPr>
            <a:r>
              <a:rPr lang="en-US" sz="2000" b="0" strike="noStrike" spc="-1">
                <a:solidFill>
                  <a:srgbClr val="000000"/>
                </a:solidFill>
                <a:latin typeface="Calibri"/>
              </a:rPr>
              <a:t>Processing, analysis and visualization of 1D and 2D spectra</a:t>
            </a:r>
          </a:p>
          <a:p>
            <a:pPr marL="1143000" lvl="2" indent="-228240">
              <a:lnSpc>
                <a:spcPct val="100000"/>
              </a:lnSpc>
              <a:spcBef>
                <a:spcPts val="400"/>
              </a:spcBef>
              <a:buClr>
                <a:srgbClr val="000000"/>
              </a:buClr>
              <a:buFont typeface="Arial"/>
              <a:buChar char="•"/>
            </a:pPr>
            <a:r>
              <a:rPr lang="en-US" sz="2000" b="0" strike="noStrike" spc="-1">
                <a:solidFill>
                  <a:srgbClr val="000000"/>
                </a:solidFill>
                <a:latin typeface="Calibri"/>
              </a:rPr>
              <a:t>Support of different formats of spectra (Bruker, Jeol, Agilent...)</a:t>
            </a:r>
          </a:p>
          <a:p>
            <a:pPr marL="1143000" lvl="2" indent="-228240">
              <a:lnSpc>
                <a:spcPct val="100000"/>
              </a:lnSpc>
              <a:spcBef>
                <a:spcPts val="400"/>
              </a:spcBef>
              <a:buClr>
                <a:srgbClr val="000000"/>
              </a:buClr>
              <a:buFont typeface="Arial"/>
              <a:buChar char="•"/>
            </a:pPr>
            <a:r>
              <a:rPr lang="en-US" sz="2000" b="0" strike="noStrike" spc="-1">
                <a:solidFill>
                  <a:srgbClr val="000000"/>
                </a:solidFill>
                <a:latin typeface="Calibri"/>
              </a:rPr>
              <a:t>Free trial version</a:t>
            </a:r>
          </a:p>
          <a:p>
            <a:pPr marL="743040" lvl="1" indent="-285480">
              <a:lnSpc>
                <a:spcPct val="100000"/>
              </a:lnSpc>
              <a:spcBef>
                <a:spcPts val="479"/>
              </a:spcBef>
              <a:buClr>
                <a:srgbClr val="000000"/>
              </a:buClr>
              <a:buFont typeface="Arial"/>
              <a:buChar char="–"/>
            </a:pPr>
            <a:r>
              <a:rPr lang="en-US" sz="2400" b="0" strike="noStrike" spc="-1">
                <a:solidFill>
                  <a:srgbClr val="000000"/>
                </a:solidFill>
                <a:latin typeface="Calibri"/>
              </a:rPr>
              <a:t>ACD/NMR processor</a:t>
            </a:r>
          </a:p>
          <a:p>
            <a:pPr marL="1143000" lvl="2" indent="-228240">
              <a:lnSpc>
                <a:spcPct val="100000"/>
              </a:lnSpc>
              <a:spcBef>
                <a:spcPts val="420"/>
              </a:spcBef>
              <a:buClr>
                <a:srgbClr val="000000"/>
              </a:buClr>
              <a:buFont typeface="Arial"/>
              <a:buChar char="•"/>
            </a:pPr>
            <a:r>
              <a:rPr lang="en-US" sz="2100" b="0" strike="noStrike" spc="-1">
                <a:solidFill>
                  <a:srgbClr val="000000"/>
                </a:solidFill>
                <a:latin typeface="Calibri"/>
              </a:rPr>
              <a:t>see Mnova</a:t>
            </a:r>
          </a:p>
          <a:p>
            <a:pPr marL="1143000" lvl="2" indent="-228240">
              <a:lnSpc>
                <a:spcPct val="100000"/>
              </a:lnSpc>
              <a:spcBef>
                <a:spcPts val="420"/>
              </a:spcBef>
              <a:buClr>
                <a:srgbClr val="000000"/>
              </a:buClr>
              <a:buFont typeface="Arial"/>
              <a:buChar char="•"/>
            </a:pPr>
            <a:r>
              <a:rPr lang="en-US" sz="2100" b="0" strike="noStrike" spc="-1">
                <a:solidFill>
                  <a:srgbClr val="000000"/>
                </a:solidFill>
                <a:latin typeface="Calibri"/>
              </a:rPr>
              <a:t>Free version for academic purposes with noncomplete functionalities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Content Placeholder 3"/>
          <p:cNvPicPr/>
          <p:nvPr/>
        </p:nvPicPr>
        <p:blipFill>
          <a:blip r:embed="rId3"/>
          <a:stretch/>
        </p:blipFill>
        <p:spPr>
          <a:xfrm>
            <a:off x="223200" y="1233360"/>
            <a:ext cx="8697240" cy="5435640"/>
          </a:xfrm>
          <a:prstGeom prst="rect">
            <a:avLst/>
          </a:prstGeom>
          <a:ln>
            <a:noFill/>
          </a:ln>
        </p:spPr>
      </p:pic>
      <p:sp>
        <p:nvSpPr>
          <p:cNvPr id="230" name="CustomShape 1"/>
          <p:cNvSpPr/>
          <p:nvPr/>
        </p:nvSpPr>
        <p:spPr>
          <a:xfrm>
            <a:off x="142560" y="131040"/>
            <a:ext cx="13942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peak picking:</a:t>
            </a:r>
            <a:endParaRPr lang="en-US" sz="1800" b="0" strike="noStrike" spc="-1">
              <a:latin typeface="Arial"/>
            </a:endParaRPr>
          </a:p>
        </p:txBody>
      </p:sp>
      <p:sp>
        <p:nvSpPr>
          <p:cNvPr id="231" name="CustomShape 2"/>
          <p:cNvSpPr/>
          <p:nvPr/>
        </p:nvSpPr>
        <p:spPr>
          <a:xfrm>
            <a:off x="1542240" y="131040"/>
            <a:ext cx="5408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Calibri"/>
              </a:rPr>
              <a:t>list of the peaks – </a:t>
            </a:r>
            <a:r>
              <a:rPr lang="en-US" sz="1800" b="1" i="1" strike="noStrike" spc="-1">
                <a:solidFill>
                  <a:srgbClr val="000000"/>
                </a:solidFill>
                <a:latin typeface="Calibri"/>
              </a:rPr>
              <a:t>lt</a:t>
            </a:r>
            <a:r>
              <a:rPr lang="en-US" sz="1800" b="0" strike="noStrike" spc="-1">
                <a:solidFill>
                  <a:srgbClr val="000000"/>
                </a:solidFill>
                <a:latin typeface="Calibri"/>
              </a:rPr>
              <a:t> </a:t>
            </a:r>
            <a:endParaRPr lang="en-US" sz="1800" b="0" strike="noStrike" spc="-1">
              <a:latin typeface="Arial"/>
            </a:endParaRPr>
          </a:p>
        </p:txBody>
      </p:sp>
      <p:sp>
        <p:nvSpPr>
          <p:cNvPr id="232" name="CustomShape 3"/>
          <p:cNvSpPr/>
          <p:nvPr/>
        </p:nvSpPr>
        <p:spPr>
          <a:xfrm>
            <a:off x="1907640" y="500400"/>
            <a:ext cx="360" cy="84024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Content Placeholder 3"/>
          <p:cNvPicPr/>
          <p:nvPr/>
        </p:nvPicPr>
        <p:blipFill>
          <a:blip r:embed="rId3"/>
          <a:stretch/>
        </p:blipFill>
        <p:spPr>
          <a:xfrm>
            <a:off x="223200" y="1233360"/>
            <a:ext cx="8697240" cy="5435640"/>
          </a:xfrm>
          <a:prstGeom prst="rect">
            <a:avLst/>
          </a:prstGeom>
          <a:ln>
            <a:noFill/>
          </a:ln>
        </p:spPr>
      </p:pic>
      <p:sp>
        <p:nvSpPr>
          <p:cNvPr id="234" name="CustomShape 1"/>
          <p:cNvSpPr/>
          <p:nvPr/>
        </p:nvSpPr>
        <p:spPr>
          <a:xfrm>
            <a:off x="159480" y="131040"/>
            <a:ext cx="3291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identification of the spin systems:</a:t>
            </a:r>
            <a:endParaRPr lang="en-US" sz="1800" b="0" strike="noStrike" spc="-1">
              <a:latin typeface="Arial"/>
            </a:endParaRPr>
          </a:p>
        </p:txBody>
      </p:sp>
      <p:sp>
        <p:nvSpPr>
          <p:cNvPr id="235" name="CustomShape 2"/>
          <p:cNvSpPr/>
          <p:nvPr/>
        </p:nvSpPr>
        <p:spPr>
          <a:xfrm>
            <a:off x="4140000" y="116640"/>
            <a:ext cx="4536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Calibri"/>
              </a:rPr>
              <a:t>add vertical and horizontal line: key F3</a:t>
            </a:r>
            <a:endParaRPr lang="en-US" sz="1800" b="0" strike="noStrike" spc="-1">
              <a:latin typeface="Arial"/>
            </a:endParaRPr>
          </a:p>
          <a:p>
            <a:pPr>
              <a:lnSpc>
                <a:spcPct val="100000"/>
              </a:lnSpc>
            </a:pPr>
            <a:r>
              <a:rPr lang="en-US" sz="1800" b="0" strike="noStrike" spc="-1">
                <a:solidFill>
                  <a:srgbClr val="000000"/>
                </a:solidFill>
                <a:latin typeface="Calibri"/>
              </a:rPr>
              <a:t>add horizontal line: key F4</a:t>
            </a:r>
            <a:endParaRPr lang="en-US" sz="1800" b="0" strike="noStrike" spc="-1">
              <a:latin typeface="Arial"/>
            </a:endParaRPr>
          </a:p>
          <a:p>
            <a:pPr>
              <a:lnSpc>
                <a:spcPct val="100000"/>
              </a:lnSpc>
            </a:pPr>
            <a:r>
              <a:rPr lang="en-US" sz="1800" b="0" strike="noStrike" spc="-1">
                <a:solidFill>
                  <a:srgbClr val="000000"/>
                </a:solidFill>
                <a:latin typeface="Calibri"/>
              </a:rPr>
              <a:t>add vertical line: key F5</a:t>
            </a:r>
            <a:endParaRPr lang="en-US" sz="1800" b="0" strike="noStrike" spc="-1">
              <a:latin typeface="Arial"/>
            </a:endParaRPr>
          </a:p>
          <a:p>
            <a:pPr>
              <a:lnSpc>
                <a:spcPct val="100000"/>
              </a:lnSpc>
            </a:pPr>
            <a:r>
              <a:rPr lang="en-US" sz="1800" b="0" strike="noStrike" spc="-1">
                <a:solidFill>
                  <a:srgbClr val="000000"/>
                </a:solidFill>
                <a:latin typeface="Calibri"/>
              </a:rPr>
              <a:t>add a vector: key F7</a:t>
            </a:r>
            <a:endParaRPr lang="en-US" sz="1800" b="0" strike="noStrike" spc="-1">
              <a:latin typeface="Arial"/>
            </a:endParaRPr>
          </a:p>
        </p:txBody>
      </p:sp>
      <p:sp>
        <p:nvSpPr>
          <p:cNvPr id="236" name="CustomShape 3"/>
          <p:cNvSpPr/>
          <p:nvPr/>
        </p:nvSpPr>
        <p:spPr>
          <a:xfrm>
            <a:off x="1443600" y="2531880"/>
            <a:ext cx="312120" cy="360"/>
          </a:xfrm>
          <a:custGeom>
            <a:avLst/>
            <a:gdLst/>
            <a:ahLst/>
            <a:cxnLst/>
            <a:rect l="l" t="t" r="r" b="b"/>
            <a:pathLst>
              <a:path w="21600" h="21600">
                <a:moveTo>
                  <a:pt x="0" y="0"/>
                </a:moveTo>
                <a:lnTo>
                  <a:pt x="21600" y="21600"/>
                </a:lnTo>
              </a:path>
            </a:pathLst>
          </a:custGeom>
          <a:noFill/>
          <a:ln>
            <a:round/>
            <a:tailEnd type="triangle" w="med" len="med"/>
          </a:ln>
          <a:effectLst>
            <a:glow rad="63500">
              <a:schemeClr val="accent1">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37" name="CustomShape 4"/>
          <p:cNvSpPr/>
          <p:nvPr/>
        </p:nvSpPr>
        <p:spPr>
          <a:xfrm flipV="1">
            <a:off x="4775760" y="5955840"/>
            <a:ext cx="360" cy="287640"/>
          </a:xfrm>
          <a:custGeom>
            <a:avLst/>
            <a:gdLst/>
            <a:ahLst/>
            <a:cxnLst/>
            <a:rect l="l" t="t" r="r" b="b"/>
            <a:pathLst>
              <a:path w="21600" h="21600">
                <a:moveTo>
                  <a:pt x="0" y="0"/>
                </a:moveTo>
                <a:lnTo>
                  <a:pt x="21600" y="21600"/>
                </a:lnTo>
              </a:path>
            </a:pathLst>
          </a:custGeom>
          <a:noFill/>
          <a:ln>
            <a:round/>
            <a:tailEnd type="triangle" w="med" len="med"/>
          </a:ln>
          <a:effectLst>
            <a:glow rad="63500">
              <a:schemeClr val="accent1">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38" name="CustomShape 5"/>
          <p:cNvSpPr/>
          <p:nvPr/>
        </p:nvSpPr>
        <p:spPr>
          <a:xfrm>
            <a:off x="1582920" y="4506840"/>
            <a:ext cx="756360" cy="360"/>
          </a:xfrm>
          <a:custGeom>
            <a:avLst/>
            <a:gdLst/>
            <a:ahLst/>
            <a:cxnLst/>
            <a:rect l="l" t="t" r="r" b="b"/>
            <a:pathLst>
              <a:path w="21600" h="21600">
                <a:moveTo>
                  <a:pt x="0" y="0"/>
                </a:moveTo>
                <a:lnTo>
                  <a:pt x="21600" y="21600"/>
                </a:lnTo>
              </a:path>
            </a:pathLst>
          </a:custGeom>
          <a:noFill/>
          <a:ln>
            <a:round/>
            <a:tailEnd type="triangle" w="med" len="med"/>
          </a:ln>
          <a:effectLst>
            <a:glow rad="63500">
              <a:schemeClr val="accent1">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39" name="CustomShape 6"/>
          <p:cNvSpPr/>
          <p:nvPr/>
        </p:nvSpPr>
        <p:spPr>
          <a:xfrm flipH="1">
            <a:off x="5723280" y="1957320"/>
            <a:ext cx="666360" cy="204840"/>
          </a:xfrm>
          <a:custGeom>
            <a:avLst/>
            <a:gdLst/>
            <a:ahLst/>
            <a:cxnLst/>
            <a:rect l="l" t="t" r="r" b="b"/>
            <a:pathLst>
              <a:path w="21600" h="21600">
                <a:moveTo>
                  <a:pt x="0" y="0"/>
                </a:moveTo>
                <a:lnTo>
                  <a:pt x="21600" y="21600"/>
                </a:lnTo>
              </a:path>
            </a:pathLst>
          </a:custGeom>
          <a:noFill/>
          <a:ln>
            <a:round/>
            <a:tailEnd type="triangle" w="med" len="med"/>
          </a:ln>
          <a:effectLst>
            <a:glow rad="63500">
              <a:schemeClr val="accent1">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40" name="CustomShape 7"/>
          <p:cNvSpPr/>
          <p:nvPr/>
        </p:nvSpPr>
        <p:spPr>
          <a:xfrm>
            <a:off x="6594480" y="2142000"/>
            <a:ext cx="360" cy="389160"/>
          </a:xfrm>
          <a:custGeom>
            <a:avLst/>
            <a:gdLst/>
            <a:ahLst/>
            <a:cxnLst/>
            <a:rect l="l" t="t" r="r" b="b"/>
            <a:pathLst>
              <a:path w="21600" h="21600">
                <a:moveTo>
                  <a:pt x="0" y="0"/>
                </a:moveTo>
                <a:lnTo>
                  <a:pt x="21600" y="21600"/>
                </a:lnTo>
              </a:path>
            </a:pathLst>
          </a:custGeom>
          <a:noFill/>
          <a:ln>
            <a:round/>
            <a:tailEnd type="triangle" w="med" len="med"/>
          </a:ln>
          <a:effectLst>
            <a:glow rad="63500">
              <a:schemeClr val="accent1">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41" name="CustomShape 8"/>
          <p:cNvSpPr/>
          <p:nvPr/>
        </p:nvSpPr>
        <p:spPr>
          <a:xfrm>
            <a:off x="6393240" y="1772640"/>
            <a:ext cx="402120" cy="364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F3</a:t>
            </a:r>
            <a:endParaRPr lang="en-US" sz="1800" b="0" strike="noStrike" spc="-1">
              <a:latin typeface="Arial"/>
            </a:endParaRPr>
          </a:p>
        </p:txBody>
      </p:sp>
      <p:sp>
        <p:nvSpPr>
          <p:cNvPr id="242" name="CustomShape 9"/>
          <p:cNvSpPr/>
          <p:nvPr/>
        </p:nvSpPr>
        <p:spPr>
          <a:xfrm>
            <a:off x="4574520" y="6244560"/>
            <a:ext cx="402120" cy="364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F5</a:t>
            </a:r>
            <a:endParaRPr lang="en-US" sz="1800" b="0" strike="noStrike" spc="-1">
              <a:latin typeface="Arial"/>
            </a:endParaRPr>
          </a:p>
        </p:txBody>
      </p:sp>
      <p:sp>
        <p:nvSpPr>
          <p:cNvPr id="243" name="CustomShape 10"/>
          <p:cNvSpPr/>
          <p:nvPr/>
        </p:nvSpPr>
        <p:spPr>
          <a:xfrm>
            <a:off x="1170720" y="4322160"/>
            <a:ext cx="402120" cy="364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F7</a:t>
            </a:r>
            <a:endParaRPr lang="en-US" sz="1800" b="0" strike="noStrike" spc="-1">
              <a:latin typeface="Arial"/>
            </a:endParaRPr>
          </a:p>
        </p:txBody>
      </p:sp>
      <p:sp>
        <p:nvSpPr>
          <p:cNvPr id="244" name="CustomShape 11"/>
          <p:cNvSpPr/>
          <p:nvPr/>
        </p:nvSpPr>
        <p:spPr>
          <a:xfrm>
            <a:off x="1038600" y="2347200"/>
            <a:ext cx="402120" cy="364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F4</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Content Placeholder 3"/>
          <p:cNvPicPr/>
          <p:nvPr/>
        </p:nvPicPr>
        <p:blipFill>
          <a:blip r:embed="rId3"/>
          <a:stretch/>
        </p:blipFill>
        <p:spPr>
          <a:xfrm>
            <a:off x="223200" y="1233360"/>
            <a:ext cx="8697240" cy="5435640"/>
          </a:xfrm>
          <a:prstGeom prst="rect">
            <a:avLst/>
          </a:prstGeom>
          <a:ln>
            <a:noFill/>
          </a:ln>
        </p:spPr>
      </p:pic>
      <p:sp>
        <p:nvSpPr>
          <p:cNvPr id="246" name="CustomShape 1"/>
          <p:cNvSpPr/>
          <p:nvPr/>
        </p:nvSpPr>
        <p:spPr>
          <a:xfrm>
            <a:off x="157320" y="131040"/>
            <a:ext cx="3291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identification of the spin systems:</a:t>
            </a:r>
            <a:endParaRPr lang="en-US" sz="1800" b="0" strike="noStrike" spc="-1">
              <a:latin typeface="Arial"/>
            </a:endParaRPr>
          </a:p>
        </p:txBody>
      </p:sp>
      <p:sp>
        <p:nvSpPr>
          <p:cNvPr id="247" name="CustomShape 2"/>
          <p:cNvSpPr/>
          <p:nvPr/>
        </p:nvSpPr>
        <p:spPr>
          <a:xfrm>
            <a:off x="137520" y="500400"/>
            <a:ext cx="63064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Calibri"/>
              </a:rPr>
              <a:t>changing the color of ornaments (lines, labels...): </a:t>
            </a:r>
            <a:r>
              <a:rPr lang="en-US" sz="1800" b="1" i="1" strike="noStrike" spc="-1">
                <a:solidFill>
                  <a:srgbClr val="000000"/>
                </a:solidFill>
                <a:latin typeface="Calibri"/>
              </a:rPr>
              <a:t>ot</a:t>
            </a:r>
            <a:r>
              <a:rPr lang="en-US" sz="1800" b="0" strike="noStrike" spc="-1">
                <a:solidFill>
                  <a:srgbClr val="000000"/>
                </a:solidFill>
                <a:latin typeface="Calibri"/>
              </a:rPr>
              <a:t> → color → select object/s→ choose the color →  apply</a:t>
            </a:r>
            <a:endParaRPr lang="en-US" sz="1800" b="0" strike="noStrike" spc="-1">
              <a:latin typeface="Arial"/>
            </a:endParaRPr>
          </a:p>
        </p:txBody>
      </p:sp>
      <p:sp>
        <p:nvSpPr>
          <p:cNvPr id="248" name="CustomShape 3"/>
          <p:cNvSpPr/>
          <p:nvPr/>
        </p:nvSpPr>
        <p:spPr>
          <a:xfrm rot="16200000">
            <a:off x="659160" y="1100520"/>
            <a:ext cx="1007640" cy="206532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49" name="CustomShape 4"/>
          <p:cNvSpPr/>
          <p:nvPr/>
        </p:nvSpPr>
        <p:spPr>
          <a:xfrm>
            <a:off x="1403640" y="1113120"/>
            <a:ext cx="360" cy="44352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Content Placeholder 3"/>
          <p:cNvPicPr/>
          <p:nvPr/>
        </p:nvPicPr>
        <p:blipFill>
          <a:blip r:embed="rId3"/>
          <a:srcRect l="17772" t="6016" r="17201" b="6403"/>
          <a:stretch/>
        </p:blipFill>
        <p:spPr>
          <a:xfrm>
            <a:off x="169200" y="1917000"/>
            <a:ext cx="5654880" cy="4760640"/>
          </a:xfrm>
          <a:prstGeom prst="rect">
            <a:avLst/>
          </a:prstGeom>
          <a:ln>
            <a:noFill/>
          </a:ln>
        </p:spPr>
      </p:pic>
      <p:sp>
        <p:nvSpPr>
          <p:cNvPr id="266" name="CustomShape 1"/>
          <p:cNvSpPr/>
          <p:nvPr/>
        </p:nvSpPr>
        <p:spPr>
          <a:xfrm>
            <a:off x="157320" y="131040"/>
            <a:ext cx="3291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identification of the spin systems:</a:t>
            </a:r>
            <a:endParaRPr lang="en-US" sz="1800" b="0" strike="noStrike" spc="-1">
              <a:latin typeface="Arial"/>
            </a:endParaRPr>
          </a:p>
        </p:txBody>
      </p:sp>
      <p:pic>
        <p:nvPicPr>
          <p:cNvPr id="267" name="Picture 1"/>
          <p:cNvPicPr/>
          <p:nvPr/>
        </p:nvPicPr>
        <p:blipFill>
          <a:blip r:embed="rId4"/>
          <a:stretch/>
        </p:blipFill>
        <p:spPr>
          <a:xfrm>
            <a:off x="5819400" y="131040"/>
            <a:ext cx="3216600" cy="1997280"/>
          </a:xfrm>
          <a:prstGeom prst="rect">
            <a:avLst/>
          </a:prstGeom>
          <a:ln>
            <a:noFill/>
          </a:ln>
        </p:spPr>
      </p:pic>
      <p:sp>
        <p:nvSpPr>
          <p:cNvPr id="268" name="CustomShape 2"/>
          <p:cNvSpPr/>
          <p:nvPr/>
        </p:nvSpPr>
        <p:spPr>
          <a:xfrm>
            <a:off x="192960" y="652680"/>
            <a:ext cx="5373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COSY – correlation through bonds, isolated spin systems</a:t>
            </a:r>
            <a:endParaRPr lang="en-US" sz="1800" b="0" strike="noStrike" spc="-1">
              <a:latin typeface="Arial"/>
            </a:endParaRPr>
          </a:p>
        </p:txBody>
      </p:sp>
      <p:sp>
        <p:nvSpPr>
          <p:cNvPr id="269" name="CustomShape 3"/>
          <p:cNvSpPr/>
          <p:nvPr/>
        </p:nvSpPr>
        <p:spPr>
          <a:xfrm>
            <a:off x="6588360" y="1129680"/>
            <a:ext cx="503640" cy="9450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70" name="CustomShape 4"/>
          <p:cNvSpPr/>
          <p:nvPr/>
        </p:nvSpPr>
        <p:spPr>
          <a:xfrm>
            <a:off x="7884360" y="1273680"/>
            <a:ext cx="863640" cy="945000"/>
          </a:xfrm>
          <a:prstGeom prst="ellipse">
            <a:avLst/>
          </a:prstGeom>
          <a:noFill/>
          <a:ln>
            <a:solidFill>
              <a:srgbClr val="92D050"/>
            </a:solidFill>
            <a:round/>
          </a:ln>
        </p:spPr>
        <p:style>
          <a:lnRef idx="2">
            <a:schemeClr val="accent1">
              <a:shade val="50000"/>
            </a:schemeClr>
          </a:lnRef>
          <a:fillRef idx="1">
            <a:schemeClr val="accent1"/>
          </a:fillRef>
          <a:effectRef idx="0">
            <a:schemeClr val="accent1"/>
          </a:effectRef>
          <a:fontRef idx="minor"/>
        </p:style>
      </p:sp>
      <p:sp>
        <p:nvSpPr>
          <p:cNvPr id="271" name="CustomShape 5"/>
          <p:cNvSpPr/>
          <p:nvPr/>
        </p:nvSpPr>
        <p:spPr>
          <a:xfrm>
            <a:off x="7236360" y="1152360"/>
            <a:ext cx="575640" cy="945000"/>
          </a:xfrm>
          <a:prstGeom prst="ellipse">
            <a:avLst/>
          </a:prstGeom>
          <a:noFill/>
          <a:ln>
            <a:solidFill>
              <a:srgbClr val="00B0F0"/>
            </a:solidFill>
            <a:round/>
          </a:ln>
        </p:spPr>
        <p:style>
          <a:lnRef idx="2">
            <a:schemeClr val="accent1">
              <a:shade val="50000"/>
            </a:schemeClr>
          </a:lnRef>
          <a:fillRef idx="1">
            <a:schemeClr val="accent1"/>
          </a:fillRef>
          <a:effectRef idx="0">
            <a:schemeClr val="accent1"/>
          </a:effectRef>
          <a:fontRef idx="minor"/>
        </p:style>
      </p:sp>
      <p:sp>
        <p:nvSpPr>
          <p:cNvPr id="272" name="CustomShape 6"/>
          <p:cNvSpPr/>
          <p:nvPr/>
        </p:nvSpPr>
        <p:spPr>
          <a:xfrm>
            <a:off x="6265440" y="2782800"/>
            <a:ext cx="2796120" cy="1187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expected number of signals:</a:t>
            </a:r>
            <a:endParaRPr lang="en-US" sz="1800" b="0" strike="noStrike" spc="-1">
              <a:latin typeface="Arial"/>
            </a:endParaRPr>
          </a:p>
          <a:p>
            <a:pPr>
              <a:lnSpc>
                <a:spcPct val="100000"/>
              </a:lnSpc>
            </a:pPr>
            <a:r>
              <a:rPr lang="en-US" sz="1800" b="0" strike="noStrike" spc="-1">
                <a:solidFill>
                  <a:srgbClr val="FF0000"/>
                </a:solidFill>
                <a:latin typeface="Calibri"/>
              </a:rPr>
              <a:t>Gly – 2: Hα, NH</a:t>
            </a:r>
            <a:endParaRPr lang="en-US" sz="1800" b="0" strike="noStrike" spc="-1">
              <a:latin typeface="Arial"/>
            </a:endParaRPr>
          </a:p>
          <a:p>
            <a:pPr>
              <a:lnSpc>
                <a:spcPct val="100000"/>
              </a:lnSpc>
            </a:pPr>
            <a:r>
              <a:rPr lang="en-US" sz="1800" b="0" strike="noStrike" spc="-1">
                <a:solidFill>
                  <a:srgbClr val="00B0F0"/>
                </a:solidFill>
                <a:latin typeface="Calibri"/>
              </a:rPr>
              <a:t>Cys – 4: Hα, NH, Hβ‘, Hβ‘‘</a:t>
            </a:r>
            <a:endParaRPr lang="en-US" sz="1800" b="0" strike="noStrike" spc="-1">
              <a:latin typeface="Arial"/>
            </a:endParaRPr>
          </a:p>
          <a:p>
            <a:pPr>
              <a:lnSpc>
                <a:spcPct val="100000"/>
              </a:lnSpc>
            </a:pPr>
            <a:r>
              <a:rPr lang="en-US" sz="1800" b="0" strike="noStrike" spc="-1">
                <a:solidFill>
                  <a:srgbClr val="92D050"/>
                </a:solidFill>
                <a:latin typeface="Calibri"/>
              </a:rPr>
              <a:t>Glu – 3: Hα, Hβ, Hγ</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Content Placeholder 3"/>
          <p:cNvPicPr/>
          <p:nvPr/>
        </p:nvPicPr>
        <p:blipFill>
          <a:blip r:embed="rId3"/>
          <a:stretch/>
        </p:blipFill>
        <p:spPr>
          <a:xfrm>
            <a:off x="223200" y="1377360"/>
            <a:ext cx="8697240" cy="5435640"/>
          </a:xfrm>
          <a:prstGeom prst="rect">
            <a:avLst/>
          </a:prstGeom>
          <a:ln>
            <a:noFill/>
          </a:ln>
        </p:spPr>
      </p:pic>
      <p:sp>
        <p:nvSpPr>
          <p:cNvPr id="274" name="CustomShape 1"/>
          <p:cNvSpPr/>
          <p:nvPr/>
        </p:nvSpPr>
        <p:spPr>
          <a:xfrm>
            <a:off x="120240" y="131040"/>
            <a:ext cx="1941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0000"/>
                </a:solidFill>
                <a:latin typeface="Calibri"/>
              </a:rPr>
              <a:t>Signal assignment:</a:t>
            </a:r>
            <a:endParaRPr lang="en-US" sz="1800" b="1" strike="noStrike" spc="-1">
              <a:latin typeface="Arial"/>
            </a:endParaRPr>
          </a:p>
        </p:txBody>
      </p:sp>
      <p:sp>
        <p:nvSpPr>
          <p:cNvPr id="275" name="CustomShape 2"/>
          <p:cNvSpPr/>
          <p:nvPr/>
        </p:nvSpPr>
        <p:spPr>
          <a:xfrm>
            <a:off x="137520" y="404640"/>
            <a:ext cx="882648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800" b="0" strike="noStrike" spc="-1">
                <a:solidFill>
                  <a:srgbClr val="000000"/>
                </a:solidFill>
                <a:latin typeface="Calibri"/>
              </a:rPr>
              <a:t>select the peak: pointer mode – select: key F1 → shortcut </a:t>
            </a:r>
            <a:r>
              <a:rPr lang="en-US" sz="1800" b="1" i="1" strike="noStrike" spc="-1">
                <a:solidFill>
                  <a:srgbClr val="000000"/>
                </a:solidFill>
                <a:latin typeface="Calibri"/>
              </a:rPr>
              <a:t>at</a:t>
            </a:r>
            <a:r>
              <a:rPr lang="en-US" sz="1800" b="0" strike="noStrike" spc="-1">
                <a:solidFill>
                  <a:srgbClr val="000000"/>
                </a:solidFill>
                <a:latin typeface="Calibri"/>
              </a:rPr>
              <a:t> – assignment → fill in the name of the group (e.g. abbreviation of residuum/molecule) and the name of the atom (eg. NH) according to the resonance in w1 and w2 axis → type apply</a:t>
            </a:r>
            <a:endParaRPr lang="en-US" sz="1800" b="0" strike="noStrike" spc="-1">
              <a:latin typeface="Arial"/>
            </a:endParaRPr>
          </a:p>
        </p:txBody>
      </p:sp>
      <p:sp>
        <p:nvSpPr>
          <p:cNvPr id="276" name="CustomShape 3"/>
          <p:cNvSpPr/>
          <p:nvPr/>
        </p:nvSpPr>
        <p:spPr>
          <a:xfrm rot="16200000">
            <a:off x="587160" y="1086120"/>
            <a:ext cx="1007640" cy="192132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Content Placeholder 3"/>
          <p:cNvPicPr/>
          <p:nvPr/>
        </p:nvPicPr>
        <p:blipFill>
          <a:blip r:embed="rId3"/>
          <a:stretch/>
        </p:blipFill>
        <p:spPr>
          <a:xfrm>
            <a:off x="223200" y="1377360"/>
            <a:ext cx="8697240" cy="5435640"/>
          </a:xfrm>
          <a:prstGeom prst="rect">
            <a:avLst/>
          </a:prstGeom>
          <a:ln>
            <a:noFill/>
          </a:ln>
        </p:spPr>
      </p:pic>
      <p:sp>
        <p:nvSpPr>
          <p:cNvPr id="278" name="CustomShape 1"/>
          <p:cNvSpPr/>
          <p:nvPr/>
        </p:nvSpPr>
        <p:spPr>
          <a:xfrm>
            <a:off x="120240" y="131040"/>
            <a:ext cx="1941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0000"/>
                </a:solidFill>
                <a:latin typeface="Calibri"/>
              </a:rPr>
              <a:t>Signal assignment:</a:t>
            </a:r>
            <a:endParaRPr lang="en-US" sz="1800" b="1" strike="noStrike" spc="-1">
              <a:latin typeface="Arial"/>
            </a:endParaRPr>
          </a:p>
        </p:txBody>
      </p:sp>
      <p:sp>
        <p:nvSpPr>
          <p:cNvPr id="279" name="CustomShape 2"/>
          <p:cNvSpPr/>
          <p:nvPr/>
        </p:nvSpPr>
        <p:spPr>
          <a:xfrm>
            <a:off x="137520" y="417600"/>
            <a:ext cx="8826480" cy="106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600" b="0" strike="noStrike" spc="-1">
                <a:solidFill>
                  <a:srgbClr val="000000"/>
                </a:solidFill>
                <a:latin typeface="Calibri"/>
              </a:rPr>
              <a:t>the assignment with the closest resonance to the current selected resonance is highlighted when clicking on the name of the axis. (not necessarily correct one!!), double click on the highlighted line adds the name of the </a:t>
            </a:r>
            <a:r>
              <a:rPr lang="en-US" sz="1600" b="1" strike="noStrike" spc="-1">
                <a:solidFill>
                  <a:srgbClr val="000000"/>
                </a:solidFill>
                <a:latin typeface="Calibri"/>
              </a:rPr>
              <a:t>group</a:t>
            </a:r>
            <a:r>
              <a:rPr lang="en-US" sz="1600" b="0" strike="noStrike" spc="-1">
                <a:solidFill>
                  <a:srgbClr val="000000"/>
                </a:solidFill>
                <a:latin typeface="Calibri"/>
              </a:rPr>
              <a:t> and </a:t>
            </a:r>
            <a:r>
              <a:rPr lang="en-US" sz="1600" b="1" strike="noStrike" spc="-1">
                <a:solidFill>
                  <a:srgbClr val="000000"/>
                </a:solidFill>
                <a:latin typeface="Calibri"/>
              </a:rPr>
              <a:t>atom label </a:t>
            </a:r>
            <a:r>
              <a:rPr lang="en-US" sz="1600" b="0" strike="noStrike" spc="-1">
                <a:solidFill>
                  <a:srgbClr val="000000"/>
                </a:solidFill>
                <a:latin typeface="Calibri"/>
              </a:rPr>
              <a:t>to currently selected peak. Use unique naming, otherwise resonances will be averaged. Display position of resonance by </a:t>
            </a:r>
            <a:r>
              <a:rPr lang="en-US" sz="1600" b="1" strike="noStrike" spc="-1">
                <a:solidFill>
                  <a:srgbClr val="000000"/>
                </a:solidFill>
                <a:latin typeface="Calibri"/>
              </a:rPr>
              <a:t>vR</a:t>
            </a:r>
            <a:r>
              <a:rPr lang="en-US" sz="1600" b="0" strike="noStrike" spc="-1">
                <a:solidFill>
                  <a:srgbClr val="000000"/>
                </a:solidFill>
                <a:latin typeface="Calibri"/>
              </a:rPr>
              <a:t> command (view Resonances).</a:t>
            </a:r>
            <a:endParaRPr lang="en-US" sz="1600" b="0" strike="noStrike" spc="-1">
              <a:latin typeface="Arial"/>
            </a:endParaRPr>
          </a:p>
        </p:txBody>
      </p:sp>
      <p:pic>
        <p:nvPicPr>
          <p:cNvPr id="280" name="Picture 1"/>
          <p:cNvPicPr/>
          <p:nvPr/>
        </p:nvPicPr>
        <p:blipFill>
          <a:blip r:embed="rId4"/>
          <a:stretch/>
        </p:blipFill>
        <p:spPr>
          <a:xfrm>
            <a:off x="105120" y="1772640"/>
            <a:ext cx="2629440" cy="3236400"/>
          </a:xfrm>
          <a:prstGeom prst="rect">
            <a:avLst/>
          </a:prstGeom>
          <a:ln>
            <a:noFill/>
          </a:ln>
        </p:spPr>
      </p:pic>
      <p:sp>
        <p:nvSpPr>
          <p:cNvPr id="281" name="CustomShape 3"/>
          <p:cNvSpPr/>
          <p:nvPr/>
        </p:nvSpPr>
        <p:spPr>
          <a:xfrm rot="16200000">
            <a:off x="654480" y="1500840"/>
            <a:ext cx="645840" cy="183528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82" name="CustomShape 4"/>
          <p:cNvSpPr/>
          <p:nvPr/>
        </p:nvSpPr>
        <p:spPr>
          <a:xfrm rot="16200000">
            <a:off x="1628640" y="6047280"/>
            <a:ext cx="501840" cy="4500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83" name="CustomShape 5"/>
          <p:cNvSpPr/>
          <p:nvPr/>
        </p:nvSpPr>
        <p:spPr>
          <a:xfrm rot="16200000">
            <a:off x="3547080" y="5750280"/>
            <a:ext cx="1041120" cy="575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284" name="Picture 10"/>
          <p:cNvPicPr/>
          <p:nvPr/>
        </p:nvPicPr>
        <p:blipFill>
          <a:blip r:embed="rId5"/>
          <a:stretch/>
        </p:blipFill>
        <p:spPr>
          <a:xfrm>
            <a:off x="1605600" y="2964240"/>
            <a:ext cx="302400" cy="241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Content Placeholder 3"/>
          <p:cNvPicPr/>
          <p:nvPr/>
        </p:nvPicPr>
        <p:blipFill>
          <a:blip r:embed="rId3"/>
          <a:stretch/>
        </p:blipFill>
        <p:spPr>
          <a:xfrm>
            <a:off x="223200" y="1377360"/>
            <a:ext cx="8697240" cy="5435640"/>
          </a:xfrm>
          <a:prstGeom prst="rect">
            <a:avLst/>
          </a:prstGeom>
          <a:ln>
            <a:noFill/>
          </a:ln>
        </p:spPr>
      </p:pic>
      <p:sp>
        <p:nvSpPr>
          <p:cNvPr id="286" name="CustomShape 1"/>
          <p:cNvSpPr/>
          <p:nvPr/>
        </p:nvSpPr>
        <p:spPr>
          <a:xfrm>
            <a:off x="147600" y="131040"/>
            <a:ext cx="18864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signal assignment:</a:t>
            </a:r>
            <a:endParaRPr lang="en-US" sz="1800" b="0" strike="noStrike" spc="-1">
              <a:latin typeface="Arial"/>
            </a:endParaRPr>
          </a:p>
        </p:txBody>
      </p:sp>
      <p:sp>
        <p:nvSpPr>
          <p:cNvPr id="287" name="CustomShape 2"/>
          <p:cNvSpPr/>
          <p:nvPr/>
        </p:nvSpPr>
        <p:spPr>
          <a:xfrm>
            <a:off x="0" y="417600"/>
            <a:ext cx="313164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800" b="0" strike="noStrike" spc="-1">
                <a:solidFill>
                  <a:srgbClr val="000000"/>
                </a:solidFill>
                <a:latin typeface="Calibri"/>
              </a:rPr>
              <a:t>shortcut </a:t>
            </a:r>
            <a:r>
              <a:rPr lang="en-US" sz="1800" b="1" i="1" strike="noStrike" spc="-1">
                <a:solidFill>
                  <a:srgbClr val="000000"/>
                </a:solidFill>
                <a:latin typeface="Calibri"/>
              </a:rPr>
              <a:t>tb</a:t>
            </a:r>
            <a:r>
              <a:rPr lang="en-US" sz="1800" b="0" strike="noStrike" spc="-1">
                <a:solidFill>
                  <a:srgbClr val="000000"/>
                </a:solidFill>
                <a:latin typeface="Calibri"/>
              </a:rPr>
              <a:t> – assignment table</a:t>
            </a:r>
            <a:endParaRPr lang="en-US" sz="1800" b="0" strike="noStrike" spc="-1">
              <a:latin typeface="Arial"/>
            </a:endParaRPr>
          </a:p>
          <a:p>
            <a:pPr algn="just">
              <a:lnSpc>
                <a:spcPct val="100000"/>
              </a:lnSpc>
            </a:pPr>
            <a:r>
              <a:rPr lang="en-US" sz="1800" b="0" strike="noStrike" spc="-1">
                <a:solidFill>
                  <a:srgbClr val="000000"/>
                </a:solidFill>
                <a:latin typeface="Calibri"/>
              </a:rPr>
              <a:t>residues vs. atoms, statistical data can be shown as well</a:t>
            </a:r>
            <a:endParaRPr lang="en-US" sz="1800" b="0" strike="noStrike" spc="-1">
              <a:latin typeface="Arial"/>
            </a:endParaRPr>
          </a:p>
        </p:txBody>
      </p:sp>
      <p:sp>
        <p:nvSpPr>
          <p:cNvPr id="288" name="CustomShape 3"/>
          <p:cNvSpPr/>
          <p:nvPr/>
        </p:nvSpPr>
        <p:spPr>
          <a:xfrm>
            <a:off x="2195640" y="1290600"/>
            <a:ext cx="360" cy="37836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89" name="CustomShape 4"/>
          <p:cNvSpPr/>
          <p:nvPr/>
        </p:nvSpPr>
        <p:spPr>
          <a:xfrm>
            <a:off x="5884920" y="116640"/>
            <a:ext cx="3151440" cy="173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800" b="0" strike="noStrike" spc="-1" dirty="0">
                <a:solidFill>
                  <a:srgbClr val="000000"/>
                </a:solidFill>
                <a:latin typeface="Calibri"/>
              </a:rPr>
              <a:t>shortcut </a:t>
            </a:r>
            <a:r>
              <a:rPr lang="en-US" sz="1800" b="1" i="1" strike="noStrike" spc="-1" dirty="0" err="1">
                <a:solidFill>
                  <a:srgbClr val="000000"/>
                </a:solidFill>
                <a:latin typeface="Calibri"/>
              </a:rPr>
              <a:t>lt</a:t>
            </a:r>
            <a:r>
              <a:rPr lang="en-US" sz="1800" b="0" strike="noStrike" spc="-1" dirty="0">
                <a:solidFill>
                  <a:srgbClr val="000000"/>
                </a:solidFill>
                <a:latin typeface="Calibri"/>
              </a:rPr>
              <a:t> – list of the peaks already with assignments, or with other information </a:t>
            </a:r>
            <a:endParaRPr lang="en-US" sz="1800" b="0" strike="noStrike" spc="-1" dirty="0">
              <a:latin typeface="Arial"/>
            </a:endParaRPr>
          </a:p>
        </p:txBody>
      </p:sp>
      <p:sp>
        <p:nvSpPr>
          <p:cNvPr id="290" name="CustomShape 5"/>
          <p:cNvSpPr/>
          <p:nvPr/>
        </p:nvSpPr>
        <p:spPr>
          <a:xfrm>
            <a:off x="6732360" y="1239120"/>
            <a:ext cx="360" cy="43020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91" name="CustomShape 6"/>
          <p:cNvSpPr/>
          <p:nvPr/>
        </p:nvSpPr>
        <p:spPr>
          <a:xfrm>
            <a:off x="3348000" y="417600"/>
            <a:ext cx="22320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800" b="0" strike="noStrike" spc="-1">
                <a:solidFill>
                  <a:srgbClr val="000000"/>
                </a:solidFill>
                <a:latin typeface="Calibri"/>
              </a:rPr>
              <a:t>both can be exported as a plain text file </a:t>
            </a:r>
            <a:endParaRPr lang="en-US" sz="1800" b="0" strike="noStrike" spc="-1">
              <a:latin typeface="Arial"/>
            </a:endParaRPr>
          </a:p>
          <a:p>
            <a:pPr algn="just">
              <a:lnSpc>
                <a:spcPct val="100000"/>
              </a:lnSpc>
            </a:pPr>
            <a:r>
              <a:rPr lang="en-US" sz="1800" b="0" strike="noStrike" spc="-1">
                <a:solidFill>
                  <a:srgbClr val="000000"/>
                </a:solidFill>
                <a:latin typeface="Calibri"/>
              </a:rPr>
              <a:t>(→ Save)</a:t>
            </a:r>
            <a:endParaRPr lang="en-US" sz="1800" b="0" strike="noStrike" spc="-1">
              <a:latin typeface="Arial"/>
            </a:endParaRPr>
          </a:p>
        </p:txBody>
      </p:sp>
      <p:sp>
        <p:nvSpPr>
          <p:cNvPr id="292" name="CustomShape 7"/>
          <p:cNvSpPr/>
          <p:nvPr/>
        </p:nvSpPr>
        <p:spPr>
          <a:xfrm>
            <a:off x="2998440" y="610200"/>
            <a:ext cx="396360" cy="16920"/>
          </a:xfrm>
          <a:custGeom>
            <a:avLst/>
            <a:gdLst/>
            <a:ahLst/>
            <a:cxnLst/>
            <a:rect l="l" t="t" r="r" b="b"/>
            <a:pathLst>
              <a:path w="21600" h="21600">
                <a:moveTo>
                  <a:pt x="0" y="0"/>
                </a:moveTo>
                <a:lnTo>
                  <a:pt x="21600" y="21600"/>
                </a:lnTo>
              </a:path>
            </a:pathLst>
          </a:custGeom>
          <a:noFill/>
          <a:ln>
            <a:round/>
            <a:tailEnd type="triangle" w="med" len="med"/>
          </a:ln>
          <a:effectLst>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p:style>
      </p:sp>
      <p:sp>
        <p:nvSpPr>
          <p:cNvPr id="293" name="CustomShape 8"/>
          <p:cNvSpPr/>
          <p:nvPr/>
        </p:nvSpPr>
        <p:spPr>
          <a:xfrm flipH="1">
            <a:off x="5506200" y="550080"/>
            <a:ext cx="361440" cy="65880"/>
          </a:xfrm>
          <a:custGeom>
            <a:avLst/>
            <a:gdLst/>
            <a:ahLst/>
            <a:cxnLst/>
            <a:rect l="l" t="t" r="r" b="b"/>
            <a:pathLst>
              <a:path w="21600" h="21600">
                <a:moveTo>
                  <a:pt x="0" y="0"/>
                </a:moveTo>
                <a:lnTo>
                  <a:pt x="21600" y="21600"/>
                </a:lnTo>
              </a:path>
            </a:pathLst>
          </a:custGeom>
          <a:noFill/>
          <a:ln>
            <a:round/>
            <a:tailEnd type="triangle" w="med" len="med"/>
          </a:ln>
          <a:effectLst>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Content Placeholder 3"/>
          <p:cNvPicPr/>
          <p:nvPr/>
        </p:nvPicPr>
        <p:blipFill>
          <a:blip r:embed="rId3"/>
          <a:stretch/>
        </p:blipFill>
        <p:spPr>
          <a:xfrm>
            <a:off x="223200" y="1377360"/>
            <a:ext cx="8697240" cy="5435640"/>
          </a:xfrm>
          <a:prstGeom prst="rect">
            <a:avLst/>
          </a:prstGeom>
          <a:ln>
            <a:noFill/>
          </a:ln>
        </p:spPr>
      </p:pic>
      <p:sp>
        <p:nvSpPr>
          <p:cNvPr id="298" name="CustomShape 1"/>
          <p:cNvSpPr/>
          <p:nvPr/>
        </p:nvSpPr>
        <p:spPr>
          <a:xfrm>
            <a:off x="153720" y="131040"/>
            <a:ext cx="27291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working with more spectra:</a:t>
            </a:r>
            <a:endParaRPr lang="en-US" sz="1800" b="0" strike="noStrike" spc="-1">
              <a:latin typeface="Arial"/>
            </a:endParaRPr>
          </a:p>
        </p:txBody>
      </p:sp>
      <p:sp>
        <p:nvSpPr>
          <p:cNvPr id="299" name="CustomShape 2"/>
          <p:cNvSpPr/>
          <p:nvPr/>
        </p:nvSpPr>
        <p:spPr>
          <a:xfrm>
            <a:off x="137520" y="611280"/>
            <a:ext cx="88988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800" b="0" strike="noStrike" spc="-1">
                <a:solidFill>
                  <a:srgbClr val="000000"/>
                </a:solidFill>
                <a:latin typeface="Calibri"/>
              </a:rPr>
              <a:t>view assigned (averaged) resonances on the edge of the spectra - </a:t>
            </a:r>
            <a:r>
              <a:rPr lang="en-US" sz="1800" b="1" i="1" strike="noStrike" spc="-1">
                <a:solidFill>
                  <a:srgbClr val="000000"/>
                </a:solidFill>
                <a:latin typeface="Calibri"/>
              </a:rPr>
              <a:t>vR</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Content Placeholder 3"/>
          <p:cNvPicPr/>
          <p:nvPr/>
        </p:nvPicPr>
        <p:blipFill>
          <a:blip r:embed="rId3"/>
          <a:stretch/>
        </p:blipFill>
        <p:spPr>
          <a:xfrm>
            <a:off x="223200" y="1377360"/>
            <a:ext cx="8697240" cy="5435640"/>
          </a:xfrm>
          <a:prstGeom prst="rect">
            <a:avLst/>
          </a:prstGeom>
          <a:ln>
            <a:noFill/>
          </a:ln>
        </p:spPr>
      </p:pic>
      <p:sp>
        <p:nvSpPr>
          <p:cNvPr id="301" name="CustomShape 1"/>
          <p:cNvSpPr/>
          <p:nvPr/>
        </p:nvSpPr>
        <p:spPr>
          <a:xfrm>
            <a:off x="153720" y="131040"/>
            <a:ext cx="27291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working with more spectra:</a:t>
            </a:r>
            <a:endParaRPr lang="en-US" sz="1800" b="0" strike="noStrike" spc="-1">
              <a:latin typeface="Arial"/>
            </a:endParaRPr>
          </a:p>
        </p:txBody>
      </p:sp>
      <p:sp>
        <p:nvSpPr>
          <p:cNvPr id="302" name="CustomShape 2"/>
          <p:cNvSpPr/>
          <p:nvPr/>
        </p:nvSpPr>
        <p:spPr>
          <a:xfrm>
            <a:off x="137520" y="603720"/>
            <a:ext cx="39301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800" b="0" strike="noStrike" spc="-1" dirty="0">
                <a:solidFill>
                  <a:srgbClr val="000000"/>
                </a:solidFill>
                <a:latin typeface="Calibri"/>
              </a:rPr>
              <a:t>assign </a:t>
            </a:r>
            <a:r>
              <a:rPr lang="en-US" spc="-1" dirty="0">
                <a:solidFill>
                  <a:srgbClr val="000000"/>
                </a:solidFill>
                <a:latin typeface="Calibri"/>
              </a:rPr>
              <a:t>ROESY</a:t>
            </a:r>
            <a:r>
              <a:rPr lang="en-US" sz="1800" b="0" strike="noStrike" spc="-1" dirty="0">
                <a:solidFill>
                  <a:srgbClr val="000000"/>
                </a:solidFill>
                <a:latin typeface="Calibri"/>
              </a:rPr>
              <a:t> spectrum by using </a:t>
            </a:r>
            <a:r>
              <a:rPr lang="en-US" sz="1800" b="1" i="1" strike="noStrike" spc="-1" dirty="0">
                <a:solidFill>
                  <a:srgbClr val="000000"/>
                </a:solidFill>
                <a:latin typeface="Calibri"/>
              </a:rPr>
              <a:t>at:</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Content Placeholder 3"/>
          <p:cNvPicPr/>
          <p:nvPr/>
        </p:nvPicPr>
        <p:blipFill>
          <a:blip r:embed="rId3"/>
          <a:stretch/>
        </p:blipFill>
        <p:spPr>
          <a:xfrm>
            <a:off x="223200" y="1377360"/>
            <a:ext cx="8697240" cy="5435640"/>
          </a:xfrm>
          <a:prstGeom prst="rect">
            <a:avLst/>
          </a:prstGeom>
          <a:ln>
            <a:noFill/>
          </a:ln>
        </p:spPr>
      </p:pic>
      <p:sp>
        <p:nvSpPr>
          <p:cNvPr id="304" name="CustomShape 1"/>
          <p:cNvSpPr/>
          <p:nvPr/>
        </p:nvSpPr>
        <p:spPr>
          <a:xfrm>
            <a:off x="153720" y="131040"/>
            <a:ext cx="27291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working with more spectra:</a:t>
            </a:r>
            <a:endParaRPr lang="en-US" sz="1800" b="0" strike="noStrike" spc="-1">
              <a:latin typeface="Arial"/>
            </a:endParaRPr>
          </a:p>
        </p:txBody>
      </p:sp>
      <p:sp>
        <p:nvSpPr>
          <p:cNvPr id="305" name="CustomShape 2"/>
          <p:cNvSpPr/>
          <p:nvPr/>
        </p:nvSpPr>
        <p:spPr>
          <a:xfrm>
            <a:off x="137520" y="406440"/>
            <a:ext cx="875448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800" b="0" strike="noStrike" spc="-1">
                <a:solidFill>
                  <a:srgbClr val="000000"/>
                </a:solidFill>
                <a:latin typeface="Calibri"/>
              </a:rPr>
              <a:t>synchronize views of spectra: shortcut </a:t>
            </a:r>
            <a:r>
              <a:rPr lang="en-US" sz="1800" b="1" i="1" strike="noStrike" spc="-1">
                <a:solidFill>
                  <a:srgbClr val="000000"/>
                </a:solidFill>
                <a:latin typeface="Calibri"/>
              </a:rPr>
              <a:t>yt</a:t>
            </a:r>
            <a:r>
              <a:rPr lang="en-US" sz="1800" b="0" strike="noStrike" spc="-1">
                <a:solidFill>
                  <a:srgbClr val="000000"/>
                </a:solidFill>
                <a:latin typeface="Calibri"/>
              </a:rPr>
              <a:t> – it allows simultaniously move synchronized axes of spectra when moving one of them,</a:t>
            </a:r>
            <a:endParaRPr lang="en-US" sz="1800" b="0" strike="noStrike" spc="-1">
              <a:latin typeface="Arial"/>
            </a:endParaRPr>
          </a:p>
          <a:p>
            <a:pPr algn="just">
              <a:lnSpc>
                <a:spcPct val="100000"/>
              </a:lnSpc>
            </a:pPr>
            <a:r>
              <a:rPr lang="en-US" sz="1800" b="0" strike="noStrike" spc="-1">
                <a:solidFill>
                  <a:srgbClr val="000000"/>
                </a:solidFill>
                <a:latin typeface="Calibri"/>
              </a:rPr>
              <a:t>click on the axes in spectra we want synchronize → Synchronize</a:t>
            </a:r>
            <a:endParaRPr lang="en-US" sz="1800" b="0" strike="noStrike" spc="-1">
              <a:latin typeface="Arial"/>
            </a:endParaRPr>
          </a:p>
        </p:txBody>
      </p:sp>
      <p:pic>
        <p:nvPicPr>
          <p:cNvPr id="306" name="Picture 1"/>
          <p:cNvPicPr/>
          <p:nvPr/>
        </p:nvPicPr>
        <p:blipFill>
          <a:blip r:embed="rId4"/>
          <a:stretch/>
        </p:blipFill>
        <p:spPr>
          <a:xfrm>
            <a:off x="164880" y="1412640"/>
            <a:ext cx="3715200" cy="1295640"/>
          </a:xfrm>
          <a:prstGeom prst="rect">
            <a:avLst/>
          </a:prstGeom>
          <a:ln>
            <a:noFill/>
          </a:ln>
        </p:spPr>
      </p:pic>
      <p:pic>
        <p:nvPicPr>
          <p:cNvPr id="307" name="Picture 5"/>
          <p:cNvPicPr/>
          <p:nvPr/>
        </p:nvPicPr>
        <p:blipFill>
          <a:blip r:embed="rId5"/>
          <a:stretch/>
        </p:blipFill>
        <p:spPr>
          <a:xfrm>
            <a:off x="467640" y="2466720"/>
            <a:ext cx="431640" cy="3452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latin typeface="Calibri"/>
              </a:rPr>
              <a:t>NMR software</a:t>
            </a:r>
          </a:p>
        </p:txBody>
      </p:sp>
      <p:sp>
        <p:nvSpPr>
          <p:cNvPr id="93" name="TextShape 2"/>
          <p:cNvSpPr txBox="1"/>
          <p:nvPr/>
        </p:nvSpPr>
        <p:spPr>
          <a:xfrm>
            <a:off x="457200" y="1600200"/>
            <a:ext cx="8229240" cy="4525560"/>
          </a:xfrm>
          <a:prstGeom prst="rect">
            <a:avLst/>
          </a:prstGeom>
          <a:noFill/>
          <a:ln>
            <a:noFill/>
          </a:ln>
        </p:spPr>
        <p:txBody>
          <a:bodyPr>
            <a:normAutofit/>
          </a:bodyPr>
          <a:lstStyle/>
          <a:p>
            <a:pPr marL="343080" indent="-342720">
              <a:lnSpc>
                <a:spcPct val="100000"/>
              </a:lnSpc>
              <a:spcBef>
                <a:spcPts val="561"/>
              </a:spcBef>
              <a:buClr>
                <a:srgbClr val="000000"/>
              </a:buClr>
              <a:buFont typeface="Arial"/>
              <a:buChar char="•"/>
            </a:pPr>
            <a:r>
              <a:rPr lang="en-US" sz="2800" b="0" strike="noStrike" spc="-1">
                <a:solidFill>
                  <a:srgbClr val="000000"/>
                </a:solidFill>
                <a:latin typeface="Calibri"/>
              </a:rPr>
              <a:t>Freeware</a:t>
            </a:r>
          </a:p>
          <a:p>
            <a:pPr marL="743040" lvl="1" indent="-285480">
              <a:lnSpc>
                <a:spcPct val="100000"/>
              </a:lnSpc>
              <a:spcBef>
                <a:spcPts val="479"/>
              </a:spcBef>
              <a:buClr>
                <a:srgbClr val="000000"/>
              </a:buClr>
              <a:buFont typeface="Arial"/>
              <a:buChar char="–"/>
            </a:pPr>
            <a:r>
              <a:rPr lang="en-US" sz="2400" b="0" strike="noStrike" spc="-1">
                <a:solidFill>
                  <a:srgbClr val="000000"/>
                </a:solidFill>
                <a:latin typeface="Calibri"/>
              </a:rPr>
              <a:t>NMRPipe</a:t>
            </a:r>
          </a:p>
          <a:p>
            <a:pPr marL="1143000" lvl="2" indent="-228240">
              <a:lnSpc>
                <a:spcPct val="100000"/>
              </a:lnSpc>
              <a:spcBef>
                <a:spcPts val="400"/>
              </a:spcBef>
              <a:buClr>
                <a:srgbClr val="000000"/>
              </a:buClr>
              <a:buFont typeface="Arial"/>
              <a:buChar char="•"/>
            </a:pPr>
            <a:r>
              <a:rPr lang="en-US" sz="2000" b="0" strike="noStrike" spc="-1">
                <a:solidFill>
                  <a:srgbClr val="000000"/>
                </a:solidFill>
                <a:latin typeface="Calibri"/>
              </a:rPr>
              <a:t>Multiplatform</a:t>
            </a:r>
          </a:p>
          <a:p>
            <a:pPr marL="1143000" lvl="2" indent="-228240">
              <a:lnSpc>
                <a:spcPct val="100000"/>
              </a:lnSpc>
              <a:spcBef>
                <a:spcPts val="400"/>
              </a:spcBef>
              <a:buClr>
                <a:srgbClr val="000000"/>
              </a:buClr>
              <a:buFont typeface="Arial"/>
              <a:buChar char="•"/>
            </a:pPr>
            <a:r>
              <a:rPr lang="en-US" sz="2000" b="0" strike="noStrike" spc="-1">
                <a:solidFill>
                  <a:srgbClr val="000000"/>
                </a:solidFill>
                <a:latin typeface="Calibri"/>
              </a:rPr>
              <a:t>Processing and analysis of any spectra</a:t>
            </a:r>
          </a:p>
          <a:p>
            <a:pPr marL="1143000" lvl="2" indent="-228240">
              <a:lnSpc>
                <a:spcPct val="100000"/>
              </a:lnSpc>
              <a:spcBef>
                <a:spcPts val="400"/>
              </a:spcBef>
              <a:buClr>
                <a:srgbClr val="000000"/>
              </a:buClr>
              <a:buFont typeface="Arial"/>
              <a:buChar char="•"/>
            </a:pPr>
            <a:r>
              <a:rPr lang="en-US" sz="2000" b="0" strike="noStrike" spc="-1">
                <a:solidFill>
                  <a:srgbClr val="000000"/>
                </a:solidFill>
                <a:latin typeface="Calibri"/>
              </a:rPr>
              <a:t>Based on UNIX systems → knowledge of UNIX environment is advantage</a:t>
            </a:r>
          </a:p>
          <a:p>
            <a:pPr marL="743040" lvl="1" indent="-285480">
              <a:lnSpc>
                <a:spcPct val="100000"/>
              </a:lnSpc>
              <a:spcBef>
                <a:spcPts val="479"/>
              </a:spcBef>
              <a:buClr>
                <a:srgbClr val="000000"/>
              </a:buClr>
              <a:buFont typeface="Arial"/>
              <a:buChar char="–"/>
            </a:pPr>
            <a:r>
              <a:rPr lang="en-US" sz="2400" b="0" strike="noStrike" spc="-1">
                <a:solidFill>
                  <a:srgbClr val="000000"/>
                </a:solidFill>
                <a:latin typeface="Calibri"/>
              </a:rPr>
              <a:t>SpinWorks</a:t>
            </a:r>
          </a:p>
          <a:p>
            <a:pPr marL="1143000" lvl="2" indent="-228240">
              <a:lnSpc>
                <a:spcPct val="100000"/>
              </a:lnSpc>
              <a:spcBef>
                <a:spcPts val="400"/>
              </a:spcBef>
              <a:buClr>
                <a:srgbClr val="000000"/>
              </a:buClr>
              <a:buFont typeface="Arial"/>
              <a:buChar char="•"/>
            </a:pPr>
            <a:r>
              <a:rPr lang="en-US" sz="2000" b="0" strike="noStrike" spc="-1">
                <a:solidFill>
                  <a:srgbClr val="000000"/>
                </a:solidFill>
                <a:latin typeface="Calibri"/>
              </a:rPr>
              <a:t>For the Windows systems (emulator of Windows are needed for UNIX a Mac)</a:t>
            </a:r>
          </a:p>
          <a:p>
            <a:pPr marL="1143000" lvl="2" indent="-228240">
              <a:lnSpc>
                <a:spcPct val="100000"/>
              </a:lnSpc>
              <a:spcBef>
                <a:spcPts val="400"/>
              </a:spcBef>
              <a:buClr>
                <a:srgbClr val="000000"/>
              </a:buClr>
              <a:buFont typeface="Arial"/>
              <a:buChar char="•"/>
            </a:pPr>
            <a:r>
              <a:rPr lang="en-US" sz="2000" b="0" strike="noStrike" spc="-1">
                <a:solidFill>
                  <a:srgbClr val="000000"/>
                </a:solidFill>
                <a:latin typeface="Calibri"/>
              </a:rPr>
              <a:t>Processing and analysis of 1D and 2D spectra</a:t>
            </a:r>
          </a:p>
          <a:p>
            <a:pPr marL="1143000" lvl="2" indent="-228240">
              <a:lnSpc>
                <a:spcPct val="100000"/>
              </a:lnSpc>
              <a:spcBef>
                <a:spcPts val="400"/>
              </a:spcBef>
              <a:buClr>
                <a:srgbClr val="000000"/>
              </a:buClr>
              <a:buFont typeface="Arial"/>
              <a:buChar char="•"/>
            </a:pPr>
            <a:r>
              <a:rPr lang="en-US" sz="2000" b="0" strike="noStrike" spc="-1">
                <a:solidFill>
                  <a:srgbClr val="000000"/>
                </a:solidFill>
                <a:latin typeface="Calibri"/>
              </a:rPr>
              <a:t>User very unfriendly</a:t>
            </a:r>
          </a:p>
          <a:p>
            <a:pPr marL="743040" lvl="1" indent="-285480">
              <a:lnSpc>
                <a:spcPct val="100000"/>
              </a:lnSpc>
              <a:spcBef>
                <a:spcPts val="479"/>
              </a:spcBef>
              <a:buClr>
                <a:srgbClr val="000000"/>
              </a:buClr>
              <a:buFont typeface="Arial"/>
              <a:buChar char="–"/>
            </a:pPr>
            <a:r>
              <a:rPr lang="en-US" sz="2400" b="1" strike="noStrike" spc="-1">
                <a:solidFill>
                  <a:srgbClr val="000000"/>
                </a:solidFill>
                <a:latin typeface="Calibri"/>
              </a:rPr>
              <a:t>Sparky</a:t>
            </a:r>
            <a:endParaRPr lang="en-US" sz="2400" b="0" strike="noStrike" spc="-1">
              <a:solidFill>
                <a:srgbClr val="000000"/>
              </a:solidFill>
              <a:latin typeface="Calibri"/>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000" b="1" strike="noStrike" spc="-1">
                <a:solidFill>
                  <a:srgbClr val="000000"/>
                </a:solidFill>
                <a:latin typeface="Calibri"/>
              </a:rPr>
              <a:t>Sparky</a:t>
            </a:r>
            <a:br/>
            <a:r>
              <a:rPr lang="en-US" sz="2800" b="0" strike="noStrike" spc="-1">
                <a:solidFill>
                  <a:srgbClr val="000000"/>
                </a:solidFill>
                <a:latin typeface="Calibri"/>
              </a:rPr>
              <a:t>NMR Assignment and Integration Software</a:t>
            </a:r>
          </a:p>
        </p:txBody>
      </p:sp>
      <p:sp>
        <p:nvSpPr>
          <p:cNvPr id="95" name="TextShape 2"/>
          <p:cNvSpPr txBox="1"/>
          <p:nvPr/>
        </p:nvSpPr>
        <p:spPr>
          <a:xfrm>
            <a:off x="457200" y="1600200"/>
            <a:ext cx="8229240" cy="4996800"/>
          </a:xfrm>
          <a:prstGeom prst="rect">
            <a:avLst/>
          </a:prstGeom>
          <a:noFill/>
          <a:ln>
            <a:noFill/>
          </a:ln>
        </p:spPr>
        <p:txBody>
          <a:bodyPr>
            <a:normAutofit/>
          </a:bodyPr>
          <a:lstStyle/>
          <a:p>
            <a:pPr>
              <a:lnSpc>
                <a:spcPct val="100000"/>
              </a:lnSpc>
              <a:spcBef>
                <a:spcPts val="561"/>
              </a:spcBef>
            </a:pPr>
            <a:r>
              <a:rPr lang="en-US" sz="2800" b="0" strike="noStrike" spc="-1" dirty="0">
                <a:solidFill>
                  <a:srgbClr val="000000"/>
                </a:solidFill>
                <a:latin typeface="Calibri"/>
              </a:rPr>
              <a:t>Originally developed on University of California, San Francisco, currently upgraded on University of Wisconsin–Madison (as </a:t>
            </a:r>
            <a:r>
              <a:rPr lang="en-US" sz="2800" b="1" strike="noStrike" spc="-1" dirty="0">
                <a:solidFill>
                  <a:srgbClr val="000000"/>
                </a:solidFill>
                <a:latin typeface="Calibri"/>
              </a:rPr>
              <a:t>NMRFAM-Sparky</a:t>
            </a:r>
            <a:r>
              <a:rPr lang="en-US" sz="2800" b="0" strike="noStrike" spc="-1" dirty="0">
                <a:solidFill>
                  <a:srgbClr val="000000"/>
                </a:solidFill>
                <a:latin typeface="Calibri"/>
              </a:rPr>
              <a:t>)</a:t>
            </a:r>
          </a:p>
          <a:p>
            <a:pPr marL="343080" indent="-342720">
              <a:lnSpc>
                <a:spcPct val="100000"/>
              </a:lnSpc>
              <a:spcBef>
                <a:spcPts val="561"/>
              </a:spcBef>
              <a:buClr>
                <a:srgbClr val="000000"/>
              </a:buClr>
              <a:buFont typeface="Arial"/>
              <a:buChar char="•"/>
            </a:pPr>
            <a:r>
              <a:rPr lang="en-US" sz="2800" b="0" strike="noStrike" spc="-1" dirty="0">
                <a:solidFill>
                  <a:srgbClr val="000000"/>
                </a:solidFill>
                <a:latin typeface="Calibri"/>
              </a:rPr>
              <a:t>Multiplatform (Windows and Linux OS)</a:t>
            </a:r>
          </a:p>
          <a:p>
            <a:pPr marL="343080" indent="-342720">
              <a:lnSpc>
                <a:spcPct val="100000"/>
              </a:lnSpc>
              <a:spcBef>
                <a:spcPts val="561"/>
              </a:spcBef>
              <a:buClr>
                <a:srgbClr val="000000"/>
              </a:buClr>
              <a:buFont typeface="Arial"/>
              <a:buChar char="•"/>
            </a:pPr>
            <a:r>
              <a:rPr lang="en-US" sz="2800" b="0" strike="noStrike" spc="-1" dirty="0">
                <a:solidFill>
                  <a:srgbClr val="000000"/>
                </a:solidFill>
                <a:latin typeface="Calibri"/>
              </a:rPr>
              <a:t>Free for download:</a:t>
            </a:r>
          </a:p>
          <a:p>
            <a:pPr marL="457200">
              <a:lnSpc>
                <a:spcPct val="100000"/>
              </a:lnSpc>
              <a:spcBef>
                <a:spcPts val="479"/>
              </a:spcBef>
            </a:pPr>
            <a:r>
              <a:rPr lang="en-US" sz="2400" b="0" u="sng" strike="noStrike" spc="-1" dirty="0">
                <a:solidFill>
                  <a:srgbClr val="0000FF"/>
                </a:solidFill>
                <a:uFillTx/>
                <a:latin typeface="Calibri"/>
              </a:rPr>
              <a:t>https://nmrfam.wisc.edu/nmrfam-sparky-distribution/</a:t>
            </a:r>
            <a:endParaRPr lang="en-US" sz="2400" b="0" strike="noStrike" spc="-1" dirty="0">
              <a:solidFill>
                <a:srgbClr val="000000"/>
              </a:solidFill>
              <a:latin typeface="Calibri"/>
            </a:endParaRPr>
          </a:p>
          <a:p>
            <a:pPr marL="343080" indent="-342720">
              <a:lnSpc>
                <a:spcPct val="100000"/>
              </a:lnSpc>
              <a:spcBef>
                <a:spcPts val="561"/>
              </a:spcBef>
              <a:buClr>
                <a:srgbClr val="000000"/>
              </a:buClr>
              <a:buFont typeface="Arial"/>
              <a:buChar char="•"/>
            </a:pPr>
            <a:r>
              <a:rPr lang="en-US" sz="2800" b="0" strike="noStrike" spc="-1" dirty="0">
                <a:solidFill>
                  <a:srgbClr val="000000"/>
                </a:solidFill>
                <a:latin typeface="Calibri"/>
              </a:rPr>
              <a:t>Written in Python language, open source, it is not developed anymore (last version is from the 2008)</a:t>
            </a:r>
          </a:p>
          <a:p>
            <a:pPr marL="343080" indent="-342720">
              <a:lnSpc>
                <a:spcPct val="100000"/>
              </a:lnSpc>
              <a:spcBef>
                <a:spcPts val="561"/>
              </a:spcBef>
              <a:buClr>
                <a:srgbClr val="000000"/>
              </a:buClr>
              <a:buFont typeface="Arial"/>
              <a:buChar char="•"/>
            </a:pPr>
            <a:r>
              <a:rPr lang="en-US" sz="2800" b="0" strike="noStrike" spc="-1" dirty="0">
                <a:solidFill>
                  <a:srgbClr val="000000"/>
                </a:solidFill>
                <a:latin typeface="Calibri"/>
              </a:rPr>
              <a:t>Fast and undemanding for hardware</a:t>
            </a:r>
          </a:p>
          <a:p>
            <a:pPr marL="343080" indent="-342720">
              <a:lnSpc>
                <a:spcPct val="100000"/>
              </a:lnSpc>
              <a:spcBef>
                <a:spcPts val="561"/>
              </a:spcBef>
              <a:buClr>
                <a:srgbClr val="000000"/>
              </a:buClr>
              <a:buFont typeface="Arial"/>
              <a:buChar char="•"/>
            </a:pPr>
            <a:r>
              <a:rPr lang="en-US" sz="2800" b="1" strike="noStrike" spc="-1" dirty="0">
                <a:solidFill>
                  <a:srgbClr val="000000"/>
                </a:solidFill>
                <a:latin typeface="Calibri"/>
              </a:rPr>
              <a:t>It can handle only multi-dimensional spectra (2D, 3D)</a:t>
            </a:r>
            <a:endParaRPr lang="en-US" sz="2800" b="0" strike="noStrike" spc="-1" dirty="0">
              <a:solidFill>
                <a:srgbClr val="000000"/>
              </a:solidFill>
              <a:latin typeface="Calibri"/>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0" strike="noStrike" spc="-1">
                <a:solidFill>
                  <a:srgbClr val="000000"/>
                </a:solidFill>
                <a:latin typeface="Calibri"/>
              </a:rPr>
              <a:t>Sparky - spectra</a:t>
            </a:r>
          </a:p>
        </p:txBody>
      </p:sp>
      <p:sp>
        <p:nvSpPr>
          <p:cNvPr id="97" name="TextShape 2"/>
          <p:cNvSpPr txBox="1"/>
          <p:nvPr/>
        </p:nvSpPr>
        <p:spPr>
          <a:xfrm>
            <a:off x="107640" y="1556640"/>
            <a:ext cx="8928720" cy="4996800"/>
          </a:xfrm>
          <a:prstGeom prst="rect">
            <a:avLst/>
          </a:prstGeom>
          <a:noFill/>
          <a:ln>
            <a:noFill/>
          </a:ln>
        </p:spPr>
        <p:txBody>
          <a:bodyPr>
            <a:normAutofit/>
          </a:bodyPr>
          <a:lstStyle/>
          <a:p>
            <a:pPr marL="343080" indent="-342720">
              <a:lnSpc>
                <a:spcPct val="100000"/>
              </a:lnSpc>
              <a:spcBef>
                <a:spcPts val="479"/>
              </a:spcBef>
              <a:buClr>
                <a:srgbClr val="000000"/>
              </a:buClr>
              <a:buFont typeface="Arial"/>
              <a:buChar char="•"/>
            </a:pPr>
            <a:r>
              <a:rPr lang="en-US" sz="2400" b="0" strike="noStrike" spc="-1">
                <a:solidFill>
                  <a:srgbClr val="000000"/>
                </a:solidFill>
                <a:latin typeface="Calibri"/>
              </a:rPr>
              <a:t>It can work with different formats of spectra, but to work with them is hard and slow (computationaly)</a:t>
            </a:r>
          </a:p>
          <a:p>
            <a:pPr marL="743040" lvl="1" indent="-285480">
              <a:lnSpc>
                <a:spcPct val="100000"/>
              </a:lnSpc>
              <a:spcBef>
                <a:spcPts val="400"/>
              </a:spcBef>
              <a:buClr>
                <a:srgbClr val="000000"/>
              </a:buClr>
              <a:buFont typeface="Arial"/>
              <a:buChar char="–"/>
            </a:pPr>
            <a:r>
              <a:rPr lang="en-US" sz="2000" b="0" strike="noStrike" spc="-1">
                <a:solidFill>
                  <a:srgbClr val="000000"/>
                </a:solidFill>
                <a:latin typeface="Calibri"/>
              </a:rPr>
              <a:t>Conversion of spectra into *.ucsf format</a:t>
            </a:r>
          </a:p>
          <a:p>
            <a:pPr marL="1143000" lvl="2" indent="-228240">
              <a:lnSpc>
                <a:spcPct val="100000"/>
              </a:lnSpc>
              <a:spcBef>
                <a:spcPts val="360"/>
              </a:spcBef>
              <a:buClr>
                <a:srgbClr val="000000"/>
              </a:buClr>
              <a:buFont typeface="Arial"/>
              <a:buChar char="•"/>
            </a:pPr>
            <a:r>
              <a:rPr lang="en-US" sz="1800" b="0" strike="noStrike" spc="-1">
                <a:solidFill>
                  <a:srgbClr val="000000"/>
                </a:solidFill>
                <a:latin typeface="Calibri"/>
              </a:rPr>
              <a:t>Unix: bruk2ucsf 2rr </a:t>
            </a:r>
            <a:r>
              <a:rPr lang="en-US" sz="1800" b="0" i="1" strike="noStrike" spc="-1">
                <a:solidFill>
                  <a:srgbClr val="000000"/>
                </a:solidFill>
                <a:latin typeface="Calibri"/>
              </a:rPr>
              <a:t>name_of_the_spectrum</a:t>
            </a:r>
            <a:r>
              <a:rPr lang="en-US" sz="1800" b="0" strike="noStrike" spc="-1">
                <a:solidFill>
                  <a:srgbClr val="000000"/>
                </a:solidFill>
                <a:latin typeface="Calibri"/>
              </a:rPr>
              <a:t>.ucsf</a:t>
            </a:r>
          </a:p>
          <a:p>
            <a:pPr marL="1143000" lvl="2" indent="-228240">
              <a:lnSpc>
                <a:spcPct val="100000"/>
              </a:lnSpc>
              <a:spcBef>
                <a:spcPts val="360"/>
              </a:spcBef>
              <a:buClr>
                <a:srgbClr val="000000"/>
              </a:buClr>
              <a:buFont typeface="Arial"/>
              <a:buChar char="•"/>
            </a:pPr>
            <a:r>
              <a:rPr lang="en-US" sz="1800" b="0" strike="noStrike" spc="-1">
                <a:solidFill>
                  <a:srgbClr val="000000"/>
                </a:solidFill>
                <a:latin typeface="Calibri"/>
              </a:rPr>
              <a:t>Windows: on the command line bruk2ucsf.exe 2rr </a:t>
            </a:r>
            <a:r>
              <a:rPr lang="en-US" sz="1800" b="0" i="1" strike="noStrike" spc="-1">
                <a:solidFill>
                  <a:srgbClr val="000000"/>
                </a:solidFill>
                <a:latin typeface="Calibri"/>
              </a:rPr>
              <a:t>name_of_the_spectrum</a:t>
            </a:r>
            <a:r>
              <a:rPr lang="en-US" sz="1800" b="0" strike="noStrike" spc="-1">
                <a:solidFill>
                  <a:srgbClr val="000000"/>
                </a:solidFill>
                <a:latin typeface="Calibri"/>
              </a:rPr>
              <a:t>.ucsf</a:t>
            </a:r>
          </a:p>
          <a:p>
            <a:pPr marL="743040" lvl="1" indent="-285480">
              <a:lnSpc>
                <a:spcPct val="100000"/>
              </a:lnSpc>
              <a:spcBef>
                <a:spcPts val="400"/>
              </a:spcBef>
              <a:buClr>
                <a:srgbClr val="000000"/>
              </a:buClr>
              <a:buFont typeface="Arial"/>
              <a:buChar char="–"/>
            </a:pPr>
            <a:r>
              <a:rPr lang="en-US" sz="2000" b="0" strike="noStrike" spc="-1">
                <a:solidFill>
                  <a:srgbClr val="000000"/>
                </a:solidFill>
                <a:latin typeface="Calibri"/>
              </a:rPr>
              <a:t>Spectrum does not contain any information about acquisition, temperature and so on → it is necessary to give the *.uscf file proper name (colchicine_noesy_800_D2O_25C.ucsf)</a:t>
            </a:r>
          </a:p>
          <a:p>
            <a:pPr marL="343080" indent="-342720">
              <a:lnSpc>
                <a:spcPct val="100000"/>
              </a:lnSpc>
              <a:spcBef>
                <a:spcPts val="479"/>
              </a:spcBef>
              <a:buClr>
                <a:srgbClr val="000000"/>
              </a:buClr>
              <a:buFont typeface="Arial"/>
              <a:buChar char="•"/>
            </a:pPr>
            <a:r>
              <a:rPr lang="en-US" sz="2400" b="0" strike="noStrike" spc="-1">
                <a:solidFill>
                  <a:srgbClr val="000000"/>
                </a:solidFill>
                <a:latin typeface="Calibri"/>
              </a:rPr>
              <a:t>It has its own structure of folders</a:t>
            </a:r>
          </a:p>
          <a:p>
            <a:pPr marL="743040" lvl="1" indent="-285480">
              <a:lnSpc>
                <a:spcPct val="100000"/>
              </a:lnSpc>
              <a:spcBef>
                <a:spcPts val="400"/>
              </a:spcBef>
              <a:buClr>
                <a:srgbClr val="000000"/>
              </a:buClr>
              <a:buFont typeface="Arial"/>
              <a:buChar char="–"/>
            </a:pPr>
            <a:r>
              <a:rPr lang="en-US" sz="2000" b="0" strike="noStrike" spc="-1">
                <a:solidFill>
                  <a:srgbClr val="000000"/>
                </a:solidFill>
                <a:latin typeface="Calibri"/>
              </a:rPr>
              <a:t>Lists, Projects, Save</a:t>
            </a:r>
          </a:p>
          <a:p>
            <a:pPr marL="343080" indent="-342720">
              <a:lnSpc>
                <a:spcPct val="100000"/>
              </a:lnSpc>
              <a:spcBef>
                <a:spcPts val="479"/>
              </a:spcBef>
              <a:buClr>
                <a:srgbClr val="000000"/>
              </a:buClr>
              <a:buFont typeface="Arial"/>
              <a:buChar char="•"/>
            </a:pPr>
            <a:r>
              <a:rPr lang="en-US" sz="2400" b="0" strike="noStrike" spc="-1">
                <a:solidFill>
                  <a:srgbClr val="000000"/>
                </a:solidFill>
                <a:latin typeface="Calibri"/>
              </a:rPr>
              <a:t>Sparky start</a:t>
            </a:r>
          </a:p>
          <a:p>
            <a:pPr marL="743040" lvl="1" indent="-285480">
              <a:lnSpc>
                <a:spcPct val="100000"/>
              </a:lnSpc>
              <a:spcBef>
                <a:spcPts val="400"/>
              </a:spcBef>
              <a:buClr>
                <a:srgbClr val="000000"/>
              </a:buClr>
              <a:buFont typeface="Arial"/>
              <a:buChar char="–"/>
            </a:pPr>
            <a:r>
              <a:rPr lang="en-US" sz="2000" b="0" strike="noStrike" spc="-1">
                <a:solidFill>
                  <a:srgbClr val="000000"/>
                </a:solidFill>
                <a:latin typeface="Calibri"/>
              </a:rPr>
              <a:t>Windows: /sparky/bin/sparky.bat</a:t>
            </a:r>
          </a:p>
          <a:p>
            <a:pPr>
              <a:lnSpc>
                <a:spcPct val="100000"/>
              </a:lnSpc>
              <a:spcBef>
                <a:spcPts val="641"/>
              </a:spcBef>
            </a:pPr>
            <a:endParaRPr lang="en-US" sz="2000" b="0" strike="noStrike" spc="-1">
              <a:solidFill>
                <a:srgbClr val="000000"/>
              </a:solidFill>
              <a:latin typeface="Calibri"/>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107640" y="53640"/>
            <a:ext cx="8229240" cy="998640"/>
          </a:xfrm>
          <a:prstGeom prst="rect">
            <a:avLst/>
          </a:prstGeom>
          <a:noFill/>
          <a:ln>
            <a:noFill/>
          </a:ln>
        </p:spPr>
        <p:txBody>
          <a:bodyPr anchor="ctr"/>
          <a:lstStyle/>
          <a:p>
            <a:pPr>
              <a:lnSpc>
                <a:spcPct val="100000"/>
              </a:lnSpc>
            </a:pPr>
            <a:r>
              <a:rPr lang="en-US" sz="4400" b="0" strike="noStrike" spc="-1">
                <a:solidFill>
                  <a:srgbClr val="000000"/>
                </a:solidFill>
                <a:latin typeface="Calibri"/>
              </a:rPr>
              <a:t>Sparky - start</a:t>
            </a:r>
          </a:p>
        </p:txBody>
      </p:sp>
      <p:sp>
        <p:nvSpPr>
          <p:cNvPr id="99" name="TextShape 2"/>
          <p:cNvSpPr txBox="1"/>
          <p:nvPr/>
        </p:nvSpPr>
        <p:spPr>
          <a:xfrm>
            <a:off x="457200" y="1052640"/>
            <a:ext cx="8229240" cy="3456000"/>
          </a:xfrm>
          <a:prstGeom prst="rect">
            <a:avLst/>
          </a:prstGeom>
          <a:noFill/>
          <a:ln>
            <a:noFill/>
          </a:ln>
        </p:spPr>
        <p:txBody>
          <a:bodyPr>
            <a:normAutofit/>
          </a:bodyPr>
          <a:lstStyle/>
          <a:p>
            <a:pPr marL="343080" indent="-342720">
              <a:lnSpc>
                <a:spcPct val="100000"/>
              </a:lnSpc>
              <a:spcBef>
                <a:spcPts val="479"/>
              </a:spcBef>
              <a:buClr>
                <a:srgbClr val="000000"/>
              </a:buClr>
              <a:buFont typeface="Arial"/>
              <a:buChar char="•"/>
            </a:pPr>
            <a:r>
              <a:rPr lang="en-US" sz="2400" b="0" strike="noStrike" spc="-1">
                <a:solidFill>
                  <a:srgbClr val="000000"/>
                </a:solidFill>
                <a:latin typeface="Calibri"/>
              </a:rPr>
              <a:t>Windows: batch file – sparky.bat</a:t>
            </a:r>
          </a:p>
          <a:p>
            <a:pPr marL="343080" indent="-342720">
              <a:lnSpc>
                <a:spcPct val="100000"/>
              </a:lnSpc>
              <a:spcBef>
                <a:spcPts val="479"/>
              </a:spcBef>
              <a:buClr>
                <a:srgbClr val="000000"/>
              </a:buClr>
              <a:buFont typeface="Arial"/>
              <a:buChar char="•"/>
            </a:pPr>
            <a:endParaRPr lang="en-US" sz="2400" b="0" strike="noStrike" spc="-1">
              <a:solidFill>
                <a:srgbClr val="000000"/>
              </a:solidFill>
              <a:latin typeface="Calibri"/>
            </a:endParaRPr>
          </a:p>
        </p:txBody>
      </p:sp>
      <p:pic>
        <p:nvPicPr>
          <p:cNvPr id="100" name="Picture 3"/>
          <p:cNvPicPr/>
          <p:nvPr/>
        </p:nvPicPr>
        <p:blipFill>
          <a:blip r:embed="rId2"/>
          <a:stretch/>
        </p:blipFill>
        <p:spPr>
          <a:xfrm>
            <a:off x="1554480" y="2560320"/>
            <a:ext cx="5219640" cy="32623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457200" y="274680"/>
            <a:ext cx="8229240" cy="1142640"/>
          </a:xfrm>
          <a:prstGeom prst="rect">
            <a:avLst/>
          </a:prstGeom>
          <a:noFill/>
          <a:ln>
            <a:noFill/>
          </a:ln>
        </p:spPr>
        <p:txBody>
          <a:bodyPr anchor="ctr"/>
          <a:lstStyle/>
          <a:p>
            <a:endParaRPr lang="en-US" sz="1800" b="0" strike="noStrike" spc="-1">
              <a:solidFill>
                <a:srgbClr val="000000"/>
              </a:solidFill>
              <a:latin typeface="Calibri"/>
            </a:endParaRPr>
          </a:p>
        </p:txBody>
      </p:sp>
      <p:pic>
        <p:nvPicPr>
          <p:cNvPr id="102" name="Content Placeholder 3"/>
          <p:cNvPicPr/>
          <p:nvPr/>
        </p:nvPicPr>
        <p:blipFill>
          <a:blip r:embed="rId2"/>
          <a:stretch/>
        </p:blipFill>
        <p:spPr>
          <a:xfrm>
            <a:off x="222840" y="710640"/>
            <a:ext cx="8698320" cy="5436360"/>
          </a:xfrm>
          <a:prstGeom prst="rect">
            <a:avLst/>
          </a:prstGeom>
          <a:ln>
            <a:noFill/>
          </a:ln>
        </p:spPr>
      </p:pic>
      <p:sp>
        <p:nvSpPr>
          <p:cNvPr id="103" name="CustomShape 2"/>
          <p:cNvSpPr/>
          <p:nvPr/>
        </p:nvSpPr>
        <p:spPr>
          <a:xfrm>
            <a:off x="475200" y="3504240"/>
            <a:ext cx="14367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main window</a:t>
            </a:r>
            <a:endParaRPr lang="en-US" sz="1800" b="0" strike="noStrike" spc="-1">
              <a:latin typeface="Arial"/>
            </a:endParaRPr>
          </a:p>
        </p:txBody>
      </p:sp>
      <p:sp>
        <p:nvSpPr>
          <p:cNvPr id="104" name="CustomShape 3"/>
          <p:cNvSpPr/>
          <p:nvPr/>
        </p:nvSpPr>
        <p:spPr>
          <a:xfrm>
            <a:off x="4242600" y="4915800"/>
            <a:ext cx="42850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changing the mode of the left mouse button</a:t>
            </a:r>
            <a:endParaRPr lang="en-US" sz="1800" b="0" strike="noStrike" spc="-1">
              <a:latin typeface="Arial"/>
            </a:endParaRPr>
          </a:p>
          <a:p>
            <a:pPr>
              <a:lnSpc>
                <a:spcPct val="100000"/>
              </a:lnSpc>
            </a:pPr>
            <a:r>
              <a:rPr lang="en-US" sz="1800" b="0" strike="noStrike" spc="-1">
                <a:solidFill>
                  <a:srgbClr val="000000"/>
                </a:solidFill>
                <a:latin typeface="Calibri"/>
              </a:rPr>
              <a:t>by using F1-F12 keys</a:t>
            </a:r>
            <a:endParaRPr lang="en-US" sz="1800" b="0" strike="noStrike" spc="-1">
              <a:latin typeface="Arial"/>
            </a:endParaRPr>
          </a:p>
        </p:txBody>
      </p:sp>
      <p:sp>
        <p:nvSpPr>
          <p:cNvPr id="105" name="CustomShape 4"/>
          <p:cNvSpPr/>
          <p:nvPr/>
        </p:nvSpPr>
        <p:spPr>
          <a:xfrm flipV="1">
            <a:off x="4428000" y="4600800"/>
            <a:ext cx="360" cy="35964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p:style>
      </p:sp>
      <p:sp>
        <p:nvSpPr>
          <p:cNvPr id="106" name="CustomShape 5"/>
          <p:cNvSpPr/>
          <p:nvPr/>
        </p:nvSpPr>
        <p:spPr>
          <a:xfrm flipV="1">
            <a:off x="1110960" y="3071520"/>
            <a:ext cx="290520" cy="43164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p:style>
      </p:sp>
      <p:sp>
        <p:nvSpPr>
          <p:cNvPr id="107" name="CustomShape 6"/>
          <p:cNvSpPr/>
          <p:nvPr/>
        </p:nvSpPr>
        <p:spPr>
          <a:xfrm>
            <a:off x="731520" y="1555560"/>
            <a:ext cx="34167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File open/save spectrum or project</a:t>
            </a:r>
            <a:endParaRPr lang="en-US" sz="1800" b="0" strike="noStrike" spc="-1">
              <a:latin typeface="Arial"/>
            </a:endParaRPr>
          </a:p>
        </p:txBody>
      </p:sp>
      <p:sp>
        <p:nvSpPr>
          <p:cNvPr id="108" name="CustomShape 7"/>
          <p:cNvSpPr/>
          <p:nvPr/>
        </p:nvSpPr>
        <p:spPr>
          <a:xfrm flipH="1" flipV="1">
            <a:off x="365760" y="1095840"/>
            <a:ext cx="457200" cy="45828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457200" y="274680"/>
            <a:ext cx="8229240" cy="1142640"/>
          </a:xfrm>
          <a:prstGeom prst="rect">
            <a:avLst/>
          </a:prstGeom>
          <a:noFill/>
          <a:ln>
            <a:noFill/>
          </a:ln>
        </p:spPr>
        <p:txBody>
          <a:bodyPr anchor="ctr"/>
          <a:lstStyle/>
          <a:p>
            <a:endParaRPr lang="en-US" sz="1800" b="0" strike="noStrike" spc="-1">
              <a:solidFill>
                <a:srgbClr val="000000"/>
              </a:solidFill>
              <a:latin typeface="Calibri"/>
            </a:endParaRPr>
          </a:p>
        </p:txBody>
      </p:sp>
      <p:pic>
        <p:nvPicPr>
          <p:cNvPr id="110" name="Content Placeholder 3"/>
          <p:cNvPicPr/>
          <p:nvPr/>
        </p:nvPicPr>
        <p:blipFill>
          <a:blip r:embed="rId2"/>
          <a:stretch/>
        </p:blipFill>
        <p:spPr>
          <a:xfrm>
            <a:off x="222840" y="710640"/>
            <a:ext cx="8698320" cy="5436360"/>
          </a:xfrm>
          <a:prstGeom prst="rect">
            <a:avLst/>
          </a:prstGeom>
          <a:ln>
            <a:noFill/>
          </a:ln>
        </p:spPr>
      </p:pic>
      <p:sp>
        <p:nvSpPr>
          <p:cNvPr id="111" name="CustomShape 2"/>
          <p:cNvSpPr/>
          <p:nvPr/>
        </p:nvSpPr>
        <p:spPr>
          <a:xfrm>
            <a:off x="475200" y="3504240"/>
            <a:ext cx="14367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main window</a:t>
            </a:r>
            <a:endParaRPr lang="en-US" sz="1800" b="0" strike="noStrike" spc="-1">
              <a:latin typeface="Arial"/>
            </a:endParaRPr>
          </a:p>
        </p:txBody>
      </p:sp>
      <p:sp>
        <p:nvSpPr>
          <p:cNvPr id="112" name="CustomShape 3"/>
          <p:cNvSpPr/>
          <p:nvPr/>
        </p:nvSpPr>
        <p:spPr>
          <a:xfrm>
            <a:off x="4242600" y="4915800"/>
            <a:ext cx="42850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changing the mode of the left mouse button</a:t>
            </a:r>
            <a:endParaRPr lang="en-US" sz="1800" b="0" strike="noStrike" spc="-1">
              <a:latin typeface="Arial"/>
            </a:endParaRPr>
          </a:p>
          <a:p>
            <a:pPr>
              <a:lnSpc>
                <a:spcPct val="100000"/>
              </a:lnSpc>
            </a:pPr>
            <a:r>
              <a:rPr lang="en-US" sz="1800" b="0" strike="noStrike" spc="-1">
                <a:solidFill>
                  <a:srgbClr val="000000"/>
                </a:solidFill>
                <a:latin typeface="Calibri"/>
              </a:rPr>
              <a:t>by using F1-F12 keys</a:t>
            </a:r>
            <a:endParaRPr lang="en-US" sz="1800" b="0" strike="noStrike" spc="-1">
              <a:latin typeface="Arial"/>
            </a:endParaRPr>
          </a:p>
        </p:txBody>
      </p:sp>
      <p:sp>
        <p:nvSpPr>
          <p:cNvPr id="113" name="CustomShape 4"/>
          <p:cNvSpPr/>
          <p:nvPr/>
        </p:nvSpPr>
        <p:spPr>
          <a:xfrm flipV="1">
            <a:off x="4428000" y="4600800"/>
            <a:ext cx="360" cy="35964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p:style>
      </p:sp>
      <p:sp>
        <p:nvSpPr>
          <p:cNvPr id="114" name="CustomShape 5"/>
          <p:cNvSpPr/>
          <p:nvPr/>
        </p:nvSpPr>
        <p:spPr>
          <a:xfrm flipV="1">
            <a:off x="1110960" y="3071520"/>
            <a:ext cx="290520" cy="431640"/>
          </a:xfrm>
          <a:custGeom>
            <a:avLst/>
            <a:gdLst/>
            <a:ahLst/>
            <a:cxnLst/>
            <a:rect l="l" t="t" r="r" b="b"/>
            <a:pathLst>
              <a:path w="21600" h="21600">
                <a:moveTo>
                  <a:pt x="0" y="0"/>
                </a:moveTo>
                <a:lnTo>
                  <a:pt x="21600" y="21600"/>
                </a:lnTo>
              </a:path>
            </a:pathLst>
          </a:custGeom>
          <a:noFill/>
          <a:ln>
            <a:round/>
            <a:tailEnd type="triangle"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457200" y="44640"/>
            <a:ext cx="8229240" cy="1142640"/>
          </a:xfrm>
          <a:prstGeom prst="rect">
            <a:avLst/>
          </a:prstGeom>
          <a:noFill/>
          <a:ln>
            <a:noFill/>
          </a:ln>
        </p:spPr>
        <p:txBody>
          <a:bodyPr anchor="ctr"/>
          <a:lstStyle/>
          <a:p>
            <a:pPr algn="ctr">
              <a:lnSpc>
                <a:spcPct val="100000"/>
              </a:lnSpc>
            </a:pPr>
            <a:r>
              <a:rPr lang="en-US" sz="4400" b="0" strike="noStrike" spc="-1">
                <a:solidFill>
                  <a:srgbClr val="000000"/>
                </a:solidFill>
                <a:latin typeface="Calibri"/>
              </a:rPr>
              <a:t>Sparky - control</a:t>
            </a:r>
          </a:p>
        </p:txBody>
      </p:sp>
      <p:sp>
        <p:nvSpPr>
          <p:cNvPr id="116" name="TextShape 2"/>
          <p:cNvSpPr txBox="1"/>
          <p:nvPr/>
        </p:nvSpPr>
        <p:spPr>
          <a:xfrm>
            <a:off x="457200" y="1124640"/>
            <a:ext cx="8229240" cy="4464000"/>
          </a:xfrm>
          <a:prstGeom prst="rect">
            <a:avLst/>
          </a:prstGeom>
          <a:noFill/>
          <a:ln>
            <a:noFill/>
          </a:ln>
        </p:spPr>
        <p:txBody>
          <a:bodyPr>
            <a:normAutofit/>
          </a:bodyPr>
          <a:lstStyle/>
          <a:p>
            <a:pPr marL="343080" indent="-342720">
              <a:lnSpc>
                <a:spcPct val="100000"/>
              </a:lnSpc>
              <a:spcBef>
                <a:spcPts val="479"/>
              </a:spcBef>
              <a:buClr>
                <a:srgbClr val="000000"/>
              </a:buClr>
              <a:buFont typeface="Arial"/>
              <a:buChar char="•"/>
            </a:pPr>
            <a:r>
              <a:rPr lang="en-US" sz="2400" b="0" strike="noStrike" spc="-1">
                <a:solidFill>
                  <a:srgbClr val="000000"/>
                </a:solidFill>
                <a:latin typeface="Calibri"/>
              </a:rPr>
              <a:t>Control by using</a:t>
            </a:r>
          </a:p>
          <a:p>
            <a:pPr marL="743040" lvl="1" indent="-285480">
              <a:lnSpc>
                <a:spcPct val="100000"/>
              </a:lnSpc>
              <a:spcBef>
                <a:spcPts val="400"/>
              </a:spcBef>
              <a:buClr>
                <a:srgbClr val="000000"/>
              </a:buClr>
              <a:buFont typeface="Arial"/>
              <a:buChar char="–"/>
            </a:pPr>
            <a:r>
              <a:rPr lang="en-US" sz="2000" b="0" strike="noStrike" spc="-1">
                <a:solidFill>
                  <a:srgbClr val="000000"/>
                </a:solidFill>
                <a:latin typeface="Calibri"/>
              </a:rPr>
              <a:t>Two letter shortcuts (case-sensitive)</a:t>
            </a:r>
          </a:p>
          <a:p>
            <a:pPr marL="743040" lvl="1" indent="-285480">
              <a:lnSpc>
                <a:spcPct val="100000"/>
              </a:lnSpc>
              <a:spcBef>
                <a:spcPts val="400"/>
              </a:spcBef>
              <a:buClr>
                <a:srgbClr val="000000"/>
              </a:buClr>
              <a:buFont typeface="Arial"/>
              <a:buChar char="–"/>
            </a:pPr>
            <a:r>
              <a:rPr lang="en-US" sz="2000" b="0" strike="noStrike" spc="-1">
                <a:solidFill>
                  <a:srgbClr val="000000"/>
                </a:solidFill>
                <a:latin typeface="Calibri"/>
              </a:rPr>
              <a:t>Menu in the main window</a:t>
            </a:r>
          </a:p>
          <a:p>
            <a:pPr marL="343080" indent="-342720">
              <a:lnSpc>
                <a:spcPct val="100000"/>
              </a:lnSpc>
              <a:spcBef>
                <a:spcPts val="479"/>
              </a:spcBef>
              <a:buClr>
                <a:srgbClr val="000000"/>
              </a:buClr>
              <a:buSzPct val="45000"/>
              <a:buFont typeface="Symbol" charset="2"/>
              <a:buChar char=""/>
            </a:pPr>
            <a:r>
              <a:rPr lang="en-US" sz="2400" b="0" strike="noStrike" spc="-1">
                <a:solidFill>
                  <a:srgbClr val="000000"/>
                </a:solidFill>
                <a:latin typeface="Calibri"/>
              </a:rPr>
              <a:t>*.ucsf file - spectral data from a NMR exp</a:t>
            </a:r>
          </a:p>
          <a:p>
            <a:pPr marL="343080" indent="-342720">
              <a:lnSpc>
                <a:spcPct val="100000"/>
              </a:lnSpc>
              <a:spcBef>
                <a:spcPts val="479"/>
              </a:spcBef>
              <a:buClr>
                <a:srgbClr val="000000"/>
              </a:buClr>
              <a:buSzPct val="45000"/>
              <a:buFont typeface="Symbol" charset="2"/>
              <a:buChar char=""/>
            </a:pPr>
            <a:r>
              <a:rPr lang="en-US" sz="2400" b="0" strike="noStrike" spc="-1">
                <a:solidFill>
                  <a:srgbClr val="000000"/>
                </a:solidFill>
                <a:latin typeface="Calibri"/>
              </a:rPr>
              <a:t>*.save file – Sparky format (plain text) contains all settings, assignment </a:t>
            </a:r>
          </a:p>
          <a:p>
            <a:pPr marL="343080" indent="-342720">
              <a:lnSpc>
                <a:spcPct val="100000"/>
              </a:lnSpc>
              <a:spcBef>
                <a:spcPts val="479"/>
              </a:spcBef>
              <a:buClr>
                <a:srgbClr val="000000"/>
              </a:buClr>
              <a:buSzPct val="45000"/>
              <a:buFont typeface="Symbol" charset="2"/>
              <a:buChar char=""/>
            </a:pPr>
            <a:r>
              <a:rPr lang="en-US" sz="2400" b="0" strike="noStrike" spc="-1">
                <a:solidFill>
                  <a:srgbClr val="000000"/>
                </a:solidFill>
                <a:latin typeface="Calibri"/>
              </a:rPr>
              <a:t>*.proj file – Sparky project file contains link to multiple  *save files</a:t>
            </a:r>
          </a:p>
          <a:p>
            <a:pPr marL="343080" indent="-342720">
              <a:lnSpc>
                <a:spcPct val="100000"/>
              </a:lnSpc>
              <a:spcBef>
                <a:spcPts val="479"/>
              </a:spcBef>
              <a:buClr>
                <a:srgbClr val="000000"/>
              </a:buClr>
              <a:buFont typeface="Arial"/>
              <a:buChar char="•"/>
            </a:pPr>
            <a:r>
              <a:rPr lang="en-US" sz="2400" b="0" strike="noStrike" spc="-1">
                <a:solidFill>
                  <a:srgbClr val="000000"/>
                </a:solidFill>
                <a:latin typeface="Calibri"/>
              </a:rPr>
              <a:t>Open spectrum/project:		</a:t>
            </a:r>
            <a:r>
              <a:rPr lang="en-US" sz="2000" b="1" i="1" strike="noStrike" spc="-1">
                <a:solidFill>
                  <a:srgbClr val="000000"/>
                </a:solidFill>
                <a:latin typeface="Calibri"/>
              </a:rPr>
              <a:t>fo</a:t>
            </a:r>
            <a:r>
              <a:rPr lang="en-US" sz="2000" b="0" strike="noStrike" spc="-1">
                <a:solidFill>
                  <a:srgbClr val="000000"/>
                </a:solidFill>
                <a:latin typeface="Calibri"/>
              </a:rPr>
              <a:t>/</a:t>
            </a:r>
            <a:r>
              <a:rPr lang="en-US" sz="2000" b="1" i="1" strike="noStrike" spc="-1">
                <a:solidFill>
                  <a:srgbClr val="000000"/>
                </a:solidFill>
                <a:latin typeface="Calibri"/>
              </a:rPr>
              <a:t>jo</a:t>
            </a:r>
            <a:endParaRPr lang="en-US" sz="2000" b="0" strike="noStrike" spc="-1">
              <a:solidFill>
                <a:srgbClr val="000000"/>
              </a:solidFill>
              <a:latin typeface="Calibri"/>
            </a:endParaRPr>
          </a:p>
          <a:p>
            <a:pPr marL="343080" indent="-342720">
              <a:lnSpc>
                <a:spcPct val="100000"/>
              </a:lnSpc>
              <a:spcBef>
                <a:spcPts val="479"/>
              </a:spcBef>
              <a:buClr>
                <a:srgbClr val="000000"/>
              </a:buClr>
              <a:buFont typeface="Arial"/>
              <a:buChar char="•"/>
            </a:pPr>
            <a:r>
              <a:rPr lang="en-US" sz="2400" b="0" strike="noStrike" spc="-1">
                <a:solidFill>
                  <a:srgbClr val="000000"/>
                </a:solidFill>
                <a:latin typeface="Calibri"/>
              </a:rPr>
              <a:t>Save spectrum/project as:  	</a:t>
            </a:r>
            <a:r>
              <a:rPr lang="en-US" sz="2000" b="1" i="1" strike="noStrike" spc="-1">
                <a:solidFill>
                  <a:srgbClr val="000000"/>
                </a:solidFill>
                <a:latin typeface="Calibri"/>
              </a:rPr>
              <a:t>fa</a:t>
            </a:r>
            <a:r>
              <a:rPr lang="en-US" sz="2000" b="0" strike="noStrike" spc="-1">
                <a:solidFill>
                  <a:srgbClr val="000000"/>
                </a:solidFill>
                <a:latin typeface="Calibri"/>
              </a:rPr>
              <a:t>/</a:t>
            </a:r>
            <a:r>
              <a:rPr lang="en-US" sz="2000" b="1" i="1" strike="noStrike" spc="-1">
                <a:solidFill>
                  <a:srgbClr val="000000"/>
                </a:solidFill>
                <a:latin typeface="Calibri"/>
              </a:rPr>
              <a:t>ja</a:t>
            </a:r>
            <a:endParaRPr lang="en-US" sz="2000" b="0" strike="noStrike" spc="-1">
              <a:solidFill>
                <a:srgbClr val="000000"/>
              </a:solidFill>
              <a:latin typeface="Calibri"/>
            </a:endParaRPr>
          </a:p>
          <a:p>
            <a:pPr marL="343080" indent="-342720">
              <a:lnSpc>
                <a:spcPct val="100000"/>
              </a:lnSpc>
              <a:spcBef>
                <a:spcPts val="479"/>
              </a:spcBef>
              <a:buClr>
                <a:srgbClr val="000000"/>
              </a:buClr>
              <a:buFont typeface="Arial"/>
              <a:buChar char="•"/>
            </a:pPr>
            <a:r>
              <a:rPr lang="en-US" sz="2400" b="0" strike="noStrike" spc="-1">
                <a:solidFill>
                  <a:srgbClr val="000000"/>
                </a:solidFill>
                <a:latin typeface="Calibri"/>
              </a:rPr>
              <a:t>Save spectrum/project:		</a:t>
            </a:r>
            <a:r>
              <a:rPr lang="en-US" sz="2000" b="1" i="1" strike="noStrike" spc="-1">
                <a:solidFill>
                  <a:srgbClr val="000000"/>
                </a:solidFill>
                <a:latin typeface="Calibri"/>
              </a:rPr>
              <a:t>fs</a:t>
            </a:r>
            <a:r>
              <a:rPr lang="en-US" sz="2000" b="0" strike="noStrike" spc="-1">
                <a:solidFill>
                  <a:srgbClr val="000000"/>
                </a:solidFill>
                <a:latin typeface="Calibri"/>
              </a:rPr>
              <a:t>/</a:t>
            </a:r>
            <a:r>
              <a:rPr lang="en-US" sz="2000" b="1" i="1" strike="noStrike" spc="-1">
                <a:solidFill>
                  <a:srgbClr val="000000"/>
                </a:solidFill>
                <a:latin typeface="Calibri"/>
              </a:rPr>
              <a:t>js</a:t>
            </a:r>
            <a:endParaRPr lang="en-US" sz="2000" b="0" strike="noStrike" spc="-1">
              <a:solidFill>
                <a:srgbClr val="000000"/>
              </a:solidFill>
              <a:latin typeface="Calibri"/>
            </a:endParaRPr>
          </a:p>
          <a:p>
            <a:pPr marL="343080" indent="-342720">
              <a:lnSpc>
                <a:spcPct val="100000"/>
              </a:lnSpc>
              <a:spcBef>
                <a:spcPts val="479"/>
              </a:spcBef>
              <a:buClr>
                <a:srgbClr val="000000"/>
              </a:buClr>
              <a:buFont typeface="Arial"/>
              <a:buChar char="•"/>
            </a:pPr>
            <a:r>
              <a:rPr lang="en-US" sz="2400" b="0" strike="noStrike" spc="-1">
                <a:solidFill>
                  <a:srgbClr val="000000"/>
                </a:solidFill>
                <a:latin typeface="Calibri"/>
              </a:rPr>
              <a:t>Backup files*.bak are created automatically during the saving of the spectrum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3529</TotalTime>
  <Words>1184</Words>
  <Application>Microsoft Office PowerPoint</Application>
  <PresentationFormat>On-screen Show (4:3)</PresentationFormat>
  <Paragraphs>165</Paragraphs>
  <Slides>29</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DejaVu Sans</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Sparky</dc:title>
  <dc:subject/>
  <dc:creator>Mathewko</dc:creator>
  <dc:description/>
  <cp:lastModifiedBy>Katerina Peterkova</cp:lastModifiedBy>
  <cp:revision>112</cp:revision>
  <dcterms:created xsi:type="dcterms:W3CDTF">2014-11-20T15:56:51Z</dcterms:created>
  <dcterms:modified xsi:type="dcterms:W3CDTF">2021-05-11T08:38:19Z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23</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31</vt:i4>
  </property>
</Properties>
</file>