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8"/>
  </p:notesMasterIdLst>
  <p:sldIdLst>
    <p:sldId id="256" r:id="rId2"/>
    <p:sldId id="262" r:id="rId3"/>
    <p:sldId id="267" r:id="rId4"/>
    <p:sldId id="268" r:id="rId5"/>
    <p:sldId id="266" r:id="rId6"/>
    <p:sldId id="258" r:id="rId7"/>
    <p:sldId id="260" r:id="rId8"/>
    <p:sldId id="33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38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8918-FC72-4846-998B-7BC54FDF95A7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BC80C-218B-474C-921F-B163A577F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B283-E112-423E-96CF-AC22A6D4CC39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5F07-3F7B-4E92-B592-754D97700066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C6F9-4A63-42B4-99BC-675A164B368F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CA66-DF33-4F68-B67C-BC718C26CB3F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1D0F-8363-4D0F-9170-1BC0CD9BEF69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D430-6A0C-479F-9D40-23C1B39B0BAD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9B3-6C4E-4AA8-B3AF-AD145D95B49F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D248-A3E1-4D47-AE1B-50ABF5A54C8D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6F12-0860-4008-BB71-588B0B501DD8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F8D8-22F9-4CA6-958C-A018181FFDD0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20D-5E4A-4BFD-9D41-9A7CB6D916E7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6346-4E36-4E33-92C3-AB5E326625A2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0B35-C649-4AEF-86C5-7F4D99FC03D0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629-6C4D-44ED-BB85-607FFD2466F3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8DBC-0FAD-46ED-97CB-561FA71A4F23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6F1-9506-4B29-B300-6765BBC04B2B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9847-9A7E-42B8-90F5-22AD5F45382B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B75410-A832-4F06-97FF-6F09189E9C40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THE BLACK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175" y="847400"/>
            <a:ext cx="5133023" cy="38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972" y="4709311"/>
            <a:ext cx="6849428" cy="212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ZONE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1777" y="943276"/>
            <a:ext cx="1015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Metastability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– a term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3915" y="1551685"/>
            <a:ext cx="68103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38" y="5640404"/>
            <a:ext cx="11444438" cy="1569660"/>
          </a:xfrm>
          <a:prstGeom prst="rect">
            <a:avLst/>
          </a:prstGeom>
          <a:gradFill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Parsons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A.R.; Black, S.N.;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Trans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IChemE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Part 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700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ZONE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8897" y="962526"/>
            <a:ext cx="10703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– MZW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Exert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influence on probability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gradient, presence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geometry, use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solution,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851" y="3375289"/>
            <a:ext cx="3897630" cy="332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ZONE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1284" y="962526"/>
            <a:ext cx="1050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CRYSTALLINE  (TECHNOBIS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pbenovsky\Desktop\Work\Crystallization\Solubility\Crystalline 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232" y="2382742"/>
            <a:ext cx="4794504" cy="413756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ZONE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58" y="1033120"/>
            <a:ext cx="6406515" cy="50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35782" y="6189044"/>
            <a:ext cx="1045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Tung, H-H.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445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ZONE (AND WHAT NEXT?)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58" y="1033120"/>
            <a:ext cx="6406515" cy="50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35782" y="6189044"/>
            <a:ext cx="1045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Tung, H-H.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445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INDUCTION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025" y="858087"/>
            <a:ext cx="1071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7209" y="1319752"/>
            <a:ext cx="6381941" cy="47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0021" y="6294922"/>
            <a:ext cx="102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Sangwal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J.Wiley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CRYSTALLIZATION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771" y="1126156"/>
            <a:ext cx="1079954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COOLING CRYSTALLIZATION</a:t>
            </a:r>
          </a:p>
          <a:p>
            <a:pPr marL="342900" indent="-342900"/>
            <a:endParaRPr lang="cs-CZ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 (100 – 300) g/l;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sufficiently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steep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30-35% (vol.);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solution;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NOT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thermodynamic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curves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limited by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CRYSTALLIZATION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91" y="1068404"/>
            <a:ext cx="1130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2. EVAPORATIVE CRYSTALLIZATION</a:t>
            </a:r>
          </a:p>
          <a:p>
            <a:pPr algn="ctr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independent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limited by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accomplished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balance in a solution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evaporated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(s);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(100 – 300) g/l;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CRYSTALLIZATION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23" y="972152"/>
            <a:ext cx="107610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3. PRECIPITATION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((0.001 – 1) g/l);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Very fast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solution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amorphous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58" y="897775"/>
            <a:ext cx="979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– DIFFERENT DEFINITIONS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411" y="2294313"/>
            <a:ext cx="100334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interconversion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4937760" y="4380807"/>
            <a:ext cx="1064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CRYSTALLIZATION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7398" y="1386037"/>
            <a:ext cx="110305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4. ANTI-SOLVENT CRYSTALLIZATION</a:t>
            </a:r>
          </a:p>
          <a:p>
            <a:endParaRPr lang="cs-CZ" dirty="0"/>
          </a:p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dilutes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dilution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hydrates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895" y="1328286"/>
            <a:ext cx="11194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a solution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demanding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data;</a:t>
            </a:r>
          </a:p>
          <a:p>
            <a:pPr marL="285750" indent="-285750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agglomeration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</a:p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EXPRESSIONS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034" y="1257300"/>
            <a:ext cx="94869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260" y="1066976"/>
            <a:ext cx="4816983" cy="4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957" y="2026586"/>
            <a:ext cx="2592858" cy="80142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957" y="2915663"/>
            <a:ext cx="2592858" cy="7542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36" y="5479166"/>
            <a:ext cx="11552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G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k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g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1-2);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B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5-10)</a:t>
            </a: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THERMODYNAMIC MODELS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818" y="998270"/>
            <a:ext cx="76962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SUPERSATURATION – PRACTICAL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16" y="1905802"/>
            <a:ext cx="10789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Malwade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C.R.;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22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697 (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261" y="858087"/>
            <a:ext cx="114829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obtaining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fluctuation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dissolved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agglomerate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Tx/>
              <a:buChar char="-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Tx/>
              <a:buChar char="-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evaporative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ruled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182563" indent="-182563" algn="just">
              <a:buFontTx/>
              <a:buChar char="-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detachment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dissolved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 cluster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dissolved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141" y="1087655"/>
            <a:ext cx="105974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majority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limit 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better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oversaturated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585" y="1046996"/>
            <a:ext cx="7630001" cy="54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802" y="858087"/>
            <a:ext cx="7579043" cy="59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1971" y="390699"/>
            <a:ext cx="979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– DIFFERENT DEFINITIONS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pbenovsky\Desktop\caveofcryst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181" y="3222779"/>
            <a:ext cx="6096000" cy="3429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1695687" cy="1810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1389" y="1504604"/>
            <a:ext cx="88114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solid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269" y="1068404"/>
            <a:ext cx="111364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influencing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ambient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(melt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solution?)</a:t>
            </a: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dissolved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limit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4774" y="753179"/>
            <a:ext cx="600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OSTWALD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8" y="1276399"/>
            <a:ext cx="10982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phenomenon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solid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describes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inhomogeneous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dissolve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redeposit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onto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redeposition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dissolved species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Wilhelm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1896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pbenovsky\Desktop\Work\Crystallization\Icecr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23" y="3846429"/>
            <a:ext cx="3528392" cy="2286000"/>
          </a:xfrm>
          <a:prstGeom prst="rect">
            <a:avLst/>
          </a:prstGeom>
          <a:noFill/>
        </p:spPr>
      </p:pic>
      <p:pic>
        <p:nvPicPr>
          <p:cNvPr id="7" name="Picture 6" descr="C:\Users\pbenovsky\Desktop\Work\Crystallization\Past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5193" y="3584723"/>
            <a:ext cx="2943977" cy="298618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015" y="933651"/>
            <a:ext cx="1127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12991"/>
              </p:ext>
            </p:extLst>
          </p:nvPr>
        </p:nvGraphicFramePr>
        <p:xfrm>
          <a:off x="4084971" y="1519380"/>
          <a:ext cx="439102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3" imgW="3254909" imgH="1485591" progId="">
                  <p:embed/>
                </p:oleObj>
              </mc:Choice>
              <mc:Fallback>
                <p:oleObj r:id="rId3" imgW="3254909" imgH="1485591" progId="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971" y="1519380"/>
                        <a:ext cx="4391025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9014" y="3524393"/>
            <a:ext cx="112711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salt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Free base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succinic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acid dissolved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/acetone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acetone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µm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acetone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ratio; 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43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stirred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43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h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cooled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20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h.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38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h,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slowly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stirred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h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cooled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33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 in 3 h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mode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PSD (100-200) µm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(10-15) µm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387" y="6381549"/>
            <a:ext cx="1150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Brown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Ripin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D.H.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440 (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9154" y="1299411"/>
            <a:ext cx="10337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healing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Codan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L.; Sirota, E.;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22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1131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pic>
        <p:nvPicPr>
          <p:cNvPr id="5" name="Picture 1" descr="C:\Users\pbenovsky\Desktop\Work\Crystallization\S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7746" y="1274117"/>
            <a:ext cx="5976938" cy="47625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149" y="1232034"/>
            <a:ext cx="108187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narrower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encrustation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single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010652"/>
            <a:ext cx="111556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influence: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orderliness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many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verified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 – 50%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precipitate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Subsequently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642" y="858087"/>
            <a:ext cx="110786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DEVIL IS HIDDEN IN DETAILS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dramatically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region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oversaturation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eliminate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351" y="5095630"/>
            <a:ext cx="5633143" cy="133257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889" y="760395"/>
            <a:ext cx="112134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Theoretically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(direct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proporsion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insufficient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area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not robust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agglomeration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excessive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not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CRITICAL SEED LOADING RATIO C</a:t>
            </a:r>
            <a:r>
              <a:rPr lang="cs-CZ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unimodal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gradient,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166" y="2715479"/>
            <a:ext cx="4791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= 2,17 x 10</a:t>
            </a:r>
            <a:r>
              <a:rPr lang="cs-CZ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x L</a:t>
            </a:r>
            <a:r>
              <a:rPr lang="cs-CZ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2" y="908718"/>
            <a:ext cx="4859274" cy="43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524" y="5573027"/>
                <a:ext cx="6602931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𝑺𝑬𝑬𝑫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𝑳𝑶𝑨𝑫𝑰𝑵𝑮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𝐂𝐑𝐘𝐒𝐓𝐀𝐋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𝐌𝐀𝐒𝐒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𝑺𝑰𝒁𝑬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𝑶𝑭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𝑺𝑬𝑬𝑫</m:t>
                              </m:r>
                            </m:num>
                            <m:den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𝑺𝑰𝒁𝑬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𝑶𝑭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𝑪𝑹𝒀𝑺𝑻𝑨𝑳𝑺</m:t>
                              </m:r>
                            </m:den>
                          </m:f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4" y="5573027"/>
                <a:ext cx="660293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34247" y="5694727"/>
            <a:ext cx="41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b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 = 1 (</a:t>
            </a:r>
            <a:r>
              <a:rPr lang="cs-CZ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needles</a:t>
            </a:r>
            <a:r>
              <a:rPr lang="en-US" b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), 2 (</a:t>
            </a:r>
            <a:r>
              <a:rPr lang="cs-CZ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plates</a:t>
            </a:r>
            <a:r>
              <a:rPr lang="en-US" b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cs-CZ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or</a:t>
            </a:r>
            <a:r>
              <a:rPr lang="en-US" b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 3 (</a:t>
            </a:r>
            <a:r>
              <a:rPr lang="cs-CZ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cubes</a:t>
            </a:r>
            <a:r>
              <a:rPr lang="en-US" b="1" dirty="0" smtClean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SOLUBILITY MEASUREMENT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026" y="1326543"/>
            <a:ext cx="11030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164657"/>
            <a:ext cx="113193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dissolved;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much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undersaturated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solution;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269" y="856357"/>
            <a:ext cx="108572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Paul, E.L.; Tung, H.-H.;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Midler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150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133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Pinch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early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limited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258888" indent="-1258888" algn="just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1%)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aid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more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primarily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-up.</a:t>
            </a:r>
          </a:p>
          <a:p>
            <a:pPr marL="1258888" indent="-1258888" algn="just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(5-10%)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probability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preventing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bimodal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8888" indent="-1258888" algn="just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027" y="1357162"/>
            <a:ext cx="10366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Beckmann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W.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372 (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Beckmann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W.;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Nickisch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K.;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Budde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U.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298 (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886" y="848462"/>
            <a:ext cx="1126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85" y="2157101"/>
            <a:ext cx="6791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886" y="5168766"/>
            <a:ext cx="11357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simplest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262" y="1207740"/>
            <a:ext cx="1110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antisolvent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and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2" y="2983832"/>
            <a:ext cx="113770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habit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continuously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run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in-line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design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open-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(ATR-FTIR)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batches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143" y="848462"/>
            <a:ext cx="10905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(DNC)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(FBRM)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influence these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antisolvent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by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dissolved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740" y="4127734"/>
            <a:ext cx="3646170" cy="25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8404" y="1164657"/>
            <a:ext cx="1041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(DNC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73" y="1778168"/>
            <a:ext cx="6360795" cy="465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9153" y="1020278"/>
            <a:ext cx="961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(DNC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526" y="2002055"/>
            <a:ext cx="9808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Abu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M.R.; Nagy, Z.K.;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Saleemi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A.N.;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Rielly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Ch.D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1378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Liotta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V.;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Sabesan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488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Saleemi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A.N.;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Steele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Pedge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N.I.;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Freeman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A.; Nagy, Z.K.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J.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Pharm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430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56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APPROACHES USED IN THE OPTIMIZATION OF CRYSTALLIZATION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0999" y="1519743"/>
            <a:ext cx="8158163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52901" y="6131293"/>
            <a:ext cx="1015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Gao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Z.; Rohani, S.; Gong, J.;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343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134" y="1549667"/>
            <a:ext cx="8689976" cy="201969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DUTCH RESOLUTION,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8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7909" y="245097"/>
            <a:ext cx="870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EQUILIBRIUM STATES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730" y="1004550"/>
            <a:ext cx="110199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PHASE DIAGRAMS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solution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SOLUBILITY CURVES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’t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Hoff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1772" y="3856883"/>
            <a:ext cx="2543175" cy="742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47023" y="5033913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Unfortunately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solubilities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lot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15616" y="58052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2483318" y="5805264"/>
            <a:ext cx="921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EXPERIMENTALLY OBTAINED SOLUBILITY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CURVES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398" y="1193532"/>
            <a:ext cx="10876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RACEMIC MIXTURE (CONGLOMERATE)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RACEMIC COMPOUNDS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crystallographic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unit cell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: 1 ratio;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RACEMIC SOLID SOLUTIONS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crystallographic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16" y="997033"/>
            <a:ext cx="8361601" cy="4014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42" y="5438274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Sogutoglu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L.-C.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44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6723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648" y="1674795"/>
            <a:ext cx="109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6" y="2786056"/>
            <a:ext cx="5004057" cy="220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62" y="2786056"/>
            <a:ext cx="4649001" cy="2209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6927" y="5409514"/>
            <a:ext cx="300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2972" y="5409514"/>
            <a:ext cx="334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648" y="1674795"/>
            <a:ext cx="109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6" y="2786056"/>
            <a:ext cx="5004057" cy="220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62" y="2786056"/>
            <a:ext cx="4649001" cy="2209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6927" y="5409514"/>
            <a:ext cx="300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2972" y="5409514"/>
            <a:ext cx="334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347536"/>
            <a:ext cx="109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HABITS (ICE CRYSTALS)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02" y="1964935"/>
            <a:ext cx="7485002" cy="4535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347536"/>
            <a:ext cx="10934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HABIT MODIFIERS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deliberately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profound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6" y="3288360"/>
            <a:ext cx="7060801" cy="33952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HABIT MODIFIERS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02" y="1520843"/>
            <a:ext cx="5616229" cy="3788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411" y="5428649"/>
            <a:ext cx="10712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a – urea; b – PEG 200; c – EDTA; d – sorbitol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Parviz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Nanopart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Res. 12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1509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NUCLEATION INHIBITORS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dramatically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enlarged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conglomerate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Inhibitor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Inhibitor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enantiomorph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273" y="1578543"/>
            <a:ext cx="10943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$147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(2001)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pool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single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0700" indent="-1790700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1882 – Louis Pasteur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supersaturated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sodium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handedness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2021305"/>
            <a:ext cx="10943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Peachey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-Pope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supplemented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base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to make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ruin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salt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start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diastereomer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case,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diastereomeric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3415" y="336884"/>
            <a:ext cx="945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PHASE DIAGRAM OF ICE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3638" y="1354269"/>
            <a:ext cx="6419088" cy="483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2021305"/>
            <a:ext cx="1094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Peachey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-Pope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Harrington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P.J. 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72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– naproxen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2021305"/>
            <a:ext cx="10943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stereochemically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diastereomeric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least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inhibitor;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2021305"/>
            <a:ext cx="1094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49322"/>
              </p:ext>
            </p:extLst>
          </p:nvPr>
        </p:nvGraphicFramePr>
        <p:xfrm>
          <a:off x="1340222" y="2832482"/>
          <a:ext cx="9173789" cy="3415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S ChemDraw Drawing" r:id="rId3" imgW="5242165" imgH="1951953" progId="ChemDraw.Document.6.0">
                  <p:embed/>
                </p:oleObj>
              </mc:Choice>
              <mc:Fallback>
                <p:oleObj name="CS ChemDraw Drawing" r:id="rId3" imgW="5242165" imgH="19519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0222" y="2832482"/>
                        <a:ext cx="9173789" cy="3415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5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855" y="3138905"/>
            <a:ext cx="1094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Dalmolen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Eur. J. 11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5619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Kellogg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R.M. 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(10)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1626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1562562"/>
            <a:ext cx="1094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Viedma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5" y="2112565"/>
            <a:ext cx="4503271" cy="3998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2205" y="2112565"/>
            <a:ext cx="6121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Racemisation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solution</a:t>
            </a:r>
          </a:p>
          <a:p>
            <a:pPr marL="514350" indent="-51435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455" y="6294922"/>
            <a:ext cx="1110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Sogutoglu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L.-C.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44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6723 (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1783619"/>
            <a:ext cx="1094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Viedma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455" y="5411002"/>
            <a:ext cx="1110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Hachiya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49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4776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93262"/>
              </p:ext>
            </p:extLst>
          </p:nvPr>
        </p:nvGraphicFramePr>
        <p:xfrm>
          <a:off x="1398572" y="2595125"/>
          <a:ext cx="8741239" cy="158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CS ChemDraw Drawing" r:id="rId3" imgW="4414767" imgH="802743" progId="ChemDraw.Document.6.0">
                  <p:embed/>
                </p:oleObj>
              </mc:Choice>
              <mc:Fallback>
                <p:oleObj name="CS ChemDraw Drawing" r:id="rId3" imgW="4414767" imgH="802743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8572" y="2595125"/>
                        <a:ext cx="8741239" cy="1589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5775158"/>
            <a:ext cx="1137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Noorduin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W.L.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94240"/>
              </p:ext>
            </p:extLst>
          </p:nvPr>
        </p:nvGraphicFramePr>
        <p:xfrm>
          <a:off x="1855108" y="3249644"/>
          <a:ext cx="7378527" cy="189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S ChemDraw Drawing" r:id="rId3" imgW="3783860" imgH="973598" progId="ChemDraw.Document.6.0">
                  <p:embed/>
                </p:oleObj>
              </mc:Choice>
              <mc:Fallback>
                <p:oleObj name="CS ChemDraw Drawing" r:id="rId3" imgW="3783860" imgH="973598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5108" y="3249644"/>
                        <a:ext cx="7378527" cy="1898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9528" y="1992429"/>
            <a:ext cx="101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Upscaled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Plavix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6150543"/>
            <a:ext cx="1137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Noorduin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W.L.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837" y="1551522"/>
            <a:ext cx="101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Upscaled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Plavix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27" y="2272145"/>
            <a:ext cx="5067180" cy="3878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88843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6150543"/>
            <a:ext cx="1137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Noorduin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W.L.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526" y="1289860"/>
            <a:ext cx="10135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Upscaled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Plavix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35" y="2382519"/>
            <a:ext cx="9105605" cy="36646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4" y="266463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267" y="1347537"/>
            <a:ext cx="110979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Peybernes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Grossier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R.;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Villard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Letellier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Lagaize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Candoni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Veesler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22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1856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Drioli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E.; Di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Profio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Curcio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178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microscale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Song, H.;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D.L.;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Ismagilov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Ed. 45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7336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275" y="336883"/>
            <a:ext cx="1053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SOLUBILITY CURVE/METASTABILE ZONE FOR PHENACETIN IN ETHANOL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670" y="1537212"/>
            <a:ext cx="7381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19" y="646331"/>
            <a:ext cx="108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MSMPR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517" y="1107996"/>
            <a:ext cx="4997768" cy="20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9271" y="3099336"/>
            <a:ext cx="1054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354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407" y="3661351"/>
            <a:ext cx="733806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6274" y="6150543"/>
            <a:ext cx="888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Nagy, Z.K.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Res. Des. 135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112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19" y="646331"/>
            <a:ext cx="108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MSMPR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092" y="1393888"/>
            <a:ext cx="3486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5642" y="4764505"/>
            <a:ext cx="10876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MSMPR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Lilly;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profile; 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99.8 %.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22" y="1168016"/>
            <a:ext cx="108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(PFC)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979" y="2151366"/>
            <a:ext cx="10087928" cy="22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5781" y="5361272"/>
            <a:ext cx="999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Kwon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J.S.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119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30 (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9430" y="3228749"/>
            <a:ext cx="412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AIRLIFT CRYSTALLIZERS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2510" y="480574"/>
            <a:ext cx="3312986" cy="625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846660"/>
            <a:ext cx="3701606" cy="41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344" y="1755046"/>
            <a:ext cx="5646420" cy="422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646331"/>
            <a:ext cx="1079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Microfluid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droplets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droplet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nanoliter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6208294"/>
            <a:ext cx="10520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Ildefonso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Candoni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Veesler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16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556 (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5149" y="984184"/>
            <a:ext cx="950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OSCILLATORY BAFFLED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149" y="1594236"/>
            <a:ext cx="989266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1145" y="5900286"/>
            <a:ext cx="784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NiTech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5149" y="724302"/>
            <a:ext cx="950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OSCILLATORY BAFFLED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149" y="1185967"/>
            <a:ext cx="10963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NiTech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Lawton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Shering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Zhao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L.;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I.; Ni, X-W. 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1357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124" y="3215642"/>
            <a:ext cx="5579269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SOLUBILITY MEASUREMENT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19" y="858087"/>
            <a:ext cx="5400675" cy="42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0484" y="853801"/>
            <a:ext cx="5349240" cy="42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5642" y="5438274"/>
            <a:ext cx="11030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interconversion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Black, S.;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Dang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L.;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486 (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THE BLACK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899" y="1020278"/>
            <a:ext cx="106455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Simon Black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(Astra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Zeneca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cs-CZ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Black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rule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solvates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Muller, F.L.;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Fielding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M.; Black, 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1315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Muller, F.L.; Black, 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661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11818</TotalTime>
  <Words>4037</Words>
  <Application>Microsoft Office PowerPoint</Application>
  <PresentationFormat>Widescreen</PresentationFormat>
  <Paragraphs>514</Paragraphs>
  <Slides>76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Cambria Math</vt:lpstr>
      <vt:lpstr>Times New Roman</vt:lpstr>
      <vt:lpstr>Tw Cen MT</vt:lpstr>
      <vt:lpstr>Droplet</vt:lpstr>
      <vt:lpstr>CS ChemDraw Drawing</vt:lpstr>
      <vt:lpstr>CRYSTALLIZATION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DUTCH RESOLUTION, ATTRITION ENHANCED DERACEMIZATION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182</cp:revision>
  <dcterms:created xsi:type="dcterms:W3CDTF">2019-06-12T10:14:44Z</dcterms:created>
  <dcterms:modified xsi:type="dcterms:W3CDTF">2021-04-26T20:48:23Z</dcterms:modified>
</cp:coreProperties>
</file>