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64" r:id="rId5"/>
    <p:sldId id="268" r:id="rId6"/>
    <p:sldId id="269" r:id="rId7"/>
    <p:sldId id="270" r:id="rId8"/>
    <p:sldId id="284" r:id="rId9"/>
    <p:sldId id="285" r:id="rId10"/>
    <p:sldId id="290" r:id="rId11"/>
    <p:sldId id="289" r:id="rId12"/>
    <p:sldId id="294" r:id="rId13"/>
    <p:sldId id="295" r:id="rId14"/>
    <p:sldId id="286" r:id="rId15"/>
    <p:sldId id="291" r:id="rId16"/>
    <p:sldId id="287" r:id="rId17"/>
    <p:sldId id="288" r:id="rId18"/>
    <p:sldId id="293" r:id="rId19"/>
    <p:sldId id="267" r:id="rId20"/>
    <p:sldId id="265" r:id="rId21"/>
    <p:sldId id="266" r:id="rId22"/>
    <p:sldId id="263" r:id="rId23"/>
    <p:sldId id="258" r:id="rId24"/>
    <p:sldId id="260" r:id="rId25"/>
    <p:sldId id="25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61" r:id="rId40"/>
    <p:sldId id="26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rx2khTuEc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497" y="2957803"/>
            <a:ext cx="9296433" cy="99215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LABORATORY AND LARGER SCALE PROCESSES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17831"/>
              </p:ext>
            </p:extLst>
          </p:nvPr>
        </p:nvGraphicFramePr>
        <p:xfrm>
          <a:off x="1679751" y="2623111"/>
          <a:ext cx="81280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876875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53493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33966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046245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2620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Reactor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Size</a:t>
                      </a:r>
                      <a:endParaRPr lang="cs-CZ" dirty="0" smtClean="0"/>
                    </a:p>
                    <a:p>
                      <a:pPr algn="ctr"/>
                      <a:r>
                        <a:rPr lang="en-US" dirty="0" smtClean="0"/>
                        <a:t>[L]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</a:t>
                      </a:r>
                    </a:p>
                    <a:p>
                      <a:pPr algn="ctr"/>
                      <a:r>
                        <a:rPr lang="en-US" dirty="0" smtClean="0"/>
                        <a:t>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 / Volume 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7900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803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Plant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Production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68373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8963" y="1156996"/>
            <a:ext cx="8854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geometrical similarities for various scales is not practical in batch processing as the jacket 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area per unit reduces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78" y="1351269"/>
            <a:ext cx="10982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number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viscous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= ND</a:t>
            </a:r>
            <a:r>
              <a:rPr lang="cs-CZ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revolutions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 second)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</a:p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775" y="17769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LAMINAR VS. TURBULENT FLOW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772" y="901546"/>
            <a:ext cx="9535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fluid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fluid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15" y="3579202"/>
            <a:ext cx="5623582" cy="33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6" y="370600"/>
            <a:ext cx="931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91" y="1159338"/>
            <a:ext cx="7453759" cy="52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8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and,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666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rapid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-controlling step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free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4" y="2079057"/>
            <a:ext cx="10982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play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scale-reactor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tip speed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circulating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9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53" y="1318661"/>
            <a:ext cx="10982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rule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unit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many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rule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geometry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P/V = P</a:t>
            </a:r>
            <a:r>
              <a:rPr lang="cs-CZ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sz="32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N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D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speed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57690"/>
              </p:ext>
            </p:extLst>
          </p:nvPr>
        </p:nvGraphicFramePr>
        <p:xfrm>
          <a:off x="2136942" y="2173081"/>
          <a:ext cx="812800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52231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93881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739846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517832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485807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80442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Parameter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Power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number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17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5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86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6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numner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-4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3174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111" y="1321698"/>
            <a:ext cx="102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L to 1000 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5736657"/>
            <a:ext cx="1095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Q/V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817" y="946312"/>
            <a:ext cx="1017036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 so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are no standard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are limited;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shortage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transfer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and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vice versa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gap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run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plant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run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877" y="631954"/>
            <a:ext cx="1095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ACADEMIC AND PROCESS CHEMISTRIES</a:t>
            </a:r>
            <a:endParaRPr lang="cs-C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2406316"/>
            <a:ext cx="11011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863" indent="-23288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iscovers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3263" indent="-19732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973263" indent="-19732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73263" indent="-1973263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1779102"/>
            <a:ext cx="10170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converting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optimum, robust,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reasonably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period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(TRANSFERABLE)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EFFECTIVITY (MINIMIZE SOLVENTS, INCREASE CONCENTRATION WHERE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OF COMPONENTS DURING REACTION AND HOLD 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LARGE SCALE CONDITIONS IN LABORATORY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INFORMATION ABOUT PROPERTIES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pH tolerance,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615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4228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999456"/>
            <a:ext cx="10170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CONTROL POINTS (in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IT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 FATE OF VOLATILE REAGENTS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EFFICIENT AND STRAIGHTFORWARD WORK UP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INERT ATMOSPHERE TO AVOID THE PRESENCE OF MOISTURE AND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ASSUME SCRUBBING FOR ANNOYING OR TOXIC OFF-GASES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 RESISTANT MATERIAL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848" y="39159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248" y="1164134"/>
            <a:ext cx="105902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(tolerance) 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5%,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9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049" y="23209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819" y="816871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Q3C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385" y="221416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037" y="867747"/>
            <a:ext cx="101796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 PROCESS CONTROLS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rystallization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declared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TELESCOPING</a:t>
            </a:r>
          </a:p>
          <a:p>
            <a:pPr algn="ctr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full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61070"/>
              </p:ext>
            </p:extLst>
          </p:nvPr>
        </p:nvGraphicFramePr>
        <p:xfrm>
          <a:off x="1221066" y="1573086"/>
          <a:ext cx="9896495" cy="261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S ChemDraw Drawing" r:id="rId3" imgW="6034448" imgH="1596764" progId="ChemDraw.Document.6.0">
                  <p:embed/>
                </p:oleObj>
              </mc:Choice>
              <mc:Fallback>
                <p:oleObj name="CS ChemDraw Drawing" r:id="rId3" imgW="6034448" imgH="1596764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1066" y="1573086"/>
                        <a:ext cx="9896495" cy="2618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216" y="5495827"/>
            <a:ext cx="1019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Gallou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70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6960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39" y="2187019"/>
            <a:ext cx="1068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95942"/>
              </p:ext>
            </p:extLst>
          </p:nvPr>
        </p:nvGraphicFramePr>
        <p:xfrm>
          <a:off x="1818890" y="2898673"/>
          <a:ext cx="8430413" cy="35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CS ChemDraw Drawing" r:id="rId3" imgW="4460536" imgH="1877427" progId="ChemDraw.Document.6.0">
                  <p:embed/>
                </p:oleObj>
              </mc:Choice>
              <mc:Fallback>
                <p:oleObj name="CS ChemDraw Drawing" r:id="rId3" imgW="4460536" imgH="1877427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890" y="2898673"/>
                        <a:ext cx="8430413" cy="354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medicinal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(mg – g) has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by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(up-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 – 1000 kg)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unit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30427"/>
              </p:ext>
            </p:extLst>
          </p:nvPr>
        </p:nvGraphicFramePr>
        <p:xfrm>
          <a:off x="1751978" y="2176734"/>
          <a:ext cx="7953474" cy="54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CS ChemDraw Drawing" r:id="rId3" imgW="3220030" imgH="219218" progId="ChemDraw.Document.6.0">
                  <p:embed/>
                </p:oleObj>
              </mc:Choice>
              <mc:Fallback>
                <p:oleObj name="CS ChemDraw Drawing" r:id="rId3" imgW="3220030" imgH="219218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1978" y="2176734"/>
                        <a:ext cx="7953474" cy="54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8667" y="5326144"/>
            <a:ext cx="1068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diazidomethane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!!)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31" y="3216446"/>
            <a:ext cx="10928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CAREFUL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nitrosamines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limit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Valsartan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(320 mg dose)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0.03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2021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452" y="1319753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(SPE)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miscibility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extra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22498"/>
              </p:ext>
            </p:extLst>
          </p:nvPr>
        </p:nvGraphicFramePr>
        <p:xfrm>
          <a:off x="1608841" y="1581363"/>
          <a:ext cx="9139738" cy="499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S ChemDraw Drawing" r:id="rId3" imgW="5973685" imgH="3262505" progId="ChemDraw.Document.6.0">
                  <p:embed/>
                </p:oleObj>
              </mc:Choice>
              <mc:Fallback>
                <p:oleObj name="CS ChemDraw Drawing" r:id="rId3" imgW="5973685" imgH="3262505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841" y="1581363"/>
                        <a:ext cx="9139738" cy="499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193" y="5486399"/>
            <a:ext cx="579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Zegar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747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33571"/>
              </p:ext>
            </p:extLst>
          </p:nvPr>
        </p:nvGraphicFramePr>
        <p:xfrm>
          <a:off x="1912215" y="2134580"/>
          <a:ext cx="8128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696264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23106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23969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5087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pH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0.1 N solution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Relative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Solubility</a:t>
                      </a:r>
                      <a:r>
                        <a:rPr lang="cs-CZ" b="1" dirty="0" smtClean="0"/>
                        <a:t> in </a:t>
                      </a:r>
                      <a:r>
                        <a:rPr lang="cs-CZ" b="1" dirty="0" err="1" smtClean="0"/>
                        <a:t>Organic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Solvents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Comments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60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HCl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Corrosive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82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SO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08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Weak</a:t>
                      </a:r>
                      <a:r>
                        <a:rPr lang="cs-CZ" dirty="0" smtClean="0"/>
                        <a:t> acid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58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HPO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9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NaHCO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14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NH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Moderate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1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3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57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in-line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porosity;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Ultrafiltration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protein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transport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minor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polyvinyl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polyimides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polydimethylsiloxane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go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" y="1789972"/>
            <a:ext cx="4927853" cy="397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43" y="1789971"/>
            <a:ext cx="5555138" cy="39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1" y="1387208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1" y="2536504"/>
            <a:ext cx="11293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www.youtube.com/watch?v=Harx2khTuEc</a:t>
            </a:r>
            <a:endParaRPr lang="cs-CZ" sz="2400" dirty="0" smtClean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PROCESS DEVELOPMENT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731" y="1352939"/>
            <a:ext cx="10179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Anticipate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minimum and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/sensitivity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met?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939" y="1413391"/>
            <a:ext cx="108620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Transferring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lab-scale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pilot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VALIDATION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731" y="1231641"/>
            <a:ext cx="104409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1970s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1987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General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predetermined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10" y="6242180"/>
            <a:ext cx="1125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Anderson, N.G. </a:t>
            </a:r>
            <a:r>
              <a:rPr lang="cs-CZ" i="1" dirty="0"/>
              <a:t>e</a:t>
            </a:r>
            <a:r>
              <a:rPr lang="cs-CZ" i="1" dirty="0" smtClean="0"/>
              <a:t>t al</a:t>
            </a:r>
            <a:r>
              <a:rPr lang="cs-CZ" dirty="0" smtClean="0"/>
              <a:t> </a:t>
            </a:r>
            <a:r>
              <a:rPr lang="cs-CZ" i="1" dirty="0" err="1" smtClean="0"/>
              <a:t>Org.Process</a:t>
            </a:r>
            <a:r>
              <a:rPr lang="cs-CZ" i="1" dirty="0" smtClean="0"/>
              <a:t> </a:t>
            </a:r>
            <a:r>
              <a:rPr lang="cs-CZ" i="1" dirty="0" err="1" smtClean="0"/>
              <a:t>Res.Dev</a:t>
            </a:r>
            <a:r>
              <a:rPr lang="cs-CZ" i="1" dirty="0" smtClean="0"/>
              <a:t>. 15</a:t>
            </a:r>
            <a:r>
              <a:rPr lang="cs-CZ" dirty="0" smtClean="0"/>
              <a:t>, 162 (</a:t>
            </a:r>
            <a:r>
              <a:rPr lang="cs-CZ" b="1" dirty="0" smtClean="0"/>
              <a:t>2011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45" y="933650"/>
            <a:ext cx="108572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T. –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endParaRPr lang="cs-CZ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Optimising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Digest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p. 51, July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5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402" y="1905802"/>
            <a:ext cx="109824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7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23" y="856649"/>
            <a:ext cx="109824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geometry,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area per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-up);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 Fluid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as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895" y="1761424"/>
            <a:ext cx="10982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profile,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area);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13534</TotalTime>
  <Words>2500</Words>
  <Application>Microsoft Office PowerPoint</Application>
  <PresentationFormat>Widescreen</PresentationFormat>
  <Paragraphs>387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Symbol</vt:lpstr>
      <vt:lpstr>Tw Cen MT</vt:lpstr>
      <vt:lpstr>Droplet</vt:lpstr>
      <vt:lpstr>CS ChemDraw Drawing</vt:lpstr>
      <vt:lpstr>PRACTICAL CONSIDERATIONS  DIFFERENCES BETWEEN LABORATORY AND LARGER SCALE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219</cp:revision>
  <dcterms:created xsi:type="dcterms:W3CDTF">2019-06-12T10:14:44Z</dcterms:created>
  <dcterms:modified xsi:type="dcterms:W3CDTF">2021-03-07T13:27:40Z</dcterms:modified>
</cp:coreProperties>
</file>