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65" r:id="rId4"/>
    <p:sldId id="280" r:id="rId5"/>
    <p:sldId id="269" r:id="rId6"/>
    <p:sldId id="267" r:id="rId7"/>
    <p:sldId id="268" r:id="rId8"/>
    <p:sldId id="283" r:id="rId9"/>
    <p:sldId id="270" r:id="rId10"/>
    <p:sldId id="291" r:id="rId11"/>
    <p:sldId id="281" r:id="rId12"/>
    <p:sldId id="266" r:id="rId13"/>
    <p:sldId id="258" r:id="rId14"/>
    <p:sldId id="259" r:id="rId15"/>
    <p:sldId id="282" r:id="rId16"/>
    <p:sldId id="260" r:id="rId17"/>
    <p:sldId id="261" r:id="rId18"/>
    <p:sldId id="262" r:id="rId19"/>
    <p:sldId id="263" r:id="rId20"/>
    <p:sldId id="271" r:id="rId21"/>
    <p:sldId id="272" r:id="rId22"/>
    <p:sldId id="264" r:id="rId23"/>
    <p:sldId id="274" r:id="rId24"/>
    <p:sldId id="275" r:id="rId25"/>
    <p:sldId id="276" r:id="rId26"/>
    <p:sldId id="277" r:id="rId27"/>
    <p:sldId id="278" r:id="rId28"/>
    <p:sldId id="279" r:id="rId29"/>
    <p:sldId id="27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782B4-8D70-423E-8C88-96CA7F67DE3B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5D6E0-FC2F-4761-8873-E12BD00C18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9953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D0F81-5D18-47BE-9C22-20499E6A069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334B6-6072-4BDE-8258-9F1F9398A6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57255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4178-3412-456F-B35F-DC6465522DB8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BF07-CE24-43B0-B336-BDB86B97AC36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0D04-D93E-473D-A4C9-9BE001C49573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71C3-DC59-49FC-B053-04DF643E1856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D444-3EF7-46E7-848B-D082395E22B1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7C6B-1F8D-4558-9B33-03F473DC8AB9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8A53-E3CF-425C-ACB7-8460DA0494F8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6F4B-C9C1-4B1F-B637-6BC81281167B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D3AA-16FD-4279-962A-F7D559DD66FA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98FA-0E78-4AEA-A6C4-6F3E25A735A3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A1AA-6CAD-46EE-8BC6-75734CE6E512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0444-6E56-4C76-8C0D-18286A462471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5EEB-171F-44C2-9889-9EAC63E52B8C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F75D-B97F-4565-98EA-57827121AEBB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2803-A347-4F56-A65E-1441446B7E5C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385B3-BE78-4CB9-82A9-6C4408F25214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085A-577A-45C2-BD10-1806AE9BD88E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1E1176B-7FE2-4A4B-9192-0943BB6C5427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cs-CZ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cs-CZ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  <a:r>
              <a:rPr lang="cs-CZ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cs-CZ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3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134" y="251701"/>
            <a:ext cx="1126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TYPICAL VALUES OF SPECIFIC HEAT CAPACITIES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474" y="836476"/>
            <a:ext cx="8653716" cy="572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2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576" y="328703"/>
            <a:ext cx="696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THERMAL SAFETY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573" y="1352486"/>
            <a:ext cx="111972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Maximum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Adiabatic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TMR</a:t>
            </a:r>
            <a:r>
              <a:rPr lang="cs-CZ" sz="28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faster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shorter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TMR</a:t>
            </a:r>
            <a:r>
              <a:rPr lang="cs-CZ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DSC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 Return (TNR)</a:t>
            </a:r>
          </a:p>
          <a:p>
            <a:pPr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MTSR … Maximum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7212" y="193950"/>
            <a:ext cx="696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COOLING FAILURE SCENARI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100" y="921317"/>
            <a:ext cx="6439799" cy="554658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3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4075" y="338328"/>
            <a:ext cx="696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COOLING FAILURE SCENARIO</a:t>
            </a:r>
          </a:p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SIX PRINCIPAL QUESTIONS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504" y="1883664"/>
            <a:ext cx="107611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proces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AutoNum type="arabicPeriod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Sufficient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iscosity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fouling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Heat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easily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calorimetry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576" y="280576"/>
            <a:ext cx="696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COOLING FAILURE SCENARIO</a:t>
            </a:r>
          </a:p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SIX PRINCIPAL QUESTIONS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754" y="1937327"/>
            <a:ext cx="1075255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attained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runaway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AutoNum type="arabicPeriod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unconverted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uncontrolled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adiabatic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proportional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accumulated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4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576" y="280576"/>
            <a:ext cx="696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COOLING FAILURE SCENARIO</a:t>
            </a:r>
          </a:p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SIX PRINCIPAL QUESTIONS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380" y="1475315"/>
            <a:ext cx="10579302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 algn="just">
              <a:tabLst>
                <a:tab pos="452438" algn="l"/>
              </a:tabLst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attained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runaway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AutoNum type="arabicPeriod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MTSR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MTSR =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endParaRPr lang="cs-CZ" sz="28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unconverted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adiabatic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raise</a:t>
            </a:r>
            <a:endParaRPr lang="cs-CZ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8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576" y="521208"/>
            <a:ext cx="6967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COOLING FAILURE SCENARIO</a:t>
            </a:r>
          </a:p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SIX PRINCIPAL QUESTIONS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504" y="1883664"/>
            <a:ext cx="10770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	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attained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runaway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AutoNum type="arabicPeriod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might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triggered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runaway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DSC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adiabatic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calorimetry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576" y="521208"/>
            <a:ext cx="6967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COOLING FAILURE SCENARIO</a:t>
            </a:r>
          </a:p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SIX PRINCIPAL QUESTIONS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568" y="1625969"/>
            <a:ext cx="104478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moment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worst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AutoNum type="arabicPeriod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maximum and/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stability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adiabatic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calorimetry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DSC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576" y="521208"/>
            <a:ext cx="6967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COOLING FAILURE SCENARIO</a:t>
            </a:r>
          </a:p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SIX PRINCIPAL QUESTIONS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9264" y="1592718"/>
            <a:ext cx="1037676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fast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runaway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AutoNum type="arabicPeriod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fast;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proces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cause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acceleration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’t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Hoff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criterion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runaway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Maximum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(TMR).</a:t>
            </a:r>
          </a:p>
          <a:p>
            <a:pPr algn="just"/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1826" y="251701"/>
            <a:ext cx="6967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COOLING FAILURE SCENARIO</a:t>
            </a:r>
          </a:p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SIX PRINCIPAL QUESTIONS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727" y="1289086"/>
            <a:ext cx="1105677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 startAt="6"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fast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runaway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decomposition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MTSR?</a:t>
            </a:r>
          </a:p>
          <a:p>
            <a:pPr marL="342900" indent="-342900">
              <a:buAutoNum type="arabicPeriod" startAt="6"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plays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role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probability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incident;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to Maximum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(TMR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represent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proces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scenario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severity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event.</a:t>
            </a:r>
          </a:p>
          <a:p>
            <a:pPr marL="342900" indent="-342900">
              <a:buAutoNum type="arabicPeriod"/>
            </a:pPr>
            <a:endParaRPr lang="cs-CZ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0057" y="125869"/>
            <a:ext cx="696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80" y="842891"/>
            <a:ext cx="9412013" cy="2740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985" y="3726287"/>
            <a:ext cx="9373908" cy="302937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2917" y="318646"/>
            <a:ext cx="8986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SEVERITY OF COOLING FAILURE SCENARIO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>
                <a:spLocks noChangeAspect="1"/>
              </p:cNvSpPr>
              <p:nvPr/>
            </p:nvSpPr>
            <p:spPr>
              <a:xfrm>
                <a:off x="4531227" y="1005568"/>
                <a:ext cx="2026324" cy="9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cs-CZ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cs-CZ" sz="40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14:m>
                  <m:oMath xmlns:m="http://schemas.openxmlformats.org/officeDocument/2006/math">
                    <m:r>
                      <a:rPr lang="cs-CZ" sz="4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4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4000" b="0" i="1" baseline="-2500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endParaRPr lang="cs-CZ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227" y="1005568"/>
                <a:ext cx="2026324" cy="921599"/>
              </a:xfrm>
              <a:prstGeom prst="rect">
                <a:avLst/>
              </a:prstGeom>
              <a:blipFill>
                <a:blip r:embed="rId2"/>
                <a:stretch>
                  <a:fillRect l="-15015" t="-3974" b="-125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13316" y="2011417"/>
            <a:ext cx="111846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adiabatic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 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2175" indent="-892175"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’ …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4.2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kg</a:t>
            </a:r>
            <a:r>
              <a:rPr lang="cs-CZ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1.8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kg</a:t>
            </a:r>
            <a:r>
              <a:rPr lang="cs-CZ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inorganic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1.3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kg</a:t>
            </a:r>
            <a:r>
              <a:rPr lang="cs-CZ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487" y="3827299"/>
            <a:ext cx="10250330" cy="264832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923" y="487958"/>
            <a:ext cx="867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OF COOLING FAILURE SCENARIO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5884" y="1304834"/>
            <a:ext cx="109058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probability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runaway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becomes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fast,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probability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runaway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remain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899" y="3120716"/>
            <a:ext cx="10288436" cy="33151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2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3915" y="274986"/>
            <a:ext cx="6967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COOLING FAILURE SCENARIO</a:t>
            </a:r>
          </a:p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CRITICALITY CLASSES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288" y="1229094"/>
            <a:ext cx="7810066" cy="4209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7644" y="5684428"/>
            <a:ext cx="10690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</a:t>
            </a:r>
            <a:r>
              <a:rPr lang="cs-CZ" baseline="-25000" dirty="0" err="1" smtClean="0"/>
              <a:t>p</a:t>
            </a:r>
            <a:r>
              <a:rPr lang="cs-CZ" dirty="0" smtClean="0"/>
              <a:t> … proces </a:t>
            </a:r>
            <a:r>
              <a:rPr lang="cs-CZ" dirty="0" err="1" smtClean="0"/>
              <a:t>temperature</a:t>
            </a:r>
            <a:r>
              <a:rPr lang="cs-CZ" dirty="0" smtClean="0"/>
              <a:t>; MTSR … Maximum </a:t>
            </a:r>
            <a:r>
              <a:rPr lang="cs-CZ" dirty="0" err="1" smtClean="0"/>
              <a:t>Temperature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Synthesis</a:t>
            </a:r>
            <a:r>
              <a:rPr lang="cs-CZ" dirty="0" smtClean="0"/>
              <a:t> </a:t>
            </a:r>
            <a:r>
              <a:rPr lang="cs-CZ" dirty="0" err="1" smtClean="0"/>
              <a:t>Reaction</a:t>
            </a:r>
            <a:r>
              <a:rPr lang="cs-CZ" dirty="0" smtClean="0"/>
              <a:t>; T</a:t>
            </a:r>
            <a:r>
              <a:rPr lang="cs-CZ" baseline="-25000" dirty="0" smtClean="0"/>
              <a:t>D24</a:t>
            </a:r>
            <a:r>
              <a:rPr lang="cs-CZ" dirty="0" smtClean="0"/>
              <a:t> … </a:t>
            </a:r>
            <a:r>
              <a:rPr lang="cs-CZ" dirty="0" err="1" smtClean="0"/>
              <a:t>temperature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to Maximum </a:t>
            </a:r>
            <a:r>
              <a:rPr lang="cs-CZ" dirty="0" err="1" smtClean="0"/>
              <a:t>Rate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24 h; MTT … Maximum </a:t>
            </a:r>
            <a:r>
              <a:rPr lang="cs-CZ" dirty="0" err="1" smtClean="0"/>
              <a:t>Technical</a:t>
            </a:r>
            <a:r>
              <a:rPr lang="cs-CZ" dirty="0" smtClean="0"/>
              <a:t> </a:t>
            </a:r>
            <a:r>
              <a:rPr lang="cs-CZ" dirty="0" err="1" smtClean="0"/>
              <a:t>Temperature</a:t>
            </a:r>
            <a:r>
              <a:rPr lang="cs-CZ" dirty="0" smtClean="0"/>
              <a:t> (</a:t>
            </a:r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 err="1"/>
              <a:t>b</a:t>
            </a:r>
            <a:r>
              <a:rPr lang="cs-CZ" dirty="0" err="1" smtClean="0"/>
              <a:t>oiling</a:t>
            </a:r>
            <a:r>
              <a:rPr lang="cs-CZ" dirty="0" smtClean="0"/>
              <a:t> point)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576" y="353256"/>
            <a:ext cx="6967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COOLING FAILURE SCENARIO</a:t>
            </a:r>
          </a:p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CRITICALITY CLASSES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576" y="1321678"/>
            <a:ext cx="6604229" cy="4948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615" y="6270171"/>
            <a:ext cx="3163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Mettler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Toledo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1907" y="355463"/>
            <a:ext cx="6967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COOLING FAILURE SCENARIO</a:t>
            </a:r>
          </a:p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CRITICALITY CLASSES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589" y="1309570"/>
            <a:ext cx="1219370" cy="4782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0343" y="1791478"/>
            <a:ext cx="75951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riticality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MTSR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Evaporative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barrier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very long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7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576" y="521208"/>
            <a:ext cx="6967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COOLING FAILURE SCENARIO</a:t>
            </a:r>
          </a:p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CRITICALITY CLASSES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0343" y="1791478"/>
            <a:ext cx="7595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riticality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MTSR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MTT;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but MTT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D24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decomposition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triggered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maintained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long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scenario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673" y="1229094"/>
            <a:ext cx="1105054" cy="480127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576" y="521208"/>
            <a:ext cx="6967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COOLING FAILURE SCENARIO</a:t>
            </a:r>
          </a:p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CRITICALITY CLASSES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0343" y="1791478"/>
            <a:ext cx="89573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riticality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MTSR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MTT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process depends on the heat release rate of the 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nthesis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reaction at MTT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do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Decomposition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triggered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24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577" y="1158797"/>
            <a:ext cx="1009791" cy="482032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576" y="521208"/>
            <a:ext cx="6967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COOLING FAILURE SCENARIO</a:t>
            </a:r>
          </a:p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CRITICALITY CLASSES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0343" y="1791478"/>
            <a:ext cx="89573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riticality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MTSR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MTT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Moreover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MTSR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D24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proces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decomposition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891" y="1113123"/>
            <a:ext cx="1009791" cy="472505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4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576" y="521208"/>
            <a:ext cx="6967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COOLING FAILURE SCENARIO</a:t>
            </a:r>
          </a:p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CRITICALITY CLASSES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0343" y="1791478"/>
            <a:ext cx="89573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riticality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MTSR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D24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decomposition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triggered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unlikely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evaporative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relief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serve as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barrier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dangerous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unacceptable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scenario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729" y="1229094"/>
            <a:ext cx="1028844" cy="48393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576" y="521208"/>
            <a:ext cx="696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CALORIMETRY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88" y="1404257"/>
            <a:ext cx="2182368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094" y="5467739"/>
            <a:ext cx="4030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Antoine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Lavoisier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Pierre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-Simon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Laplace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40" y="1404257"/>
            <a:ext cx="4914900" cy="30308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4156" y="5606238"/>
            <a:ext cx="2961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Mettler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RC-1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3700" y="246935"/>
            <a:ext cx="696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912" y="5843016"/>
            <a:ext cx="11237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Francis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Stoessel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Risk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VCH 2008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215" y="1105983"/>
            <a:ext cx="1128273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Seveso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Bhopal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terrible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accidents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advocate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Toxicity (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silico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disposal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contamination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elimination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errors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property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Sheets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(MSDS)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accompaning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Perception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fatalities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Fatal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Index (FAR)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fatalities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per 10</a:t>
            </a:r>
            <a:r>
              <a:rPr lang="cs-CZ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hazard.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576" y="521208"/>
            <a:ext cx="696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EXAMPLE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528" y="1183907"/>
            <a:ext cx="10491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Grimm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J.S.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Org.Process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6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938 (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6818" y="1870158"/>
            <a:ext cx="59150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56649" y="2800952"/>
            <a:ext cx="112038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conditions</a:t>
            </a:r>
            <a:r>
              <a:rPr lang="cs-CZ" dirty="0"/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cs-CZ" dirty="0"/>
              <a:t> 3 mol </a:t>
            </a:r>
            <a:r>
              <a:rPr lang="cs-CZ" dirty="0" err="1"/>
              <a:t>eq</a:t>
            </a:r>
            <a:r>
              <a:rPr lang="cs-CZ" dirty="0"/>
              <a:t>. </a:t>
            </a:r>
            <a:r>
              <a:rPr lang="cs-CZ" dirty="0" err="1"/>
              <a:t>of</a:t>
            </a:r>
            <a:r>
              <a:rPr lang="cs-CZ" dirty="0"/>
              <a:t> SOCl</a:t>
            </a:r>
            <a:r>
              <a:rPr lang="cs-CZ" baseline="-25000" dirty="0"/>
              <a:t>2</a:t>
            </a:r>
            <a:r>
              <a:rPr lang="cs-CZ" dirty="0"/>
              <a:t> as </a:t>
            </a:r>
            <a:r>
              <a:rPr lang="cs-CZ" dirty="0" err="1"/>
              <a:t>reaction</a:t>
            </a:r>
            <a:r>
              <a:rPr lang="cs-CZ" dirty="0"/>
              <a:t> </a:t>
            </a:r>
            <a:r>
              <a:rPr lang="cs-CZ" dirty="0" err="1"/>
              <a:t>solvent</a:t>
            </a:r>
            <a:r>
              <a:rPr lang="cs-CZ" dirty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upon</a:t>
            </a:r>
            <a:r>
              <a:rPr lang="cs-CZ" dirty="0"/>
              <a:t> </a:t>
            </a:r>
            <a:r>
              <a:rPr lang="cs-CZ" dirty="0" err="1"/>
              <a:t>completion</a:t>
            </a:r>
            <a:r>
              <a:rPr lang="cs-CZ" dirty="0"/>
              <a:t> </a:t>
            </a:r>
            <a:r>
              <a:rPr lang="cs-CZ" dirty="0" err="1"/>
              <a:t>rxn</a:t>
            </a:r>
            <a:r>
              <a:rPr lang="cs-CZ" dirty="0"/>
              <a:t> </a:t>
            </a:r>
            <a:r>
              <a:rPr lang="cs-CZ" dirty="0" err="1"/>
              <a:t>becomes</a:t>
            </a:r>
            <a:r>
              <a:rPr lang="cs-CZ" dirty="0"/>
              <a:t> </a:t>
            </a:r>
            <a:r>
              <a:rPr lang="cs-CZ" dirty="0" err="1"/>
              <a:t>thick</a:t>
            </a:r>
            <a:r>
              <a:rPr lang="cs-CZ" dirty="0"/>
              <a:t>, </a:t>
            </a:r>
            <a:r>
              <a:rPr lang="cs-CZ" dirty="0" err="1"/>
              <a:t>unstirrable</a:t>
            </a:r>
            <a:endParaRPr lang="cs-CZ" dirty="0"/>
          </a:p>
          <a:p>
            <a:pPr lvl="2"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added</a:t>
            </a:r>
            <a:r>
              <a:rPr lang="cs-CZ" dirty="0"/>
              <a:t> MTBE, </a:t>
            </a:r>
            <a:r>
              <a:rPr lang="cs-CZ" dirty="0" err="1" smtClean="0"/>
              <a:t>filtered</a:t>
            </a:r>
            <a:endParaRPr lang="cs-CZ" dirty="0"/>
          </a:p>
          <a:p>
            <a:r>
              <a:rPr lang="cs-CZ" dirty="0" err="1"/>
              <a:t>Problems</a:t>
            </a:r>
            <a:r>
              <a:rPr lang="cs-CZ" dirty="0"/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err="1"/>
              <a:t>amounts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unused</a:t>
            </a:r>
            <a:r>
              <a:rPr lang="cs-CZ" dirty="0"/>
              <a:t> </a:t>
            </a:r>
            <a:r>
              <a:rPr lang="cs-CZ" dirty="0" err="1"/>
              <a:t>SOCl</a:t>
            </a:r>
            <a:r>
              <a:rPr lang="en-US" baseline="-25000" dirty="0"/>
              <a:t>2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dispose</a:t>
            </a:r>
            <a:r>
              <a:rPr lang="en-US" dirty="0"/>
              <a:t>d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 although MTBE meets all requirements at higher temp it could decompose</a:t>
            </a:r>
            <a:br>
              <a:rPr lang="en-US" dirty="0"/>
            </a:br>
            <a:r>
              <a:rPr lang="en-US" dirty="0"/>
              <a:t>  should be OK at </a:t>
            </a:r>
            <a:r>
              <a:rPr lang="en-US" dirty="0" smtClean="0"/>
              <a:t>RT</a:t>
            </a:r>
            <a:endParaRPr lang="en-US" dirty="0"/>
          </a:p>
          <a:p>
            <a:r>
              <a:rPr lang="en-US" dirty="0"/>
              <a:t>Decision: </a:t>
            </a:r>
          </a:p>
          <a:p>
            <a:r>
              <a:rPr lang="en-US" dirty="0"/>
              <a:t>	Run </a:t>
            </a:r>
            <a:r>
              <a:rPr lang="en-US" dirty="0" err="1"/>
              <a:t>rxn</a:t>
            </a:r>
            <a:r>
              <a:rPr lang="en-US" dirty="0"/>
              <a:t> </a:t>
            </a:r>
            <a:r>
              <a:rPr lang="en-US" dirty="0" smtClean="0"/>
              <a:t>with</a:t>
            </a:r>
            <a:r>
              <a:rPr lang="cs-CZ" dirty="0" smtClean="0"/>
              <a:t> </a:t>
            </a:r>
            <a:r>
              <a:rPr lang="en-US" dirty="0" smtClean="0"/>
              <a:t>1.6 </a:t>
            </a:r>
            <a:r>
              <a:rPr lang="en-US" dirty="0" err="1"/>
              <a:t>eq</a:t>
            </a:r>
            <a:r>
              <a:rPr lang="en-US" dirty="0"/>
              <a:t> of </a:t>
            </a:r>
            <a:r>
              <a:rPr lang="cs-CZ" dirty="0" err="1"/>
              <a:t>SOCl</a:t>
            </a:r>
            <a:r>
              <a:rPr lang="en-US" baseline="-25000" dirty="0"/>
              <a:t>2 </a:t>
            </a:r>
            <a:r>
              <a:rPr lang="en-US" dirty="0"/>
              <a:t>in MTBE as </a:t>
            </a:r>
            <a:r>
              <a:rPr lang="en-US" dirty="0" err="1"/>
              <a:t>rxn</a:t>
            </a:r>
            <a:r>
              <a:rPr lang="en-US" dirty="0"/>
              <a:t> solvent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smtClean="0"/>
              <a:t>RT</a:t>
            </a:r>
          </a:p>
          <a:p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This was OK up to 2.0 </a:t>
            </a:r>
            <a:r>
              <a:rPr lang="en-US" dirty="0" err="1">
                <a:solidFill>
                  <a:srgbClr val="FF0000"/>
                </a:solidFill>
              </a:rPr>
              <a:t>mol</a:t>
            </a:r>
            <a:r>
              <a:rPr lang="en-US" dirty="0">
                <a:solidFill>
                  <a:srgbClr val="FF0000"/>
                </a:solidFill>
              </a:rPr>
              <a:t> scale, then sluggish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Concern – prolonged exposure of MTBE to acidic conditions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8829" y="194452"/>
            <a:ext cx="696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EXAMPLE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113711"/>
            <a:ext cx="109230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Adiabatic</a:t>
            </a:r>
            <a:r>
              <a:rPr 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temp.rise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generated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stays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RM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   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stirring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dirty="0" smtClean="0"/>
              <a:t>	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489989"/>
              </p:ext>
            </p:extLst>
          </p:nvPr>
        </p:nvGraphicFramePr>
        <p:xfrm>
          <a:off x="2401570" y="2162076"/>
          <a:ext cx="3600400" cy="1261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3" imgW="1396800" imgH="444240" progId="Equation.3">
                  <p:embed/>
                </p:oleObj>
              </mc:Choice>
              <mc:Fallback>
                <p:oleObj name="Equation" r:id="rId3" imgW="1396800" imgH="444240" progId="Equation.3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570" y="2162076"/>
                        <a:ext cx="3600400" cy="12619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36096" y="338437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heat</a:t>
            </a:r>
            <a:r>
              <a:rPr lang="cs-CZ" dirty="0" smtClean="0"/>
              <a:t> </a:t>
            </a:r>
            <a:r>
              <a:rPr lang="cs-CZ" dirty="0" err="1" smtClean="0"/>
              <a:t>capacity</a:t>
            </a:r>
            <a:r>
              <a:rPr lang="cs-CZ" dirty="0" smtClean="0"/>
              <a:t> (</a:t>
            </a:r>
            <a:r>
              <a:rPr lang="cs-CZ" dirty="0" err="1" smtClean="0"/>
              <a:t>kJ</a:t>
            </a:r>
            <a:r>
              <a:rPr lang="cs-CZ" dirty="0" smtClean="0"/>
              <a:t>/kg.K)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48064" y="3168352"/>
            <a:ext cx="720080" cy="328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20458" y="3419708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weight</a:t>
            </a:r>
            <a:r>
              <a:rPr lang="cs-CZ" dirty="0" smtClean="0"/>
              <a:t> (kg/m</a:t>
            </a:r>
            <a:r>
              <a:rPr lang="cs-CZ" baseline="30000" dirty="0" smtClean="0"/>
              <a:t>3</a:t>
            </a:r>
            <a:r>
              <a:rPr lang="cs-CZ" dirty="0" smtClean="0"/>
              <a:t>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3779912" y="3240360"/>
            <a:ext cx="576064" cy="256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01970" y="2376264"/>
            <a:ext cx="6582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60232" y="2222956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conversion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53523" y="4356481"/>
            <a:ext cx="10365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MTSR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maximum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99791" y="5149641"/>
            <a:ext cx="6686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 smtClean="0"/>
              <a:t>MTSR = </a:t>
            </a:r>
            <a:r>
              <a:rPr lang="cs-CZ" sz="3600" dirty="0" err="1" smtClean="0"/>
              <a:t>T</a:t>
            </a:r>
            <a:r>
              <a:rPr lang="cs-CZ" sz="3600" baseline="-25000" dirty="0" err="1" smtClean="0"/>
              <a:t>p</a:t>
            </a:r>
            <a:r>
              <a:rPr lang="cs-CZ" sz="3600" dirty="0" smtClean="0"/>
              <a:t> + </a:t>
            </a:r>
            <a:r>
              <a:rPr lang="cs-CZ" sz="3600" dirty="0" smtClean="0">
                <a:sym typeface="Symbol"/>
              </a:rPr>
              <a:t></a:t>
            </a:r>
            <a:r>
              <a:rPr lang="cs-CZ" sz="3600" dirty="0" err="1" smtClean="0">
                <a:sym typeface="Symbol"/>
              </a:rPr>
              <a:t>T</a:t>
            </a:r>
            <a:r>
              <a:rPr lang="cs-CZ" sz="3600" baseline="-25000" dirty="0" err="1" smtClean="0">
                <a:sym typeface="Symbol"/>
              </a:rPr>
              <a:t>ad</a:t>
            </a:r>
            <a:endParaRPr lang="en-US" sz="36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1767314" y="6084004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temperature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4007118" y="5904656"/>
            <a:ext cx="576064" cy="256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1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2180" y="281079"/>
            <a:ext cx="9381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Calorimetric measurement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40-45°C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(RC-1)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 l="29167"/>
          <a:stretch>
            <a:fillRect/>
          </a:stretch>
        </p:blipFill>
        <p:spPr bwMode="auto">
          <a:xfrm>
            <a:off x="107504" y="1064811"/>
            <a:ext cx="4501008" cy="5585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5542700" y="3857569"/>
            <a:ext cx="5401224" cy="2936100"/>
            <a:chOff x="5148064" y="4005064"/>
            <a:chExt cx="3814835" cy="2348880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48064" y="4077072"/>
              <a:ext cx="3814835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Oval 23"/>
            <p:cNvSpPr/>
            <p:nvPr/>
          </p:nvSpPr>
          <p:spPr>
            <a:xfrm>
              <a:off x="7020272" y="4005064"/>
              <a:ext cx="576064" cy="17281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5011553" y="810581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rxn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not „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feed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sudden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delayed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sudden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uncontrolled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outgassing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contained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isobutylene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showed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decomp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40ºC)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</a:t>
            </a:r>
            <a:r>
              <a:rPr lang="cs-CZ" sz="1600" baseline="-250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25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ºC, 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MTSR=65ºC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b.p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MTBE 55ºC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0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2180" y="281079"/>
            <a:ext cx="9381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Calorimetric measurement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RT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5214"/>
            <a:ext cx="554786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727032" y="1236539"/>
            <a:ext cx="580403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rxn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not „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feed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sudden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delayed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exotherms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</a:t>
            </a:r>
            <a:r>
              <a:rPr lang="cs-CZ" sz="2000" baseline="-250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53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ºC, </a:t>
            </a:r>
            <a:r>
              <a:rPr lang="cs-C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MTSR=78ºC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b.p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MTBE 55ºC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hazardous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!!!</a:t>
            </a:r>
          </a:p>
          <a:p>
            <a:pPr lvl="1">
              <a:lnSpc>
                <a:spcPct val="150000"/>
              </a:lnSpc>
            </a:pPr>
            <a:endParaRPr lang="cs-CZ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abandon MTBE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favor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toluene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679" y="118431"/>
            <a:ext cx="9381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Calorimetric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 toluene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RT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7216"/>
          <a:stretch>
            <a:fillRect/>
          </a:stretch>
        </p:blipFill>
        <p:spPr bwMode="auto">
          <a:xfrm>
            <a:off x="0" y="703206"/>
            <a:ext cx="5220072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13145" y="2170409"/>
            <a:ext cx="68788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delay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worse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entire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uncontrolled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outgassing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cs-CZ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cs-C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hazardous</a:t>
            </a:r>
            <a:r>
              <a:rPr lang="cs-C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8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2180" y="281079"/>
            <a:ext cx="9381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Calorimetric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 toluene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cs-CZ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4414"/>
          <a:stretch>
            <a:fillRect/>
          </a:stretch>
        </p:blipFill>
        <p:spPr bwMode="auto">
          <a:xfrm>
            <a:off x="413887" y="992892"/>
            <a:ext cx="4196928" cy="576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735630" y="865854"/>
            <a:ext cx="73344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delay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massive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outgassing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</a:t>
            </a:r>
            <a:r>
              <a:rPr lang="cs-CZ" sz="2000" baseline="-250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23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ºC, </a:t>
            </a:r>
            <a:r>
              <a:rPr lang="cs-CZ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MTSR=68ºC,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b.p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toluene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111ºC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somewhat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hazardous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uncontrolled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outgassing</a:t>
            </a:r>
            <a:endParaRPr lang="cs-CZ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21832" y="3663998"/>
            <a:ext cx="5122092" cy="3053544"/>
            <a:chOff x="5148064" y="4005064"/>
            <a:chExt cx="3814835" cy="234888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48064" y="4077072"/>
              <a:ext cx="3814835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>
              <a:off x="5364088" y="4005064"/>
              <a:ext cx="1152128" cy="17281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4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2180" y="281079"/>
            <a:ext cx="9381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Aft>
                <a:spcPts val="0"/>
              </a:spcAft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easurement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in toluene/DMF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25ºC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7010"/>
          <a:stretch>
            <a:fillRect/>
          </a:stretch>
        </p:blipFill>
        <p:spPr bwMode="auto">
          <a:xfrm>
            <a:off x="0" y="932830"/>
            <a:ext cx="4788024" cy="592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435066" y="1791788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Finally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Rxn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feed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Outgassing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</a:t>
            </a:r>
            <a:r>
              <a:rPr lang="cs-CZ" sz="2400" baseline="-250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20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ºC, 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MTSR=45ºC,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b.p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toluene 111ºC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cs-CZ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cs-CZ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</a:t>
            </a:r>
            <a:r>
              <a:rPr lang="cs-CZ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</a:t>
            </a:r>
            <a:r>
              <a:rPr lang="cs-CZ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cs-CZ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cs-CZ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</a:t>
            </a:r>
            <a:endParaRPr lang="cs-CZ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454" y="232851"/>
            <a:ext cx="696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912" y="5843016"/>
            <a:ext cx="11237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Francis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Stoessel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Risk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VCH 2008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215" y="1179576"/>
            <a:ext cx="1089772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Risk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Federation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(EFCE)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probability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severity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RISK = probability x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severity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 x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occurence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Mode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(FMEA)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576" y="399510"/>
            <a:ext cx="696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343" y="5485569"/>
            <a:ext cx="11237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Francis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Stoessel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Risk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VCH 2008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343" y="1356199"/>
            <a:ext cx="108723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Hazard and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Operatibility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Study (HAZOP)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early 1970s in ICI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Flixborough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incident.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derived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FMEA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adopted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dirty="0" smtClean="0"/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Essentially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oriented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stemming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proces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design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2800" smtClean="0">
                <a:latin typeface="Arial" panose="020B0604020202020204" pitchFamily="34" charset="0"/>
                <a:cs typeface="Arial" panose="020B0604020202020204" pitchFamily="34" charset="0"/>
              </a:rPr>
              <a:t> diagram.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454" y="251700"/>
            <a:ext cx="696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113" y="921318"/>
            <a:ext cx="7773485" cy="58301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576" y="521208"/>
            <a:ext cx="696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61" y="1780945"/>
            <a:ext cx="10231278" cy="3296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719487" y="5640403"/>
            <a:ext cx="1101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Fatal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Index (FAR)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fatalities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per 10</a:t>
            </a:r>
            <a:r>
              <a:rPr lang="cs-CZ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hazard.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576" y="521208"/>
            <a:ext cx="696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731" y="1735494"/>
            <a:ext cx="10179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quiet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resulting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absence </a:t>
            </a:r>
            <a:r>
              <a:rPr lang="cs-CZ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hazard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449" y="4273420"/>
            <a:ext cx="10898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But,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attainable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</a:p>
          <a:p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 hazard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minimized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eliminated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as much as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3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576" y="328703"/>
            <a:ext cx="696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THERMAL SAFETY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323" y="1042416"/>
            <a:ext cx="1119724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Molar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enthalpy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released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absorbed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in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substances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combine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Δ H</a:t>
            </a:r>
            <a:r>
              <a:rPr lang="cs-CZ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mol</a:t>
            </a:r>
            <a:r>
              <a:rPr lang="cs-CZ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body per unit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(standard – in J by 1 K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 g;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has 4.18 J);</a:t>
            </a:r>
          </a:p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cs-CZ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kg</a:t>
            </a:r>
            <a:r>
              <a:rPr lang="cs-CZ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Heat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1 K;</a:t>
            </a: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8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 K</a:t>
            </a:r>
            <a:r>
              <a:rPr lang="cs-CZ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6444</TotalTime>
  <Words>1826</Words>
  <Application>Microsoft Office PowerPoint</Application>
  <PresentationFormat>Widescreen</PresentationFormat>
  <Paragraphs>250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Cambria Math</vt:lpstr>
      <vt:lpstr>Symbol</vt:lpstr>
      <vt:lpstr>Times New Roman</vt:lpstr>
      <vt:lpstr>Tw Cen MT</vt:lpstr>
      <vt:lpstr>Droplet</vt:lpstr>
      <vt:lpstr>Equation</vt:lpstr>
      <vt:lpstr>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Petr Beňovský</dc:creator>
  <cp:lastModifiedBy>Petr Beňovský</cp:lastModifiedBy>
  <cp:revision>109</cp:revision>
  <dcterms:created xsi:type="dcterms:W3CDTF">2019-06-12T10:14:44Z</dcterms:created>
  <dcterms:modified xsi:type="dcterms:W3CDTF">2021-03-15T18:51:45Z</dcterms:modified>
</cp:coreProperties>
</file>