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65" r:id="rId4"/>
    <p:sldId id="279" r:id="rId5"/>
    <p:sldId id="277" r:id="rId6"/>
    <p:sldId id="280" r:id="rId7"/>
    <p:sldId id="278" r:id="rId8"/>
    <p:sldId id="27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/>
              <a:t>C9930, </a:t>
            </a:r>
            <a:r>
              <a:rPr lang="cs-CZ" sz="4000" dirty="0"/>
              <a:t>6</a:t>
            </a:r>
            <a:r>
              <a:rPr lang="en-US" sz="4000" dirty="0"/>
              <a:t>. p</a:t>
            </a:r>
            <a:r>
              <a:rPr lang="cs-CZ" sz="4000" dirty="0"/>
              <a:t>řednáška</a:t>
            </a:r>
            <a:r>
              <a:rPr lang="en-US" sz="4000" dirty="0"/>
              <a:t>,</a:t>
            </a:r>
            <a:r>
              <a:rPr lang="cs-CZ" sz="4000" dirty="0"/>
              <a:t> 7</a:t>
            </a:r>
            <a:r>
              <a:rPr lang="en-US" sz="4000" dirty="0"/>
              <a:t>. </a:t>
            </a:r>
            <a:r>
              <a:rPr lang="cs-CZ" sz="4000" dirty="0"/>
              <a:t>4</a:t>
            </a:r>
            <a:r>
              <a:rPr lang="en-US" sz="4000" dirty="0"/>
              <a:t>. 202</a:t>
            </a:r>
            <a:r>
              <a:rPr lang="cs-CZ" sz="4000" dirty="0"/>
              <a:t>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683" y="1700808"/>
            <a:ext cx="8208912" cy="1008112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3. </a:t>
            </a:r>
            <a:r>
              <a:rPr lang="en-US" sz="4400" dirty="0">
                <a:solidFill>
                  <a:srgbClr val="FFC000"/>
                </a:solidFill>
              </a:rPr>
              <a:t>EHT:</a:t>
            </a:r>
            <a:r>
              <a:rPr lang="cs-CZ" sz="4400" dirty="0">
                <a:solidFill>
                  <a:srgbClr val="FFC000"/>
                </a:solidFill>
                <a:latin typeface="Sitka Small"/>
              </a:rPr>
              <a:t> dokončení</a:t>
            </a:r>
            <a:r>
              <a:rPr lang="cs-CZ" sz="4400" dirty="0">
                <a:solidFill>
                  <a:srgbClr val="00FF00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3212976"/>
            <a:ext cx="7863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dirty="0"/>
              <a:t>Literatura:</a:t>
            </a:r>
            <a:r>
              <a:rPr lang="en-US" sz="3200" dirty="0"/>
              <a:t> </a:t>
            </a:r>
            <a:r>
              <a:rPr lang="cs-CZ" sz="3200" dirty="0"/>
              <a:t> </a:t>
            </a:r>
            <a:r>
              <a:rPr lang="cs-CZ" sz="3200" dirty="0">
                <a:solidFill>
                  <a:srgbClr val="00FFFF"/>
                </a:solidFill>
              </a:rPr>
              <a:t>John P.  Löwe, Quantum Chemistry</a:t>
            </a:r>
          </a:p>
          <a:p>
            <a:pPr algn="ctr">
              <a:lnSpc>
                <a:spcPct val="150000"/>
              </a:lnSpc>
            </a:pPr>
            <a:r>
              <a:rPr lang="cs-CZ" sz="3200" dirty="0">
                <a:solidFill>
                  <a:srgbClr val="00FFFF"/>
                </a:solidFill>
              </a:rPr>
              <a:t>Kapitola </a:t>
            </a:r>
            <a:r>
              <a:rPr lang="en-US" sz="3200" dirty="0">
                <a:solidFill>
                  <a:srgbClr val="00FFFF"/>
                </a:solidFill>
              </a:rPr>
              <a:t>10</a:t>
            </a:r>
            <a:endParaRPr lang="cs-CZ" sz="3200" dirty="0">
              <a:solidFill>
                <a:srgbClr val="00FF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99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78683" y="1700808"/>
            <a:ext cx="8208912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/>
              <a:t>3. </a:t>
            </a:r>
            <a:r>
              <a:rPr lang="cs-CZ" sz="3600" dirty="0">
                <a:solidFill>
                  <a:srgbClr val="FFC000"/>
                </a:solidFill>
              </a:rPr>
              <a:t>Rozšířená </a:t>
            </a:r>
            <a:r>
              <a:rPr lang="cs-CZ" sz="3600" dirty="0" err="1">
                <a:solidFill>
                  <a:srgbClr val="FFC000"/>
                </a:solidFill>
              </a:rPr>
              <a:t>Hückelova</a:t>
            </a:r>
            <a:r>
              <a:rPr lang="cs-CZ" sz="3600" dirty="0">
                <a:solidFill>
                  <a:srgbClr val="FFC000"/>
                </a:solidFill>
              </a:rPr>
              <a:t> metoda </a:t>
            </a:r>
            <a:endParaRPr lang="en-US" sz="3600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solidFill>
                  <a:srgbClr val="FFC000"/>
                </a:solidFill>
              </a:rPr>
              <a:t>	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</a:rPr>
              <a:t>3.1</a:t>
            </a:r>
            <a:r>
              <a:rPr lang="cs-CZ" sz="2800" dirty="0">
                <a:solidFill>
                  <a:schemeClr val="tx1">
                    <a:lumMod val="65000"/>
                  </a:schemeClr>
                </a:solidFill>
              </a:rPr>
              <a:t>	</a:t>
            </a:r>
            <a:r>
              <a:rPr lang="en-US" sz="2800" dirty="0" err="1">
                <a:solidFill>
                  <a:schemeClr val="tx1">
                    <a:lumMod val="65000"/>
                  </a:schemeClr>
                </a:solidFill>
              </a:rPr>
              <a:t>Sou</a:t>
            </a:r>
            <a:r>
              <a:rPr lang="cs-CZ" sz="2800" dirty="0">
                <a:solidFill>
                  <a:schemeClr val="tx1">
                    <a:lumMod val="65000"/>
                  </a:schemeClr>
                </a:solidFill>
              </a:rPr>
              <a:t>řadnice jader 		(</a:t>
            </a:r>
            <a:r>
              <a:rPr lang="cs-CZ" sz="2800" dirty="0" err="1">
                <a:solidFill>
                  <a:schemeClr val="tx1">
                    <a:lumMod val="65000"/>
                  </a:schemeClr>
                </a:solidFill>
              </a:rPr>
              <a:t>Lowe</a:t>
            </a:r>
            <a:r>
              <a:rPr lang="cs-CZ" sz="2800" dirty="0">
                <a:solidFill>
                  <a:schemeClr val="tx1">
                    <a:lumMod val="65000"/>
                  </a:schemeClr>
                </a:solidFill>
              </a:rPr>
              <a:t> 10-1.A)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>
                <a:solidFill>
                  <a:schemeClr val="tx1">
                    <a:lumMod val="65000"/>
                  </a:schemeClr>
                </a:solidFill>
              </a:rPr>
              <a:t>	3.2 	Báze pro MO-LCAO 	(</a:t>
            </a:r>
            <a:r>
              <a:rPr lang="cs-CZ" sz="2800" dirty="0" err="1">
                <a:solidFill>
                  <a:schemeClr val="tx1">
                    <a:lumMod val="65000"/>
                  </a:schemeClr>
                </a:solidFill>
              </a:rPr>
              <a:t>Lowe</a:t>
            </a:r>
            <a:r>
              <a:rPr lang="cs-CZ" sz="2800" dirty="0">
                <a:solidFill>
                  <a:schemeClr val="tx1">
                    <a:lumMod val="65000"/>
                  </a:schemeClr>
                </a:solidFill>
              </a:rPr>
              <a:t> 10-1.B)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>
                <a:solidFill>
                  <a:srgbClr val="FFC000"/>
                </a:solidFill>
              </a:rPr>
              <a:t>	</a:t>
            </a:r>
            <a:r>
              <a:rPr lang="cs-CZ" sz="2800" dirty="0"/>
              <a:t>3.3 	</a:t>
            </a:r>
            <a:r>
              <a:rPr lang="cs-CZ" sz="2800" dirty="0">
                <a:solidFill>
                  <a:srgbClr val="FFC000"/>
                </a:solidFill>
              </a:rPr>
              <a:t>Matice překryvu</a:t>
            </a:r>
            <a:r>
              <a:rPr lang="cs-CZ" sz="2800" dirty="0">
                <a:solidFill>
                  <a:srgbClr val="00FF00"/>
                </a:solidFill>
              </a:rPr>
              <a:t> 		</a:t>
            </a:r>
            <a:r>
              <a:rPr lang="cs-CZ" sz="2800" dirty="0">
                <a:solidFill>
                  <a:srgbClr val="00FFFF"/>
                </a:solidFill>
              </a:rPr>
              <a:t>(</a:t>
            </a:r>
            <a:r>
              <a:rPr lang="cs-CZ" sz="2800" dirty="0" err="1">
                <a:solidFill>
                  <a:srgbClr val="00FFFF"/>
                </a:solidFill>
              </a:rPr>
              <a:t>Lowe</a:t>
            </a:r>
            <a:r>
              <a:rPr lang="cs-CZ" sz="2800" dirty="0">
                <a:solidFill>
                  <a:srgbClr val="00FFFF"/>
                </a:solidFill>
              </a:rPr>
              <a:t> 10-1.C)</a:t>
            </a:r>
          </a:p>
          <a:p>
            <a:pPr marL="0" indent="0">
              <a:buNone/>
            </a:pPr>
            <a:endParaRPr lang="cs-CZ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5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62" b="5398"/>
          <a:stretch/>
        </p:blipFill>
        <p:spPr bwMode="auto">
          <a:xfrm>
            <a:off x="1043608" y="3429000"/>
            <a:ext cx="7272808" cy="3305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b="2214"/>
          <a:stretch/>
        </p:blipFill>
        <p:spPr>
          <a:xfrm>
            <a:off x="5724128" y="-37936"/>
            <a:ext cx="3419872" cy="325091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5564"/>
            <a:ext cx="5508104" cy="320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772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18037FD-4E9D-430C-8560-071C63967184}"/>
              </a:ext>
            </a:extLst>
          </p:cNvPr>
          <p:cNvSpPr txBox="1">
            <a:spLocks/>
          </p:cNvSpPr>
          <p:nvPr/>
        </p:nvSpPr>
        <p:spPr>
          <a:xfrm>
            <a:off x="378683" y="1700808"/>
            <a:ext cx="8208912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	3.2 	Báze pro MO-LCAO 	(</a:t>
            </a:r>
            <a:r>
              <a:rPr lang="cs-CZ" sz="2800" dirty="0" err="1">
                <a:solidFill>
                  <a:schemeClr val="tx1">
                    <a:lumMod val="50000"/>
                  </a:schemeClr>
                </a:solidFill>
              </a:rPr>
              <a:t>Lowe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 10-1.B)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	3.3 	Matice překryvu 		(</a:t>
            </a:r>
            <a:r>
              <a:rPr lang="cs-CZ" sz="2800" dirty="0" err="1">
                <a:solidFill>
                  <a:schemeClr val="tx1">
                    <a:lumMod val="50000"/>
                  </a:schemeClr>
                </a:solidFill>
              </a:rPr>
              <a:t>Lowe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 10-1.C)</a:t>
            </a:r>
            <a:endParaRPr lang="en-US" sz="28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	</a:t>
            </a:r>
            <a:r>
              <a:rPr lang="cs-CZ" sz="2800" dirty="0"/>
              <a:t>3.</a:t>
            </a:r>
            <a:r>
              <a:rPr lang="en-US" sz="2800" dirty="0"/>
              <a:t>4</a:t>
            </a:r>
            <a:r>
              <a:rPr lang="cs-CZ" sz="2800" dirty="0"/>
              <a:t> 	</a:t>
            </a:r>
            <a:r>
              <a:rPr lang="cs-CZ" sz="2800" dirty="0">
                <a:solidFill>
                  <a:srgbClr val="FFC000"/>
                </a:solidFill>
              </a:rPr>
              <a:t>Matice </a:t>
            </a:r>
            <a:r>
              <a:rPr lang="en-US" sz="2800" dirty="0" err="1">
                <a:solidFill>
                  <a:srgbClr val="FFC000"/>
                </a:solidFill>
              </a:rPr>
              <a:t>Hamiltoni</a:t>
            </a:r>
            <a:r>
              <a:rPr lang="cs-CZ" sz="2800" dirty="0" err="1">
                <a:solidFill>
                  <a:srgbClr val="FFC000"/>
                </a:solidFill>
              </a:rPr>
              <a:t>ánu</a:t>
            </a:r>
            <a:r>
              <a:rPr lang="cs-CZ" sz="2800" dirty="0">
                <a:solidFill>
                  <a:srgbClr val="00FF00"/>
                </a:solidFill>
              </a:rPr>
              <a:t> 	</a:t>
            </a:r>
            <a:r>
              <a:rPr lang="cs-CZ" sz="2800" dirty="0">
                <a:solidFill>
                  <a:srgbClr val="00FFFF"/>
                </a:solidFill>
              </a:rPr>
              <a:t>(</a:t>
            </a:r>
            <a:r>
              <a:rPr lang="cs-CZ" sz="2800" dirty="0" err="1">
                <a:solidFill>
                  <a:srgbClr val="00FFFF"/>
                </a:solidFill>
              </a:rPr>
              <a:t>Lowe</a:t>
            </a:r>
            <a:r>
              <a:rPr lang="cs-CZ" sz="2800" dirty="0">
                <a:solidFill>
                  <a:srgbClr val="00FFFF"/>
                </a:solidFill>
              </a:rPr>
              <a:t> 10-1.D)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800" dirty="0">
              <a:solidFill>
                <a:srgbClr val="00FFFF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3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16CA6C59-418A-4E6D-94B8-F2419C0B0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28" y="1340768"/>
            <a:ext cx="8842122" cy="412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425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1900331A-75A1-4143-942D-A021CE518DEB}"/>
              </a:ext>
            </a:extLst>
          </p:cNvPr>
          <p:cNvSpPr txBox="1">
            <a:spLocks/>
          </p:cNvSpPr>
          <p:nvPr/>
        </p:nvSpPr>
        <p:spPr>
          <a:xfrm>
            <a:off x="0" y="1700808"/>
            <a:ext cx="9036495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	3.3 	Matice překryvu 		(</a:t>
            </a:r>
            <a:r>
              <a:rPr lang="cs-CZ" sz="2800" dirty="0" err="1">
                <a:solidFill>
                  <a:schemeClr val="tx1">
                    <a:lumMod val="50000"/>
                  </a:schemeClr>
                </a:solidFill>
              </a:rPr>
              <a:t>Lowe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 10-1.C)</a:t>
            </a:r>
            <a:endParaRPr lang="en-US" sz="28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	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3.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4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 	Matice </a:t>
            </a:r>
            <a:r>
              <a:rPr lang="en-US" sz="2800" dirty="0" err="1">
                <a:solidFill>
                  <a:schemeClr val="tx1">
                    <a:lumMod val="50000"/>
                  </a:schemeClr>
                </a:solidFill>
              </a:rPr>
              <a:t>Hamiltoni</a:t>
            </a:r>
            <a:r>
              <a:rPr lang="cs-CZ" sz="2800" dirty="0" err="1">
                <a:solidFill>
                  <a:schemeClr val="tx1">
                    <a:lumMod val="50000"/>
                  </a:schemeClr>
                </a:solidFill>
              </a:rPr>
              <a:t>ánu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 	(</a:t>
            </a:r>
            <a:r>
              <a:rPr lang="cs-CZ" sz="2800" dirty="0" err="1">
                <a:solidFill>
                  <a:schemeClr val="tx1">
                    <a:lumMod val="50000"/>
                  </a:schemeClr>
                </a:solidFill>
              </a:rPr>
              <a:t>Lowe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 10-1.D)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cs-CZ" sz="2800" dirty="0"/>
              <a:t>3.5 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cs-CZ" sz="2800" dirty="0">
                <a:solidFill>
                  <a:srgbClr val="FFC000"/>
                </a:solidFill>
              </a:rPr>
              <a:t>Vlastní </a:t>
            </a:r>
            <a:r>
              <a:rPr lang="cs-CZ" sz="2800" dirty="0" err="1">
                <a:solidFill>
                  <a:srgbClr val="FFC000"/>
                </a:solidFill>
              </a:rPr>
              <a:t>funcke</a:t>
            </a:r>
            <a:r>
              <a:rPr lang="cs-CZ" sz="2800" dirty="0">
                <a:solidFill>
                  <a:srgbClr val="FFC000"/>
                </a:solidFill>
              </a:rPr>
              <a:t> a vektory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cs-CZ" sz="2800" dirty="0">
                <a:solidFill>
                  <a:srgbClr val="00FFFF"/>
                </a:solidFill>
              </a:rPr>
              <a:t>(</a:t>
            </a:r>
            <a:r>
              <a:rPr lang="cs-CZ" sz="2800" dirty="0" err="1">
                <a:solidFill>
                  <a:srgbClr val="00FFFF"/>
                </a:solidFill>
              </a:rPr>
              <a:t>Lowe</a:t>
            </a:r>
            <a:r>
              <a:rPr lang="cs-CZ" sz="2800" dirty="0">
                <a:solidFill>
                  <a:srgbClr val="00FFFF"/>
                </a:solidFill>
              </a:rPr>
              <a:t> 10-1.E)</a:t>
            </a:r>
            <a:endParaRPr lang="en-US" sz="2800" dirty="0">
              <a:solidFill>
                <a:srgbClr val="00FFFF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800" dirty="0">
              <a:solidFill>
                <a:srgbClr val="00FFFF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800" dirty="0">
              <a:solidFill>
                <a:srgbClr val="00FFFF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6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158E707-48FB-4AEA-939E-D180B7DC8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475" y="1343025"/>
            <a:ext cx="459105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73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Freeform 6"/>
          <p:cNvSpPr>
            <a:spLocks/>
          </p:cNvSpPr>
          <p:nvPr/>
        </p:nvSpPr>
        <p:spPr bwMode="auto">
          <a:xfrm>
            <a:off x="2182439" y="5529031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9" name="Line 7"/>
          <p:cNvSpPr>
            <a:spLocks noChangeShapeType="1"/>
          </p:cNvSpPr>
          <p:nvPr/>
        </p:nvSpPr>
        <p:spPr bwMode="auto">
          <a:xfrm>
            <a:off x="1696970" y="5521669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0" name="Freeform 8"/>
          <p:cNvSpPr>
            <a:spLocks/>
          </p:cNvSpPr>
          <p:nvPr/>
        </p:nvSpPr>
        <p:spPr bwMode="auto">
          <a:xfrm>
            <a:off x="1986839" y="5466463"/>
            <a:ext cx="87196" cy="110413"/>
          </a:xfrm>
          <a:custGeom>
            <a:avLst/>
            <a:gdLst>
              <a:gd name="T0" fmla="*/ 0 w 37"/>
              <a:gd name="T1" fmla="*/ 0 h 60"/>
              <a:gd name="T2" fmla="*/ 37 w 37"/>
              <a:gd name="T3" fmla="*/ 0 h 60"/>
              <a:gd name="T4" fmla="*/ 19 w 37"/>
              <a:gd name="T5" fmla="*/ 22 h 60"/>
              <a:gd name="T6" fmla="*/ 30 w 37"/>
              <a:gd name="T7" fmla="*/ 30 h 60"/>
              <a:gd name="T8" fmla="*/ 37 w 37"/>
              <a:gd name="T9" fmla="*/ 38 h 60"/>
              <a:gd name="T10" fmla="*/ 37 w 37"/>
              <a:gd name="T11" fmla="*/ 53 h 60"/>
              <a:gd name="T12" fmla="*/ 30 w 37"/>
              <a:gd name="T13" fmla="*/ 60 h 60"/>
              <a:gd name="T14" fmla="*/ 7 w 37"/>
              <a:gd name="T15" fmla="*/ 60 h 60"/>
              <a:gd name="T16" fmla="*/ 0 w 37"/>
              <a:gd name="T17" fmla="*/ 53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" h="60">
                <a:moveTo>
                  <a:pt x="0" y="0"/>
                </a:moveTo>
                <a:lnTo>
                  <a:pt x="37" y="0"/>
                </a:lnTo>
                <a:lnTo>
                  <a:pt x="19" y="22"/>
                </a:lnTo>
                <a:lnTo>
                  <a:pt x="30" y="30"/>
                </a:lnTo>
                <a:lnTo>
                  <a:pt x="37" y="38"/>
                </a:lnTo>
                <a:lnTo>
                  <a:pt x="37" y="53"/>
                </a:lnTo>
                <a:lnTo>
                  <a:pt x="30" y="60"/>
                </a:lnTo>
                <a:lnTo>
                  <a:pt x="7" y="60"/>
                </a:lnTo>
                <a:lnTo>
                  <a:pt x="0" y="53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1" name="Freeform 9"/>
          <p:cNvSpPr>
            <a:spLocks/>
          </p:cNvSpPr>
          <p:nvPr/>
        </p:nvSpPr>
        <p:spPr bwMode="auto">
          <a:xfrm>
            <a:off x="1866649" y="5466463"/>
            <a:ext cx="84839" cy="110413"/>
          </a:xfrm>
          <a:custGeom>
            <a:avLst/>
            <a:gdLst>
              <a:gd name="T0" fmla="*/ 0 w 36"/>
              <a:gd name="T1" fmla="*/ 22 h 60"/>
              <a:gd name="T2" fmla="*/ 0 w 36"/>
              <a:gd name="T3" fmla="*/ 15 h 60"/>
              <a:gd name="T4" fmla="*/ 12 w 36"/>
              <a:gd name="T5" fmla="*/ 0 h 60"/>
              <a:gd name="T6" fmla="*/ 24 w 36"/>
              <a:gd name="T7" fmla="*/ 0 h 60"/>
              <a:gd name="T8" fmla="*/ 36 w 36"/>
              <a:gd name="T9" fmla="*/ 15 h 60"/>
              <a:gd name="T10" fmla="*/ 0 w 36"/>
              <a:gd name="T11" fmla="*/ 60 h 60"/>
              <a:gd name="T12" fmla="*/ 36 w 36"/>
              <a:gd name="T13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" h="60">
                <a:moveTo>
                  <a:pt x="0" y="22"/>
                </a:moveTo>
                <a:lnTo>
                  <a:pt x="0" y="15"/>
                </a:lnTo>
                <a:lnTo>
                  <a:pt x="12" y="0"/>
                </a:lnTo>
                <a:lnTo>
                  <a:pt x="24" y="0"/>
                </a:lnTo>
                <a:lnTo>
                  <a:pt x="36" y="15"/>
                </a:lnTo>
                <a:lnTo>
                  <a:pt x="0" y="60"/>
                </a:lnTo>
                <a:lnTo>
                  <a:pt x="36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2" name="Freeform 10"/>
          <p:cNvSpPr>
            <a:spLocks/>
          </p:cNvSpPr>
          <p:nvPr/>
        </p:nvSpPr>
        <p:spPr bwMode="auto">
          <a:xfrm>
            <a:off x="2182439" y="5367092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3" name="Freeform 11"/>
          <p:cNvSpPr>
            <a:spLocks/>
          </p:cNvSpPr>
          <p:nvPr/>
        </p:nvSpPr>
        <p:spPr bwMode="auto">
          <a:xfrm>
            <a:off x="2182439" y="5203311"/>
            <a:ext cx="49491" cy="163780"/>
          </a:xfrm>
          <a:custGeom>
            <a:avLst/>
            <a:gdLst>
              <a:gd name="T0" fmla="*/ 21 w 21"/>
              <a:gd name="T1" fmla="*/ 89 h 89"/>
              <a:gd name="T2" fmla="*/ 21 w 21"/>
              <a:gd name="T3" fmla="*/ 0 h 89"/>
              <a:gd name="T4" fmla="*/ 0 w 21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9">
                <a:moveTo>
                  <a:pt x="21" y="89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4" name="Line 12"/>
          <p:cNvSpPr>
            <a:spLocks noChangeShapeType="1"/>
          </p:cNvSpPr>
          <p:nvPr/>
        </p:nvSpPr>
        <p:spPr bwMode="auto">
          <a:xfrm>
            <a:off x="1696970" y="5195951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" name="Freeform 13"/>
          <p:cNvSpPr>
            <a:spLocks/>
          </p:cNvSpPr>
          <p:nvPr/>
        </p:nvSpPr>
        <p:spPr bwMode="auto">
          <a:xfrm>
            <a:off x="2003334" y="5140744"/>
            <a:ext cx="28280" cy="114093"/>
          </a:xfrm>
          <a:custGeom>
            <a:avLst/>
            <a:gdLst>
              <a:gd name="T0" fmla="*/ 0 w 12"/>
              <a:gd name="T1" fmla="*/ 16 h 62"/>
              <a:gd name="T2" fmla="*/ 12 w 12"/>
              <a:gd name="T3" fmla="*/ 0 h 62"/>
              <a:gd name="T4" fmla="*/ 12 w 12"/>
              <a:gd name="T5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62">
                <a:moveTo>
                  <a:pt x="0" y="16"/>
                </a:moveTo>
                <a:lnTo>
                  <a:pt x="12" y="0"/>
                </a:lnTo>
                <a:lnTo>
                  <a:pt x="12" y="6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6" name="Freeform 14"/>
          <p:cNvSpPr>
            <a:spLocks/>
          </p:cNvSpPr>
          <p:nvPr/>
        </p:nvSpPr>
        <p:spPr bwMode="auto">
          <a:xfrm>
            <a:off x="1866649" y="5140744"/>
            <a:ext cx="84839" cy="114093"/>
          </a:xfrm>
          <a:custGeom>
            <a:avLst/>
            <a:gdLst>
              <a:gd name="T0" fmla="*/ 0 w 36"/>
              <a:gd name="T1" fmla="*/ 24 h 62"/>
              <a:gd name="T2" fmla="*/ 0 w 36"/>
              <a:gd name="T3" fmla="*/ 16 h 62"/>
              <a:gd name="T4" fmla="*/ 12 w 36"/>
              <a:gd name="T5" fmla="*/ 0 h 62"/>
              <a:gd name="T6" fmla="*/ 24 w 36"/>
              <a:gd name="T7" fmla="*/ 0 h 62"/>
              <a:gd name="T8" fmla="*/ 36 w 36"/>
              <a:gd name="T9" fmla="*/ 16 h 62"/>
              <a:gd name="T10" fmla="*/ 0 w 36"/>
              <a:gd name="T11" fmla="*/ 62 h 62"/>
              <a:gd name="T12" fmla="*/ 36 w 36"/>
              <a:gd name="T13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" h="62">
                <a:moveTo>
                  <a:pt x="0" y="24"/>
                </a:moveTo>
                <a:lnTo>
                  <a:pt x="0" y="16"/>
                </a:lnTo>
                <a:lnTo>
                  <a:pt x="12" y="0"/>
                </a:lnTo>
                <a:lnTo>
                  <a:pt x="24" y="0"/>
                </a:lnTo>
                <a:lnTo>
                  <a:pt x="36" y="16"/>
                </a:lnTo>
                <a:lnTo>
                  <a:pt x="0" y="62"/>
                </a:lnTo>
                <a:lnTo>
                  <a:pt x="36" y="6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7" name="Freeform 15"/>
          <p:cNvSpPr>
            <a:spLocks/>
          </p:cNvSpPr>
          <p:nvPr/>
        </p:nvSpPr>
        <p:spPr bwMode="auto">
          <a:xfrm>
            <a:off x="2182439" y="5043213"/>
            <a:ext cx="49491" cy="160100"/>
          </a:xfrm>
          <a:custGeom>
            <a:avLst/>
            <a:gdLst>
              <a:gd name="T0" fmla="*/ 21 w 21"/>
              <a:gd name="T1" fmla="*/ 87 h 87"/>
              <a:gd name="T2" fmla="*/ 21 w 21"/>
              <a:gd name="T3" fmla="*/ 0 h 87"/>
              <a:gd name="T4" fmla="*/ 0 w 21"/>
              <a:gd name="T5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7">
                <a:moveTo>
                  <a:pt x="21" y="87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8" name="Freeform 16"/>
          <p:cNvSpPr>
            <a:spLocks/>
          </p:cNvSpPr>
          <p:nvPr/>
        </p:nvSpPr>
        <p:spPr bwMode="auto">
          <a:xfrm>
            <a:off x="2182439" y="4881274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0" name="Line 17"/>
          <p:cNvSpPr>
            <a:spLocks noChangeShapeType="1"/>
          </p:cNvSpPr>
          <p:nvPr/>
        </p:nvSpPr>
        <p:spPr bwMode="auto">
          <a:xfrm>
            <a:off x="1696970" y="4873913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1" name="Freeform 18"/>
          <p:cNvSpPr>
            <a:spLocks/>
          </p:cNvSpPr>
          <p:nvPr/>
        </p:nvSpPr>
        <p:spPr bwMode="auto">
          <a:xfrm>
            <a:off x="1986839" y="4818707"/>
            <a:ext cx="87196" cy="110413"/>
          </a:xfrm>
          <a:custGeom>
            <a:avLst/>
            <a:gdLst>
              <a:gd name="T0" fmla="*/ 0 w 37"/>
              <a:gd name="T1" fmla="*/ 52 h 60"/>
              <a:gd name="T2" fmla="*/ 7 w 37"/>
              <a:gd name="T3" fmla="*/ 60 h 60"/>
              <a:gd name="T4" fmla="*/ 24 w 37"/>
              <a:gd name="T5" fmla="*/ 60 h 60"/>
              <a:gd name="T6" fmla="*/ 37 w 37"/>
              <a:gd name="T7" fmla="*/ 52 h 60"/>
              <a:gd name="T8" fmla="*/ 37 w 37"/>
              <a:gd name="T9" fmla="*/ 8 h 60"/>
              <a:gd name="T10" fmla="*/ 30 w 37"/>
              <a:gd name="T11" fmla="*/ 0 h 60"/>
              <a:gd name="T12" fmla="*/ 7 w 37"/>
              <a:gd name="T13" fmla="*/ 0 h 60"/>
              <a:gd name="T14" fmla="*/ 0 w 37"/>
              <a:gd name="T15" fmla="*/ 8 h 60"/>
              <a:gd name="T16" fmla="*/ 0 w 37"/>
              <a:gd name="T17" fmla="*/ 22 h 60"/>
              <a:gd name="T18" fmla="*/ 7 w 37"/>
              <a:gd name="T19" fmla="*/ 30 h 60"/>
              <a:gd name="T20" fmla="*/ 30 w 37"/>
              <a:gd name="T21" fmla="*/ 30 h 60"/>
              <a:gd name="T22" fmla="*/ 37 w 37"/>
              <a:gd name="T23" fmla="*/ 2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" h="60">
                <a:moveTo>
                  <a:pt x="0" y="52"/>
                </a:moveTo>
                <a:lnTo>
                  <a:pt x="7" y="60"/>
                </a:lnTo>
                <a:lnTo>
                  <a:pt x="24" y="60"/>
                </a:lnTo>
                <a:lnTo>
                  <a:pt x="37" y="52"/>
                </a:lnTo>
                <a:lnTo>
                  <a:pt x="37" y="8"/>
                </a:lnTo>
                <a:lnTo>
                  <a:pt x="30" y="0"/>
                </a:lnTo>
                <a:lnTo>
                  <a:pt x="7" y="0"/>
                </a:lnTo>
                <a:lnTo>
                  <a:pt x="0" y="8"/>
                </a:lnTo>
                <a:lnTo>
                  <a:pt x="0" y="22"/>
                </a:lnTo>
                <a:lnTo>
                  <a:pt x="7" y="30"/>
                </a:lnTo>
                <a:lnTo>
                  <a:pt x="30" y="30"/>
                </a:lnTo>
                <a:lnTo>
                  <a:pt x="37" y="2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2" name="Freeform 19"/>
          <p:cNvSpPr>
            <a:spLocks/>
          </p:cNvSpPr>
          <p:nvPr/>
        </p:nvSpPr>
        <p:spPr bwMode="auto">
          <a:xfrm>
            <a:off x="1883146" y="4818707"/>
            <a:ext cx="28280" cy="110413"/>
          </a:xfrm>
          <a:custGeom>
            <a:avLst/>
            <a:gdLst>
              <a:gd name="T0" fmla="*/ 0 w 12"/>
              <a:gd name="T1" fmla="*/ 16 h 60"/>
              <a:gd name="T2" fmla="*/ 12 w 12"/>
              <a:gd name="T3" fmla="*/ 0 h 60"/>
              <a:gd name="T4" fmla="*/ 12 w 12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60">
                <a:moveTo>
                  <a:pt x="0" y="16"/>
                </a:moveTo>
                <a:lnTo>
                  <a:pt x="12" y="0"/>
                </a:lnTo>
                <a:lnTo>
                  <a:pt x="12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4" name="Freeform 20"/>
          <p:cNvSpPr>
            <a:spLocks/>
          </p:cNvSpPr>
          <p:nvPr/>
        </p:nvSpPr>
        <p:spPr bwMode="auto">
          <a:xfrm>
            <a:off x="2182439" y="4719335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6" name="Freeform 21"/>
          <p:cNvSpPr>
            <a:spLocks/>
          </p:cNvSpPr>
          <p:nvPr/>
        </p:nvSpPr>
        <p:spPr bwMode="auto">
          <a:xfrm>
            <a:off x="2182439" y="4557396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7" name="Line 22"/>
          <p:cNvSpPr>
            <a:spLocks noChangeShapeType="1"/>
          </p:cNvSpPr>
          <p:nvPr/>
        </p:nvSpPr>
        <p:spPr bwMode="auto">
          <a:xfrm>
            <a:off x="1696970" y="4550035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8" name="Freeform 23"/>
          <p:cNvSpPr>
            <a:spLocks/>
          </p:cNvSpPr>
          <p:nvPr/>
        </p:nvSpPr>
        <p:spPr bwMode="auto">
          <a:xfrm>
            <a:off x="1986839" y="4492987"/>
            <a:ext cx="87196" cy="114093"/>
          </a:xfrm>
          <a:custGeom>
            <a:avLst/>
            <a:gdLst>
              <a:gd name="T0" fmla="*/ 0 w 37"/>
              <a:gd name="T1" fmla="*/ 0 h 62"/>
              <a:gd name="T2" fmla="*/ 37 w 37"/>
              <a:gd name="T3" fmla="*/ 0 h 62"/>
              <a:gd name="T4" fmla="*/ 0 w 37"/>
              <a:gd name="T5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62">
                <a:moveTo>
                  <a:pt x="0" y="0"/>
                </a:moveTo>
                <a:lnTo>
                  <a:pt x="37" y="0"/>
                </a:lnTo>
                <a:lnTo>
                  <a:pt x="0" y="6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9" name="Freeform 24"/>
          <p:cNvSpPr>
            <a:spLocks/>
          </p:cNvSpPr>
          <p:nvPr/>
        </p:nvSpPr>
        <p:spPr bwMode="auto">
          <a:xfrm>
            <a:off x="1883146" y="4492987"/>
            <a:ext cx="28280" cy="114093"/>
          </a:xfrm>
          <a:custGeom>
            <a:avLst/>
            <a:gdLst>
              <a:gd name="T0" fmla="*/ 0 w 12"/>
              <a:gd name="T1" fmla="*/ 16 h 62"/>
              <a:gd name="T2" fmla="*/ 12 w 12"/>
              <a:gd name="T3" fmla="*/ 0 h 62"/>
              <a:gd name="T4" fmla="*/ 12 w 12"/>
              <a:gd name="T5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62">
                <a:moveTo>
                  <a:pt x="0" y="16"/>
                </a:moveTo>
                <a:lnTo>
                  <a:pt x="12" y="0"/>
                </a:lnTo>
                <a:lnTo>
                  <a:pt x="12" y="6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0" name="Freeform 25"/>
          <p:cNvSpPr>
            <a:spLocks/>
          </p:cNvSpPr>
          <p:nvPr/>
        </p:nvSpPr>
        <p:spPr bwMode="auto">
          <a:xfrm>
            <a:off x="2182439" y="4393615"/>
            <a:ext cx="49491" cy="163780"/>
          </a:xfrm>
          <a:custGeom>
            <a:avLst/>
            <a:gdLst>
              <a:gd name="T0" fmla="*/ 21 w 21"/>
              <a:gd name="T1" fmla="*/ 89 h 89"/>
              <a:gd name="T2" fmla="*/ 21 w 21"/>
              <a:gd name="T3" fmla="*/ 0 h 89"/>
              <a:gd name="T4" fmla="*/ 0 w 21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9">
                <a:moveTo>
                  <a:pt x="21" y="89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1" name="Freeform 26"/>
          <p:cNvSpPr>
            <a:spLocks/>
          </p:cNvSpPr>
          <p:nvPr/>
        </p:nvSpPr>
        <p:spPr bwMode="auto">
          <a:xfrm>
            <a:off x="2182439" y="4233517"/>
            <a:ext cx="49491" cy="160100"/>
          </a:xfrm>
          <a:custGeom>
            <a:avLst/>
            <a:gdLst>
              <a:gd name="T0" fmla="*/ 21 w 21"/>
              <a:gd name="T1" fmla="*/ 87 h 87"/>
              <a:gd name="T2" fmla="*/ 21 w 21"/>
              <a:gd name="T3" fmla="*/ 0 h 87"/>
              <a:gd name="T4" fmla="*/ 0 w 21"/>
              <a:gd name="T5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7">
                <a:moveTo>
                  <a:pt x="21" y="87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2" name="Line 27"/>
          <p:cNvSpPr>
            <a:spLocks noChangeShapeType="1"/>
          </p:cNvSpPr>
          <p:nvPr/>
        </p:nvSpPr>
        <p:spPr bwMode="auto">
          <a:xfrm>
            <a:off x="1696970" y="4226157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3" name="Freeform 28"/>
          <p:cNvSpPr>
            <a:spLocks/>
          </p:cNvSpPr>
          <p:nvPr/>
        </p:nvSpPr>
        <p:spPr bwMode="auto">
          <a:xfrm>
            <a:off x="1986839" y="4169109"/>
            <a:ext cx="87196" cy="112254"/>
          </a:xfrm>
          <a:custGeom>
            <a:avLst/>
            <a:gdLst>
              <a:gd name="T0" fmla="*/ 0 w 37"/>
              <a:gd name="T1" fmla="*/ 61 h 61"/>
              <a:gd name="T2" fmla="*/ 30 w 37"/>
              <a:gd name="T3" fmla="*/ 61 h 61"/>
              <a:gd name="T4" fmla="*/ 37 w 37"/>
              <a:gd name="T5" fmla="*/ 53 h 61"/>
              <a:gd name="T6" fmla="*/ 37 w 37"/>
              <a:gd name="T7" fmla="*/ 31 h 61"/>
              <a:gd name="T8" fmla="*/ 30 w 37"/>
              <a:gd name="T9" fmla="*/ 23 h 61"/>
              <a:gd name="T10" fmla="*/ 7 w 37"/>
              <a:gd name="T11" fmla="*/ 23 h 61"/>
              <a:gd name="T12" fmla="*/ 0 w 37"/>
              <a:gd name="T13" fmla="*/ 31 h 61"/>
              <a:gd name="T14" fmla="*/ 0 w 37"/>
              <a:gd name="T15" fmla="*/ 0 h 61"/>
              <a:gd name="T16" fmla="*/ 37 w 37"/>
              <a:gd name="T17" fmla="*/ 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" h="61">
                <a:moveTo>
                  <a:pt x="0" y="61"/>
                </a:moveTo>
                <a:lnTo>
                  <a:pt x="30" y="61"/>
                </a:lnTo>
                <a:lnTo>
                  <a:pt x="37" y="53"/>
                </a:lnTo>
                <a:lnTo>
                  <a:pt x="37" y="31"/>
                </a:lnTo>
                <a:lnTo>
                  <a:pt x="30" y="23"/>
                </a:lnTo>
                <a:lnTo>
                  <a:pt x="7" y="23"/>
                </a:lnTo>
                <a:lnTo>
                  <a:pt x="0" y="31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4" name="Freeform 29"/>
          <p:cNvSpPr>
            <a:spLocks/>
          </p:cNvSpPr>
          <p:nvPr/>
        </p:nvSpPr>
        <p:spPr bwMode="auto">
          <a:xfrm>
            <a:off x="1883146" y="4169109"/>
            <a:ext cx="28280" cy="112254"/>
          </a:xfrm>
          <a:custGeom>
            <a:avLst/>
            <a:gdLst>
              <a:gd name="T0" fmla="*/ 0 w 12"/>
              <a:gd name="T1" fmla="*/ 16 h 61"/>
              <a:gd name="T2" fmla="*/ 12 w 12"/>
              <a:gd name="T3" fmla="*/ 0 h 61"/>
              <a:gd name="T4" fmla="*/ 12 w 12"/>
              <a:gd name="T5" fmla="*/ 6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61">
                <a:moveTo>
                  <a:pt x="0" y="16"/>
                </a:moveTo>
                <a:lnTo>
                  <a:pt x="12" y="0"/>
                </a:lnTo>
                <a:lnTo>
                  <a:pt x="12" y="61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5" name="Freeform 30"/>
          <p:cNvSpPr>
            <a:spLocks/>
          </p:cNvSpPr>
          <p:nvPr/>
        </p:nvSpPr>
        <p:spPr bwMode="auto">
          <a:xfrm>
            <a:off x="2182439" y="4071578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6" name="Freeform 31"/>
          <p:cNvSpPr>
            <a:spLocks/>
          </p:cNvSpPr>
          <p:nvPr/>
        </p:nvSpPr>
        <p:spPr bwMode="auto">
          <a:xfrm>
            <a:off x="2182439" y="3907798"/>
            <a:ext cx="49491" cy="163780"/>
          </a:xfrm>
          <a:custGeom>
            <a:avLst/>
            <a:gdLst>
              <a:gd name="T0" fmla="*/ 21 w 21"/>
              <a:gd name="T1" fmla="*/ 89 h 89"/>
              <a:gd name="T2" fmla="*/ 21 w 21"/>
              <a:gd name="T3" fmla="*/ 0 h 89"/>
              <a:gd name="T4" fmla="*/ 0 w 21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9">
                <a:moveTo>
                  <a:pt x="21" y="89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7" name="Line 32"/>
          <p:cNvSpPr>
            <a:spLocks noChangeShapeType="1"/>
          </p:cNvSpPr>
          <p:nvPr/>
        </p:nvSpPr>
        <p:spPr bwMode="auto">
          <a:xfrm>
            <a:off x="1696970" y="3902278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8" name="Freeform 33"/>
          <p:cNvSpPr>
            <a:spLocks/>
          </p:cNvSpPr>
          <p:nvPr/>
        </p:nvSpPr>
        <p:spPr bwMode="auto">
          <a:xfrm>
            <a:off x="1986839" y="3847072"/>
            <a:ext cx="87196" cy="110413"/>
          </a:xfrm>
          <a:custGeom>
            <a:avLst/>
            <a:gdLst>
              <a:gd name="T0" fmla="*/ 0 w 37"/>
              <a:gd name="T1" fmla="*/ 0 h 60"/>
              <a:gd name="T2" fmla="*/ 37 w 37"/>
              <a:gd name="T3" fmla="*/ 0 h 60"/>
              <a:gd name="T4" fmla="*/ 19 w 37"/>
              <a:gd name="T5" fmla="*/ 22 h 60"/>
              <a:gd name="T6" fmla="*/ 30 w 37"/>
              <a:gd name="T7" fmla="*/ 30 h 60"/>
              <a:gd name="T8" fmla="*/ 37 w 37"/>
              <a:gd name="T9" fmla="*/ 37 h 60"/>
              <a:gd name="T10" fmla="*/ 37 w 37"/>
              <a:gd name="T11" fmla="*/ 52 h 60"/>
              <a:gd name="T12" fmla="*/ 30 w 37"/>
              <a:gd name="T13" fmla="*/ 60 h 60"/>
              <a:gd name="T14" fmla="*/ 7 w 37"/>
              <a:gd name="T15" fmla="*/ 60 h 60"/>
              <a:gd name="T16" fmla="*/ 0 w 37"/>
              <a:gd name="T17" fmla="*/ 5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" h="60">
                <a:moveTo>
                  <a:pt x="0" y="0"/>
                </a:moveTo>
                <a:lnTo>
                  <a:pt x="37" y="0"/>
                </a:lnTo>
                <a:lnTo>
                  <a:pt x="19" y="22"/>
                </a:lnTo>
                <a:lnTo>
                  <a:pt x="30" y="30"/>
                </a:lnTo>
                <a:lnTo>
                  <a:pt x="37" y="37"/>
                </a:lnTo>
                <a:lnTo>
                  <a:pt x="37" y="52"/>
                </a:lnTo>
                <a:lnTo>
                  <a:pt x="30" y="60"/>
                </a:lnTo>
                <a:lnTo>
                  <a:pt x="7" y="60"/>
                </a:lnTo>
                <a:lnTo>
                  <a:pt x="0" y="5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9" name="Freeform 34"/>
          <p:cNvSpPr>
            <a:spLocks/>
          </p:cNvSpPr>
          <p:nvPr/>
        </p:nvSpPr>
        <p:spPr bwMode="auto">
          <a:xfrm>
            <a:off x="1883146" y="3847072"/>
            <a:ext cx="28280" cy="110413"/>
          </a:xfrm>
          <a:custGeom>
            <a:avLst/>
            <a:gdLst>
              <a:gd name="T0" fmla="*/ 0 w 12"/>
              <a:gd name="T1" fmla="*/ 14 h 60"/>
              <a:gd name="T2" fmla="*/ 12 w 12"/>
              <a:gd name="T3" fmla="*/ 0 h 60"/>
              <a:gd name="T4" fmla="*/ 12 w 12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60">
                <a:moveTo>
                  <a:pt x="0" y="14"/>
                </a:moveTo>
                <a:lnTo>
                  <a:pt x="12" y="0"/>
                </a:lnTo>
                <a:lnTo>
                  <a:pt x="12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0" name="Freeform 35"/>
          <p:cNvSpPr>
            <a:spLocks/>
          </p:cNvSpPr>
          <p:nvPr/>
        </p:nvSpPr>
        <p:spPr bwMode="auto">
          <a:xfrm>
            <a:off x="2182439" y="3745859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1" name="Freeform 36"/>
          <p:cNvSpPr>
            <a:spLocks/>
          </p:cNvSpPr>
          <p:nvPr/>
        </p:nvSpPr>
        <p:spPr bwMode="auto">
          <a:xfrm>
            <a:off x="2182439" y="3583920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3" name="Line 37"/>
          <p:cNvSpPr>
            <a:spLocks noChangeShapeType="1"/>
          </p:cNvSpPr>
          <p:nvPr/>
        </p:nvSpPr>
        <p:spPr bwMode="auto">
          <a:xfrm>
            <a:off x="1696970" y="3576559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4" name="Freeform 38"/>
          <p:cNvSpPr>
            <a:spLocks/>
          </p:cNvSpPr>
          <p:nvPr/>
        </p:nvSpPr>
        <p:spPr bwMode="auto">
          <a:xfrm>
            <a:off x="2003334" y="3521352"/>
            <a:ext cx="28280" cy="110413"/>
          </a:xfrm>
          <a:custGeom>
            <a:avLst/>
            <a:gdLst>
              <a:gd name="T0" fmla="*/ 0 w 12"/>
              <a:gd name="T1" fmla="*/ 16 h 60"/>
              <a:gd name="T2" fmla="*/ 12 w 12"/>
              <a:gd name="T3" fmla="*/ 0 h 60"/>
              <a:gd name="T4" fmla="*/ 12 w 12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60">
                <a:moveTo>
                  <a:pt x="0" y="16"/>
                </a:moveTo>
                <a:lnTo>
                  <a:pt x="12" y="0"/>
                </a:lnTo>
                <a:lnTo>
                  <a:pt x="12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5" name="Freeform 39"/>
          <p:cNvSpPr>
            <a:spLocks/>
          </p:cNvSpPr>
          <p:nvPr/>
        </p:nvSpPr>
        <p:spPr bwMode="auto">
          <a:xfrm>
            <a:off x="1883146" y="3521352"/>
            <a:ext cx="28280" cy="110413"/>
          </a:xfrm>
          <a:custGeom>
            <a:avLst/>
            <a:gdLst>
              <a:gd name="T0" fmla="*/ 0 w 12"/>
              <a:gd name="T1" fmla="*/ 16 h 60"/>
              <a:gd name="T2" fmla="*/ 12 w 12"/>
              <a:gd name="T3" fmla="*/ 0 h 60"/>
              <a:gd name="T4" fmla="*/ 12 w 12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60">
                <a:moveTo>
                  <a:pt x="0" y="16"/>
                </a:moveTo>
                <a:lnTo>
                  <a:pt x="12" y="0"/>
                </a:lnTo>
                <a:lnTo>
                  <a:pt x="12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6" name="Freeform 40"/>
          <p:cNvSpPr>
            <a:spLocks/>
          </p:cNvSpPr>
          <p:nvPr/>
        </p:nvSpPr>
        <p:spPr bwMode="auto">
          <a:xfrm>
            <a:off x="2182439" y="3421981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1" name="Freeform 41"/>
          <p:cNvSpPr>
            <a:spLocks/>
          </p:cNvSpPr>
          <p:nvPr/>
        </p:nvSpPr>
        <p:spPr bwMode="auto">
          <a:xfrm>
            <a:off x="2182439" y="3258202"/>
            <a:ext cx="49491" cy="163780"/>
          </a:xfrm>
          <a:custGeom>
            <a:avLst/>
            <a:gdLst>
              <a:gd name="T0" fmla="*/ 21 w 21"/>
              <a:gd name="T1" fmla="*/ 89 h 89"/>
              <a:gd name="T2" fmla="*/ 21 w 21"/>
              <a:gd name="T3" fmla="*/ 0 h 89"/>
              <a:gd name="T4" fmla="*/ 0 w 21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9">
                <a:moveTo>
                  <a:pt x="21" y="89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2" name="Line 42"/>
          <p:cNvSpPr>
            <a:spLocks noChangeShapeType="1"/>
          </p:cNvSpPr>
          <p:nvPr/>
        </p:nvSpPr>
        <p:spPr bwMode="auto">
          <a:xfrm>
            <a:off x="1696970" y="3254522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3" name="Freeform 43"/>
          <p:cNvSpPr>
            <a:spLocks/>
          </p:cNvSpPr>
          <p:nvPr/>
        </p:nvSpPr>
        <p:spPr bwMode="auto">
          <a:xfrm>
            <a:off x="1866649" y="3195634"/>
            <a:ext cx="84839" cy="114093"/>
          </a:xfrm>
          <a:custGeom>
            <a:avLst/>
            <a:gdLst>
              <a:gd name="T0" fmla="*/ 0 w 36"/>
              <a:gd name="T1" fmla="*/ 54 h 62"/>
              <a:gd name="T2" fmla="*/ 7 w 36"/>
              <a:gd name="T3" fmla="*/ 62 h 62"/>
              <a:gd name="T4" fmla="*/ 24 w 36"/>
              <a:gd name="T5" fmla="*/ 62 h 62"/>
              <a:gd name="T6" fmla="*/ 36 w 36"/>
              <a:gd name="T7" fmla="*/ 54 h 62"/>
              <a:gd name="T8" fmla="*/ 36 w 36"/>
              <a:gd name="T9" fmla="*/ 9 h 62"/>
              <a:gd name="T10" fmla="*/ 30 w 36"/>
              <a:gd name="T11" fmla="*/ 0 h 62"/>
              <a:gd name="T12" fmla="*/ 7 w 36"/>
              <a:gd name="T13" fmla="*/ 0 h 62"/>
              <a:gd name="T14" fmla="*/ 0 w 36"/>
              <a:gd name="T15" fmla="*/ 9 h 62"/>
              <a:gd name="T16" fmla="*/ 0 w 36"/>
              <a:gd name="T17" fmla="*/ 24 h 62"/>
              <a:gd name="T18" fmla="*/ 7 w 36"/>
              <a:gd name="T19" fmla="*/ 32 h 62"/>
              <a:gd name="T20" fmla="*/ 30 w 36"/>
              <a:gd name="T21" fmla="*/ 32 h 62"/>
              <a:gd name="T22" fmla="*/ 36 w 36"/>
              <a:gd name="T23" fmla="*/ 24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6" h="62">
                <a:moveTo>
                  <a:pt x="0" y="54"/>
                </a:moveTo>
                <a:lnTo>
                  <a:pt x="7" y="62"/>
                </a:lnTo>
                <a:lnTo>
                  <a:pt x="24" y="62"/>
                </a:lnTo>
                <a:lnTo>
                  <a:pt x="36" y="54"/>
                </a:lnTo>
                <a:lnTo>
                  <a:pt x="36" y="9"/>
                </a:lnTo>
                <a:lnTo>
                  <a:pt x="30" y="0"/>
                </a:lnTo>
                <a:lnTo>
                  <a:pt x="7" y="0"/>
                </a:lnTo>
                <a:lnTo>
                  <a:pt x="0" y="9"/>
                </a:lnTo>
                <a:lnTo>
                  <a:pt x="0" y="24"/>
                </a:lnTo>
                <a:lnTo>
                  <a:pt x="7" y="32"/>
                </a:lnTo>
                <a:lnTo>
                  <a:pt x="30" y="32"/>
                </a:lnTo>
                <a:lnTo>
                  <a:pt x="36" y="24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4" name="Freeform 44"/>
          <p:cNvSpPr>
            <a:spLocks/>
          </p:cNvSpPr>
          <p:nvPr/>
        </p:nvSpPr>
        <p:spPr bwMode="auto">
          <a:xfrm>
            <a:off x="2182439" y="3098103"/>
            <a:ext cx="49491" cy="160100"/>
          </a:xfrm>
          <a:custGeom>
            <a:avLst/>
            <a:gdLst>
              <a:gd name="T0" fmla="*/ 21 w 21"/>
              <a:gd name="T1" fmla="*/ 87 h 87"/>
              <a:gd name="T2" fmla="*/ 21 w 21"/>
              <a:gd name="T3" fmla="*/ 0 h 87"/>
              <a:gd name="T4" fmla="*/ 0 w 21"/>
              <a:gd name="T5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7">
                <a:moveTo>
                  <a:pt x="21" y="87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8" name="Freeform 45"/>
          <p:cNvSpPr>
            <a:spLocks/>
          </p:cNvSpPr>
          <p:nvPr/>
        </p:nvSpPr>
        <p:spPr bwMode="auto">
          <a:xfrm>
            <a:off x="2182439" y="2936163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31" name="Line 46"/>
          <p:cNvSpPr>
            <a:spLocks noChangeShapeType="1"/>
          </p:cNvSpPr>
          <p:nvPr/>
        </p:nvSpPr>
        <p:spPr bwMode="auto">
          <a:xfrm>
            <a:off x="1696970" y="2928802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32" name="Freeform 47"/>
          <p:cNvSpPr>
            <a:spLocks/>
          </p:cNvSpPr>
          <p:nvPr/>
        </p:nvSpPr>
        <p:spPr bwMode="auto">
          <a:xfrm>
            <a:off x="1866649" y="2873596"/>
            <a:ext cx="84839" cy="110413"/>
          </a:xfrm>
          <a:custGeom>
            <a:avLst/>
            <a:gdLst>
              <a:gd name="T0" fmla="*/ 0 w 36"/>
              <a:gd name="T1" fmla="*/ 0 h 60"/>
              <a:gd name="T2" fmla="*/ 36 w 36"/>
              <a:gd name="T3" fmla="*/ 0 h 60"/>
              <a:gd name="T4" fmla="*/ 0 w 36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60">
                <a:moveTo>
                  <a:pt x="0" y="0"/>
                </a:moveTo>
                <a:lnTo>
                  <a:pt x="36" y="0"/>
                </a:lnTo>
                <a:lnTo>
                  <a:pt x="0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33" name="Freeform 48"/>
          <p:cNvSpPr>
            <a:spLocks/>
          </p:cNvSpPr>
          <p:nvPr/>
        </p:nvSpPr>
        <p:spPr bwMode="auto">
          <a:xfrm>
            <a:off x="2182439" y="2774224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34" name="Freeform 49"/>
          <p:cNvSpPr>
            <a:spLocks/>
          </p:cNvSpPr>
          <p:nvPr/>
        </p:nvSpPr>
        <p:spPr bwMode="auto">
          <a:xfrm>
            <a:off x="2182439" y="2612285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35" name="Line 50"/>
          <p:cNvSpPr>
            <a:spLocks noChangeShapeType="1"/>
          </p:cNvSpPr>
          <p:nvPr/>
        </p:nvSpPr>
        <p:spPr bwMode="auto">
          <a:xfrm>
            <a:off x="1696970" y="2604924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36" name="Freeform 51"/>
          <p:cNvSpPr>
            <a:spLocks/>
          </p:cNvSpPr>
          <p:nvPr/>
        </p:nvSpPr>
        <p:spPr bwMode="auto">
          <a:xfrm>
            <a:off x="1866649" y="2549718"/>
            <a:ext cx="84839" cy="112254"/>
          </a:xfrm>
          <a:custGeom>
            <a:avLst/>
            <a:gdLst>
              <a:gd name="T0" fmla="*/ 0 w 36"/>
              <a:gd name="T1" fmla="*/ 61 h 61"/>
              <a:gd name="T2" fmla="*/ 30 w 36"/>
              <a:gd name="T3" fmla="*/ 61 h 61"/>
              <a:gd name="T4" fmla="*/ 36 w 36"/>
              <a:gd name="T5" fmla="*/ 53 h 61"/>
              <a:gd name="T6" fmla="*/ 36 w 36"/>
              <a:gd name="T7" fmla="*/ 30 h 61"/>
              <a:gd name="T8" fmla="*/ 30 w 36"/>
              <a:gd name="T9" fmla="*/ 23 h 61"/>
              <a:gd name="T10" fmla="*/ 7 w 36"/>
              <a:gd name="T11" fmla="*/ 23 h 61"/>
              <a:gd name="T12" fmla="*/ 0 w 36"/>
              <a:gd name="T13" fmla="*/ 30 h 61"/>
              <a:gd name="T14" fmla="*/ 0 w 36"/>
              <a:gd name="T15" fmla="*/ 0 h 61"/>
              <a:gd name="T16" fmla="*/ 36 w 36"/>
              <a:gd name="T17" fmla="*/ 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" h="61">
                <a:moveTo>
                  <a:pt x="0" y="61"/>
                </a:moveTo>
                <a:lnTo>
                  <a:pt x="30" y="61"/>
                </a:lnTo>
                <a:lnTo>
                  <a:pt x="36" y="53"/>
                </a:lnTo>
                <a:lnTo>
                  <a:pt x="36" y="30"/>
                </a:lnTo>
                <a:lnTo>
                  <a:pt x="30" y="23"/>
                </a:lnTo>
                <a:lnTo>
                  <a:pt x="7" y="23"/>
                </a:lnTo>
                <a:lnTo>
                  <a:pt x="0" y="30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37" name="Freeform 52"/>
          <p:cNvSpPr>
            <a:spLocks/>
          </p:cNvSpPr>
          <p:nvPr/>
        </p:nvSpPr>
        <p:spPr bwMode="auto">
          <a:xfrm>
            <a:off x="2182439" y="2452186"/>
            <a:ext cx="49491" cy="160100"/>
          </a:xfrm>
          <a:custGeom>
            <a:avLst/>
            <a:gdLst>
              <a:gd name="T0" fmla="*/ 21 w 21"/>
              <a:gd name="T1" fmla="*/ 87 h 87"/>
              <a:gd name="T2" fmla="*/ 21 w 21"/>
              <a:gd name="T3" fmla="*/ 0 h 87"/>
              <a:gd name="T4" fmla="*/ 0 w 21"/>
              <a:gd name="T5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7">
                <a:moveTo>
                  <a:pt x="21" y="87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38" name="Freeform 53"/>
          <p:cNvSpPr>
            <a:spLocks/>
          </p:cNvSpPr>
          <p:nvPr/>
        </p:nvSpPr>
        <p:spPr bwMode="auto">
          <a:xfrm>
            <a:off x="2182439" y="2288407"/>
            <a:ext cx="49491" cy="163780"/>
          </a:xfrm>
          <a:custGeom>
            <a:avLst/>
            <a:gdLst>
              <a:gd name="T0" fmla="*/ 21 w 21"/>
              <a:gd name="T1" fmla="*/ 89 h 89"/>
              <a:gd name="T2" fmla="*/ 21 w 21"/>
              <a:gd name="T3" fmla="*/ 0 h 89"/>
              <a:gd name="T4" fmla="*/ 0 w 21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9">
                <a:moveTo>
                  <a:pt x="21" y="89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39" name="Line 54"/>
          <p:cNvSpPr>
            <a:spLocks noChangeShapeType="1"/>
          </p:cNvSpPr>
          <p:nvPr/>
        </p:nvSpPr>
        <p:spPr bwMode="auto">
          <a:xfrm>
            <a:off x="1696970" y="2281046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0" name="Freeform 55"/>
          <p:cNvSpPr>
            <a:spLocks/>
          </p:cNvSpPr>
          <p:nvPr/>
        </p:nvSpPr>
        <p:spPr bwMode="auto">
          <a:xfrm>
            <a:off x="1866649" y="2224000"/>
            <a:ext cx="84839" cy="112254"/>
          </a:xfrm>
          <a:custGeom>
            <a:avLst/>
            <a:gdLst>
              <a:gd name="T0" fmla="*/ 0 w 36"/>
              <a:gd name="T1" fmla="*/ 0 h 61"/>
              <a:gd name="T2" fmla="*/ 36 w 36"/>
              <a:gd name="T3" fmla="*/ 0 h 61"/>
              <a:gd name="T4" fmla="*/ 19 w 36"/>
              <a:gd name="T5" fmla="*/ 23 h 61"/>
              <a:gd name="T6" fmla="*/ 30 w 36"/>
              <a:gd name="T7" fmla="*/ 31 h 61"/>
              <a:gd name="T8" fmla="*/ 36 w 36"/>
              <a:gd name="T9" fmla="*/ 38 h 61"/>
              <a:gd name="T10" fmla="*/ 36 w 36"/>
              <a:gd name="T11" fmla="*/ 53 h 61"/>
              <a:gd name="T12" fmla="*/ 30 w 36"/>
              <a:gd name="T13" fmla="*/ 61 h 61"/>
              <a:gd name="T14" fmla="*/ 7 w 36"/>
              <a:gd name="T15" fmla="*/ 61 h 61"/>
              <a:gd name="T16" fmla="*/ 0 w 36"/>
              <a:gd name="T17" fmla="*/ 53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" h="61">
                <a:moveTo>
                  <a:pt x="0" y="0"/>
                </a:moveTo>
                <a:lnTo>
                  <a:pt x="36" y="0"/>
                </a:lnTo>
                <a:lnTo>
                  <a:pt x="19" y="23"/>
                </a:lnTo>
                <a:lnTo>
                  <a:pt x="30" y="31"/>
                </a:lnTo>
                <a:lnTo>
                  <a:pt x="36" y="38"/>
                </a:lnTo>
                <a:lnTo>
                  <a:pt x="36" y="53"/>
                </a:lnTo>
                <a:lnTo>
                  <a:pt x="30" y="61"/>
                </a:lnTo>
                <a:lnTo>
                  <a:pt x="7" y="61"/>
                </a:lnTo>
                <a:lnTo>
                  <a:pt x="0" y="53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1" name="Freeform 56"/>
          <p:cNvSpPr>
            <a:spLocks/>
          </p:cNvSpPr>
          <p:nvPr/>
        </p:nvSpPr>
        <p:spPr bwMode="auto">
          <a:xfrm>
            <a:off x="2182439" y="2126467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2" name="Freeform 57"/>
          <p:cNvSpPr>
            <a:spLocks/>
          </p:cNvSpPr>
          <p:nvPr/>
        </p:nvSpPr>
        <p:spPr bwMode="auto">
          <a:xfrm>
            <a:off x="2182439" y="1964528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3" name="Line 58"/>
          <p:cNvSpPr>
            <a:spLocks noChangeShapeType="1"/>
          </p:cNvSpPr>
          <p:nvPr/>
        </p:nvSpPr>
        <p:spPr bwMode="auto">
          <a:xfrm>
            <a:off x="1696970" y="1957168"/>
            <a:ext cx="58917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4" name="Freeform 59"/>
          <p:cNvSpPr>
            <a:spLocks/>
          </p:cNvSpPr>
          <p:nvPr/>
        </p:nvSpPr>
        <p:spPr bwMode="auto">
          <a:xfrm>
            <a:off x="1883146" y="1901961"/>
            <a:ext cx="28280" cy="110413"/>
          </a:xfrm>
          <a:custGeom>
            <a:avLst/>
            <a:gdLst>
              <a:gd name="T0" fmla="*/ 0 w 12"/>
              <a:gd name="T1" fmla="*/ 14 h 60"/>
              <a:gd name="T2" fmla="*/ 12 w 12"/>
              <a:gd name="T3" fmla="*/ 0 h 60"/>
              <a:gd name="T4" fmla="*/ 12 w 12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60">
                <a:moveTo>
                  <a:pt x="0" y="14"/>
                </a:moveTo>
                <a:lnTo>
                  <a:pt x="12" y="0"/>
                </a:lnTo>
                <a:lnTo>
                  <a:pt x="12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5" name="Freeform 60"/>
          <p:cNvSpPr>
            <a:spLocks/>
          </p:cNvSpPr>
          <p:nvPr/>
        </p:nvSpPr>
        <p:spPr bwMode="auto">
          <a:xfrm>
            <a:off x="2182439" y="1800749"/>
            <a:ext cx="49491" cy="163780"/>
          </a:xfrm>
          <a:custGeom>
            <a:avLst/>
            <a:gdLst>
              <a:gd name="T0" fmla="*/ 21 w 21"/>
              <a:gd name="T1" fmla="*/ 89 h 89"/>
              <a:gd name="T2" fmla="*/ 21 w 21"/>
              <a:gd name="T3" fmla="*/ 0 h 89"/>
              <a:gd name="T4" fmla="*/ 0 w 21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9">
                <a:moveTo>
                  <a:pt x="21" y="89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6" name="Freeform 61"/>
          <p:cNvSpPr>
            <a:spLocks/>
          </p:cNvSpPr>
          <p:nvPr/>
        </p:nvSpPr>
        <p:spPr bwMode="auto">
          <a:xfrm>
            <a:off x="2182439" y="1638810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7" name="Freeform 62"/>
          <p:cNvSpPr>
            <a:spLocks/>
          </p:cNvSpPr>
          <p:nvPr/>
        </p:nvSpPr>
        <p:spPr bwMode="auto">
          <a:xfrm>
            <a:off x="1883146" y="1576243"/>
            <a:ext cx="28280" cy="110413"/>
          </a:xfrm>
          <a:custGeom>
            <a:avLst/>
            <a:gdLst>
              <a:gd name="T0" fmla="*/ 0 w 12"/>
              <a:gd name="T1" fmla="*/ 16 h 60"/>
              <a:gd name="T2" fmla="*/ 12 w 12"/>
              <a:gd name="T3" fmla="*/ 0 h 60"/>
              <a:gd name="T4" fmla="*/ 12 w 12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60">
                <a:moveTo>
                  <a:pt x="0" y="16"/>
                </a:moveTo>
                <a:lnTo>
                  <a:pt x="12" y="0"/>
                </a:lnTo>
                <a:lnTo>
                  <a:pt x="12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8" name="Freeform 63"/>
          <p:cNvSpPr>
            <a:spLocks/>
          </p:cNvSpPr>
          <p:nvPr/>
        </p:nvSpPr>
        <p:spPr bwMode="auto">
          <a:xfrm>
            <a:off x="2182439" y="1476871"/>
            <a:ext cx="49491" cy="161939"/>
          </a:xfrm>
          <a:custGeom>
            <a:avLst/>
            <a:gdLst>
              <a:gd name="T0" fmla="*/ 21 w 21"/>
              <a:gd name="T1" fmla="*/ 88 h 88"/>
              <a:gd name="T2" fmla="*/ 21 w 21"/>
              <a:gd name="T3" fmla="*/ 0 h 88"/>
              <a:gd name="T4" fmla="*/ 0 w 21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8">
                <a:moveTo>
                  <a:pt x="21" y="88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9" name="Freeform 64"/>
          <p:cNvSpPr>
            <a:spLocks/>
          </p:cNvSpPr>
          <p:nvPr/>
        </p:nvSpPr>
        <p:spPr bwMode="auto">
          <a:xfrm>
            <a:off x="2182439" y="1316771"/>
            <a:ext cx="49491" cy="160100"/>
          </a:xfrm>
          <a:custGeom>
            <a:avLst/>
            <a:gdLst>
              <a:gd name="T0" fmla="*/ 21 w 21"/>
              <a:gd name="T1" fmla="*/ 87 h 87"/>
              <a:gd name="T2" fmla="*/ 21 w 21"/>
              <a:gd name="T3" fmla="*/ 0 h 87"/>
              <a:gd name="T4" fmla="*/ 0 w 21"/>
              <a:gd name="T5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87">
                <a:moveTo>
                  <a:pt x="21" y="87"/>
                </a:moveTo>
                <a:lnTo>
                  <a:pt x="21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50" name="Freeform 65"/>
          <p:cNvSpPr>
            <a:spLocks/>
          </p:cNvSpPr>
          <p:nvPr/>
        </p:nvSpPr>
        <p:spPr bwMode="auto">
          <a:xfrm>
            <a:off x="1866649" y="1254204"/>
            <a:ext cx="84839" cy="110413"/>
          </a:xfrm>
          <a:custGeom>
            <a:avLst/>
            <a:gdLst>
              <a:gd name="T0" fmla="*/ 0 w 36"/>
              <a:gd name="T1" fmla="*/ 0 h 60"/>
              <a:gd name="T2" fmla="*/ 36 w 36"/>
              <a:gd name="T3" fmla="*/ 0 h 60"/>
              <a:gd name="T4" fmla="*/ 19 w 36"/>
              <a:gd name="T5" fmla="*/ 22 h 60"/>
              <a:gd name="T6" fmla="*/ 30 w 36"/>
              <a:gd name="T7" fmla="*/ 30 h 60"/>
              <a:gd name="T8" fmla="*/ 36 w 36"/>
              <a:gd name="T9" fmla="*/ 36 h 60"/>
              <a:gd name="T10" fmla="*/ 36 w 36"/>
              <a:gd name="T11" fmla="*/ 52 h 60"/>
              <a:gd name="T12" fmla="*/ 30 w 36"/>
              <a:gd name="T13" fmla="*/ 60 h 60"/>
              <a:gd name="T14" fmla="*/ 7 w 36"/>
              <a:gd name="T15" fmla="*/ 60 h 60"/>
              <a:gd name="T16" fmla="*/ 0 w 36"/>
              <a:gd name="T17" fmla="*/ 5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" h="60">
                <a:moveTo>
                  <a:pt x="0" y="0"/>
                </a:moveTo>
                <a:lnTo>
                  <a:pt x="36" y="0"/>
                </a:lnTo>
                <a:lnTo>
                  <a:pt x="19" y="22"/>
                </a:lnTo>
                <a:lnTo>
                  <a:pt x="30" y="30"/>
                </a:lnTo>
                <a:lnTo>
                  <a:pt x="36" y="36"/>
                </a:lnTo>
                <a:lnTo>
                  <a:pt x="36" y="52"/>
                </a:lnTo>
                <a:lnTo>
                  <a:pt x="30" y="60"/>
                </a:lnTo>
                <a:lnTo>
                  <a:pt x="7" y="60"/>
                </a:lnTo>
                <a:lnTo>
                  <a:pt x="0" y="5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51" name="Line 66"/>
          <p:cNvSpPr>
            <a:spLocks noChangeShapeType="1"/>
          </p:cNvSpPr>
          <p:nvPr/>
        </p:nvSpPr>
        <p:spPr bwMode="auto">
          <a:xfrm flipV="1">
            <a:off x="2231930" y="1152993"/>
            <a:ext cx="0" cy="16378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52" name="Freeform 67"/>
          <p:cNvSpPr>
            <a:spLocks/>
          </p:cNvSpPr>
          <p:nvPr/>
        </p:nvSpPr>
        <p:spPr bwMode="auto">
          <a:xfrm>
            <a:off x="6726053" y="5529031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53" name="Line 68"/>
          <p:cNvSpPr>
            <a:spLocks noChangeShapeType="1"/>
          </p:cNvSpPr>
          <p:nvPr/>
        </p:nvSpPr>
        <p:spPr bwMode="auto">
          <a:xfrm>
            <a:off x="6848598" y="5521669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54" name="Freeform 69"/>
          <p:cNvSpPr>
            <a:spLocks/>
          </p:cNvSpPr>
          <p:nvPr/>
        </p:nvSpPr>
        <p:spPr bwMode="auto">
          <a:xfrm>
            <a:off x="7138466" y="5466463"/>
            <a:ext cx="84839" cy="110413"/>
          </a:xfrm>
          <a:custGeom>
            <a:avLst/>
            <a:gdLst>
              <a:gd name="T0" fmla="*/ 0 w 36"/>
              <a:gd name="T1" fmla="*/ 0 h 60"/>
              <a:gd name="T2" fmla="*/ 36 w 36"/>
              <a:gd name="T3" fmla="*/ 0 h 60"/>
              <a:gd name="T4" fmla="*/ 18 w 36"/>
              <a:gd name="T5" fmla="*/ 22 h 60"/>
              <a:gd name="T6" fmla="*/ 29 w 36"/>
              <a:gd name="T7" fmla="*/ 30 h 60"/>
              <a:gd name="T8" fmla="*/ 36 w 36"/>
              <a:gd name="T9" fmla="*/ 38 h 60"/>
              <a:gd name="T10" fmla="*/ 36 w 36"/>
              <a:gd name="T11" fmla="*/ 53 h 60"/>
              <a:gd name="T12" fmla="*/ 29 w 36"/>
              <a:gd name="T13" fmla="*/ 60 h 60"/>
              <a:gd name="T14" fmla="*/ 7 w 36"/>
              <a:gd name="T15" fmla="*/ 60 h 60"/>
              <a:gd name="T16" fmla="*/ 0 w 36"/>
              <a:gd name="T17" fmla="*/ 53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" h="60">
                <a:moveTo>
                  <a:pt x="0" y="0"/>
                </a:moveTo>
                <a:lnTo>
                  <a:pt x="36" y="0"/>
                </a:lnTo>
                <a:lnTo>
                  <a:pt x="18" y="22"/>
                </a:lnTo>
                <a:lnTo>
                  <a:pt x="29" y="30"/>
                </a:lnTo>
                <a:lnTo>
                  <a:pt x="36" y="38"/>
                </a:lnTo>
                <a:lnTo>
                  <a:pt x="36" y="53"/>
                </a:lnTo>
                <a:lnTo>
                  <a:pt x="29" y="60"/>
                </a:lnTo>
                <a:lnTo>
                  <a:pt x="7" y="60"/>
                </a:lnTo>
                <a:lnTo>
                  <a:pt x="0" y="53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55" name="Freeform 70"/>
          <p:cNvSpPr>
            <a:spLocks/>
          </p:cNvSpPr>
          <p:nvPr/>
        </p:nvSpPr>
        <p:spPr bwMode="auto">
          <a:xfrm>
            <a:off x="7015921" y="5466463"/>
            <a:ext cx="82483" cy="110413"/>
          </a:xfrm>
          <a:custGeom>
            <a:avLst/>
            <a:gdLst>
              <a:gd name="T0" fmla="*/ 0 w 35"/>
              <a:gd name="T1" fmla="*/ 22 h 60"/>
              <a:gd name="T2" fmla="*/ 0 w 35"/>
              <a:gd name="T3" fmla="*/ 15 h 60"/>
              <a:gd name="T4" fmla="*/ 12 w 35"/>
              <a:gd name="T5" fmla="*/ 0 h 60"/>
              <a:gd name="T6" fmla="*/ 24 w 35"/>
              <a:gd name="T7" fmla="*/ 0 h 60"/>
              <a:gd name="T8" fmla="*/ 35 w 35"/>
              <a:gd name="T9" fmla="*/ 15 h 60"/>
              <a:gd name="T10" fmla="*/ 0 w 35"/>
              <a:gd name="T11" fmla="*/ 60 h 60"/>
              <a:gd name="T12" fmla="*/ 35 w 35"/>
              <a:gd name="T13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" h="60">
                <a:moveTo>
                  <a:pt x="0" y="22"/>
                </a:moveTo>
                <a:lnTo>
                  <a:pt x="0" y="15"/>
                </a:lnTo>
                <a:lnTo>
                  <a:pt x="12" y="0"/>
                </a:lnTo>
                <a:lnTo>
                  <a:pt x="24" y="0"/>
                </a:lnTo>
                <a:lnTo>
                  <a:pt x="35" y="15"/>
                </a:lnTo>
                <a:lnTo>
                  <a:pt x="0" y="60"/>
                </a:lnTo>
                <a:lnTo>
                  <a:pt x="35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56" name="Freeform 71"/>
          <p:cNvSpPr>
            <a:spLocks/>
          </p:cNvSpPr>
          <p:nvPr/>
        </p:nvSpPr>
        <p:spPr bwMode="auto">
          <a:xfrm>
            <a:off x="6726053" y="5367092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57" name="Freeform 72"/>
          <p:cNvSpPr>
            <a:spLocks/>
          </p:cNvSpPr>
          <p:nvPr/>
        </p:nvSpPr>
        <p:spPr bwMode="auto">
          <a:xfrm>
            <a:off x="6726053" y="5203311"/>
            <a:ext cx="47133" cy="163780"/>
          </a:xfrm>
          <a:custGeom>
            <a:avLst/>
            <a:gdLst>
              <a:gd name="T0" fmla="*/ 0 w 20"/>
              <a:gd name="T1" fmla="*/ 89 h 89"/>
              <a:gd name="T2" fmla="*/ 0 w 20"/>
              <a:gd name="T3" fmla="*/ 0 h 89"/>
              <a:gd name="T4" fmla="*/ 20 w 20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9">
                <a:moveTo>
                  <a:pt x="0" y="89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58" name="Line 73"/>
          <p:cNvSpPr>
            <a:spLocks noChangeShapeType="1"/>
          </p:cNvSpPr>
          <p:nvPr/>
        </p:nvSpPr>
        <p:spPr bwMode="auto">
          <a:xfrm>
            <a:off x="6848598" y="5195951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59" name="Freeform 74"/>
          <p:cNvSpPr>
            <a:spLocks/>
          </p:cNvSpPr>
          <p:nvPr/>
        </p:nvSpPr>
        <p:spPr bwMode="auto">
          <a:xfrm>
            <a:off x="7154962" y="5140744"/>
            <a:ext cx="25924" cy="114093"/>
          </a:xfrm>
          <a:custGeom>
            <a:avLst/>
            <a:gdLst>
              <a:gd name="T0" fmla="*/ 0 w 11"/>
              <a:gd name="T1" fmla="*/ 16 h 62"/>
              <a:gd name="T2" fmla="*/ 11 w 11"/>
              <a:gd name="T3" fmla="*/ 0 h 62"/>
              <a:gd name="T4" fmla="*/ 11 w 11"/>
              <a:gd name="T5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62">
                <a:moveTo>
                  <a:pt x="0" y="16"/>
                </a:moveTo>
                <a:lnTo>
                  <a:pt x="11" y="0"/>
                </a:lnTo>
                <a:lnTo>
                  <a:pt x="11" y="6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0" name="Freeform 75"/>
          <p:cNvSpPr>
            <a:spLocks/>
          </p:cNvSpPr>
          <p:nvPr/>
        </p:nvSpPr>
        <p:spPr bwMode="auto">
          <a:xfrm>
            <a:off x="7015921" y="5140744"/>
            <a:ext cx="82483" cy="114093"/>
          </a:xfrm>
          <a:custGeom>
            <a:avLst/>
            <a:gdLst>
              <a:gd name="T0" fmla="*/ 0 w 35"/>
              <a:gd name="T1" fmla="*/ 24 h 62"/>
              <a:gd name="T2" fmla="*/ 0 w 35"/>
              <a:gd name="T3" fmla="*/ 16 h 62"/>
              <a:gd name="T4" fmla="*/ 12 w 35"/>
              <a:gd name="T5" fmla="*/ 0 h 62"/>
              <a:gd name="T6" fmla="*/ 24 w 35"/>
              <a:gd name="T7" fmla="*/ 0 h 62"/>
              <a:gd name="T8" fmla="*/ 35 w 35"/>
              <a:gd name="T9" fmla="*/ 16 h 62"/>
              <a:gd name="T10" fmla="*/ 0 w 35"/>
              <a:gd name="T11" fmla="*/ 62 h 62"/>
              <a:gd name="T12" fmla="*/ 35 w 35"/>
              <a:gd name="T13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" h="62">
                <a:moveTo>
                  <a:pt x="0" y="24"/>
                </a:moveTo>
                <a:lnTo>
                  <a:pt x="0" y="16"/>
                </a:lnTo>
                <a:lnTo>
                  <a:pt x="12" y="0"/>
                </a:lnTo>
                <a:lnTo>
                  <a:pt x="24" y="0"/>
                </a:lnTo>
                <a:lnTo>
                  <a:pt x="35" y="16"/>
                </a:lnTo>
                <a:lnTo>
                  <a:pt x="0" y="62"/>
                </a:lnTo>
                <a:lnTo>
                  <a:pt x="35" y="6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1" name="Freeform 76"/>
          <p:cNvSpPr>
            <a:spLocks/>
          </p:cNvSpPr>
          <p:nvPr/>
        </p:nvSpPr>
        <p:spPr bwMode="auto">
          <a:xfrm>
            <a:off x="6726053" y="5043213"/>
            <a:ext cx="47133" cy="160100"/>
          </a:xfrm>
          <a:custGeom>
            <a:avLst/>
            <a:gdLst>
              <a:gd name="T0" fmla="*/ 0 w 20"/>
              <a:gd name="T1" fmla="*/ 87 h 87"/>
              <a:gd name="T2" fmla="*/ 0 w 20"/>
              <a:gd name="T3" fmla="*/ 0 h 87"/>
              <a:gd name="T4" fmla="*/ 20 w 20"/>
              <a:gd name="T5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7">
                <a:moveTo>
                  <a:pt x="0" y="87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2" name="Freeform 77"/>
          <p:cNvSpPr>
            <a:spLocks/>
          </p:cNvSpPr>
          <p:nvPr/>
        </p:nvSpPr>
        <p:spPr bwMode="auto">
          <a:xfrm>
            <a:off x="6726053" y="4881274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3" name="Line 78"/>
          <p:cNvSpPr>
            <a:spLocks noChangeShapeType="1"/>
          </p:cNvSpPr>
          <p:nvPr/>
        </p:nvSpPr>
        <p:spPr bwMode="auto">
          <a:xfrm>
            <a:off x="6848598" y="4873913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4" name="Freeform 79"/>
          <p:cNvSpPr>
            <a:spLocks/>
          </p:cNvSpPr>
          <p:nvPr/>
        </p:nvSpPr>
        <p:spPr bwMode="auto">
          <a:xfrm>
            <a:off x="7138466" y="4818707"/>
            <a:ext cx="84839" cy="110413"/>
          </a:xfrm>
          <a:custGeom>
            <a:avLst/>
            <a:gdLst>
              <a:gd name="T0" fmla="*/ 0 w 36"/>
              <a:gd name="T1" fmla="*/ 52 h 60"/>
              <a:gd name="T2" fmla="*/ 7 w 36"/>
              <a:gd name="T3" fmla="*/ 60 h 60"/>
              <a:gd name="T4" fmla="*/ 24 w 36"/>
              <a:gd name="T5" fmla="*/ 60 h 60"/>
              <a:gd name="T6" fmla="*/ 36 w 36"/>
              <a:gd name="T7" fmla="*/ 52 h 60"/>
              <a:gd name="T8" fmla="*/ 36 w 36"/>
              <a:gd name="T9" fmla="*/ 8 h 60"/>
              <a:gd name="T10" fmla="*/ 29 w 36"/>
              <a:gd name="T11" fmla="*/ 0 h 60"/>
              <a:gd name="T12" fmla="*/ 7 w 36"/>
              <a:gd name="T13" fmla="*/ 0 h 60"/>
              <a:gd name="T14" fmla="*/ 0 w 36"/>
              <a:gd name="T15" fmla="*/ 8 h 60"/>
              <a:gd name="T16" fmla="*/ 0 w 36"/>
              <a:gd name="T17" fmla="*/ 22 h 60"/>
              <a:gd name="T18" fmla="*/ 7 w 36"/>
              <a:gd name="T19" fmla="*/ 30 h 60"/>
              <a:gd name="T20" fmla="*/ 29 w 36"/>
              <a:gd name="T21" fmla="*/ 30 h 60"/>
              <a:gd name="T22" fmla="*/ 36 w 36"/>
              <a:gd name="T23" fmla="*/ 2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6" h="60">
                <a:moveTo>
                  <a:pt x="0" y="52"/>
                </a:moveTo>
                <a:lnTo>
                  <a:pt x="7" y="60"/>
                </a:lnTo>
                <a:lnTo>
                  <a:pt x="24" y="60"/>
                </a:lnTo>
                <a:lnTo>
                  <a:pt x="36" y="52"/>
                </a:lnTo>
                <a:lnTo>
                  <a:pt x="36" y="8"/>
                </a:lnTo>
                <a:lnTo>
                  <a:pt x="29" y="0"/>
                </a:lnTo>
                <a:lnTo>
                  <a:pt x="7" y="0"/>
                </a:lnTo>
                <a:lnTo>
                  <a:pt x="0" y="8"/>
                </a:lnTo>
                <a:lnTo>
                  <a:pt x="0" y="22"/>
                </a:lnTo>
                <a:lnTo>
                  <a:pt x="7" y="30"/>
                </a:lnTo>
                <a:lnTo>
                  <a:pt x="29" y="30"/>
                </a:lnTo>
                <a:lnTo>
                  <a:pt x="36" y="2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5" name="Freeform 80"/>
          <p:cNvSpPr>
            <a:spLocks/>
          </p:cNvSpPr>
          <p:nvPr/>
        </p:nvSpPr>
        <p:spPr bwMode="auto">
          <a:xfrm>
            <a:off x="7032417" y="4818707"/>
            <a:ext cx="25924" cy="110413"/>
          </a:xfrm>
          <a:custGeom>
            <a:avLst/>
            <a:gdLst>
              <a:gd name="T0" fmla="*/ 0 w 11"/>
              <a:gd name="T1" fmla="*/ 16 h 60"/>
              <a:gd name="T2" fmla="*/ 11 w 11"/>
              <a:gd name="T3" fmla="*/ 0 h 60"/>
              <a:gd name="T4" fmla="*/ 11 w 11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60">
                <a:moveTo>
                  <a:pt x="0" y="16"/>
                </a:moveTo>
                <a:lnTo>
                  <a:pt x="11" y="0"/>
                </a:lnTo>
                <a:lnTo>
                  <a:pt x="11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6" name="Freeform 81"/>
          <p:cNvSpPr>
            <a:spLocks/>
          </p:cNvSpPr>
          <p:nvPr/>
        </p:nvSpPr>
        <p:spPr bwMode="auto">
          <a:xfrm>
            <a:off x="6726053" y="4719335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7" name="Freeform 82"/>
          <p:cNvSpPr>
            <a:spLocks/>
          </p:cNvSpPr>
          <p:nvPr/>
        </p:nvSpPr>
        <p:spPr bwMode="auto">
          <a:xfrm>
            <a:off x="6726053" y="4557396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8" name="Line 83"/>
          <p:cNvSpPr>
            <a:spLocks noChangeShapeType="1"/>
          </p:cNvSpPr>
          <p:nvPr/>
        </p:nvSpPr>
        <p:spPr bwMode="auto">
          <a:xfrm>
            <a:off x="6848598" y="4550035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9" name="Freeform 84"/>
          <p:cNvSpPr>
            <a:spLocks/>
          </p:cNvSpPr>
          <p:nvPr/>
        </p:nvSpPr>
        <p:spPr bwMode="auto">
          <a:xfrm>
            <a:off x="7138466" y="4492987"/>
            <a:ext cx="84839" cy="114093"/>
          </a:xfrm>
          <a:custGeom>
            <a:avLst/>
            <a:gdLst>
              <a:gd name="T0" fmla="*/ 0 w 36"/>
              <a:gd name="T1" fmla="*/ 0 h 62"/>
              <a:gd name="T2" fmla="*/ 36 w 36"/>
              <a:gd name="T3" fmla="*/ 0 h 62"/>
              <a:gd name="T4" fmla="*/ 0 w 36"/>
              <a:gd name="T5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62">
                <a:moveTo>
                  <a:pt x="0" y="0"/>
                </a:moveTo>
                <a:lnTo>
                  <a:pt x="36" y="0"/>
                </a:lnTo>
                <a:lnTo>
                  <a:pt x="0" y="6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70" name="Freeform 85"/>
          <p:cNvSpPr>
            <a:spLocks/>
          </p:cNvSpPr>
          <p:nvPr/>
        </p:nvSpPr>
        <p:spPr bwMode="auto">
          <a:xfrm>
            <a:off x="7032417" y="4492987"/>
            <a:ext cx="25924" cy="114093"/>
          </a:xfrm>
          <a:custGeom>
            <a:avLst/>
            <a:gdLst>
              <a:gd name="T0" fmla="*/ 0 w 11"/>
              <a:gd name="T1" fmla="*/ 16 h 62"/>
              <a:gd name="T2" fmla="*/ 11 w 11"/>
              <a:gd name="T3" fmla="*/ 0 h 62"/>
              <a:gd name="T4" fmla="*/ 11 w 11"/>
              <a:gd name="T5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62">
                <a:moveTo>
                  <a:pt x="0" y="16"/>
                </a:moveTo>
                <a:lnTo>
                  <a:pt x="11" y="0"/>
                </a:lnTo>
                <a:lnTo>
                  <a:pt x="11" y="6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71" name="Freeform 86"/>
          <p:cNvSpPr>
            <a:spLocks/>
          </p:cNvSpPr>
          <p:nvPr/>
        </p:nvSpPr>
        <p:spPr bwMode="auto">
          <a:xfrm>
            <a:off x="6726053" y="4393615"/>
            <a:ext cx="47133" cy="163780"/>
          </a:xfrm>
          <a:custGeom>
            <a:avLst/>
            <a:gdLst>
              <a:gd name="T0" fmla="*/ 0 w 20"/>
              <a:gd name="T1" fmla="*/ 89 h 89"/>
              <a:gd name="T2" fmla="*/ 0 w 20"/>
              <a:gd name="T3" fmla="*/ 0 h 89"/>
              <a:gd name="T4" fmla="*/ 20 w 20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9">
                <a:moveTo>
                  <a:pt x="0" y="89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72" name="Freeform 87"/>
          <p:cNvSpPr>
            <a:spLocks/>
          </p:cNvSpPr>
          <p:nvPr/>
        </p:nvSpPr>
        <p:spPr bwMode="auto">
          <a:xfrm>
            <a:off x="6726053" y="4233517"/>
            <a:ext cx="47133" cy="160100"/>
          </a:xfrm>
          <a:custGeom>
            <a:avLst/>
            <a:gdLst>
              <a:gd name="T0" fmla="*/ 0 w 20"/>
              <a:gd name="T1" fmla="*/ 87 h 87"/>
              <a:gd name="T2" fmla="*/ 0 w 20"/>
              <a:gd name="T3" fmla="*/ 0 h 87"/>
              <a:gd name="T4" fmla="*/ 20 w 20"/>
              <a:gd name="T5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7">
                <a:moveTo>
                  <a:pt x="0" y="87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73" name="Line 88"/>
          <p:cNvSpPr>
            <a:spLocks noChangeShapeType="1"/>
          </p:cNvSpPr>
          <p:nvPr/>
        </p:nvSpPr>
        <p:spPr bwMode="auto">
          <a:xfrm>
            <a:off x="6848598" y="4226157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74" name="Freeform 89"/>
          <p:cNvSpPr>
            <a:spLocks/>
          </p:cNvSpPr>
          <p:nvPr/>
        </p:nvSpPr>
        <p:spPr bwMode="auto">
          <a:xfrm>
            <a:off x="7138466" y="4169109"/>
            <a:ext cx="84839" cy="112254"/>
          </a:xfrm>
          <a:custGeom>
            <a:avLst/>
            <a:gdLst>
              <a:gd name="T0" fmla="*/ 0 w 36"/>
              <a:gd name="T1" fmla="*/ 61 h 61"/>
              <a:gd name="T2" fmla="*/ 29 w 36"/>
              <a:gd name="T3" fmla="*/ 61 h 61"/>
              <a:gd name="T4" fmla="*/ 36 w 36"/>
              <a:gd name="T5" fmla="*/ 53 h 61"/>
              <a:gd name="T6" fmla="*/ 36 w 36"/>
              <a:gd name="T7" fmla="*/ 31 h 61"/>
              <a:gd name="T8" fmla="*/ 29 w 36"/>
              <a:gd name="T9" fmla="*/ 23 h 61"/>
              <a:gd name="T10" fmla="*/ 7 w 36"/>
              <a:gd name="T11" fmla="*/ 23 h 61"/>
              <a:gd name="T12" fmla="*/ 0 w 36"/>
              <a:gd name="T13" fmla="*/ 31 h 61"/>
              <a:gd name="T14" fmla="*/ 0 w 36"/>
              <a:gd name="T15" fmla="*/ 0 h 61"/>
              <a:gd name="T16" fmla="*/ 36 w 36"/>
              <a:gd name="T17" fmla="*/ 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" h="61">
                <a:moveTo>
                  <a:pt x="0" y="61"/>
                </a:moveTo>
                <a:lnTo>
                  <a:pt x="29" y="61"/>
                </a:lnTo>
                <a:lnTo>
                  <a:pt x="36" y="53"/>
                </a:lnTo>
                <a:lnTo>
                  <a:pt x="36" y="31"/>
                </a:lnTo>
                <a:lnTo>
                  <a:pt x="29" y="23"/>
                </a:lnTo>
                <a:lnTo>
                  <a:pt x="7" y="23"/>
                </a:lnTo>
                <a:lnTo>
                  <a:pt x="0" y="3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75" name="Freeform 90"/>
          <p:cNvSpPr>
            <a:spLocks/>
          </p:cNvSpPr>
          <p:nvPr/>
        </p:nvSpPr>
        <p:spPr bwMode="auto">
          <a:xfrm>
            <a:off x="7032417" y="4169109"/>
            <a:ext cx="25924" cy="112254"/>
          </a:xfrm>
          <a:custGeom>
            <a:avLst/>
            <a:gdLst>
              <a:gd name="T0" fmla="*/ 0 w 11"/>
              <a:gd name="T1" fmla="*/ 16 h 61"/>
              <a:gd name="T2" fmla="*/ 11 w 11"/>
              <a:gd name="T3" fmla="*/ 0 h 61"/>
              <a:gd name="T4" fmla="*/ 11 w 11"/>
              <a:gd name="T5" fmla="*/ 6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61">
                <a:moveTo>
                  <a:pt x="0" y="16"/>
                </a:moveTo>
                <a:lnTo>
                  <a:pt x="11" y="0"/>
                </a:lnTo>
                <a:lnTo>
                  <a:pt x="11" y="61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76" name="Freeform 91"/>
          <p:cNvSpPr>
            <a:spLocks/>
          </p:cNvSpPr>
          <p:nvPr/>
        </p:nvSpPr>
        <p:spPr bwMode="auto">
          <a:xfrm>
            <a:off x="6726053" y="4071578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77" name="Freeform 92"/>
          <p:cNvSpPr>
            <a:spLocks/>
          </p:cNvSpPr>
          <p:nvPr/>
        </p:nvSpPr>
        <p:spPr bwMode="auto">
          <a:xfrm>
            <a:off x="6726053" y="3907798"/>
            <a:ext cx="47133" cy="163780"/>
          </a:xfrm>
          <a:custGeom>
            <a:avLst/>
            <a:gdLst>
              <a:gd name="T0" fmla="*/ 0 w 20"/>
              <a:gd name="T1" fmla="*/ 89 h 89"/>
              <a:gd name="T2" fmla="*/ 0 w 20"/>
              <a:gd name="T3" fmla="*/ 0 h 89"/>
              <a:gd name="T4" fmla="*/ 20 w 20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9">
                <a:moveTo>
                  <a:pt x="0" y="89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78" name="Line 93"/>
          <p:cNvSpPr>
            <a:spLocks noChangeShapeType="1"/>
          </p:cNvSpPr>
          <p:nvPr/>
        </p:nvSpPr>
        <p:spPr bwMode="auto">
          <a:xfrm>
            <a:off x="6848598" y="3902278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79" name="Freeform 94"/>
          <p:cNvSpPr>
            <a:spLocks/>
          </p:cNvSpPr>
          <p:nvPr/>
        </p:nvSpPr>
        <p:spPr bwMode="auto">
          <a:xfrm>
            <a:off x="7138466" y="3847072"/>
            <a:ext cx="84839" cy="110413"/>
          </a:xfrm>
          <a:custGeom>
            <a:avLst/>
            <a:gdLst>
              <a:gd name="T0" fmla="*/ 0 w 36"/>
              <a:gd name="T1" fmla="*/ 0 h 60"/>
              <a:gd name="T2" fmla="*/ 36 w 36"/>
              <a:gd name="T3" fmla="*/ 0 h 60"/>
              <a:gd name="T4" fmla="*/ 18 w 36"/>
              <a:gd name="T5" fmla="*/ 22 h 60"/>
              <a:gd name="T6" fmla="*/ 29 w 36"/>
              <a:gd name="T7" fmla="*/ 30 h 60"/>
              <a:gd name="T8" fmla="*/ 36 w 36"/>
              <a:gd name="T9" fmla="*/ 37 h 60"/>
              <a:gd name="T10" fmla="*/ 36 w 36"/>
              <a:gd name="T11" fmla="*/ 52 h 60"/>
              <a:gd name="T12" fmla="*/ 29 w 36"/>
              <a:gd name="T13" fmla="*/ 60 h 60"/>
              <a:gd name="T14" fmla="*/ 7 w 36"/>
              <a:gd name="T15" fmla="*/ 60 h 60"/>
              <a:gd name="T16" fmla="*/ 0 w 36"/>
              <a:gd name="T17" fmla="*/ 5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" h="60">
                <a:moveTo>
                  <a:pt x="0" y="0"/>
                </a:moveTo>
                <a:lnTo>
                  <a:pt x="36" y="0"/>
                </a:lnTo>
                <a:lnTo>
                  <a:pt x="18" y="22"/>
                </a:lnTo>
                <a:lnTo>
                  <a:pt x="29" y="30"/>
                </a:lnTo>
                <a:lnTo>
                  <a:pt x="36" y="37"/>
                </a:lnTo>
                <a:lnTo>
                  <a:pt x="36" y="52"/>
                </a:lnTo>
                <a:lnTo>
                  <a:pt x="29" y="60"/>
                </a:lnTo>
                <a:lnTo>
                  <a:pt x="7" y="60"/>
                </a:lnTo>
                <a:lnTo>
                  <a:pt x="0" y="5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80" name="Freeform 95"/>
          <p:cNvSpPr>
            <a:spLocks/>
          </p:cNvSpPr>
          <p:nvPr/>
        </p:nvSpPr>
        <p:spPr bwMode="auto">
          <a:xfrm>
            <a:off x="7032417" y="3847072"/>
            <a:ext cx="25924" cy="110413"/>
          </a:xfrm>
          <a:custGeom>
            <a:avLst/>
            <a:gdLst>
              <a:gd name="T0" fmla="*/ 0 w 11"/>
              <a:gd name="T1" fmla="*/ 14 h 60"/>
              <a:gd name="T2" fmla="*/ 11 w 11"/>
              <a:gd name="T3" fmla="*/ 0 h 60"/>
              <a:gd name="T4" fmla="*/ 11 w 11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60">
                <a:moveTo>
                  <a:pt x="0" y="14"/>
                </a:moveTo>
                <a:lnTo>
                  <a:pt x="11" y="0"/>
                </a:lnTo>
                <a:lnTo>
                  <a:pt x="11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81" name="Freeform 96"/>
          <p:cNvSpPr>
            <a:spLocks/>
          </p:cNvSpPr>
          <p:nvPr/>
        </p:nvSpPr>
        <p:spPr bwMode="auto">
          <a:xfrm>
            <a:off x="6726053" y="3745859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82" name="Freeform 97"/>
          <p:cNvSpPr>
            <a:spLocks/>
          </p:cNvSpPr>
          <p:nvPr/>
        </p:nvSpPr>
        <p:spPr bwMode="auto">
          <a:xfrm>
            <a:off x="6726053" y="3583920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83" name="Line 98"/>
          <p:cNvSpPr>
            <a:spLocks noChangeShapeType="1"/>
          </p:cNvSpPr>
          <p:nvPr/>
        </p:nvSpPr>
        <p:spPr bwMode="auto">
          <a:xfrm>
            <a:off x="6848598" y="3576559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84" name="Freeform 99"/>
          <p:cNvSpPr>
            <a:spLocks/>
          </p:cNvSpPr>
          <p:nvPr/>
        </p:nvSpPr>
        <p:spPr bwMode="auto">
          <a:xfrm>
            <a:off x="7154962" y="3521352"/>
            <a:ext cx="25924" cy="110413"/>
          </a:xfrm>
          <a:custGeom>
            <a:avLst/>
            <a:gdLst>
              <a:gd name="T0" fmla="*/ 0 w 11"/>
              <a:gd name="T1" fmla="*/ 16 h 60"/>
              <a:gd name="T2" fmla="*/ 11 w 11"/>
              <a:gd name="T3" fmla="*/ 0 h 60"/>
              <a:gd name="T4" fmla="*/ 11 w 11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60">
                <a:moveTo>
                  <a:pt x="0" y="16"/>
                </a:moveTo>
                <a:lnTo>
                  <a:pt x="11" y="0"/>
                </a:lnTo>
                <a:lnTo>
                  <a:pt x="11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85" name="Freeform 100"/>
          <p:cNvSpPr>
            <a:spLocks/>
          </p:cNvSpPr>
          <p:nvPr/>
        </p:nvSpPr>
        <p:spPr bwMode="auto">
          <a:xfrm>
            <a:off x="7032417" y="3521352"/>
            <a:ext cx="25924" cy="110413"/>
          </a:xfrm>
          <a:custGeom>
            <a:avLst/>
            <a:gdLst>
              <a:gd name="T0" fmla="*/ 0 w 11"/>
              <a:gd name="T1" fmla="*/ 16 h 60"/>
              <a:gd name="T2" fmla="*/ 11 w 11"/>
              <a:gd name="T3" fmla="*/ 0 h 60"/>
              <a:gd name="T4" fmla="*/ 11 w 11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60">
                <a:moveTo>
                  <a:pt x="0" y="16"/>
                </a:moveTo>
                <a:lnTo>
                  <a:pt x="11" y="0"/>
                </a:lnTo>
                <a:lnTo>
                  <a:pt x="11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86" name="Freeform 101"/>
          <p:cNvSpPr>
            <a:spLocks/>
          </p:cNvSpPr>
          <p:nvPr/>
        </p:nvSpPr>
        <p:spPr bwMode="auto">
          <a:xfrm>
            <a:off x="6726053" y="3421981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87" name="Freeform 102"/>
          <p:cNvSpPr>
            <a:spLocks/>
          </p:cNvSpPr>
          <p:nvPr/>
        </p:nvSpPr>
        <p:spPr bwMode="auto">
          <a:xfrm>
            <a:off x="6726053" y="3258202"/>
            <a:ext cx="47133" cy="163780"/>
          </a:xfrm>
          <a:custGeom>
            <a:avLst/>
            <a:gdLst>
              <a:gd name="T0" fmla="*/ 0 w 20"/>
              <a:gd name="T1" fmla="*/ 89 h 89"/>
              <a:gd name="T2" fmla="*/ 0 w 20"/>
              <a:gd name="T3" fmla="*/ 0 h 89"/>
              <a:gd name="T4" fmla="*/ 20 w 20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9">
                <a:moveTo>
                  <a:pt x="0" y="89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88" name="Line 103"/>
          <p:cNvSpPr>
            <a:spLocks noChangeShapeType="1"/>
          </p:cNvSpPr>
          <p:nvPr/>
        </p:nvSpPr>
        <p:spPr bwMode="auto">
          <a:xfrm>
            <a:off x="6848598" y="3254522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89" name="Freeform 104"/>
          <p:cNvSpPr>
            <a:spLocks/>
          </p:cNvSpPr>
          <p:nvPr/>
        </p:nvSpPr>
        <p:spPr bwMode="auto">
          <a:xfrm>
            <a:off x="7015921" y="3195634"/>
            <a:ext cx="82483" cy="114093"/>
          </a:xfrm>
          <a:custGeom>
            <a:avLst/>
            <a:gdLst>
              <a:gd name="T0" fmla="*/ 0 w 35"/>
              <a:gd name="T1" fmla="*/ 54 h 62"/>
              <a:gd name="T2" fmla="*/ 7 w 35"/>
              <a:gd name="T3" fmla="*/ 62 h 62"/>
              <a:gd name="T4" fmla="*/ 24 w 35"/>
              <a:gd name="T5" fmla="*/ 62 h 62"/>
              <a:gd name="T6" fmla="*/ 35 w 35"/>
              <a:gd name="T7" fmla="*/ 54 h 62"/>
              <a:gd name="T8" fmla="*/ 35 w 35"/>
              <a:gd name="T9" fmla="*/ 9 h 62"/>
              <a:gd name="T10" fmla="*/ 30 w 35"/>
              <a:gd name="T11" fmla="*/ 0 h 62"/>
              <a:gd name="T12" fmla="*/ 7 w 35"/>
              <a:gd name="T13" fmla="*/ 0 h 62"/>
              <a:gd name="T14" fmla="*/ 0 w 35"/>
              <a:gd name="T15" fmla="*/ 9 h 62"/>
              <a:gd name="T16" fmla="*/ 0 w 35"/>
              <a:gd name="T17" fmla="*/ 24 h 62"/>
              <a:gd name="T18" fmla="*/ 7 w 35"/>
              <a:gd name="T19" fmla="*/ 32 h 62"/>
              <a:gd name="T20" fmla="*/ 30 w 35"/>
              <a:gd name="T21" fmla="*/ 32 h 62"/>
              <a:gd name="T22" fmla="*/ 35 w 35"/>
              <a:gd name="T23" fmla="*/ 24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5" h="62">
                <a:moveTo>
                  <a:pt x="0" y="54"/>
                </a:moveTo>
                <a:lnTo>
                  <a:pt x="7" y="62"/>
                </a:lnTo>
                <a:lnTo>
                  <a:pt x="24" y="62"/>
                </a:lnTo>
                <a:lnTo>
                  <a:pt x="35" y="54"/>
                </a:lnTo>
                <a:lnTo>
                  <a:pt x="35" y="9"/>
                </a:lnTo>
                <a:lnTo>
                  <a:pt x="30" y="0"/>
                </a:lnTo>
                <a:lnTo>
                  <a:pt x="7" y="0"/>
                </a:lnTo>
                <a:lnTo>
                  <a:pt x="0" y="9"/>
                </a:lnTo>
                <a:lnTo>
                  <a:pt x="0" y="24"/>
                </a:lnTo>
                <a:lnTo>
                  <a:pt x="7" y="32"/>
                </a:lnTo>
                <a:lnTo>
                  <a:pt x="30" y="32"/>
                </a:lnTo>
                <a:lnTo>
                  <a:pt x="35" y="24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90" name="Freeform 105"/>
          <p:cNvSpPr>
            <a:spLocks/>
          </p:cNvSpPr>
          <p:nvPr/>
        </p:nvSpPr>
        <p:spPr bwMode="auto">
          <a:xfrm>
            <a:off x="6726053" y="3098103"/>
            <a:ext cx="47133" cy="160100"/>
          </a:xfrm>
          <a:custGeom>
            <a:avLst/>
            <a:gdLst>
              <a:gd name="T0" fmla="*/ 0 w 20"/>
              <a:gd name="T1" fmla="*/ 87 h 87"/>
              <a:gd name="T2" fmla="*/ 0 w 20"/>
              <a:gd name="T3" fmla="*/ 0 h 87"/>
              <a:gd name="T4" fmla="*/ 20 w 20"/>
              <a:gd name="T5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7">
                <a:moveTo>
                  <a:pt x="0" y="87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91" name="Freeform 106"/>
          <p:cNvSpPr>
            <a:spLocks/>
          </p:cNvSpPr>
          <p:nvPr/>
        </p:nvSpPr>
        <p:spPr bwMode="auto">
          <a:xfrm>
            <a:off x="6726053" y="2936163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92" name="Line 107"/>
          <p:cNvSpPr>
            <a:spLocks noChangeShapeType="1"/>
          </p:cNvSpPr>
          <p:nvPr/>
        </p:nvSpPr>
        <p:spPr bwMode="auto">
          <a:xfrm>
            <a:off x="6848598" y="2928802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93" name="Freeform 108"/>
          <p:cNvSpPr>
            <a:spLocks/>
          </p:cNvSpPr>
          <p:nvPr/>
        </p:nvSpPr>
        <p:spPr bwMode="auto">
          <a:xfrm>
            <a:off x="7015921" y="2873596"/>
            <a:ext cx="82483" cy="110413"/>
          </a:xfrm>
          <a:custGeom>
            <a:avLst/>
            <a:gdLst>
              <a:gd name="T0" fmla="*/ 0 w 35"/>
              <a:gd name="T1" fmla="*/ 0 h 60"/>
              <a:gd name="T2" fmla="*/ 35 w 35"/>
              <a:gd name="T3" fmla="*/ 0 h 60"/>
              <a:gd name="T4" fmla="*/ 0 w 35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" h="60">
                <a:moveTo>
                  <a:pt x="0" y="0"/>
                </a:moveTo>
                <a:lnTo>
                  <a:pt x="35" y="0"/>
                </a:lnTo>
                <a:lnTo>
                  <a:pt x="0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94" name="Freeform 109"/>
          <p:cNvSpPr>
            <a:spLocks/>
          </p:cNvSpPr>
          <p:nvPr/>
        </p:nvSpPr>
        <p:spPr bwMode="auto">
          <a:xfrm>
            <a:off x="6726053" y="2774224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95" name="Freeform 110"/>
          <p:cNvSpPr>
            <a:spLocks/>
          </p:cNvSpPr>
          <p:nvPr/>
        </p:nvSpPr>
        <p:spPr bwMode="auto">
          <a:xfrm>
            <a:off x="6726053" y="2612285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96" name="Line 111"/>
          <p:cNvSpPr>
            <a:spLocks noChangeShapeType="1"/>
          </p:cNvSpPr>
          <p:nvPr/>
        </p:nvSpPr>
        <p:spPr bwMode="auto">
          <a:xfrm>
            <a:off x="6848598" y="2604924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97" name="Freeform 112"/>
          <p:cNvSpPr>
            <a:spLocks/>
          </p:cNvSpPr>
          <p:nvPr/>
        </p:nvSpPr>
        <p:spPr bwMode="auto">
          <a:xfrm>
            <a:off x="7015921" y="2549718"/>
            <a:ext cx="82483" cy="112254"/>
          </a:xfrm>
          <a:custGeom>
            <a:avLst/>
            <a:gdLst>
              <a:gd name="T0" fmla="*/ 0 w 35"/>
              <a:gd name="T1" fmla="*/ 61 h 61"/>
              <a:gd name="T2" fmla="*/ 30 w 35"/>
              <a:gd name="T3" fmla="*/ 61 h 61"/>
              <a:gd name="T4" fmla="*/ 35 w 35"/>
              <a:gd name="T5" fmla="*/ 53 h 61"/>
              <a:gd name="T6" fmla="*/ 35 w 35"/>
              <a:gd name="T7" fmla="*/ 30 h 61"/>
              <a:gd name="T8" fmla="*/ 30 w 35"/>
              <a:gd name="T9" fmla="*/ 23 h 61"/>
              <a:gd name="T10" fmla="*/ 7 w 35"/>
              <a:gd name="T11" fmla="*/ 23 h 61"/>
              <a:gd name="T12" fmla="*/ 0 w 35"/>
              <a:gd name="T13" fmla="*/ 30 h 61"/>
              <a:gd name="T14" fmla="*/ 0 w 35"/>
              <a:gd name="T15" fmla="*/ 0 h 61"/>
              <a:gd name="T16" fmla="*/ 35 w 35"/>
              <a:gd name="T17" fmla="*/ 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" h="61">
                <a:moveTo>
                  <a:pt x="0" y="61"/>
                </a:moveTo>
                <a:lnTo>
                  <a:pt x="30" y="61"/>
                </a:lnTo>
                <a:lnTo>
                  <a:pt x="35" y="53"/>
                </a:lnTo>
                <a:lnTo>
                  <a:pt x="35" y="30"/>
                </a:lnTo>
                <a:lnTo>
                  <a:pt x="30" y="23"/>
                </a:lnTo>
                <a:lnTo>
                  <a:pt x="7" y="23"/>
                </a:lnTo>
                <a:lnTo>
                  <a:pt x="0" y="30"/>
                </a:lnTo>
                <a:lnTo>
                  <a:pt x="0" y="0"/>
                </a:lnTo>
                <a:lnTo>
                  <a:pt x="35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98" name="Freeform 113"/>
          <p:cNvSpPr>
            <a:spLocks/>
          </p:cNvSpPr>
          <p:nvPr/>
        </p:nvSpPr>
        <p:spPr bwMode="auto">
          <a:xfrm>
            <a:off x="6726053" y="2452186"/>
            <a:ext cx="47133" cy="160100"/>
          </a:xfrm>
          <a:custGeom>
            <a:avLst/>
            <a:gdLst>
              <a:gd name="T0" fmla="*/ 0 w 20"/>
              <a:gd name="T1" fmla="*/ 87 h 87"/>
              <a:gd name="T2" fmla="*/ 0 w 20"/>
              <a:gd name="T3" fmla="*/ 0 h 87"/>
              <a:gd name="T4" fmla="*/ 20 w 20"/>
              <a:gd name="T5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7">
                <a:moveTo>
                  <a:pt x="0" y="87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99" name="Freeform 114"/>
          <p:cNvSpPr>
            <a:spLocks/>
          </p:cNvSpPr>
          <p:nvPr/>
        </p:nvSpPr>
        <p:spPr bwMode="auto">
          <a:xfrm>
            <a:off x="6726053" y="2288407"/>
            <a:ext cx="47133" cy="163780"/>
          </a:xfrm>
          <a:custGeom>
            <a:avLst/>
            <a:gdLst>
              <a:gd name="T0" fmla="*/ 0 w 20"/>
              <a:gd name="T1" fmla="*/ 89 h 89"/>
              <a:gd name="T2" fmla="*/ 0 w 20"/>
              <a:gd name="T3" fmla="*/ 0 h 89"/>
              <a:gd name="T4" fmla="*/ 20 w 20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9">
                <a:moveTo>
                  <a:pt x="0" y="89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00" name="Line 115"/>
          <p:cNvSpPr>
            <a:spLocks noChangeShapeType="1"/>
          </p:cNvSpPr>
          <p:nvPr/>
        </p:nvSpPr>
        <p:spPr bwMode="auto">
          <a:xfrm>
            <a:off x="6848598" y="2281046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01" name="Freeform 116"/>
          <p:cNvSpPr>
            <a:spLocks/>
          </p:cNvSpPr>
          <p:nvPr/>
        </p:nvSpPr>
        <p:spPr bwMode="auto">
          <a:xfrm>
            <a:off x="7015921" y="2224000"/>
            <a:ext cx="82483" cy="112254"/>
          </a:xfrm>
          <a:custGeom>
            <a:avLst/>
            <a:gdLst>
              <a:gd name="T0" fmla="*/ 0 w 35"/>
              <a:gd name="T1" fmla="*/ 0 h 61"/>
              <a:gd name="T2" fmla="*/ 35 w 35"/>
              <a:gd name="T3" fmla="*/ 0 h 61"/>
              <a:gd name="T4" fmla="*/ 18 w 35"/>
              <a:gd name="T5" fmla="*/ 23 h 61"/>
              <a:gd name="T6" fmla="*/ 30 w 35"/>
              <a:gd name="T7" fmla="*/ 31 h 61"/>
              <a:gd name="T8" fmla="*/ 35 w 35"/>
              <a:gd name="T9" fmla="*/ 38 h 61"/>
              <a:gd name="T10" fmla="*/ 35 w 35"/>
              <a:gd name="T11" fmla="*/ 53 h 61"/>
              <a:gd name="T12" fmla="*/ 30 w 35"/>
              <a:gd name="T13" fmla="*/ 61 h 61"/>
              <a:gd name="T14" fmla="*/ 7 w 35"/>
              <a:gd name="T15" fmla="*/ 61 h 61"/>
              <a:gd name="T16" fmla="*/ 0 w 35"/>
              <a:gd name="T17" fmla="*/ 53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" h="61">
                <a:moveTo>
                  <a:pt x="0" y="0"/>
                </a:moveTo>
                <a:lnTo>
                  <a:pt x="35" y="0"/>
                </a:lnTo>
                <a:lnTo>
                  <a:pt x="18" y="23"/>
                </a:lnTo>
                <a:lnTo>
                  <a:pt x="30" y="31"/>
                </a:lnTo>
                <a:lnTo>
                  <a:pt x="35" y="38"/>
                </a:lnTo>
                <a:lnTo>
                  <a:pt x="35" y="53"/>
                </a:lnTo>
                <a:lnTo>
                  <a:pt x="30" y="61"/>
                </a:lnTo>
                <a:lnTo>
                  <a:pt x="7" y="61"/>
                </a:lnTo>
                <a:lnTo>
                  <a:pt x="0" y="53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02" name="Freeform 117"/>
          <p:cNvSpPr>
            <a:spLocks/>
          </p:cNvSpPr>
          <p:nvPr/>
        </p:nvSpPr>
        <p:spPr bwMode="auto">
          <a:xfrm>
            <a:off x="6726053" y="2126467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03" name="Freeform 118"/>
          <p:cNvSpPr>
            <a:spLocks/>
          </p:cNvSpPr>
          <p:nvPr/>
        </p:nvSpPr>
        <p:spPr bwMode="auto">
          <a:xfrm>
            <a:off x="6726053" y="1964528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04" name="Line 119"/>
          <p:cNvSpPr>
            <a:spLocks noChangeShapeType="1"/>
          </p:cNvSpPr>
          <p:nvPr/>
        </p:nvSpPr>
        <p:spPr bwMode="auto">
          <a:xfrm>
            <a:off x="6848598" y="1957168"/>
            <a:ext cx="5655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05" name="Freeform 120"/>
          <p:cNvSpPr>
            <a:spLocks/>
          </p:cNvSpPr>
          <p:nvPr/>
        </p:nvSpPr>
        <p:spPr bwMode="auto">
          <a:xfrm>
            <a:off x="7032417" y="1901961"/>
            <a:ext cx="25924" cy="110413"/>
          </a:xfrm>
          <a:custGeom>
            <a:avLst/>
            <a:gdLst>
              <a:gd name="T0" fmla="*/ 0 w 11"/>
              <a:gd name="T1" fmla="*/ 14 h 60"/>
              <a:gd name="T2" fmla="*/ 11 w 11"/>
              <a:gd name="T3" fmla="*/ 0 h 60"/>
              <a:gd name="T4" fmla="*/ 11 w 11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60">
                <a:moveTo>
                  <a:pt x="0" y="14"/>
                </a:moveTo>
                <a:lnTo>
                  <a:pt x="11" y="0"/>
                </a:lnTo>
                <a:lnTo>
                  <a:pt x="11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06" name="Freeform 121"/>
          <p:cNvSpPr>
            <a:spLocks/>
          </p:cNvSpPr>
          <p:nvPr/>
        </p:nvSpPr>
        <p:spPr bwMode="auto">
          <a:xfrm>
            <a:off x="6726053" y="1800749"/>
            <a:ext cx="47133" cy="163780"/>
          </a:xfrm>
          <a:custGeom>
            <a:avLst/>
            <a:gdLst>
              <a:gd name="T0" fmla="*/ 0 w 20"/>
              <a:gd name="T1" fmla="*/ 89 h 89"/>
              <a:gd name="T2" fmla="*/ 0 w 20"/>
              <a:gd name="T3" fmla="*/ 0 h 89"/>
              <a:gd name="T4" fmla="*/ 20 w 20"/>
              <a:gd name="T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9">
                <a:moveTo>
                  <a:pt x="0" y="89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07" name="Freeform 122"/>
          <p:cNvSpPr>
            <a:spLocks/>
          </p:cNvSpPr>
          <p:nvPr/>
        </p:nvSpPr>
        <p:spPr bwMode="auto">
          <a:xfrm>
            <a:off x="6726053" y="1638810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09" name="Freeform 123"/>
          <p:cNvSpPr>
            <a:spLocks/>
          </p:cNvSpPr>
          <p:nvPr/>
        </p:nvSpPr>
        <p:spPr bwMode="auto">
          <a:xfrm>
            <a:off x="7032417" y="1576243"/>
            <a:ext cx="25924" cy="110413"/>
          </a:xfrm>
          <a:custGeom>
            <a:avLst/>
            <a:gdLst>
              <a:gd name="T0" fmla="*/ 0 w 11"/>
              <a:gd name="T1" fmla="*/ 16 h 60"/>
              <a:gd name="T2" fmla="*/ 11 w 11"/>
              <a:gd name="T3" fmla="*/ 0 h 60"/>
              <a:gd name="T4" fmla="*/ 11 w 11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60">
                <a:moveTo>
                  <a:pt x="0" y="16"/>
                </a:moveTo>
                <a:lnTo>
                  <a:pt x="11" y="0"/>
                </a:lnTo>
                <a:lnTo>
                  <a:pt x="11" y="6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17" name="Freeform 124"/>
          <p:cNvSpPr>
            <a:spLocks/>
          </p:cNvSpPr>
          <p:nvPr/>
        </p:nvSpPr>
        <p:spPr bwMode="auto">
          <a:xfrm>
            <a:off x="6726053" y="1476871"/>
            <a:ext cx="47133" cy="161939"/>
          </a:xfrm>
          <a:custGeom>
            <a:avLst/>
            <a:gdLst>
              <a:gd name="T0" fmla="*/ 0 w 20"/>
              <a:gd name="T1" fmla="*/ 88 h 88"/>
              <a:gd name="T2" fmla="*/ 0 w 20"/>
              <a:gd name="T3" fmla="*/ 0 h 88"/>
              <a:gd name="T4" fmla="*/ 20 w 20"/>
              <a:gd name="T5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8">
                <a:moveTo>
                  <a:pt x="0" y="88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18" name="Freeform 125"/>
          <p:cNvSpPr>
            <a:spLocks/>
          </p:cNvSpPr>
          <p:nvPr/>
        </p:nvSpPr>
        <p:spPr bwMode="auto">
          <a:xfrm>
            <a:off x="6726053" y="1316771"/>
            <a:ext cx="47133" cy="160100"/>
          </a:xfrm>
          <a:custGeom>
            <a:avLst/>
            <a:gdLst>
              <a:gd name="T0" fmla="*/ 0 w 20"/>
              <a:gd name="T1" fmla="*/ 87 h 87"/>
              <a:gd name="T2" fmla="*/ 0 w 20"/>
              <a:gd name="T3" fmla="*/ 0 h 87"/>
              <a:gd name="T4" fmla="*/ 20 w 20"/>
              <a:gd name="T5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7">
                <a:moveTo>
                  <a:pt x="0" y="87"/>
                </a:moveTo>
                <a:lnTo>
                  <a:pt x="0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19" name="Freeform 126"/>
          <p:cNvSpPr>
            <a:spLocks/>
          </p:cNvSpPr>
          <p:nvPr/>
        </p:nvSpPr>
        <p:spPr bwMode="auto">
          <a:xfrm>
            <a:off x="7015921" y="1254204"/>
            <a:ext cx="82483" cy="110413"/>
          </a:xfrm>
          <a:custGeom>
            <a:avLst/>
            <a:gdLst>
              <a:gd name="T0" fmla="*/ 0 w 35"/>
              <a:gd name="T1" fmla="*/ 0 h 60"/>
              <a:gd name="T2" fmla="*/ 35 w 35"/>
              <a:gd name="T3" fmla="*/ 0 h 60"/>
              <a:gd name="T4" fmla="*/ 18 w 35"/>
              <a:gd name="T5" fmla="*/ 22 h 60"/>
              <a:gd name="T6" fmla="*/ 30 w 35"/>
              <a:gd name="T7" fmla="*/ 30 h 60"/>
              <a:gd name="T8" fmla="*/ 35 w 35"/>
              <a:gd name="T9" fmla="*/ 36 h 60"/>
              <a:gd name="T10" fmla="*/ 35 w 35"/>
              <a:gd name="T11" fmla="*/ 52 h 60"/>
              <a:gd name="T12" fmla="*/ 30 w 35"/>
              <a:gd name="T13" fmla="*/ 60 h 60"/>
              <a:gd name="T14" fmla="*/ 7 w 35"/>
              <a:gd name="T15" fmla="*/ 60 h 60"/>
              <a:gd name="T16" fmla="*/ 0 w 35"/>
              <a:gd name="T17" fmla="*/ 5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" h="60">
                <a:moveTo>
                  <a:pt x="0" y="0"/>
                </a:moveTo>
                <a:lnTo>
                  <a:pt x="35" y="0"/>
                </a:lnTo>
                <a:lnTo>
                  <a:pt x="18" y="22"/>
                </a:lnTo>
                <a:lnTo>
                  <a:pt x="30" y="30"/>
                </a:lnTo>
                <a:lnTo>
                  <a:pt x="35" y="36"/>
                </a:lnTo>
                <a:lnTo>
                  <a:pt x="35" y="52"/>
                </a:lnTo>
                <a:lnTo>
                  <a:pt x="30" y="60"/>
                </a:lnTo>
                <a:lnTo>
                  <a:pt x="7" y="60"/>
                </a:lnTo>
                <a:lnTo>
                  <a:pt x="0" y="52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20" name="Line 127"/>
          <p:cNvSpPr>
            <a:spLocks noChangeShapeType="1"/>
          </p:cNvSpPr>
          <p:nvPr/>
        </p:nvSpPr>
        <p:spPr bwMode="auto">
          <a:xfrm flipV="1">
            <a:off x="6726053" y="1152993"/>
            <a:ext cx="0" cy="16378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21" name="Line 283"/>
          <p:cNvSpPr>
            <a:spLocks noChangeShapeType="1"/>
          </p:cNvSpPr>
          <p:nvPr/>
        </p:nvSpPr>
        <p:spPr bwMode="auto">
          <a:xfrm>
            <a:off x="4131386" y="1294690"/>
            <a:ext cx="690498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22" name="Freeform 285"/>
          <p:cNvSpPr>
            <a:spLocks/>
          </p:cNvSpPr>
          <p:nvPr/>
        </p:nvSpPr>
        <p:spPr bwMode="auto">
          <a:xfrm>
            <a:off x="4289281" y="1173234"/>
            <a:ext cx="18853" cy="75450"/>
          </a:xfrm>
          <a:custGeom>
            <a:avLst/>
            <a:gdLst>
              <a:gd name="T0" fmla="*/ 0 w 8"/>
              <a:gd name="T1" fmla="*/ 11 h 41"/>
              <a:gd name="T2" fmla="*/ 8 w 8"/>
              <a:gd name="T3" fmla="*/ 0 h 41"/>
              <a:gd name="T4" fmla="*/ 8 w 8"/>
              <a:gd name="T5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41">
                <a:moveTo>
                  <a:pt x="0" y="11"/>
                </a:moveTo>
                <a:lnTo>
                  <a:pt x="8" y="0"/>
                </a:lnTo>
                <a:lnTo>
                  <a:pt x="8" y="41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23" name="Freeform 286"/>
          <p:cNvSpPr>
            <a:spLocks/>
          </p:cNvSpPr>
          <p:nvPr/>
        </p:nvSpPr>
        <p:spPr bwMode="auto">
          <a:xfrm>
            <a:off x="4378833" y="1173234"/>
            <a:ext cx="18853" cy="75450"/>
          </a:xfrm>
          <a:custGeom>
            <a:avLst/>
            <a:gdLst>
              <a:gd name="T0" fmla="*/ 8 w 8"/>
              <a:gd name="T1" fmla="*/ 41 h 41"/>
              <a:gd name="T2" fmla="*/ 0 w 8"/>
              <a:gd name="T3" fmla="*/ 30 h 41"/>
              <a:gd name="T4" fmla="*/ 0 w 8"/>
              <a:gd name="T5" fmla="*/ 11 h 41"/>
              <a:gd name="T6" fmla="*/ 8 w 8"/>
              <a:gd name="T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41">
                <a:moveTo>
                  <a:pt x="8" y="41"/>
                </a:moveTo>
                <a:lnTo>
                  <a:pt x="0" y="30"/>
                </a:lnTo>
                <a:lnTo>
                  <a:pt x="0" y="11"/>
                </a:lnTo>
                <a:lnTo>
                  <a:pt x="8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24" name="Freeform 287"/>
          <p:cNvSpPr>
            <a:spLocks/>
          </p:cNvSpPr>
          <p:nvPr/>
        </p:nvSpPr>
        <p:spPr bwMode="auto">
          <a:xfrm>
            <a:off x="4440106" y="1173234"/>
            <a:ext cx="56559" cy="75450"/>
          </a:xfrm>
          <a:custGeom>
            <a:avLst/>
            <a:gdLst>
              <a:gd name="T0" fmla="*/ 0 w 24"/>
              <a:gd name="T1" fmla="*/ 16 h 41"/>
              <a:gd name="T2" fmla="*/ 0 w 24"/>
              <a:gd name="T3" fmla="*/ 11 h 41"/>
              <a:gd name="T4" fmla="*/ 8 w 24"/>
              <a:gd name="T5" fmla="*/ 0 h 41"/>
              <a:gd name="T6" fmla="*/ 16 w 24"/>
              <a:gd name="T7" fmla="*/ 0 h 41"/>
              <a:gd name="T8" fmla="*/ 24 w 24"/>
              <a:gd name="T9" fmla="*/ 11 h 41"/>
              <a:gd name="T10" fmla="*/ 0 w 24"/>
              <a:gd name="T11" fmla="*/ 41 h 41"/>
              <a:gd name="T12" fmla="*/ 24 w 24"/>
              <a:gd name="T13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" h="41">
                <a:moveTo>
                  <a:pt x="0" y="16"/>
                </a:moveTo>
                <a:lnTo>
                  <a:pt x="0" y="11"/>
                </a:lnTo>
                <a:lnTo>
                  <a:pt x="8" y="0"/>
                </a:lnTo>
                <a:lnTo>
                  <a:pt x="16" y="0"/>
                </a:lnTo>
                <a:lnTo>
                  <a:pt x="24" y="11"/>
                </a:lnTo>
                <a:lnTo>
                  <a:pt x="0" y="41"/>
                </a:lnTo>
                <a:lnTo>
                  <a:pt x="24" y="41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25" name="Freeform 288"/>
          <p:cNvSpPr>
            <a:spLocks/>
          </p:cNvSpPr>
          <p:nvPr/>
        </p:nvSpPr>
        <p:spPr bwMode="auto">
          <a:xfrm>
            <a:off x="4517875" y="1219241"/>
            <a:ext cx="49491" cy="29443"/>
          </a:xfrm>
          <a:custGeom>
            <a:avLst/>
            <a:gdLst>
              <a:gd name="T0" fmla="*/ 21 w 21"/>
              <a:gd name="T1" fmla="*/ 0 h 16"/>
              <a:gd name="T2" fmla="*/ 4 w 21"/>
              <a:gd name="T3" fmla="*/ 0 h 16"/>
              <a:gd name="T4" fmla="*/ 0 w 21"/>
              <a:gd name="T5" fmla="*/ 8 h 16"/>
              <a:gd name="T6" fmla="*/ 4 w 21"/>
              <a:gd name="T7" fmla="*/ 16 h 16"/>
              <a:gd name="T8" fmla="*/ 16 w 21"/>
              <a:gd name="T9" fmla="*/ 16 h 16"/>
              <a:gd name="T10" fmla="*/ 21 w 21"/>
              <a:gd name="T11" fmla="*/ 8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" h="16">
                <a:moveTo>
                  <a:pt x="21" y="0"/>
                </a:moveTo>
                <a:lnTo>
                  <a:pt x="4" y="0"/>
                </a:lnTo>
                <a:lnTo>
                  <a:pt x="0" y="8"/>
                </a:lnTo>
                <a:lnTo>
                  <a:pt x="4" y="16"/>
                </a:lnTo>
                <a:lnTo>
                  <a:pt x="16" y="16"/>
                </a:lnTo>
                <a:lnTo>
                  <a:pt x="21" y="8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26" name="Freeform 289"/>
          <p:cNvSpPr>
            <a:spLocks/>
          </p:cNvSpPr>
          <p:nvPr/>
        </p:nvSpPr>
        <p:spPr bwMode="auto">
          <a:xfrm>
            <a:off x="4532014" y="1193477"/>
            <a:ext cx="42419" cy="55207"/>
          </a:xfrm>
          <a:custGeom>
            <a:avLst/>
            <a:gdLst>
              <a:gd name="T0" fmla="*/ 18 w 18"/>
              <a:gd name="T1" fmla="*/ 30 h 30"/>
              <a:gd name="T2" fmla="*/ 15 w 18"/>
              <a:gd name="T3" fmla="*/ 22 h 30"/>
              <a:gd name="T4" fmla="*/ 15 w 18"/>
              <a:gd name="T5" fmla="*/ 8 h 30"/>
              <a:gd name="T6" fmla="*/ 12 w 18"/>
              <a:gd name="T7" fmla="*/ 0 h 30"/>
              <a:gd name="T8" fmla="*/ 0 w 18"/>
              <a:gd name="T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30">
                <a:moveTo>
                  <a:pt x="18" y="30"/>
                </a:moveTo>
                <a:lnTo>
                  <a:pt x="15" y="22"/>
                </a:lnTo>
                <a:lnTo>
                  <a:pt x="15" y="8"/>
                </a:lnTo>
                <a:lnTo>
                  <a:pt x="12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27" name="Freeform 290"/>
          <p:cNvSpPr>
            <a:spLocks/>
          </p:cNvSpPr>
          <p:nvPr/>
        </p:nvSpPr>
        <p:spPr bwMode="auto">
          <a:xfrm>
            <a:off x="4609785" y="1173234"/>
            <a:ext cx="18853" cy="75450"/>
          </a:xfrm>
          <a:custGeom>
            <a:avLst/>
            <a:gdLst>
              <a:gd name="T0" fmla="*/ 0 w 8"/>
              <a:gd name="T1" fmla="*/ 11 h 41"/>
              <a:gd name="T2" fmla="*/ 8 w 8"/>
              <a:gd name="T3" fmla="*/ 0 h 41"/>
              <a:gd name="T4" fmla="*/ 8 w 8"/>
              <a:gd name="T5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41">
                <a:moveTo>
                  <a:pt x="0" y="11"/>
                </a:moveTo>
                <a:lnTo>
                  <a:pt x="8" y="0"/>
                </a:lnTo>
                <a:lnTo>
                  <a:pt x="8" y="41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28" name="Freeform 291"/>
          <p:cNvSpPr>
            <a:spLocks/>
          </p:cNvSpPr>
          <p:nvPr/>
        </p:nvSpPr>
        <p:spPr bwMode="auto">
          <a:xfrm>
            <a:off x="4678127" y="1173234"/>
            <a:ext cx="21210" cy="75450"/>
          </a:xfrm>
          <a:custGeom>
            <a:avLst/>
            <a:gdLst>
              <a:gd name="T0" fmla="*/ 0 w 9"/>
              <a:gd name="T1" fmla="*/ 41 h 41"/>
              <a:gd name="T2" fmla="*/ 9 w 9"/>
              <a:gd name="T3" fmla="*/ 30 h 41"/>
              <a:gd name="T4" fmla="*/ 9 w 9"/>
              <a:gd name="T5" fmla="*/ 11 h 41"/>
              <a:gd name="T6" fmla="*/ 0 w 9"/>
              <a:gd name="T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" h="41">
                <a:moveTo>
                  <a:pt x="0" y="41"/>
                </a:moveTo>
                <a:lnTo>
                  <a:pt x="9" y="30"/>
                </a:lnTo>
                <a:lnTo>
                  <a:pt x="9" y="11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29" name="Line 292"/>
          <p:cNvSpPr>
            <a:spLocks noChangeShapeType="1"/>
          </p:cNvSpPr>
          <p:nvPr/>
        </p:nvSpPr>
        <p:spPr bwMode="auto">
          <a:xfrm>
            <a:off x="4131386" y="2494512"/>
            <a:ext cx="160252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30" name="Line 294"/>
          <p:cNvSpPr>
            <a:spLocks noChangeShapeType="1"/>
          </p:cNvSpPr>
          <p:nvPr/>
        </p:nvSpPr>
        <p:spPr bwMode="auto">
          <a:xfrm>
            <a:off x="4397688" y="2494512"/>
            <a:ext cx="160252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31" name="Line 296"/>
          <p:cNvSpPr>
            <a:spLocks noChangeShapeType="1"/>
          </p:cNvSpPr>
          <p:nvPr/>
        </p:nvSpPr>
        <p:spPr bwMode="auto">
          <a:xfrm>
            <a:off x="4666346" y="2494512"/>
            <a:ext cx="155539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32" name="Freeform 298"/>
          <p:cNvSpPr>
            <a:spLocks/>
          </p:cNvSpPr>
          <p:nvPr/>
        </p:nvSpPr>
        <p:spPr bwMode="auto">
          <a:xfrm>
            <a:off x="4279855" y="2336252"/>
            <a:ext cx="56559" cy="73609"/>
          </a:xfrm>
          <a:custGeom>
            <a:avLst/>
            <a:gdLst>
              <a:gd name="T0" fmla="*/ 0 w 24"/>
              <a:gd name="T1" fmla="*/ 15 h 40"/>
              <a:gd name="T2" fmla="*/ 0 w 24"/>
              <a:gd name="T3" fmla="*/ 10 h 40"/>
              <a:gd name="T4" fmla="*/ 8 w 24"/>
              <a:gd name="T5" fmla="*/ 0 h 40"/>
              <a:gd name="T6" fmla="*/ 16 w 24"/>
              <a:gd name="T7" fmla="*/ 0 h 40"/>
              <a:gd name="T8" fmla="*/ 24 w 24"/>
              <a:gd name="T9" fmla="*/ 10 h 40"/>
              <a:gd name="T10" fmla="*/ 0 w 24"/>
              <a:gd name="T11" fmla="*/ 40 h 40"/>
              <a:gd name="T12" fmla="*/ 24 w 24"/>
              <a:gd name="T13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" h="40">
                <a:moveTo>
                  <a:pt x="0" y="15"/>
                </a:moveTo>
                <a:lnTo>
                  <a:pt x="0" y="10"/>
                </a:lnTo>
                <a:lnTo>
                  <a:pt x="8" y="0"/>
                </a:lnTo>
                <a:lnTo>
                  <a:pt x="16" y="0"/>
                </a:lnTo>
                <a:lnTo>
                  <a:pt x="24" y="10"/>
                </a:lnTo>
                <a:lnTo>
                  <a:pt x="0" y="40"/>
                </a:lnTo>
                <a:lnTo>
                  <a:pt x="24" y="4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33" name="Freeform 299"/>
          <p:cNvSpPr>
            <a:spLocks/>
          </p:cNvSpPr>
          <p:nvPr/>
        </p:nvSpPr>
        <p:spPr bwMode="auto">
          <a:xfrm>
            <a:off x="4378833" y="2336252"/>
            <a:ext cx="18853" cy="73609"/>
          </a:xfrm>
          <a:custGeom>
            <a:avLst/>
            <a:gdLst>
              <a:gd name="T0" fmla="*/ 8 w 8"/>
              <a:gd name="T1" fmla="*/ 40 h 40"/>
              <a:gd name="T2" fmla="*/ 0 w 8"/>
              <a:gd name="T3" fmla="*/ 31 h 40"/>
              <a:gd name="T4" fmla="*/ 0 w 8"/>
              <a:gd name="T5" fmla="*/ 10 h 40"/>
              <a:gd name="T6" fmla="*/ 8 w 8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40">
                <a:moveTo>
                  <a:pt x="8" y="40"/>
                </a:moveTo>
                <a:lnTo>
                  <a:pt x="0" y="31"/>
                </a:lnTo>
                <a:lnTo>
                  <a:pt x="0" y="10"/>
                </a:lnTo>
                <a:lnTo>
                  <a:pt x="8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34" name="Freeform 300"/>
          <p:cNvSpPr>
            <a:spLocks/>
          </p:cNvSpPr>
          <p:nvPr/>
        </p:nvSpPr>
        <p:spPr bwMode="auto">
          <a:xfrm>
            <a:off x="4440106" y="2336252"/>
            <a:ext cx="56559" cy="73609"/>
          </a:xfrm>
          <a:custGeom>
            <a:avLst/>
            <a:gdLst>
              <a:gd name="T0" fmla="*/ 0 w 24"/>
              <a:gd name="T1" fmla="*/ 15 h 40"/>
              <a:gd name="T2" fmla="*/ 0 w 24"/>
              <a:gd name="T3" fmla="*/ 10 h 40"/>
              <a:gd name="T4" fmla="*/ 8 w 24"/>
              <a:gd name="T5" fmla="*/ 0 h 40"/>
              <a:gd name="T6" fmla="*/ 16 w 24"/>
              <a:gd name="T7" fmla="*/ 0 h 40"/>
              <a:gd name="T8" fmla="*/ 24 w 24"/>
              <a:gd name="T9" fmla="*/ 10 h 40"/>
              <a:gd name="T10" fmla="*/ 0 w 24"/>
              <a:gd name="T11" fmla="*/ 40 h 40"/>
              <a:gd name="T12" fmla="*/ 24 w 24"/>
              <a:gd name="T13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" h="40">
                <a:moveTo>
                  <a:pt x="0" y="15"/>
                </a:moveTo>
                <a:lnTo>
                  <a:pt x="0" y="10"/>
                </a:lnTo>
                <a:lnTo>
                  <a:pt x="8" y="0"/>
                </a:lnTo>
                <a:lnTo>
                  <a:pt x="16" y="0"/>
                </a:lnTo>
                <a:lnTo>
                  <a:pt x="24" y="10"/>
                </a:lnTo>
                <a:lnTo>
                  <a:pt x="0" y="40"/>
                </a:lnTo>
                <a:lnTo>
                  <a:pt x="24" y="4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35" name="Line 301"/>
          <p:cNvSpPr>
            <a:spLocks noChangeShapeType="1"/>
          </p:cNvSpPr>
          <p:nvPr/>
        </p:nvSpPr>
        <p:spPr bwMode="auto">
          <a:xfrm>
            <a:off x="4517875" y="2354655"/>
            <a:ext cx="4241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36" name="Freeform 302"/>
          <p:cNvSpPr>
            <a:spLocks/>
          </p:cNvSpPr>
          <p:nvPr/>
        </p:nvSpPr>
        <p:spPr bwMode="auto">
          <a:xfrm>
            <a:off x="4532014" y="2328891"/>
            <a:ext cx="28280" cy="80969"/>
          </a:xfrm>
          <a:custGeom>
            <a:avLst/>
            <a:gdLst>
              <a:gd name="T0" fmla="*/ 0 w 12"/>
              <a:gd name="T1" fmla="*/ 0 h 44"/>
              <a:gd name="T2" fmla="*/ 0 w 12"/>
              <a:gd name="T3" fmla="*/ 38 h 44"/>
              <a:gd name="T4" fmla="*/ 3 w 12"/>
              <a:gd name="T5" fmla="*/ 44 h 44"/>
              <a:gd name="T6" fmla="*/ 10 w 12"/>
              <a:gd name="T7" fmla="*/ 44 h 44"/>
              <a:gd name="T8" fmla="*/ 12 w 12"/>
              <a:gd name="T9" fmla="*/ 38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44">
                <a:moveTo>
                  <a:pt x="0" y="0"/>
                </a:moveTo>
                <a:lnTo>
                  <a:pt x="0" y="38"/>
                </a:lnTo>
                <a:lnTo>
                  <a:pt x="3" y="44"/>
                </a:lnTo>
                <a:lnTo>
                  <a:pt x="10" y="44"/>
                </a:lnTo>
                <a:lnTo>
                  <a:pt x="12" y="38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37" name="Freeform 303"/>
          <p:cNvSpPr>
            <a:spLocks/>
          </p:cNvSpPr>
          <p:nvPr/>
        </p:nvSpPr>
        <p:spPr bwMode="auto">
          <a:xfrm>
            <a:off x="4600358" y="2336252"/>
            <a:ext cx="58917" cy="73609"/>
          </a:xfrm>
          <a:custGeom>
            <a:avLst/>
            <a:gdLst>
              <a:gd name="T0" fmla="*/ 0 w 25"/>
              <a:gd name="T1" fmla="*/ 15 h 40"/>
              <a:gd name="T2" fmla="*/ 0 w 25"/>
              <a:gd name="T3" fmla="*/ 10 h 40"/>
              <a:gd name="T4" fmla="*/ 9 w 25"/>
              <a:gd name="T5" fmla="*/ 0 h 40"/>
              <a:gd name="T6" fmla="*/ 16 w 25"/>
              <a:gd name="T7" fmla="*/ 0 h 40"/>
              <a:gd name="T8" fmla="*/ 25 w 25"/>
              <a:gd name="T9" fmla="*/ 10 h 40"/>
              <a:gd name="T10" fmla="*/ 0 w 25"/>
              <a:gd name="T11" fmla="*/ 40 h 40"/>
              <a:gd name="T12" fmla="*/ 25 w 25"/>
              <a:gd name="T13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" h="40">
                <a:moveTo>
                  <a:pt x="0" y="15"/>
                </a:moveTo>
                <a:lnTo>
                  <a:pt x="0" y="10"/>
                </a:lnTo>
                <a:lnTo>
                  <a:pt x="9" y="0"/>
                </a:lnTo>
                <a:lnTo>
                  <a:pt x="16" y="0"/>
                </a:lnTo>
                <a:lnTo>
                  <a:pt x="25" y="10"/>
                </a:lnTo>
                <a:lnTo>
                  <a:pt x="0" y="40"/>
                </a:lnTo>
                <a:lnTo>
                  <a:pt x="25" y="4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38" name="Freeform 304"/>
          <p:cNvSpPr>
            <a:spLocks/>
          </p:cNvSpPr>
          <p:nvPr/>
        </p:nvSpPr>
        <p:spPr bwMode="auto">
          <a:xfrm>
            <a:off x="4678127" y="2336252"/>
            <a:ext cx="21210" cy="73609"/>
          </a:xfrm>
          <a:custGeom>
            <a:avLst/>
            <a:gdLst>
              <a:gd name="T0" fmla="*/ 0 w 9"/>
              <a:gd name="T1" fmla="*/ 40 h 40"/>
              <a:gd name="T2" fmla="*/ 9 w 9"/>
              <a:gd name="T3" fmla="*/ 31 h 40"/>
              <a:gd name="T4" fmla="*/ 9 w 9"/>
              <a:gd name="T5" fmla="*/ 10 h 40"/>
              <a:gd name="T6" fmla="*/ 0 w 9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" h="40">
                <a:moveTo>
                  <a:pt x="0" y="40"/>
                </a:moveTo>
                <a:lnTo>
                  <a:pt x="9" y="31"/>
                </a:lnTo>
                <a:lnTo>
                  <a:pt x="9" y="1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39" name="Line 305"/>
          <p:cNvSpPr>
            <a:spLocks noChangeShapeType="1"/>
          </p:cNvSpPr>
          <p:nvPr/>
        </p:nvSpPr>
        <p:spPr bwMode="auto">
          <a:xfrm>
            <a:off x="4131386" y="4270322"/>
            <a:ext cx="160252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0" name="Freeform 307"/>
          <p:cNvSpPr>
            <a:spLocks/>
          </p:cNvSpPr>
          <p:nvPr/>
        </p:nvSpPr>
        <p:spPr bwMode="auto">
          <a:xfrm>
            <a:off x="4143170" y="4244559"/>
            <a:ext cx="47133" cy="46006"/>
          </a:xfrm>
          <a:custGeom>
            <a:avLst/>
            <a:gdLst>
              <a:gd name="T0" fmla="*/ 0 w 20"/>
              <a:gd name="T1" fmla="*/ 17 h 25"/>
              <a:gd name="T2" fmla="*/ 0 w 20"/>
              <a:gd name="T3" fmla="*/ 9 h 25"/>
              <a:gd name="T4" fmla="*/ 4 w 20"/>
              <a:gd name="T5" fmla="*/ 4 h 25"/>
              <a:gd name="T6" fmla="*/ 4 w 20"/>
              <a:gd name="T7" fmla="*/ 21 h 25"/>
              <a:gd name="T8" fmla="*/ 8 w 20"/>
              <a:gd name="T9" fmla="*/ 25 h 25"/>
              <a:gd name="T10" fmla="*/ 8 w 20"/>
              <a:gd name="T11" fmla="*/ 0 h 25"/>
              <a:gd name="T12" fmla="*/ 11 w 20"/>
              <a:gd name="T13" fmla="*/ 0 h 25"/>
              <a:gd name="T14" fmla="*/ 11 w 20"/>
              <a:gd name="T15" fmla="*/ 25 h 25"/>
              <a:gd name="T16" fmla="*/ 13 w 20"/>
              <a:gd name="T17" fmla="*/ 25 h 25"/>
              <a:gd name="T18" fmla="*/ 13 w 20"/>
              <a:gd name="T19" fmla="*/ 0 h 25"/>
              <a:gd name="T20" fmla="*/ 16 w 20"/>
              <a:gd name="T21" fmla="*/ 4 h 25"/>
              <a:gd name="T22" fmla="*/ 16 w 20"/>
              <a:gd name="T23" fmla="*/ 21 h 25"/>
              <a:gd name="T24" fmla="*/ 20 w 20"/>
              <a:gd name="T25" fmla="*/ 17 h 25"/>
              <a:gd name="T26" fmla="*/ 20 w 20"/>
              <a:gd name="T27" fmla="*/ 9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" h="25">
                <a:moveTo>
                  <a:pt x="0" y="17"/>
                </a:moveTo>
                <a:lnTo>
                  <a:pt x="0" y="9"/>
                </a:lnTo>
                <a:lnTo>
                  <a:pt x="4" y="4"/>
                </a:lnTo>
                <a:lnTo>
                  <a:pt x="4" y="21"/>
                </a:lnTo>
                <a:lnTo>
                  <a:pt x="8" y="25"/>
                </a:lnTo>
                <a:lnTo>
                  <a:pt x="8" y="0"/>
                </a:lnTo>
                <a:lnTo>
                  <a:pt x="11" y="0"/>
                </a:lnTo>
                <a:lnTo>
                  <a:pt x="11" y="25"/>
                </a:lnTo>
                <a:lnTo>
                  <a:pt x="13" y="25"/>
                </a:lnTo>
                <a:lnTo>
                  <a:pt x="13" y="0"/>
                </a:lnTo>
                <a:lnTo>
                  <a:pt x="16" y="4"/>
                </a:lnTo>
                <a:lnTo>
                  <a:pt x="16" y="21"/>
                </a:lnTo>
                <a:lnTo>
                  <a:pt x="20" y="17"/>
                </a:lnTo>
                <a:lnTo>
                  <a:pt x="20" y="9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1" name="Freeform 308"/>
          <p:cNvSpPr>
            <a:spLocks/>
          </p:cNvSpPr>
          <p:nvPr/>
        </p:nvSpPr>
        <p:spPr bwMode="auto">
          <a:xfrm>
            <a:off x="4228009" y="4244559"/>
            <a:ext cx="42419" cy="46006"/>
          </a:xfrm>
          <a:custGeom>
            <a:avLst/>
            <a:gdLst>
              <a:gd name="T0" fmla="*/ 0 w 18"/>
              <a:gd name="T1" fmla="*/ 17 h 25"/>
              <a:gd name="T2" fmla="*/ 0 w 18"/>
              <a:gd name="T3" fmla="*/ 9 h 25"/>
              <a:gd name="T4" fmla="*/ 2 w 18"/>
              <a:gd name="T5" fmla="*/ 4 h 25"/>
              <a:gd name="T6" fmla="*/ 2 w 18"/>
              <a:gd name="T7" fmla="*/ 21 h 25"/>
              <a:gd name="T8" fmla="*/ 5 w 18"/>
              <a:gd name="T9" fmla="*/ 25 h 25"/>
              <a:gd name="T10" fmla="*/ 5 w 18"/>
              <a:gd name="T11" fmla="*/ 0 h 25"/>
              <a:gd name="T12" fmla="*/ 9 w 18"/>
              <a:gd name="T13" fmla="*/ 0 h 25"/>
              <a:gd name="T14" fmla="*/ 9 w 18"/>
              <a:gd name="T15" fmla="*/ 25 h 25"/>
              <a:gd name="T16" fmla="*/ 11 w 18"/>
              <a:gd name="T17" fmla="*/ 25 h 25"/>
              <a:gd name="T18" fmla="*/ 11 w 18"/>
              <a:gd name="T19" fmla="*/ 0 h 25"/>
              <a:gd name="T20" fmla="*/ 15 w 18"/>
              <a:gd name="T21" fmla="*/ 4 h 25"/>
              <a:gd name="T22" fmla="*/ 15 w 18"/>
              <a:gd name="T23" fmla="*/ 21 h 25"/>
              <a:gd name="T24" fmla="*/ 18 w 18"/>
              <a:gd name="T25" fmla="*/ 17 h 25"/>
              <a:gd name="T26" fmla="*/ 18 w 18"/>
              <a:gd name="T27" fmla="*/ 9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" h="25">
                <a:moveTo>
                  <a:pt x="0" y="17"/>
                </a:moveTo>
                <a:lnTo>
                  <a:pt x="0" y="9"/>
                </a:lnTo>
                <a:lnTo>
                  <a:pt x="2" y="4"/>
                </a:lnTo>
                <a:lnTo>
                  <a:pt x="2" y="21"/>
                </a:lnTo>
                <a:lnTo>
                  <a:pt x="5" y="25"/>
                </a:lnTo>
                <a:lnTo>
                  <a:pt x="5" y="0"/>
                </a:lnTo>
                <a:lnTo>
                  <a:pt x="9" y="0"/>
                </a:lnTo>
                <a:lnTo>
                  <a:pt x="9" y="25"/>
                </a:lnTo>
                <a:lnTo>
                  <a:pt x="11" y="25"/>
                </a:lnTo>
                <a:lnTo>
                  <a:pt x="11" y="0"/>
                </a:lnTo>
                <a:lnTo>
                  <a:pt x="15" y="4"/>
                </a:lnTo>
                <a:lnTo>
                  <a:pt x="15" y="21"/>
                </a:lnTo>
                <a:lnTo>
                  <a:pt x="18" y="17"/>
                </a:lnTo>
                <a:lnTo>
                  <a:pt x="18" y="9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2" name="Line 309"/>
          <p:cNvSpPr>
            <a:spLocks noChangeShapeType="1"/>
          </p:cNvSpPr>
          <p:nvPr/>
        </p:nvSpPr>
        <p:spPr bwMode="auto">
          <a:xfrm>
            <a:off x="4397688" y="4270322"/>
            <a:ext cx="160252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3" name="Freeform 311"/>
          <p:cNvSpPr>
            <a:spLocks/>
          </p:cNvSpPr>
          <p:nvPr/>
        </p:nvSpPr>
        <p:spPr bwMode="auto">
          <a:xfrm>
            <a:off x="4411828" y="4244559"/>
            <a:ext cx="44777" cy="46006"/>
          </a:xfrm>
          <a:custGeom>
            <a:avLst/>
            <a:gdLst>
              <a:gd name="T0" fmla="*/ 0 w 19"/>
              <a:gd name="T1" fmla="*/ 17 h 25"/>
              <a:gd name="T2" fmla="*/ 0 w 19"/>
              <a:gd name="T3" fmla="*/ 9 h 25"/>
              <a:gd name="T4" fmla="*/ 3 w 19"/>
              <a:gd name="T5" fmla="*/ 4 h 25"/>
              <a:gd name="T6" fmla="*/ 3 w 19"/>
              <a:gd name="T7" fmla="*/ 21 h 25"/>
              <a:gd name="T8" fmla="*/ 7 w 19"/>
              <a:gd name="T9" fmla="*/ 25 h 25"/>
              <a:gd name="T10" fmla="*/ 7 w 19"/>
              <a:gd name="T11" fmla="*/ 0 h 25"/>
              <a:gd name="T12" fmla="*/ 9 w 19"/>
              <a:gd name="T13" fmla="*/ 0 h 25"/>
              <a:gd name="T14" fmla="*/ 9 w 19"/>
              <a:gd name="T15" fmla="*/ 25 h 25"/>
              <a:gd name="T16" fmla="*/ 13 w 19"/>
              <a:gd name="T17" fmla="*/ 25 h 25"/>
              <a:gd name="T18" fmla="*/ 13 w 19"/>
              <a:gd name="T19" fmla="*/ 0 h 25"/>
              <a:gd name="T20" fmla="*/ 16 w 19"/>
              <a:gd name="T21" fmla="*/ 4 h 25"/>
              <a:gd name="T22" fmla="*/ 16 w 19"/>
              <a:gd name="T23" fmla="*/ 21 h 25"/>
              <a:gd name="T24" fmla="*/ 19 w 19"/>
              <a:gd name="T25" fmla="*/ 17 h 25"/>
              <a:gd name="T26" fmla="*/ 19 w 19"/>
              <a:gd name="T27" fmla="*/ 9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" h="25">
                <a:moveTo>
                  <a:pt x="0" y="17"/>
                </a:moveTo>
                <a:lnTo>
                  <a:pt x="0" y="9"/>
                </a:lnTo>
                <a:lnTo>
                  <a:pt x="3" y="4"/>
                </a:lnTo>
                <a:lnTo>
                  <a:pt x="3" y="21"/>
                </a:lnTo>
                <a:lnTo>
                  <a:pt x="7" y="25"/>
                </a:lnTo>
                <a:lnTo>
                  <a:pt x="7" y="0"/>
                </a:lnTo>
                <a:lnTo>
                  <a:pt x="9" y="0"/>
                </a:lnTo>
                <a:lnTo>
                  <a:pt x="9" y="25"/>
                </a:lnTo>
                <a:lnTo>
                  <a:pt x="13" y="25"/>
                </a:lnTo>
                <a:lnTo>
                  <a:pt x="13" y="0"/>
                </a:lnTo>
                <a:lnTo>
                  <a:pt x="16" y="4"/>
                </a:lnTo>
                <a:lnTo>
                  <a:pt x="16" y="21"/>
                </a:lnTo>
                <a:lnTo>
                  <a:pt x="19" y="17"/>
                </a:lnTo>
                <a:lnTo>
                  <a:pt x="19" y="9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4" name="Freeform 312"/>
          <p:cNvSpPr>
            <a:spLocks/>
          </p:cNvSpPr>
          <p:nvPr/>
        </p:nvSpPr>
        <p:spPr bwMode="auto">
          <a:xfrm>
            <a:off x="4491954" y="4244559"/>
            <a:ext cx="44777" cy="46006"/>
          </a:xfrm>
          <a:custGeom>
            <a:avLst/>
            <a:gdLst>
              <a:gd name="T0" fmla="*/ 0 w 19"/>
              <a:gd name="T1" fmla="*/ 17 h 25"/>
              <a:gd name="T2" fmla="*/ 0 w 19"/>
              <a:gd name="T3" fmla="*/ 9 h 25"/>
              <a:gd name="T4" fmla="*/ 3 w 19"/>
              <a:gd name="T5" fmla="*/ 4 h 25"/>
              <a:gd name="T6" fmla="*/ 3 w 19"/>
              <a:gd name="T7" fmla="*/ 21 h 25"/>
              <a:gd name="T8" fmla="*/ 7 w 19"/>
              <a:gd name="T9" fmla="*/ 25 h 25"/>
              <a:gd name="T10" fmla="*/ 7 w 19"/>
              <a:gd name="T11" fmla="*/ 0 h 25"/>
              <a:gd name="T12" fmla="*/ 9 w 19"/>
              <a:gd name="T13" fmla="*/ 0 h 25"/>
              <a:gd name="T14" fmla="*/ 9 w 19"/>
              <a:gd name="T15" fmla="*/ 25 h 25"/>
              <a:gd name="T16" fmla="*/ 12 w 19"/>
              <a:gd name="T17" fmla="*/ 25 h 25"/>
              <a:gd name="T18" fmla="*/ 12 w 19"/>
              <a:gd name="T19" fmla="*/ 0 h 25"/>
              <a:gd name="T20" fmla="*/ 16 w 19"/>
              <a:gd name="T21" fmla="*/ 4 h 25"/>
              <a:gd name="T22" fmla="*/ 16 w 19"/>
              <a:gd name="T23" fmla="*/ 21 h 25"/>
              <a:gd name="T24" fmla="*/ 19 w 19"/>
              <a:gd name="T25" fmla="*/ 17 h 25"/>
              <a:gd name="T26" fmla="*/ 19 w 19"/>
              <a:gd name="T27" fmla="*/ 9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" h="25">
                <a:moveTo>
                  <a:pt x="0" y="17"/>
                </a:moveTo>
                <a:lnTo>
                  <a:pt x="0" y="9"/>
                </a:lnTo>
                <a:lnTo>
                  <a:pt x="3" y="4"/>
                </a:lnTo>
                <a:lnTo>
                  <a:pt x="3" y="21"/>
                </a:lnTo>
                <a:lnTo>
                  <a:pt x="7" y="25"/>
                </a:lnTo>
                <a:lnTo>
                  <a:pt x="7" y="0"/>
                </a:lnTo>
                <a:lnTo>
                  <a:pt x="9" y="0"/>
                </a:lnTo>
                <a:lnTo>
                  <a:pt x="9" y="25"/>
                </a:lnTo>
                <a:lnTo>
                  <a:pt x="12" y="25"/>
                </a:lnTo>
                <a:lnTo>
                  <a:pt x="12" y="0"/>
                </a:lnTo>
                <a:lnTo>
                  <a:pt x="16" y="4"/>
                </a:lnTo>
                <a:lnTo>
                  <a:pt x="16" y="21"/>
                </a:lnTo>
                <a:lnTo>
                  <a:pt x="19" y="17"/>
                </a:lnTo>
                <a:lnTo>
                  <a:pt x="19" y="9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5" name="Line 313"/>
          <p:cNvSpPr>
            <a:spLocks noChangeShapeType="1"/>
          </p:cNvSpPr>
          <p:nvPr/>
        </p:nvSpPr>
        <p:spPr bwMode="auto">
          <a:xfrm>
            <a:off x="4666346" y="4270322"/>
            <a:ext cx="155539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6" name="Freeform 315"/>
          <p:cNvSpPr>
            <a:spLocks/>
          </p:cNvSpPr>
          <p:nvPr/>
        </p:nvSpPr>
        <p:spPr bwMode="auto">
          <a:xfrm>
            <a:off x="4680486" y="4244559"/>
            <a:ext cx="42419" cy="46006"/>
          </a:xfrm>
          <a:custGeom>
            <a:avLst/>
            <a:gdLst>
              <a:gd name="T0" fmla="*/ 0 w 18"/>
              <a:gd name="T1" fmla="*/ 17 h 25"/>
              <a:gd name="T2" fmla="*/ 0 w 18"/>
              <a:gd name="T3" fmla="*/ 9 h 25"/>
              <a:gd name="T4" fmla="*/ 3 w 18"/>
              <a:gd name="T5" fmla="*/ 4 h 25"/>
              <a:gd name="T6" fmla="*/ 3 w 18"/>
              <a:gd name="T7" fmla="*/ 21 h 25"/>
              <a:gd name="T8" fmla="*/ 5 w 18"/>
              <a:gd name="T9" fmla="*/ 25 h 25"/>
              <a:gd name="T10" fmla="*/ 5 w 18"/>
              <a:gd name="T11" fmla="*/ 0 h 25"/>
              <a:gd name="T12" fmla="*/ 9 w 18"/>
              <a:gd name="T13" fmla="*/ 0 h 25"/>
              <a:gd name="T14" fmla="*/ 9 w 18"/>
              <a:gd name="T15" fmla="*/ 25 h 25"/>
              <a:gd name="T16" fmla="*/ 12 w 18"/>
              <a:gd name="T17" fmla="*/ 25 h 25"/>
              <a:gd name="T18" fmla="*/ 12 w 18"/>
              <a:gd name="T19" fmla="*/ 0 h 25"/>
              <a:gd name="T20" fmla="*/ 16 w 18"/>
              <a:gd name="T21" fmla="*/ 4 h 25"/>
              <a:gd name="T22" fmla="*/ 16 w 18"/>
              <a:gd name="T23" fmla="*/ 21 h 25"/>
              <a:gd name="T24" fmla="*/ 18 w 18"/>
              <a:gd name="T25" fmla="*/ 17 h 25"/>
              <a:gd name="T26" fmla="*/ 18 w 18"/>
              <a:gd name="T27" fmla="*/ 9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" h="25">
                <a:moveTo>
                  <a:pt x="0" y="17"/>
                </a:moveTo>
                <a:lnTo>
                  <a:pt x="0" y="9"/>
                </a:lnTo>
                <a:lnTo>
                  <a:pt x="3" y="4"/>
                </a:lnTo>
                <a:lnTo>
                  <a:pt x="3" y="21"/>
                </a:lnTo>
                <a:lnTo>
                  <a:pt x="5" y="25"/>
                </a:lnTo>
                <a:lnTo>
                  <a:pt x="5" y="0"/>
                </a:lnTo>
                <a:lnTo>
                  <a:pt x="9" y="0"/>
                </a:lnTo>
                <a:lnTo>
                  <a:pt x="9" y="25"/>
                </a:lnTo>
                <a:lnTo>
                  <a:pt x="12" y="25"/>
                </a:lnTo>
                <a:lnTo>
                  <a:pt x="12" y="0"/>
                </a:lnTo>
                <a:lnTo>
                  <a:pt x="16" y="4"/>
                </a:lnTo>
                <a:lnTo>
                  <a:pt x="16" y="21"/>
                </a:lnTo>
                <a:lnTo>
                  <a:pt x="18" y="17"/>
                </a:lnTo>
                <a:lnTo>
                  <a:pt x="18" y="9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7" name="Freeform 316"/>
          <p:cNvSpPr>
            <a:spLocks/>
          </p:cNvSpPr>
          <p:nvPr/>
        </p:nvSpPr>
        <p:spPr bwMode="auto">
          <a:xfrm>
            <a:off x="4758254" y="4244559"/>
            <a:ext cx="47133" cy="46006"/>
          </a:xfrm>
          <a:custGeom>
            <a:avLst/>
            <a:gdLst>
              <a:gd name="T0" fmla="*/ 0 w 20"/>
              <a:gd name="T1" fmla="*/ 17 h 25"/>
              <a:gd name="T2" fmla="*/ 0 w 20"/>
              <a:gd name="T3" fmla="*/ 9 h 25"/>
              <a:gd name="T4" fmla="*/ 4 w 20"/>
              <a:gd name="T5" fmla="*/ 4 h 25"/>
              <a:gd name="T6" fmla="*/ 4 w 20"/>
              <a:gd name="T7" fmla="*/ 21 h 25"/>
              <a:gd name="T8" fmla="*/ 6 w 20"/>
              <a:gd name="T9" fmla="*/ 25 h 25"/>
              <a:gd name="T10" fmla="*/ 6 w 20"/>
              <a:gd name="T11" fmla="*/ 0 h 25"/>
              <a:gd name="T12" fmla="*/ 10 w 20"/>
              <a:gd name="T13" fmla="*/ 0 h 25"/>
              <a:gd name="T14" fmla="*/ 10 w 20"/>
              <a:gd name="T15" fmla="*/ 25 h 25"/>
              <a:gd name="T16" fmla="*/ 13 w 20"/>
              <a:gd name="T17" fmla="*/ 25 h 25"/>
              <a:gd name="T18" fmla="*/ 13 w 20"/>
              <a:gd name="T19" fmla="*/ 0 h 25"/>
              <a:gd name="T20" fmla="*/ 16 w 20"/>
              <a:gd name="T21" fmla="*/ 4 h 25"/>
              <a:gd name="T22" fmla="*/ 16 w 20"/>
              <a:gd name="T23" fmla="*/ 21 h 25"/>
              <a:gd name="T24" fmla="*/ 20 w 20"/>
              <a:gd name="T25" fmla="*/ 17 h 25"/>
              <a:gd name="T26" fmla="*/ 20 w 20"/>
              <a:gd name="T27" fmla="*/ 9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" h="25">
                <a:moveTo>
                  <a:pt x="0" y="17"/>
                </a:moveTo>
                <a:lnTo>
                  <a:pt x="0" y="9"/>
                </a:lnTo>
                <a:lnTo>
                  <a:pt x="4" y="4"/>
                </a:lnTo>
                <a:lnTo>
                  <a:pt x="4" y="21"/>
                </a:lnTo>
                <a:lnTo>
                  <a:pt x="6" y="25"/>
                </a:lnTo>
                <a:lnTo>
                  <a:pt x="6" y="0"/>
                </a:lnTo>
                <a:lnTo>
                  <a:pt x="10" y="0"/>
                </a:lnTo>
                <a:lnTo>
                  <a:pt x="10" y="25"/>
                </a:lnTo>
                <a:lnTo>
                  <a:pt x="13" y="25"/>
                </a:lnTo>
                <a:lnTo>
                  <a:pt x="13" y="0"/>
                </a:lnTo>
                <a:lnTo>
                  <a:pt x="16" y="4"/>
                </a:lnTo>
                <a:lnTo>
                  <a:pt x="16" y="21"/>
                </a:lnTo>
                <a:lnTo>
                  <a:pt x="20" y="17"/>
                </a:lnTo>
                <a:lnTo>
                  <a:pt x="20" y="9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8" name="Freeform 317"/>
          <p:cNvSpPr>
            <a:spLocks/>
          </p:cNvSpPr>
          <p:nvPr/>
        </p:nvSpPr>
        <p:spPr bwMode="auto">
          <a:xfrm>
            <a:off x="4279855" y="4102861"/>
            <a:ext cx="56559" cy="73609"/>
          </a:xfrm>
          <a:custGeom>
            <a:avLst/>
            <a:gdLst>
              <a:gd name="T0" fmla="*/ 0 w 24"/>
              <a:gd name="T1" fmla="*/ 40 h 40"/>
              <a:gd name="T2" fmla="*/ 20 w 24"/>
              <a:gd name="T3" fmla="*/ 40 h 40"/>
              <a:gd name="T4" fmla="*/ 24 w 24"/>
              <a:gd name="T5" fmla="*/ 35 h 40"/>
              <a:gd name="T6" fmla="*/ 24 w 24"/>
              <a:gd name="T7" fmla="*/ 21 h 40"/>
              <a:gd name="T8" fmla="*/ 20 w 24"/>
              <a:gd name="T9" fmla="*/ 16 h 40"/>
              <a:gd name="T10" fmla="*/ 4 w 24"/>
              <a:gd name="T11" fmla="*/ 16 h 40"/>
              <a:gd name="T12" fmla="*/ 0 w 24"/>
              <a:gd name="T13" fmla="*/ 21 h 40"/>
              <a:gd name="T14" fmla="*/ 0 w 24"/>
              <a:gd name="T15" fmla="*/ 0 h 40"/>
              <a:gd name="T16" fmla="*/ 24 w 24"/>
              <a:gd name="T1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" h="40">
                <a:moveTo>
                  <a:pt x="0" y="40"/>
                </a:moveTo>
                <a:lnTo>
                  <a:pt x="20" y="40"/>
                </a:lnTo>
                <a:lnTo>
                  <a:pt x="24" y="35"/>
                </a:lnTo>
                <a:lnTo>
                  <a:pt x="24" y="21"/>
                </a:lnTo>
                <a:lnTo>
                  <a:pt x="20" y="16"/>
                </a:lnTo>
                <a:lnTo>
                  <a:pt x="4" y="16"/>
                </a:lnTo>
                <a:lnTo>
                  <a:pt x="0" y="21"/>
                </a:lnTo>
                <a:lnTo>
                  <a:pt x="0" y="0"/>
                </a:lnTo>
                <a:lnTo>
                  <a:pt x="24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9" name="Freeform 318"/>
          <p:cNvSpPr>
            <a:spLocks/>
          </p:cNvSpPr>
          <p:nvPr/>
        </p:nvSpPr>
        <p:spPr bwMode="auto">
          <a:xfrm>
            <a:off x="4378833" y="4102861"/>
            <a:ext cx="18853" cy="73609"/>
          </a:xfrm>
          <a:custGeom>
            <a:avLst/>
            <a:gdLst>
              <a:gd name="T0" fmla="*/ 8 w 8"/>
              <a:gd name="T1" fmla="*/ 40 h 40"/>
              <a:gd name="T2" fmla="*/ 0 w 8"/>
              <a:gd name="T3" fmla="*/ 30 h 40"/>
              <a:gd name="T4" fmla="*/ 0 w 8"/>
              <a:gd name="T5" fmla="*/ 10 h 40"/>
              <a:gd name="T6" fmla="*/ 8 w 8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40">
                <a:moveTo>
                  <a:pt x="8" y="40"/>
                </a:moveTo>
                <a:lnTo>
                  <a:pt x="0" y="30"/>
                </a:lnTo>
                <a:lnTo>
                  <a:pt x="0" y="10"/>
                </a:lnTo>
                <a:lnTo>
                  <a:pt x="8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0" name="Freeform 319"/>
          <p:cNvSpPr>
            <a:spLocks/>
          </p:cNvSpPr>
          <p:nvPr/>
        </p:nvSpPr>
        <p:spPr bwMode="auto">
          <a:xfrm>
            <a:off x="4449533" y="4102861"/>
            <a:ext cx="18853" cy="73609"/>
          </a:xfrm>
          <a:custGeom>
            <a:avLst/>
            <a:gdLst>
              <a:gd name="T0" fmla="*/ 0 w 8"/>
              <a:gd name="T1" fmla="*/ 10 h 40"/>
              <a:gd name="T2" fmla="*/ 8 w 8"/>
              <a:gd name="T3" fmla="*/ 0 h 40"/>
              <a:gd name="T4" fmla="*/ 8 w 8"/>
              <a:gd name="T5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40">
                <a:moveTo>
                  <a:pt x="0" y="10"/>
                </a:moveTo>
                <a:lnTo>
                  <a:pt x="8" y="0"/>
                </a:lnTo>
                <a:lnTo>
                  <a:pt x="8" y="4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1" name="Line 320"/>
          <p:cNvSpPr>
            <a:spLocks noChangeShapeType="1"/>
          </p:cNvSpPr>
          <p:nvPr/>
        </p:nvSpPr>
        <p:spPr bwMode="auto">
          <a:xfrm>
            <a:off x="4517875" y="4121264"/>
            <a:ext cx="4241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2" name="Freeform 321"/>
          <p:cNvSpPr>
            <a:spLocks/>
          </p:cNvSpPr>
          <p:nvPr/>
        </p:nvSpPr>
        <p:spPr bwMode="auto">
          <a:xfrm>
            <a:off x="4532014" y="4095500"/>
            <a:ext cx="28280" cy="80969"/>
          </a:xfrm>
          <a:custGeom>
            <a:avLst/>
            <a:gdLst>
              <a:gd name="T0" fmla="*/ 0 w 12"/>
              <a:gd name="T1" fmla="*/ 0 h 44"/>
              <a:gd name="T2" fmla="*/ 0 w 12"/>
              <a:gd name="T3" fmla="*/ 37 h 44"/>
              <a:gd name="T4" fmla="*/ 3 w 12"/>
              <a:gd name="T5" fmla="*/ 44 h 44"/>
              <a:gd name="T6" fmla="*/ 10 w 12"/>
              <a:gd name="T7" fmla="*/ 44 h 44"/>
              <a:gd name="T8" fmla="*/ 12 w 12"/>
              <a:gd name="T9" fmla="*/ 37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44">
                <a:moveTo>
                  <a:pt x="0" y="0"/>
                </a:moveTo>
                <a:lnTo>
                  <a:pt x="0" y="37"/>
                </a:lnTo>
                <a:lnTo>
                  <a:pt x="3" y="44"/>
                </a:lnTo>
                <a:lnTo>
                  <a:pt x="10" y="44"/>
                </a:lnTo>
                <a:lnTo>
                  <a:pt x="12" y="37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3" name="Freeform 322"/>
          <p:cNvSpPr>
            <a:spLocks/>
          </p:cNvSpPr>
          <p:nvPr/>
        </p:nvSpPr>
        <p:spPr bwMode="auto">
          <a:xfrm>
            <a:off x="4600358" y="4102861"/>
            <a:ext cx="58917" cy="73609"/>
          </a:xfrm>
          <a:custGeom>
            <a:avLst/>
            <a:gdLst>
              <a:gd name="T0" fmla="*/ 0 w 25"/>
              <a:gd name="T1" fmla="*/ 16 h 40"/>
              <a:gd name="T2" fmla="*/ 0 w 25"/>
              <a:gd name="T3" fmla="*/ 10 h 40"/>
              <a:gd name="T4" fmla="*/ 9 w 25"/>
              <a:gd name="T5" fmla="*/ 0 h 40"/>
              <a:gd name="T6" fmla="*/ 16 w 25"/>
              <a:gd name="T7" fmla="*/ 0 h 40"/>
              <a:gd name="T8" fmla="*/ 25 w 25"/>
              <a:gd name="T9" fmla="*/ 10 h 40"/>
              <a:gd name="T10" fmla="*/ 0 w 25"/>
              <a:gd name="T11" fmla="*/ 40 h 40"/>
              <a:gd name="T12" fmla="*/ 25 w 25"/>
              <a:gd name="T13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" h="40">
                <a:moveTo>
                  <a:pt x="0" y="16"/>
                </a:moveTo>
                <a:lnTo>
                  <a:pt x="0" y="10"/>
                </a:lnTo>
                <a:lnTo>
                  <a:pt x="9" y="0"/>
                </a:lnTo>
                <a:lnTo>
                  <a:pt x="16" y="0"/>
                </a:lnTo>
                <a:lnTo>
                  <a:pt x="25" y="10"/>
                </a:lnTo>
                <a:lnTo>
                  <a:pt x="0" y="40"/>
                </a:lnTo>
                <a:lnTo>
                  <a:pt x="25" y="4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4" name="Freeform 323"/>
          <p:cNvSpPr>
            <a:spLocks/>
          </p:cNvSpPr>
          <p:nvPr/>
        </p:nvSpPr>
        <p:spPr bwMode="auto">
          <a:xfrm>
            <a:off x="4678127" y="4102861"/>
            <a:ext cx="21210" cy="73609"/>
          </a:xfrm>
          <a:custGeom>
            <a:avLst/>
            <a:gdLst>
              <a:gd name="T0" fmla="*/ 0 w 9"/>
              <a:gd name="T1" fmla="*/ 40 h 40"/>
              <a:gd name="T2" fmla="*/ 9 w 9"/>
              <a:gd name="T3" fmla="*/ 30 h 40"/>
              <a:gd name="T4" fmla="*/ 9 w 9"/>
              <a:gd name="T5" fmla="*/ 10 h 40"/>
              <a:gd name="T6" fmla="*/ 0 w 9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" h="40">
                <a:moveTo>
                  <a:pt x="0" y="40"/>
                </a:moveTo>
                <a:lnTo>
                  <a:pt x="9" y="30"/>
                </a:lnTo>
                <a:lnTo>
                  <a:pt x="9" y="1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5" name="Line 324"/>
          <p:cNvSpPr>
            <a:spLocks noChangeShapeType="1"/>
          </p:cNvSpPr>
          <p:nvPr/>
        </p:nvSpPr>
        <p:spPr bwMode="auto">
          <a:xfrm>
            <a:off x="4131386" y="5674408"/>
            <a:ext cx="690498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6" name="Freeform 326"/>
          <p:cNvSpPr>
            <a:spLocks/>
          </p:cNvSpPr>
          <p:nvPr/>
        </p:nvSpPr>
        <p:spPr bwMode="auto">
          <a:xfrm>
            <a:off x="4279855" y="5646805"/>
            <a:ext cx="42419" cy="44165"/>
          </a:xfrm>
          <a:custGeom>
            <a:avLst/>
            <a:gdLst>
              <a:gd name="T0" fmla="*/ 0 w 18"/>
              <a:gd name="T1" fmla="*/ 16 h 24"/>
              <a:gd name="T2" fmla="*/ 0 w 18"/>
              <a:gd name="T3" fmla="*/ 8 h 24"/>
              <a:gd name="T4" fmla="*/ 3 w 18"/>
              <a:gd name="T5" fmla="*/ 4 h 24"/>
              <a:gd name="T6" fmla="*/ 3 w 18"/>
              <a:gd name="T7" fmla="*/ 20 h 24"/>
              <a:gd name="T8" fmla="*/ 7 w 18"/>
              <a:gd name="T9" fmla="*/ 24 h 24"/>
              <a:gd name="T10" fmla="*/ 7 w 18"/>
              <a:gd name="T11" fmla="*/ 0 h 24"/>
              <a:gd name="T12" fmla="*/ 9 w 18"/>
              <a:gd name="T13" fmla="*/ 0 h 24"/>
              <a:gd name="T14" fmla="*/ 9 w 18"/>
              <a:gd name="T15" fmla="*/ 24 h 24"/>
              <a:gd name="T16" fmla="*/ 12 w 18"/>
              <a:gd name="T17" fmla="*/ 24 h 24"/>
              <a:gd name="T18" fmla="*/ 12 w 18"/>
              <a:gd name="T19" fmla="*/ 0 h 24"/>
              <a:gd name="T20" fmla="*/ 16 w 18"/>
              <a:gd name="T21" fmla="*/ 4 h 24"/>
              <a:gd name="T22" fmla="*/ 16 w 18"/>
              <a:gd name="T23" fmla="*/ 20 h 24"/>
              <a:gd name="T24" fmla="*/ 18 w 18"/>
              <a:gd name="T25" fmla="*/ 16 h 24"/>
              <a:gd name="T26" fmla="*/ 18 w 18"/>
              <a:gd name="T27" fmla="*/ 8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" h="24">
                <a:moveTo>
                  <a:pt x="0" y="16"/>
                </a:moveTo>
                <a:lnTo>
                  <a:pt x="0" y="8"/>
                </a:lnTo>
                <a:lnTo>
                  <a:pt x="3" y="4"/>
                </a:lnTo>
                <a:lnTo>
                  <a:pt x="3" y="20"/>
                </a:lnTo>
                <a:lnTo>
                  <a:pt x="7" y="24"/>
                </a:lnTo>
                <a:lnTo>
                  <a:pt x="7" y="0"/>
                </a:lnTo>
                <a:lnTo>
                  <a:pt x="9" y="0"/>
                </a:lnTo>
                <a:lnTo>
                  <a:pt x="9" y="24"/>
                </a:lnTo>
                <a:lnTo>
                  <a:pt x="12" y="24"/>
                </a:lnTo>
                <a:lnTo>
                  <a:pt x="12" y="0"/>
                </a:lnTo>
                <a:lnTo>
                  <a:pt x="16" y="4"/>
                </a:lnTo>
                <a:lnTo>
                  <a:pt x="16" y="20"/>
                </a:lnTo>
                <a:lnTo>
                  <a:pt x="18" y="16"/>
                </a:lnTo>
                <a:lnTo>
                  <a:pt x="18" y="8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7" name="Freeform 327"/>
          <p:cNvSpPr>
            <a:spLocks/>
          </p:cNvSpPr>
          <p:nvPr/>
        </p:nvSpPr>
        <p:spPr bwMode="auto">
          <a:xfrm>
            <a:off x="4626282" y="5646805"/>
            <a:ext cx="44777" cy="44165"/>
          </a:xfrm>
          <a:custGeom>
            <a:avLst/>
            <a:gdLst>
              <a:gd name="T0" fmla="*/ 0 w 19"/>
              <a:gd name="T1" fmla="*/ 16 h 24"/>
              <a:gd name="T2" fmla="*/ 0 w 19"/>
              <a:gd name="T3" fmla="*/ 8 h 24"/>
              <a:gd name="T4" fmla="*/ 4 w 19"/>
              <a:gd name="T5" fmla="*/ 4 h 24"/>
              <a:gd name="T6" fmla="*/ 4 w 19"/>
              <a:gd name="T7" fmla="*/ 20 h 24"/>
              <a:gd name="T8" fmla="*/ 6 w 19"/>
              <a:gd name="T9" fmla="*/ 24 h 24"/>
              <a:gd name="T10" fmla="*/ 6 w 19"/>
              <a:gd name="T11" fmla="*/ 0 h 24"/>
              <a:gd name="T12" fmla="*/ 9 w 19"/>
              <a:gd name="T13" fmla="*/ 0 h 24"/>
              <a:gd name="T14" fmla="*/ 9 w 19"/>
              <a:gd name="T15" fmla="*/ 24 h 24"/>
              <a:gd name="T16" fmla="*/ 13 w 19"/>
              <a:gd name="T17" fmla="*/ 24 h 24"/>
              <a:gd name="T18" fmla="*/ 13 w 19"/>
              <a:gd name="T19" fmla="*/ 0 h 24"/>
              <a:gd name="T20" fmla="*/ 15 w 19"/>
              <a:gd name="T21" fmla="*/ 4 h 24"/>
              <a:gd name="T22" fmla="*/ 15 w 19"/>
              <a:gd name="T23" fmla="*/ 20 h 24"/>
              <a:gd name="T24" fmla="*/ 19 w 19"/>
              <a:gd name="T25" fmla="*/ 16 h 24"/>
              <a:gd name="T26" fmla="*/ 19 w 19"/>
              <a:gd name="T27" fmla="*/ 8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" h="24">
                <a:moveTo>
                  <a:pt x="0" y="16"/>
                </a:moveTo>
                <a:lnTo>
                  <a:pt x="0" y="8"/>
                </a:lnTo>
                <a:lnTo>
                  <a:pt x="4" y="4"/>
                </a:lnTo>
                <a:lnTo>
                  <a:pt x="4" y="20"/>
                </a:lnTo>
                <a:lnTo>
                  <a:pt x="6" y="24"/>
                </a:lnTo>
                <a:lnTo>
                  <a:pt x="6" y="0"/>
                </a:lnTo>
                <a:lnTo>
                  <a:pt x="9" y="0"/>
                </a:lnTo>
                <a:lnTo>
                  <a:pt x="9" y="24"/>
                </a:lnTo>
                <a:lnTo>
                  <a:pt x="13" y="24"/>
                </a:lnTo>
                <a:lnTo>
                  <a:pt x="13" y="0"/>
                </a:lnTo>
                <a:lnTo>
                  <a:pt x="15" y="4"/>
                </a:lnTo>
                <a:lnTo>
                  <a:pt x="15" y="20"/>
                </a:lnTo>
                <a:lnTo>
                  <a:pt x="19" y="16"/>
                </a:lnTo>
                <a:lnTo>
                  <a:pt x="19" y="8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8" name="Freeform 328"/>
          <p:cNvSpPr>
            <a:spLocks/>
          </p:cNvSpPr>
          <p:nvPr/>
        </p:nvSpPr>
        <p:spPr bwMode="auto">
          <a:xfrm>
            <a:off x="4246861" y="5514308"/>
            <a:ext cx="56559" cy="75450"/>
          </a:xfrm>
          <a:custGeom>
            <a:avLst/>
            <a:gdLst>
              <a:gd name="T0" fmla="*/ 0 w 24"/>
              <a:gd name="T1" fmla="*/ 30 h 41"/>
              <a:gd name="T2" fmla="*/ 0 w 24"/>
              <a:gd name="T3" fmla="*/ 36 h 41"/>
              <a:gd name="T4" fmla="*/ 8 w 24"/>
              <a:gd name="T5" fmla="*/ 41 h 41"/>
              <a:gd name="T6" fmla="*/ 16 w 24"/>
              <a:gd name="T7" fmla="*/ 41 h 41"/>
              <a:gd name="T8" fmla="*/ 24 w 24"/>
              <a:gd name="T9" fmla="*/ 36 h 41"/>
              <a:gd name="T10" fmla="*/ 24 w 24"/>
              <a:gd name="T11" fmla="*/ 30 h 41"/>
              <a:gd name="T12" fmla="*/ 0 w 24"/>
              <a:gd name="T13" fmla="*/ 11 h 41"/>
              <a:gd name="T14" fmla="*/ 0 w 24"/>
              <a:gd name="T15" fmla="*/ 4 h 41"/>
              <a:gd name="T16" fmla="*/ 8 w 24"/>
              <a:gd name="T17" fmla="*/ 0 h 41"/>
              <a:gd name="T18" fmla="*/ 16 w 24"/>
              <a:gd name="T19" fmla="*/ 0 h 41"/>
              <a:gd name="T20" fmla="*/ 24 w 24"/>
              <a:gd name="T21" fmla="*/ 4 h 41"/>
              <a:gd name="T22" fmla="*/ 24 w 24"/>
              <a:gd name="T23" fmla="*/ 11 h 41"/>
              <a:gd name="T24" fmla="*/ 0 w 24"/>
              <a:gd name="T25" fmla="*/ 3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" h="41">
                <a:moveTo>
                  <a:pt x="0" y="30"/>
                </a:moveTo>
                <a:lnTo>
                  <a:pt x="0" y="36"/>
                </a:lnTo>
                <a:lnTo>
                  <a:pt x="8" y="41"/>
                </a:lnTo>
                <a:lnTo>
                  <a:pt x="16" y="41"/>
                </a:lnTo>
                <a:lnTo>
                  <a:pt x="24" y="36"/>
                </a:lnTo>
                <a:lnTo>
                  <a:pt x="24" y="30"/>
                </a:lnTo>
                <a:lnTo>
                  <a:pt x="0" y="11"/>
                </a:lnTo>
                <a:lnTo>
                  <a:pt x="0" y="4"/>
                </a:lnTo>
                <a:lnTo>
                  <a:pt x="8" y="0"/>
                </a:lnTo>
                <a:lnTo>
                  <a:pt x="16" y="0"/>
                </a:lnTo>
                <a:lnTo>
                  <a:pt x="24" y="4"/>
                </a:lnTo>
                <a:lnTo>
                  <a:pt x="24" y="11"/>
                </a:lnTo>
                <a:lnTo>
                  <a:pt x="0" y="3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9" name="Freeform 329"/>
          <p:cNvSpPr>
            <a:spLocks/>
          </p:cNvSpPr>
          <p:nvPr/>
        </p:nvSpPr>
        <p:spPr bwMode="auto">
          <a:xfrm>
            <a:off x="4345841" y="5514308"/>
            <a:ext cx="18853" cy="75450"/>
          </a:xfrm>
          <a:custGeom>
            <a:avLst/>
            <a:gdLst>
              <a:gd name="T0" fmla="*/ 8 w 8"/>
              <a:gd name="T1" fmla="*/ 41 h 41"/>
              <a:gd name="T2" fmla="*/ 0 w 8"/>
              <a:gd name="T3" fmla="*/ 30 h 41"/>
              <a:gd name="T4" fmla="*/ 0 w 8"/>
              <a:gd name="T5" fmla="*/ 11 h 41"/>
              <a:gd name="T6" fmla="*/ 8 w 8"/>
              <a:gd name="T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41">
                <a:moveTo>
                  <a:pt x="8" y="41"/>
                </a:moveTo>
                <a:lnTo>
                  <a:pt x="0" y="30"/>
                </a:lnTo>
                <a:lnTo>
                  <a:pt x="0" y="11"/>
                </a:lnTo>
                <a:lnTo>
                  <a:pt x="8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60" name="Freeform 330"/>
          <p:cNvSpPr>
            <a:spLocks/>
          </p:cNvSpPr>
          <p:nvPr/>
        </p:nvSpPr>
        <p:spPr bwMode="auto">
          <a:xfrm>
            <a:off x="4416540" y="5514308"/>
            <a:ext cx="18853" cy="75450"/>
          </a:xfrm>
          <a:custGeom>
            <a:avLst/>
            <a:gdLst>
              <a:gd name="T0" fmla="*/ 0 w 8"/>
              <a:gd name="T1" fmla="*/ 11 h 41"/>
              <a:gd name="T2" fmla="*/ 8 w 8"/>
              <a:gd name="T3" fmla="*/ 0 h 41"/>
              <a:gd name="T4" fmla="*/ 8 w 8"/>
              <a:gd name="T5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41">
                <a:moveTo>
                  <a:pt x="0" y="11"/>
                </a:moveTo>
                <a:lnTo>
                  <a:pt x="8" y="0"/>
                </a:lnTo>
                <a:lnTo>
                  <a:pt x="8" y="41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61" name="Freeform 331"/>
          <p:cNvSpPr>
            <a:spLocks/>
          </p:cNvSpPr>
          <p:nvPr/>
        </p:nvSpPr>
        <p:spPr bwMode="auto">
          <a:xfrm>
            <a:off x="4484882" y="5560314"/>
            <a:ext cx="49491" cy="29443"/>
          </a:xfrm>
          <a:custGeom>
            <a:avLst/>
            <a:gdLst>
              <a:gd name="T0" fmla="*/ 21 w 21"/>
              <a:gd name="T1" fmla="*/ 0 h 16"/>
              <a:gd name="T2" fmla="*/ 4 w 21"/>
              <a:gd name="T3" fmla="*/ 0 h 16"/>
              <a:gd name="T4" fmla="*/ 0 w 21"/>
              <a:gd name="T5" fmla="*/ 8 h 16"/>
              <a:gd name="T6" fmla="*/ 4 w 21"/>
              <a:gd name="T7" fmla="*/ 16 h 16"/>
              <a:gd name="T8" fmla="*/ 16 w 21"/>
              <a:gd name="T9" fmla="*/ 16 h 16"/>
              <a:gd name="T10" fmla="*/ 21 w 21"/>
              <a:gd name="T11" fmla="*/ 8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" h="16">
                <a:moveTo>
                  <a:pt x="21" y="0"/>
                </a:moveTo>
                <a:lnTo>
                  <a:pt x="4" y="0"/>
                </a:lnTo>
                <a:lnTo>
                  <a:pt x="0" y="8"/>
                </a:lnTo>
                <a:lnTo>
                  <a:pt x="4" y="16"/>
                </a:lnTo>
                <a:lnTo>
                  <a:pt x="16" y="16"/>
                </a:lnTo>
                <a:lnTo>
                  <a:pt x="21" y="8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62" name="Freeform 332"/>
          <p:cNvSpPr>
            <a:spLocks/>
          </p:cNvSpPr>
          <p:nvPr/>
        </p:nvSpPr>
        <p:spPr bwMode="auto">
          <a:xfrm>
            <a:off x="4499022" y="5534550"/>
            <a:ext cx="42419" cy="55207"/>
          </a:xfrm>
          <a:custGeom>
            <a:avLst/>
            <a:gdLst>
              <a:gd name="T0" fmla="*/ 18 w 18"/>
              <a:gd name="T1" fmla="*/ 30 h 30"/>
              <a:gd name="T2" fmla="*/ 15 w 18"/>
              <a:gd name="T3" fmla="*/ 22 h 30"/>
              <a:gd name="T4" fmla="*/ 15 w 18"/>
              <a:gd name="T5" fmla="*/ 6 h 30"/>
              <a:gd name="T6" fmla="*/ 12 w 18"/>
              <a:gd name="T7" fmla="*/ 0 h 30"/>
              <a:gd name="T8" fmla="*/ 0 w 18"/>
              <a:gd name="T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30">
                <a:moveTo>
                  <a:pt x="18" y="30"/>
                </a:moveTo>
                <a:lnTo>
                  <a:pt x="15" y="22"/>
                </a:lnTo>
                <a:lnTo>
                  <a:pt x="15" y="6"/>
                </a:lnTo>
                <a:lnTo>
                  <a:pt x="12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63" name="Freeform 333"/>
          <p:cNvSpPr>
            <a:spLocks/>
          </p:cNvSpPr>
          <p:nvPr/>
        </p:nvSpPr>
        <p:spPr bwMode="auto">
          <a:xfrm>
            <a:off x="4576792" y="5514308"/>
            <a:ext cx="18853" cy="75450"/>
          </a:xfrm>
          <a:custGeom>
            <a:avLst/>
            <a:gdLst>
              <a:gd name="T0" fmla="*/ 0 w 8"/>
              <a:gd name="T1" fmla="*/ 11 h 41"/>
              <a:gd name="T2" fmla="*/ 8 w 8"/>
              <a:gd name="T3" fmla="*/ 0 h 41"/>
              <a:gd name="T4" fmla="*/ 8 w 8"/>
              <a:gd name="T5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41">
                <a:moveTo>
                  <a:pt x="0" y="11"/>
                </a:moveTo>
                <a:lnTo>
                  <a:pt x="8" y="0"/>
                </a:lnTo>
                <a:lnTo>
                  <a:pt x="8" y="41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64" name="Freeform 334"/>
          <p:cNvSpPr>
            <a:spLocks/>
          </p:cNvSpPr>
          <p:nvPr/>
        </p:nvSpPr>
        <p:spPr bwMode="auto">
          <a:xfrm>
            <a:off x="4645134" y="5514308"/>
            <a:ext cx="21210" cy="75450"/>
          </a:xfrm>
          <a:custGeom>
            <a:avLst/>
            <a:gdLst>
              <a:gd name="T0" fmla="*/ 0 w 9"/>
              <a:gd name="T1" fmla="*/ 41 h 41"/>
              <a:gd name="T2" fmla="*/ 9 w 9"/>
              <a:gd name="T3" fmla="*/ 30 h 41"/>
              <a:gd name="T4" fmla="*/ 9 w 9"/>
              <a:gd name="T5" fmla="*/ 11 h 41"/>
              <a:gd name="T6" fmla="*/ 0 w 9"/>
              <a:gd name="T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" h="41">
                <a:moveTo>
                  <a:pt x="0" y="41"/>
                </a:moveTo>
                <a:lnTo>
                  <a:pt x="9" y="30"/>
                </a:lnTo>
                <a:lnTo>
                  <a:pt x="9" y="11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65" name="Line 347"/>
          <p:cNvSpPr>
            <a:spLocks noChangeShapeType="1"/>
          </p:cNvSpPr>
          <p:nvPr/>
        </p:nvSpPr>
        <p:spPr bwMode="auto">
          <a:xfrm>
            <a:off x="2590140" y="3894917"/>
            <a:ext cx="124903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66" name="Line 351"/>
          <p:cNvSpPr>
            <a:spLocks noChangeShapeType="1"/>
          </p:cNvSpPr>
          <p:nvPr/>
        </p:nvSpPr>
        <p:spPr bwMode="auto">
          <a:xfrm>
            <a:off x="2799882" y="3894917"/>
            <a:ext cx="122545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67" name="Line 353"/>
          <p:cNvSpPr>
            <a:spLocks noChangeShapeType="1"/>
          </p:cNvSpPr>
          <p:nvPr/>
        </p:nvSpPr>
        <p:spPr bwMode="auto">
          <a:xfrm>
            <a:off x="3004910" y="3894917"/>
            <a:ext cx="124903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68" name="Freeform 355"/>
          <p:cNvSpPr>
            <a:spLocks/>
          </p:cNvSpPr>
          <p:nvPr/>
        </p:nvSpPr>
        <p:spPr bwMode="auto">
          <a:xfrm>
            <a:off x="3011980" y="3869154"/>
            <a:ext cx="47133" cy="46006"/>
          </a:xfrm>
          <a:custGeom>
            <a:avLst/>
            <a:gdLst>
              <a:gd name="T0" fmla="*/ 0 w 20"/>
              <a:gd name="T1" fmla="*/ 17 h 25"/>
              <a:gd name="T2" fmla="*/ 0 w 20"/>
              <a:gd name="T3" fmla="*/ 9 h 25"/>
              <a:gd name="T4" fmla="*/ 3 w 20"/>
              <a:gd name="T5" fmla="*/ 5 h 25"/>
              <a:gd name="T6" fmla="*/ 3 w 20"/>
              <a:gd name="T7" fmla="*/ 21 h 25"/>
              <a:gd name="T8" fmla="*/ 6 w 20"/>
              <a:gd name="T9" fmla="*/ 25 h 25"/>
              <a:gd name="T10" fmla="*/ 6 w 20"/>
              <a:gd name="T11" fmla="*/ 0 h 25"/>
              <a:gd name="T12" fmla="*/ 9 w 20"/>
              <a:gd name="T13" fmla="*/ 0 h 25"/>
              <a:gd name="T14" fmla="*/ 9 w 20"/>
              <a:gd name="T15" fmla="*/ 25 h 25"/>
              <a:gd name="T16" fmla="*/ 12 w 20"/>
              <a:gd name="T17" fmla="*/ 25 h 25"/>
              <a:gd name="T18" fmla="*/ 12 w 20"/>
              <a:gd name="T19" fmla="*/ 0 h 25"/>
              <a:gd name="T20" fmla="*/ 16 w 20"/>
              <a:gd name="T21" fmla="*/ 5 h 25"/>
              <a:gd name="T22" fmla="*/ 16 w 20"/>
              <a:gd name="T23" fmla="*/ 21 h 25"/>
              <a:gd name="T24" fmla="*/ 20 w 20"/>
              <a:gd name="T25" fmla="*/ 17 h 25"/>
              <a:gd name="T26" fmla="*/ 20 w 20"/>
              <a:gd name="T27" fmla="*/ 9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" h="25">
                <a:moveTo>
                  <a:pt x="0" y="17"/>
                </a:moveTo>
                <a:lnTo>
                  <a:pt x="0" y="9"/>
                </a:lnTo>
                <a:lnTo>
                  <a:pt x="3" y="5"/>
                </a:lnTo>
                <a:lnTo>
                  <a:pt x="3" y="21"/>
                </a:lnTo>
                <a:lnTo>
                  <a:pt x="6" y="25"/>
                </a:lnTo>
                <a:lnTo>
                  <a:pt x="6" y="0"/>
                </a:lnTo>
                <a:lnTo>
                  <a:pt x="9" y="0"/>
                </a:lnTo>
                <a:lnTo>
                  <a:pt x="9" y="25"/>
                </a:lnTo>
                <a:lnTo>
                  <a:pt x="12" y="25"/>
                </a:lnTo>
                <a:lnTo>
                  <a:pt x="12" y="0"/>
                </a:lnTo>
                <a:lnTo>
                  <a:pt x="16" y="5"/>
                </a:lnTo>
                <a:lnTo>
                  <a:pt x="16" y="21"/>
                </a:lnTo>
                <a:lnTo>
                  <a:pt x="20" y="17"/>
                </a:lnTo>
                <a:lnTo>
                  <a:pt x="20" y="9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69" name="Freeform 356"/>
          <p:cNvSpPr>
            <a:spLocks/>
          </p:cNvSpPr>
          <p:nvPr/>
        </p:nvSpPr>
        <p:spPr bwMode="auto">
          <a:xfrm>
            <a:off x="3073253" y="3869154"/>
            <a:ext cx="42419" cy="46006"/>
          </a:xfrm>
          <a:custGeom>
            <a:avLst/>
            <a:gdLst>
              <a:gd name="T0" fmla="*/ 0 w 18"/>
              <a:gd name="T1" fmla="*/ 17 h 25"/>
              <a:gd name="T2" fmla="*/ 0 w 18"/>
              <a:gd name="T3" fmla="*/ 9 h 25"/>
              <a:gd name="T4" fmla="*/ 3 w 18"/>
              <a:gd name="T5" fmla="*/ 5 h 25"/>
              <a:gd name="T6" fmla="*/ 3 w 18"/>
              <a:gd name="T7" fmla="*/ 21 h 25"/>
              <a:gd name="T8" fmla="*/ 7 w 18"/>
              <a:gd name="T9" fmla="*/ 25 h 25"/>
              <a:gd name="T10" fmla="*/ 7 w 18"/>
              <a:gd name="T11" fmla="*/ 0 h 25"/>
              <a:gd name="T12" fmla="*/ 11 w 18"/>
              <a:gd name="T13" fmla="*/ 0 h 25"/>
              <a:gd name="T14" fmla="*/ 11 w 18"/>
              <a:gd name="T15" fmla="*/ 25 h 25"/>
              <a:gd name="T16" fmla="*/ 13 w 18"/>
              <a:gd name="T17" fmla="*/ 25 h 25"/>
              <a:gd name="T18" fmla="*/ 13 w 18"/>
              <a:gd name="T19" fmla="*/ 0 h 25"/>
              <a:gd name="T20" fmla="*/ 16 w 18"/>
              <a:gd name="T21" fmla="*/ 5 h 25"/>
              <a:gd name="T22" fmla="*/ 16 w 18"/>
              <a:gd name="T23" fmla="*/ 21 h 25"/>
              <a:gd name="T24" fmla="*/ 18 w 18"/>
              <a:gd name="T25" fmla="*/ 17 h 25"/>
              <a:gd name="T26" fmla="*/ 18 w 18"/>
              <a:gd name="T27" fmla="*/ 9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" h="25">
                <a:moveTo>
                  <a:pt x="0" y="17"/>
                </a:moveTo>
                <a:lnTo>
                  <a:pt x="0" y="9"/>
                </a:lnTo>
                <a:lnTo>
                  <a:pt x="3" y="5"/>
                </a:lnTo>
                <a:lnTo>
                  <a:pt x="3" y="21"/>
                </a:lnTo>
                <a:lnTo>
                  <a:pt x="7" y="25"/>
                </a:lnTo>
                <a:lnTo>
                  <a:pt x="7" y="0"/>
                </a:lnTo>
                <a:lnTo>
                  <a:pt x="11" y="0"/>
                </a:lnTo>
                <a:lnTo>
                  <a:pt x="11" y="25"/>
                </a:lnTo>
                <a:lnTo>
                  <a:pt x="13" y="25"/>
                </a:lnTo>
                <a:lnTo>
                  <a:pt x="13" y="0"/>
                </a:lnTo>
                <a:lnTo>
                  <a:pt x="16" y="5"/>
                </a:lnTo>
                <a:lnTo>
                  <a:pt x="16" y="21"/>
                </a:lnTo>
                <a:lnTo>
                  <a:pt x="18" y="17"/>
                </a:lnTo>
                <a:lnTo>
                  <a:pt x="18" y="9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70" name="Freeform 357"/>
          <p:cNvSpPr>
            <a:spLocks/>
          </p:cNvSpPr>
          <p:nvPr/>
        </p:nvSpPr>
        <p:spPr bwMode="auto">
          <a:xfrm>
            <a:off x="2323838" y="3751379"/>
            <a:ext cx="18853" cy="71769"/>
          </a:xfrm>
          <a:custGeom>
            <a:avLst/>
            <a:gdLst>
              <a:gd name="T0" fmla="*/ 0 w 8"/>
              <a:gd name="T1" fmla="*/ 9 h 39"/>
              <a:gd name="T2" fmla="*/ 8 w 8"/>
              <a:gd name="T3" fmla="*/ 0 h 39"/>
              <a:gd name="T4" fmla="*/ 8 w 8"/>
              <a:gd name="T5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39">
                <a:moveTo>
                  <a:pt x="0" y="9"/>
                </a:moveTo>
                <a:lnTo>
                  <a:pt x="8" y="0"/>
                </a:lnTo>
                <a:lnTo>
                  <a:pt x="8" y="39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71" name="Freeform 358"/>
          <p:cNvSpPr>
            <a:spLocks/>
          </p:cNvSpPr>
          <p:nvPr/>
        </p:nvSpPr>
        <p:spPr bwMode="auto">
          <a:xfrm>
            <a:off x="2415746" y="3751379"/>
            <a:ext cx="18853" cy="71769"/>
          </a:xfrm>
          <a:custGeom>
            <a:avLst/>
            <a:gdLst>
              <a:gd name="T0" fmla="*/ 8 w 8"/>
              <a:gd name="T1" fmla="*/ 39 h 39"/>
              <a:gd name="T2" fmla="*/ 0 w 8"/>
              <a:gd name="T3" fmla="*/ 30 h 39"/>
              <a:gd name="T4" fmla="*/ 0 w 8"/>
              <a:gd name="T5" fmla="*/ 9 h 39"/>
              <a:gd name="T6" fmla="*/ 8 w 8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39">
                <a:moveTo>
                  <a:pt x="8" y="39"/>
                </a:moveTo>
                <a:lnTo>
                  <a:pt x="0" y="30"/>
                </a:lnTo>
                <a:lnTo>
                  <a:pt x="0" y="9"/>
                </a:lnTo>
                <a:lnTo>
                  <a:pt x="8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72" name="Freeform 359"/>
          <p:cNvSpPr>
            <a:spLocks/>
          </p:cNvSpPr>
          <p:nvPr/>
        </p:nvSpPr>
        <p:spPr bwMode="auto">
          <a:xfrm>
            <a:off x="2484090" y="3751379"/>
            <a:ext cx="18853" cy="71769"/>
          </a:xfrm>
          <a:custGeom>
            <a:avLst/>
            <a:gdLst>
              <a:gd name="T0" fmla="*/ 0 w 8"/>
              <a:gd name="T1" fmla="*/ 9 h 39"/>
              <a:gd name="T2" fmla="*/ 8 w 8"/>
              <a:gd name="T3" fmla="*/ 0 h 39"/>
              <a:gd name="T4" fmla="*/ 8 w 8"/>
              <a:gd name="T5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39">
                <a:moveTo>
                  <a:pt x="0" y="9"/>
                </a:moveTo>
                <a:lnTo>
                  <a:pt x="8" y="0"/>
                </a:lnTo>
                <a:lnTo>
                  <a:pt x="8" y="39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73" name="Line 360"/>
          <p:cNvSpPr>
            <a:spLocks noChangeShapeType="1"/>
          </p:cNvSpPr>
          <p:nvPr/>
        </p:nvSpPr>
        <p:spPr bwMode="auto">
          <a:xfrm>
            <a:off x="2554790" y="3767940"/>
            <a:ext cx="42419" cy="0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74" name="Freeform 361"/>
          <p:cNvSpPr>
            <a:spLocks/>
          </p:cNvSpPr>
          <p:nvPr/>
        </p:nvSpPr>
        <p:spPr bwMode="auto">
          <a:xfrm>
            <a:off x="2566572" y="3742177"/>
            <a:ext cx="30637" cy="80969"/>
          </a:xfrm>
          <a:custGeom>
            <a:avLst/>
            <a:gdLst>
              <a:gd name="T0" fmla="*/ 0 w 13"/>
              <a:gd name="T1" fmla="*/ 0 h 44"/>
              <a:gd name="T2" fmla="*/ 0 w 13"/>
              <a:gd name="T3" fmla="*/ 36 h 44"/>
              <a:gd name="T4" fmla="*/ 4 w 13"/>
              <a:gd name="T5" fmla="*/ 44 h 44"/>
              <a:gd name="T6" fmla="*/ 9 w 13"/>
              <a:gd name="T7" fmla="*/ 44 h 44"/>
              <a:gd name="T8" fmla="*/ 13 w 13"/>
              <a:gd name="T9" fmla="*/ 36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44">
                <a:moveTo>
                  <a:pt x="0" y="0"/>
                </a:moveTo>
                <a:lnTo>
                  <a:pt x="0" y="36"/>
                </a:lnTo>
                <a:lnTo>
                  <a:pt x="4" y="44"/>
                </a:lnTo>
                <a:lnTo>
                  <a:pt x="9" y="44"/>
                </a:lnTo>
                <a:lnTo>
                  <a:pt x="13" y="36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75" name="Freeform 362"/>
          <p:cNvSpPr>
            <a:spLocks/>
          </p:cNvSpPr>
          <p:nvPr/>
        </p:nvSpPr>
        <p:spPr bwMode="auto">
          <a:xfrm>
            <a:off x="2637271" y="3751379"/>
            <a:ext cx="56559" cy="71769"/>
          </a:xfrm>
          <a:custGeom>
            <a:avLst/>
            <a:gdLst>
              <a:gd name="T0" fmla="*/ 0 w 24"/>
              <a:gd name="T1" fmla="*/ 14 h 39"/>
              <a:gd name="T2" fmla="*/ 0 w 24"/>
              <a:gd name="T3" fmla="*/ 9 h 39"/>
              <a:gd name="T4" fmla="*/ 8 w 24"/>
              <a:gd name="T5" fmla="*/ 0 h 39"/>
              <a:gd name="T6" fmla="*/ 16 w 24"/>
              <a:gd name="T7" fmla="*/ 0 h 39"/>
              <a:gd name="T8" fmla="*/ 24 w 24"/>
              <a:gd name="T9" fmla="*/ 9 h 39"/>
              <a:gd name="T10" fmla="*/ 0 w 24"/>
              <a:gd name="T11" fmla="*/ 39 h 39"/>
              <a:gd name="T12" fmla="*/ 24 w 24"/>
              <a:gd name="T13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" h="39">
                <a:moveTo>
                  <a:pt x="0" y="14"/>
                </a:moveTo>
                <a:lnTo>
                  <a:pt x="0" y="9"/>
                </a:lnTo>
                <a:lnTo>
                  <a:pt x="8" y="0"/>
                </a:lnTo>
                <a:lnTo>
                  <a:pt x="16" y="0"/>
                </a:lnTo>
                <a:lnTo>
                  <a:pt x="24" y="9"/>
                </a:lnTo>
                <a:lnTo>
                  <a:pt x="0" y="39"/>
                </a:lnTo>
                <a:lnTo>
                  <a:pt x="24" y="39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76" name="Freeform 363"/>
          <p:cNvSpPr>
            <a:spLocks/>
          </p:cNvSpPr>
          <p:nvPr/>
        </p:nvSpPr>
        <p:spPr bwMode="auto">
          <a:xfrm>
            <a:off x="2715041" y="3751379"/>
            <a:ext cx="18853" cy="71769"/>
          </a:xfrm>
          <a:custGeom>
            <a:avLst/>
            <a:gdLst>
              <a:gd name="T0" fmla="*/ 0 w 8"/>
              <a:gd name="T1" fmla="*/ 39 h 39"/>
              <a:gd name="T2" fmla="*/ 8 w 8"/>
              <a:gd name="T3" fmla="*/ 30 h 39"/>
              <a:gd name="T4" fmla="*/ 8 w 8"/>
              <a:gd name="T5" fmla="*/ 9 h 39"/>
              <a:gd name="T6" fmla="*/ 0 w 8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39">
                <a:moveTo>
                  <a:pt x="0" y="39"/>
                </a:moveTo>
                <a:lnTo>
                  <a:pt x="8" y="30"/>
                </a:lnTo>
                <a:lnTo>
                  <a:pt x="8" y="9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77" name="Line 364"/>
          <p:cNvSpPr>
            <a:spLocks noChangeShapeType="1"/>
          </p:cNvSpPr>
          <p:nvPr/>
        </p:nvSpPr>
        <p:spPr bwMode="auto">
          <a:xfrm>
            <a:off x="2590140" y="4266641"/>
            <a:ext cx="539673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78" name="Freeform 368"/>
          <p:cNvSpPr>
            <a:spLocks/>
          </p:cNvSpPr>
          <p:nvPr/>
        </p:nvSpPr>
        <p:spPr bwMode="auto">
          <a:xfrm>
            <a:off x="2700903" y="4239038"/>
            <a:ext cx="44777" cy="46006"/>
          </a:xfrm>
          <a:custGeom>
            <a:avLst/>
            <a:gdLst>
              <a:gd name="T0" fmla="*/ 0 w 19"/>
              <a:gd name="T1" fmla="*/ 16 h 25"/>
              <a:gd name="T2" fmla="*/ 0 w 19"/>
              <a:gd name="T3" fmla="*/ 8 h 25"/>
              <a:gd name="T4" fmla="*/ 4 w 19"/>
              <a:gd name="T5" fmla="*/ 4 h 25"/>
              <a:gd name="T6" fmla="*/ 4 w 19"/>
              <a:gd name="T7" fmla="*/ 20 h 25"/>
              <a:gd name="T8" fmla="*/ 6 w 19"/>
              <a:gd name="T9" fmla="*/ 25 h 25"/>
              <a:gd name="T10" fmla="*/ 6 w 19"/>
              <a:gd name="T11" fmla="*/ 0 h 25"/>
              <a:gd name="T12" fmla="*/ 9 w 19"/>
              <a:gd name="T13" fmla="*/ 0 h 25"/>
              <a:gd name="T14" fmla="*/ 9 w 19"/>
              <a:gd name="T15" fmla="*/ 25 h 25"/>
              <a:gd name="T16" fmla="*/ 13 w 19"/>
              <a:gd name="T17" fmla="*/ 25 h 25"/>
              <a:gd name="T18" fmla="*/ 13 w 19"/>
              <a:gd name="T19" fmla="*/ 0 h 25"/>
              <a:gd name="T20" fmla="*/ 15 w 19"/>
              <a:gd name="T21" fmla="*/ 4 h 25"/>
              <a:gd name="T22" fmla="*/ 15 w 19"/>
              <a:gd name="T23" fmla="*/ 20 h 25"/>
              <a:gd name="T24" fmla="*/ 19 w 19"/>
              <a:gd name="T25" fmla="*/ 16 h 25"/>
              <a:gd name="T26" fmla="*/ 19 w 19"/>
              <a:gd name="T27" fmla="*/ 8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" h="25">
                <a:moveTo>
                  <a:pt x="0" y="16"/>
                </a:moveTo>
                <a:lnTo>
                  <a:pt x="0" y="8"/>
                </a:lnTo>
                <a:lnTo>
                  <a:pt x="4" y="4"/>
                </a:lnTo>
                <a:lnTo>
                  <a:pt x="4" y="20"/>
                </a:lnTo>
                <a:lnTo>
                  <a:pt x="6" y="25"/>
                </a:lnTo>
                <a:lnTo>
                  <a:pt x="6" y="0"/>
                </a:lnTo>
                <a:lnTo>
                  <a:pt x="9" y="0"/>
                </a:lnTo>
                <a:lnTo>
                  <a:pt x="9" y="25"/>
                </a:lnTo>
                <a:lnTo>
                  <a:pt x="13" y="25"/>
                </a:lnTo>
                <a:lnTo>
                  <a:pt x="13" y="0"/>
                </a:lnTo>
                <a:lnTo>
                  <a:pt x="15" y="4"/>
                </a:lnTo>
                <a:lnTo>
                  <a:pt x="15" y="20"/>
                </a:lnTo>
                <a:lnTo>
                  <a:pt x="19" y="16"/>
                </a:lnTo>
                <a:lnTo>
                  <a:pt x="19" y="8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79" name="Freeform 369"/>
          <p:cNvSpPr>
            <a:spLocks/>
          </p:cNvSpPr>
          <p:nvPr/>
        </p:nvSpPr>
        <p:spPr bwMode="auto">
          <a:xfrm>
            <a:off x="2969561" y="4239038"/>
            <a:ext cx="44777" cy="46006"/>
          </a:xfrm>
          <a:custGeom>
            <a:avLst/>
            <a:gdLst>
              <a:gd name="T0" fmla="*/ 0 w 19"/>
              <a:gd name="T1" fmla="*/ 16 h 25"/>
              <a:gd name="T2" fmla="*/ 0 w 19"/>
              <a:gd name="T3" fmla="*/ 8 h 25"/>
              <a:gd name="T4" fmla="*/ 4 w 19"/>
              <a:gd name="T5" fmla="*/ 4 h 25"/>
              <a:gd name="T6" fmla="*/ 4 w 19"/>
              <a:gd name="T7" fmla="*/ 20 h 25"/>
              <a:gd name="T8" fmla="*/ 6 w 19"/>
              <a:gd name="T9" fmla="*/ 25 h 25"/>
              <a:gd name="T10" fmla="*/ 6 w 19"/>
              <a:gd name="T11" fmla="*/ 0 h 25"/>
              <a:gd name="T12" fmla="*/ 10 w 19"/>
              <a:gd name="T13" fmla="*/ 0 h 25"/>
              <a:gd name="T14" fmla="*/ 10 w 19"/>
              <a:gd name="T15" fmla="*/ 25 h 25"/>
              <a:gd name="T16" fmla="*/ 13 w 19"/>
              <a:gd name="T17" fmla="*/ 25 h 25"/>
              <a:gd name="T18" fmla="*/ 13 w 19"/>
              <a:gd name="T19" fmla="*/ 0 h 25"/>
              <a:gd name="T20" fmla="*/ 15 w 19"/>
              <a:gd name="T21" fmla="*/ 4 h 25"/>
              <a:gd name="T22" fmla="*/ 15 w 19"/>
              <a:gd name="T23" fmla="*/ 20 h 25"/>
              <a:gd name="T24" fmla="*/ 19 w 19"/>
              <a:gd name="T25" fmla="*/ 16 h 25"/>
              <a:gd name="T26" fmla="*/ 19 w 19"/>
              <a:gd name="T27" fmla="*/ 8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" h="25">
                <a:moveTo>
                  <a:pt x="0" y="16"/>
                </a:moveTo>
                <a:lnTo>
                  <a:pt x="0" y="8"/>
                </a:lnTo>
                <a:lnTo>
                  <a:pt x="4" y="4"/>
                </a:lnTo>
                <a:lnTo>
                  <a:pt x="4" y="20"/>
                </a:lnTo>
                <a:lnTo>
                  <a:pt x="6" y="25"/>
                </a:lnTo>
                <a:lnTo>
                  <a:pt x="6" y="0"/>
                </a:lnTo>
                <a:lnTo>
                  <a:pt x="10" y="0"/>
                </a:lnTo>
                <a:lnTo>
                  <a:pt x="10" y="25"/>
                </a:lnTo>
                <a:lnTo>
                  <a:pt x="13" y="25"/>
                </a:lnTo>
                <a:lnTo>
                  <a:pt x="13" y="0"/>
                </a:lnTo>
                <a:lnTo>
                  <a:pt x="15" y="4"/>
                </a:lnTo>
                <a:lnTo>
                  <a:pt x="15" y="20"/>
                </a:lnTo>
                <a:lnTo>
                  <a:pt x="19" y="16"/>
                </a:lnTo>
                <a:lnTo>
                  <a:pt x="19" y="8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80" name="Freeform 370"/>
          <p:cNvSpPr>
            <a:spLocks/>
          </p:cNvSpPr>
          <p:nvPr/>
        </p:nvSpPr>
        <p:spPr bwMode="auto">
          <a:xfrm>
            <a:off x="2323838" y="4355890"/>
            <a:ext cx="54204" cy="55207"/>
          </a:xfrm>
          <a:custGeom>
            <a:avLst/>
            <a:gdLst>
              <a:gd name="T0" fmla="*/ 15 w 23"/>
              <a:gd name="T1" fmla="*/ 0 h 30"/>
              <a:gd name="T2" fmla="*/ 0 w 23"/>
              <a:gd name="T3" fmla="*/ 30 h 30"/>
              <a:gd name="T4" fmla="*/ 23 w 23"/>
              <a:gd name="T5" fmla="*/ 3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" h="30">
                <a:moveTo>
                  <a:pt x="15" y="0"/>
                </a:moveTo>
                <a:lnTo>
                  <a:pt x="0" y="30"/>
                </a:lnTo>
                <a:lnTo>
                  <a:pt x="23" y="3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81" name="Line 371"/>
          <p:cNvSpPr>
            <a:spLocks noChangeShapeType="1"/>
          </p:cNvSpPr>
          <p:nvPr/>
        </p:nvSpPr>
        <p:spPr bwMode="auto">
          <a:xfrm>
            <a:off x="2359187" y="4385335"/>
            <a:ext cx="0" cy="46006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82" name="Freeform 372"/>
          <p:cNvSpPr>
            <a:spLocks/>
          </p:cNvSpPr>
          <p:nvPr/>
        </p:nvSpPr>
        <p:spPr bwMode="auto">
          <a:xfrm>
            <a:off x="2425173" y="4355890"/>
            <a:ext cx="18853" cy="75450"/>
          </a:xfrm>
          <a:custGeom>
            <a:avLst/>
            <a:gdLst>
              <a:gd name="T0" fmla="*/ 8 w 8"/>
              <a:gd name="T1" fmla="*/ 41 h 41"/>
              <a:gd name="T2" fmla="*/ 0 w 8"/>
              <a:gd name="T3" fmla="*/ 30 h 41"/>
              <a:gd name="T4" fmla="*/ 0 w 8"/>
              <a:gd name="T5" fmla="*/ 11 h 41"/>
              <a:gd name="T6" fmla="*/ 8 w 8"/>
              <a:gd name="T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41">
                <a:moveTo>
                  <a:pt x="8" y="41"/>
                </a:moveTo>
                <a:lnTo>
                  <a:pt x="0" y="30"/>
                </a:lnTo>
                <a:lnTo>
                  <a:pt x="0" y="11"/>
                </a:lnTo>
                <a:lnTo>
                  <a:pt x="8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83" name="Freeform 373"/>
          <p:cNvSpPr>
            <a:spLocks/>
          </p:cNvSpPr>
          <p:nvPr/>
        </p:nvSpPr>
        <p:spPr bwMode="auto">
          <a:xfrm>
            <a:off x="2493517" y="4355890"/>
            <a:ext cx="18853" cy="75450"/>
          </a:xfrm>
          <a:custGeom>
            <a:avLst/>
            <a:gdLst>
              <a:gd name="T0" fmla="*/ 0 w 8"/>
              <a:gd name="T1" fmla="*/ 11 h 41"/>
              <a:gd name="T2" fmla="*/ 8 w 8"/>
              <a:gd name="T3" fmla="*/ 0 h 41"/>
              <a:gd name="T4" fmla="*/ 8 w 8"/>
              <a:gd name="T5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41">
                <a:moveTo>
                  <a:pt x="0" y="11"/>
                </a:moveTo>
                <a:lnTo>
                  <a:pt x="8" y="0"/>
                </a:lnTo>
                <a:lnTo>
                  <a:pt x="8" y="41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84" name="Freeform 374"/>
          <p:cNvSpPr>
            <a:spLocks/>
          </p:cNvSpPr>
          <p:nvPr/>
        </p:nvSpPr>
        <p:spPr bwMode="auto">
          <a:xfrm>
            <a:off x="2564216" y="4401895"/>
            <a:ext cx="49491" cy="29443"/>
          </a:xfrm>
          <a:custGeom>
            <a:avLst/>
            <a:gdLst>
              <a:gd name="T0" fmla="*/ 21 w 21"/>
              <a:gd name="T1" fmla="*/ 0 h 16"/>
              <a:gd name="T2" fmla="*/ 3 w 21"/>
              <a:gd name="T3" fmla="*/ 0 h 16"/>
              <a:gd name="T4" fmla="*/ 0 w 21"/>
              <a:gd name="T5" fmla="*/ 8 h 16"/>
              <a:gd name="T6" fmla="*/ 3 w 21"/>
              <a:gd name="T7" fmla="*/ 16 h 16"/>
              <a:gd name="T8" fmla="*/ 14 w 21"/>
              <a:gd name="T9" fmla="*/ 16 h 16"/>
              <a:gd name="T10" fmla="*/ 21 w 21"/>
              <a:gd name="T11" fmla="*/ 8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" h="16">
                <a:moveTo>
                  <a:pt x="21" y="0"/>
                </a:moveTo>
                <a:lnTo>
                  <a:pt x="3" y="0"/>
                </a:lnTo>
                <a:lnTo>
                  <a:pt x="0" y="8"/>
                </a:lnTo>
                <a:lnTo>
                  <a:pt x="3" y="16"/>
                </a:lnTo>
                <a:lnTo>
                  <a:pt x="14" y="16"/>
                </a:lnTo>
                <a:lnTo>
                  <a:pt x="21" y="8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85" name="Freeform 375"/>
          <p:cNvSpPr>
            <a:spLocks/>
          </p:cNvSpPr>
          <p:nvPr/>
        </p:nvSpPr>
        <p:spPr bwMode="auto">
          <a:xfrm>
            <a:off x="2575999" y="4376133"/>
            <a:ext cx="42419" cy="55207"/>
          </a:xfrm>
          <a:custGeom>
            <a:avLst/>
            <a:gdLst>
              <a:gd name="T0" fmla="*/ 18 w 18"/>
              <a:gd name="T1" fmla="*/ 30 h 30"/>
              <a:gd name="T2" fmla="*/ 16 w 18"/>
              <a:gd name="T3" fmla="*/ 22 h 30"/>
              <a:gd name="T4" fmla="*/ 16 w 18"/>
              <a:gd name="T5" fmla="*/ 8 h 30"/>
              <a:gd name="T6" fmla="*/ 13 w 18"/>
              <a:gd name="T7" fmla="*/ 0 h 30"/>
              <a:gd name="T8" fmla="*/ 0 w 18"/>
              <a:gd name="T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30">
                <a:moveTo>
                  <a:pt x="18" y="30"/>
                </a:moveTo>
                <a:lnTo>
                  <a:pt x="16" y="22"/>
                </a:lnTo>
                <a:lnTo>
                  <a:pt x="16" y="8"/>
                </a:lnTo>
                <a:lnTo>
                  <a:pt x="13" y="0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86" name="Freeform 376"/>
          <p:cNvSpPr>
            <a:spLocks/>
          </p:cNvSpPr>
          <p:nvPr/>
        </p:nvSpPr>
        <p:spPr bwMode="auto">
          <a:xfrm>
            <a:off x="2656125" y="4355890"/>
            <a:ext cx="18853" cy="75450"/>
          </a:xfrm>
          <a:custGeom>
            <a:avLst/>
            <a:gdLst>
              <a:gd name="T0" fmla="*/ 0 w 8"/>
              <a:gd name="T1" fmla="*/ 11 h 41"/>
              <a:gd name="T2" fmla="*/ 8 w 8"/>
              <a:gd name="T3" fmla="*/ 0 h 41"/>
              <a:gd name="T4" fmla="*/ 8 w 8"/>
              <a:gd name="T5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41">
                <a:moveTo>
                  <a:pt x="0" y="11"/>
                </a:moveTo>
                <a:lnTo>
                  <a:pt x="8" y="0"/>
                </a:lnTo>
                <a:lnTo>
                  <a:pt x="8" y="41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87" name="Freeform 377"/>
          <p:cNvSpPr>
            <a:spLocks/>
          </p:cNvSpPr>
          <p:nvPr/>
        </p:nvSpPr>
        <p:spPr bwMode="auto">
          <a:xfrm>
            <a:off x="2724468" y="4355890"/>
            <a:ext cx="18853" cy="75450"/>
          </a:xfrm>
          <a:custGeom>
            <a:avLst/>
            <a:gdLst>
              <a:gd name="T0" fmla="*/ 0 w 8"/>
              <a:gd name="T1" fmla="*/ 41 h 41"/>
              <a:gd name="T2" fmla="*/ 8 w 8"/>
              <a:gd name="T3" fmla="*/ 30 h 41"/>
              <a:gd name="T4" fmla="*/ 8 w 8"/>
              <a:gd name="T5" fmla="*/ 11 h 41"/>
              <a:gd name="T6" fmla="*/ 0 w 8"/>
              <a:gd name="T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41">
                <a:moveTo>
                  <a:pt x="0" y="41"/>
                </a:moveTo>
                <a:lnTo>
                  <a:pt x="8" y="30"/>
                </a:lnTo>
                <a:lnTo>
                  <a:pt x="8" y="11"/>
                </a:lnTo>
                <a:lnTo>
                  <a:pt x="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88" name="Line 390"/>
          <p:cNvSpPr>
            <a:spLocks noChangeShapeType="1"/>
          </p:cNvSpPr>
          <p:nvPr/>
        </p:nvSpPr>
        <p:spPr bwMode="auto">
          <a:xfrm>
            <a:off x="5825816" y="3650169"/>
            <a:ext cx="539673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89" name="Freeform 395"/>
          <p:cNvSpPr>
            <a:spLocks/>
          </p:cNvSpPr>
          <p:nvPr/>
        </p:nvSpPr>
        <p:spPr bwMode="auto">
          <a:xfrm>
            <a:off x="6406727" y="3606004"/>
            <a:ext cx="56559" cy="75450"/>
          </a:xfrm>
          <a:custGeom>
            <a:avLst/>
            <a:gdLst>
              <a:gd name="T0" fmla="*/ 0 w 24"/>
              <a:gd name="T1" fmla="*/ 41 h 41"/>
              <a:gd name="T2" fmla="*/ 20 w 24"/>
              <a:gd name="T3" fmla="*/ 41 h 41"/>
              <a:gd name="T4" fmla="*/ 24 w 24"/>
              <a:gd name="T5" fmla="*/ 35 h 41"/>
              <a:gd name="T6" fmla="*/ 24 w 24"/>
              <a:gd name="T7" fmla="*/ 21 h 41"/>
              <a:gd name="T8" fmla="*/ 20 w 24"/>
              <a:gd name="T9" fmla="*/ 16 h 41"/>
              <a:gd name="T10" fmla="*/ 4 w 24"/>
              <a:gd name="T11" fmla="*/ 16 h 41"/>
              <a:gd name="T12" fmla="*/ 0 w 24"/>
              <a:gd name="T13" fmla="*/ 21 h 41"/>
              <a:gd name="T14" fmla="*/ 0 w 24"/>
              <a:gd name="T15" fmla="*/ 0 h 41"/>
              <a:gd name="T16" fmla="*/ 24 w 24"/>
              <a:gd name="T1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" h="41">
                <a:moveTo>
                  <a:pt x="0" y="41"/>
                </a:moveTo>
                <a:lnTo>
                  <a:pt x="20" y="41"/>
                </a:lnTo>
                <a:lnTo>
                  <a:pt x="24" y="35"/>
                </a:lnTo>
                <a:lnTo>
                  <a:pt x="24" y="21"/>
                </a:lnTo>
                <a:lnTo>
                  <a:pt x="20" y="16"/>
                </a:lnTo>
                <a:lnTo>
                  <a:pt x="4" y="16"/>
                </a:lnTo>
                <a:lnTo>
                  <a:pt x="0" y="21"/>
                </a:lnTo>
                <a:lnTo>
                  <a:pt x="0" y="0"/>
                </a:lnTo>
                <a:lnTo>
                  <a:pt x="24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90" name="Freeform 396"/>
          <p:cNvSpPr>
            <a:spLocks/>
          </p:cNvSpPr>
          <p:nvPr/>
        </p:nvSpPr>
        <p:spPr bwMode="auto">
          <a:xfrm>
            <a:off x="6574049" y="3624406"/>
            <a:ext cx="49491" cy="84650"/>
          </a:xfrm>
          <a:custGeom>
            <a:avLst/>
            <a:gdLst>
              <a:gd name="T0" fmla="*/ 0 w 21"/>
              <a:gd name="T1" fmla="*/ 31 h 46"/>
              <a:gd name="T2" fmla="*/ 17 w 21"/>
              <a:gd name="T3" fmla="*/ 31 h 46"/>
              <a:gd name="T4" fmla="*/ 21 w 21"/>
              <a:gd name="T5" fmla="*/ 23 h 46"/>
              <a:gd name="T6" fmla="*/ 21 w 21"/>
              <a:gd name="T7" fmla="*/ 8 h 46"/>
              <a:gd name="T8" fmla="*/ 17 w 21"/>
              <a:gd name="T9" fmla="*/ 0 h 46"/>
              <a:gd name="T10" fmla="*/ 0 w 21"/>
              <a:gd name="T11" fmla="*/ 0 h 46"/>
              <a:gd name="T12" fmla="*/ 0 w 21"/>
              <a:gd name="T13" fmla="*/ 4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" h="46">
                <a:moveTo>
                  <a:pt x="0" y="31"/>
                </a:moveTo>
                <a:lnTo>
                  <a:pt x="17" y="31"/>
                </a:lnTo>
                <a:lnTo>
                  <a:pt x="21" y="23"/>
                </a:lnTo>
                <a:lnTo>
                  <a:pt x="21" y="8"/>
                </a:lnTo>
                <a:lnTo>
                  <a:pt x="17" y="0"/>
                </a:lnTo>
                <a:lnTo>
                  <a:pt x="0" y="0"/>
                </a:lnTo>
                <a:lnTo>
                  <a:pt x="0" y="46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91" name="Freeform 397"/>
          <p:cNvSpPr>
            <a:spLocks/>
          </p:cNvSpPr>
          <p:nvPr/>
        </p:nvSpPr>
        <p:spPr bwMode="auto">
          <a:xfrm>
            <a:off x="6654174" y="3624406"/>
            <a:ext cx="42419" cy="57047"/>
          </a:xfrm>
          <a:custGeom>
            <a:avLst/>
            <a:gdLst>
              <a:gd name="T0" fmla="*/ 0 w 18"/>
              <a:gd name="T1" fmla="*/ 0 h 31"/>
              <a:gd name="T2" fmla="*/ 18 w 18"/>
              <a:gd name="T3" fmla="*/ 0 h 31"/>
              <a:gd name="T4" fmla="*/ 0 w 18"/>
              <a:gd name="T5" fmla="*/ 31 h 31"/>
              <a:gd name="T6" fmla="*/ 18 w 18"/>
              <a:gd name="T7" fmla="*/ 3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" h="31">
                <a:moveTo>
                  <a:pt x="0" y="0"/>
                </a:moveTo>
                <a:lnTo>
                  <a:pt x="18" y="0"/>
                </a:lnTo>
                <a:lnTo>
                  <a:pt x="0" y="31"/>
                </a:lnTo>
                <a:lnTo>
                  <a:pt x="18" y="31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92" name="Line 398"/>
          <p:cNvSpPr>
            <a:spLocks noChangeShapeType="1"/>
          </p:cNvSpPr>
          <p:nvPr/>
        </p:nvSpPr>
        <p:spPr bwMode="auto">
          <a:xfrm>
            <a:off x="5825816" y="3753221"/>
            <a:ext cx="539673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93" name="Freeform 403"/>
          <p:cNvSpPr>
            <a:spLocks/>
          </p:cNvSpPr>
          <p:nvPr/>
        </p:nvSpPr>
        <p:spPr bwMode="auto">
          <a:xfrm>
            <a:off x="6406727" y="3709055"/>
            <a:ext cx="56559" cy="75450"/>
          </a:xfrm>
          <a:custGeom>
            <a:avLst/>
            <a:gdLst>
              <a:gd name="T0" fmla="*/ 24 w 24"/>
              <a:gd name="T1" fmla="*/ 5 h 41"/>
              <a:gd name="T2" fmla="*/ 20 w 24"/>
              <a:gd name="T3" fmla="*/ 0 h 41"/>
              <a:gd name="T4" fmla="*/ 4 w 24"/>
              <a:gd name="T5" fmla="*/ 0 h 41"/>
              <a:gd name="T6" fmla="*/ 0 w 24"/>
              <a:gd name="T7" fmla="*/ 5 h 41"/>
              <a:gd name="T8" fmla="*/ 0 w 24"/>
              <a:gd name="T9" fmla="*/ 30 h 41"/>
              <a:gd name="T10" fmla="*/ 4 w 24"/>
              <a:gd name="T11" fmla="*/ 41 h 41"/>
              <a:gd name="T12" fmla="*/ 20 w 24"/>
              <a:gd name="T13" fmla="*/ 41 h 41"/>
              <a:gd name="T14" fmla="*/ 24 w 24"/>
              <a:gd name="T15" fmla="*/ 36 h 41"/>
              <a:gd name="T16" fmla="*/ 24 w 24"/>
              <a:gd name="T17" fmla="*/ 25 h 41"/>
              <a:gd name="T18" fmla="*/ 20 w 24"/>
              <a:gd name="T19" fmla="*/ 21 h 41"/>
              <a:gd name="T20" fmla="*/ 4 w 24"/>
              <a:gd name="T21" fmla="*/ 21 h 41"/>
              <a:gd name="T22" fmla="*/ 0 w 24"/>
              <a:gd name="T23" fmla="*/ 25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" h="41">
                <a:moveTo>
                  <a:pt x="24" y="5"/>
                </a:moveTo>
                <a:lnTo>
                  <a:pt x="20" y="0"/>
                </a:lnTo>
                <a:lnTo>
                  <a:pt x="4" y="0"/>
                </a:lnTo>
                <a:lnTo>
                  <a:pt x="0" y="5"/>
                </a:lnTo>
                <a:lnTo>
                  <a:pt x="0" y="30"/>
                </a:lnTo>
                <a:lnTo>
                  <a:pt x="4" y="41"/>
                </a:lnTo>
                <a:lnTo>
                  <a:pt x="20" y="41"/>
                </a:lnTo>
                <a:lnTo>
                  <a:pt x="24" y="36"/>
                </a:lnTo>
                <a:lnTo>
                  <a:pt x="24" y="25"/>
                </a:lnTo>
                <a:lnTo>
                  <a:pt x="20" y="21"/>
                </a:lnTo>
                <a:lnTo>
                  <a:pt x="4" y="21"/>
                </a:lnTo>
                <a:lnTo>
                  <a:pt x="0" y="25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94" name="Freeform 404"/>
          <p:cNvSpPr>
            <a:spLocks/>
          </p:cNvSpPr>
          <p:nvPr/>
        </p:nvSpPr>
        <p:spPr bwMode="auto">
          <a:xfrm>
            <a:off x="6574049" y="3729299"/>
            <a:ext cx="49491" cy="84650"/>
          </a:xfrm>
          <a:custGeom>
            <a:avLst/>
            <a:gdLst>
              <a:gd name="T0" fmla="*/ 0 w 21"/>
              <a:gd name="T1" fmla="*/ 30 h 46"/>
              <a:gd name="T2" fmla="*/ 17 w 21"/>
              <a:gd name="T3" fmla="*/ 30 h 46"/>
              <a:gd name="T4" fmla="*/ 21 w 21"/>
              <a:gd name="T5" fmla="*/ 22 h 46"/>
              <a:gd name="T6" fmla="*/ 21 w 21"/>
              <a:gd name="T7" fmla="*/ 8 h 46"/>
              <a:gd name="T8" fmla="*/ 17 w 21"/>
              <a:gd name="T9" fmla="*/ 0 h 46"/>
              <a:gd name="T10" fmla="*/ 0 w 21"/>
              <a:gd name="T11" fmla="*/ 0 h 46"/>
              <a:gd name="T12" fmla="*/ 0 w 21"/>
              <a:gd name="T13" fmla="*/ 4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" h="46">
                <a:moveTo>
                  <a:pt x="0" y="30"/>
                </a:moveTo>
                <a:lnTo>
                  <a:pt x="17" y="30"/>
                </a:lnTo>
                <a:lnTo>
                  <a:pt x="21" y="22"/>
                </a:lnTo>
                <a:lnTo>
                  <a:pt x="21" y="8"/>
                </a:lnTo>
                <a:lnTo>
                  <a:pt x="17" y="0"/>
                </a:lnTo>
                <a:lnTo>
                  <a:pt x="0" y="0"/>
                </a:lnTo>
                <a:lnTo>
                  <a:pt x="0" y="46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95" name="Line 405"/>
          <p:cNvSpPr>
            <a:spLocks noChangeShapeType="1"/>
          </p:cNvSpPr>
          <p:nvPr/>
        </p:nvSpPr>
        <p:spPr bwMode="auto">
          <a:xfrm>
            <a:off x="6647104" y="3729299"/>
            <a:ext cx="28280" cy="55207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96" name="Freeform 407"/>
          <p:cNvSpPr>
            <a:spLocks/>
          </p:cNvSpPr>
          <p:nvPr/>
        </p:nvSpPr>
        <p:spPr bwMode="auto">
          <a:xfrm>
            <a:off x="6647104" y="3729298"/>
            <a:ext cx="56559" cy="84650"/>
          </a:xfrm>
          <a:custGeom>
            <a:avLst/>
            <a:gdLst>
              <a:gd name="T0" fmla="*/ 24 w 24"/>
              <a:gd name="T1" fmla="*/ 0 h 46"/>
              <a:gd name="T2" fmla="*/ 6 w 24"/>
              <a:gd name="T3" fmla="*/ 46 h 46"/>
              <a:gd name="T4" fmla="*/ 0 w 24"/>
              <a:gd name="T5" fmla="*/ 4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46">
                <a:moveTo>
                  <a:pt x="24" y="0"/>
                </a:moveTo>
                <a:lnTo>
                  <a:pt x="6" y="46"/>
                </a:lnTo>
                <a:lnTo>
                  <a:pt x="0" y="46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97" name="Line 408"/>
          <p:cNvSpPr>
            <a:spLocks noChangeShapeType="1"/>
          </p:cNvSpPr>
          <p:nvPr/>
        </p:nvSpPr>
        <p:spPr bwMode="auto">
          <a:xfrm>
            <a:off x="5825814" y="3856272"/>
            <a:ext cx="539673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98" name="Freeform 413"/>
          <p:cNvSpPr>
            <a:spLocks/>
          </p:cNvSpPr>
          <p:nvPr/>
        </p:nvSpPr>
        <p:spPr bwMode="auto">
          <a:xfrm>
            <a:off x="5934219" y="3830509"/>
            <a:ext cx="44777" cy="46006"/>
          </a:xfrm>
          <a:custGeom>
            <a:avLst/>
            <a:gdLst>
              <a:gd name="T0" fmla="*/ 0 w 19"/>
              <a:gd name="T1" fmla="*/ 17 h 25"/>
              <a:gd name="T2" fmla="*/ 0 w 19"/>
              <a:gd name="T3" fmla="*/ 8 h 25"/>
              <a:gd name="T4" fmla="*/ 4 w 19"/>
              <a:gd name="T5" fmla="*/ 4 h 25"/>
              <a:gd name="T6" fmla="*/ 4 w 19"/>
              <a:gd name="T7" fmla="*/ 21 h 25"/>
              <a:gd name="T8" fmla="*/ 6 w 19"/>
              <a:gd name="T9" fmla="*/ 25 h 25"/>
              <a:gd name="T10" fmla="*/ 6 w 19"/>
              <a:gd name="T11" fmla="*/ 0 h 25"/>
              <a:gd name="T12" fmla="*/ 10 w 19"/>
              <a:gd name="T13" fmla="*/ 0 h 25"/>
              <a:gd name="T14" fmla="*/ 10 w 19"/>
              <a:gd name="T15" fmla="*/ 25 h 25"/>
              <a:gd name="T16" fmla="*/ 13 w 19"/>
              <a:gd name="T17" fmla="*/ 25 h 25"/>
              <a:gd name="T18" fmla="*/ 13 w 19"/>
              <a:gd name="T19" fmla="*/ 0 h 25"/>
              <a:gd name="T20" fmla="*/ 15 w 19"/>
              <a:gd name="T21" fmla="*/ 4 h 25"/>
              <a:gd name="T22" fmla="*/ 15 w 19"/>
              <a:gd name="T23" fmla="*/ 21 h 25"/>
              <a:gd name="T24" fmla="*/ 19 w 19"/>
              <a:gd name="T25" fmla="*/ 17 h 25"/>
              <a:gd name="T26" fmla="*/ 19 w 19"/>
              <a:gd name="T27" fmla="*/ 8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" h="25">
                <a:moveTo>
                  <a:pt x="0" y="17"/>
                </a:moveTo>
                <a:lnTo>
                  <a:pt x="0" y="8"/>
                </a:lnTo>
                <a:lnTo>
                  <a:pt x="4" y="4"/>
                </a:lnTo>
                <a:lnTo>
                  <a:pt x="4" y="21"/>
                </a:lnTo>
                <a:lnTo>
                  <a:pt x="6" y="25"/>
                </a:lnTo>
                <a:lnTo>
                  <a:pt x="6" y="0"/>
                </a:lnTo>
                <a:lnTo>
                  <a:pt x="10" y="0"/>
                </a:lnTo>
                <a:lnTo>
                  <a:pt x="10" y="25"/>
                </a:lnTo>
                <a:lnTo>
                  <a:pt x="13" y="25"/>
                </a:lnTo>
                <a:lnTo>
                  <a:pt x="13" y="0"/>
                </a:lnTo>
                <a:lnTo>
                  <a:pt x="15" y="4"/>
                </a:lnTo>
                <a:lnTo>
                  <a:pt x="15" y="21"/>
                </a:lnTo>
                <a:lnTo>
                  <a:pt x="19" y="17"/>
                </a:lnTo>
                <a:lnTo>
                  <a:pt x="19" y="8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99" name="Freeform 414"/>
          <p:cNvSpPr>
            <a:spLocks/>
          </p:cNvSpPr>
          <p:nvPr/>
        </p:nvSpPr>
        <p:spPr bwMode="auto">
          <a:xfrm>
            <a:off x="6205235" y="3830509"/>
            <a:ext cx="42419" cy="46006"/>
          </a:xfrm>
          <a:custGeom>
            <a:avLst/>
            <a:gdLst>
              <a:gd name="T0" fmla="*/ 0 w 18"/>
              <a:gd name="T1" fmla="*/ 17 h 25"/>
              <a:gd name="T2" fmla="*/ 0 w 18"/>
              <a:gd name="T3" fmla="*/ 8 h 25"/>
              <a:gd name="T4" fmla="*/ 2 w 18"/>
              <a:gd name="T5" fmla="*/ 4 h 25"/>
              <a:gd name="T6" fmla="*/ 2 w 18"/>
              <a:gd name="T7" fmla="*/ 21 h 25"/>
              <a:gd name="T8" fmla="*/ 6 w 18"/>
              <a:gd name="T9" fmla="*/ 25 h 25"/>
              <a:gd name="T10" fmla="*/ 6 w 18"/>
              <a:gd name="T11" fmla="*/ 0 h 25"/>
              <a:gd name="T12" fmla="*/ 9 w 18"/>
              <a:gd name="T13" fmla="*/ 0 h 25"/>
              <a:gd name="T14" fmla="*/ 9 w 18"/>
              <a:gd name="T15" fmla="*/ 25 h 25"/>
              <a:gd name="T16" fmla="*/ 12 w 18"/>
              <a:gd name="T17" fmla="*/ 25 h 25"/>
              <a:gd name="T18" fmla="*/ 12 w 18"/>
              <a:gd name="T19" fmla="*/ 0 h 25"/>
              <a:gd name="T20" fmla="*/ 16 w 18"/>
              <a:gd name="T21" fmla="*/ 4 h 25"/>
              <a:gd name="T22" fmla="*/ 16 w 18"/>
              <a:gd name="T23" fmla="*/ 21 h 25"/>
              <a:gd name="T24" fmla="*/ 18 w 18"/>
              <a:gd name="T25" fmla="*/ 17 h 25"/>
              <a:gd name="T26" fmla="*/ 18 w 18"/>
              <a:gd name="T27" fmla="*/ 8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" h="25">
                <a:moveTo>
                  <a:pt x="0" y="17"/>
                </a:moveTo>
                <a:lnTo>
                  <a:pt x="0" y="8"/>
                </a:lnTo>
                <a:lnTo>
                  <a:pt x="2" y="4"/>
                </a:lnTo>
                <a:lnTo>
                  <a:pt x="2" y="21"/>
                </a:lnTo>
                <a:lnTo>
                  <a:pt x="6" y="25"/>
                </a:lnTo>
                <a:lnTo>
                  <a:pt x="6" y="0"/>
                </a:lnTo>
                <a:lnTo>
                  <a:pt x="9" y="0"/>
                </a:lnTo>
                <a:lnTo>
                  <a:pt x="9" y="25"/>
                </a:lnTo>
                <a:lnTo>
                  <a:pt x="12" y="25"/>
                </a:lnTo>
                <a:lnTo>
                  <a:pt x="12" y="0"/>
                </a:lnTo>
                <a:lnTo>
                  <a:pt x="16" y="4"/>
                </a:lnTo>
                <a:lnTo>
                  <a:pt x="16" y="21"/>
                </a:lnTo>
                <a:lnTo>
                  <a:pt x="18" y="17"/>
                </a:lnTo>
                <a:lnTo>
                  <a:pt x="18" y="8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0" name="Freeform 415"/>
          <p:cNvSpPr>
            <a:spLocks/>
          </p:cNvSpPr>
          <p:nvPr/>
        </p:nvSpPr>
        <p:spPr bwMode="auto">
          <a:xfrm>
            <a:off x="6406727" y="3813948"/>
            <a:ext cx="56559" cy="73609"/>
          </a:xfrm>
          <a:custGeom>
            <a:avLst/>
            <a:gdLst>
              <a:gd name="T0" fmla="*/ 0 w 24"/>
              <a:gd name="T1" fmla="*/ 0 h 40"/>
              <a:gd name="T2" fmla="*/ 24 w 24"/>
              <a:gd name="T3" fmla="*/ 0 h 40"/>
              <a:gd name="T4" fmla="*/ 0 w 24"/>
              <a:gd name="T5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40">
                <a:moveTo>
                  <a:pt x="0" y="0"/>
                </a:moveTo>
                <a:lnTo>
                  <a:pt x="24" y="0"/>
                </a:lnTo>
                <a:lnTo>
                  <a:pt x="0" y="4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1" name="Freeform 416"/>
          <p:cNvSpPr>
            <a:spLocks/>
          </p:cNvSpPr>
          <p:nvPr/>
        </p:nvSpPr>
        <p:spPr bwMode="auto">
          <a:xfrm>
            <a:off x="6574048" y="3832350"/>
            <a:ext cx="49491" cy="82810"/>
          </a:xfrm>
          <a:custGeom>
            <a:avLst/>
            <a:gdLst>
              <a:gd name="T0" fmla="*/ 0 w 21"/>
              <a:gd name="T1" fmla="*/ 30 h 45"/>
              <a:gd name="T2" fmla="*/ 17 w 21"/>
              <a:gd name="T3" fmla="*/ 30 h 45"/>
              <a:gd name="T4" fmla="*/ 21 w 21"/>
              <a:gd name="T5" fmla="*/ 22 h 45"/>
              <a:gd name="T6" fmla="*/ 21 w 21"/>
              <a:gd name="T7" fmla="*/ 8 h 45"/>
              <a:gd name="T8" fmla="*/ 17 w 21"/>
              <a:gd name="T9" fmla="*/ 0 h 45"/>
              <a:gd name="T10" fmla="*/ 0 w 21"/>
              <a:gd name="T11" fmla="*/ 0 h 45"/>
              <a:gd name="T12" fmla="*/ 0 w 21"/>
              <a:gd name="T1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" h="45">
                <a:moveTo>
                  <a:pt x="0" y="30"/>
                </a:moveTo>
                <a:lnTo>
                  <a:pt x="17" y="30"/>
                </a:lnTo>
                <a:lnTo>
                  <a:pt x="21" y="22"/>
                </a:lnTo>
                <a:lnTo>
                  <a:pt x="21" y="8"/>
                </a:lnTo>
                <a:lnTo>
                  <a:pt x="17" y="0"/>
                </a:lnTo>
                <a:lnTo>
                  <a:pt x="0" y="0"/>
                </a:lnTo>
                <a:lnTo>
                  <a:pt x="0" y="45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2" name="Line 417"/>
          <p:cNvSpPr>
            <a:spLocks noChangeShapeType="1"/>
          </p:cNvSpPr>
          <p:nvPr/>
        </p:nvSpPr>
        <p:spPr bwMode="auto">
          <a:xfrm>
            <a:off x="6654173" y="3832350"/>
            <a:ext cx="42419" cy="55207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3" name="Line 418"/>
          <p:cNvSpPr>
            <a:spLocks noChangeShapeType="1"/>
          </p:cNvSpPr>
          <p:nvPr/>
        </p:nvSpPr>
        <p:spPr bwMode="auto">
          <a:xfrm flipV="1">
            <a:off x="6654173" y="3832350"/>
            <a:ext cx="42419" cy="55207"/>
          </a:xfrm>
          <a:prstGeom prst="line">
            <a:avLst/>
          </a:pr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4" name="Line 419"/>
          <p:cNvSpPr>
            <a:spLocks noChangeShapeType="1"/>
          </p:cNvSpPr>
          <p:nvPr/>
        </p:nvSpPr>
        <p:spPr bwMode="auto">
          <a:xfrm>
            <a:off x="5825814" y="5269559"/>
            <a:ext cx="539673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5" name="Freeform 423"/>
          <p:cNvSpPr>
            <a:spLocks/>
          </p:cNvSpPr>
          <p:nvPr/>
        </p:nvSpPr>
        <p:spPr bwMode="auto">
          <a:xfrm>
            <a:off x="5934219" y="5245637"/>
            <a:ext cx="44777" cy="42326"/>
          </a:xfrm>
          <a:custGeom>
            <a:avLst/>
            <a:gdLst>
              <a:gd name="T0" fmla="*/ 0 w 19"/>
              <a:gd name="T1" fmla="*/ 15 h 23"/>
              <a:gd name="T2" fmla="*/ 0 w 19"/>
              <a:gd name="T3" fmla="*/ 7 h 23"/>
              <a:gd name="T4" fmla="*/ 4 w 19"/>
              <a:gd name="T5" fmla="*/ 4 h 23"/>
              <a:gd name="T6" fmla="*/ 4 w 19"/>
              <a:gd name="T7" fmla="*/ 19 h 23"/>
              <a:gd name="T8" fmla="*/ 6 w 19"/>
              <a:gd name="T9" fmla="*/ 23 h 23"/>
              <a:gd name="T10" fmla="*/ 6 w 19"/>
              <a:gd name="T11" fmla="*/ 0 h 23"/>
              <a:gd name="T12" fmla="*/ 10 w 19"/>
              <a:gd name="T13" fmla="*/ 0 h 23"/>
              <a:gd name="T14" fmla="*/ 10 w 19"/>
              <a:gd name="T15" fmla="*/ 23 h 23"/>
              <a:gd name="T16" fmla="*/ 13 w 19"/>
              <a:gd name="T17" fmla="*/ 23 h 23"/>
              <a:gd name="T18" fmla="*/ 13 w 19"/>
              <a:gd name="T19" fmla="*/ 0 h 23"/>
              <a:gd name="T20" fmla="*/ 15 w 19"/>
              <a:gd name="T21" fmla="*/ 4 h 23"/>
              <a:gd name="T22" fmla="*/ 15 w 19"/>
              <a:gd name="T23" fmla="*/ 19 h 23"/>
              <a:gd name="T24" fmla="*/ 19 w 19"/>
              <a:gd name="T25" fmla="*/ 15 h 23"/>
              <a:gd name="T26" fmla="*/ 19 w 19"/>
              <a:gd name="T27" fmla="*/ 7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" h="23">
                <a:moveTo>
                  <a:pt x="0" y="15"/>
                </a:moveTo>
                <a:lnTo>
                  <a:pt x="0" y="7"/>
                </a:lnTo>
                <a:lnTo>
                  <a:pt x="4" y="4"/>
                </a:lnTo>
                <a:lnTo>
                  <a:pt x="4" y="19"/>
                </a:lnTo>
                <a:lnTo>
                  <a:pt x="6" y="23"/>
                </a:lnTo>
                <a:lnTo>
                  <a:pt x="6" y="0"/>
                </a:lnTo>
                <a:lnTo>
                  <a:pt x="10" y="0"/>
                </a:lnTo>
                <a:lnTo>
                  <a:pt x="10" y="23"/>
                </a:lnTo>
                <a:lnTo>
                  <a:pt x="13" y="23"/>
                </a:lnTo>
                <a:lnTo>
                  <a:pt x="13" y="0"/>
                </a:lnTo>
                <a:lnTo>
                  <a:pt x="15" y="4"/>
                </a:lnTo>
                <a:lnTo>
                  <a:pt x="15" y="19"/>
                </a:lnTo>
                <a:lnTo>
                  <a:pt x="19" y="15"/>
                </a:lnTo>
                <a:lnTo>
                  <a:pt x="19" y="7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6" name="Freeform 424"/>
          <p:cNvSpPr>
            <a:spLocks/>
          </p:cNvSpPr>
          <p:nvPr/>
        </p:nvSpPr>
        <p:spPr bwMode="auto">
          <a:xfrm>
            <a:off x="6205235" y="5245637"/>
            <a:ext cx="42419" cy="42326"/>
          </a:xfrm>
          <a:custGeom>
            <a:avLst/>
            <a:gdLst>
              <a:gd name="T0" fmla="*/ 0 w 18"/>
              <a:gd name="T1" fmla="*/ 15 h 23"/>
              <a:gd name="T2" fmla="*/ 0 w 18"/>
              <a:gd name="T3" fmla="*/ 7 h 23"/>
              <a:gd name="T4" fmla="*/ 2 w 18"/>
              <a:gd name="T5" fmla="*/ 4 h 23"/>
              <a:gd name="T6" fmla="*/ 2 w 18"/>
              <a:gd name="T7" fmla="*/ 19 h 23"/>
              <a:gd name="T8" fmla="*/ 6 w 18"/>
              <a:gd name="T9" fmla="*/ 23 h 23"/>
              <a:gd name="T10" fmla="*/ 6 w 18"/>
              <a:gd name="T11" fmla="*/ 0 h 23"/>
              <a:gd name="T12" fmla="*/ 9 w 18"/>
              <a:gd name="T13" fmla="*/ 0 h 23"/>
              <a:gd name="T14" fmla="*/ 9 w 18"/>
              <a:gd name="T15" fmla="*/ 23 h 23"/>
              <a:gd name="T16" fmla="*/ 12 w 18"/>
              <a:gd name="T17" fmla="*/ 23 h 23"/>
              <a:gd name="T18" fmla="*/ 12 w 18"/>
              <a:gd name="T19" fmla="*/ 0 h 23"/>
              <a:gd name="T20" fmla="*/ 16 w 18"/>
              <a:gd name="T21" fmla="*/ 4 h 23"/>
              <a:gd name="T22" fmla="*/ 16 w 18"/>
              <a:gd name="T23" fmla="*/ 19 h 23"/>
              <a:gd name="T24" fmla="*/ 18 w 18"/>
              <a:gd name="T25" fmla="*/ 15 h 23"/>
              <a:gd name="T26" fmla="*/ 18 w 18"/>
              <a:gd name="T27" fmla="*/ 7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" h="23">
                <a:moveTo>
                  <a:pt x="0" y="15"/>
                </a:moveTo>
                <a:lnTo>
                  <a:pt x="0" y="7"/>
                </a:lnTo>
                <a:lnTo>
                  <a:pt x="2" y="4"/>
                </a:lnTo>
                <a:lnTo>
                  <a:pt x="2" y="19"/>
                </a:lnTo>
                <a:lnTo>
                  <a:pt x="6" y="23"/>
                </a:lnTo>
                <a:lnTo>
                  <a:pt x="6" y="0"/>
                </a:lnTo>
                <a:lnTo>
                  <a:pt x="9" y="0"/>
                </a:lnTo>
                <a:lnTo>
                  <a:pt x="9" y="23"/>
                </a:lnTo>
                <a:lnTo>
                  <a:pt x="12" y="23"/>
                </a:lnTo>
                <a:lnTo>
                  <a:pt x="12" y="0"/>
                </a:lnTo>
                <a:lnTo>
                  <a:pt x="16" y="4"/>
                </a:lnTo>
                <a:lnTo>
                  <a:pt x="16" y="19"/>
                </a:lnTo>
                <a:lnTo>
                  <a:pt x="18" y="15"/>
                </a:lnTo>
                <a:lnTo>
                  <a:pt x="18" y="7"/>
                </a:lnTo>
              </a:path>
            </a:pathLst>
          </a:custGeom>
          <a:solidFill>
            <a:srgbClr val="FFFFFF"/>
          </a:solidFill>
          <a:ln w="476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7" name="Freeform 425"/>
          <p:cNvSpPr>
            <a:spLocks/>
          </p:cNvSpPr>
          <p:nvPr/>
        </p:nvSpPr>
        <p:spPr bwMode="auto">
          <a:xfrm>
            <a:off x="6426759" y="5218033"/>
            <a:ext cx="56559" cy="73609"/>
          </a:xfrm>
          <a:custGeom>
            <a:avLst/>
            <a:gdLst>
              <a:gd name="T0" fmla="*/ 0 w 24"/>
              <a:gd name="T1" fmla="*/ 31 h 40"/>
              <a:gd name="T2" fmla="*/ 0 w 24"/>
              <a:gd name="T3" fmla="*/ 36 h 40"/>
              <a:gd name="T4" fmla="*/ 8 w 24"/>
              <a:gd name="T5" fmla="*/ 40 h 40"/>
              <a:gd name="T6" fmla="*/ 16 w 24"/>
              <a:gd name="T7" fmla="*/ 40 h 40"/>
              <a:gd name="T8" fmla="*/ 24 w 24"/>
              <a:gd name="T9" fmla="*/ 36 h 40"/>
              <a:gd name="T10" fmla="*/ 24 w 24"/>
              <a:gd name="T11" fmla="*/ 31 h 40"/>
              <a:gd name="T12" fmla="*/ 0 w 24"/>
              <a:gd name="T13" fmla="*/ 10 h 40"/>
              <a:gd name="T14" fmla="*/ 0 w 24"/>
              <a:gd name="T15" fmla="*/ 4 h 40"/>
              <a:gd name="T16" fmla="*/ 8 w 24"/>
              <a:gd name="T17" fmla="*/ 0 h 40"/>
              <a:gd name="T18" fmla="*/ 16 w 24"/>
              <a:gd name="T19" fmla="*/ 0 h 40"/>
              <a:gd name="T20" fmla="*/ 24 w 24"/>
              <a:gd name="T21" fmla="*/ 4 h 40"/>
              <a:gd name="T22" fmla="*/ 24 w 24"/>
              <a:gd name="T23" fmla="*/ 10 h 40"/>
              <a:gd name="T24" fmla="*/ 0 w 24"/>
              <a:gd name="T25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" h="40">
                <a:moveTo>
                  <a:pt x="0" y="31"/>
                </a:moveTo>
                <a:lnTo>
                  <a:pt x="0" y="36"/>
                </a:lnTo>
                <a:lnTo>
                  <a:pt x="8" y="40"/>
                </a:lnTo>
                <a:lnTo>
                  <a:pt x="16" y="40"/>
                </a:lnTo>
                <a:lnTo>
                  <a:pt x="24" y="36"/>
                </a:lnTo>
                <a:lnTo>
                  <a:pt x="24" y="31"/>
                </a:lnTo>
                <a:lnTo>
                  <a:pt x="0" y="10"/>
                </a:lnTo>
                <a:lnTo>
                  <a:pt x="0" y="4"/>
                </a:lnTo>
                <a:lnTo>
                  <a:pt x="8" y="0"/>
                </a:lnTo>
                <a:lnTo>
                  <a:pt x="16" y="0"/>
                </a:lnTo>
                <a:lnTo>
                  <a:pt x="24" y="4"/>
                </a:lnTo>
                <a:lnTo>
                  <a:pt x="24" y="10"/>
                </a:lnTo>
                <a:lnTo>
                  <a:pt x="0" y="31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8" name="Freeform 426"/>
          <p:cNvSpPr>
            <a:spLocks/>
          </p:cNvSpPr>
          <p:nvPr/>
        </p:nvSpPr>
        <p:spPr bwMode="auto">
          <a:xfrm>
            <a:off x="6587011" y="5236435"/>
            <a:ext cx="56559" cy="55207"/>
          </a:xfrm>
          <a:custGeom>
            <a:avLst/>
            <a:gdLst>
              <a:gd name="T0" fmla="*/ 3 w 24"/>
              <a:gd name="T1" fmla="*/ 30 h 30"/>
              <a:gd name="T2" fmla="*/ 20 w 24"/>
              <a:gd name="T3" fmla="*/ 30 h 30"/>
              <a:gd name="T4" fmla="*/ 24 w 24"/>
              <a:gd name="T5" fmla="*/ 23 h 30"/>
              <a:gd name="T6" fmla="*/ 20 w 24"/>
              <a:gd name="T7" fmla="*/ 15 h 30"/>
              <a:gd name="T8" fmla="*/ 3 w 24"/>
              <a:gd name="T9" fmla="*/ 15 h 30"/>
              <a:gd name="T10" fmla="*/ 0 w 24"/>
              <a:gd name="T11" fmla="*/ 7 h 30"/>
              <a:gd name="T12" fmla="*/ 3 w 24"/>
              <a:gd name="T13" fmla="*/ 0 h 30"/>
              <a:gd name="T14" fmla="*/ 20 w 24"/>
              <a:gd name="T15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" h="30">
                <a:moveTo>
                  <a:pt x="3" y="30"/>
                </a:moveTo>
                <a:lnTo>
                  <a:pt x="20" y="30"/>
                </a:lnTo>
                <a:lnTo>
                  <a:pt x="24" y="23"/>
                </a:lnTo>
                <a:lnTo>
                  <a:pt x="20" y="15"/>
                </a:lnTo>
                <a:lnTo>
                  <a:pt x="3" y="15"/>
                </a:lnTo>
                <a:lnTo>
                  <a:pt x="0" y="7"/>
                </a:lnTo>
                <a:lnTo>
                  <a:pt x="3" y="0"/>
                </a:lnTo>
                <a:lnTo>
                  <a:pt x="20" y="0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9" name="Line 439"/>
          <p:cNvSpPr>
            <a:spLocks noChangeShapeType="1"/>
          </p:cNvSpPr>
          <p:nvPr/>
        </p:nvSpPr>
        <p:spPr bwMode="auto">
          <a:xfrm flipH="1">
            <a:off x="3129811" y="1294689"/>
            <a:ext cx="1001575" cy="2971953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0" name="Line 440"/>
          <p:cNvSpPr>
            <a:spLocks noChangeShapeType="1"/>
          </p:cNvSpPr>
          <p:nvPr/>
        </p:nvSpPr>
        <p:spPr bwMode="auto">
          <a:xfrm>
            <a:off x="4821883" y="1294689"/>
            <a:ext cx="1003931" cy="3974871"/>
          </a:xfrm>
          <a:prstGeom prst="line">
            <a:avLst/>
          </a:prstGeom>
          <a:noFill/>
          <a:ln w="4763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1" name="Line 441"/>
          <p:cNvSpPr>
            <a:spLocks noChangeShapeType="1"/>
          </p:cNvSpPr>
          <p:nvPr/>
        </p:nvSpPr>
        <p:spPr bwMode="auto">
          <a:xfrm flipH="1">
            <a:off x="3129811" y="2494511"/>
            <a:ext cx="1001575" cy="1400407"/>
          </a:xfrm>
          <a:prstGeom prst="line">
            <a:avLst/>
          </a:prstGeom>
          <a:noFill/>
          <a:ln w="4763">
            <a:solidFill>
              <a:srgbClr val="FF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2" name="Line 442"/>
          <p:cNvSpPr>
            <a:spLocks noChangeShapeType="1"/>
          </p:cNvSpPr>
          <p:nvPr/>
        </p:nvSpPr>
        <p:spPr bwMode="auto">
          <a:xfrm>
            <a:off x="4821883" y="2494511"/>
            <a:ext cx="1003931" cy="1258709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3" name="Line 443"/>
          <p:cNvSpPr>
            <a:spLocks noChangeShapeType="1"/>
          </p:cNvSpPr>
          <p:nvPr/>
        </p:nvSpPr>
        <p:spPr bwMode="auto">
          <a:xfrm flipH="1">
            <a:off x="3129811" y="2494511"/>
            <a:ext cx="1001575" cy="1400407"/>
          </a:xfrm>
          <a:prstGeom prst="line">
            <a:avLst/>
          </a:prstGeom>
          <a:noFill/>
          <a:ln w="4763">
            <a:solidFill>
              <a:srgbClr val="FF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4" name="Line 444"/>
          <p:cNvSpPr>
            <a:spLocks noChangeShapeType="1"/>
          </p:cNvSpPr>
          <p:nvPr/>
        </p:nvSpPr>
        <p:spPr bwMode="auto">
          <a:xfrm>
            <a:off x="4821883" y="2494511"/>
            <a:ext cx="1003931" cy="1361762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5" name="Line 445"/>
          <p:cNvSpPr>
            <a:spLocks noChangeShapeType="1"/>
          </p:cNvSpPr>
          <p:nvPr/>
        </p:nvSpPr>
        <p:spPr bwMode="auto">
          <a:xfrm flipH="1">
            <a:off x="3129811" y="2494511"/>
            <a:ext cx="1001575" cy="1400407"/>
          </a:xfrm>
          <a:prstGeom prst="line">
            <a:avLst/>
          </a:prstGeom>
          <a:noFill/>
          <a:ln w="4763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6" name="Line 446"/>
          <p:cNvSpPr>
            <a:spLocks noChangeShapeType="1"/>
          </p:cNvSpPr>
          <p:nvPr/>
        </p:nvSpPr>
        <p:spPr bwMode="auto">
          <a:xfrm>
            <a:off x="4821883" y="2494511"/>
            <a:ext cx="1003931" cy="1155657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7" name="Line 447"/>
          <p:cNvSpPr>
            <a:spLocks noChangeShapeType="1"/>
          </p:cNvSpPr>
          <p:nvPr/>
        </p:nvSpPr>
        <p:spPr bwMode="auto">
          <a:xfrm flipH="1" flipV="1">
            <a:off x="3129811" y="3894917"/>
            <a:ext cx="1001575" cy="375404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8" name="Line 448"/>
          <p:cNvSpPr>
            <a:spLocks noChangeShapeType="1"/>
          </p:cNvSpPr>
          <p:nvPr/>
        </p:nvSpPr>
        <p:spPr bwMode="auto">
          <a:xfrm flipV="1">
            <a:off x="4821883" y="3650167"/>
            <a:ext cx="1003931" cy="620154"/>
          </a:xfrm>
          <a:prstGeom prst="line">
            <a:avLst/>
          </a:prstGeom>
          <a:noFill/>
          <a:ln w="4763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9" name="Line 449"/>
          <p:cNvSpPr>
            <a:spLocks noChangeShapeType="1"/>
          </p:cNvSpPr>
          <p:nvPr/>
        </p:nvSpPr>
        <p:spPr bwMode="auto">
          <a:xfrm flipH="1" flipV="1">
            <a:off x="3129811" y="3894917"/>
            <a:ext cx="1001575" cy="375404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20" name="Line 450"/>
          <p:cNvSpPr>
            <a:spLocks noChangeShapeType="1"/>
          </p:cNvSpPr>
          <p:nvPr/>
        </p:nvSpPr>
        <p:spPr bwMode="auto">
          <a:xfrm flipV="1">
            <a:off x="4821883" y="3753220"/>
            <a:ext cx="1003931" cy="517102"/>
          </a:xfrm>
          <a:prstGeom prst="line">
            <a:avLst/>
          </a:prstGeom>
          <a:noFill/>
          <a:ln w="4763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21" name="Line 451"/>
          <p:cNvSpPr>
            <a:spLocks noChangeShapeType="1"/>
          </p:cNvSpPr>
          <p:nvPr/>
        </p:nvSpPr>
        <p:spPr bwMode="auto">
          <a:xfrm flipH="1" flipV="1">
            <a:off x="3129811" y="3894917"/>
            <a:ext cx="1001575" cy="375404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22" name="Line 452"/>
          <p:cNvSpPr>
            <a:spLocks noChangeShapeType="1"/>
          </p:cNvSpPr>
          <p:nvPr/>
        </p:nvSpPr>
        <p:spPr bwMode="auto">
          <a:xfrm flipV="1">
            <a:off x="4821883" y="3856272"/>
            <a:ext cx="1003931" cy="414049"/>
          </a:xfrm>
          <a:prstGeom prst="line">
            <a:avLst/>
          </a:prstGeom>
          <a:noFill/>
          <a:ln w="4763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23" name="Line 453"/>
          <p:cNvSpPr>
            <a:spLocks noChangeShapeType="1"/>
          </p:cNvSpPr>
          <p:nvPr/>
        </p:nvSpPr>
        <p:spPr bwMode="auto">
          <a:xfrm flipH="1" flipV="1">
            <a:off x="3129811" y="4266641"/>
            <a:ext cx="1001575" cy="1407767"/>
          </a:xfrm>
          <a:prstGeom prst="line">
            <a:avLst/>
          </a:prstGeom>
          <a:noFill/>
          <a:ln w="4763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24" name="Line 454"/>
          <p:cNvSpPr>
            <a:spLocks noChangeShapeType="1"/>
          </p:cNvSpPr>
          <p:nvPr/>
        </p:nvSpPr>
        <p:spPr bwMode="auto">
          <a:xfrm flipV="1">
            <a:off x="4821883" y="5269559"/>
            <a:ext cx="1003931" cy="404848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25" name="TextBox 507"/>
          <p:cNvSpPr txBox="1"/>
          <p:nvPr/>
        </p:nvSpPr>
        <p:spPr>
          <a:xfrm>
            <a:off x="1455602" y="116632"/>
            <a:ext cx="6428766" cy="2934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Interakční diagram molekuly </a:t>
            </a:r>
            <a:r>
              <a:rPr lang="en-US" dirty="0"/>
              <a:t>CH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cs-CZ" dirty="0"/>
              <a:t>vypočtený programem C.A.C.A.O.</a:t>
            </a:r>
            <a:r>
              <a:rPr lang="en-US" dirty="0"/>
              <a:t>*</a:t>
            </a:r>
            <a:endParaRPr lang="cs-CZ" dirty="0"/>
          </a:p>
        </p:txBody>
      </p:sp>
      <p:sp>
        <p:nvSpPr>
          <p:cNvPr id="626" name="Rectangle 509"/>
          <p:cNvSpPr/>
          <p:nvPr/>
        </p:nvSpPr>
        <p:spPr>
          <a:xfrm>
            <a:off x="1423779" y="6299785"/>
            <a:ext cx="6032654" cy="513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* (Computer Aided Composition of Atomic Orbitals) . The package consists of an EHC program (SIMCON), an orbital analysis program (MOAN) and a display program for atomic orbitals (CACAO). </a:t>
            </a:r>
            <a:r>
              <a:rPr lang="it-IT" sz="1200" dirty="0"/>
              <a:t>Davide M. Proserpio, Universita di Milano.</a:t>
            </a:r>
            <a:endParaRPr lang="cs-CZ" sz="1200" dirty="0"/>
          </a:p>
        </p:txBody>
      </p:sp>
      <p:sp>
        <p:nvSpPr>
          <p:cNvPr id="627" name="TextBox 510"/>
          <p:cNvSpPr txBox="1"/>
          <p:nvPr/>
        </p:nvSpPr>
        <p:spPr>
          <a:xfrm>
            <a:off x="1331640" y="715610"/>
            <a:ext cx="1310625" cy="2934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cs-CZ" dirty="0"/>
              <a:t>(eV)</a:t>
            </a:r>
          </a:p>
        </p:txBody>
      </p:sp>
      <p:sp>
        <p:nvSpPr>
          <p:cNvPr id="628" name="TextBox 511"/>
          <p:cNvSpPr txBox="1"/>
          <p:nvPr/>
        </p:nvSpPr>
        <p:spPr>
          <a:xfrm>
            <a:off x="6150374" y="715610"/>
            <a:ext cx="1310625" cy="2934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cs-CZ" dirty="0"/>
              <a:t>(eV)</a:t>
            </a:r>
          </a:p>
        </p:txBody>
      </p:sp>
      <p:sp>
        <p:nvSpPr>
          <p:cNvPr id="629" name="Line 440"/>
          <p:cNvSpPr>
            <a:spLocks noChangeShapeType="1"/>
          </p:cNvSpPr>
          <p:nvPr/>
        </p:nvSpPr>
        <p:spPr bwMode="auto">
          <a:xfrm flipV="1">
            <a:off x="2326194" y="6011577"/>
            <a:ext cx="551013" cy="0"/>
          </a:xfrm>
          <a:prstGeom prst="line">
            <a:avLst/>
          </a:prstGeom>
          <a:noFill/>
          <a:ln w="4763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30" name="TextBox 513"/>
          <p:cNvSpPr txBox="1"/>
          <p:nvPr/>
        </p:nvSpPr>
        <p:spPr>
          <a:xfrm>
            <a:off x="3006051" y="5879381"/>
            <a:ext cx="875921" cy="2934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30-50%</a:t>
            </a:r>
            <a:endParaRPr lang="cs-CZ" dirty="0"/>
          </a:p>
        </p:txBody>
      </p:sp>
      <p:sp>
        <p:nvSpPr>
          <p:cNvPr id="631" name="Line 454"/>
          <p:cNvSpPr>
            <a:spLocks noChangeShapeType="1"/>
          </p:cNvSpPr>
          <p:nvPr/>
        </p:nvSpPr>
        <p:spPr bwMode="auto">
          <a:xfrm flipV="1">
            <a:off x="4956170" y="6030590"/>
            <a:ext cx="501965" cy="0"/>
          </a:xfrm>
          <a:prstGeom prst="line">
            <a:avLst/>
          </a:prstGeom>
          <a:noFill/>
          <a:ln w="4763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32" name="TextBox 515"/>
          <p:cNvSpPr txBox="1"/>
          <p:nvPr/>
        </p:nvSpPr>
        <p:spPr>
          <a:xfrm>
            <a:off x="5635633" y="5864837"/>
            <a:ext cx="875921" cy="2934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51-75</a:t>
            </a:r>
            <a:r>
              <a:rPr lang="en-US" dirty="0"/>
              <a:t>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180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232</Words>
  <Application>Microsoft Office PowerPoint</Application>
  <PresentationFormat>Předvádění na obrazovce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Sitka Small</vt:lpstr>
      <vt:lpstr>Office Theme</vt:lpstr>
      <vt:lpstr>C9930, 6. přednáška, 7. 4. 2021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ucitel</cp:lastModifiedBy>
  <cp:revision>52</cp:revision>
  <dcterms:created xsi:type="dcterms:W3CDTF">2020-03-17T08:33:54Z</dcterms:created>
  <dcterms:modified xsi:type="dcterms:W3CDTF">2021-04-07T09:21:12Z</dcterms:modified>
</cp:coreProperties>
</file>