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5" r:id="rId14"/>
    <p:sldId id="268" r:id="rId15"/>
    <p:sldId id="269" r:id="rId16"/>
    <p:sldId id="274" r:id="rId17"/>
    <p:sldId id="273" r:id="rId18"/>
    <p:sldId id="275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49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792" y="6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281D-244A-42DC-A374-53094091AECF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33E0-6A7D-4C32-8AB4-E691B0ACE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2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281D-244A-42DC-A374-53094091AECF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33E0-6A7D-4C32-8AB4-E691B0ACE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456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281D-244A-42DC-A374-53094091AECF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33E0-6A7D-4C32-8AB4-E691B0ACE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66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281D-244A-42DC-A374-53094091AECF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33E0-6A7D-4C32-8AB4-E691B0ACE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11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281D-244A-42DC-A374-53094091AECF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33E0-6A7D-4C32-8AB4-E691B0ACE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17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281D-244A-42DC-A374-53094091AECF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33E0-6A7D-4C32-8AB4-E691B0ACE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45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281D-244A-42DC-A374-53094091AECF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33E0-6A7D-4C32-8AB4-E691B0ACE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631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281D-244A-42DC-A374-53094091AECF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33E0-6A7D-4C32-8AB4-E691B0ACE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3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281D-244A-42DC-A374-53094091AECF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33E0-6A7D-4C32-8AB4-E691B0ACE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75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281D-244A-42DC-A374-53094091AECF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33E0-6A7D-4C32-8AB4-E691B0ACE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63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2281D-244A-42DC-A374-53094091AECF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933E0-6A7D-4C32-8AB4-E691B0ACE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27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2281D-244A-42DC-A374-53094091AECF}" type="datetimeFigureOut">
              <a:rPr lang="cs-CZ" smtClean="0"/>
              <a:t>07.03.2021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933E0-6A7D-4C32-8AB4-E691B0ACEC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76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Pokusy s řetízky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57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 smtClean="0"/>
                  <a:t>Vztah mezi obvodovou rychlostí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cs-CZ" dirty="0" smtClean="0"/>
                  <a:t> a sílou ve struně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cs-CZ" dirty="0" smtClean="0"/>
                  <a:t> nezávisí na poloměru kružnice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 t="-13364" b="-211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ál 4"/>
          <p:cNvSpPr/>
          <p:nvPr/>
        </p:nvSpPr>
        <p:spPr>
          <a:xfrm>
            <a:off x="957430" y="2332822"/>
            <a:ext cx="4098663" cy="407873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3001384" y="1592132"/>
            <a:ext cx="10757" cy="5265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15153" y="4389121"/>
            <a:ext cx="6131859" cy="10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3012141" y="2581835"/>
            <a:ext cx="957431" cy="1790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3022898" y="3038241"/>
            <a:ext cx="1545067" cy="1333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4578722" y="3038241"/>
            <a:ext cx="982981" cy="1533759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 flipV="1">
            <a:off x="2420471" y="1707617"/>
            <a:ext cx="1549102" cy="874219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3195022" y="1592132"/>
                <a:ext cx="549701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022" y="1592132"/>
                <a:ext cx="549701" cy="5064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5988781" y="3429111"/>
                <a:ext cx="2222532" cy="536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  <m:r>
                        <a:rPr lang="cs-CZ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anose="02040503050406030204" pitchFamily="18" charset="0"/>
                        </a:rPr>
                        <m:t>F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781" y="3429111"/>
                <a:ext cx="2222532" cy="5360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4269048" y="2356307"/>
                <a:ext cx="487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048" y="2356307"/>
                <a:ext cx="48756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3928216" y="3575182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8216" y="3575182"/>
                <a:ext cx="166969" cy="276999"/>
              </a:xfrm>
              <a:prstGeom prst="rect">
                <a:avLst/>
              </a:prstGeom>
              <a:blipFill>
                <a:blip r:embed="rId6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3281082" y="3512467"/>
                <a:ext cx="5119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082" y="3512467"/>
                <a:ext cx="51199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5235596" y="2402473"/>
                <a:ext cx="12075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∗∆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596" y="2402473"/>
                <a:ext cx="1207575" cy="276999"/>
              </a:xfrm>
              <a:prstGeom prst="rect">
                <a:avLst/>
              </a:prstGeom>
              <a:blipFill>
                <a:blip r:embed="rId8"/>
                <a:stretch>
                  <a:fillRect l="-4545" r="-3535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5066850" y="3432101"/>
                <a:ext cx="571374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850" y="3432101"/>
                <a:ext cx="571374" cy="50642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6709542" y="4303978"/>
                <a:ext cx="5134627" cy="831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  <m:r>
                        <a:rPr lang="cs-CZ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∗∆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∗∆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9542" y="4303978"/>
                <a:ext cx="5134627" cy="8310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 rot="5400000">
            <a:off x="10252038" y="3727402"/>
            <a:ext cx="5068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0" dirty="0" smtClean="0"/>
              <a:t>{</a:t>
            </a:r>
            <a:endParaRPr lang="cs-CZ" sz="8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10218792" y="3811496"/>
                <a:ext cx="5733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8792" y="3811496"/>
                <a:ext cx="57336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5928717" y="5273306"/>
                <a:ext cx="513462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cs-CZ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sSup>
                        <m:sSupPr>
                          <m:ctrlPr>
                            <a:rPr lang="cs-CZ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cs-CZ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4800" dirty="0"/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717" y="5273306"/>
                <a:ext cx="5134627" cy="83099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098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484568" y="2717856"/>
            <a:ext cx="1463040" cy="149531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7090409" y="2717855"/>
            <a:ext cx="1463040" cy="149531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se šipkou 6"/>
          <p:cNvCxnSpPr>
            <a:stCxn id="4" idx="0"/>
          </p:cNvCxnSpPr>
          <p:nvPr/>
        </p:nvCxnSpPr>
        <p:spPr>
          <a:xfrm flipV="1">
            <a:off x="3216088" y="2717855"/>
            <a:ext cx="731520" cy="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3320541" y="2303253"/>
                <a:ext cx="5226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0541" y="2303253"/>
                <a:ext cx="522614" cy="369332"/>
              </a:xfrm>
              <a:prstGeom prst="rect">
                <a:avLst/>
              </a:prstGeom>
              <a:blipFill>
                <a:blip r:embed="rId2"/>
                <a:stretch>
                  <a:fillRect t="-23333" r="-35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se šipkou 8"/>
          <p:cNvCxnSpPr/>
          <p:nvPr/>
        </p:nvCxnSpPr>
        <p:spPr>
          <a:xfrm flipV="1">
            <a:off x="7809603" y="2724783"/>
            <a:ext cx="731520" cy="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8018509" y="2287983"/>
                <a:ext cx="5226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8509" y="2287983"/>
                <a:ext cx="522614" cy="369332"/>
              </a:xfrm>
              <a:prstGeom prst="rect">
                <a:avLst/>
              </a:prstGeom>
              <a:blipFill>
                <a:blip r:embed="rId3"/>
                <a:stretch>
                  <a:fillRect t="-22951" r="-348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770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484568" y="2717857"/>
            <a:ext cx="731520" cy="1495314"/>
          </a:xfrm>
          <a:custGeom>
            <a:avLst/>
            <a:gdLst>
              <a:gd name="connsiteX0" fmla="*/ 0 w 1463040"/>
              <a:gd name="connsiteY0" fmla="*/ 747657 h 1495313"/>
              <a:gd name="connsiteX1" fmla="*/ 731520 w 1463040"/>
              <a:gd name="connsiteY1" fmla="*/ 0 h 1495313"/>
              <a:gd name="connsiteX2" fmla="*/ 1463040 w 1463040"/>
              <a:gd name="connsiteY2" fmla="*/ 747657 h 1495313"/>
              <a:gd name="connsiteX3" fmla="*/ 731520 w 1463040"/>
              <a:gd name="connsiteY3" fmla="*/ 1495314 h 1495313"/>
              <a:gd name="connsiteX4" fmla="*/ 0 w 1463040"/>
              <a:gd name="connsiteY4" fmla="*/ 747657 h 1495313"/>
              <a:gd name="connsiteX0" fmla="*/ 1463040 w 1554480"/>
              <a:gd name="connsiteY0" fmla="*/ 747657 h 1495314"/>
              <a:gd name="connsiteX1" fmla="*/ 731520 w 1554480"/>
              <a:gd name="connsiteY1" fmla="*/ 1495314 h 1495314"/>
              <a:gd name="connsiteX2" fmla="*/ 0 w 1554480"/>
              <a:gd name="connsiteY2" fmla="*/ 747657 h 1495314"/>
              <a:gd name="connsiteX3" fmla="*/ 731520 w 1554480"/>
              <a:gd name="connsiteY3" fmla="*/ 0 h 1495314"/>
              <a:gd name="connsiteX4" fmla="*/ 1554480 w 1554480"/>
              <a:gd name="connsiteY4" fmla="*/ 839097 h 1495314"/>
              <a:gd name="connsiteX0" fmla="*/ 1463040 w 1463040"/>
              <a:gd name="connsiteY0" fmla="*/ 747657 h 1495314"/>
              <a:gd name="connsiteX1" fmla="*/ 731520 w 1463040"/>
              <a:gd name="connsiteY1" fmla="*/ 1495314 h 1495314"/>
              <a:gd name="connsiteX2" fmla="*/ 0 w 1463040"/>
              <a:gd name="connsiteY2" fmla="*/ 747657 h 1495314"/>
              <a:gd name="connsiteX3" fmla="*/ 731520 w 1463040"/>
              <a:gd name="connsiteY3" fmla="*/ 0 h 1495314"/>
              <a:gd name="connsiteX0" fmla="*/ 731520 w 731520"/>
              <a:gd name="connsiteY0" fmla="*/ 1495314 h 1495314"/>
              <a:gd name="connsiteX1" fmla="*/ 0 w 731520"/>
              <a:gd name="connsiteY1" fmla="*/ 747657 h 1495314"/>
              <a:gd name="connsiteX2" fmla="*/ 731520 w 731520"/>
              <a:gd name="connsiteY2" fmla="*/ 0 h 149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1520" h="1495314">
                <a:moveTo>
                  <a:pt x="731520" y="1495314"/>
                </a:moveTo>
                <a:cubicBezTo>
                  <a:pt x="327513" y="1495314"/>
                  <a:pt x="0" y="1160577"/>
                  <a:pt x="0" y="747657"/>
                </a:cubicBezTo>
                <a:cubicBezTo>
                  <a:pt x="0" y="334737"/>
                  <a:pt x="327513" y="0"/>
                  <a:pt x="73152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4321002" y="2253680"/>
                <a:ext cx="5226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1002" y="2253680"/>
                <a:ext cx="522614" cy="369332"/>
              </a:xfrm>
              <a:prstGeom prst="rect">
                <a:avLst/>
              </a:prstGeom>
              <a:blipFill>
                <a:blip r:embed="rId2"/>
                <a:stretch>
                  <a:fillRect t="-23333" r="-337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se šipkou 8"/>
          <p:cNvCxnSpPr/>
          <p:nvPr/>
        </p:nvCxnSpPr>
        <p:spPr>
          <a:xfrm flipV="1">
            <a:off x="7809603" y="2724783"/>
            <a:ext cx="731520" cy="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8018509" y="2287983"/>
                <a:ext cx="5226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8509" y="2287983"/>
                <a:ext cx="522614" cy="369332"/>
              </a:xfrm>
              <a:prstGeom prst="rect">
                <a:avLst/>
              </a:prstGeom>
              <a:blipFill>
                <a:blip r:embed="rId3"/>
                <a:stretch>
                  <a:fillRect t="-22951" r="-348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ál 3"/>
          <p:cNvSpPr/>
          <p:nvPr/>
        </p:nvSpPr>
        <p:spPr>
          <a:xfrm rot="10800000">
            <a:off x="7809603" y="2717856"/>
            <a:ext cx="731520" cy="1495314"/>
          </a:xfrm>
          <a:custGeom>
            <a:avLst/>
            <a:gdLst>
              <a:gd name="connsiteX0" fmla="*/ 0 w 1463040"/>
              <a:gd name="connsiteY0" fmla="*/ 747657 h 1495313"/>
              <a:gd name="connsiteX1" fmla="*/ 731520 w 1463040"/>
              <a:gd name="connsiteY1" fmla="*/ 0 h 1495313"/>
              <a:gd name="connsiteX2" fmla="*/ 1463040 w 1463040"/>
              <a:gd name="connsiteY2" fmla="*/ 747657 h 1495313"/>
              <a:gd name="connsiteX3" fmla="*/ 731520 w 1463040"/>
              <a:gd name="connsiteY3" fmla="*/ 1495314 h 1495313"/>
              <a:gd name="connsiteX4" fmla="*/ 0 w 1463040"/>
              <a:gd name="connsiteY4" fmla="*/ 747657 h 1495313"/>
              <a:gd name="connsiteX0" fmla="*/ 1463040 w 1554480"/>
              <a:gd name="connsiteY0" fmla="*/ 747657 h 1495314"/>
              <a:gd name="connsiteX1" fmla="*/ 731520 w 1554480"/>
              <a:gd name="connsiteY1" fmla="*/ 1495314 h 1495314"/>
              <a:gd name="connsiteX2" fmla="*/ 0 w 1554480"/>
              <a:gd name="connsiteY2" fmla="*/ 747657 h 1495314"/>
              <a:gd name="connsiteX3" fmla="*/ 731520 w 1554480"/>
              <a:gd name="connsiteY3" fmla="*/ 0 h 1495314"/>
              <a:gd name="connsiteX4" fmla="*/ 1554480 w 1554480"/>
              <a:gd name="connsiteY4" fmla="*/ 839097 h 1495314"/>
              <a:gd name="connsiteX0" fmla="*/ 1463040 w 1463040"/>
              <a:gd name="connsiteY0" fmla="*/ 747657 h 1495314"/>
              <a:gd name="connsiteX1" fmla="*/ 731520 w 1463040"/>
              <a:gd name="connsiteY1" fmla="*/ 1495314 h 1495314"/>
              <a:gd name="connsiteX2" fmla="*/ 0 w 1463040"/>
              <a:gd name="connsiteY2" fmla="*/ 747657 h 1495314"/>
              <a:gd name="connsiteX3" fmla="*/ 731520 w 1463040"/>
              <a:gd name="connsiteY3" fmla="*/ 0 h 1495314"/>
              <a:gd name="connsiteX0" fmla="*/ 731520 w 731520"/>
              <a:gd name="connsiteY0" fmla="*/ 1495314 h 1495314"/>
              <a:gd name="connsiteX1" fmla="*/ 0 w 731520"/>
              <a:gd name="connsiteY1" fmla="*/ 747657 h 1495314"/>
              <a:gd name="connsiteX2" fmla="*/ 731520 w 731520"/>
              <a:gd name="connsiteY2" fmla="*/ 0 h 1495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1520" h="1495314">
                <a:moveTo>
                  <a:pt x="731520" y="1495314"/>
                </a:moveTo>
                <a:cubicBezTo>
                  <a:pt x="327513" y="1495314"/>
                  <a:pt x="0" y="1160577"/>
                  <a:pt x="0" y="747657"/>
                </a:cubicBezTo>
                <a:cubicBezTo>
                  <a:pt x="0" y="334737"/>
                  <a:pt x="327513" y="0"/>
                  <a:pt x="73152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3216088" y="2736990"/>
            <a:ext cx="731520" cy="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 flipV="1">
            <a:off x="3216088" y="2717856"/>
            <a:ext cx="4593515" cy="6927"/>
          </a:xfrm>
          <a:prstGeom prst="lin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3216088" y="4202780"/>
            <a:ext cx="4593515" cy="6927"/>
          </a:xfrm>
          <a:prstGeom prst="lin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405045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768125" y="2748086"/>
                <a:ext cx="5226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125" y="2748086"/>
                <a:ext cx="522614" cy="369332"/>
              </a:xfrm>
              <a:prstGeom prst="rect">
                <a:avLst/>
              </a:prstGeom>
              <a:blipFill>
                <a:blip r:embed="rId2"/>
                <a:stretch>
                  <a:fillRect t="-23333" r="-348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se šipkou 8"/>
          <p:cNvCxnSpPr/>
          <p:nvPr/>
        </p:nvCxnSpPr>
        <p:spPr>
          <a:xfrm>
            <a:off x="1352417" y="2472649"/>
            <a:ext cx="4481" cy="73855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Skupina 18"/>
          <p:cNvGrpSpPr/>
          <p:nvPr/>
        </p:nvGrpSpPr>
        <p:grpSpPr>
          <a:xfrm rot="16200000">
            <a:off x="-598197" y="2817893"/>
            <a:ext cx="6056555" cy="1500393"/>
            <a:chOff x="2484568" y="2712778"/>
            <a:chExt cx="6056555" cy="1500393"/>
          </a:xfrm>
        </p:grpSpPr>
        <p:cxnSp>
          <p:nvCxnSpPr>
            <p:cNvPr id="15" name="Přímá spojnice 14"/>
            <p:cNvCxnSpPr/>
            <p:nvPr/>
          </p:nvCxnSpPr>
          <p:spPr>
            <a:xfrm flipV="1">
              <a:off x="3216088" y="2712778"/>
              <a:ext cx="4593515" cy="6927"/>
            </a:xfrm>
            <a:prstGeom prst="lin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8" name="Skupina 17"/>
            <p:cNvGrpSpPr/>
            <p:nvPr/>
          </p:nvGrpSpPr>
          <p:grpSpPr>
            <a:xfrm>
              <a:off x="2484568" y="2717856"/>
              <a:ext cx="6056555" cy="1495315"/>
              <a:chOff x="2484568" y="2717856"/>
              <a:chExt cx="6056555" cy="1495315"/>
            </a:xfrm>
          </p:grpSpPr>
          <p:sp>
            <p:nvSpPr>
              <p:cNvPr id="4" name="Ovál 3"/>
              <p:cNvSpPr/>
              <p:nvPr/>
            </p:nvSpPr>
            <p:spPr>
              <a:xfrm>
                <a:off x="2484568" y="2717857"/>
                <a:ext cx="731520" cy="1495314"/>
              </a:xfrm>
              <a:custGeom>
                <a:avLst/>
                <a:gdLst>
                  <a:gd name="connsiteX0" fmla="*/ 0 w 1463040"/>
                  <a:gd name="connsiteY0" fmla="*/ 747657 h 1495313"/>
                  <a:gd name="connsiteX1" fmla="*/ 731520 w 1463040"/>
                  <a:gd name="connsiteY1" fmla="*/ 0 h 1495313"/>
                  <a:gd name="connsiteX2" fmla="*/ 1463040 w 1463040"/>
                  <a:gd name="connsiteY2" fmla="*/ 747657 h 1495313"/>
                  <a:gd name="connsiteX3" fmla="*/ 731520 w 1463040"/>
                  <a:gd name="connsiteY3" fmla="*/ 1495314 h 1495313"/>
                  <a:gd name="connsiteX4" fmla="*/ 0 w 1463040"/>
                  <a:gd name="connsiteY4" fmla="*/ 747657 h 1495313"/>
                  <a:gd name="connsiteX0" fmla="*/ 1463040 w 1554480"/>
                  <a:gd name="connsiteY0" fmla="*/ 747657 h 1495314"/>
                  <a:gd name="connsiteX1" fmla="*/ 731520 w 1554480"/>
                  <a:gd name="connsiteY1" fmla="*/ 1495314 h 1495314"/>
                  <a:gd name="connsiteX2" fmla="*/ 0 w 1554480"/>
                  <a:gd name="connsiteY2" fmla="*/ 747657 h 1495314"/>
                  <a:gd name="connsiteX3" fmla="*/ 731520 w 1554480"/>
                  <a:gd name="connsiteY3" fmla="*/ 0 h 1495314"/>
                  <a:gd name="connsiteX4" fmla="*/ 1554480 w 1554480"/>
                  <a:gd name="connsiteY4" fmla="*/ 839097 h 1495314"/>
                  <a:gd name="connsiteX0" fmla="*/ 1463040 w 1463040"/>
                  <a:gd name="connsiteY0" fmla="*/ 747657 h 1495314"/>
                  <a:gd name="connsiteX1" fmla="*/ 731520 w 1463040"/>
                  <a:gd name="connsiteY1" fmla="*/ 1495314 h 1495314"/>
                  <a:gd name="connsiteX2" fmla="*/ 0 w 1463040"/>
                  <a:gd name="connsiteY2" fmla="*/ 747657 h 1495314"/>
                  <a:gd name="connsiteX3" fmla="*/ 731520 w 1463040"/>
                  <a:gd name="connsiteY3" fmla="*/ 0 h 1495314"/>
                  <a:gd name="connsiteX0" fmla="*/ 731520 w 731520"/>
                  <a:gd name="connsiteY0" fmla="*/ 1495314 h 1495314"/>
                  <a:gd name="connsiteX1" fmla="*/ 0 w 731520"/>
                  <a:gd name="connsiteY1" fmla="*/ 747657 h 1495314"/>
                  <a:gd name="connsiteX2" fmla="*/ 731520 w 731520"/>
                  <a:gd name="connsiteY2" fmla="*/ 0 h 1495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1520" h="1495314">
                    <a:moveTo>
                      <a:pt x="731520" y="1495314"/>
                    </a:moveTo>
                    <a:cubicBezTo>
                      <a:pt x="327513" y="1495314"/>
                      <a:pt x="0" y="1160577"/>
                      <a:pt x="0" y="747657"/>
                    </a:cubicBezTo>
                    <a:cubicBezTo>
                      <a:pt x="0" y="334737"/>
                      <a:pt x="327513" y="0"/>
                      <a:pt x="731520" y="0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1" name="Ovál 3"/>
              <p:cNvSpPr/>
              <p:nvPr/>
            </p:nvSpPr>
            <p:spPr>
              <a:xfrm rot="10800000">
                <a:off x="7809603" y="2717856"/>
                <a:ext cx="731520" cy="1495314"/>
              </a:xfrm>
              <a:custGeom>
                <a:avLst/>
                <a:gdLst>
                  <a:gd name="connsiteX0" fmla="*/ 0 w 1463040"/>
                  <a:gd name="connsiteY0" fmla="*/ 747657 h 1495313"/>
                  <a:gd name="connsiteX1" fmla="*/ 731520 w 1463040"/>
                  <a:gd name="connsiteY1" fmla="*/ 0 h 1495313"/>
                  <a:gd name="connsiteX2" fmla="*/ 1463040 w 1463040"/>
                  <a:gd name="connsiteY2" fmla="*/ 747657 h 1495313"/>
                  <a:gd name="connsiteX3" fmla="*/ 731520 w 1463040"/>
                  <a:gd name="connsiteY3" fmla="*/ 1495314 h 1495313"/>
                  <a:gd name="connsiteX4" fmla="*/ 0 w 1463040"/>
                  <a:gd name="connsiteY4" fmla="*/ 747657 h 1495313"/>
                  <a:gd name="connsiteX0" fmla="*/ 1463040 w 1554480"/>
                  <a:gd name="connsiteY0" fmla="*/ 747657 h 1495314"/>
                  <a:gd name="connsiteX1" fmla="*/ 731520 w 1554480"/>
                  <a:gd name="connsiteY1" fmla="*/ 1495314 h 1495314"/>
                  <a:gd name="connsiteX2" fmla="*/ 0 w 1554480"/>
                  <a:gd name="connsiteY2" fmla="*/ 747657 h 1495314"/>
                  <a:gd name="connsiteX3" fmla="*/ 731520 w 1554480"/>
                  <a:gd name="connsiteY3" fmla="*/ 0 h 1495314"/>
                  <a:gd name="connsiteX4" fmla="*/ 1554480 w 1554480"/>
                  <a:gd name="connsiteY4" fmla="*/ 839097 h 1495314"/>
                  <a:gd name="connsiteX0" fmla="*/ 1463040 w 1463040"/>
                  <a:gd name="connsiteY0" fmla="*/ 747657 h 1495314"/>
                  <a:gd name="connsiteX1" fmla="*/ 731520 w 1463040"/>
                  <a:gd name="connsiteY1" fmla="*/ 1495314 h 1495314"/>
                  <a:gd name="connsiteX2" fmla="*/ 0 w 1463040"/>
                  <a:gd name="connsiteY2" fmla="*/ 747657 h 1495314"/>
                  <a:gd name="connsiteX3" fmla="*/ 731520 w 1463040"/>
                  <a:gd name="connsiteY3" fmla="*/ 0 h 1495314"/>
                  <a:gd name="connsiteX0" fmla="*/ 731520 w 731520"/>
                  <a:gd name="connsiteY0" fmla="*/ 1495314 h 1495314"/>
                  <a:gd name="connsiteX1" fmla="*/ 0 w 731520"/>
                  <a:gd name="connsiteY1" fmla="*/ 747657 h 1495314"/>
                  <a:gd name="connsiteX2" fmla="*/ 731520 w 731520"/>
                  <a:gd name="connsiteY2" fmla="*/ 0 h 1495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1520" h="1495314">
                    <a:moveTo>
                      <a:pt x="731520" y="1495314"/>
                    </a:moveTo>
                    <a:cubicBezTo>
                      <a:pt x="327513" y="1495314"/>
                      <a:pt x="0" y="1160577"/>
                      <a:pt x="0" y="747657"/>
                    </a:cubicBezTo>
                    <a:cubicBezTo>
                      <a:pt x="0" y="334737"/>
                      <a:pt x="327513" y="0"/>
                      <a:pt x="731520" y="0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6" name="Přímá spojnice 15"/>
              <p:cNvCxnSpPr/>
              <p:nvPr/>
            </p:nvCxnSpPr>
            <p:spPr>
              <a:xfrm flipV="1">
                <a:off x="3216088" y="4202780"/>
                <a:ext cx="4593515" cy="6927"/>
              </a:xfrm>
              <a:prstGeom prst="lin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2" name="Ovál 21"/>
          <p:cNvSpPr/>
          <p:nvPr/>
        </p:nvSpPr>
        <p:spPr>
          <a:xfrm>
            <a:off x="1738630" y="585533"/>
            <a:ext cx="1387977" cy="1371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se šipkou 22"/>
          <p:cNvCxnSpPr/>
          <p:nvPr/>
        </p:nvCxnSpPr>
        <p:spPr>
          <a:xfrm>
            <a:off x="7307741" y="2370072"/>
            <a:ext cx="4481" cy="73855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Skupina 23"/>
          <p:cNvGrpSpPr/>
          <p:nvPr/>
        </p:nvGrpSpPr>
        <p:grpSpPr>
          <a:xfrm rot="16200000">
            <a:off x="5357127" y="2715316"/>
            <a:ext cx="6056555" cy="1500393"/>
            <a:chOff x="2484568" y="2712778"/>
            <a:chExt cx="6056555" cy="1500393"/>
          </a:xfrm>
        </p:grpSpPr>
        <p:cxnSp>
          <p:nvCxnSpPr>
            <p:cNvPr id="25" name="Přímá spojnice 24"/>
            <p:cNvCxnSpPr/>
            <p:nvPr/>
          </p:nvCxnSpPr>
          <p:spPr>
            <a:xfrm flipV="1">
              <a:off x="3216088" y="2712778"/>
              <a:ext cx="4593515" cy="6927"/>
            </a:xfrm>
            <a:prstGeom prst="lin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26" name="Skupina 25"/>
            <p:cNvGrpSpPr/>
            <p:nvPr/>
          </p:nvGrpSpPr>
          <p:grpSpPr>
            <a:xfrm>
              <a:off x="2484568" y="2717856"/>
              <a:ext cx="6056555" cy="1495315"/>
              <a:chOff x="2484568" y="2717856"/>
              <a:chExt cx="6056555" cy="1495315"/>
            </a:xfrm>
          </p:grpSpPr>
          <p:sp>
            <p:nvSpPr>
              <p:cNvPr id="27" name="Ovál 3"/>
              <p:cNvSpPr/>
              <p:nvPr/>
            </p:nvSpPr>
            <p:spPr>
              <a:xfrm>
                <a:off x="2484568" y="2717857"/>
                <a:ext cx="731520" cy="1495314"/>
              </a:xfrm>
              <a:custGeom>
                <a:avLst/>
                <a:gdLst>
                  <a:gd name="connsiteX0" fmla="*/ 0 w 1463040"/>
                  <a:gd name="connsiteY0" fmla="*/ 747657 h 1495313"/>
                  <a:gd name="connsiteX1" fmla="*/ 731520 w 1463040"/>
                  <a:gd name="connsiteY1" fmla="*/ 0 h 1495313"/>
                  <a:gd name="connsiteX2" fmla="*/ 1463040 w 1463040"/>
                  <a:gd name="connsiteY2" fmla="*/ 747657 h 1495313"/>
                  <a:gd name="connsiteX3" fmla="*/ 731520 w 1463040"/>
                  <a:gd name="connsiteY3" fmla="*/ 1495314 h 1495313"/>
                  <a:gd name="connsiteX4" fmla="*/ 0 w 1463040"/>
                  <a:gd name="connsiteY4" fmla="*/ 747657 h 1495313"/>
                  <a:gd name="connsiteX0" fmla="*/ 1463040 w 1554480"/>
                  <a:gd name="connsiteY0" fmla="*/ 747657 h 1495314"/>
                  <a:gd name="connsiteX1" fmla="*/ 731520 w 1554480"/>
                  <a:gd name="connsiteY1" fmla="*/ 1495314 h 1495314"/>
                  <a:gd name="connsiteX2" fmla="*/ 0 w 1554480"/>
                  <a:gd name="connsiteY2" fmla="*/ 747657 h 1495314"/>
                  <a:gd name="connsiteX3" fmla="*/ 731520 w 1554480"/>
                  <a:gd name="connsiteY3" fmla="*/ 0 h 1495314"/>
                  <a:gd name="connsiteX4" fmla="*/ 1554480 w 1554480"/>
                  <a:gd name="connsiteY4" fmla="*/ 839097 h 1495314"/>
                  <a:gd name="connsiteX0" fmla="*/ 1463040 w 1463040"/>
                  <a:gd name="connsiteY0" fmla="*/ 747657 h 1495314"/>
                  <a:gd name="connsiteX1" fmla="*/ 731520 w 1463040"/>
                  <a:gd name="connsiteY1" fmla="*/ 1495314 h 1495314"/>
                  <a:gd name="connsiteX2" fmla="*/ 0 w 1463040"/>
                  <a:gd name="connsiteY2" fmla="*/ 747657 h 1495314"/>
                  <a:gd name="connsiteX3" fmla="*/ 731520 w 1463040"/>
                  <a:gd name="connsiteY3" fmla="*/ 0 h 1495314"/>
                  <a:gd name="connsiteX0" fmla="*/ 731520 w 731520"/>
                  <a:gd name="connsiteY0" fmla="*/ 1495314 h 1495314"/>
                  <a:gd name="connsiteX1" fmla="*/ 0 w 731520"/>
                  <a:gd name="connsiteY1" fmla="*/ 747657 h 1495314"/>
                  <a:gd name="connsiteX2" fmla="*/ 731520 w 731520"/>
                  <a:gd name="connsiteY2" fmla="*/ 0 h 1495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1520" h="1495314">
                    <a:moveTo>
                      <a:pt x="731520" y="1495314"/>
                    </a:moveTo>
                    <a:cubicBezTo>
                      <a:pt x="327513" y="1495314"/>
                      <a:pt x="0" y="1160577"/>
                      <a:pt x="0" y="747657"/>
                    </a:cubicBezTo>
                    <a:cubicBezTo>
                      <a:pt x="0" y="334737"/>
                      <a:pt x="327513" y="0"/>
                      <a:pt x="731520" y="0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" name="Ovál 3"/>
              <p:cNvSpPr/>
              <p:nvPr/>
            </p:nvSpPr>
            <p:spPr>
              <a:xfrm rot="10800000">
                <a:off x="7809603" y="2717856"/>
                <a:ext cx="731520" cy="1495314"/>
              </a:xfrm>
              <a:custGeom>
                <a:avLst/>
                <a:gdLst>
                  <a:gd name="connsiteX0" fmla="*/ 0 w 1463040"/>
                  <a:gd name="connsiteY0" fmla="*/ 747657 h 1495313"/>
                  <a:gd name="connsiteX1" fmla="*/ 731520 w 1463040"/>
                  <a:gd name="connsiteY1" fmla="*/ 0 h 1495313"/>
                  <a:gd name="connsiteX2" fmla="*/ 1463040 w 1463040"/>
                  <a:gd name="connsiteY2" fmla="*/ 747657 h 1495313"/>
                  <a:gd name="connsiteX3" fmla="*/ 731520 w 1463040"/>
                  <a:gd name="connsiteY3" fmla="*/ 1495314 h 1495313"/>
                  <a:gd name="connsiteX4" fmla="*/ 0 w 1463040"/>
                  <a:gd name="connsiteY4" fmla="*/ 747657 h 1495313"/>
                  <a:gd name="connsiteX0" fmla="*/ 1463040 w 1554480"/>
                  <a:gd name="connsiteY0" fmla="*/ 747657 h 1495314"/>
                  <a:gd name="connsiteX1" fmla="*/ 731520 w 1554480"/>
                  <a:gd name="connsiteY1" fmla="*/ 1495314 h 1495314"/>
                  <a:gd name="connsiteX2" fmla="*/ 0 w 1554480"/>
                  <a:gd name="connsiteY2" fmla="*/ 747657 h 1495314"/>
                  <a:gd name="connsiteX3" fmla="*/ 731520 w 1554480"/>
                  <a:gd name="connsiteY3" fmla="*/ 0 h 1495314"/>
                  <a:gd name="connsiteX4" fmla="*/ 1554480 w 1554480"/>
                  <a:gd name="connsiteY4" fmla="*/ 839097 h 1495314"/>
                  <a:gd name="connsiteX0" fmla="*/ 1463040 w 1463040"/>
                  <a:gd name="connsiteY0" fmla="*/ 747657 h 1495314"/>
                  <a:gd name="connsiteX1" fmla="*/ 731520 w 1463040"/>
                  <a:gd name="connsiteY1" fmla="*/ 1495314 h 1495314"/>
                  <a:gd name="connsiteX2" fmla="*/ 0 w 1463040"/>
                  <a:gd name="connsiteY2" fmla="*/ 747657 h 1495314"/>
                  <a:gd name="connsiteX3" fmla="*/ 731520 w 1463040"/>
                  <a:gd name="connsiteY3" fmla="*/ 0 h 1495314"/>
                  <a:gd name="connsiteX0" fmla="*/ 731520 w 731520"/>
                  <a:gd name="connsiteY0" fmla="*/ 1495314 h 1495314"/>
                  <a:gd name="connsiteX1" fmla="*/ 0 w 731520"/>
                  <a:gd name="connsiteY1" fmla="*/ 747657 h 1495314"/>
                  <a:gd name="connsiteX2" fmla="*/ 731520 w 731520"/>
                  <a:gd name="connsiteY2" fmla="*/ 0 h 14953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31520" h="1495314">
                    <a:moveTo>
                      <a:pt x="731520" y="1495314"/>
                    </a:moveTo>
                    <a:cubicBezTo>
                      <a:pt x="327513" y="1495314"/>
                      <a:pt x="0" y="1160577"/>
                      <a:pt x="0" y="747657"/>
                    </a:cubicBezTo>
                    <a:cubicBezTo>
                      <a:pt x="0" y="334737"/>
                      <a:pt x="327513" y="0"/>
                      <a:pt x="731520" y="0"/>
                    </a:cubicBezTo>
                  </a:path>
                </a:pathLst>
              </a:cu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9" name="Přímá spojnice 28"/>
              <p:cNvCxnSpPr/>
              <p:nvPr/>
            </p:nvCxnSpPr>
            <p:spPr>
              <a:xfrm flipV="1">
                <a:off x="3216088" y="4202780"/>
                <a:ext cx="4593515" cy="6927"/>
              </a:xfrm>
              <a:prstGeom prst="lin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32" name="Zaoblený obdélník 31"/>
          <p:cNvSpPr/>
          <p:nvPr/>
        </p:nvSpPr>
        <p:spPr>
          <a:xfrm>
            <a:off x="7307741" y="5701229"/>
            <a:ext cx="2192356" cy="1156771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 rot="16200000">
            <a:off x="7989374" y="5309710"/>
            <a:ext cx="797138" cy="1571022"/>
          </a:xfrm>
          <a:custGeom>
            <a:avLst/>
            <a:gdLst>
              <a:gd name="connsiteX0" fmla="*/ 0 w 1594275"/>
              <a:gd name="connsiteY0" fmla="*/ 785511 h 1571021"/>
              <a:gd name="connsiteX1" fmla="*/ 797138 w 1594275"/>
              <a:gd name="connsiteY1" fmla="*/ 0 h 1571021"/>
              <a:gd name="connsiteX2" fmla="*/ 1594276 w 1594275"/>
              <a:gd name="connsiteY2" fmla="*/ 785511 h 1571021"/>
              <a:gd name="connsiteX3" fmla="*/ 797138 w 1594275"/>
              <a:gd name="connsiteY3" fmla="*/ 1571022 h 1571021"/>
              <a:gd name="connsiteX4" fmla="*/ 0 w 1594275"/>
              <a:gd name="connsiteY4" fmla="*/ 785511 h 1571021"/>
              <a:gd name="connsiteX0" fmla="*/ 1594276 w 1685716"/>
              <a:gd name="connsiteY0" fmla="*/ 785511 h 1571022"/>
              <a:gd name="connsiteX1" fmla="*/ 797138 w 1685716"/>
              <a:gd name="connsiteY1" fmla="*/ 1571022 h 1571022"/>
              <a:gd name="connsiteX2" fmla="*/ 0 w 1685716"/>
              <a:gd name="connsiteY2" fmla="*/ 785511 h 1571022"/>
              <a:gd name="connsiteX3" fmla="*/ 797138 w 1685716"/>
              <a:gd name="connsiteY3" fmla="*/ 0 h 1571022"/>
              <a:gd name="connsiteX4" fmla="*/ 1685716 w 1685716"/>
              <a:gd name="connsiteY4" fmla="*/ 876951 h 1571022"/>
              <a:gd name="connsiteX0" fmla="*/ 1594276 w 1594276"/>
              <a:gd name="connsiteY0" fmla="*/ 785511 h 1571022"/>
              <a:gd name="connsiteX1" fmla="*/ 797138 w 1594276"/>
              <a:gd name="connsiteY1" fmla="*/ 1571022 h 1571022"/>
              <a:gd name="connsiteX2" fmla="*/ 0 w 1594276"/>
              <a:gd name="connsiteY2" fmla="*/ 785511 h 1571022"/>
              <a:gd name="connsiteX3" fmla="*/ 797138 w 1594276"/>
              <a:gd name="connsiteY3" fmla="*/ 0 h 1571022"/>
              <a:gd name="connsiteX0" fmla="*/ 797138 w 797138"/>
              <a:gd name="connsiteY0" fmla="*/ 1571022 h 1571022"/>
              <a:gd name="connsiteX1" fmla="*/ 0 w 797138"/>
              <a:gd name="connsiteY1" fmla="*/ 785511 h 1571022"/>
              <a:gd name="connsiteX2" fmla="*/ 797138 w 797138"/>
              <a:gd name="connsiteY2" fmla="*/ 0 h 157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7138" h="1571022">
                <a:moveTo>
                  <a:pt x="797138" y="1571022"/>
                </a:moveTo>
                <a:cubicBezTo>
                  <a:pt x="356891" y="1571022"/>
                  <a:pt x="0" y="1219337"/>
                  <a:pt x="0" y="785511"/>
                </a:cubicBezTo>
                <a:cubicBezTo>
                  <a:pt x="0" y="351685"/>
                  <a:pt x="356891" y="0"/>
                  <a:pt x="797138" y="0"/>
                </a:cubicBezTo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3" name="Obrázek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025800" y="5309522"/>
            <a:ext cx="749873" cy="15241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3449593" y="1680134"/>
                <a:ext cx="15533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𝑠𝑔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593" y="1680134"/>
                <a:ext cx="1553310" cy="276999"/>
              </a:xfrm>
              <a:prstGeom prst="rect">
                <a:avLst/>
              </a:prstGeom>
              <a:blipFill>
                <a:blip r:embed="rId4"/>
                <a:stretch>
                  <a:fillRect l="-3529" t="-4444" r="-3137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5754431" y="5194515"/>
                <a:ext cx="15533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𝑠𝑔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431" y="5194515"/>
                <a:ext cx="1553310" cy="276999"/>
              </a:xfrm>
              <a:prstGeom prst="rect">
                <a:avLst/>
              </a:prstGeom>
              <a:blipFill>
                <a:blip r:embed="rId5"/>
                <a:stretch>
                  <a:fillRect l="-3529" t="-4348" r="-3137" b="-239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7005941" y="984089"/>
                <a:ext cx="5226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dirty="0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5941" y="984089"/>
                <a:ext cx="522614" cy="369332"/>
              </a:xfrm>
              <a:prstGeom prst="rect">
                <a:avLst/>
              </a:prstGeom>
              <a:blipFill>
                <a:blip r:embed="rId6"/>
                <a:stretch>
                  <a:fillRect t="-22951" r="-348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96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51692"/>
            <a:ext cx="10515600" cy="5725271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Volný tvar 5"/>
          <p:cNvSpPr/>
          <p:nvPr/>
        </p:nvSpPr>
        <p:spPr>
          <a:xfrm>
            <a:off x="1288973" y="3012619"/>
            <a:ext cx="7945466" cy="905788"/>
          </a:xfrm>
          <a:custGeom>
            <a:avLst/>
            <a:gdLst>
              <a:gd name="connsiteX0" fmla="*/ 0 w 7945466"/>
              <a:gd name="connsiteY0" fmla="*/ 452663 h 905788"/>
              <a:gd name="connsiteX1" fmla="*/ 991518 w 7945466"/>
              <a:gd name="connsiteY1" fmla="*/ 474697 h 905788"/>
              <a:gd name="connsiteX2" fmla="*/ 1795750 w 7945466"/>
              <a:gd name="connsiteY2" fmla="*/ 155208 h 905788"/>
              <a:gd name="connsiteX3" fmla="*/ 2313542 w 7945466"/>
              <a:gd name="connsiteY3" fmla="*/ 122157 h 905788"/>
              <a:gd name="connsiteX4" fmla="*/ 2754217 w 7945466"/>
              <a:gd name="connsiteY4" fmla="*/ 364528 h 905788"/>
              <a:gd name="connsiteX5" fmla="*/ 3260993 w 7945466"/>
              <a:gd name="connsiteY5" fmla="*/ 728085 h 905788"/>
              <a:gd name="connsiteX6" fmla="*/ 3922005 w 7945466"/>
              <a:gd name="connsiteY6" fmla="*/ 904355 h 905788"/>
              <a:gd name="connsiteX7" fmla="*/ 4726236 w 7945466"/>
              <a:gd name="connsiteY7" fmla="*/ 639950 h 905788"/>
              <a:gd name="connsiteX8" fmla="*/ 5188945 w 7945466"/>
              <a:gd name="connsiteY8" fmla="*/ 254360 h 905788"/>
              <a:gd name="connsiteX9" fmla="*/ 5761822 w 7945466"/>
              <a:gd name="connsiteY9" fmla="*/ 972 h 905788"/>
              <a:gd name="connsiteX10" fmla="*/ 6488935 w 7945466"/>
              <a:gd name="connsiteY10" fmla="*/ 177242 h 905788"/>
              <a:gd name="connsiteX11" fmla="*/ 7094863 w 7945466"/>
              <a:gd name="connsiteY11" fmla="*/ 430630 h 905788"/>
              <a:gd name="connsiteX12" fmla="*/ 7601639 w 7945466"/>
              <a:gd name="connsiteY12" fmla="*/ 430630 h 905788"/>
              <a:gd name="connsiteX13" fmla="*/ 7921128 w 7945466"/>
              <a:gd name="connsiteY13" fmla="*/ 452663 h 905788"/>
              <a:gd name="connsiteX14" fmla="*/ 7899094 w 7945466"/>
              <a:gd name="connsiteY14" fmla="*/ 419613 h 90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45466" h="905788">
                <a:moveTo>
                  <a:pt x="0" y="452663"/>
                </a:moveTo>
                <a:cubicBezTo>
                  <a:pt x="346113" y="488468"/>
                  <a:pt x="692226" y="524273"/>
                  <a:pt x="991518" y="474697"/>
                </a:cubicBezTo>
                <a:cubicBezTo>
                  <a:pt x="1290810" y="425121"/>
                  <a:pt x="1575413" y="213965"/>
                  <a:pt x="1795750" y="155208"/>
                </a:cubicBezTo>
                <a:cubicBezTo>
                  <a:pt x="2016087" y="96451"/>
                  <a:pt x="2153798" y="87270"/>
                  <a:pt x="2313542" y="122157"/>
                </a:cubicBezTo>
                <a:cubicBezTo>
                  <a:pt x="2473287" y="157044"/>
                  <a:pt x="2596308" y="263540"/>
                  <a:pt x="2754217" y="364528"/>
                </a:cubicBezTo>
                <a:cubicBezTo>
                  <a:pt x="2912126" y="465516"/>
                  <a:pt x="3066362" y="638114"/>
                  <a:pt x="3260993" y="728085"/>
                </a:cubicBezTo>
                <a:cubicBezTo>
                  <a:pt x="3455624" y="818056"/>
                  <a:pt x="3677798" y="919044"/>
                  <a:pt x="3922005" y="904355"/>
                </a:cubicBezTo>
                <a:cubicBezTo>
                  <a:pt x="4166212" y="889666"/>
                  <a:pt x="4515079" y="748283"/>
                  <a:pt x="4726236" y="639950"/>
                </a:cubicBezTo>
                <a:cubicBezTo>
                  <a:pt x="4937393" y="531617"/>
                  <a:pt x="5016347" y="360856"/>
                  <a:pt x="5188945" y="254360"/>
                </a:cubicBezTo>
                <a:cubicBezTo>
                  <a:pt x="5361543" y="147864"/>
                  <a:pt x="5545157" y="13825"/>
                  <a:pt x="5761822" y="972"/>
                </a:cubicBezTo>
                <a:cubicBezTo>
                  <a:pt x="5978487" y="-11881"/>
                  <a:pt x="6266762" y="105632"/>
                  <a:pt x="6488935" y="177242"/>
                </a:cubicBezTo>
                <a:cubicBezTo>
                  <a:pt x="6711109" y="248852"/>
                  <a:pt x="6909412" y="388399"/>
                  <a:pt x="7094863" y="430630"/>
                </a:cubicBezTo>
                <a:cubicBezTo>
                  <a:pt x="7280314" y="472861"/>
                  <a:pt x="7463928" y="426958"/>
                  <a:pt x="7601639" y="430630"/>
                </a:cubicBezTo>
                <a:cubicBezTo>
                  <a:pt x="7739350" y="434302"/>
                  <a:pt x="7921128" y="452663"/>
                  <a:pt x="7921128" y="452663"/>
                </a:cubicBezTo>
                <a:cubicBezTo>
                  <a:pt x="7970704" y="450827"/>
                  <a:pt x="7934899" y="435220"/>
                  <a:pt x="7899094" y="4196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51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5"/>
          <p:cNvSpPr/>
          <p:nvPr/>
        </p:nvSpPr>
        <p:spPr>
          <a:xfrm>
            <a:off x="1288973" y="3012619"/>
            <a:ext cx="7945466" cy="905788"/>
          </a:xfrm>
          <a:custGeom>
            <a:avLst/>
            <a:gdLst>
              <a:gd name="connsiteX0" fmla="*/ 0 w 7945466"/>
              <a:gd name="connsiteY0" fmla="*/ 452663 h 905788"/>
              <a:gd name="connsiteX1" fmla="*/ 991518 w 7945466"/>
              <a:gd name="connsiteY1" fmla="*/ 474697 h 905788"/>
              <a:gd name="connsiteX2" fmla="*/ 1795750 w 7945466"/>
              <a:gd name="connsiteY2" fmla="*/ 155208 h 905788"/>
              <a:gd name="connsiteX3" fmla="*/ 2313542 w 7945466"/>
              <a:gd name="connsiteY3" fmla="*/ 122157 h 905788"/>
              <a:gd name="connsiteX4" fmla="*/ 2754217 w 7945466"/>
              <a:gd name="connsiteY4" fmla="*/ 364528 h 905788"/>
              <a:gd name="connsiteX5" fmla="*/ 3260993 w 7945466"/>
              <a:gd name="connsiteY5" fmla="*/ 728085 h 905788"/>
              <a:gd name="connsiteX6" fmla="*/ 3922005 w 7945466"/>
              <a:gd name="connsiteY6" fmla="*/ 904355 h 905788"/>
              <a:gd name="connsiteX7" fmla="*/ 4726236 w 7945466"/>
              <a:gd name="connsiteY7" fmla="*/ 639950 h 905788"/>
              <a:gd name="connsiteX8" fmla="*/ 5188945 w 7945466"/>
              <a:gd name="connsiteY8" fmla="*/ 254360 h 905788"/>
              <a:gd name="connsiteX9" fmla="*/ 5761822 w 7945466"/>
              <a:gd name="connsiteY9" fmla="*/ 972 h 905788"/>
              <a:gd name="connsiteX10" fmla="*/ 6488935 w 7945466"/>
              <a:gd name="connsiteY10" fmla="*/ 177242 h 905788"/>
              <a:gd name="connsiteX11" fmla="*/ 7094863 w 7945466"/>
              <a:gd name="connsiteY11" fmla="*/ 430630 h 905788"/>
              <a:gd name="connsiteX12" fmla="*/ 7601639 w 7945466"/>
              <a:gd name="connsiteY12" fmla="*/ 430630 h 905788"/>
              <a:gd name="connsiteX13" fmla="*/ 7921128 w 7945466"/>
              <a:gd name="connsiteY13" fmla="*/ 452663 h 905788"/>
              <a:gd name="connsiteX14" fmla="*/ 7899094 w 7945466"/>
              <a:gd name="connsiteY14" fmla="*/ 419613 h 90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945466" h="905788">
                <a:moveTo>
                  <a:pt x="0" y="452663"/>
                </a:moveTo>
                <a:cubicBezTo>
                  <a:pt x="346113" y="488468"/>
                  <a:pt x="692226" y="524273"/>
                  <a:pt x="991518" y="474697"/>
                </a:cubicBezTo>
                <a:cubicBezTo>
                  <a:pt x="1290810" y="425121"/>
                  <a:pt x="1575413" y="213965"/>
                  <a:pt x="1795750" y="155208"/>
                </a:cubicBezTo>
                <a:cubicBezTo>
                  <a:pt x="2016087" y="96451"/>
                  <a:pt x="2153798" y="87270"/>
                  <a:pt x="2313542" y="122157"/>
                </a:cubicBezTo>
                <a:cubicBezTo>
                  <a:pt x="2473287" y="157044"/>
                  <a:pt x="2596308" y="263540"/>
                  <a:pt x="2754217" y="364528"/>
                </a:cubicBezTo>
                <a:cubicBezTo>
                  <a:pt x="2912126" y="465516"/>
                  <a:pt x="3066362" y="638114"/>
                  <a:pt x="3260993" y="728085"/>
                </a:cubicBezTo>
                <a:cubicBezTo>
                  <a:pt x="3455624" y="818056"/>
                  <a:pt x="3677798" y="919044"/>
                  <a:pt x="3922005" y="904355"/>
                </a:cubicBezTo>
                <a:cubicBezTo>
                  <a:pt x="4166212" y="889666"/>
                  <a:pt x="4515079" y="748283"/>
                  <a:pt x="4726236" y="639950"/>
                </a:cubicBezTo>
                <a:cubicBezTo>
                  <a:pt x="4937393" y="531617"/>
                  <a:pt x="5016347" y="360856"/>
                  <a:pt x="5188945" y="254360"/>
                </a:cubicBezTo>
                <a:cubicBezTo>
                  <a:pt x="5361543" y="147864"/>
                  <a:pt x="5545157" y="13825"/>
                  <a:pt x="5761822" y="972"/>
                </a:cubicBezTo>
                <a:cubicBezTo>
                  <a:pt x="5978487" y="-11881"/>
                  <a:pt x="6266762" y="105632"/>
                  <a:pt x="6488935" y="177242"/>
                </a:cubicBezTo>
                <a:cubicBezTo>
                  <a:pt x="6711109" y="248852"/>
                  <a:pt x="6909412" y="388399"/>
                  <a:pt x="7094863" y="430630"/>
                </a:cubicBezTo>
                <a:cubicBezTo>
                  <a:pt x="7280314" y="472861"/>
                  <a:pt x="7463928" y="426958"/>
                  <a:pt x="7601639" y="430630"/>
                </a:cubicBezTo>
                <a:cubicBezTo>
                  <a:pt x="7739350" y="434302"/>
                  <a:pt x="7921128" y="452663"/>
                  <a:pt x="7921128" y="452663"/>
                </a:cubicBezTo>
                <a:cubicBezTo>
                  <a:pt x="7970704" y="450827"/>
                  <a:pt x="7934899" y="435220"/>
                  <a:pt x="7899094" y="4196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Pěticípá hvězda 3"/>
          <p:cNvSpPr/>
          <p:nvPr/>
        </p:nvSpPr>
        <p:spPr>
          <a:xfrm>
            <a:off x="615204" y="3197349"/>
            <a:ext cx="673769" cy="7816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16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9 0.17592 L 0.06498 0.18634 L 0.13907 0.16898 L 0.19623 0.12847 L 0.25053 0.15301 L 0.28217 0.20926 L 0.34532 0.24791 L 0.41133 0.225 L 0.48438 0.12685 L 0.55847 0.12338 L 0.60092 0.17407 " pathEditMode="relative" rAng="0" ptsTypes="AAA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95" y="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02335"/>
            <a:ext cx="12192000" cy="475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74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02335"/>
            <a:ext cx="12192000" cy="4752086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11827042" y="3446030"/>
            <a:ext cx="264694" cy="264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78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969 0.04051 L -0.04935 0.05787 L -0.07213 0.07384 L -0.0987 0.08611 L -0.12435 0.09144 L -0.15299 0.08264 L -0.16888 0.07037 L -0.20039 0.04398 L -0.23893 0.00718 L -0.28333 -0.04375 L -0.30208 -0.05602 L -0.32279 -0.07014 L -0.34948 -0.07546 L -0.37305 -0.07546 L -0.39974 -0.06667 L -0.42643 -0.05092 L -0.44609 -0.02801 L -0.48359 0.00347 L -0.52604 0.05278 L -0.5418 0.06667 L -0.55859 0.07732 L -0.58828 0.08773 L -0.61784 0.08611 L -0.64245 0.07894 L -0.66719 0.05972 L -0.71953 0.01065 L -0.78164 -0.0544 L -0.79844 -0.06319 L -0.81823 -0.07361 L -0.84779 -0.07708 L -0.86758 -0.07546 L -0.89323 -0.06134 L -0.91484 -0.04745 L -0.95338 -0.0088 L -0.97799 0.0088 L -0.9918 0.02824 " pathEditMode="relative" ptsTypes="AAAAAAAAAAAAAAAAAAAAAAAAAAAAAAAA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42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Podélné vlnění na struně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92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4807"/>
          </a:xfrm>
        </p:spPr>
        <p:txBody>
          <a:bodyPr/>
          <a:lstStyle/>
          <a:p>
            <a:r>
              <a:rPr lang="cs-CZ" dirty="0" smtClean="0"/>
              <a:t>Rychlost šíření příčné vlny na struně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47956" y="1338924"/>
                <a:ext cx="4495800" cy="246062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 smtClean="0"/>
                  <a:t> rychlost šíření příčné vlny  na struně</a:t>
                </a:r>
              </a:p>
              <a:p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cs-CZ" dirty="0" smtClean="0"/>
                  <a:t> síla ve struně</a:t>
                </a:r>
              </a:p>
              <a:p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cs-CZ" dirty="0" smtClean="0"/>
                  <a:t> délková hustota</a:t>
                </a:r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7956" y="1338924"/>
                <a:ext cx="4495800" cy="2460625"/>
              </a:xfrm>
              <a:blipFill>
                <a:blip r:embed="rId2"/>
                <a:stretch>
                  <a:fillRect t="-4218" r="-271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5334000" y="1297967"/>
                <a:ext cx="2882900" cy="16368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6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3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36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num>
                            <m:den>
                              <m:r>
                                <a:rPr lang="cs-CZ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36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297967"/>
                <a:ext cx="2882900" cy="16368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/>
          <p:cNvSpPr txBox="1"/>
          <p:nvPr/>
        </p:nvSpPr>
        <p:spPr>
          <a:xfrm>
            <a:off x="8432132" y="1691771"/>
            <a:ext cx="293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 jednotkách SI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553219" y="3199416"/>
                <a:ext cx="2764988" cy="8647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cs-CZ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cs-CZ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cs-CZ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cs-CZ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cs-CZ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219" y="3199416"/>
                <a:ext cx="2764988" cy="8647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838200" y="3353770"/>
            <a:ext cx="293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Z vlnové rovnice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6787267" y="3477099"/>
            <a:ext cx="5079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Odvozené za předpokladů …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980468" y="4756305"/>
            <a:ext cx="1219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Řešení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2884315" y="4802471"/>
                <a:ext cx="220406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∓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𝑐𝑡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4315" y="4802471"/>
                <a:ext cx="2204065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/>
          <p:cNvSpPr txBox="1"/>
          <p:nvPr/>
        </p:nvSpPr>
        <p:spPr>
          <a:xfrm>
            <a:off x="5488048" y="4459567"/>
            <a:ext cx="44109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Tedy prakticky jakýkoliv průběh (s ohledem na podmínky odvození?)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10180934" y="4049936"/>
                <a:ext cx="1184898" cy="8192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280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cs-CZ" sz="280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280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cs-CZ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0934" y="4049936"/>
                <a:ext cx="1184898" cy="8192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Volný tvar 12"/>
          <p:cNvSpPr/>
          <p:nvPr/>
        </p:nvSpPr>
        <p:spPr>
          <a:xfrm>
            <a:off x="1804737" y="5832969"/>
            <a:ext cx="8265695" cy="483610"/>
          </a:xfrm>
          <a:custGeom>
            <a:avLst/>
            <a:gdLst>
              <a:gd name="connsiteX0" fmla="*/ 0 w 8265695"/>
              <a:gd name="connsiteY0" fmla="*/ 483610 h 483610"/>
              <a:gd name="connsiteX1" fmla="*/ 1419726 w 8265695"/>
              <a:gd name="connsiteY1" fmla="*/ 483610 h 483610"/>
              <a:gd name="connsiteX2" fmla="*/ 2839452 w 8265695"/>
              <a:gd name="connsiteY2" fmla="*/ 471578 h 483610"/>
              <a:gd name="connsiteX3" fmla="*/ 3128210 w 8265695"/>
              <a:gd name="connsiteY3" fmla="*/ 375326 h 483610"/>
              <a:gd name="connsiteX4" fmla="*/ 3501189 w 8265695"/>
              <a:gd name="connsiteY4" fmla="*/ 38442 h 483610"/>
              <a:gd name="connsiteX5" fmla="*/ 3934326 w 8265695"/>
              <a:gd name="connsiteY5" fmla="*/ 38442 h 483610"/>
              <a:gd name="connsiteX6" fmla="*/ 4307305 w 8265695"/>
              <a:gd name="connsiteY6" fmla="*/ 315168 h 483610"/>
              <a:gd name="connsiteX7" fmla="*/ 4535905 w 8265695"/>
              <a:gd name="connsiteY7" fmla="*/ 459547 h 483610"/>
              <a:gd name="connsiteX8" fmla="*/ 5329989 w 8265695"/>
              <a:gd name="connsiteY8" fmla="*/ 471578 h 483610"/>
              <a:gd name="connsiteX9" fmla="*/ 6809874 w 8265695"/>
              <a:gd name="connsiteY9" fmla="*/ 459547 h 483610"/>
              <a:gd name="connsiteX10" fmla="*/ 8265695 w 8265695"/>
              <a:gd name="connsiteY10" fmla="*/ 447515 h 48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65695" h="483610">
                <a:moveTo>
                  <a:pt x="0" y="483610"/>
                </a:moveTo>
                <a:lnTo>
                  <a:pt x="1419726" y="483610"/>
                </a:lnTo>
                <a:lnTo>
                  <a:pt x="2839452" y="471578"/>
                </a:lnTo>
                <a:cubicBezTo>
                  <a:pt x="3124199" y="453531"/>
                  <a:pt x="3017921" y="447515"/>
                  <a:pt x="3128210" y="375326"/>
                </a:cubicBezTo>
                <a:cubicBezTo>
                  <a:pt x="3238499" y="303137"/>
                  <a:pt x="3366836" y="94589"/>
                  <a:pt x="3501189" y="38442"/>
                </a:cubicBezTo>
                <a:cubicBezTo>
                  <a:pt x="3635542" y="-17705"/>
                  <a:pt x="3799973" y="-7679"/>
                  <a:pt x="3934326" y="38442"/>
                </a:cubicBezTo>
                <a:cubicBezTo>
                  <a:pt x="4068679" y="84563"/>
                  <a:pt x="4207042" y="244984"/>
                  <a:pt x="4307305" y="315168"/>
                </a:cubicBezTo>
                <a:cubicBezTo>
                  <a:pt x="4407568" y="385352"/>
                  <a:pt x="4365458" y="433479"/>
                  <a:pt x="4535905" y="459547"/>
                </a:cubicBezTo>
                <a:cubicBezTo>
                  <a:pt x="4706352" y="485615"/>
                  <a:pt x="5329989" y="471578"/>
                  <a:pt x="5329989" y="471578"/>
                </a:cubicBezTo>
                <a:lnTo>
                  <a:pt x="6809874" y="459547"/>
                </a:lnTo>
                <a:lnTo>
                  <a:pt x="8265695" y="447515"/>
                </a:lnTo>
              </a:path>
            </a:pathLst>
          </a:cu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8686800" y="6460958"/>
            <a:ext cx="842211" cy="168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1254" y="244809"/>
            <a:ext cx="10515600" cy="83803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Princip superpozice versus podmínky odvození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95" y="3465513"/>
            <a:ext cx="12079705" cy="1444726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519614" y="1611192"/>
                <a:ext cx="5108834" cy="13366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=1.3,5…</m:t>
                          </m:r>
                        </m:sub>
                        <m:sup>
                          <m:r>
                            <a:rPr lang="cs-CZ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21</m:t>
                          </m:r>
                        </m:sup>
                        <m:e>
                          <m:f>
                            <m:fPr>
                              <m:ctrlP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cs-CZ" sz="28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  <m:d>
                            <m:dPr>
                              <m:ctrlP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cs-CZ" sz="28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den>
                              </m:f>
                            </m:e>
                          </m:d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⁡</m:t>
                          </m:r>
                        </m:e>
                      </m:nary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614" y="1611192"/>
                <a:ext cx="5108834" cy="13366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6551846" y="1823285"/>
                <a:ext cx="1525995" cy="9017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846" y="1823285"/>
                <a:ext cx="1525995" cy="9017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410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5704716" y="1498603"/>
                <a:ext cx="2764988" cy="8647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cs-CZ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cs-CZ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cs-CZ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cs-CZ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cs-CZ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cs-CZ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cs-CZ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716" y="1498603"/>
                <a:ext cx="2764988" cy="8647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1975933" y="1677918"/>
            <a:ext cx="293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Z vlnové rovnice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975933" y="2905780"/>
            <a:ext cx="7960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za předpokladů ………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194099" y="4456380"/>
            <a:ext cx="1219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Řešení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/>
              <p:cNvSpPr txBox="1"/>
              <p:nvPr/>
            </p:nvSpPr>
            <p:spPr>
              <a:xfrm>
                <a:off x="3311272" y="4513304"/>
                <a:ext cx="220406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∓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𝑐𝑡</m:t>
                      </m:r>
                      <m:r>
                        <a:rPr lang="cs-CZ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sz="2800" dirty="0"/>
              </a:p>
            </p:txBody>
          </p:sp>
        </mc:Choice>
        <mc:Fallback xmlns="">
          <p:sp>
            <p:nvSpPr>
              <p:cNvPr id="10" name="TextovéPol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272" y="4513304"/>
                <a:ext cx="2204065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/>
          <p:cNvSpPr txBox="1"/>
          <p:nvPr/>
        </p:nvSpPr>
        <p:spPr>
          <a:xfrm>
            <a:off x="2413523" y="5551441"/>
            <a:ext cx="4410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Tedy prakticky jakýkoliv průběh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9324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experimentu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97274"/>
          </a:xfrm>
        </p:spPr>
        <p:txBody>
          <a:bodyPr/>
          <a:lstStyle/>
          <a:p>
            <a:r>
              <a:rPr lang="cs-CZ" dirty="0" smtClean="0"/>
              <a:t>Změření rychlosti šíření vlny (ze stojatého vlnění nebo z doby průletu)</a:t>
            </a:r>
          </a:p>
          <a:p>
            <a:r>
              <a:rPr lang="cs-CZ" dirty="0" smtClean="0"/>
              <a:t>Změření síly ve struně, a délkové hustoty 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838200" y="3675940"/>
            <a:ext cx="10515600" cy="863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Přechodem do soustavy spojené s postupnou vlnou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99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2762"/>
          </a:xfrm>
        </p:spPr>
        <p:txBody>
          <a:bodyPr/>
          <a:lstStyle/>
          <a:p>
            <a:r>
              <a:rPr lang="cs-CZ" dirty="0" smtClean="0"/>
              <a:t>Praktické provedení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47888"/>
            <a:ext cx="10515600" cy="1563473"/>
          </a:xfrm>
        </p:spPr>
        <p:txBody>
          <a:bodyPr/>
          <a:lstStyle/>
          <a:p>
            <a:r>
              <a:rPr lang="cs-CZ" dirty="0" smtClean="0"/>
              <a:t>Pohyb struny rychlostí c směrem vzad  lze zajistit rotací kruhové struny odpovídající úhlovou rychlostí.</a:t>
            </a:r>
          </a:p>
          <a:p>
            <a:r>
              <a:rPr lang="cs-CZ" dirty="0" smtClean="0"/>
              <a:t>Zavěšení struny - kolotoč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2571076" y="5201322"/>
            <a:ext cx="4776395" cy="111879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2571077" y="3383746"/>
            <a:ext cx="4776395" cy="1118795"/>
          </a:xfrm>
          <a:prstGeom prst="ellipse">
            <a:avLst/>
          </a:prstGeom>
          <a:solidFill>
            <a:schemeClr val="accent1">
              <a:lumMod val="20000"/>
              <a:lumOff val="80000"/>
              <a:alpha val="46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2807746" y="4184725"/>
            <a:ext cx="0" cy="1818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3937299" y="4432151"/>
            <a:ext cx="0" cy="1818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5389581" y="4539727"/>
            <a:ext cx="0" cy="1818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6658983" y="4356847"/>
            <a:ext cx="0" cy="1818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7153835" y="3700630"/>
            <a:ext cx="0" cy="1818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5895190" y="3447826"/>
            <a:ext cx="0" cy="1818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3668357" y="3447826"/>
            <a:ext cx="0" cy="1818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4679576" y="3383746"/>
            <a:ext cx="0" cy="1818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2990626" y="3630706"/>
            <a:ext cx="0" cy="1818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7865076" y="5391387"/>
            <a:ext cx="2424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Struna v podobě řetízku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7688836" y="3700630"/>
            <a:ext cx="3143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Závěsný systém, tenké gumičky </a:t>
            </a:r>
            <a:endParaRPr lang="cs-CZ" dirty="0"/>
          </a:p>
        </p:txBody>
      </p:sp>
      <p:cxnSp>
        <p:nvCxnSpPr>
          <p:cNvPr id="19" name="Přímá spojnice 18"/>
          <p:cNvCxnSpPr/>
          <p:nvPr/>
        </p:nvCxnSpPr>
        <p:spPr>
          <a:xfrm flipH="1">
            <a:off x="5045336" y="2811361"/>
            <a:ext cx="10758" cy="4046639"/>
          </a:xfrm>
          <a:prstGeom prst="line">
            <a:avLst/>
          </a:prstGeom>
          <a:ln w="5715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5063593" y="2703826"/>
            <a:ext cx="118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Osa rotace</a:t>
            </a:r>
            <a:endParaRPr lang="cs-CZ" dirty="0"/>
          </a:p>
        </p:txBody>
      </p:sp>
      <p:cxnSp>
        <p:nvCxnSpPr>
          <p:cNvPr id="22" name="Přímá spojnice se šipkou 21"/>
          <p:cNvCxnSpPr>
            <a:endCxn id="4" idx="5"/>
          </p:cNvCxnSpPr>
          <p:nvPr/>
        </p:nvCxnSpPr>
        <p:spPr>
          <a:xfrm>
            <a:off x="5037837" y="5760719"/>
            <a:ext cx="1610147" cy="3955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573699" y="5589164"/>
            <a:ext cx="102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Poloměr </a:t>
            </a:r>
            <a:endParaRPr lang="cs-CZ" dirty="0"/>
          </a:p>
        </p:txBody>
      </p:sp>
      <p:cxnSp>
        <p:nvCxnSpPr>
          <p:cNvPr id="25" name="Přímá spojnice se šipkou 24"/>
          <p:cNvCxnSpPr>
            <a:stCxn id="4" idx="5"/>
          </p:cNvCxnSpPr>
          <p:nvPr/>
        </p:nvCxnSpPr>
        <p:spPr>
          <a:xfrm flipV="1">
            <a:off x="6647984" y="5852160"/>
            <a:ext cx="1040852" cy="30411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7016334" y="6032707"/>
            <a:ext cx="2035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Obvodová rychlost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40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cs-CZ" dirty="0" smtClean="0"/>
                  <a:t>Vztah mezi obvodovou rychlostí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cs-CZ" dirty="0" smtClean="0"/>
                  <a:t> a sílou ve struně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 t="-13364" b="-211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ál 4"/>
          <p:cNvSpPr/>
          <p:nvPr/>
        </p:nvSpPr>
        <p:spPr>
          <a:xfrm>
            <a:off x="957430" y="2332822"/>
            <a:ext cx="4098663" cy="4078736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" name="Přímá spojnice 6"/>
          <p:cNvCxnSpPr/>
          <p:nvPr/>
        </p:nvCxnSpPr>
        <p:spPr>
          <a:xfrm>
            <a:off x="3001384" y="1592132"/>
            <a:ext cx="10757" cy="5265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15153" y="4389121"/>
            <a:ext cx="6131859" cy="10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V="1">
            <a:off x="3012141" y="2581835"/>
            <a:ext cx="957431" cy="17903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3022898" y="3038241"/>
            <a:ext cx="1545067" cy="1333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4578722" y="3038241"/>
            <a:ext cx="982981" cy="1533759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 flipV="1">
            <a:off x="2420471" y="1707617"/>
            <a:ext cx="1549102" cy="874219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3195022" y="1592132"/>
                <a:ext cx="549701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022" y="1592132"/>
                <a:ext cx="549701" cy="50642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5988781" y="3429111"/>
                <a:ext cx="2222532" cy="536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</m:e>
                      </m:d>
                      <m:r>
                        <a:rPr lang="cs-CZ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  <m:r>
                        <a:rPr lang="cs-CZ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2400" b="0" i="0" smtClean="0">
                          <a:latin typeface="Cambria Math" panose="02040503050406030204" pitchFamily="18" charset="0"/>
                        </a:rPr>
                        <m:t>F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781" y="3429111"/>
                <a:ext cx="2222532" cy="5360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4269048" y="2356307"/>
                <a:ext cx="487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048" y="2356307"/>
                <a:ext cx="48756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3928216" y="3575182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8216" y="3575182"/>
                <a:ext cx="166969" cy="276999"/>
              </a:xfrm>
              <a:prstGeom prst="rect">
                <a:avLst/>
              </a:prstGeom>
              <a:blipFill>
                <a:blip r:embed="rId6"/>
                <a:stretch>
                  <a:fillRect l="-21429" r="-14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3281082" y="3512467"/>
                <a:ext cx="5119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1082" y="3512467"/>
                <a:ext cx="51199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5235596" y="2402473"/>
                <a:ext cx="12075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∗∆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596" y="2402473"/>
                <a:ext cx="1207575" cy="276999"/>
              </a:xfrm>
              <a:prstGeom prst="rect">
                <a:avLst/>
              </a:prstGeom>
              <a:blipFill>
                <a:blip r:embed="rId8"/>
                <a:stretch>
                  <a:fillRect l="-4545" r="-3535" b="-65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5066850" y="3432101"/>
                <a:ext cx="571374" cy="5064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6850" y="3432101"/>
                <a:ext cx="571374" cy="50642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6709542" y="4303978"/>
                <a:ext cx="5134627" cy="831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sz="24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  <m:r>
                        <a:rPr lang="cs-CZ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∗∆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∗∆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p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sz="2400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9542" y="4303978"/>
                <a:ext cx="5134627" cy="8310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ovéPole 35"/>
          <p:cNvSpPr txBox="1"/>
          <p:nvPr/>
        </p:nvSpPr>
        <p:spPr>
          <a:xfrm rot="5400000">
            <a:off x="10252038" y="3727402"/>
            <a:ext cx="5068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8000" dirty="0" smtClean="0"/>
              <a:t>{</a:t>
            </a:r>
            <a:endParaRPr lang="cs-CZ" sz="8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ovéPole 36"/>
              <p:cNvSpPr txBox="1"/>
              <p:nvPr/>
            </p:nvSpPr>
            <p:spPr>
              <a:xfrm>
                <a:off x="10218792" y="3811496"/>
                <a:ext cx="5733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8792" y="3811496"/>
                <a:ext cx="57336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ovéPole 37"/>
              <p:cNvSpPr txBox="1"/>
              <p:nvPr/>
            </p:nvSpPr>
            <p:spPr>
              <a:xfrm>
                <a:off x="5928717" y="5273306"/>
                <a:ext cx="513462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cs-CZ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sSup>
                        <m:sSupPr>
                          <m:ctrlPr>
                            <a:rPr lang="cs-CZ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cs-CZ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4800" dirty="0"/>
              </a:p>
            </p:txBody>
          </p:sp>
        </mc:Choice>
        <mc:Fallback xmlns="">
          <p:sp>
            <p:nvSpPr>
              <p:cNvPr id="38" name="TextovéPole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8717" y="5273306"/>
                <a:ext cx="5134627" cy="83099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065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7277455" y="2689230"/>
                <a:ext cx="1769395" cy="17291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6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sz="36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cs-CZ" sz="36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cs-CZ" sz="3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3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num>
                            <m:den>
                              <m:r>
                                <a:rPr lang="cs-CZ" sz="36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cs-CZ" sz="36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455" y="2689230"/>
                <a:ext cx="1769395" cy="172919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97137" y="1810117"/>
                <a:ext cx="55563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2400" dirty="0" smtClean="0"/>
                  <a:t>Síla ve struně  běžící po kružnici rychlostí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cs-CZ" sz="2400" dirty="0" smtClean="0"/>
                  <a:t> </a:t>
                </a:r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37" y="1810117"/>
                <a:ext cx="5556393" cy="461665"/>
              </a:xfrm>
              <a:prstGeom prst="rect">
                <a:avLst/>
              </a:prstGeom>
              <a:blipFill>
                <a:blip r:embed="rId3"/>
                <a:stretch>
                  <a:fillRect l="-1645" t="-10526" b="-28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6464449" y="1858233"/>
                <a:ext cx="541199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/>
                  <a:t>Fázová rychlost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sz="2400" dirty="0" smtClean="0"/>
                  <a:t> šíření příčného vlnění  na struně napínané silou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cs-CZ" sz="2400" dirty="0" smtClean="0"/>
                  <a:t> </a:t>
                </a:r>
                <a:endParaRPr lang="cs-CZ" sz="2400" dirty="0"/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449" y="1858233"/>
                <a:ext cx="5411993" cy="830997"/>
              </a:xfrm>
              <a:prstGeom prst="rect">
                <a:avLst/>
              </a:prstGeom>
              <a:blipFill>
                <a:blip r:embed="rId4"/>
                <a:stretch>
                  <a:fillRect l="-1689" t="-5882" b="-161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1212735" y="2724255"/>
                <a:ext cx="2558906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cs-CZ" sz="4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48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sSup>
                        <m:sSupPr>
                          <m:ctrlPr>
                            <a:rPr lang="cs-CZ" sz="4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cs-CZ" sz="4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cs-CZ" sz="4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2735" y="2724255"/>
                <a:ext cx="2558906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4197144" y="3834850"/>
                <a:ext cx="178253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cs-CZ" sz="4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sz="48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7144" y="3834850"/>
                <a:ext cx="1782539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36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245</Words>
  <Application>Microsoft Office PowerPoint</Application>
  <PresentationFormat>Širokoúhlá obrazovka</PresentationFormat>
  <Paragraphs>75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Motiv Office</vt:lpstr>
      <vt:lpstr>Pokusy s řetízky </vt:lpstr>
      <vt:lpstr>Podélné vlnění na struně</vt:lpstr>
      <vt:lpstr>Rychlost šíření příčné vlny na struně</vt:lpstr>
      <vt:lpstr>Princip superpozice versus podmínky odvození</vt:lpstr>
      <vt:lpstr>odvození</vt:lpstr>
      <vt:lpstr>Z experimentu</vt:lpstr>
      <vt:lpstr>Praktické provedení</vt:lpstr>
      <vt:lpstr>Vztah mezi obvodovou rychlostí v a sílou ve struně F</vt:lpstr>
      <vt:lpstr>závěr</vt:lpstr>
      <vt:lpstr>Vztah mezi obvodovou rychlostí v a sílou ve struně F nezávisí na poloměru kružnice 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Pokusy s řetízky</dc:title>
  <dc:creator>Admin</dc:creator>
  <cp:lastModifiedBy>User</cp:lastModifiedBy>
  <cp:revision>34</cp:revision>
  <dcterms:created xsi:type="dcterms:W3CDTF">2017-08-30T09:47:28Z</dcterms:created>
  <dcterms:modified xsi:type="dcterms:W3CDTF">2021-03-07T20:25:51Z</dcterms:modified>
</cp:coreProperties>
</file>