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72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5" r:id="rId14"/>
    <p:sldId id="268" r:id="rId15"/>
    <p:sldId id="269" r:id="rId16"/>
    <p:sldId id="274" r:id="rId17"/>
    <p:sldId id="273" r:id="rId18"/>
    <p:sldId id="275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49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792" y="62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2281D-244A-42DC-A374-53094091AECF}" type="datetimeFigureOut">
              <a:rPr lang="cs-CZ" smtClean="0"/>
              <a:t>07.03.2021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33E0-6A7D-4C32-8AB4-E691B0ACEC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922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2281D-244A-42DC-A374-53094091AECF}" type="datetimeFigureOut">
              <a:rPr lang="cs-CZ" smtClean="0"/>
              <a:t>07.03.2021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33E0-6A7D-4C32-8AB4-E691B0ACEC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9456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2281D-244A-42DC-A374-53094091AECF}" type="datetimeFigureOut">
              <a:rPr lang="cs-CZ" smtClean="0"/>
              <a:t>07.03.2021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33E0-6A7D-4C32-8AB4-E691B0ACEC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1668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2281D-244A-42DC-A374-53094091AECF}" type="datetimeFigureOut">
              <a:rPr lang="cs-CZ" smtClean="0"/>
              <a:t>07.03.2021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33E0-6A7D-4C32-8AB4-E691B0ACEC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711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2281D-244A-42DC-A374-53094091AECF}" type="datetimeFigureOut">
              <a:rPr lang="cs-CZ" smtClean="0"/>
              <a:t>07.03.2021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33E0-6A7D-4C32-8AB4-E691B0ACEC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0178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2281D-244A-42DC-A374-53094091AECF}" type="datetimeFigureOut">
              <a:rPr lang="cs-CZ" smtClean="0"/>
              <a:t>07.03.2021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33E0-6A7D-4C32-8AB4-E691B0ACEC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2457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2281D-244A-42DC-A374-53094091AECF}" type="datetimeFigureOut">
              <a:rPr lang="cs-CZ" smtClean="0"/>
              <a:t>07.03.2021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33E0-6A7D-4C32-8AB4-E691B0ACEC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2631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2281D-244A-42DC-A374-53094091AECF}" type="datetimeFigureOut">
              <a:rPr lang="cs-CZ" smtClean="0"/>
              <a:t>07.03.2021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33E0-6A7D-4C32-8AB4-E691B0ACEC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535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2281D-244A-42DC-A374-53094091AECF}" type="datetimeFigureOut">
              <a:rPr lang="cs-CZ" smtClean="0"/>
              <a:t>07.03.2021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33E0-6A7D-4C32-8AB4-E691B0ACEC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8757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2281D-244A-42DC-A374-53094091AECF}" type="datetimeFigureOut">
              <a:rPr lang="cs-CZ" smtClean="0"/>
              <a:t>07.03.2021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33E0-6A7D-4C32-8AB4-E691B0ACEC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636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2281D-244A-42DC-A374-53094091AECF}" type="datetimeFigureOut">
              <a:rPr lang="cs-CZ" smtClean="0"/>
              <a:t>07.03.2021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33E0-6A7D-4C32-8AB4-E691B0ACEC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9276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2281D-244A-42DC-A374-53094091AECF}" type="datetimeFigureOut">
              <a:rPr lang="cs-CZ" smtClean="0"/>
              <a:t>07.03.2021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933E0-6A7D-4C32-8AB4-E691B0ACEC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762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Pokusy s řetízky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57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Nadpis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cs-CZ" dirty="0" smtClean="0"/>
                  <a:t>Vztah mezi obvodovou rychlostí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cs-CZ" dirty="0" smtClean="0"/>
                  <a:t> a sílou ve struně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cs-CZ" dirty="0" smtClean="0"/>
                  <a:t> nezávisí na poloměru kružnice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2" name="Nadpis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 t="-13364" b="-2119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ál 4"/>
          <p:cNvSpPr/>
          <p:nvPr/>
        </p:nvSpPr>
        <p:spPr>
          <a:xfrm>
            <a:off x="957430" y="2332822"/>
            <a:ext cx="4098663" cy="4078736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6"/>
          <p:cNvCxnSpPr/>
          <p:nvPr/>
        </p:nvCxnSpPr>
        <p:spPr>
          <a:xfrm>
            <a:off x="3001384" y="1592132"/>
            <a:ext cx="10757" cy="52658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215153" y="4389121"/>
            <a:ext cx="6131859" cy="107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 flipV="1">
            <a:off x="3012141" y="2581835"/>
            <a:ext cx="957431" cy="17903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 flipV="1">
            <a:off x="3022898" y="3038241"/>
            <a:ext cx="1545067" cy="13339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>
            <a:off x="4578722" y="3038241"/>
            <a:ext cx="982981" cy="1533759"/>
          </a:xfrm>
          <a:prstGeom prst="straightConnector1">
            <a:avLst/>
          </a:prstGeom>
          <a:ln w="381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 flipH="1" flipV="1">
            <a:off x="2420471" y="1707617"/>
            <a:ext cx="1549102" cy="874219"/>
          </a:xfrm>
          <a:prstGeom prst="straightConnector1">
            <a:avLst/>
          </a:prstGeom>
          <a:ln w="381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ovéPole 23"/>
              <p:cNvSpPr txBox="1"/>
              <p:nvPr/>
            </p:nvSpPr>
            <p:spPr>
              <a:xfrm>
                <a:off x="3195022" y="1592132"/>
                <a:ext cx="549701" cy="5064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sz="24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</m:acc>
                        </m:e>
                        <m:sub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5022" y="1592132"/>
                <a:ext cx="549701" cy="5064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24"/>
              <p:cNvSpPr txBox="1"/>
              <p:nvPr/>
            </p:nvSpPr>
            <p:spPr>
              <a:xfrm>
                <a:off x="5988781" y="3429111"/>
                <a:ext cx="2222532" cy="5360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sz="2400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</m:e>
                      </m:d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sz="2400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</m:e>
                      </m:d>
                      <m:r>
                        <a:rPr lang="cs-CZ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 panose="02040503050406030204" pitchFamily="18" charset="0"/>
                        </a:rPr>
                        <m:t>F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8781" y="3429111"/>
                <a:ext cx="2222532" cy="5360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ovéPole 27"/>
              <p:cNvSpPr txBox="1"/>
              <p:nvPr/>
            </p:nvSpPr>
            <p:spPr>
              <a:xfrm>
                <a:off x="4269048" y="2356307"/>
                <a:ext cx="4875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8" name="TextovéPol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9048" y="2356307"/>
                <a:ext cx="487569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ovéPole 28"/>
              <p:cNvSpPr txBox="1"/>
              <p:nvPr/>
            </p:nvSpPr>
            <p:spPr>
              <a:xfrm>
                <a:off x="3928216" y="3575182"/>
                <a:ext cx="1669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9" name="TextovéPol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8216" y="3575182"/>
                <a:ext cx="166969" cy="276999"/>
              </a:xfrm>
              <a:prstGeom prst="rect">
                <a:avLst/>
              </a:prstGeom>
              <a:blipFill>
                <a:blip r:embed="rId6"/>
                <a:stretch>
                  <a:fillRect l="-21429" r="-142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ovéPole 29"/>
              <p:cNvSpPr txBox="1"/>
              <p:nvPr/>
            </p:nvSpPr>
            <p:spPr>
              <a:xfrm>
                <a:off x="3281082" y="3512467"/>
                <a:ext cx="5119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cs-CZ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0" name="TextovéPole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1082" y="3512467"/>
                <a:ext cx="511999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5235596" y="2402473"/>
                <a:ext cx="12075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∗∆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5596" y="2402473"/>
                <a:ext cx="1207575" cy="276999"/>
              </a:xfrm>
              <a:prstGeom prst="rect">
                <a:avLst/>
              </a:prstGeom>
              <a:blipFill>
                <a:blip r:embed="rId8"/>
                <a:stretch>
                  <a:fillRect l="-4545" r="-3535" b="-65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ovéPole 31"/>
              <p:cNvSpPr txBox="1"/>
              <p:nvPr/>
            </p:nvSpPr>
            <p:spPr>
              <a:xfrm>
                <a:off x="5066850" y="3432101"/>
                <a:ext cx="571374" cy="5064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sz="24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</m:acc>
                        </m:e>
                        <m:sub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2" name="TextovéPol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6850" y="3432101"/>
                <a:ext cx="571374" cy="50642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ovéPole 34"/>
              <p:cNvSpPr txBox="1"/>
              <p:nvPr/>
            </p:nvSpPr>
            <p:spPr>
              <a:xfrm>
                <a:off x="6709542" y="4303978"/>
                <a:ext cx="5134627" cy="8310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sz="2400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sz="2400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</m:e>
                      </m:d>
                      <m:r>
                        <a:rPr lang="cs-CZ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∗∆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=(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∗∆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5" name="TextovéPol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9542" y="4303978"/>
                <a:ext cx="5134627" cy="83106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ovéPole 35"/>
          <p:cNvSpPr txBox="1"/>
          <p:nvPr/>
        </p:nvSpPr>
        <p:spPr>
          <a:xfrm rot="5400000">
            <a:off x="10252038" y="3727402"/>
            <a:ext cx="50687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8000" dirty="0" smtClean="0"/>
              <a:t>{</a:t>
            </a:r>
            <a:endParaRPr lang="cs-CZ" sz="8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/>
              <p:cNvSpPr txBox="1"/>
              <p:nvPr/>
            </p:nvSpPr>
            <p:spPr>
              <a:xfrm>
                <a:off x="10218792" y="3811496"/>
                <a:ext cx="5733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18792" y="3811496"/>
                <a:ext cx="573362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ovéPole 37"/>
              <p:cNvSpPr txBox="1"/>
              <p:nvPr/>
            </p:nvSpPr>
            <p:spPr>
              <a:xfrm>
                <a:off x="5928717" y="5273306"/>
                <a:ext cx="513462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4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</m:t>
                      </m:r>
                      <m:r>
                        <a:rPr lang="cs-CZ" sz="4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4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sSup>
                        <m:sSupPr>
                          <m:ctrlPr>
                            <a:rPr lang="cs-CZ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cs-CZ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4800" dirty="0"/>
              </a:p>
            </p:txBody>
          </p:sp>
        </mc:Choice>
        <mc:Fallback xmlns="">
          <p:sp>
            <p:nvSpPr>
              <p:cNvPr id="38" name="TextovéPole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8717" y="5273306"/>
                <a:ext cx="5134627" cy="83099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098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2484568" y="2717856"/>
            <a:ext cx="1463040" cy="1495313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7090409" y="2717855"/>
            <a:ext cx="1463040" cy="1495313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se šipkou 6"/>
          <p:cNvCxnSpPr>
            <a:stCxn id="4" idx="0"/>
          </p:cNvCxnSpPr>
          <p:nvPr/>
        </p:nvCxnSpPr>
        <p:spPr>
          <a:xfrm flipV="1">
            <a:off x="3216088" y="2717855"/>
            <a:ext cx="731520" cy="1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3320541" y="2303253"/>
                <a:ext cx="5226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dirty="0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0541" y="2303253"/>
                <a:ext cx="522614" cy="369332"/>
              </a:xfrm>
              <a:prstGeom prst="rect">
                <a:avLst/>
              </a:prstGeom>
              <a:blipFill>
                <a:blip r:embed="rId2"/>
                <a:stretch>
                  <a:fillRect t="-23333" r="-3529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Přímá spojnice se šipkou 8"/>
          <p:cNvCxnSpPr/>
          <p:nvPr/>
        </p:nvCxnSpPr>
        <p:spPr>
          <a:xfrm flipV="1">
            <a:off x="7809603" y="2724783"/>
            <a:ext cx="731520" cy="1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8018509" y="2287983"/>
                <a:ext cx="5226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dirty="0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8509" y="2287983"/>
                <a:ext cx="522614" cy="369332"/>
              </a:xfrm>
              <a:prstGeom prst="rect">
                <a:avLst/>
              </a:prstGeom>
              <a:blipFill>
                <a:blip r:embed="rId3"/>
                <a:stretch>
                  <a:fillRect t="-22951" r="-3488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770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2484568" y="2717857"/>
            <a:ext cx="731520" cy="1495314"/>
          </a:xfrm>
          <a:custGeom>
            <a:avLst/>
            <a:gdLst>
              <a:gd name="connsiteX0" fmla="*/ 0 w 1463040"/>
              <a:gd name="connsiteY0" fmla="*/ 747657 h 1495313"/>
              <a:gd name="connsiteX1" fmla="*/ 731520 w 1463040"/>
              <a:gd name="connsiteY1" fmla="*/ 0 h 1495313"/>
              <a:gd name="connsiteX2" fmla="*/ 1463040 w 1463040"/>
              <a:gd name="connsiteY2" fmla="*/ 747657 h 1495313"/>
              <a:gd name="connsiteX3" fmla="*/ 731520 w 1463040"/>
              <a:gd name="connsiteY3" fmla="*/ 1495314 h 1495313"/>
              <a:gd name="connsiteX4" fmla="*/ 0 w 1463040"/>
              <a:gd name="connsiteY4" fmla="*/ 747657 h 1495313"/>
              <a:gd name="connsiteX0" fmla="*/ 1463040 w 1554480"/>
              <a:gd name="connsiteY0" fmla="*/ 747657 h 1495314"/>
              <a:gd name="connsiteX1" fmla="*/ 731520 w 1554480"/>
              <a:gd name="connsiteY1" fmla="*/ 1495314 h 1495314"/>
              <a:gd name="connsiteX2" fmla="*/ 0 w 1554480"/>
              <a:gd name="connsiteY2" fmla="*/ 747657 h 1495314"/>
              <a:gd name="connsiteX3" fmla="*/ 731520 w 1554480"/>
              <a:gd name="connsiteY3" fmla="*/ 0 h 1495314"/>
              <a:gd name="connsiteX4" fmla="*/ 1554480 w 1554480"/>
              <a:gd name="connsiteY4" fmla="*/ 839097 h 1495314"/>
              <a:gd name="connsiteX0" fmla="*/ 1463040 w 1463040"/>
              <a:gd name="connsiteY0" fmla="*/ 747657 h 1495314"/>
              <a:gd name="connsiteX1" fmla="*/ 731520 w 1463040"/>
              <a:gd name="connsiteY1" fmla="*/ 1495314 h 1495314"/>
              <a:gd name="connsiteX2" fmla="*/ 0 w 1463040"/>
              <a:gd name="connsiteY2" fmla="*/ 747657 h 1495314"/>
              <a:gd name="connsiteX3" fmla="*/ 731520 w 1463040"/>
              <a:gd name="connsiteY3" fmla="*/ 0 h 1495314"/>
              <a:gd name="connsiteX0" fmla="*/ 731520 w 731520"/>
              <a:gd name="connsiteY0" fmla="*/ 1495314 h 1495314"/>
              <a:gd name="connsiteX1" fmla="*/ 0 w 731520"/>
              <a:gd name="connsiteY1" fmla="*/ 747657 h 1495314"/>
              <a:gd name="connsiteX2" fmla="*/ 731520 w 731520"/>
              <a:gd name="connsiteY2" fmla="*/ 0 h 1495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1520" h="1495314">
                <a:moveTo>
                  <a:pt x="731520" y="1495314"/>
                </a:moveTo>
                <a:cubicBezTo>
                  <a:pt x="327513" y="1495314"/>
                  <a:pt x="0" y="1160577"/>
                  <a:pt x="0" y="747657"/>
                </a:cubicBezTo>
                <a:cubicBezTo>
                  <a:pt x="0" y="334737"/>
                  <a:pt x="327513" y="0"/>
                  <a:pt x="731520" y="0"/>
                </a:cubicBezTo>
              </a:path>
            </a:pathLst>
          </a:cu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4321002" y="2253680"/>
                <a:ext cx="5226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dirty="0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1002" y="2253680"/>
                <a:ext cx="522614" cy="369332"/>
              </a:xfrm>
              <a:prstGeom prst="rect">
                <a:avLst/>
              </a:prstGeom>
              <a:blipFill>
                <a:blip r:embed="rId2"/>
                <a:stretch>
                  <a:fillRect t="-23333" r="-3372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Přímá spojnice se šipkou 8"/>
          <p:cNvCxnSpPr/>
          <p:nvPr/>
        </p:nvCxnSpPr>
        <p:spPr>
          <a:xfrm flipV="1">
            <a:off x="7809603" y="2724783"/>
            <a:ext cx="731520" cy="1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8018509" y="2287983"/>
                <a:ext cx="5226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dirty="0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8509" y="2287983"/>
                <a:ext cx="522614" cy="369332"/>
              </a:xfrm>
              <a:prstGeom prst="rect">
                <a:avLst/>
              </a:prstGeom>
              <a:blipFill>
                <a:blip r:embed="rId3"/>
                <a:stretch>
                  <a:fillRect t="-22951" r="-3488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Ovál 3"/>
          <p:cNvSpPr/>
          <p:nvPr/>
        </p:nvSpPr>
        <p:spPr>
          <a:xfrm rot="10800000">
            <a:off x="7809603" y="2717856"/>
            <a:ext cx="731520" cy="1495314"/>
          </a:xfrm>
          <a:custGeom>
            <a:avLst/>
            <a:gdLst>
              <a:gd name="connsiteX0" fmla="*/ 0 w 1463040"/>
              <a:gd name="connsiteY0" fmla="*/ 747657 h 1495313"/>
              <a:gd name="connsiteX1" fmla="*/ 731520 w 1463040"/>
              <a:gd name="connsiteY1" fmla="*/ 0 h 1495313"/>
              <a:gd name="connsiteX2" fmla="*/ 1463040 w 1463040"/>
              <a:gd name="connsiteY2" fmla="*/ 747657 h 1495313"/>
              <a:gd name="connsiteX3" fmla="*/ 731520 w 1463040"/>
              <a:gd name="connsiteY3" fmla="*/ 1495314 h 1495313"/>
              <a:gd name="connsiteX4" fmla="*/ 0 w 1463040"/>
              <a:gd name="connsiteY4" fmla="*/ 747657 h 1495313"/>
              <a:gd name="connsiteX0" fmla="*/ 1463040 w 1554480"/>
              <a:gd name="connsiteY0" fmla="*/ 747657 h 1495314"/>
              <a:gd name="connsiteX1" fmla="*/ 731520 w 1554480"/>
              <a:gd name="connsiteY1" fmla="*/ 1495314 h 1495314"/>
              <a:gd name="connsiteX2" fmla="*/ 0 w 1554480"/>
              <a:gd name="connsiteY2" fmla="*/ 747657 h 1495314"/>
              <a:gd name="connsiteX3" fmla="*/ 731520 w 1554480"/>
              <a:gd name="connsiteY3" fmla="*/ 0 h 1495314"/>
              <a:gd name="connsiteX4" fmla="*/ 1554480 w 1554480"/>
              <a:gd name="connsiteY4" fmla="*/ 839097 h 1495314"/>
              <a:gd name="connsiteX0" fmla="*/ 1463040 w 1463040"/>
              <a:gd name="connsiteY0" fmla="*/ 747657 h 1495314"/>
              <a:gd name="connsiteX1" fmla="*/ 731520 w 1463040"/>
              <a:gd name="connsiteY1" fmla="*/ 1495314 h 1495314"/>
              <a:gd name="connsiteX2" fmla="*/ 0 w 1463040"/>
              <a:gd name="connsiteY2" fmla="*/ 747657 h 1495314"/>
              <a:gd name="connsiteX3" fmla="*/ 731520 w 1463040"/>
              <a:gd name="connsiteY3" fmla="*/ 0 h 1495314"/>
              <a:gd name="connsiteX0" fmla="*/ 731520 w 731520"/>
              <a:gd name="connsiteY0" fmla="*/ 1495314 h 1495314"/>
              <a:gd name="connsiteX1" fmla="*/ 0 w 731520"/>
              <a:gd name="connsiteY1" fmla="*/ 747657 h 1495314"/>
              <a:gd name="connsiteX2" fmla="*/ 731520 w 731520"/>
              <a:gd name="connsiteY2" fmla="*/ 0 h 1495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1520" h="1495314">
                <a:moveTo>
                  <a:pt x="731520" y="1495314"/>
                </a:moveTo>
                <a:cubicBezTo>
                  <a:pt x="327513" y="1495314"/>
                  <a:pt x="0" y="1160577"/>
                  <a:pt x="0" y="747657"/>
                </a:cubicBezTo>
                <a:cubicBezTo>
                  <a:pt x="0" y="334737"/>
                  <a:pt x="327513" y="0"/>
                  <a:pt x="731520" y="0"/>
                </a:cubicBezTo>
              </a:path>
            </a:pathLst>
          </a:cu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3" name="Přímá spojnice se šipkou 12"/>
          <p:cNvCxnSpPr/>
          <p:nvPr/>
        </p:nvCxnSpPr>
        <p:spPr>
          <a:xfrm flipV="1">
            <a:off x="3216088" y="2736990"/>
            <a:ext cx="731520" cy="1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 flipV="1">
            <a:off x="3216088" y="2717856"/>
            <a:ext cx="4593515" cy="6927"/>
          </a:xfrm>
          <a:prstGeom prst="lin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6" name="Přímá spojnice 15"/>
          <p:cNvCxnSpPr/>
          <p:nvPr/>
        </p:nvCxnSpPr>
        <p:spPr>
          <a:xfrm flipV="1">
            <a:off x="3216088" y="4202780"/>
            <a:ext cx="4593515" cy="6927"/>
          </a:xfrm>
          <a:prstGeom prst="lin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405045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768125" y="2748086"/>
                <a:ext cx="5226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dirty="0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125" y="2748086"/>
                <a:ext cx="522614" cy="369332"/>
              </a:xfrm>
              <a:prstGeom prst="rect">
                <a:avLst/>
              </a:prstGeom>
              <a:blipFill>
                <a:blip r:embed="rId2"/>
                <a:stretch>
                  <a:fillRect t="-23333" r="-3488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Přímá spojnice se šipkou 8"/>
          <p:cNvCxnSpPr/>
          <p:nvPr/>
        </p:nvCxnSpPr>
        <p:spPr>
          <a:xfrm>
            <a:off x="1352417" y="2472649"/>
            <a:ext cx="4481" cy="738554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Skupina 18"/>
          <p:cNvGrpSpPr/>
          <p:nvPr/>
        </p:nvGrpSpPr>
        <p:grpSpPr>
          <a:xfrm rot="16200000">
            <a:off x="-598197" y="2817893"/>
            <a:ext cx="6056555" cy="1500393"/>
            <a:chOff x="2484568" y="2712778"/>
            <a:chExt cx="6056555" cy="1500393"/>
          </a:xfrm>
        </p:grpSpPr>
        <p:cxnSp>
          <p:nvCxnSpPr>
            <p:cNvPr id="15" name="Přímá spojnice 14"/>
            <p:cNvCxnSpPr/>
            <p:nvPr/>
          </p:nvCxnSpPr>
          <p:spPr>
            <a:xfrm flipV="1">
              <a:off x="3216088" y="2712778"/>
              <a:ext cx="4593515" cy="6927"/>
            </a:xfrm>
            <a:prstGeom prst="line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grpSp>
          <p:nvGrpSpPr>
            <p:cNvPr id="18" name="Skupina 17"/>
            <p:cNvGrpSpPr/>
            <p:nvPr/>
          </p:nvGrpSpPr>
          <p:grpSpPr>
            <a:xfrm>
              <a:off x="2484568" y="2717856"/>
              <a:ext cx="6056555" cy="1495315"/>
              <a:chOff x="2484568" y="2717856"/>
              <a:chExt cx="6056555" cy="1495315"/>
            </a:xfrm>
          </p:grpSpPr>
          <p:sp>
            <p:nvSpPr>
              <p:cNvPr id="4" name="Ovál 3"/>
              <p:cNvSpPr/>
              <p:nvPr/>
            </p:nvSpPr>
            <p:spPr>
              <a:xfrm>
                <a:off x="2484568" y="2717857"/>
                <a:ext cx="731520" cy="1495314"/>
              </a:xfrm>
              <a:custGeom>
                <a:avLst/>
                <a:gdLst>
                  <a:gd name="connsiteX0" fmla="*/ 0 w 1463040"/>
                  <a:gd name="connsiteY0" fmla="*/ 747657 h 1495313"/>
                  <a:gd name="connsiteX1" fmla="*/ 731520 w 1463040"/>
                  <a:gd name="connsiteY1" fmla="*/ 0 h 1495313"/>
                  <a:gd name="connsiteX2" fmla="*/ 1463040 w 1463040"/>
                  <a:gd name="connsiteY2" fmla="*/ 747657 h 1495313"/>
                  <a:gd name="connsiteX3" fmla="*/ 731520 w 1463040"/>
                  <a:gd name="connsiteY3" fmla="*/ 1495314 h 1495313"/>
                  <a:gd name="connsiteX4" fmla="*/ 0 w 1463040"/>
                  <a:gd name="connsiteY4" fmla="*/ 747657 h 1495313"/>
                  <a:gd name="connsiteX0" fmla="*/ 1463040 w 1554480"/>
                  <a:gd name="connsiteY0" fmla="*/ 747657 h 1495314"/>
                  <a:gd name="connsiteX1" fmla="*/ 731520 w 1554480"/>
                  <a:gd name="connsiteY1" fmla="*/ 1495314 h 1495314"/>
                  <a:gd name="connsiteX2" fmla="*/ 0 w 1554480"/>
                  <a:gd name="connsiteY2" fmla="*/ 747657 h 1495314"/>
                  <a:gd name="connsiteX3" fmla="*/ 731520 w 1554480"/>
                  <a:gd name="connsiteY3" fmla="*/ 0 h 1495314"/>
                  <a:gd name="connsiteX4" fmla="*/ 1554480 w 1554480"/>
                  <a:gd name="connsiteY4" fmla="*/ 839097 h 1495314"/>
                  <a:gd name="connsiteX0" fmla="*/ 1463040 w 1463040"/>
                  <a:gd name="connsiteY0" fmla="*/ 747657 h 1495314"/>
                  <a:gd name="connsiteX1" fmla="*/ 731520 w 1463040"/>
                  <a:gd name="connsiteY1" fmla="*/ 1495314 h 1495314"/>
                  <a:gd name="connsiteX2" fmla="*/ 0 w 1463040"/>
                  <a:gd name="connsiteY2" fmla="*/ 747657 h 1495314"/>
                  <a:gd name="connsiteX3" fmla="*/ 731520 w 1463040"/>
                  <a:gd name="connsiteY3" fmla="*/ 0 h 1495314"/>
                  <a:gd name="connsiteX0" fmla="*/ 731520 w 731520"/>
                  <a:gd name="connsiteY0" fmla="*/ 1495314 h 1495314"/>
                  <a:gd name="connsiteX1" fmla="*/ 0 w 731520"/>
                  <a:gd name="connsiteY1" fmla="*/ 747657 h 1495314"/>
                  <a:gd name="connsiteX2" fmla="*/ 731520 w 731520"/>
                  <a:gd name="connsiteY2" fmla="*/ 0 h 14953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31520" h="1495314">
                    <a:moveTo>
                      <a:pt x="731520" y="1495314"/>
                    </a:moveTo>
                    <a:cubicBezTo>
                      <a:pt x="327513" y="1495314"/>
                      <a:pt x="0" y="1160577"/>
                      <a:pt x="0" y="747657"/>
                    </a:cubicBezTo>
                    <a:cubicBezTo>
                      <a:pt x="0" y="334737"/>
                      <a:pt x="327513" y="0"/>
                      <a:pt x="731520" y="0"/>
                    </a:cubicBezTo>
                  </a:path>
                </a:pathLst>
              </a:cu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1" name="Ovál 3"/>
              <p:cNvSpPr/>
              <p:nvPr/>
            </p:nvSpPr>
            <p:spPr>
              <a:xfrm rot="10800000">
                <a:off x="7809603" y="2717856"/>
                <a:ext cx="731520" cy="1495314"/>
              </a:xfrm>
              <a:custGeom>
                <a:avLst/>
                <a:gdLst>
                  <a:gd name="connsiteX0" fmla="*/ 0 w 1463040"/>
                  <a:gd name="connsiteY0" fmla="*/ 747657 h 1495313"/>
                  <a:gd name="connsiteX1" fmla="*/ 731520 w 1463040"/>
                  <a:gd name="connsiteY1" fmla="*/ 0 h 1495313"/>
                  <a:gd name="connsiteX2" fmla="*/ 1463040 w 1463040"/>
                  <a:gd name="connsiteY2" fmla="*/ 747657 h 1495313"/>
                  <a:gd name="connsiteX3" fmla="*/ 731520 w 1463040"/>
                  <a:gd name="connsiteY3" fmla="*/ 1495314 h 1495313"/>
                  <a:gd name="connsiteX4" fmla="*/ 0 w 1463040"/>
                  <a:gd name="connsiteY4" fmla="*/ 747657 h 1495313"/>
                  <a:gd name="connsiteX0" fmla="*/ 1463040 w 1554480"/>
                  <a:gd name="connsiteY0" fmla="*/ 747657 h 1495314"/>
                  <a:gd name="connsiteX1" fmla="*/ 731520 w 1554480"/>
                  <a:gd name="connsiteY1" fmla="*/ 1495314 h 1495314"/>
                  <a:gd name="connsiteX2" fmla="*/ 0 w 1554480"/>
                  <a:gd name="connsiteY2" fmla="*/ 747657 h 1495314"/>
                  <a:gd name="connsiteX3" fmla="*/ 731520 w 1554480"/>
                  <a:gd name="connsiteY3" fmla="*/ 0 h 1495314"/>
                  <a:gd name="connsiteX4" fmla="*/ 1554480 w 1554480"/>
                  <a:gd name="connsiteY4" fmla="*/ 839097 h 1495314"/>
                  <a:gd name="connsiteX0" fmla="*/ 1463040 w 1463040"/>
                  <a:gd name="connsiteY0" fmla="*/ 747657 h 1495314"/>
                  <a:gd name="connsiteX1" fmla="*/ 731520 w 1463040"/>
                  <a:gd name="connsiteY1" fmla="*/ 1495314 h 1495314"/>
                  <a:gd name="connsiteX2" fmla="*/ 0 w 1463040"/>
                  <a:gd name="connsiteY2" fmla="*/ 747657 h 1495314"/>
                  <a:gd name="connsiteX3" fmla="*/ 731520 w 1463040"/>
                  <a:gd name="connsiteY3" fmla="*/ 0 h 1495314"/>
                  <a:gd name="connsiteX0" fmla="*/ 731520 w 731520"/>
                  <a:gd name="connsiteY0" fmla="*/ 1495314 h 1495314"/>
                  <a:gd name="connsiteX1" fmla="*/ 0 w 731520"/>
                  <a:gd name="connsiteY1" fmla="*/ 747657 h 1495314"/>
                  <a:gd name="connsiteX2" fmla="*/ 731520 w 731520"/>
                  <a:gd name="connsiteY2" fmla="*/ 0 h 14953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31520" h="1495314">
                    <a:moveTo>
                      <a:pt x="731520" y="1495314"/>
                    </a:moveTo>
                    <a:cubicBezTo>
                      <a:pt x="327513" y="1495314"/>
                      <a:pt x="0" y="1160577"/>
                      <a:pt x="0" y="747657"/>
                    </a:cubicBezTo>
                    <a:cubicBezTo>
                      <a:pt x="0" y="334737"/>
                      <a:pt x="327513" y="0"/>
                      <a:pt x="731520" y="0"/>
                    </a:cubicBezTo>
                  </a:path>
                </a:pathLst>
              </a:cu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16" name="Přímá spojnice 15"/>
              <p:cNvCxnSpPr/>
              <p:nvPr/>
            </p:nvCxnSpPr>
            <p:spPr>
              <a:xfrm flipV="1">
                <a:off x="3216088" y="4202780"/>
                <a:ext cx="4593515" cy="6927"/>
              </a:xfrm>
              <a:prstGeom prst="line">
                <a:avLst/>
              </a:pr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2" name="Ovál 21"/>
          <p:cNvSpPr/>
          <p:nvPr/>
        </p:nvSpPr>
        <p:spPr>
          <a:xfrm>
            <a:off x="1738630" y="585533"/>
            <a:ext cx="1387977" cy="1371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3" name="Přímá spojnice se šipkou 22"/>
          <p:cNvCxnSpPr/>
          <p:nvPr/>
        </p:nvCxnSpPr>
        <p:spPr>
          <a:xfrm>
            <a:off x="7307741" y="2370072"/>
            <a:ext cx="4481" cy="738554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Skupina 23"/>
          <p:cNvGrpSpPr/>
          <p:nvPr/>
        </p:nvGrpSpPr>
        <p:grpSpPr>
          <a:xfrm rot="16200000">
            <a:off x="5357127" y="2715316"/>
            <a:ext cx="6056555" cy="1500393"/>
            <a:chOff x="2484568" y="2712778"/>
            <a:chExt cx="6056555" cy="1500393"/>
          </a:xfrm>
        </p:grpSpPr>
        <p:cxnSp>
          <p:nvCxnSpPr>
            <p:cNvPr id="25" name="Přímá spojnice 24"/>
            <p:cNvCxnSpPr/>
            <p:nvPr/>
          </p:nvCxnSpPr>
          <p:spPr>
            <a:xfrm flipV="1">
              <a:off x="3216088" y="2712778"/>
              <a:ext cx="4593515" cy="6927"/>
            </a:xfrm>
            <a:prstGeom prst="line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grpSp>
          <p:nvGrpSpPr>
            <p:cNvPr id="26" name="Skupina 25"/>
            <p:cNvGrpSpPr/>
            <p:nvPr/>
          </p:nvGrpSpPr>
          <p:grpSpPr>
            <a:xfrm>
              <a:off x="2484568" y="2717856"/>
              <a:ext cx="6056555" cy="1495315"/>
              <a:chOff x="2484568" y="2717856"/>
              <a:chExt cx="6056555" cy="1495315"/>
            </a:xfrm>
          </p:grpSpPr>
          <p:sp>
            <p:nvSpPr>
              <p:cNvPr id="27" name="Ovál 3"/>
              <p:cNvSpPr/>
              <p:nvPr/>
            </p:nvSpPr>
            <p:spPr>
              <a:xfrm>
                <a:off x="2484568" y="2717857"/>
                <a:ext cx="731520" cy="1495314"/>
              </a:xfrm>
              <a:custGeom>
                <a:avLst/>
                <a:gdLst>
                  <a:gd name="connsiteX0" fmla="*/ 0 w 1463040"/>
                  <a:gd name="connsiteY0" fmla="*/ 747657 h 1495313"/>
                  <a:gd name="connsiteX1" fmla="*/ 731520 w 1463040"/>
                  <a:gd name="connsiteY1" fmla="*/ 0 h 1495313"/>
                  <a:gd name="connsiteX2" fmla="*/ 1463040 w 1463040"/>
                  <a:gd name="connsiteY2" fmla="*/ 747657 h 1495313"/>
                  <a:gd name="connsiteX3" fmla="*/ 731520 w 1463040"/>
                  <a:gd name="connsiteY3" fmla="*/ 1495314 h 1495313"/>
                  <a:gd name="connsiteX4" fmla="*/ 0 w 1463040"/>
                  <a:gd name="connsiteY4" fmla="*/ 747657 h 1495313"/>
                  <a:gd name="connsiteX0" fmla="*/ 1463040 w 1554480"/>
                  <a:gd name="connsiteY0" fmla="*/ 747657 h 1495314"/>
                  <a:gd name="connsiteX1" fmla="*/ 731520 w 1554480"/>
                  <a:gd name="connsiteY1" fmla="*/ 1495314 h 1495314"/>
                  <a:gd name="connsiteX2" fmla="*/ 0 w 1554480"/>
                  <a:gd name="connsiteY2" fmla="*/ 747657 h 1495314"/>
                  <a:gd name="connsiteX3" fmla="*/ 731520 w 1554480"/>
                  <a:gd name="connsiteY3" fmla="*/ 0 h 1495314"/>
                  <a:gd name="connsiteX4" fmla="*/ 1554480 w 1554480"/>
                  <a:gd name="connsiteY4" fmla="*/ 839097 h 1495314"/>
                  <a:gd name="connsiteX0" fmla="*/ 1463040 w 1463040"/>
                  <a:gd name="connsiteY0" fmla="*/ 747657 h 1495314"/>
                  <a:gd name="connsiteX1" fmla="*/ 731520 w 1463040"/>
                  <a:gd name="connsiteY1" fmla="*/ 1495314 h 1495314"/>
                  <a:gd name="connsiteX2" fmla="*/ 0 w 1463040"/>
                  <a:gd name="connsiteY2" fmla="*/ 747657 h 1495314"/>
                  <a:gd name="connsiteX3" fmla="*/ 731520 w 1463040"/>
                  <a:gd name="connsiteY3" fmla="*/ 0 h 1495314"/>
                  <a:gd name="connsiteX0" fmla="*/ 731520 w 731520"/>
                  <a:gd name="connsiteY0" fmla="*/ 1495314 h 1495314"/>
                  <a:gd name="connsiteX1" fmla="*/ 0 w 731520"/>
                  <a:gd name="connsiteY1" fmla="*/ 747657 h 1495314"/>
                  <a:gd name="connsiteX2" fmla="*/ 731520 w 731520"/>
                  <a:gd name="connsiteY2" fmla="*/ 0 h 14953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31520" h="1495314">
                    <a:moveTo>
                      <a:pt x="731520" y="1495314"/>
                    </a:moveTo>
                    <a:cubicBezTo>
                      <a:pt x="327513" y="1495314"/>
                      <a:pt x="0" y="1160577"/>
                      <a:pt x="0" y="747657"/>
                    </a:cubicBezTo>
                    <a:cubicBezTo>
                      <a:pt x="0" y="334737"/>
                      <a:pt x="327513" y="0"/>
                      <a:pt x="731520" y="0"/>
                    </a:cubicBezTo>
                  </a:path>
                </a:pathLst>
              </a:cu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8" name="Ovál 3"/>
              <p:cNvSpPr/>
              <p:nvPr/>
            </p:nvSpPr>
            <p:spPr>
              <a:xfrm rot="10800000">
                <a:off x="7809603" y="2717856"/>
                <a:ext cx="731520" cy="1495314"/>
              </a:xfrm>
              <a:custGeom>
                <a:avLst/>
                <a:gdLst>
                  <a:gd name="connsiteX0" fmla="*/ 0 w 1463040"/>
                  <a:gd name="connsiteY0" fmla="*/ 747657 h 1495313"/>
                  <a:gd name="connsiteX1" fmla="*/ 731520 w 1463040"/>
                  <a:gd name="connsiteY1" fmla="*/ 0 h 1495313"/>
                  <a:gd name="connsiteX2" fmla="*/ 1463040 w 1463040"/>
                  <a:gd name="connsiteY2" fmla="*/ 747657 h 1495313"/>
                  <a:gd name="connsiteX3" fmla="*/ 731520 w 1463040"/>
                  <a:gd name="connsiteY3" fmla="*/ 1495314 h 1495313"/>
                  <a:gd name="connsiteX4" fmla="*/ 0 w 1463040"/>
                  <a:gd name="connsiteY4" fmla="*/ 747657 h 1495313"/>
                  <a:gd name="connsiteX0" fmla="*/ 1463040 w 1554480"/>
                  <a:gd name="connsiteY0" fmla="*/ 747657 h 1495314"/>
                  <a:gd name="connsiteX1" fmla="*/ 731520 w 1554480"/>
                  <a:gd name="connsiteY1" fmla="*/ 1495314 h 1495314"/>
                  <a:gd name="connsiteX2" fmla="*/ 0 w 1554480"/>
                  <a:gd name="connsiteY2" fmla="*/ 747657 h 1495314"/>
                  <a:gd name="connsiteX3" fmla="*/ 731520 w 1554480"/>
                  <a:gd name="connsiteY3" fmla="*/ 0 h 1495314"/>
                  <a:gd name="connsiteX4" fmla="*/ 1554480 w 1554480"/>
                  <a:gd name="connsiteY4" fmla="*/ 839097 h 1495314"/>
                  <a:gd name="connsiteX0" fmla="*/ 1463040 w 1463040"/>
                  <a:gd name="connsiteY0" fmla="*/ 747657 h 1495314"/>
                  <a:gd name="connsiteX1" fmla="*/ 731520 w 1463040"/>
                  <a:gd name="connsiteY1" fmla="*/ 1495314 h 1495314"/>
                  <a:gd name="connsiteX2" fmla="*/ 0 w 1463040"/>
                  <a:gd name="connsiteY2" fmla="*/ 747657 h 1495314"/>
                  <a:gd name="connsiteX3" fmla="*/ 731520 w 1463040"/>
                  <a:gd name="connsiteY3" fmla="*/ 0 h 1495314"/>
                  <a:gd name="connsiteX0" fmla="*/ 731520 w 731520"/>
                  <a:gd name="connsiteY0" fmla="*/ 1495314 h 1495314"/>
                  <a:gd name="connsiteX1" fmla="*/ 0 w 731520"/>
                  <a:gd name="connsiteY1" fmla="*/ 747657 h 1495314"/>
                  <a:gd name="connsiteX2" fmla="*/ 731520 w 731520"/>
                  <a:gd name="connsiteY2" fmla="*/ 0 h 14953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31520" h="1495314">
                    <a:moveTo>
                      <a:pt x="731520" y="1495314"/>
                    </a:moveTo>
                    <a:cubicBezTo>
                      <a:pt x="327513" y="1495314"/>
                      <a:pt x="0" y="1160577"/>
                      <a:pt x="0" y="747657"/>
                    </a:cubicBezTo>
                    <a:cubicBezTo>
                      <a:pt x="0" y="334737"/>
                      <a:pt x="327513" y="0"/>
                      <a:pt x="731520" y="0"/>
                    </a:cubicBezTo>
                  </a:path>
                </a:pathLst>
              </a:cu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29" name="Přímá spojnice 28"/>
              <p:cNvCxnSpPr/>
              <p:nvPr/>
            </p:nvCxnSpPr>
            <p:spPr>
              <a:xfrm flipV="1">
                <a:off x="3216088" y="4202780"/>
                <a:ext cx="4593515" cy="6927"/>
              </a:xfrm>
              <a:prstGeom prst="line">
                <a:avLst/>
              </a:pr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32" name="Zaoblený obdélník 31"/>
          <p:cNvSpPr/>
          <p:nvPr/>
        </p:nvSpPr>
        <p:spPr>
          <a:xfrm>
            <a:off x="7307741" y="5701229"/>
            <a:ext cx="2192356" cy="1156771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vál 29"/>
          <p:cNvSpPr/>
          <p:nvPr/>
        </p:nvSpPr>
        <p:spPr>
          <a:xfrm rot="16200000">
            <a:off x="7989374" y="5309710"/>
            <a:ext cx="797138" cy="1571022"/>
          </a:xfrm>
          <a:custGeom>
            <a:avLst/>
            <a:gdLst>
              <a:gd name="connsiteX0" fmla="*/ 0 w 1594275"/>
              <a:gd name="connsiteY0" fmla="*/ 785511 h 1571021"/>
              <a:gd name="connsiteX1" fmla="*/ 797138 w 1594275"/>
              <a:gd name="connsiteY1" fmla="*/ 0 h 1571021"/>
              <a:gd name="connsiteX2" fmla="*/ 1594276 w 1594275"/>
              <a:gd name="connsiteY2" fmla="*/ 785511 h 1571021"/>
              <a:gd name="connsiteX3" fmla="*/ 797138 w 1594275"/>
              <a:gd name="connsiteY3" fmla="*/ 1571022 h 1571021"/>
              <a:gd name="connsiteX4" fmla="*/ 0 w 1594275"/>
              <a:gd name="connsiteY4" fmla="*/ 785511 h 1571021"/>
              <a:gd name="connsiteX0" fmla="*/ 1594276 w 1685716"/>
              <a:gd name="connsiteY0" fmla="*/ 785511 h 1571022"/>
              <a:gd name="connsiteX1" fmla="*/ 797138 w 1685716"/>
              <a:gd name="connsiteY1" fmla="*/ 1571022 h 1571022"/>
              <a:gd name="connsiteX2" fmla="*/ 0 w 1685716"/>
              <a:gd name="connsiteY2" fmla="*/ 785511 h 1571022"/>
              <a:gd name="connsiteX3" fmla="*/ 797138 w 1685716"/>
              <a:gd name="connsiteY3" fmla="*/ 0 h 1571022"/>
              <a:gd name="connsiteX4" fmla="*/ 1685716 w 1685716"/>
              <a:gd name="connsiteY4" fmla="*/ 876951 h 1571022"/>
              <a:gd name="connsiteX0" fmla="*/ 1594276 w 1594276"/>
              <a:gd name="connsiteY0" fmla="*/ 785511 h 1571022"/>
              <a:gd name="connsiteX1" fmla="*/ 797138 w 1594276"/>
              <a:gd name="connsiteY1" fmla="*/ 1571022 h 1571022"/>
              <a:gd name="connsiteX2" fmla="*/ 0 w 1594276"/>
              <a:gd name="connsiteY2" fmla="*/ 785511 h 1571022"/>
              <a:gd name="connsiteX3" fmla="*/ 797138 w 1594276"/>
              <a:gd name="connsiteY3" fmla="*/ 0 h 1571022"/>
              <a:gd name="connsiteX0" fmla="*/ 797138 w 797138"/>
              <a:gd name="connsiteY0" fmla="*/ 1571022 h 1571022"/>
              <a:gd name="connsiteX1" fmla="*/ 0 w 797138"/>
              <a:gd name="connsiteY1" fmla="*/ 785511 h 1571022"/>
              <a:gd name="connsiteX2" fmla="*/ 797138 w 797138"/>
              <a:gd name="connsiteY2" fmla="*/ 0 h 1571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97138" h="1571022">
                <a:moveTo>
                  <a:pt x="797138" y="1571022"/>
                </a:moveTo>
                <a:cubicBezTo>
                  <a:pt x="356891" y="1571022"/>
                  <a:pt x="0" y="1219337"/>
                  <a:pt x="0" y="785511"/>
                </a:cubicBezTo>
                <a:cubicBezTo>
                  <a:pt x="0" y="351685"/>
                  <a:pt x="356891" y="0"/>
                  <a:pt x="797138" y="0"/>
                </a:cubicBezTo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3" name="Obrázek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8025800" y="5309522"/>
            <a:ext cx="749873" cy="152413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ovéPole 33"/>
              <p:cNvSpPr txBox="1"/>
              <p:nvPr/>
            </p:nvSpPr>
            <p:spPr>
              <a:xfrm>
                <a:off x="3449593" y="1680134"/>
                <a:ext cx="15533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sSup>
                        <m:sSup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𝑠𝑔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4" name="TextovéPol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9593" y="1680134"/>
                <a:ext cx="1553310" cy="276999"/>
              </a:xfrm>
              <a:prstGeom prst="rect">
                <a:avLst/>
              </a:prstGeom>
              <a:blipFill>
                <a:blip r:embed="rId4"/>
                <a:stretch>
                  <a:fillRect l="-3529" t="-4444" r="-3137" b="-2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ovéPole 34"/>
              <p:cNvSpPr txBox="1"/>
              <p:nvPr/>
            </p:nvSpPr>
            <p:spPr>
              <a:xfrm>
                <a:off x="5754431" y="5194515"/>
                <a:ext cx="15533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sSup>
                        <m:sSup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𝑠𝑔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5" name="TextovéPol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4431" y="5194515"/>
                <a:ext cx="1553310" cy="276999"/>
              </a:xfrm>
              <a:prstGeom prst="rect">
                <a:avLst/>
              </a:prstGeom>
              <a:blipFill>
                <a:blip r:embed="rId5"/>
                <a:stretch>
                  <a:fillRect l="-3529" t="-4348" r="-3137" b="-2391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ovéPole 35"/>
              <p:cNvSpPr txBox="1"/>
              <p:nvPr/>
            </p:nvSpPr>
            <p:spPr>
              <a:xfrm>
                <a:off x="7005941" y="984089"/>
                <a:ext cx="5226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b="0" i="1" dirty="0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5941" y="984089"/>
                <a:ext cx="522614" cy="369332"/>
              </a:xfrm>
              <a:prstGeom prst="rect">
                <a:avLst/>
              </a:prstGeom>
              <a:blipFill>
                <a:blip r:embed="rId6"/>
                <a:stretch>
                  <a:fillRect t="-22951" r="-3488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961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451692"/>
            <a:ext cx="10515600" cy="5725271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6" name="Volný tvar 5"/>
          <p:cNvSpPr/>
          <p:nvPr/>
        </p:nvSpPr>
        <p:spPr>
          <a:xfrm>
            <a:off x="1288973" y="3012619"/>
            <a:ext cx="7945466" cy="905788"/>
          </a:xfrm>
          <a:custGeom>
            <a:avLst/>
            <a:gdLst>
              <a:gd name="connsiteX0" fmla="*/ 0 w 7945466"/>
              <a:gd name="connsiteY0" fmla="*/ 452663 h 905788"/>
              <a:gd name="connsiteX1" fmla="*/ 991518 w 7945466"/>
              <a:gd name="connsiteY1" fmla="*/ 474697 h 905788"/>
              <a:gd name="connsiteX2" fmla="*/ 1795750 w 7945466"/>
              <a:gd name="connsiteY2" fmla="*/ 155208 h 905788"/>
              <a:gd name="connsiteX3" fmla="*/ 2313542 w 7945466"/>
              <a:gd name="connsiteY3" fmla="*/ 122157 h 905788"/>
              <a:gd name="connsiteX4" fmla="*/ 2754217 w 7945466"/>
              <a:gd name="connsiteY4" fmla="*/ 364528 h 905788"/>
              <a:gd name="connsiteX5" fmla="*/ 3260993 w 7945466"/>
              <a:gd name="connsiteY5" fmla="*/ 728085 h 905788"/>
              <a:gd name="connsiteX6" fmla="*/ 3922005 w 7945466"/>
              <a:gd name="connsiteY6" fmla="*/ 904355 h 905788"/>
              <a:gd name="connsiteX7" fmla="*/ 4726236 w 7945466"/>
              <a:gd name="connsiteY7" fmla="*/ 639950 h 905788"/>
              <a:gd name="connsiteX8" fmla="*/ 5188945 w 7945466"/>
              <a:gd name="connsiteY8" fmla="*/ 254360 h 905788"/>
              <a:gd name="connsiteX9" fmla="*/ 5761822 w 7945466"/>
              <a:gd name="connsiteY9" fmla="*/ 972 h 905788"/>
              <a:gd name="connsiteX10" fmla="*/ 6488935 w 7945466"/>
              <a:gd name="connsiteY10" fmla="*/ 177242 h 905788"/>
              <a:gd name="connsiteX11" fmla="*/ 7094863 w 7945466"/>
              <a:gd name="connsiteY11" fmla="*/ 430630 h 905788"/>
              <a:gd name="connsiteX12" fmla="*/ 7601639 w 7945466"/>
              <a:gd name="connsiteY12" fmla="*/ 430630 h 905788"/>
              <a:gd name="connsiteX13" fmla="*/ 7921128 w 7945466"/>
              <a:gd name="connsiteY13" fmla="*/ 452663 h 905788"/>
              <a:gd name="connsiteX14" fmla="*/ 7899094 w 7945466"/>
              <a:gd name="connsiteY14" fmla="*/ 419613 h 905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945466" h="905788">
                <a:moveTo>
                  <a:pt x="0" y="452663"/>
                </a:moveTo>
                <a:cubicBezTo>
                  <a:pt x="346113" y="488468"/>
                  <a:pt x="692226" y="524273"/>
                  <a:pt x="991518" y="474697"/>
                </a:cubicBezTo>
                <a:cubicBezTo>
                  <a:pt x="1290810" y="425121"/>
                  <a:pt x="1575413" y="213965"/>
                  <a:pt x="1795750" y="155208"/>
                </a:cubicBezTo>
                <a:cubicBezTo>
                  <a:pt x="2016087" y="96451"/>
                  <a:pt x="2153798" y="87270"/>
                  <a:pt x="2313542" y="122157"/>
                </a:cubicBezTo>
                <a:cubicBezTo>
                  <a:pt x="2473287" y="157044"/>
                  <a:pt x="2596308" y="263540"/>
                  <a:pt x="2754217" y="364528"/>
                </a:cubicBezTo>
                <a:cubicBezTo>
                  <a:pt x="2912126" y="465516"/>
                  <a:pt x="3066362" y="638114"/>
                  <a:pt x="3260993" y="728085"/>
                </a:cubicBezTo>
                <a:cubicBezTo>
                  <a:pt x="3455624" y="818056"/>
                  <a:pt x="3677798" y="919044"/>
                  <a:pt x="3922005" y="904355"/>
                </a:cubicBezTo>
                <a:cubicBezTo>
                  <a:pt x="4166212" y="889666"/>
                  <a:pt x="4515079" y="748283"/>
                  <a:pt x="4726236" y="639950"/>
                </a:cubicBezTo>
                <a:cubicBezTo>
                  <a:pt x="4937393" y="531617"/>
                  <a:pt x="5016347" y="360856"/>
                  <a:pt x="5188945" y="254360"/>
                </a:cubicBezTo>
                <a:cubicBezTo>
                  <a:pt x="5361543" y="147864"/>
                  <a:pt x="5545157" y="13825"/>
                  <a:pt x="5761822" y="972"/>
                </a:cubicBezTo>
                <a:cubicBezTo>
                  <a:pt x="5978487" y="-11881"/>
                  <a:pt x="6266762" y="105632"/>
                  <a:pt x="6488935" y="177242"/>
                </a:cubicBezTo>
                <a:cubicBezTo>
                  <a:pt x="6711109" y="248852"/>
                  <a:pt x="6909412" y="388399"/>
                  <a:pt x="7094863" y="430630"/>
                </a:cubicBezTo>
                <a:cubicBezTo>
                  <a:pt x="7280314" y="472861"/>
                  <a:pt x="7463928" y="426958"/>
                  <a:pt x="7601639" y="430630"/>
                </a:cubicBezTo>
                <a:cubicBezTo>
                  <a:pt x="7739350" y="434302"/>
                  <a:pt x="7921128" y="452663"/>
                  <a:pt x="7921128" y="452663"/>
                </a:cubicBezTo>
                <a:cubicBezTo>
                  <a:pt x="7970704" y="450827"/>
                  <a:pt x="7934899" y="435220"/>
                  <a:pt x="7899094" y="41961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9517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olný tvar 5"/>
          <p:cNvSpPr/>
          <p:nvPr/>
        </p:nvSpPr>
        <p:spPr>
          <a:xfrm>
            <a:off x="1288973" y="3012619"/>
            <a:ext cx="7945466" cy="905788"/>
          </a:xfrm>
          <a:custGeom>
            <a:avLst/>
            <a:gdLst>
              <a:gd name="connsiteX0" fmla="*/ 0 w 7945466"/>
              <a:gd name="connsiteY0" fmla="*/ 452663 h 905788"/>
              <a:gd name="connsiteX1" fmla="*/ 991518 w 7945466"/>
              <a:gd name="connsiteY1" fmla="*/ 474697 h 905788"/>
              <a:gd name="connsiteX2" fmla="*/ 1795750 w 7945466"/>
              <a:gd name="connsiteY2" fmla="*/ 155208 h 905788"/>
              <a:gd name="connsiteX3" fmla="*/ 2313542 w 7945466"/>
              <a:gd name="connsiteY3" fmla="*/ 122157 h 905788"/>
              <a:gd name="connsiteX4" fmla="*/ 2754217 w 7945466"/>
              <a:gd name="connsiteY4" fmla="*/ 364528 h 905788"/>
              <a:gd name="connsiteX5" fmla="*/ 3260993 w 7945466"/>
              <a:gd name="connsiteY5" fmla="*/ 728085 h 905788"/>
              <a:gd name="connsiteX6" fmla="*/ 3922005 w 7945466"/>
              <a:gd name="connsiteY6" fmla="*/ 904355 h 905788"/>
              <a:gd name="connsiteX7" fmla="*/ 4726236 w 7945466"/>
              <a:gd name="connsiteY7" fmla="*/ 639950 h 905788"/>
              <a:gd name="connsiteX8" fmla="*/ 5188945 w 7945466"/>
              <a:gd name="connsiteY8" fmla="*/ 254360 h 905788"/>
              <a:gd name="connsiteX9" fmla="*/ 5761822 w 7945466"/>
              <a:gd name="connsiteY9" fmla="*/ 972 h 905788"/>
              <a:gd name="connsiteX10" fmla="*/ 6488935 w 7945466"/>
              <a:gd name="connsiteY10" fmla="*/ 177242 h 905788"/>
              <a:gd name="connsiteX11" fmla="*/ 7094863 w 7945466"/>
              <a:gd name="connsiteY11" fmla="*/ 430630 h 905788"/>
              <a:gd name="connsiteX12" fmla="*/ 7601639 w 7945466"/>
              <a:gd name="connsiteY12" fmla="*/ 430630 h 905788"/>
              <a:gd name="connsiteX13" fmla="*/ 7921128 w 7945466"/>
              <a:gd name="connsiteY13" fmla="*/ 452663 h 905788"/>
              <a:gd name="connsiteX14" fmla="*/ 7899094 w 7945466"/>
              <a:gd name="connsiteY14" fmla="*/ 419613 h 905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945466" h="905788">
                <a:moveTo>
                  <a:pt x="0" y="452663"/>
                </a:moveTo>
                <a:cubicBezTo>
                  <a:pt x="346113" y="488468"/>
                  <a:pt x="692226" y="524273"/>
                  <a:pt x="991518" y="474697"/>
                </a:cubicBezTo>
                <a:cubicBezTo>
                  <a:pt x="1290810" y="425121"/>
                  <a:pt x="1575413" y="213965"/>
                  <a:pt x="1795750" y="155208"/>
                </a:cubicBezTo>
                <a:cubicBezTo>
                  <a:pt x="2016087" y="96451"/>
                  <a:pt x="2153798" y="87270"/>
                  <a:pt x="2313542" y="122157"/>
                </a:cubicBezTo>
                <a:cubicBezTo>
                  <a:pt x="2473287" y="157044"/>
                  <a:pt x="2596308" y="263540"/>
                  <a:pt x="2754217" y="364528"/>
                </a:cubicBezTo>
                <a:cubicBezTo>
                  <a:pt x="2912126" y="465516"/>
                  <a:pt x="3066362" y="638114"/>
                  <a:pt x="3260993" y="728085"/>
                </a:cubicBezTo>
                <a:cubicBezTo>
                  <a:pt x="3455624" y="818056"/>
                  <a:pt x="3677798" y="919044"/>
                  <a:pt x="3922005" y="904355"/>
                </a:cubicBezTo>
                <a:cubicBezTo>
                  <a:pt x="4166212" y="889666"/>
                  <a:pt x="4515079" y="748283"/>
                  <a:pt x="4726236" y="639950"/>
                </a:cubicBezTo>
                <a:cubicBezTo>
                  <a:pt x="4937393" y="531617"/>
                  <a:pt x="5016347" y="360856"/>
                  <a:pt x="5188945" y="254360"/>
                </a:cubicBezTo>
                <a:cubicBezTo>
                  <a:pt x="5361543" y="147864"/>
                  <a:pt x="5545157" y="13825"/>
                  <a:pt x="5761822" y="972"/>
                </a:cubicBezTo>
                <a:cubicBezTo>
                  <a:pt x="5978487" y="-11881"/>
                  <a:pt x="6266762" y="105632"/>
                  <a:pt x="6488935" y="177242"/>
                </a:cubicBezTo>
                <a:cubicBezTo>
                  <a:pt x="6711109" y="248852"/>
                  <a:pt x="6909412" y="388399"/>
                  <a:pt x="7094863" y="430630"/>
                </a:cubicBezTo>
                <a:cubicBezTo>
                  <a:pt x="7280314" y="472861"/>
                  <a:pt x="7463928" y="426958"/>
                  <a:pt x="7601639" y="430630"/>
                </a:cubicBezTo>
                <a:cubicBezTo>
                  <a:pt x="7739350" y="434302"/>
                  <a:pt x="7921128" y="452663"/>
                  <a:pt x="7921128" y="452663"/>
                </a:cubicBezTo>
                <a:cubicBezTo>
                  <a:pt x="7970704" y="450827"/>
                  <a:pt x="7934899" y="435220"/>
                  <a:pt x="7899094" y="41961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Pěticípá hvězda 3"/>
          <p:cNvSpPr/>
          <p:nvPr/>
        </p:nvSpPr>
        <p:spPr>
          <a:xfrm>
            <a:off x="615204" y="3197349"/>
            <a:ext cx="673769" cy="78163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0162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9 0.17592 L 0.06498 0.18634 L 0.13907 0.16898 L 0.19623 0.12847 L 0.25053 0.15301 L 0.28217 0.20926 L 0.34532 0.24791 L 0.41133 0.225 L 0.48438 0.12685 L 0.55847 0.12338 L 0.60092 0.17407 " pathEditMode="relative" rAng="0" ptsTypes="AAAAAAAAA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195" y="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202335"/>
            <a:ext cx="12192000" cy="4752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741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202335"/>
            <a:ext cx="12192000" cy="4752086"/>
          </a:xfrm>
          <a:prstGeom prst="rect">
            <a:avLst/>
          </a:prstGeom>
        </p:spPr>
      </p:pic>
      <p:sp>
        <p:nvSpPr>
          <p:cNvPr id="5" name="Ovál 4"/>
          <p:cNvSpPr/>
          <p:nvPr/>
        </p:nvSpPr>
        <p:spPr>
          <a:xfrm>
            <a:off x="11827042" y="3446030"/>
            <a:ext cx="264694" cy="2646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785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2969 0.04051 L -0.04935 0.05787 L -0.07213 0.07384 L -0.0987 0.08611 L -0.12435 0.09144 L -0.15299 0.08264 L -0.16888 0.07037 L -0.20039 0.04398 L -0.23893 0.00718 L -0.28333 -0.04375 L -0.30208 -0.05602 L -0.32279 -0.07014 L -0.34948 -0.07546 L -0.37305 -0.07546 L -0.39974 -0.06667 L -0.42643 -0.05092 L -0.44609 -0.02801 L -0.48359 0.00347 L -0.52604 0.05278 L -0.5418 0.06667 L -0.55859 0.07732 L -0.58828 0.08773 L -0.61784 0.08611 L -0.64245 0.07894 L -0.66719 0.05972 L -0.71953 0.01065 L -0.78164 -0.0544 L -0.79844 -0.06319 L -0.81823 -0.07361 L -0.84779 -0.07708 L -0.86758 -0.07546 L -0.89323 -0.06134 L -0.91484 -0.04745 L -0.95338 -0.0088 L -0.97799 0.0088 L -0.9918 0.02824 " pathEditMode="relative" ptsTypes="AAAAAAAAAAAAAAAAAAAAAAAAAAAAAAAAAAA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542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Podélné vlnění na struně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192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4807"/>
          </a:xfrm>
        </p:spPr>
        <p:txBody>
          <a:bodyPr/>
          <a:lstStyle/>
          <a:p>
            <a:r>
              <a:rPr lang="cs-CZ" dirty="0" smtClean="0"/>
              <a:t>Rychlost šíření příčné vlny na struně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847956" y="1338924"/>
                <a:ext cx="4495800" cy="2460625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cs-CZ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cs-CZ" dirty="0" smtClean="0"/>
                  <a:t> rychlost šíření příčné vlny  na struně</a:t>
                </a:r>
              </a:p>
              <a:p>
                <a14:m>
                  <m:oMath xmlns:m="http://schemas.openxmlformats.org/officeDocument/2006/math">
                    <m:r>
                      <a:rPr lang="cs-CZ" i="1" dirty="0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cs-CZ" dirty="0" smtClean="0"/>
                  <a:t> síla ve struně</a:t>
                </a:r>
              </a:p>
              <a:p>
                <a14:m>
                  <m:oMath xmlns:m="http://schemas.openxmlformats.org/officeDocument/2006/math">
                    <m:r>
                      <a:rPr lang="cs-CZ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cs-CZ" dirty="0" smtClean="0"/>
                  <a:t> délková hustota</a:t>
                </a:r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47956" y="1338924"/>
                <a:ext cx="4495800" cy="2460625"/>
              </a:xfrm>
              <a:blipFill>
                <a:blip r:embed="rId2"/>
                <a:stretch>
                  <a:fillRect t="-4218" r="-271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5334000" y="1297967"/>
                <a:ext cx="2882900" cy="163685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6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cs-CZ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sz="3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cs-CZ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36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num>
                            <m:den>
                              <m:r>
                                <a:rPr lang="cs-CZ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cs-CZ" sz="3600" dirty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1297967"/>
                <a:ext cx="2882900" cy="163685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ovéPole 4"/>
          <p:cNvSpPr txBox="1"/>
          <p:nvPr/>
        </p:nvSpPr>
        <p:spPr>
          <a:xfrm>
            <a:off x="8432132" y="1691771"/>
            <a:ext cx="2933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V jednotkách SI</a:t>
            </a:r>
            <a:endParaRPr lang="cs-CZ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3553219" y="3199416"/>
                <a:ext cx="2764988" cy="8647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2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cs-CZ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cs-CZ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cs-CZ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cs-CZ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cs-CZ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8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cs-CZ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cs-CZ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2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cs-CZ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cs-CZ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cs-CZ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cs-CZ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3219" y="3199416"/>
                <a:ext cx="2764988" cy="8647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ovéPole 6"/>
          <p:cNvSpPr txBox="1"/>
          <p:nvPr/>
        </p:nvSpPr>
        <p:spPr>
          <a:xfrm>
            <a:off x="838200" y="3353770"/>
            <a:ext cx="2933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Z vlnové rovnice</a:t>
            </a:r>
            <a:endParaRPr lang="cs-CZ" sz="28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6787267" y="3477099"/>
            <a:ext cx="5079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Odvozené za předpokladů …</a:t>
            </a:r>
            <a:endParaRPr lang="cs-CZ" sz="28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980468" y="4756305"/>
            <a:ext cx="1219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Řešení</a:t>
            </a:r>
            <a:endParaRPr lang="cs-CZ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2884315" y="4802471"/>
                <a:ext cx="220406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cs-CZ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∓</m:t>
                      </m:r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𝑐𝑡</m:t>
                      </m:r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4315" y="4802471"/>
                <a:ext cx="2204065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ovéPole 10"/>
          <p:cNvSpPr txBox="1"/>
          <p:nvPr/>
        </p:nvSpPr>
        <p:spPr>
          <a:xfrm>
            <a:off x="5488048" y="4459567"/>
            <a:ext cx="44109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Tedy prakticky jakýkoliv průběh (s ohledem na podmínky odvození?)</a:t>
            </a:r>
            <a:endParaRPr lang="cs-CZ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10180934" y="4049936"/>
                <a:ext cx="1184898" cy="81926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80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cs-CZ" sz="280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cs-CZ" sz="280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cs-CZ" sz="280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cs-CZ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cs-CZ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80934" y="4049936"/>
                <a:ext cx="1184898" cy="81926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Volný tvar 12"/>
          <p:cNvSpPr/>
          <p:nvPr/>
        </p:nvSpPr>
        <p:spPr>
          <a:xfrm>
            <a:off x="1804737" y="5832969"/>
            <a:ext cx="8265695" cy="483610"/>
          </a:xfrm>
          <a:custGeom>
            <a:avLst/>
            <a:gdLst>
              <a:gd name="connsiteX0" fmla="*/ 0 w 8265695"/>
              <a:gd name="connsiteY0" fmla="*/ 483610 h 483610"/>
              <a:gd name="connsiteX1" fmla="*/ 1419726 w 8265695"/>
              <a:gd name="connsiteY1" fmla="*/ 483610 h 483610"/>
              <a:gd name="connsiteX2" fmla="*/ 2839452 w 8265695"/>
              <a:gd name="connsiteY2" fmla="*/ 471578 h 483610"/>
              <a:gd name="connsiteX3" fmla="*/ 3128210 w 8265695"/>
              <a:gd name="connsiteY3" fmla="*/ 375326 h 483610"/>
              <a:gd name="connsiteX4" fmla="*/ 3501189 w 8265695"/>
              <a:gd name="connsiteY4" fmla="*/ 38442 h 483610"/>
              <a:gd name="connsiteX5" fmla="*/ 3934326 w 8265695"/>
              <a:gd name="connsiteY5" fmla="*/ 38442 h 483610"/>
              <a:gd name="connsiteX6" fmla="*/ 4307305 w 8265695"/>
              <a:gd name="connsiteY6" fmla="*/ 315168 h 483610"/>
              <a:gd name="connsiteX7" fmla="*/ 4535905 w 8265695"/>
              <a:gd name="connsiteY7" fmla="*/ 459547 h 483610"/>
              <a:gd name="connsiteX8" fmla="*/ 5329989 w 8265695"/>
              <a:gd name="connsiteY8" fmla="*/ 471578 h 483610"/>
              <a:gd name="connsiteX9" fmla="*/ 6809874 w 8265695"/>
              <a:gd name="connsiteY9" fmla="*/ 459547 h 483610"/>
              <a:gd name="connsiteX10" fmla="*/ 8265695 w 8265695"/>
              <a:gd name="connsiteY10" fmla="*/ 447515 h 483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265695" h="483610">
                <a:moveTo>
                  <a:pt x="0" y="483610"/>
                </a:moveTo>
                <a:lnTo>
                  <a:pt x="1419726" y="483610"/>
                </a:lnTo>
                <a:lnTo>
                  <a:pt x="2839452" y="471578"/>
                </a:lnTo>
                <a:cubicBezTo>
                  <a:pt x="3124199" y="453531"/>
                  <a:pt x="3017921" y="447515"/>
                  <a:pt x="3128210" y="375326"/>
                </a:cubicBezTo>
                <a:cubicBezTo>
                  <a:pt x="3238499" y="303137"/>
                  <a:pt x="3366836" y="94589"/>
                  <a:pt x="3501189" y="38442"/>
                </a:cubicBezTo>
                <a:cubicBezTo>
                  <a:pt x="3635542" y="-17705"/>
                  <a:pt x="3799973" y="-7679"/>
                  <a:pt x="3934326" y="38442"/>
                </a:cubicBezTo>
                <a:cubicBezTo>
                  <a:pt x="4068679" y="84563"/>
                  <a:pt x="4207042" y="244984"/>
                  <a:pt x="4307305" y="315168"/>
                </a:cubicBezTo>
                <a:cubicBezTo>
                  <a:pt x="4407568" y="385352"/>
                  <a:pt x="4365458" y="433479"/>
                  <a:pt x="4535905" y="459547"/>
                </a:cubicBezTo>
                <a:cubicBezTo>
                  <a:pt x="4706352" y="485615"/>
                  <a:pt x="5329989" y="471578"/>
                  <a:pt x="5329989" y="471578"/>
                </a:cubicBezTo>
                <a:lnTo>
                  <a:pt x="6809874" y="459547"/>
                </a:lnTo>
                <a:lnTo>
                  <a:pt x="8265695" y="447515"/>
                </a:lnTo>
              </a:path>
            </a:pathLst>
          </a:cu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 doprava 13"/>
          <p:cNvSpPr/>
          <p:nvPr/>
        </p:nvSpPr>
        <p:spPr>
          <a:xfrm>
            <a:off x="8686800" y="6460958"/>
            <a:ext cx="842211" cy="1684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79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1254" y="244809"/>
            <a:ext cx="10515600" cy="838033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Princip superpozice versus podmínky odvození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95" y="3465513"/>
            <a:ext cx="12079705" cy="1444726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/>
              <p:cNvSpPr/>
              <p:nvPr/>
            </p:nvSpPr>
            <p:spPr>
              <a:xfrm>
                <a:off x="519614" y="1611192"/>
                <a:ext cx="5108834" cy="13366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cs-CZ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cs-CZ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f>
                        <m:fPr>
                          <m:ctrlPr>
                            <a:rPr lang="cs-CZ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cs-CZ" sz="2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2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cs-CZ" sz="2800" b="0" i="1" smtClean="0">
                              <a:latin typeface="Cambria Math" panose="02040503050406030204" pitchFamily="18" charset="0"/>
                            </a:rPr>
                            <m:t>=1.3,5…</m:t>
                          </m:r>
                        </m:sub>
                        <m:sup>
                          <m:r>
                            <a:rPr lang="cs-CZ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21</m:t>
                          </m:r>
                        </m:sup>
                        <m:e>
                          <m:f>
                            <m:fPr>
                              <m:ctrlPr>
                                <a:rPr lang="cs-CZ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cs-CZ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m:rPr>
                              <m:sty m:val="p"/>
                            </m:rPr>
                            <a:rPr lang="cs-CZ" sz="28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  <m:d>
                            <m:dPr>
                              <m:ctrlPr>
                                <a:rPr lang="cs-CZ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28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cs-CZ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cs-CZ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cs-CZ" sz="2800" b="0" i="1" smtClean="0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den>
                              </m:f>
                            </m:e>
                          </m:d>
                          <m:r>
                            <a:rPr lang="cs-CZ" sz="2800" b="0" i="1" smtClean="0">
                              <a:latin typeface="Cambria Math" panose="02040503050406030204" pitchFamily="18" charset="0"/>
                            </a:rPr>
                            <m:t>⁡</m:t>
                          </m:r>
                        </m:e>
                      </m:nary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6" name="Obdélní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614" y="1611192"/>
                <a:ext cx="5108834" cy="133664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délník 7"/>
              <p:cNvSpPr/>
              <p:nvPr/>
            </p:nvSpPr>
            <p:spPr>
              <a:xfrm>
                <a:off x="6551846" y="1823285"/>
                <a:ext cx="1525995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cs-CZ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8" name="Obdélní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1846" y="1823285"/>
                <a:ext cx="1525995" cy="90178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410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odvození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5704716" y="1498603"/>
                <a:ext cx="2764988" cy="8647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2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cs-CZ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cs-CZ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cs-CZ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cs-CZ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cs-CZ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8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cs-CZ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cs-CZ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2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cs-CZ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cs-CZ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cs-CZ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cs-CZ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4716" y="1498603"/>
                <a:ext cx="2764988" cy="86472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ovéPole 6"/>
          <p:cNvSpPr txBox="1"/>
          <p:nvPr/>
        </p:nvSpPr>
        <p:spPr>
          <a:xfrm>
            <a:off x="1975933" y="1677918"/>
            <a:ext cx="2933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Z vlnové rovnice</a:t>
            </a:r>
            <a:endParaRPr lang="cs-CZ" sz="28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1975933" y="2905780"/>
            <a:ext cx="79606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za předpokladů ………</a:t>
            </a:r>
            <a:endParaRPr lang="cs-CZ" sz="28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1194099" y="4456380"/>
            <a:ext cx="1219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Řešení</a:t>
            </a:r>
            <a:endParaRPr lang="cs-CZ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3311272" y="4513304"/>
                <a:ext cx="220406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cs-CZ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∓</m:t>
                      </m:r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𝑐𝑡</m:t>
                      </m:r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1272" y="4513304"/>
                <a:ext cx="2204065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ovéPole 10"/>
          <p:cNvSpPr txBox="1"/>
          <p:nvPr/>
        </p:nvSpPr>
        <p:spPr>
          <a:xfrm>
            <a:off x="2413523" y="5551441"/>
            <a:ext cx="44109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Tedy prakticky jakýkoliv průběh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9324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 experimentu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197274"/>
          </a:xfrm>
        </p:spPr>
        <p:txBody>
          <a:bodyPr/>
          <a:lstStyle/>
          <a:p>
            <a:r>
              <a:rPr lang="cs-CZ" dirty="0" smtClean="0"/>
              <a:t>Změření rychlosti šíření vlny (ze stojatého vlnění nebo z doby průletu)</a:t>
            </a:r>
          </a:p>
          <a:p>
            <a:r>
              <a:rPr lang="cs-CZ" dirty="0" smtClean="0"/>
              <a:t>Změření síly ve struně, a délkové hustoty 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38200" y="3675940"/>
            <a:ext cx="10515600" cy="8637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Přechodem do soustavy spojené s postupnou vlnou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199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2762"/>
          </a:xfrm>
        </p:spPr>
        <p:txBody>
          <a:bodyPr/>
          <a:lstStyle/>
          <a:p>
            <a:r>
              <a:rPr lang="cs-CZ" dirty="0" smtClean="0"/>
              <a:t>Praktické provedení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47888"/>
            <a:ext cx="10515600" cy="1563473"/>
          </a:xfrm>
        </p:spPr>
        <p:txBody>
          <a:bodyPr/>
          <a:lstStyle/>
          <a:p>
            <a:r>
              <a:rPr lang="cs-CZ" dirty="0" smtClean="0"/>
              <a:t>Pohyb struny rychlostí c směrem vzad  lze zajistit rotací kruhové struny odpovídající úhlovou rychlostí.</a:t>
            </a:r>
          </a:p>
          <a:p>
            <a:r>
              <a:rPr lang="cs-CZ" dirty="0" smtClean="0"/>
              <a:t>Zavěšení struny - kolotoč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2571076" y="5201322"/>
            <a:ext cx="4776395" cy="1118795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2571077" y="3383746"/>
            <a:ext cx="4776395" cy="1118795"/>
          </a:xfrm>
          <a:prstGeom prst="ellipse">
            <a:avLst/>
          </a:prstGeom>
          <a:solidFill>
            <a:schemeClr val="accent1">
              <a:lumMod val="20000"/>
              <a:lumOff val="80000"/>
              <a:alpha val="46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6"/>
          <p:cNvCxnSpPr/>
          <p:nvPr/>
        </p:nvCxnSpPr>
        <p:spPr>
          <a:xfrm>
            <a:off x="2807746" y="4184725"/>
            <a:ext cx="0" cy="18180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3937299" y="4432151"/>
            <a:ext cx="0" cy="18180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5389581" y="4539727"/>
            <a:ext cx="0" cy="18180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6658983" y="4356847"/>
            <a:ext cx="0" cy="18180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7153835" y="3700630"/>
            <a:ext cx="0" cy="18180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5895190" y="3447826"/>
            <a:ext cx="0" cy="18180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3668357" y="3447826"/>
            <a:ext cx="0" cy="18180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4679576" y="3383746"/>
            <a:ext cx="0" cy="18180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2990626" y="3630706"/>
            <a:ext cx="0" cy="18180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7865076" y="5391387"/>
            <a:ext cx="2424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Struna v podobě řetízku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7688836" y="3700630"/>
            <a:ext cx="3143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Závěsný systém, tenké gumičky </a:t>
            </a:r>
            <a:endParaRPr lang="cs-CZ" dirty="0"/>
          </a:p>
        </p:txBody>
      </p:sp>
      <p:cxnSp>
        <p:nvCxnSpPr>
          <p:cNvPr id="19" name="Přímá spojnice 18"/>
          <p:cNvCxnSpPr/>
          <p:nvPr/>
        </p:nvCxnSpPr>
        <p:spPr>
          <a:xfrm flipH="1">
            <a:off x="5045336" y="2811361"/>
            <a:ext cx="10758" cy="4046639"/>
          </a:xfrm>
          <a:prstGeom prst="line">
            <a:avLst/>
          </a:prstGeom>
          <a:ln w="57150">
            <a:solidFill>
              <a:srgbClr val="00B05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5063593" y="2703826"/>
            <a:ext cx="118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Osa rotace</a:t>
            </a:r>
            <a:endParaRPr lang="cs-CZ" dirty="0"/>
          </a:p>
        </p:txBody>
      </p:sp>
      <p:cxnSp>
        <p:nvCxnSpPr>
          <p:cNvPr id="22" name="Přímá spojnice se šipkou 21"/>
          <p:cNvCxnSpPr>
            <a:endCxn id="4" idx="5"/>
          </p:cNvCxnSpPr>
          <p:nvPr/>
        </p:nvCxnSpPr>
        <p:spPr>
          <a:xfrm>
            <a:off x="5037837" y="5760719"/>
            <a:ext cx="1610147" cy="39555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5573699" y="5589164"/>
            <a:ext cx="1028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Poloměr </a:t>
            </a:r>
            <a:endParaRPr lang="cs-CZ" dirty="0"/>
          </a:p>
        </p:txBody>
      </p:sp>
      <p:cxnSp>
        <p:nvCxnSpPr>
          <p:cNvPr id="25" name="Přímá spojnice se šipkou 24"/>
          <p:cNvCxnSpPr>
            <a:stCxn id="4" idx="5"/>
          </p:cNvCxnSpPr>
          <p:nvPr/>
        </p:nvCxnSpPr>
        <p:spPr>
          <a:xfrm flipV="1">
            <a:off x="6647984" y="5852160"/>
            <a:ext cx="1040852" cy="30411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7016334" y="6032707"/>
            <a:ext cx="2035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Obvodová rychlost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140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Nadpis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cs-CZ" dirty="0" smtClean="0"/>
                  <a:t>Vztah mezi obvodovou rychlostí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cs-CZ" dirty="0" smtClean="0"/>
                  <a:t> a sílou ve struně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2" name="Nadpis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 t="-13364" b="-2119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ál 4"/>
          <p:cNvSpPr/>
          <p:nvPr/>
        </p:nvSpPr>
        <p:spPr>
          <a:xfrm>
            <a:off x="957430" y="2332822"/>
            <a:ext cx="4098663" cy="4078736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6"/>
          <p:cNvCxnSpPr/>
          <p:nvPr/>
        </p:nvCxnSpPr>
        <p:spPr>
          <a:xfrm>
            <a:off x="3001384" y="1592132"/>
            <a:ext cx="10757" cy="52658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215153" y="4389121"/>
            <a:ext cx="6131859" cy="107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 flipV="1">
            <a:off x="3012141" y="2581835"/>
            <a:ext cx="957431" cy="17903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 flipV="1">
            <a:off x="3022898" y="3038241"/>
            <a:ext cx="1545067" cy="13339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>
            <a:off x="4578722" y="3038241"/>
            <a:ext cx="982981" cy="1533759"/>
          </a:xfrm>
          <a:prstGeom prst="straightConnector1">
            <a:avLst/>
          </a:prstGeom>
          <a:ln w="381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 flipH="1" flipV="1">
            <a:off x="2420471" y="1707617"/>
            <a:ext cx="1549102" cy="874219"/>
          </a:xfrm>
          <a:prstGeom prst="straightConnector1">
            <a:avLst/>
          </a:prstGeom>
          <a:ln w="381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ovéPole 23"/>
              <p:cNvSpPr txBox="1"/>
              <p:nvPr/>
            </p:nvSpPr>
            <p:spPr>
              <a:xfrm>
                <a:off x="3195022" y="1592132"/>
                <a:ext cx="549701" cy="5064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sz="24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</m:acc>
                        </m:e>
                        <m:sub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5022" y="1592132"/>
                <a:ext cx="549701" cy="5064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24"/>
              <p:cNvSpPr txBox="1"/>
              <p:nvPr/>
            </p:nvSpPr>
            <p:spPr>
              <a:xfrm>
                <a:off x="5988781" y="3429111"/>
                <a:ext cx="2222532" cy="5360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sz="2400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</m:e>
                      </m:d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sz="2400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</m:e>
                      </m:d>
                      <m:r>
                        <a:rPr lang="cs-CZ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 panose="02040503050406030204" pitchFamily="18" charset="0"/>
                        </a:rPr>
                        <m:t>F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8781" y="3429111"/>
                <a:ext cx="2222532" cy="5360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ovéPole 27"/>
              <p:cNvSpPr txBox="1"/>
              <p:nvPr/>
            </p:nvSpPr>
            <p:spPr>
              <a:xfrm>
                <a:off x="4269048" y="2356307"/>
                <a:ext cx="4875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8" name="TextovéPol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9048" y="2356307"/>
                <a:ext cx="487569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ovéPole 28"/>
              <p:cNvSpPr txBox="1"/>
              <p:nvPr/>
            </p:nvSpPr>
            <p:spPr>
              <a:xfrm>
                <a:off x="3928216" y="3575182"/>
                <a:ext cx="1669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9" name="TextovéPol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8216" y="3575182"/>
                <a:ext cx="166969" cy="276999"/>
              </a:xfrm>
              <a:prstGeom prst="rect">
                <a:avLst/>
              </a:prstGeom>
              <a:blipFill>
                <a:blip r:embed="rId6"/>
                <a:stretch>
                  <a:fillRect l="-21429" r="-142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ovéPole 29"/>
              <p:cNvSpPr txBox="1"/>
              <p:nvPr/>
            </p:nvSpPr>
            <p:spPr>
              <a:xfrm>
                <a:off x="3281082" y="3512467"/>
                <a:ext cx="5119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cs-CZ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0" name="TextovéPole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1082" y="3512467"/>
                <a:ext cx="511999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5235596" y="2402473"/>
                <a:ext cx="12075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∗∆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5596" y="2402473"/>
                <a:ext cx="1207575" cy="276999"/>
              </a:xfrm>
              <a:prstGeom prst="rect">
                <a:avLst/>
              </a:prstGeom>
              <a:blipFill>
                <a:blip r:embed="rId8"/>
                <a:stretch>
                  <a:fillRect l="-4545" r="-3535" b="-65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ovéPole 31"/>
              <p:cNvSpPr txBox="1"/>
              <p:nvPr/>
            </p:nvSpPr>
            <p:spPr>
              <a:xfrm>
                <a:off x="5066850" y="3432101"/>
                <a:ext cx="571374" cy="5064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cs-CZ" sz="24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</m:acc>
                        </m:e>
                        <m:sub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2" name="TextovéPol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6850" y="3432101"/>
                <a:ext cx="571374" cy="50642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ovéPole 34"/>
              <p:cNvSpPr txBox="1"/>
              <p:nvPr/>
            </p:nvSpPr>
            <p:spPr>
              <a:xfrm>
                <a:off x="6709542" y="4303978"/>
                <a:ext cx="5134627" cy="8310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sz="2400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cs-CZ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sz="2400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</m:acc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</m:e>
                      </m:d>
                      <m:r>
                        <a:rPr lang="cs-CZ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∗∆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=(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∗∆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5" name="TextovéPol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9542" y="4303978"/>
                <a:ext cx="5134627" cy="83106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ovéPole 35"/>
          <p:cNvSpPr txBox="1"/>
          <p:nvPr/>
        </p:nvSpPr>
        <p:spPr>
          <a:xfrm rot="5400000">
            <a:off x="10252038" y="3727402"/>
            <a:ext cx="50687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8000" dirty="0" smtClean="0"/>
              <a:t>{</a:t>
            </a:r>
            <a:endParaRPr lang="cs-CZ" sz="8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/>
              <p:cNvSpPr txBox="1"/>
              <p:nvPr/>
            </p:nvSpPr>
            <p:spPr>
              <a:xfrm>
                <a:off x="10218792" y="3811496"/>
                <a:ext cx="5733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18792" y="3811496"/>
                <a:ext cx="573362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ovéPole 37"/>
              <p:cNvSpPr txBox="1"/>
              <p:nvPr/>
            </p:nvSpPr>
            <p:spPr>
              <a:xfrm>
                <a:off x="5928717" y="5273306"/>
                <a:ext cx="513462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4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</m:t>
                      </m:r>
                      <m:r>
                        <a:rPr lang="cs-CZ" sz="4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4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sSup>
                        <m:sSupPr>
                          <m:ctrlPr>
                            <a:rPr lang="cs-CZ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cs-CZ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4800" dirty="0"/>
              </a:p>
            </p:txBody>
          </p:sp>
        </mc:Choice>
        <mc:Fallback xmlns="">
          <p:sp>
            <p:nvSpPr>
              <p:cNvPr id="38" name="TextovéPole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8717" y="5273306"/>
                <a:ext cx="5134627" cy="83099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065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7277455" y="2689230"/>
                <a:ext cx="1769395" cy="17291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6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cs-CZ" sz="36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cs-CZ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num>
                            <m:den>
                              <m:r>
                                <a:rPr lang="cs-CZ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cs-CZ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7455" y="2689230"/>
                <a:ext cx="1769395" cy="172919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397137" y="1810117"/>
                <a:ext cx="55563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2400" dirty="0" smtClean="0"/>
                  <a:t>Síla ve struně  běžící po kružnici rychlostí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cs-CZ" sz="2400" dirty="0" smtClean="0"/>
                  <a:t> </a:t>
                </a:r>
                <a:endParaRPr lang="cs-CZ" sz="24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137" y="1810117"/>
                <a:ext cx="5556393" cy="461665"/>
              </a:xfrm>
              <a:prstGeom prst="rect">
                <a:avLst/>
              </a:prstGeom>
              <a:blipFill>
                <a:blip r:embed="rId3"/>
                <a:stretch>
                  <a:fillRect l="-1645" t="-10526" b="-28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6464449" y="1858233"/>
                <a:ext cx="5411993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 smtClean="0"/>
                  <a:t>Fázová rychlost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cs-CZ" sz="2400" dirty="0" smtClean="0"/>
                  <a:t> šíření příčného vlnění  na struně napínané silou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cs-CZ" sz="2400" dirty="0" smtClean="0"/>
                  <a:t> </a:t>
                </a:r>
                <a:endParaRPr lang="cs-CZ" sz="2400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4449" y="1858233"/>
                <a:ext cx="5411993" cy="830997"/>
              </a:xfrm>
              <a:prstGeom prst="rect">
                <a:avLst/>
              </a:prstGeom>
              <a:blipFill>
                <a:blip r:embed="rId4"/>
                <a:stretch>
                  <a:fillRect l="-1689" t="-5882" b="-1617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délník 9"/>
              <p:cNvSpPr/>
              <p:nvPr/>
            </p:nvSpPr>
            <p:spPr>
              <a:xfrm>
                <a:off x="1212735" y="2724255"/>
                <a:ext cx="2558906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4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</m:t>
                      </m:r>
                      <m:r>
                        <a:rPr lang="cs-CZ" sz="4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4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sSup>
                        <m:sSupPr>
                          <m:ctrlPr>
                            <a:rPr lang="cs-CZ" sz="4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4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cs-CZ" sz="4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" name="Obdélní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2735" y="2724255"/>
                <a:ext cx="2558906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Obdélník 10"/>
              <p:cNvSpPr/>
              <p:nvPr/>
            </p:nvSpPr>
            <p:spPr>
              <a:xfrm>
                <a:off x="4197144" y="3834850"/>
                <a:ext cx="1782539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4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cs-CZ" sz="4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4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1" name="Obdélní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7144" y="3834850"/>
                <a:ext cx="1782539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36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1839</TotalTime>
  <Words>245</Words>
  <Application>Microsoft Office PowerPoint</Application>
  <PresentationFormat>Širokoúhlá obrazovka</PresentationFormat>
  <Paragraphs>75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Motiv Office</vt:lpstr>
      <vt:lpstr>Pokusy s řetízky </vt:lpstr>
      <vt:lpstr>Podélné vlnění na struně</vt:lpstr>
      <vt:lpstr>Rychlost šíření příčné vlny na struně</vt:lpstr>
      <vt:lpstr>Princip superpozice versus podmínky odvození</vt:lpstr>
      <vt:lpstr>odvození</vt:lpstr>
      <vt:lpstr>Z experimentu</vt:lpstr>
      <vt:lpstr>Praktické provedení</vt:lpstr>
      <vt:lpstr>Vztah mezi obvodovou rychlostí v a sílou ve struně F</vt:lpstr>
      <vt:lpstr>závěr</vt:lpstr>
      <vt:lpstr>Vztah mezi obvodovou rychlostí v a sílou ve struně F nezávisí na poloměru kružnice r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Pokusy s řetízky</dc:title>
  <dc:creator>Admin</dc:creator>
  <cp:lastModifiedBy>User</cp:lastModifiedBy>
  <cp:revision>34</cp:revision>
  <dcterms:created xsi:type="dcterms:W3CDTF">2017-08-30T09:47:28Z</dcterms:created>
  <dcterms:modified xsi:type="dcterms:W3CDTF">2021-03-07T20:25:51Z</dcterms:modified>
</cp:coreProperties>
</file>