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6"/>
  </p:notesMasterIdLst>
  <p:handoutMasterIdLst>
    <p:handoutMasterId r:id="rId137"/>
  </p:handoutMasterIdLst>
  <p:sldIdLst>
    <p:sldId id="622" r:id="rId2"/>
    <p:sldId id="624" r:id="rId3"/>
    <p:sldId id="735" r:id="rId4"/>
    <p:sldId id="736" r:id="rId5"/>
    <p:sldId id="743" r:id="rId6"/>
    <p:sldId id="737" r:id="rId7"/>
    <p:sldId id="738" r:id="rId8"/>
    <p:sldId id="740" r:id="rId9"/>
    <p:sldId id="627" r:id="rId10"/>
    <p:sldId id="744" r:id="rId11"/>
    <p:sldId id="742" r:id="rId12"/>
    <p:sldId id="746" r:id="rId13"/>
    <p:sldId id="745" r:id="rId14"/>
    <p:sldId id="747" r:id="rId15"/>
    <p:sldId id="756" r:id="rId16"/>
    <p:sldId id="751" r:id="rId17"/>
    <p:sldId id="752" r:id="rId18"/>
    <p:sldId id="753" r:id="rId19"/>
    <p:sldId id="754" r:id="rId20"/>
    <p:sldId id="757" r:id="rId21"/>
    <p:sldId id="758" r:id="rId22"/>
    <p:sldId id="755" r:id="rId23"/>
    <p:sldId id="748" r:id="rId24"/>
    <p:sldId id="749" r:id="rId25"/>
    <p:sldId id="750" r:id="rId26"/>
    <p:sldId id="759" r:id="rId27"/>
    <p:sldId id="760" r:id="rId28"/>
    <p:sldId id="625" r:id="rId29"/>
    <p:sldId id="626" r:id="rId30"/>
    <p:sldId id="628" r:id="rId31"/>
    <p:sldId id="629" r:id="rId32"/>
    <p:sldId id="631" r:id="rId33"/>
    <p:sldId id="632" r:id="rId34"/>
    <p:sldId id="630" r:id="rId35"/>
    <p:sldId id="634" r:id="rId36"/>
    <p:sldId id="633" r:id="rId37"/>
    <p:sldId id="636" r:id="rId38"/>
    <p:sldId id="635" r:id="rId39"/>
    <p:sldId id="637" r:id="rId40"/>
    <p:sldId id="638" r:id="rId41"/>
    <p:sldId id="639" r:id="rId42"/>
    <p:sldId id="640" r:id="rId43"/>
    <p:sldId id="642" r:id="rId44"/>
    <p:sldId id="643" r:id="rId45"/>
    <p:sldId id="644" r:id="rId46"/>
    <p:sldId id="645" r:id="rId47"/>
    <p:sldId id="641" r:id="rId48"/>
    <p:sldId id="761" r:id="rId49"/>
    <p:sldId id="646" r:id="rId50"/>
    <p:sldId id="647" r:id="rId51"/>
    <p:sldId id="649" r:id="rId52"/>
    <p:sldId id="648" r:id="rId53"/>
    <p:sldId id="650" r:id="rId54"/>
    <p:sldId id="651" r:id="rId55"/>
    <p:sldId id="652" r:id="rId56"/>
    <p:sldId id="654" r:id="rId57"/>
    <p:sldId id="655" r:id="rId58"/>
    <p:sldId id="763" r:id="rId59"/>
    <p:sldId id="656" r:id="rId60"/>
    <p:sldId id="657" r:id="rId61"/>
    <p:sldId id="658" r:id="rId62"/>
    <p:sldId id="662" r:id="rId63"/>
    <p:sldId id="664" r:id="rId64"/>
    <p:sldId id="661" r:id="rId65"/>
    <p:sldId id="660" r:id="rId66"/>
    <p:sldId id="659" r:id="rId67"/>
    <p:sldId id="666" r:id="rId68"/>
    <p:sldId id="671" r:id="rId69"/>
    <p:sldId id="668" r:id="rId70"/>
    <p:sldId id="687" r:id="rId71"/>
    <p:sldId id="676" r:id="rId72"/>
    <p:sldId id="688" r:id="rId73"/>
    <p:sldId id="690" r:id="rId74"/>
    <p:sldId id="674" r:id="rId75"/>
    <p:sldId id="670" r:id="rId76"/>
    <p:sldId id="691" r:id="rId77"/>
    <p:sldId id="779" r:id="rId78"/>
    <p:sldId id="694" r:id="rId79"/>
    <p:sldId id="686" r:id="rId80"/>
    <p:sldId id="692" r:id="rId81"/>
    <p:sldId id="693" r:id="rId82"/>
    <p:sldId id="697" r:id="rId83"/>
    <p:sldId id="698" r:id="rId84"/>
    <p:sldId id="699" r:id="rId85"/>
    <p:sldId id="700" r:id="rId86"/>
    <p:sldId id="701" r:id="rId87"/>
    <p:sldId id="702" r:id="rId88"/>
    <p:sldId id="703" r:id="rId89"/>
    <p:sldId id="704" r:id="rId90"/>
    <p:sldId id="705" r:id="rId91"/>
    <p:sldId id="706" r:id="rId92"/>
    <p:sldId id="707" r:id="rId93"/>
    <p:sldId id="708" r:id="rId94"/>
    <p:sldId id="709" r:id="rId95"/>
    <p:sldId id="710" r:id="rId96"/>
    <p:sldId id="711" r:id="rId97"/>
    <p:sldId id="712" r:id="rId98"/>
    <p:sldId id="713" r:id="rId99"/>
    <p:sldId id="714" r:id="rId100"/>
    <p:sldId id="715" r:id="rId101"/>
    <p:sldId id="716" r:id="rId102"/>
    <p:sldId id="717" r:id="rId103"/>
    <p:sldId id="719" r:id="rId104"/>
    <p:sldId id="720" r:id="rId105"/>
    <p:sldId id="721" r:id="rId106"/>
    <p:sldId id="722" r:id="rId107"/>
    <p:sldId id="723" r:id="rId108"/>
    <p:sldId id="724" r:id="rId109"/>
    <p:sldId id="725" r:id="rId110"/>
    <p:sldId id="726" r:id="rId111"/>
    <p:sldId id="727" r:id="rId112"/>
    <p:sldId id="728" r:id="rId113"/>
    <p:sldId id="729" r:id="rId114"/>
    <p:sldId id="730" r:id="rId115"/>
    <p:sldId id="731" r:id="rId116"/>
    <p:sldId id="732" r:id="rId117"/>
    <p:sldId id="733" r:id="rId118"/>
    <p:sldId id="734" r:id="rId119"/>
    <p:sldId id="762" r:id="rId120"/>
    <p:sldId id="764" r:id="rId121"/>
    <p:sldId id="765" r:id="rId122"/>
    <p:sldId id="766" r:id="rId123"/>
    <p:sldId id="767" r:id="rId124"/>
    <p:sldId id="768" r:id="rId125"/>
    <p:sldId id="769" r:id="rId126"/>
    <p:sldId id="770" r:id="rId127"/>
    <p:sldId id="771" r:id="rId128"/>
    <p:sldId id="772" r:id="rId129"/>
    <p:sldId id="773" r:id="rId130"/>
    <p:sldId id="774" r:id="rId131"/>
    <p:sldId id="775" r:id="rId132"/>
    <p:sldId id="776" r:id="rId133"/>
    <p:sldId id="777" r:id="rId134"/>
    <p:sldId id="778" r:id="rId135"/>
  </p:sldIdLst>
  <p:sldSz cx="12192000" cy="6858000"/>
  <p:notesSz cx="6797675" cy="992822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1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42" d="100"/>
          <a:sy n="142" d="100"/>
        </p:scale>
        <p:origin x="132" y="522"/>
      </p:cViewPr>
      <p:guideLst>
        <p:guide orient="horz" pos="404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49688" y="0"/>
            <a:ext cx="2946400" cy="496967"/>
          </a:xfrm>
          <a:prstGeom prst="rect">
            <a:avLst/>
          </a:prstGeom>
        </p:spPr>
        <p:txBody>
          <a:bodyPr vert="horz" lIns="91440" tIns="45720" rIns="91440" bIns="45720" rtlCol="0"/>
          <a:lstStyle>
            <a:lvl1pPr algn="r">
              <a:defRPr sz="1200"/>
            </a:lvl1pPr>
          </a:lstStyle>
          <a:p>
            <a:fld id="{C9BB45D0-30F4-4ACB-AB16-91AD1417D2E7}" type="datetimeFigureOut">
              <a:rPr lang="cs-CZ" smtClean="0"/>
              <a:pPr/>
              <a:t>26.4.2021</a:t>
            </a:fld>
            <a:endParaRPr lang="cs-CZ"/>
          </a:p>
        </p:txBody>
      </p:sp>
      <p:sp>
        <p:nvSpPr>
          <p:cNvPr id="4" name="Zástupný symbol pro zápatí 3"/>
          <p:cNvSpPr>
            <a:spLocks noGrp="1"/>
          </p:cNvSpPr>
          <p:nvPr>
            <p:ph type="ftr" sz="quarter" idx="2"/>
          </p:nvPr>
        </p:nvSpPr>
        <p:spPr>
          <a:xfrm>
            <a:off x="0" y="9431258"/>
            <a:ext cx="2946400" cy="49696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49688" y="9431258"/>
            <a:ext cx="2946400" cy="496967"/>
          </a:xfrm>
          <a:prstGeom prst="rect">
            <a:avLst/>
          </a:prstGeom>
        </p:spPr>
        <p:txBody>
          <a:bodyPr vert="horz" lIns="91440" tIns="45720" rIns="91440" bIns="45720" rtlCol="0" anchor="b"/>
          <a:lstStyle>
            <a:lvl1pPr algn="r">
              <a:defRPr sz="1200"/>
            </a:lvl1pPr>
          </a:lstStyle>
          <a:p>
            <a:fld id="{D2447439-4D1F-4596-BDEC-8E99E7147077}" type="slidenum">
              <a:rPr lang="cs-CZ" smtClean="0"/>
              <a:pPr/>
              <a:t>‹#›</a:t>
            </a:fld>
            <a:endParaRPr lang="cs-CZ"/>
          </a:p>
        </p:txBody>
      </p:sp>
    </p:spTree>
    <p:extLst>
      <p:ext uri="{BB962C8B-B14F-4D97-AF65-F5344CB8AC3E}">
        <p14:creationId xmlns:p14="http://schemas.microsoft.com/office/powerpoint/2010/main" val="2214250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49688" y="0"/>
            <a:ext cx="2946400" cy="496967"/>
          </a:xfrm>
          <a:prstGeom prst="rect">
            <a:avLst/>
          </a:prstGeom>
        </p:spPr>
        <p:txBody>
          <a:bodyPr vert="horz" lIns="91440" tIns="45720" rIns="91440" bIns="45720" rtlCol="0"/>
          <a:lstStyle>
            <a:lvl1pPr algn="r">
              <a:defRPr sz="1200"/>
            </a:lvl1pPr>
          </a:lstStyle>
          <a:p>
            <a:fld id="{17429DA2-6E74-4D4C-8D9E-27CBD2705229}" type="datetimeFigureOut">
              <a:rPr lang="cs-CZ" smtClean="0"/>
              <a:pPr/>
              <a:t>26.4.2021</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450" y="4777552"/>
            <a:ext cx="5438775" cy="39090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431258"/>
            <a:ext cx="2946400" cy="49696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9688" y="9431258"/>
            <a:ext cx="2946400" cy="496967"/>
          </a:xfrm>
          <a:prstGeom prst="rect">
            <a:avLst/>
          </a:prstGeom>
        </p:spPr>
        <p:txBody>
          <a:bodyPr vert="horz" lIns="91440" tIns="45720" rIns="91440" bIns="45720" rtlCol="0" anchor="b"/>
          <a:lstStyle>
            <a:lvl1pPr algn="r">
              <a:defRPr sz="1200"/>
            </a:lvl1pPr>
          </a:lstStyle>
          <a:p>
            <a:fld id="{E7E07960-F3C8-4423-B3EE-CE7A595D568E}" type="slidenum">
              <a:rPr lang="cs-CZ" smtClean="0"/>
              <a:pPr/>
              <a:t>‹#›</a:t>
            </a:fld>
            <a:endParaRPr lang="cs-CZ"/>
          </a:p>
        </p:txBody>
      </p:sp>
    </p:spTree>
    <p:extLst>
      <p:ext uri="{BB962C8B-B14F-4D97-AF65-F5344CB8AC3E}">
        <p14:creationId xmlns:p14="http://schemas.microsoft.com/office/powerpoint/2010/main" val="67882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pPr/>
              <a:t>26.4.2021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4186205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pPr/>
              <a:t>26.4.2021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4006130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pPr/>
              <a:t>26.4.2021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1259729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A34B5D6-9712-4126-9DFA-D8DD298D98C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20036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09600" y="1600201"/>
            <a:ext cx="53848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600200"/>
            <a:ext cx="53848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3938589"/>
            <a:ext cx="53848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CFF6D6D-3217-42B9-BA8C-27715E644DD0}"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69135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smtClean="0"/>
              <a:t>Kliknutím lze upravit styl.</a:t>
            </a:r>
            <a:endParaRPr lang="cs-CZ"/>
          </a:p>
        </p:txBody>
      </p:sp>
      <p:sp>
        <p:nvSpPr>
          <p:cNvPr id="3" name="Zástupný symbol pro tabulku 2"/>
          <p:cNvSpPr>
            <a:spLocks noGrp="1"/>
          </p:cNvSpPr>
          <p:nvPr>
            <p:ph type="tbl" idx="1"/>
          </p:nvPr>
        </p:nvSpPr>
        <p:spPr>
          <a:xfrm>
            <a:off x="609600" y="1600201"/>
            <a:ext cx="10972800" cy="4525963"/>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8BEFF9-D671-4B85-BFDB-BA603BB9539A}"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550592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pPr/>
              <a:t>26.4.2021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3534592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BB9812A1-7B5F-49FC-9C84-A5E8254F5BF5}" type="datetimeFigureOut">
              <a:rPr lang="cs-CZ" smtClean="0"/>
              <a:pPr/>
              <a:t>26.4.2021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102866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BB9812A1-7B5F-49FC-9C84-A5E8254F5BF5}" type="datetimeFigureOut">
              <a:rPr lang="cs-CZ" smtClean="0"/>
              <a:pPr/>
              <a:t>26.4.2021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386616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839789"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6172201"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BB9812A1-7B5F-49FC-9C84-A5E8254F5BF5}" type="datetimeFigureOut">
              <a:rPr lang="cs-CZ" smtClean="0"/>
              <a:pPr/>
              <a:t>26.4.2021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875736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BB9812A1-7B5F-49FC-9C84-A5E8254F5BF5}" type="datetimeFigureOut">
              <a:rPr lang="cs-CZ" smtClean="0"/>
              <a:pPr/>
              <a:t>26.4.2021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2630004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9812A1-7B5F-49FC-9C84-A5E8254F5BF5}" type="datetimeFigureOut">
              <a:rPr lang="cs-CZ" smtClean="0"/>
              <a:pPr/>
              <a:t>26.4.2021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2867116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BB9812A1-7B5F-49FC-9C84-A5E8254F5BF5}" type="datetimeFigureOut">
              <a:rPr lang="cs-CZ" smtClean="0"/>
              <a:pPr/>
              <a:t>26.4.2021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9495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BB9812A1-7B5F-49FC-9C84-A5E8254F5BF5}" type="datetimeFigureOut">
              <a:rPr lang="cs-CZ" smtClean="0"/>
              <a:pPr/>
              <a:t>26.4.2021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45577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812A1-7B5F-49FC-9C84-A5E8254F5BF5}" type="datetimeFigureOut">
              <a:rPr lang="cs-CZ" smtClean="0"/>
              <a:pPr/>
              <a:t>26.4.2021</a:t>
            </a:fld>
            <a:endParaRPr lang="cs-CZ"/>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E8A3F9-E7E0-4F05-B383-CB9A7049312E}" type="slidenum">
              <a:rPr lang="cs-CZ" smtClean="0"/>
              <a:pPr/>
              <a:t>‹#›</a:t>
            </a:fld>
            <a:endParaRPr lang="cs-CZ"/>
          </a:p>
        </p:txBody>
      </p:sp>
    </p:spTree>
    <p:extLst>
      <p:ext uri="{BB962C8B-B14F-4D97-AF65-F5344CB8AC3E}">
        <p14:creationId xmlns:p14="http://schemas.microsoft.com/office/powerpoint/2010/main" val="1038478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95.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96.wmf"/><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ideo" Target="https://www.youtube.com/embed/e7f7lZERYLc"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6.wmf"/><Relationship Id="rId4" Type="http://schemas.openxmlformats.org/officeDocument/2006/relationships/oleObject" Target="../embeddings/oleObject1.bin"/></Relationships>
</file>

<file path=ppt/slides/_rels/slide81.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eg"/></Relationships>
</file>

<file path=ppt/slides/_rels/slide8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6.wmf"/><Relationship Id="rId4" Type="http://schemas.openxmlformats.org/officeDocument/2006/relationships/oleObject" Target="../embeddings/oleObject2.bin"/></Relationships>
</file>

<file path=ppt/slides/_rels/slide9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88.wmf"/></Relationships>
</file>

<file path=ppt/slides/_rels/slide9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Radiační </a:t>
            </a:r>
            <a:r>
              <a:rPr lang="cs-CZ" b="1" dirty="0" smtClean="0"/>
              <a:t>biofyzika</a:t>
            </a:r>
            <a:endParaRPr lang="cs-CZ" b="1" dirty="0"/>
          </a:p>
        </p:txBody>
      </p:sp>
      <p:sp>
        <p:nvSpPr>
          <p:cNvPr id="3" name="Zástupný symbol pro obsah 2"/>
          <p:cNvSpPr>
            <a:spLocks noGrp="1"/>
          </p:cNvSpPr>
          <p:nvPr>
            <p:ph idx="1"/>
          </p:nvPr>
        </p:nvSpPr>
        <p:spPr>
          <a:xfrm>
            <a:off x="1569080" y="1419989"/>
            <a:ext cx="5147030" cy="4351338"/>
          </a:xfrm>
        </p:spPr>
        <p:txBody>
          <a:bodyPr>
            <a:normAutofit/>
          </a:bodyPr>
          <a:lstStyle/>
          <a:p>
            <a:pPr marL="0" indent="0" algn="ctr">
              <a:lnSpc>
                <a:spcPct val="150000"/>
              </a:lnSpc>
              <a:buNone/>
            </a:pPr>
            <a:r>
              <a:rPr lang="cs-CZ" sz="4000" dirty="0" smtClean="0"/>
              <a:t>Přednáška </a:t>
            </a:r>
            <a:r>
              <a:rPr lang="cs-CZ" sz="4000" dirty="0" smtClean="0"/>
              <a:t>8 </a:t>
            </a:r>
            <a:r>
              <a:rPr lang="cs-CZ" sz="4000" dirty="0" smtClean="0"/>
              <a:t>2021</a:t>
            </a:r>
            <a:endParaRPr lang="cs-CZ" sz="4000" dirty="0"/>
          </a:p>
          <a:p>
            <a:pPr marL="0" indent="0" algn="ctr">
              <a:lnSpc>
                <a:spcPct val="150000"/>
              </a:lnSpc>
              <a:buNone/>
            </a:pPr>
            <a:r>
              <a:rPr lang="cs-CZ" sz="3200" b="1" dirty="0" smtClean="0"/>
              <a:t>BIOLOGICKÉ ÚČINKY IONIZUJÍCÍHO ZÁŘENÍ I.</a:t>
            </a:r>
          </a:p>
          <a:p>
            <a:pPr marL="0" indent="0" algn="ctr">
              <a:lnSpc>
                <a:spcPct val="150000"/>
              </a:lnSpc>
              <a:buNone/>
            </a:pPr>
            <a:r>
              <a:rPr lang="cs-CZ" sz="3200" b="1" dirty="0" smtClean="0"/>
              <a:t>(Deterministické účinky)</a:t>
            </a:r>
            <a:endParaRPr lang="cs-CZ" sz="3200" dirty="0"/>
          </a:p>
        </p:txBody>
      </p:sp>
      <p:sp>
        <p:nvSpPr>
          <p:cNvPr id="6" name="Podnadpis 2"/>
          <p:cNvSpPr txBox="1">
            <a:spLocks/>
          </p:cNvSpPr>
          <p:nvPr/>
        </p:nvSpPr>
        <p:spPr>
          <a:xfrm>
            <a:off x="2978780" y="4989001"/>
            <a:ext cx="2581275" cy="1051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dirty="0" smtClean="0"/>
              <a:t>Martin Falk</a:t>
            </a:r>
            <a:endParaRPr lang="cs-CZ" dirty="0"/>
          </a:p>
        </p:txBody>
      </p:sp>
      <p:pic>
        <p:nvPicPr>
          <p:cNvPr id="8" name="Obrázek 7"/>
          <p:cNvPicPr>
            <a:picLocks noChangeAspect="1"/>
          </p:cNvPicPr>
          <p:nvPr/>
        </p:nvPicPr>
        <p:blipFill>
          <a:blip r:embed="rId2" cstate="print"/>
          <a:stretch>
            <a:fillRect/>
          </a:stretch>
        </p:blipFill>
        <p:spPr>
          <a:xfrm>
            <a:off x="7560360" y="1487693"/>
            <a:ext cx="3739609" cy="4735569"/>
          </a:xfrm>
          <a:prstGeom prst="rect">
            <a:avLst/>
          </a:prstGeom>
        </p:spPr>
      </p:pic>
    </p:spTree>
    <p:extLst>
      <p:ext uri="{BB962C8B-B14F-4D97-AF65-F5344CB8AC3E}">
        <p14:creationId xmlns:p14="http://schemas.microsoft.com/office/powerpoint/2010/main" val="1127969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88894" y="151113"/>
            <a:ext cx="10381130" cy="6801862"/>
          </a:xfrm>
          <a:prstGeom prst="rect">
            <a:avLst/>
          </a:prstGeom>
        </p:spPr>
        <p:txBody>
          <a:bodyPr wrap="square">
            <a:spAutoFit/>
          </a:bodyPr>
          <a:lstStyle/>
          <a:p>
            <a:pPr marL="285750" indent="-285750">
              <a:spcBef>
                <a:spcPts val="1200"/>
              </a:spcBef>
              <a:buFont typeface="Arial" panose="020B0604020202020204" pitchFamily="34" charset="0"/>
              <a:buChar char="•"/>
            </a:pPr>
            <a:r>
              <a:rPr lang="cs-CZ" sz="2800" b="1" dirty="0" smtClean="0">
                <a:solidFill>
                  <a:srgbClr val="C00000"/>
                </a:solidFill>
              </a:rPr>
              <a:t>BIOLOGICKÉ STÁDIUM:</a:t>
            </a:r>
          </a:p>
          <a:p>
            <a:pPr marL="285750" indent="-285750">
              <a:spcBef>
                <a:spcPts val="1200"/>
              </a:spcBef>
              <a:buFont typeface="Arial" panose="020B0604020202020204" pitchFamily="34" charset="0"/>
              <a:buChar char="•"/>
            </a:pPr>
            <a:r>
              <a:rPr lang="cs-CZ" dirty="0" smtClean="0"/>
              <a:t>Vymírání </a:t>
            </a:r>
            <a:r>
              <a:rPr lang="cs-CZ" dirty="0"/>
              <a:t>buněk vystavených vysokým dávkám ionizujícího záření a genetické změny v buňkách přežívajících nižší expozice se následně různým způsobem manifestují na úrovni tkání, orgánů a posléze i celého </a:t>
            </a:r>
            <a:r>
              <a:rPr lang="cs-CZ" dirty="0" smtClean="0"/>
              <a:t>organizmu</a:t>
            </a:r>
          </a:p>
          <a:p>
            <a:pPr marL="285750" indent="-285750">
              <a:spcBef>
                <a:spcPts val="1200"/>
              </a:spcBef>
              <a:buFont typeface="Arial" panose="020B0604020202020204" pitchFamily="34" charset="0"/>
              <a:buChar char="•"/>
            </a:pPr>
            <a:r>
              <a:rPr lang="cs-CZ" dirty="0" smtClean="0"/>
              <a:t>Dopad </a:t>
            </a:r>
            <a:r>
              <a:rPr lang="cs-CZ" dirty="0"/>
              <a:t>na organismus tak logicky závisí kromě dalších faktorů zejména na dávce záření (a dávkovém příkonu) – s ohledem na ni lze očekávat manifestaci dvou principiálně odlišných typů účinků </a:t>
            </a:r>
            <a:r>
              <a:rPr lang="cs-CZ" dirty="0">
                <a:sym typeface="Wingdings" panose="05000000000000000000" pitchFamily="2" charset="2"/>
              </a:rPr>
              <a:t> </a:t>
            </a:r>
            <a:r>
              <a:rPr lang="cs-CZ" b="1" dirty="0" smtClean="0">
                <a:solidFill>
                  <a:srgbClr val="FF0000"/>
                </a:solidFill>
                <a:sym typeface="Wingdings" panose="05000000000000000000" pitchFamily="2" charset="2"/>
              </a:rPr>
              <a:t>DETERMINISTICKÉ </a:t>
            </a:r>
            <a:r>
              <a:rPr lang="cs-CZ" b="1" dirty="0">
                <a:solidFill>
                  <a:srgbClr val="FF0000"/>
                </a:solidFill>
                <a:sym typeface="Wingdings" panose="05000000000000000000" pitchFamily="2" charset="2"/>
              </a:rPr>
              <a:t>účinky </a:t>
            </a:r>
            <a:r>
              <a:rPr lang="cs-CZ" dirty="0">
                <a:sym typeface="Wingdings" panose="05000000000000000000" pitchFamily="2" charset="2"/>
              </a:rPr>
              <a:t>pro vysoké dávky obdržené v krátké době </a:t>
            </a:r>
          </a:p>
          <a:p>
            <a:r>
              <a:rPr lang="cs-CZ" dirty="0">
                <a:sym typeface="Wingdings" panose="05000000000000000000" pitchFamily="2" charset="2"/>
              </a:rPr>
              <a:t>vs. </a:t>
            </a:r>
            <a:r>
              <a:rPr lang="cs-CZ" b="1" dirty="0">
                <a:solidFill>
                  <a:srgbClr val="FF0000"/>
                </a:solidFill>
                <a:sym typeface="Wingdings" panose="05000000000000000000" pitchFamily="2" charset="2"/>
              </a:rPr>
              <a:t>STOCHASTICKÉ ÚČINKY </a:t>
            </a:r>
            <a:r>
              <a:rPr lang="cs-CZ" dirty="0">
                <a:sym typeface="Wingdings" panose="05000000000000000000" pitchFamily="2" charset="2"/>
              </a:rPr>
              <a:t>pro nízké dávky nebo vyšší dávky rozložené do dlouhého období</a:t>
            </a:r>
          </a:p>
          <a:p>
            <a:pPr marL="285750" indent="-285750">
              <a:spcBef>
                <a:spcPts val="1200"/>
              </a:spcBef>
              <a:buFont typeface="Arial" panose="020B0604020202020204" pitchFamily="34" charset="0"/>
              <a:buChar char="•"/>
            </a:pPr>
            <a:endParaRPr lang="cs-CZ" dirty="0" smtClean="0"/>
          </a:p>
          <a:p>
            <a:pPr marL="285750" indent="-285750">
              <a:spcBef>
                <a:spcPts val="1200"/>
              </a:spcBef>
              <a:buFont typeface="Arial" panose="020B0604020202020204" pitchFamily="34" charset="0"/>
              <a:buChar char="•"/>
            </a:pPr>
            <a:endParaRPr lang="cs-CZ" dirty="0" smtClean="0"/>
          </a:p>
          <a:p>
            <a:pPr marL="285750" indent="-285750">
              <a:spcBef>
                <a:spcPts val="1200"/>
              </a:spcBef>
              <a:buFont typeface="Arial" panose="020B0604020202020204" pitchFamily="34" charset="0"/>
              <a:buChar char="•"/>
            </a:pPr>
            <a:endParaRPr lang="cs-CZ" dirty="0" smtClean="0"/>
          </a:p>
          <a:p>
            <a:pPr marL="285750" indent="-285750">
              <a:spcBef>
                <a:spcPts val="1200"/>
              </a:spcBef>
              <a:buFont typeface="Arial" panose="020B0604020202020204" pitchFamily="34" charset="0"/>
              <a:buChar char="•"/>
            </a:pPr>
            <a:endParaRPr lang="cs-CZ" dirty="0" smtClean="0"/>
          </a:p>
          <a:p>
            <a:pPr marL="285750" indent="-285750">
              <a:spcBef>
                <a:spcPts val="1200"/>
              </a:spcBef>
              <a:buFont typeface="Arial" panose="020B0604020202020204" pitchFamily="34" charset="0"/>
              <a:buChar char="•"/>
            </a:pPr>
            <a:endParaRPr lang="cs-CZ" dirty="0"/>
          </a:p>
          <a:p>
            <a:pPr marL="285750" indent="-285750">
              <a:spcBef>
                <a:spcPts val="1200"/>
              </a:spcBef>
              <a:buFont typeface="Arial" panose="020B0604020202020204" pitchFamily="34" charset="0"/>
              <a:buChar char="•"/>
            </a:pPr>
            <a:r>
              <a:rPr lang="cs-CZ" dirty="0" smtClean="0"/>
              <a:t>Z</a:t>
            </a:r>
            <a:r>
              <a:rPr lang="cs-CZ" dirty="0"/>
              <a:t> pohledu člověka se tak biologické stádium postupně transformuje do </a:t>
            </a:r>
            <a:r>
              <a:rPr lang="cs-CZ" sz="2800" b="1" dirty="0">
                <a:solidFill>
                  <a:srgbClr val="C00000"/>
                </a:solidFill>
              </a:rPr>
              <a:t>stádia</a:t>
            </a:r>
            <a:r>
              <a:rPr lang="cs-CZ" sz="2800" dirty="0">
                <a:solidFill>
                  <a:srgbClr val="C00000"/>
                </a:solidFill>
              </a:rPr>
              <a:t> </a:t>
            </a:r>
            <a:r>
              <a:rPr lang="cs-CZ" sz="2800" b="1" dirty="0">
                <a:solidFill>
                  <a:srgbClr val="C00000"/>
                </a:solidFill>
              </a:rPr>
              <a:t>medicínského</a:t>
            </a:r>
            <a:r>
              <a:rPr lang="cs-CZ" dirty="0"/>
              <a:t>. </a:t>
            </a:r>
            <a:endParaRPr lang="cs-CZ" dirty="0" smtClean="0"/>
          </a:p>
          <a:p>
            <a:pPr marL="285750" indent="-285750">
              <a:spcBef>
                <a:spcPts val="1200"/>
              </a:spcBef>
              <a:buFont typeface="Arial" panose="020B0604020202020204" pitchFamily="34" charset="0"/>
              <a:buChar char="•"/>
            </a:pPr>
            <a:r>
              <a:rPr lang="cs-CZ" dirty="0" smtClean="0"/>
              <a:t>Zdravotní </a:t>
            </a:r>
            <a:r>
              <a:rPr lang="cs-CZ" dirty="0"/>
              <a:t>následky ozáření se přitom mohou projevovat jako </a:t>
            </a:r>
            <a:r>
              <a:rPr lang="cs-CZ" u="sng" dirty="0"/>
              <a:t>akutní</a:t>
            </a:r>
            <a:r>
              <a:rPr lang="cs-CZ" dirty="0"/>
              <a:t> ale i </a:t>
            </a:r>
            <a:r>
              <a:rPr lang="cs-CZ" u="sng" dirty="0"/>
              <a:t>pozdní</a:t>
            </a:r>
            <a:r>
              <a:rPr lang="cs-CZ" dirty="0"/>
              <a:t>, </a:t>
            </a:r>
            <a:endParaRPr lang="cs-CZ" dirty="0" smtClean="0"/>
          </a:p>
          <a:p>
            <a:pPr marL="285750" indent="-285750">
              <a:spcBef>
                <a:spcPts val="1200"/>
              </a:spcBef>
              <a:buFont typeface="Arial" panose="020B0604020202020204" pitchFamily="34" charset="0"/>
              <a:buChar char="•"/>
            </a:pPr>
            <a:r>
              <a:rPr lang="cs-CZ" dirty="0" smtClean="0"/>
              <a:t>doba </a:t>
            </a:r>
            <a:r>
              <a:rPr lang="cs-CZ" dirty="0"/>
              <a:t>latence nezřídka trvá </a:t>
            </a:r>
            <a:r>
              <a:rPr lang="cs-CZ" u="sng" dirty="0"/>
              <a:t>až desítky let</a:t>
            </a:r>
            <a:r>
              <a:rPr lang="cs-CZ" dirty="0"/>
              <a:t>.</a:t>
            </a:r>
          </a:p>
          <a:p>
            <a:pPr marL="285750" indent="-285750">
              <a:spcBef>
                <a:spcPts val="1200"/>
              </a:spcBef>
              <a:buFont typeface="Arial" panose="020B0604020202020204" pitchFamily="34" charset="0"/>
              <a:buChar char="•"/>
            </a:pPr>
            <a:endParaRPr lang="cs-CZ" dirty="0"/>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621" y="3016250"/>
            <a:ext cx="3034179" cy="2018445"/>
          </a:xfrm>
          <a:prstGeom prst="rect">
            <a:avLst/>
          </a:prstGeom>
        </p:spPr>
      </p:pic>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5774" y="3016249"/>
            <a:ext cx="3034179" cy="2018445"/>
          </a:xfrm>
          <a:prstGeom prst="rect">
            <a:avLst/>
          </a:prstGeom>
        </p:spPr>
      </p:pic>
      <p:sp>
        <p:nvSpPr>
          <p:cNvPr id="6" name="TextovéPole 5"/>
          <p:cNvSpPr txBox="1"/>
          <p:nvPr/>
        </p:nvSpPr>
        <p:spPr>
          <a:xfrm>
            <a:off x="5132668" y="3816468"/>
            <a:ext cx="1024448" cy="1015663"/>
          </a:xfrm>
          <a:prstGeom prst="rect">
            <a:avLst/>
          </a:prstGeom>
          <a:noFill/>
        </p:spPr>
        <p:txBody>
          <a:bodyPr wrap="none" rtlCol="0">
            <a:spAutoFit/>
          </a:bodyPr>
          <a:lstStyle/>
          <a:p>
            <a:r>
              <a:rPr lang="cs-CZ" sz="6000" dirty="0" smtClean="0"/>
              <a:t>vs.</a:t>
            </a:r>
            <a:endParaRPr lang="cs-CZ" sz="6000" dirty="0"/>
          </a:p>
        </p:txBody>
      </p:sp>
      <p:sp>
        <p:nvSpPr>
          <p:cNvPr id="7" name="Obdélník 6"/>
          <p:cNvSpPr/>
          <p:nvPr/>
        </p:nvSpPr>
        <p:spPr>
          <a:xfrm>
            <a:off x="4959292" y="3151934"/>
            <a:ext cx="1307153" cy="800219"/>
          </a:xfrm>
          <a:prstGeom prst="rect">
            <a:avLst/>
          </a:prstGeom>
        </p:spPr>
        <p:txBody>
          <a:bodyPr wrap="none">
            <a:spAutoFit/>
          </a:bodyPr>
          <a:lstStyle/>
          <a:p>
            <a:pPr>
              <a:spcBef>
                <a:spcPts val="1200"/>
              </a:spcBef>
            </a:pPr>
            <a:r>
              <a:rPr lang="cs-CZ" dirty="0"/>
              <a:t>M = </a:t>
            </a:r>
            <a:r>
              <a:rPr lang="cs-CZ" dirty="0" smtClean="0"/>
              <a:t>mutace</a:t>
            </a:r>
          </a:p>
          <a:p>
            <a:pPr>
              <a:spcBef>
                <a:spcPts val="1200"/>
              </a:spcBef>
            </a:pPr>
            <a:r>
              <a:rPr lang="cs-CZ" dirty="0" smtClean="0"/>
              <a:t>X = smrt</a:t>
            </a:r>
            <a:endParaRPr lang="cs-CZ" dirty="0"/>
          </a:p>
        </p:txBody>
      </p:sp>
      <p:sp>
        <p:nvSpPr>
          <p:cNvPr id="8" name="TextovéPole 7"/>
          <p:cNvSpPr txBox="1"/>
          <p:nvPr/>
        </p:nvSpPr>
        <p:spPr>
          <a:xfrm>
            <a:off x="2277035" y="3502212"/>
            <a:ext cx="386644" cy="369332"/>
          </a:xfrm>
          <a:prstGeom prst="rect">
            <a:avLst/>
          </a:prstGeom>
          <a:noFill/>
        </p:spPr>
        <p:txBody>
          <a:bodyPr wrap="none" rtlCol="0">
            <a:spAutoFit/>
          </a:bodyPr>
          <a:lstStyle/>
          <a:p>
            <a:r>
              <a:rPr lang="cs-CZ" b="1" dirty="0" smtClean="0"/>
              <a:t>M</a:t>
            </a:r>
            <a:endParaRPr lang="cs-CZ" b="1" dirty="0"/>
          </a:p>
        </p:txBody>
      </p:sp>
      <p:sp>
        <p:nvSpPr>
          <p:cNvPr id="9" name="TextovéPole 8"/>
          <p:cNvSpPr txBox="1"/>
          <p:nvPr/>
        </p:nvSpPr>
        <p:spPr>
          <a:xfrm>
            <a:off x="3803215" y="4324299"/>
            <a:ext cx="386644" cy="369332"/>
          </a:xfrm>
          <a:prstGeom prst="rect">
            <a:avLst/>
          </a:prstGeom>
          <a:noFill/>
        </p:spPr>
        <p:txBody>
          <a:bodyPr wrap="none" rtlCol="0">
            <a:spAutoFit/>
          </a:bodyPr>
          <a:lstStyle/>
          <a:p>
            <a:r>
              <a:rPr lang="cs-CZ" b="1" dirty="0" smtClean="0"/>
              <a:t>M</a:t>
            </a:r>
            <a:endParaRPr lang="cs-CZ" b="1" dirty="0"/>
          </a:p>
        </p:txBody>
      </p:sp>
      <p:sp>
        <p:nvSpPr>
          <p:cNvPr id="10" name="TextovéPole 9"/>
          <p:cNvSpPr txBox="1"/>
          <p:nvPr/>
        </p:nvSpPr>
        <p:spPr>
          <a:xfrm>
            <a:off x="6759836" y="3952153"/>
            <a:ext cx="386644" cy="369332"/>
          </a:xfrm>
          <a:prstGeom prst="rect">
            <a:avLst/>
          </a:prstGeom>
          <a:noFill/>
        </p:spPr>
        <p:txBody>
          <a:bodyPr wrap="none" rtlCol="0">
            <a:spAutoFit/>
          </a:bodyPr>
          <a:lstStyle/>
          <a:p>
            <a:r>
              <a:rPr lang="cs-CZ" b="1" dirty="0" smtClean="0"/>
              <a:t>M</a:t>
            </a:r>
            <a:endParaRPr lang="cs-CZ" b="1" dirty="0"/>
          </a:p>
        </p:txBody>
      </p:sp>
      <p:sp>
        <p:nvSpPr>
          <p:cNvPr id="11" name="TextovéPole 10"/>
          <p:cNvSpPr txBox="1"/>
          <p:nvPr/>
        </p:nvSpPr>
        <p:spPr>
          <a:xfrm>
            <a:off x="8452132" y="3871544"/>
            <a:ext cx="386644" cy="369332"/>
          </a:xfrm>
          <a:prstGeom prst="rect">
            <a:avLst/>
          </a:prstGeom>
          <a:noFill/>
        </p:spPr>
        <p:txBody>
          <a:bodyPr wrap="none" rtlCol="0">
            <a:spAutoFit/>
          </a:bodyPr>
          <a:lstStyle/>
          <a:p>
            <a:r>
              <a:rPr lang="cs-CZ" b="1" dirty="0" smtClean="0"/>
              <a:t>M</a:t>
            </a:r>
            <a:endParaRPr lang="cs-CZ" b="1" dirty="0"/>
          </a:p>
        </p:txBody>
      </p:sp>
      <p:sp>
        <p:nvSpPr>
          <p:cNvPr id="12" name="TextovéPole 11"/>
          <p:cNvSpPr txBox="1"/>
          <p:nvPr/>
        </p:nvSpPr>
        <p:spPr>
          <a:xfrm>
            <a:off x="8384179" y="4324299"/>
            <a:ext cx="386644" cy="369332"/>
          </a:xfrm>
          <a:prstGeom prst="rect">
            <a:avLst/>
          </a:prstGeom>
          <a:noFill/>
        </p:spPr>
        <p:txBody>
          <a:bodyPr wrap="none" rtlCol="0">
            <a:spAutoFit/>
          </a:bodyPr>
          <a:lstStyle/>
          <a:p>
            <a:r>
              <a:rPr lang="cs-CZ" b="1" dirty="0" smtClean="0"/>
              <a:t>M</a:t>
            </a:r>
            <a:endParaRPr lang="cs-CZ" b="1" dirty="0"/>
          </a:p>
        </p:txBody>
      </p:sp>
      <p:sp>
        <p:nvSpPr>
          <p:cNvPr id="15" name="TextovéPole 14"/>
          <p:cNvSpPr txBox="1"/>
          <p:nvPr/>
        </p:nvSpPr>
        <p:spPr>
          <a:xfrm>
            <a:off x="6759836" y="3167322"/>
            <a:ext cx="478016" cy="769441"/>
          </a:xfrm>
          <a:prstGeom prst="rect">
            <a:avLst/>
          </a:prstGeom>
          <a:noFill/>
        </p:spPr>
        <p:txBody>
          <a:bodyPr wrap="none" rtlCol="0">
            <a:spAutoFit/>
          </a:bodyPr>
          <a:lstStyle/>
          <a:p>
            <a:r>
              <a:rPr lang="cs-CZ" sz="4400" dirty="0" smtClean="0"/>
              <a:t>X</a:t>
            </a:r>
            <a:endParaRPr lang="cs-CZ" sz="4400" dirty="0"/>
          </a:p>
        </p:txBody>
      </p:sp>
      <p:sp>
        <p:nvSpPr>
          <p:cNvPr id="16" name="TextovéPole 15"/>
          <p:cNvSpPr txBox="1"/>
          <p:nvPr/>
        </p:nvSpPr>
        <p:spPr>
          <a:xfrm>
            <a:off x="7452969" y="3367378"/>
            <a:ext cx="478016" cy="769441"/>
          </a:xfrm>
          <a:prstGeom prst="rect">
            <a:avLst/>
          </a:prstGeom>
          <a:noFill/>
        </p:spPr>
        <p:txBody>
          <a:bodyPr wrap="none" rtlCol="0">
            <a:spAutoFit/>
          </a:bodyPr>
          <a:lstStyle/>
          <a:p>
            <a:r>
              <a:rPr lang="cs-CZ" sz="4400" dirty="0" smtClean="0"/>
              <a:t>X</a:t>
            </a:r>
            <a:endParaRPr lang="cs-CZ" sz="4400" dirty="0"/>
          </a:p>
        </p:txBody>
      </p:sp>
      <p:sp>
        <p:nvSpPr>
          <p:cNvPr id="17" name="TextovéPole 16"/>
          <p:cNvSpPr txBox="1"/>
          <p:nvPr/>
        </p:nvSpPr>
        <p:spPr>
          <a:xfrm>
            <a:off x="8011551" y="3018680"/>
            <a:ext cx="478016" cy="769441"/>
          </a:xfrm>
          <a:prstGeom prst="rect">
            <a:avLst/>
          </a:prstGeom>
          <a:noFill/>
        </p:spPr>
        <p:txBody>
          <a:bodyPr wrap="none" rtlCol="0">
            <a:spAutoFit/>
          </a:bodyPr>
          <a:lstStyle/>
          <a:p>
            <a:r>
              <a:rPr lang="cs-CZ" sz="4400" dirty="0" smtClean="0"/>
              <a:t>X</a:t>
            </a:r>
            <a:endParaRPr lang="cs-CZ" sz="4400" dirty="0"/>
          </a:p>
        </p:txBody>
      </p:sp>
      <p:sp>
        <p:nvSpPr>
          <p:cNvPr id="18" name="TextovéPole 17"/>
          <p:cNvSpPr txBox="1"/>
          <p:nvPr/>
        </p:nvSpPr>
        <p:spPr>
          <a:xfrm>
            <a:off x="7060717" y="4194098"/>
            <a:ext cx="478016" cy="769441"/>
          </a:xfrm>
          <a:prstGeom prst="rect">
            <a:avLst/>
          </a:prstGeom>
          <a:noFill/>
        </p:spPr>
        <p:txBody>
          <a:bodyPr wrap="none" rtlCol="0">
            <a:spAutoFit/>
          </a:bodyPr>
          <a:lstStyle/>
          <a:p>
            <a:r>
              <a:rPr lang="cs-CZ" sz="4400" dirty="0" smtClean="0"/>
              <a:t>X</a:t>
            </a:r>
            <a:endParaRPr lang="cs-CZ" sz="4400" dirty="0"/>
          </a:p>
        </p:txBody>
      </p:sp>
      <p:sp>
        <p:nvSpPr>
          <p:cNvPr id="19" name="TextovéPole 18"/>
          <p:cNvSpPr txBox="1"/>
          <p:nvPr/>
        </p:nvSpPr>
        <p:spPr>
          <a:xfrm>
            <a:off x="6959621" y="3711102"/>
            <a:ext cx="478016" cy="769441"/>
          </a:xfrm>
          <a:prstGeom prst="rect">
            <a:avLst/>
          </a:prstGeom>
          <a:noFill/>
        </p:spPr>
        <p:txBody>
          <a:bodyPr wrap="none" rtlCol="0">
            <a:spAutoFit/>
          </a:bodyPr>
          <a:lstStyle/>
          <a:p>
            <a:r>
              <a:rPr lang="cs-CZ" sz="4400" dirty="0" smtClean="0"/>
              <a:t>X</a:t>
            </a:r>
            <a:endParaRPr lang="cs-CZ" sz="4400" dirty="0"/>
          </a:p>
        </p:txBody>
      </p:sp>
      <p:sp>
        <p:nvSpPr>
          <p:cNvPr id="20" name="TextovéPole 19"/>
          <p:cNvSpPr txBox="1"/>
          <p:nvPr/>
        </p:nvSpPr>
        <p:spPr>
          <a:xfrm>
            <a:off x="8138991" y="3573932"/>
            <a:ext cx="478016" cy="769441"/>
          </a:xfrm>
          <a:prstGeom prst="rect">
            <a:avLst/>
          </a:prstGeom>
          <a:noFill/>
        </p:spPr>
        <p:txBody>
          <a:bodyPr wrap="none" rtlCol="0">
            <a:spAutoFit/>
          </a:bodyPr>
          <a:lstStyle/>
          <a:p>
            <a:r>
              <a:rPr lang="cs-CZ" sz="4400" dirty="0" smtClean="0"/>
              <a:t>X</a:t>
            </a:r>
            <a:endParaRPr lang="cs-CZ" sz="4400" dirty="0"/>
          </a:p>
        </p:txBody>
      </p:sp>
      <p:sp>
        <p:nvSpPr>
          <p:cNvPr id="21" name="TextovéPole 20"/>
          <p:cNvSpPr txBox="1"/>
          <p:nvPr/>
        </p:nvSpPr>
        <p:spPr>
          <a:xfrm>
            <a:off x="3124189" y="3871544"/>
            <a:ext cx="478016" cy="769441"/>
          </a:xfrm>
          <a:prstGeom prst="rect">
            <a:avLst/>
          </a:prstGeom>
          <a:noFill/>
        </p:spPr>
        <p:txBody>
          <a:bodyPr wrap="none" rtlCol="0">
            <a:spAutoFit/>
          </a:bodyPr>
          <a:lstStyle/>
          <a:p>
            <a:r>
              <a:rPr lang="cs-CZ" sz="4400" dirty="0" smtClean="0"/>
              <a:t>X</a:t>
            </a:r>
            <a:endParaRPr lang="cs-CZ" sz="4400" dirty="0"/>
          </a:p>
        </p:txBody>
      </p:sp>
      <p:sp>
        <p:nvSpPr>
          <p:cNvPr id="22" name="TextovéPole 21"/>
          <p:cNvSpPr txBox="1"/>
          <p:nvPr/>
        </p:nvSpPr>
        <p:spPr>
          <a:xfrm>
            <a:off x="9519282" y="3477409"/>
            <a:ext cx="1056251" cy="830997"/>
          </a:xfrm>
          <a:prstGeom prst="rect">
            <a:avLst/>
          </a:prstGeom>
          <a:noFill/>
        </p:spPr>
        <p:txBody>
          <a:bodyPr wrap="none" rtlCol="0">
            <a:spAutoFit/>
          </a:bodyPr>
          <a:lstStyle/>
          <a:p>
            <a:r>
              <a:rPr lang="cs-CZ" sz="2400" dirty="0" smtClean="0">
                <a:solidFill>
                  <a:srgbClr val="C00000"/>
                </a:solidFill>
              </a:rPr>
              <a:t>Vysoké</a:t>
            </a:r>
          </a:p>
          <a:p>
            <a:r>
              <a:rPr lang="cs-CZ" sz="2400" dirty="0" smtClean="0">
                <a:solidFill>
                  <a:srgbClr val="C00000"/>
                </a:solidFill>
              </a:rPr>
              <a:t>dávky</a:t>
            </a:r>
            <a:endParaRPr lang="cs-CZ" sz="2400" dirty="0">
              <a:solidFill>
                <a:srgbClr val="C00000"/>
              </a:solidFill>
            </a:endParaRPr>
          </a:p>
        </p:txBody>
      </p:sp>
      <p:sp>
        <p:nvSpPr>
          <p:cNvPr id="23" name="TextovéPole 22"/>
          <p:cNvSpPr txBox="1"/>
          <p:nvPr/>
        </p:nvSpPr>
        <p:spPr>
          <a:xfrm>
            <a:off x="848633" y="3477410"/>
            <a:ext cx="907300" cy="830997"/>
          </a:xfrm>
          <a:prstGeom prst="rect">
            <a:avLst/>
          </a:prstGeom>
          <a:noFill/>
        </p:spPr>
        <p:txBody>
          <a:bodyPr wrap="none" rtlCol="0">
            <a:spAutoFit/>
          </a:bodyPr>
          <a:lstStyle/>
          <a:p>
            <a:r>
              <a:rPr lang="cs-CZ" sz="2400" dirty="0" smtClean="0">
                <a:solidFill>
                  <a:srgbClr val="C00000"/>
                </a:solidFill>
              </a:rPr>
              <a:t>Nízké</a:t>
            </a:r>
          </a:p>
          <a:p>
            <a:r>
              <a:rPr lang="cs-CZ" sz="2400" dirty="0" smtClean="0">
                <a:solidFill>
                  <a:srgbClr val="C00000"/>
                </a:solidFill>
              </a:rPr>
              <a:t>dávky</a:t>
            </a:r>
            <a:endParaRPr lang="cs-CZ" sz="2400" dirty="0">
              <a:solidFill>
                <a:srgbClr val="C00000"/>
              </a:solidFill>
            </a:endParaRPr>
          </a:p>
        </p:txBody>
      </p:sp>
    </p:spTree>
    <p:extLst>
      <p:ext uri="{BB962C8B-B14F-4D97-AF65-F5344CB8AC3E}">
        <p14:creationId xmlns:p14="http://schemas.microsoft.com/office/powerpoint/2010/main" val="112564809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RISKS</a:t>
            </a:r>
            <a:endParaRPr lang="cs-CZ" dirty="0"/>
          </a:p>
        </p:txBody>
      </p:sp>
      <p:sp>
        <p:nvSpPr>
          <p:cNvPr id="3" name="Zástupný symbol pro obsah 2"/>
          <p:cNvSpPr>
            <a:spLocks noGrp="1"/>
          </p:cNvSpPr>
          <p:nvPr>
            <p:ph idx="1"/>
          </p:nvPr>
        </p:nvSpPr>
        <p:spPr>
          <a:xfrm>
            <a:off x="1981200" y="1380505"/>
            <a:ext cx="8229600" cy="4525963"/>
          </a:xfrm>
        </p:spPr>
        <p:txBody>
          <a:bodyPr/>
          <a:lstStyle/>
          <a:p>
            <a:r>
              <a:rPr lang="en-US" i="1" dirty="0"/>
              <a:t>Based on new calculations from scientists at the Max Planck Institute, the likelihood of a nuclear accident is far greater than previously thought. The research shows that </a:t>
            </a:r>
            <a:r>
              <a:rPr lang="en-US" i="1" dirty="0">
                <a:solidFill>
                  <a:srgbClr val="FF0000"/>
                </a:solidFill>
              </a:rPr>
              <a:t>nuclear accidents, such as core meltdowns, may occur every 10 to 20 years</a:t>
            </a:r>
            <a:r>
              <a:rPr lang="en-US" i="1" dirty="0"/>
              <a:t>, 200 times more often than estimated in the past. </a:t>
            </a:r>
            <a:endParaRPr lang="cs-CZ" i="1" dirty="0" smtClean="0"/>
          </a:p>
          <a:p>
            <a:r>
              <a:rPr lang="cs-CZ" sz="2400" dirty="0"/>
              <a:t>https://scitechdaily.com/likelihood-of-nuclear-accident-200-times-greater-than-previously-thought/</a:t>
            </a:r>
          </a:p>
        </p:txBody>
      </p:sp>
    </p:spTree>
    <p:extLst>
      <p:ext uri="{BB962C8B-B14F-4D97-AF65-F5344CB8AC3E}">
        <p14:creationId xmlns:p14="http://schemas.microsoft.com/office/powerpoint/2010/main" val="18957109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2145" y="203386"/>
            <a:ext cx="7647710" cy="6285564"/>
          </a:xfrm>
        </p:spPr>
      </p:pic>
    </p:spTree>
    <p:extLst>
      <p:ext uri="{BB962C8B-B14F-4D97-AF65-F5344CB8AC3E}">
        <p14:creationId xmlns:p14="http://schemas.microsoft.com/office/powerpoint/2010/main" val="25517408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ovéPole 24"/>
          <p:cNvSpPr txBox="1"/>
          <p:nvPr/>
        </p:nvSpPr>
        <p:spPr>
          <a:xfrm>
            <a:off x="1841722" y="1061628"/>
            <a:ext cx="3502617" cy="1200329"/>
          </a:xfrm>
          <a:prstGeom prst="rect">
            <a:avLst/>
          </a:prstGeom>
          <a:noFill/>
        </p:spPr>
        <p:txBody>
          <a:bodyPr wrap="square" rtlCol="0">
            <a:spAutoFit/>
          </a:bodyPr>
          <a:lstStyle/>
          <a:p>
            <a:pPr>
              <a:defRPr/>
            </a:pPr>
            <a:r>
              <a:rPr lang="cs-CZ" b="1" dirty="0">
                <a:solidFill>
                  <a:srgbClr val="5B9BD5">
                    <a:lumMod val="75000"/>
                  </a:srgbClr>
                </a:solidFill>
              </a:rPr>
              <a:t>MAKROSKOPICKÉ ÚČINKY IR</a:t>
            </a:r>
          </a:p>
          <a:p>
            <a:pPr>
              <a:defRPr/>
            </a:pPr>
            <a:r>
              <a:rPr lang="cs-CZ" b="1" dirty="0">
                <a:solidFill>
                  <a:srgbClr val="5B9BD5">
                    <a:lumMod val="75000"/>
                  </a:srgbClr>
                </a:solidFill>
              </a:rPr>
              <a:t>OCHRANA PROTI VYSOKÝM DÁVKÁM IR</a:t>
            </a:r>
          </a:p>
          <a:p>
            <a:pPr>
              <a:defRPr/>
            </a:pPr>
            <a:endParaRPr lang="cs-CZ" dirty="0">
              <a:solidFill>
                <a:prstClr val="black"/>
              </a:solidFill>
            </a:endParaRPr>
          </a:p>
        </p:txBody>
      </p:sp>
      <p:sp>
        <p:nvSpPr>
          <p:cNvPr id="27" name="TextovéPole 26"/>
          <p:cNvSpPr txBox="1"/>
          <p:nvPr/>
        </p:nvSpPr>
        <p:spPr>
          <a:xfrm>
            <a:off x="3368305" y="348707"/>
            <a:ext cx="3445802" cy="923330"/>
          </a:xfrm>
          <a:prstGeom prst="rect">
            <a:avLst/>
          </a:prstGeom>
          <a:noFill/>
        </p:spPr>
        <p:txBody>
          <a:bodyPr wrap="square" rtlCol="0">
            <a:spAutoFit/>
          </a:bodyPr>
          <a:lstStyle/>
          <a:p>
            <a:pPr>
              <a:defRPr/>
            </a:pPr>
            <a:r>
              <a:rPr lang="cs-CZ" b="1" dirty="0">
                <a:solidFill>
                  <a:srgbClr val="5B9BD5">
                    <a:lumMod val="75000"/>
                  </a:srgbClr>
                </a:solidFill>
              </a:rPr>
              <a:t>ÚČINKY A OCHRANA PROTI NÍZKÝM DÁVKÁM IR</a:t>
            </a:r>
          </a:p>
          <a:p>
            <a:pPr>
              <a:defRPr/>
            </a:pPr>
            <a:endParaRPr lang="cs-CZ" b="1" dirty="0">
              <a:solidFill>
                <a:srgbClr val="5B9BD5">
                  <a:lumMod val="75000"/>
                </a:srgbClr>
              </a:solidFill>
            </a:endParaRPr>
          </a:p>
        </p:txBody>
      </p:sp>
      <p:cxnSp>
        <p:nvCxnSpPr>
          <p:cNvPr id="7" name="Přímá spojovací čára 6"/>
          <p:cNvCxnSpPr/>
          <p:nvPr/>
        </p:nvCxnSpPr>
        <p:spPr>
          <a:xfrm flipV="1">
            <a:off x="2105187" y="1774557"/>
            <a:ext cx="2193011" cy="392882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298197" y="1782305"/>
            <a:ext cx="1425844" cy="3874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a:off x="5700793" y="1790055"/>
            <a:ext cx="1464590" cy="257271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1694482" y="5757621"/>
            <a:ext cx="1948931" cy="369332"/>
          </a:xfrm>
          <a:prstGeom prst="rect">
            <a:avLst/>
          </a:prstGeom>
          <a:noFill/>
        </p:spPr>
        <p:txBody>
          <a:bodyPr wrap="none" rtlCol="0">
            <a:spAutoFit/>
          </a:bodyPr>
          <a:lstStyle/>
          <a:p>
            <a:pPr>
              <a:defRPr/>
            </a:pPr>
            <a:r>
              <a:rPr lang="cs-CZ" dirty="0">
                <a:solidFill>
                  <a:prstClr val="black"/>
                </a:solidFill>
              </a:rPr>
              <a:t>Objev radioaktivity</a:t>
            </a:r>
            <a:endParaRPr lang="cs-CZ" dirty="0">
              <a:solidFill>
                <a:prstClr val="black"/>
              </a:solidFill>
            </a:endParaRPr>
          </a:p>
        </p:txBody>
      </p:sp>
      <p:sp>
        <p:nvSpPr>
          <p:cNvPr id="18" name="TextovéPole 17"/>
          <p:cNvSpPr txBox="1"/>
          <p:nvPr/>
        </p:nvSpPr>
        <p:spPr>
          <a:xfrm>
            <a:off x="2438405" y="4959455"/>
            <a:ext cx="3323667" cy="646331"/>
          </a:xfrm>
          <a:prstGeom prst="rect">
            <a:avLst/>
          </a:prstGeom>
          <a:noFill/>
        </p:spPr>
        <p:txBody>
          <a:bodyPr wrap="none" rtlCol="0">
            <a:spAutoFit/>
          </a:bodyPr>
          <a:lstStyle/>
          <a:p>
            <a:pPr>
              <a:defRPr/>
            </a:pPr>
            <a:r>
              <a:rPr lang="cs-CZ" dirty="0">
                <a:solidFill>
                  <a:prstClr val="black"/>
                </a:solidFill>
              </a:rPr>
              <a:t>Všeobecné nadšení,</a:t>
            </a:r>
          </a:p>
          <a:p>
            <a:pPr>
              <a:defRPr/>
            </a:pPr>
            <a:r>
              <a:rPr lang="cs-CZ" dirty="0">
                <a:solidFill>
                  <a:prstClr val="black"/>
                </a:solidFill>
              </a:rPr>
              <a:t>RADIOAKTIVITA – lék pro všechno</a:t>
            </a:r>
            <a:endParaRPr lang="cs-CZ" dirty="0">
              <a:solidFill>
                <a:prstClr val="black"/>
              </a:solidFill>
            </a:endParaRPr>
          </a:p>
        </p:txBody>
      </p:sp>
      <p:sp>
        <p:nvSpPr>
          <p:cNvPr id="19" name="TextovéPole 18"/>
          <p:cNvSpPr txBox="1"/>
          <p:nvPr/>
        </p:nvSpPr>
        <p:spPr>
          <a:xfrm>
            <a:off x="2965342" y="4014060"/>
            <a:ext cx="3611107" cy="923330"/>
          </a:xfrm>
          <a:prstGeom prst="rect">
            <a:avLst/>
          </a:prstGeom>
          <a:noFill/>
        </p:spPr>
        <p:txBody>
          <a:bodyPr wrap="square" rtlCol="0">
            <a:spAutoFit/>
          </a:bodyPr>
          <a:lstStyle/>
          <a:p>
            <a:pPr>
              <a:defRPr/>
            </a:pPr>
            <a:r>
              <a:rPr lang="cs-CZ" dirty="0">
                <a:solidFill>
                  <a:prstClr val="black"/>
                </a:solidFill>
              </a:rPr>
              <a:t>“Radium </a:t>
            </a:r>
            <a:r>
              <a:rPr lang="cs-CZ" dirty="0" err="1">
                <a:solidFill>
                  <a:prstClr val="black"/>
                </a:solidFill>
              </a:rPr>
              <a:t>Girls</a:t>
            </a:r>
            <a:r>
              <a:rPr lang="cs-CZ" dirty="0">
                <a:solidFill>
                  <a:prstClr val="black"/>
                </a:solidFill>
              </a:rPr>
              <a:t>“</a:t>
            </a:r>
          </a:p>
          <a:p>
            <a:pPr>
              <a:defRPr/>
            </a:pPr>
            <a:r>
              <a:rPr lang="cs-CZ" dirty="0">
                <a:solidFill>
                  <a:prstClr val="black"/>
                </a:solidFill>
              </a:rPr>
              <a:t>procitnutí, uvědomění si negativních účinků</a:t>
            </a:r>
            <a:endParaRPr lang="cs-CZ" dirty="0">
              <a:solidFill>
                <a:prstClr val="black"/>
              </a:solidFill>
            </a:endParaRPr>
          </a:p>
        </p:txBody>
      </p:sp>
      <p:sp>
        <p:nvSpPr>
          <p:cNvPr id="20" name="TextovéPole 19"/>
          <p:cNvSpPr txBox="1"/>
          <p:nvPr/>
        </p:nvSpPr>
        <p:spPr>
          <a:xfrm>
            <a:off x="3476786" y="3184903"/>
            <a:ext cx="2193229" cy="646331"/>
          </a:xfrm>
          <a:prstGeom prst="rect">
            <a:avLst/>
          </a:prstGeom>
          <a:noFill/>
        </p:spPr>
        <p:txBody>
          <a:bodyPr wrap="none" rtlCol="0">
            <a:spAutoFit/>
          </a:bodyPr>
          <a:lstStyle/>
          <a:p>
            <a:pPr>
              <a:defRPr/>
            </a:pPr>
            <a:r>
              <a:rPr lang="cs-CZ" dirty="0">
                <a:solidFill>
                  <a:prstClr val="black"/>
                </a:solidFill>
              </a:rPr>
              <a:t>Project Manhattan,</a:t>
            </a:r>
          </a:p>
          <a:p>
            <a:pPr>
              <a:defRPr/>
            </a:pPr>
            <a:r>
              <a:rPr lang="cs-CZ" dirty="0" err="1">
                <a:solidFill>
                  <a:prstClr val="black"/>
                </a:solidFill>
              </a:rPr>
              <a:t>Hiroshima</a:t>
            </a:r>
            <a:r>
              <a:rPr lang="cs-CZ" dirty="0">
                <a:solidFill>
                  <a:prstClr val="black"/>
                </a:solidFill>
              </a:rPr>
              <a:t> + Nagasaki</a:t>
            </a:r>
            <a:endParaRPr lang="cs-CZ" dirty="0">
              <a:solidFill>
                <a:prstClr val="black"/>
              </a:solidFill>
            </a:endParaRPr>
          </a:p>
        </p:txBody>
      </p:sp>
      <p:sp>
        <p:nvSpPr>
          <p:cNvPr id="21" name="TextovéPole 20"/>
          <p:cNvSpPr txBox="1"/>
          <p:nvPr/>
        </p:nvSpPr>
        <p:spPr>
          <a:xfrm>
            <a:off x="3717013" y="2727699"/>
            <a:ext cx="2564970" cy="369332"/>
          </a:xfrm>
          <a:prstGeom prst="rect">
            <a:avLst/>
          </a:prstGeom>
          <a:noFill/>
        </p:spPr>
        <p:txBody>
          <a:bodyPr wrap="square" rtlCol="0">
            <a:spAutoFit/>
          </a:bodyPr>
          <a:lstStyle/>
          <a:p>
            <a:pPr>
              <a:defRPr/>
            </a:pPr>
            <a:r>
              <a:rPr lang="cs-CZ" dirty="0">
                <a:solidFill>
                  <a:prstClr val="black"/>
                </a:solidFill>
              </a:rPr>
              <a:t>Studená válka,</a:t>
            </a:r>
          </a:p>
        </p:txBody>
      </p:sp>
      <p:sp>
        <p:nvSpPr>
          <p:cNvPr id="24" name="TextovéPole 23"/>
          <p:cNvSpPr txBox="1"/>
          <p:nvPr/>
        </p:nvSpPr>
        <p:spPr>
          <a:xfrm>
            <a:off x="4264271" y="1871515"/>
            <a:ext cx="1173078" cy="369332"/>
          </a:xfrm>
          <a:prstGeom prst="rect">
            <a:avLst/>
          </a:prstGeom>
          <a:noFill/>
        </p:spPr>
        <p:txBody>
          <a:bodyPr wrap="none" rtlCol="0">
            <a:spAutoFit/>
          </a:bodyPr>
          <a:lstStyle/>
          <a:p>
            <a:pPr>
              <a:defRPr/>
            </a:pPr>
            <a:r>
              <a:rPr lang="cs-CZ" dirty="0">
                <a:solidFill>
                  <a:prstClr val="black"/>
                </a:solidFill>
              </a:rPr>
              <a:t>Energetika</a:t>
            </a:r>
            <a:endParaRPr lang="cs-CZ" dirty="0">
              <a:solidFill>
                <a:prstClr val="black"/>
              </a:solidFill>
            </a:endParaRPr>
          </a:p>
        </p:txBody>
      </p:sp>
      <p:sp>
        <p:nvSpPr>
          <p:cNvPr id="26" name="TextovéPole 25"/>
          <p:cNvSpPr txBox="1"/>
          <p:nvPr/>
        </p:nvSpPr>
        <p:spPr>
          <a:xfrm>
            <a:off x="6715934" y="253164"/>
            <a:ext cx="4060555" cy="3139321"/>
          </a:xfrm>
          <a:prstGeom prst="rect">
            <a:avLst/>
          </a:prstGeom>
          <a:noFill/>
        </p:spPr>
        <p:txBody>
          <a:bodyPr wrap="square" rtlCol="0">
            <a:spAutoFit/>
          </a:bodyPr>
          <a:lstStyle/>
          <a:p>
            <a:pPr>
              <a:defRPr/>
            </a:pPr>
            <a:r>
              <a:rPr lang="cs-CZ" b="1" dirty="0">
                <a:solidFill>
                  <a:srgbClr val="5B9BD5">
                    <a:lumMod val="75000"/>
                  </a:srgbClr>
                </a:solidFill>
              </a:rPr>
              <a:t>ÚČINKY IR NA BUŇKY A MOLEKULY</a:t>
            </a:r>
          </a:p>
          <a:p>
            <a:pPr>
              <a:defRPr/>
            </a:pPr>
            <a:r>
              <a:rPr lang="cs-CZ" b="1" dirty="0">
                <a:solidFill>
                  <a:srgbClr val="5B9BD5">
                    <a:lumMod val="75000"/>
                  </a:srgbClr>
                </a:solidFill>
              </a:rPr>
              <a:t>Karcinogeneze</a:t>
            </a:r>
          </a:p>
          <a:p>
            <a:pPr>
              <a:defRPr/>
            </a:pPr>
            <a:r>
              <a:rPr lang="cs-CZ" b="1" dirty="0">
                <a:solidFill>
                  <a:srgbClr val="5B9BD5">
                    <a:lumMod val="75000"/>
                  </a:srgbClr>
                </a:solidFill>
              </a:rPr>
              <a:t>Reparace DNA</a:t>
            </a:r>
          </a:p>
          <a:p>
            <a:pPr>
              <a:defRPr/>
            </a:pPr>
            <a:r>
              <a:rPr lang="cs-CZ" b="1" dirty="0">
                <a:solidFill>
                  <a:srgbClr val="5B9BD5">
                    <a:lumMod val="75000"/>
                  </a:srgbClr>
                </a:solidFill>
              </a:rPr>
              <a:t>Non-</a:t>
            </a:r>
            <a:r>
              <a:rPr lang="cs-CZ" b="1" dirty="0" err="1">
                <a:solidFill>
                  <a:srgbClr val="5B9BD5">
                    <a:lumMod val="75000"/>
                  </a:srgbClr>
                </a:solidFill>
              </a:rPr>
              <a:t>target</a:t>
            </a:r>
            <a:r>
              <a:rPr lang="cs-CZ" b="1" dirty="0">
                <a:solidFill>
                  <a:srgbClr val="5B9BD5">
                    <a:lumMod val="75000"/>
                  </a:srgbClr>
                </a:solidFill>
              </a:rPr>
              <a:t> </a:t>
            </a:r>
            <a:r>
              <a:rPr lang="cs-CZ" b="1" dirty="0" err="1">
                <a:solidFill>
                  <a:srgbClr val="5B9BD5">
                    <a:lumMod val="75000"/>
                  </a:srgbClr>
                </a:solidFill>
              </a:rPr>
              <a:t>effects</a:t>
            </a:r>
            <a:r>
              <a:rPr lang="cs-CZ" b="1" dirty="0">
                <a:solidFill>
                  <a:srgbClr val="5B9BD5">
                    <a:lumMod val="75000"/>
                  </a:srgbClr>
                </a:solidFill>
              </a:rPr>
              <a:t> (</a:t>
            </a:r>
            <a:r>
              <a:rPr lang="cs-CZ" b="1" dirty="0" err="1">
                <a:solidFill>
                  <a:srgbClr val="5B9BD5">
                    <a:lumMod val="75000"/>
                  </a:srgbClr>
                </a:solidFill>
              </a:rPr>
              <a:t>Bysteander</a:t>
            </a:r>
            <a:r>
              <a:rPr lang="cs-CZ" b="1" dirty="0">
                <a:solidFill>
                  <a:srgbClr val="5B9BD5">
                    <a:lumMod val="75000"/>
                  </a:srgbClr>
                </a:solidFill>
              </a:rPr>
              <a:t> </a:t>
            </a:r>
            <a:r>
              <a:rPr lang="cs-CZ" b="1" dirty="0" err="1">
                <a:solidFill>
                  <a:srgbClr val="5B9BD5">
                    <a:lumMod val="75000"/>
                  </a:srgbClr>
                </a:solidFill>
              </a:rPr>
              <a:t>e</a:t>
            </a:r>
            <a:r>
              <a:rPr lang="cs-CZ" b="1" dirty="0">
                <a:solidFill>
                  <a:srgbClr val="5B9BD5">
                    <a:lumMod val="75000"/>
                  </a:srgbClr>
                </a:solidFill>
              </a:rPr>
              <a:t>., genomová nestabilita)</a:t>
            </a:r>
          </a:p>
          <a:p>
            <a:pPr>
              <a:defRPr/>
            </a:pPr>
            <a:r>
              <a:rPr lang="cs-CZ" b="1" dirty="0">
                <a:solidFill>
                  <a:srgbClr val="5B9BD5">
                    <a:lumMod val="75000"/>
                  </a:srgbClr>
                </a:solidFill>
              </a:rPr>
              <a:t>Mol-gen. příčiny radioresistence/sensitivity</a:t>
            </a:r>
          </a:p>
          <a:p>
            <a:pPr>
              <a:defRPr/>
            </a:pPr>
            <a:r>
              <a:rPr lang="cs-CZ" b="1" dirty="0">
                <a:solidFill>
                  <a:srgbClr val="5B9BD5">
                    <a:lumMod val="75000"/>
                  </a:srgbClr>
                </a:solidFill>
              </a:rPr>
              <a:t>IBCT</a:t>
            </a:r>
          </a:p>
          <a:p>
            <a:pPr>
              <a:defRPr/>
            </a:pPr>
            <a:r>
              <a:rPr lang="cs-CZ" b="1" dirty="0">
                <a:solidFill>
                  <a:srgbClr val="5B9BD5">
                    <a:lumMod val="75000"/>
                  </a:srgbClr>
                </a:solidFill>
              </a:rPr>
              <a:t>Radiosensitizace na molekul. úrovni</a:t>
            </a:r>
          </a:p>
          <a:p>
            <a:pPr>
              <a:defRPr/>
            </a:pPr>
            <a:r>
              <a:rPr lang="cs-CZ" b="1" dirty="0" err="1">
                <a:solidFill>
                  <a:srgbClr val="5B9BD5">
                    <a:lumMod val="75000"/>
                  </a:srgbClr>
                </a:solidFill>
              </a:rPr>
              <a:t>Radioprotekce</a:t>
            </a:r>
            <a:r>
              <a:rPr lang="cs-CZ" b="1" dirty="0">
                <a:solidFill>
                  <a:srgbClr val="5B9BD5">
                    <a:lumMod val="75000"/>
                  </a:srgbClr>
                </a:solidFill>
              </a:rPr>
              <a:t> – nízké dávky</a:t>
            </a:r>
          </a:p>
          <a:p>
            <a:pPr>
              <a:defRPr/>
            </a:pPr>
            <a:r>
              <a:rPr lang="cs-CZ" b="1" dirty="0" err="1">
                <a:solidFill>
                  <a:srgbClr val="5B9BD5">
                    <a:lumMod val="75000"/>
                  </a:srgbClr>
                </a:solidFill>
              </a:rPr>
              <a:t>Radioprotekce</a:t>
            </a:r>
            <a:r>
              <a:rPr lang="cs-CZ" b="1" dirty="0">
                <a:solidFill>
                  <a:srgbClr val="5B9BD5">
                    <a:lumMod val="75000"/>
                  </a:srgbClr>
                </a:solidFill>
              </a:rPr>
              <a:t> vysoké dávky</a:t>
            </a:r>
          </a:p>
        </p:txBody>
      </p:sp>
      <p:sp>
        <p:nvSpPr>
          <p:cNvPr id="28" name="TextovéPole 27"/>
          <p:cNvSpPr txBox="1"/>
          <p:nvPr/>
        </p:nvSpPr>
        <p:spPr>
          <a:xfrm>
            <a:off x="4013044" y="2244195"/>
            <a:ext cx="1382879" cy="369332"/>
          </a:xfrm>
          <a:prstGeom prst="rect">
            <a:avLst/>
          </a:prstGeom>
          <a:noFill/>
        </p:spPr>
        <p:txBody>
          <a:bodyPr wrap="none" rtlCol="0">
            <a:spAutoFit/>
          </a:bodyPr>
          <a:lstStyle/>
          <a:p>
            <a:pPr>
              <a:defRPr/>
            </a:pPr>
            <a:r>
              <a:rPr lang="cs-CZ" dirty="0">
                <a:solidFill>
                  <a:prstClr val="black"/>
                </a:solidFill>
              </a:rPr>
              <a:t>Radioterapie</a:t>
            </a:r>
            <a:endParaRPr lang="cs-CZ" dirty="0">
              <a:solidFill>
                <a:prstClr val="black"/>
              </a:solidFill>
            </a:endParaRPr>
          </a:p>
        </p:txBody>
      </p:sp>
      <p:cxnSp>
        <p:nvCxnSpPr>
          <p:cNvPr id="33" name="Přímá spojovací šipka 32"/>
          <p:cNvCxnSpPr/>
          <p:nvPr/>
        </p:nvCxnSpPr>
        <p:spPr>
          <a:xfrm flipV="1">
            <a:off x="7165384" y="3432876"/>
            <a:ext cx="356461" cy="922151"/>
          </a:xfrm>
          <a:prstGeom prst="straightConnector1">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Obdélník 33"/>
          <p:cNvSpPr/>
          <p:nvPr/>
        </p:nvSpPr>
        <p:spPr>
          <a:xfrm>
            <a:off x="6681150" y="5166134"/>
            <a:ext cx="2332305" cy="369332"/>
          </a:xfrm>
          <a:prstGeom prst="rect">
            <a:avLst/>
          </a:prstGeom>
        </p:spPr>
        <p:txBody>
          <a:bodyPr wrap="none">
            <a:spAutoFit/>
          </a:bodyPr>
          <a:lstStyle/>
          <a:p>
            <a:pPr>
              <a:defRPr/>
            </a:pPr>
            <a:r>
              <a:rPr lang="cs-CZ" dirty="0">
                <a:solidFill>
                  <a:prstClr val="black"/>
                </a:solidFill>
              </a:rPr>
              <a:t>Nové typy radioterapie</a:t>
            </a:r>
          </a:p>
        </p:txBody>
      </p:sp>
      <p:sp>
        <p:nvSpPr>
          <p:cNvPr id="35" name="Obdélník 34"/>
          <p:cNvSpPr/>
          <p:nvPr/>
        </p:nvSpPr>
        <p:spPr>
          <a:xfrm>
            <a:off x="8941322" y="3900439"/>
            <a:ext cx="1465594" cy="369332"/>
          </a:xfrm>
          <a:prstGeom prst="rect">
            <a:avLst/>
          </a:prstGeom>
        </p:spPr>
        <p:txBody>
          <a:bodyPr wrap="none">
            <a:spAutoFit/>
          </a:bodyPr>
          <a:lstStyle/>
          <a:p>
            <a:pPr>
              <a:defRPr/>
            </a:pPr>
            <a:r>
              <a:rPr lang="cs-CZ" dirty="0">
                <a:solidFill>
                  <a:prstClr val="black"/>
                </a:solidFill>
              </a:rPr>
              <a:t>Vesmírné lety</a:t>
            </a:r>
          </a:p>
        </p:txBody>
      </p:sp>
      <p:sp>
        <p:nvSpPr>
          <p:cNvPr id="36" name="Obdélník 35"/>
          <p:cNvSpPr/>
          <p:nvPr/>
        </p:nvSpPr>
        <p:spPr>
          <a:xfrm>
            <a:off x="8083641" y="4249149"/>
            <a:ext cx="2530116" cy="369332"/>
          </a:xfrm>
          <a:prstGeom prst="rect">
            <a:avLst/>
          </a:prstGeom>
        </p:spPr>
        <p:txBody>
          <a:bodyPr wrap="none">
            <a:spAutoFit/>
          </a:bodyPr>
          <a:lstStyle/>
          <a:p>
            <a:pPr>
              <a:defRPr/>
            </a:pPr>
            <a:r>
              <a:rPr lang="cs-CZ" dirty="0">
                <a:solidFill>
                  <a:prstClr val="black"/>
                </a:solidFill>
              </a:rPr>
              <a:t>Terorismus (</a:t>
            </a:r>
            <a:r>
              <a:rPr lang="cs-CZ" dirty="0" err="1">
                <a:solidFill>
                  <a:prstClr val="black"/>
                </a:solidFill>
              </a:rPr>
              <a:t>dirty</a:t>
            </a:r>
            <a:r>
              <a:rPr lang="cs-CZ" dirty="0">
                <a:solidFill>
                  <a:prstClr val="black"/>
                </a:solidFill>
              </a:rPr>
              <a:t> </a:t>
            </a:r>
            <a:r>
              <a:rPr lang="cs-CZ" dirty="0" err="1">
                <a:solidFill>
                  <a:prstClr val="black"/>
                </a:solidFill>
              </a:rPr>
              <a:t>bombs</a:t>
            </a:r>
            <a:r>
              <a:rPr lang="cs-CZ" dirty="0">
                <a:solidFill>
                  <a:prstClr val="black"/>
                </a:solidFill>
              </a:rPr>
              <a:t>)</a:t>
            </a:r>
          </a:p>
        </p:txBody>
      </p:sp>
      <p:sp>
        <p:nvSpPr>
          <p:cNvPr id="37" name="Obdélník 36"/>
          <p:cNvSpPr/>
          <p:nvPr/>
        </p:nvSpPr>
        <p:spPr>
          <a:xfrm>
            <a:off x="7097019" y="4869084"/>
            <a:ext cx="1826397" cy="369332"/>
          </a:xfrm>
          <a:prstGeom prst="rect">
            <a:avLst/>
          </a:prstGeom>
        </p:spPr>
        <p:txBody>
          <a:bodyPr wrap="none">
            <a:spAutoFit/>
          </a:bodyPr>
          <a:lstStyle/>
          <a:p>
            <a:pPr>
              <a:defRPr/>
            </a:pPr>
            <a:r>
              <a:rPr lang="cs-CZ" dirty="0" err="1">
                <a:solidFill>
                  <a:prstClr val="black"/>
                </a:solidFill>
              </a:rPr>
              <a:t>Fukushima</a:t>
            </a:r>
            <a:r>
              <a:rPr lang="cs-CZ" dirty="0">
                <a:solidFill>
                  <a:prstClr val="black"/>
                </a:solidFill>
              </a:rPr>
              <a:t> </a:t>
            </a:r>
            <a:r>
              <a:rPr lang="cs-CZ" dirty="0" err="1">
                <a:solidFill>
                  <a:prstClr val="black"/>
                </a:solidFill>
              </a:rPr>
              <a:t>Daichi</a:t>
            </a:r>
            <a:endParaRPr lang="cs-CZ" dirty="0">
              <a:solidFill>
                <a:prstClr val="black"/>
              </a:solidFill>
            </a:endParaRPr>
          </a:p>
        </p:txBody>
      </p:sp>
      <p:sp>
        <p:nvSpPr>
          <p:cNvPr id="38" name="TextovéPole 37"/>
          <p:cNvSpPr txBox="1"/>
          <p:nvPr/>
        </p:nvSpPr>
        <p:spPr>
          <a:xfrm>
            <a:off x="7592364" y="4556516"/>
            <a:ext cx="3075637" cy="369332"/>
          </a:xfrm>
          <a:prstGeom prst="rect">
            <a:avLst/>
          </a:prstGeom>
          <a:noFill/>
        </p:spPr>
        <p:txBody>
          <a:bodyPr wrap="square" rtlCol="0">
            <a:spAutoFit/>
          </a:bodyPr>
          <a:lstStyle/>
          <a:p>
            <a:pPr>
              <a:defRPr/>
            </a:pPr>
            <a:r>
              <a:rPr lang="cs-CZ" dirty="0">
                <a:solidFill>
                  <a:prstClr val="black"/>
                </a:solidFill>
              </a:rPr>
              <a:t>Studená válka 2; S. Korea, Irán</a:t>
            </a:r>
            <a:endParaRPr lang="cs-CZ" dirty="0">
              <a:solidFill>
                <a:prstClr val="black"/>
              </a:solidFill>
            </a:endParaRPr>
          </a:p>
        </p:txBody>
      </p:sp>
      <p:sp>
        <p:nvSpPr>
          <p:cNvPr id="43" name="TextovéPole 42"/>
          <p:cNvSpPr txBox="1"/>
          <p:nvPr/>
        </p:nvSpPr>
        <p:spPr>
          <a:xfrm>
            <a:off x="6227728" y="5470912"/>
            <a:ext cx="5091193" cy="369332"/>
          </a:xfrm>
          <a:prstGeom prst="rect">
            <a:avLst/>
          </a:prstGeom>
          <a:noFill/>
        </p:spPr>
        <p:txBody>
          <a:bodyPr wrap="square" rtlCol="0">
            <a:spAutoFit/>
          </a:bodyPr>
          <a:lstStyle/>
          <a:p>
            <a:pPr>
              <a:defRPr/>
            </a:pPr>
            <a:r>
              <a:rPr lang="cs-CZ" b="1" dirty="0">
                <a:solidFill>
                  <a:srgbClr val="00B050"/>
                </a:solidFill>
              </a:rPr>
              <a:t>Obrovský rozvoj na poli výpočetní techniky</a:t>
            </a:r>
            <a:endParaRPr lang="cs-CZ" b="1" dirty="0">
              <a:solidFill>
                <a:srgbClr val="00B050"/>
              </a:solidFill>
            </a:endParaRPr>
          </a:p>
        </p:txBody>
      </p:sp>
      <p:sp>
        <p:nvSpPr>
          <p:cNvPr id="44" name="TextovéPole 43"/>
          <p:cNvSpPr txBox="1"/>
          <p:nvPr/>
        </p:nvSpPr>
        <p:spPr>
          <a:xfrm>
            <a:off x="5796362" y="5762793"/>
            <a:ext cx="5011120" cy="369332"/>
          </a:xfrm>
          <a:prstGeom prst="rect">
            <a:avLst/>
          </a:prstGeom>
          <a:noFill/>
        </p:spPr>
        <p:txBody>
          <a:bodyPr wrap="square" rtlCol="0">
            <a:spAutoFit/>
          </a:bodyPr>
          <a:lstStyle/>
          <a:p>
            <a:pPr>
              <a:defRPr/>
            </a:pPr>
            <a:r>
              <a:rPr lang="cs-CZ" b="1" dirty="0">
                <a:solidFill>
                  <a:srgbClr val="00B050"/>
                </a:solidFill>
              </a:rPr>
              <a:t>Obrovský rozvoj mol.-</a:t>
            </a:r>
            <a:r>
              <a:rPr lang="cs-CZ" b="1" dirty="0" err="1">
                <a:solidFill>
                  <a:srgbClr val="00B050"/>
                </a:solidFill>
              </a:rPr>
              <a:t>biol</a:t>
            </a:r>
            <a:r>
              <a:rPr lang="cs-CZ" b="1" dirty="0">
                <a:solidFill>
                  <a:srgbClr val="00B050"/>
                </a:solidFill>
              </a:rPr>
              <a:t>. výzkumných metod</a:t>
            </a:r>
            <a:endParaRPr lang="cs-CZ" b="1" dirty="0">
              <a:solidFill>
                <a:srgbClr val="00B050"/>
              </a:solidFill>
            </a:endParaRPr>
          </a:p>
        </p:txBody>
      </p:sp>
      <p:sp>
        <p:nvSpPr>
          <p:cNvPr id="45" name="TextovéPole 44"/>
          <p:cNvSpPr txBox="1"/>
          <p:nvPr/>
        </p:nvSpPr>
        <p:spPr>
          <a:xfrm>
            <a:off x="5669796" y="6108919"/>
            <a:ext cx="5168682" cy="369332"/>
          </a:xfrm>
          <a:prstGeom prst="rect">
            <a:avLst/>
          </a:prstGeom>
          <a:noFill/>
        </p:spPr>
        <p:txBody>
          <a:bodyPr wrap="square" rtlCol="0">
            <a:spAutoFit/>
          </a:bodyPr>
          <a:lstStyle/>
          <a:p>
            <a:pPr>
              <a:defRPr/>
            </a:pPr>
            <a:r>
              <a:rPr lang="cs-CZ" b="1" dirty="0">
                <a:solidFill>
                  <a:srgbClr val="00B050"/>
                </a:solidFill>
              </a:rPr>
              <a:t>Obrovský rozvoj technologií (urychlovače,…)</a:t>
            </a:r>
            <a:endParaRPr lang="cs-CZ" b="1" dirty="0">
              <a:solidFill>
                <a:srgbClr val="00B050"/>
              </a:solidFill>
            </a:endParaRPr>
          </a:p>
        </p:txBody>
      </p:sp>
      <p:sp>
        <p:nvSpPr>
          <p:cNvPr id="48" name="Levá složená závorka 47"/>
          <p:cNvSpPr/>
          <p:nvPr/>
        </p:nvSpPr>
        <p:spPr>
          <a:xfrm rot="3466309">
            <a:off x="7161073" y="2415826"/>
            <a:ext cx="535032" cy="4680551"/>
          </a:xfrm>
          <a:prstGeom prst="lef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cs-CZ">
              <a:solidFill>
                <a:prstClr val="black"/>
              </a:solidFill>
            </a:endParaRPr>
          </a:p>
        </p:txBody>
      </p:sp>
    </p:spTree>
    <p:extLst>
      <p:ext uri="{BB962C8B-B14F-4D97-AF65-F5344CB8AC3E}">
        <p14:creationId xmlns:p14="http://schemas.microsoft.com/office/powerpoint/2010/main" val="27888879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2351088" y="1628776"/>
          <a:ext cx="7454900" cy="4284663"/>
        </p:xfrm>
        <a:graphic>
          <a:graphicData uri="http://schemas.openxmlformats.org/presentationml/2006/ole">
            <mc:AlternateContent xmlns:mc="http://schemas.openxmlformats.org/markup-compatibility/2006">
              <mc:Choice xmlns:v="urn:schemas-microsoft-com:vml" Requires="v">
                <p:oleObj spid="_x0000_s284680" name="Dokument" r:id="rId3" imgW="7705824" imgH="4421152" progId="Word.Document.8">
                  <p:embed/>
                </p:oleObj>
              </mc:Choice>
              <mc:Fallback>
                <p:oleObj name="Dokument" r:id="rId3" imgW="7705824" imgH="4421152" progId="Word.Document.8">
                  <p:embed/>
                  <p:pic>
                    <p:nvPicPr>
                      <p:cNvPr id="2048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1628776"/>
                        <a:ext cx="7454900" cy="428466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0483" name="Rectangle 3"/>
          <p:cNvSpPr>
            <a:spLocks noGrp="1" noChangeArrowheads="1"/>
          </p:cNvSpPr>
          <p:nvPr>
            <p:ph type="title"/>
          </p:nvPr>
        </p:nvSpPr>
        <p:spPr>
          <a:xfrm>
            <a:off x="1981200" y="233364"/>
            <a:ext cx="8362950" cy="892175"/>
          </a:xfrm>
          <a:noFill/>
        </p:spPr>
        <p:txBody>
          <a:bodyPr/>
          <a:lstStyle/>
          <a:p>
            <a:pPr eaLnBrk="1" hangingPunct="1"/>
            <a:r>
              <a:rPr lang="cs-CZ" altLang="cs-CZ" sz="2800" b="1"/>
              <a:t>Rizika jímž je člověk vystaven (zkrácení života ve dnech při určitém zaměstnání)</a:t>
            </a:r>
          </a:p>
        </p:txBody>
      </p:sp>
    </p:spTree>
    <p:extLst>
      <p:ext uri="{BB962C8B-B14F-4D97-AF65-F5344CB8AC3E}">
        <p14:creationId xmlns:p14="http://schemas.microsoft.com/office/powerpoint/2010/main" val="299514630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cs-CZ" altLang="cs-CZ" sz="3600" b="1"/>
              <a:t>Účinky záření na organismy</a:t>
            </a:r>
            <a:br>
              <a:rPr lang="cs-CZ" altLang="cs-CZ" sz="3600" b="1"/>
            </a:br>
            <a:r>
              <a:rPr lang="cs-CZ" altLang="cs-CZ" sz="3600" b="1"/>
              <a:t>- odhad rizika -</a:t>
            </a:r>
          </a:p>
        </p:txBody>
      </p:sp>
      <p:sp>
        <p:nvSpPr>
          <p:cNvPr id="21507" name="Rectangle 3"/>
          <p:cNvSpPr>
            <a:spLocks noGrp="1" noChangeArrowheads="1"/>
          </p:cNvSpPr>
          <p:nvPr>
            <p:ph type="body" idx="1"/>
          </p:nvPr>
        </p:nvSpPr>
        <p:spPr>
          <a:xfrm>
            <a:off x="2413000" y="1671639"/>
            <a:ext cx="7715250" cy="3989387"/>
          </a:xfrm>
        </p:spPr>
        <p:txBody>
          <a:bodyPr/>
          <a:lstStyle/>
          <a:p>
            <a:pPr eaLnBrk="1" hangingPunct="1">
              <a:buFontTx/>
              <a:buNone/>
            </a:pPr>
            <a:endParaRPr lang="cs-CZ" altLang="cs-CZ" smtClean="0"/>
          </a:p>
          <a:p>
            <a:pPr eaLnBrk="1" hangingPunct="1"/>
            <a:r>
              <a:rPr lang="cs-CZ" altLang="cs-CZ" smtClean="0"/>
              <a:t>každé záření má jiný biologický účinek (RBU)</a:t>
            </a:r>
          </a:p>
          <a:p>
            <a:pPr eaLnBrk="1" hangingPunct="1"/>
            <a:r>
              <a:rPr lang="cs-CZ" altLang="cs-CZ" smtClean="0"/>
              <a:t>a též každý orgán (typ buněk) jinak citlivý ke vzniku nádorů</a:t>
            </a:r>
          </a:p>
          <a:p>
            <a:pPr eaLnBrk="1" hangingPunct="1"/>
            <a:r>
              <a:rPr lang="cs-CZ" altLang="cs-CZ" smtClean="0"/>
              <a:t>často komplikováno kombinací vnějšího a vnitřního ozáření</a:t>
            </a:r>
          </a:p>
        </p:txBody>
      </p:sp>
    </p:spTree>
    <p:extLst>
      <p:ext uri="{BB962C8B-B14F-4D97-AF65-F5344CB8AC3E}">
        <p14:creationId xmlns:p14="http://schemas.microsoft.com/office/powerpoint/2010/main" val="9197667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81200" y="198438"/>
            <a:ext cx="8229600" cy="1143000"/>
          </a:xfrm>
        </p:spPr>
        <p:txBody>
          <a:bodyPr/>
          <a:lstStyle/>
          <a:p>
            <a:pPr eaLnBrk="1" hangingPunct="1"/>
            <a:r>
              <a:rPr lang="cs-CZ" altLang="cs-CZ" sz="3200" b="1"/>
              <a:t>Účinky záření na organismy</a:t>
            </a:r>
            <a:br>
              <a:rPr lang="cs-CZ" altLang="cs-CZ" sz="3200" b="1"/>
            </a:br>
            <a:r>
              <a:rPr lang="cs-CZ" altLang="cs-CZ" sz="3200" b="1"/>
              <a:t>- odhad rizika, RBU -</a:t>
            </a:r>
          </a:p>
        </p:txBody>
      </p:sp>
      <p:sp>
        <p:nvSpPr>
          <p:cNvPr id="22531" name="Rectangle 3"/>
          <p:cNvSpPr>
            <a:spLocks noGrp="1" noChangeArrowheads="1"/>
          </p:cNvSpPr>
          <p:nvPr>
            <p:ph type="body" idx="1"/>
          </p:nvPr>
        </p:nvSpPr>
        <p:spPr>
          <a:xfrm>
            <a:off x="1981200" y="1801814"/>
            <a:ext cx="8229600" cy="4651375"/>
          </a:xfrm>
        </p:spPr>
        <p:txBody>
          <a:bodyPr/>
          <a:lstStyle/>
          <a:p>
            <a:pPr eaLnBrk="1" hangingPunct="1">
              <a:lnSpc>
                <a:spcPct val="80000"/>
              </a:lnSpc>
              <a:spcBef>
                <a:spcPct val="55000"/>
              </a:spcBef>
            </a:pPr>
            <a:r>
              <a:rPr lang="cs-CZ" altLang="cs-CZ" sz="2000" u="sng"/>
              <a:t>Odhad biologického účinku s ohledem na </a:t>
            </a:r>
            <a:r>
              <a:rPr lang="cs-CZ" altLang="cs-CZ" sz="2000" b="1" u="sng"/>
              <a:t>vlastnosti záření</a:t>
            </a:r>
          </a:p>
          <a:p>
            <a:pPr eaLnBrk="1" hangingPunct="1">
              <a:lnSpc>
                <a:spcPct val="80000"/>
              </a:lnSpc>
              <a:spcBef>
                <a:spcPct val="90000"/>
              </a:spcBef>
            </a:pPr>
            <a:r>
              <a:rPr lang="cs-CZ" altLang="cs-CZ" sz="2000" b="1">
                <a:solidFill>
                  <a:srgbClr val="FF3300"/>
                </a:solidFill>
                <a:sym typeface="Symbol" panose="05050102010706020507" pitchFamily="18" charset="2"/>
              </a:rPr>
              <a:t>:</a:t>
            </a:r>
            <a:r>
              <a:rPr lang="cs-CZ" altLang="cs-CZ" sz="2000">
                <a:sym typeface="Symbol" panose="05050102010706020507" pitchFamily="18" charset="2"/>
              </a:rPr>
              <a:t> nabité (2+) velké částice, velmi silně ionizující záření – mnoho poškození na trase průletu částice tkání (ionizační kanál)</a:t>
            </a:r>
          </a:p>
          <a:p>
            <a:pPr eaLnBrk="1" hangingPunct="1">
              <a:lnSpc>
                <a:spcPct val="80000"/>
              </a:lnSpc>
              <a:spcBef>
                <a:spcPct val="90000"/>
              </a:spcBef>
            </a:pPr>
            <a:r>
              <a:rPr lang="cs-CZ" altLang="cs-CZ" sz="2000" b="1">
                <a:solidFill>
                  <a:srgbClr val="FF3300"/>
                </a:solidFill>
                <a:sym typeface="Symbol" panose="05050102010706020507" pitchFamily="18" charset="2"/>
              </a:rPr>
              <a:t>RTG a </a:t>
            </a:r>
            <a:r>
              <a:rPr lang="cs-CZ" altLang="cs-CZ" sz="2000">
                <a:sym typeface="Symbol" panose="05050102010706020507" pitchFamily="18" charset="2"/>
              </a:rPr>
              <a:t>: vysoká pronikavost, ale ve srovnání s alfa mnohem menší poškození podél dráhy průletu</a:t>
            </a:r>
          </a:p>
          <a:p>
            <a:pPr eaLnBrk="1" hangingPunct="1">
              <a:lnSpc>
                <a:spcPct val="80000"/>
              </a:lnSpc>
              <a:spcBef>
                <a:spcPct val="90000"/>
              </a:spcBef>
            </a:pPr>
            <a:r>
              <a:rPr lang="cs-CZ" altLang="cs-CZ" sz="2000" b="1">
                <a:solidFill>
                  <a:srgbClr val="FF3300"/>
                </a:solidFill>
                <a:sym typeface="Symbol" panose="05050102010706020507" pitchFamily="18" charset="2"/>
              </a:rPr>
              <a:t></a:t>
            </a:r>
            <a:r>
              <a:rPr lang="cs-CZ" altLang="cs-CZ" sz="2000">
                <a:sym typeface="Symbol" panose="05050102010706020507" pitchFamily="18" charset="2"/>
              </a:rPr>
              <a:t>: nabité a částicové povahy jako alfa, e- je však oproti alfa malý a proniká hlouběji do tkáně. Biologický účinek je bližší záření gama.</a:t>
            </a:r>
          </a:p>
          <a:p>
            <a:pPr eaLnBrk="1" hangingPunct="1">
              <a:lnSpc>
                <a:spcPct val="80000"/>
              </a:lnSpc>
              <a:spcBef>
                <a:spcPct val="90000"/>
              </a:spcBef>
            </a:pPr>
            <a:r>
              <a:rPr lang="cs-CZ" altLang="cs-CZ" sz="2000">
                <a:sym typeface="Symbol" panose="05050102010706020507" pitchFamily="18" charset="2"/>
              </a:rPr>
              <a:t>Pro kvantifikaci relativního biologického účinku různých druhů záření byl zaveden tzv. </a:t>
            </a:r>
            <a:r>
              <a:rPr lang="cs-CZ" altLang="cs-CZ" sz="2000" b="1">
                <a:solidFill>
                  <a:srgbClr val="FF3300"/>
                </a:solidFill>
                <a:sym typeface="Symbol" panose="05050102010706020507" pitchFamily="18" charset="2"/>
              </a:rPr>
              <a:t>tkáňový radiační faktor</a:t>
            </a:r>
            <a:r>
              <a:rPr lang="cs-CZ" altLang="cs-CZ" sz="2000">
                <a:solidFill>
                  <a:srgbClr val="FF3300"/>
                </a:solidFill>
                <a:sym typeface="Symbol" panose="05050102010706020507" pitchFamily="18" charset="2"/>
              </a:rPr>
              <a:t> </a:t>
            </a:r>
            <a:r>
              <a:rPr lang="cs-CZ" altLang="cs-CZ" b="1">
                <a:solidFill>
                  <a:srgbClr val="FF3300"/>
                </a:solidFill>
                <a:sym typeface="Symbol" panose="05050102010706020507" pitchFamily="18" charset="2"/>
              </a:rPr>
              <a:t>w</a:t>
            </a:r>
            <a:r>
              <a:rPr lang="cs-CZ" altLang="cs-CZ" b="1" baseline="-25000">
                <a:solidFill>
                  <a:srgbClr val="FF3300"/>
                </a:solidFill>
                <a:sym typeface="Symbol" panose="05050102010706020507" pitchFamily="18" charset="2"/>
              </a:rPr>
              <a:t>R</a:t>
            </a:r>
            <a:r>
              <a:rPr lang="cs-CZ" altLang="cs-CZ" sz="2000">
                <a:sym typeface="Symbol" panose="05050102010706020507" pitchFamily="18" charset="2"/>
              </a:rPr>
              <a:t>, někdy též nazývaný jako </a:t>
            </a:r>
            <a:r>
              <a:rPr lang="cs-CZ" altLang="cs-CZ" sz="2000" b="1">
                <a:solidFill>
                  <a:srgbClr val="FF3300"/>
                </a:solidFill>
                <a:sym typeface="Symbol" panose="05050102010706020507" pitchFamily="18" charset="2"/>
              </a:rPr>
              <a:t>relativní biologická účinnost RBU</a:t>
            </a:r>
            <a:r>
              <a:rPr lang="cs-CZ" altLang="cs-CZ" sz="2000">
                <a:sym typeface="Symbol" panose="05050102010706020507" pitchFamily="18" charset="2"/>
              </a:rPr>
              <a:t> (relative biological efficiency, </a:t>
            </a:r>
            <a:r>
              <a:rPr lang="cs-CZ" altLang="cs-CZ" sz="2000" b="1">
                <a:sym typeface="Symbol" panose="05050102010706020507" pitchFamily="18" charset="2"/>
              </a:rPr>
              <a:t>RBE</a:t>
            </a:r>
            <a:r>
              <a:rPr lang="cs-CZ" altLang="cs-CZ" sz="2000">
                <a:sym typeface="Symbol" panose="05050102010706020507" pitchFamily="18" charset="2"/>
              </a:rPr>
              <a:t>)</a:t>
            </a:r>
          </a:p>
        </p:txBody>
      </p:sp>
    </p:spTree>
    <p:extLst>
      <p:ext uri="{BB962C8B-B14F-4D97-AF65-F5344CB8AC3E}">
        <p14:creationId xmlns:p14="http://schemas.microsoft.com/office/powerpoint/2010/main" val="9086022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cs-CZ" altLang="cs-CZ" smtClean="0"/>
              <a:t>RADIAČNÍ VÁHOVÝ FAKTOR</a:t>
            </a:r>
          </a:p>
        </p:txBody>
      </p:sp>
      <p:graphicFrame>
        <p:nvGraphicFramePr>
          <p:cNvPr id="238597" name="Group 5"/>
          <p:cNvGraphicFramePr>
            <a:graphicFrameLocks noGrp="1"/>
          </p:cNvGraphicFramePr>
          <p:nvPr>
            <p:ph idx="1"/>
          </p:nvPr>
        </p:nvGraphicFramePr>
        <p:xfrm>
          <a:off x="1981200" y="1600200"/>
          <a:ext cx="8229600" cy="4525964"/>
        </p:xfrm>
        <a:graphic>
          <a:graphicData uri="http://schemas.openxmlformats.org/drawingml/2006/table">
            <a:tbl>
              <a:tblPr/>
              <a:tblGrid>
                <a:gridCol w="6962775">
                  <a:extLst>
                    <a:ext uri="{9D8B030D-6E8A-4147-A177-3AD203B41FA5}">
                      <a16:colId xmlns:a16="http://schemas.microsoft.com/office/drawing/2014/main" val="20000"/>
                    </a:ext>
                  </a:extLst>
                </a:gridCol>
                <a:gridCol w="1266825">
                  <a:extLst>
                    <a:ext uri="{9D8B030D-6E8A-4147-A177-3AD203B41FA5}">
                      <a16:colId xmlns:a16="http://schemas.microsoft.com/office/drawing/2014/main" val="20001"/>
                    </a:ext>
                  </a:extLst>
                </a:gridCol>
              </a:tblGrid>
              <a:tr h="6477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Druh záření</a:t>
                      </a:r>
                      <a:endParaRPr kumimoji="0" lang="cs-CZ" altLang="cs-CZ" sz="1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w</a:t>
                      </a:r>
                      <a:r>
                        <a:rPr kumimoji="0" lang="cs-CZ" altLang="cs-CZ" sz="1600" b="1" i="0" u="none" strike="noStrike" cap="none" normalizeH="0" baseline="-30000" smtClean="0">
                          <a:ln>
                            <a:noFill/>
                          </a:ln>
                          <a:solidFill>
                            <a:srgbClr val="0000FF"/>
                          </a:solidFill>
                          <a:effectLst/>
                          <a:latin typeface="Times New Roman" panose="02020603050405020304" pitchFamily="18" charset="0"/>
                          <a:cs typeface="Times New Roman" panose="02020603050405020304" pitchFamily="18" charset="0"/>
                        </a:rPr>
                        <a:t>R</a:t>
                      </a:r>
                      <a:endParaRPr kumimoji="0" lang="cs-CZ" altLang="cs-CZ"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461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000080"/>
                          </a:solidFill>
                          <a:effectLst/>
                          <a:latin typeface="Times New Roman" panose="02020603050405020304" pitchFamily="18" charset="0"/>
                          <a:cs typeface="Times New Roman" panose="02020603050405020304" pitchFamily="18" charset="0"/>
                        </a:rPr>
                        <a:t>Fotony a elektrony všech energií</a:t>
                      </a:r>
                      <a:endParaRPr kumimoji="0" lang="cs-CZ" altLang="cs-CZ"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000080"/>
                          </a:solidFill>
                          <a:effectLst/>
                          <a:latin typeface="Times New Roman" panose="02020603050405020304" pitchFamily="18" charset="0"/>
                          <a:cs typeface="Times New Roman" panose="02020603050405020304" pitchFamily="18" charset="0"/>
                        </a:rPr>
                        <a:t>1</a:t>
                      </a:r>
                      <a:endParaRPr kumimoji="0" lang="cs-CZ" altLang="cs-CZ"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477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000080"/>
                          </a:solidFill>
                          <a:effectLst/>
                          <a:latin typeface="Times New Roman" panose="02020603050405020304" pitchFamily="18" charset="0"/>
                          <a:cs typeface="Times New Roman" panose="02020603050405020304" pitchFamily="18" charset="0"/>
                        </a:rPr>
                        <a:t>Neutrony s energií 10 keV</a:t>
                      </a:r>
                      <a:endParaRPr kumimoji="0" lang="cs-CZ" altLang="cs-CZ"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000080"/>
                          </a:solidFill>
                          <a:effectLst/>
                          <a:latin typeface="Times New Roman" panose="02020603050405020304" pitchFamily="18" charset="0"/>
                          <a:cs typeface="Times New Roman" panose="02020603050405020304" pitchFamily="18" charset="0"/>
                        </a:rPr>
                        <a:t>5</a:t>
                      </a:r>
                      <a:endParaRPr kumimoji="0" lang="cs-CZ" altLang="cs-CZ"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461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smtClean="0">
                          <a:ln>
                            <a:noFill/>
                          </a:ln>
                          <a:solidFill>
                            <a:srgbClr val="000080"/>
                          </a:solidFill>
                          <a:effectLst/>
                          <a:latin typeface="Times New Roman" panose="02020603050405020304" pitchFamily="18" charset="0"/>
                          <a:cs typeface="Times New Roman" panose="02020603050405020304" pitchFamily="18" charset="0"/>
                        </a:rPr>
                        <a:t>Neutrony s energií 10 - 100 keV</a:t>
                      </a:r>
                      <a:endParaRPr kumimoji="0" lang="cs-CZ" altLang="cs-CZ" sz="1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000080"/>
                          </a:solidFill>
                          <a:effectLst/>
                          <a:latin typeface="Times New Roman" panose="02020603050405020304" pitchFamily="18" charset="0"/>
                          <a:cs typeface="Times New Roman" panose="02020603050405020304" pitchFamily="18" charset="0"/>
                        </a:rPr>
                        <a:t>10</a:t>
                      </a:r>
                      <a:endParaRPr kumimoji="0" lang="cs-CZ" altLang="cs-CZ"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477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000080"/>
                          </a:solidFill>
                          <a:effectLst/>
                          <a:latin typeface="Times New Roman" panose="02020603050405020304" pitchFamily="18" charset="0"/>
                          <a:cs typeface="Times New Roman" panose="02020603050405020304" pitchFamily="18" charset="0"/>
                        </a:rPr>
                        <a:t>Neutrony s energií 0,1 - 2 MeV</a:t>
                      </a:r>
                      <a:endParaRPr kumimoji="0" lang="cs-CZ" altLang="cs-CZ"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000080"/>
                          </a:solidFill>
                          <a:effectLst/>
                          <a:latin typeface="Times New Roman" panose="02020603050405020304" pitchFamily="18" charset="0"/>
                          <a:cs typeface="Times New Roman" panose="02020603050405020304" pitchFamily="18" charset="0"/>
                        </a:rPr>
                        <a:t>20</a:t>
                      </a:r>
                      <a:endParaRPr kumimoji="0" lang="cs-CZ" altLang="cs-CZ"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429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000080"/>
                          </a:solidFill>
                          <a:effectLst/>
                          <a:latin typeface="Times New Roman" panose="02020603050405020304" pitchFamily="18" charset="0"/>
                          <a:cs typeface="Times New Roman" panose="02020603050405020304" pitchFamily="18" charset="0"/>
                        </a:rPr>
                        <a:t>Neutrony s energií 2 - 20 MeV</a:t>
                      </a:r>
                      <a:endParaRPr kumimoji="0" lang="cs-CZ" altLang="cs-CZ"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000080"/>
                          </a:solidFill>
                          <a:effectLst/>
                          <a:latin typeface="Times New Roman" panose="02020603050405020304" pitchFamily="18" charset="0"/>
                          <a:cs typeface="Times New Roman" panose="02020603050405020304" pitchFamily="18" charset="0"/>
                        </a:rPr>
                        <a:t>10</a:t>
                      </a:r>
                      <a:endParaRPr kumimoji="0" lang="cs-CZ" altLang="cs-CZ"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6477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000080"/>
                          </a:solidFill>
                          <a:effectLst/>
                          <a:latin typeface="Times New Roman" panose="02020603050405020304" pitchFamily="18" charset="0"/>
                          <a:cs typeface="Times New Roman" panose="02020603050405020304" pitchFamily="18" charset="0"/>
                        </a:rPr>
                        <a:t>Záření 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000080"/>
                          </a:solidFill>
                          <a:effectLst/>
                          <a:latin typeface="Times New Roman" panose="02020603050405020304" pitchFamily="18" charset="0"/>
                          <a:cs typeface="Times New Roman" panose="02020603050405020304" pitchFamily="18" charset="0"/>
                        </a:rPr>
                        <a:t>těžké ionty</a:t>
                      </a:r>
                      <a:endParaRPr kumimoji="0" lang="cs-CZ" altLang="cs-CZ"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000080"/>
                          </a:solidFill>
                          <a:effectLst/>
                          <a:latin typeface="Times New Roman" panose="02020603050405020304" pitchFamily="18" charset="0"/>
                          <a:cs typeface="Times New Roman" panose="02020603050405020304" pitchFamily="18" charset="0"/>
                        </a:rPr>
                        <a:t>20</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000080"/>
                          </a:solidFill>
                          <a:effectLst/>
                          <a:latin typeface="Times New Roman" panose="02020603050405020304" pitchFamily="18" charset="0"/>
                          <a:cs typeface="Times New Roman" panose="02020603050405020304" pitchFamily="18" charset="0"/>
                        </a:rPr>
                        <a:t>&gt;20</a:t>
                      </a:r>
                      <a:endParaRPr kumimoji="0" lang="cs-CZ" altLang="cs-CZ"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23581" name="Text Box 32"/>
          <p:cNvSpPr txBox="1">
            <a:spLocks noChangeArrowheads="1"/>
          </p:cNvSpPr>
          <p:nvPr/>
        </p:nvSpPr>
        <p:spPr bwMode="auto">
          <a:xfrm>
            <a:off x="4575175" y="2536825"/>
            <a:ext cx="1881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(gama, RTG, beta)</a:t>
            </a:r>
          </a:p>
        </p:txBody>
      </p:sp>
      <p:sp>
        <p:nvSpPr>
          <p:cNvPr id="23582" name="Text Box 33"/>
          <p:cNvSpPr txBox="1">
            <a:spLocks noChangeArrowheads="1"/>
          </p:cNvSpPr>
          <p:nvPr/>
        </p:nvSpPr>
        <p:spPr bwMode="auto">
          <a:xfrm>
            <a:off x="5016501" y="3163888"/>
            <a:ext cx="1038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 protony</a:t>
            </a:r>
          </a:p>
        </p:txBody>
      </p:sp>
    </p:spTree>
    <p:extLst>
      <p:ext uri="{BB962C8B-B14F-4D97-AF65-F5344CB8AC3E}">
        <p14:creationId xmlns:p14="http://schemas.microsoft.com/office/powerpoint/2010/main" val="29269077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81200" y="274638"/>
            <a:ext cx="8229600" cy="633412"/>
          </a:xfrm>
        </p:spPr>
        <p:txBody>
          <a:bodyPr/>
          <a:lstStyle/>
          <a:p>
            <a:pPr eaLnBrk="1" hangingPunct="1"/>
            <a:r>
              <a:rPr lang="cs-CZ" altLang="cs-CZ" sz="3200" b="1"/>
              <a:t>- odhad rizika, RBU, ekvivalentní dávka -</a:t>
            </a:r>
          </a:p>
        </p:txBody>
      </p:sp>
      <p:sp>
        <p:nvSpPr>
          <p:cNvPr id="24579" name="Rectangle 3"/>
          <p:cNvSpPr>
            <a:spLocks noGrp="1" noChangeArrowheads="1"/>
          </p:cNvSpPr>
          <p:nvPr>
            <p:ph type="body" idx="1"/>
          </p:nvPr>
        </p:nvSpPr>
        <p:spPr>
          <a:xfrm>
            <a:off x="1981200" y="1196976"/>
            <a:ext cx="8229600" cy="2620963"/>
          </a:xfrm>
        </p:spPr>
        <p:txBody>
          <a:bodyPr/>
          <a:lstStyle/>
          <a:p>
            <a:pPr eaLnBrk="1" hangingPunct="1"/>
            <a:r>
              <a:rPr lang="cs-CZ" altLang="cs-CZ" sz="2400"/>
              <a:t>pro </a:t>
            </a:r>
            <a:r>
              <a:rPr lang="cs-CZ" altLang="cs-CZ" sz="2400" u="sng"/>
              <a:t>odhad deterministických účinků</a:t>
            </a:r>
            <a:r>
              <a:rPr lang="cs-CZ" altLang="cs-CZ" sz="2400"/>
              <a:t> (kromě nemoci z ozáření se týkají ozářené oblasti těla) se používá tzv. </a:t>
            </a:r>
            <a:r>
              <a:rPr lang="cs-CZ" altLang="cs-CZ" sz="2400" b="1">
                <a:solidFill>
                  <a:srgbClr val="FF3300"/>
                </a:solidFill>
              </a:rPr>
              <a:t>EKVIVALENTNÍ DÁVKA H</a:t>
            </a:r>
            <a:r>
              <a:rPr lang="cs-CZ" altLang="cs-CZ" sz="2400" b="1" baseline="-25000">
                <a:solidFill>
                  <a:srgbClr val="FF3300"/>
                </a:solidFill>
              </a:rPr>
              <a:t>T</a:t>
            </a:r>
            <a:r>
              <a:rPr lang="cs-CZ" altLang="cs-CZ" sz="2400"/>
              <a:t> (ekvivalentní dávka pro orgán T):</a:t>
            </a:r>
          </a:p>
          <a:p>
            <a:pPr eaLnBrk="1" hangingPunct="1">
              <a:buFontTx/>
              <a:buNone/>
            </a:pPr>
            <a:endParaRPr lang="cs-CZ" altLang="cs-CZ" sz="2400"/>
          </a:p>
        </p:txBody>
      </p:sp>
      <p:sp>
        <p:nvSpPr>
          <p:cNvPr id="24580" name="Text Box 4"/>
          <p:cNvSpPr txBox="1">
            <a:spLocks noChangeArrowheads="1"/>
          </p:cNvSpPr>
          <p:nvPr/>
        </p:nvSpPr>
        <p:spPr bwMode="auto">
          <a:xfrm>
            <a:off x="4008439" y="2492375"/>
            <a:ext cx="30241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b="1">
                <a:solidFill>
                  <a:srgbClr val="FF3300"/>
                </a:solidFill>
              </a:rPr>
              <a:t>H</a:t>
            </a:r>
            <a:r>
              <a:rPr lang="cs-CZ" altLang="cs-CZ" b="1" baseline="-25000">
                <a:solidFill>
                  <a:srgbClr val="FF3300"/>
                </a:solidFill>
              </a:rPr>
              <a:t>T</a:t>
            </a:r>
            <a:r>
              <a:rPr lang="cs-CZ" altLang="cs-CZ" b="1">
                <a:solidFill>
                  <a:srgbClr val="FF3300"/>
                </a:solidFill>
              </a:rPr>
              <a:t> = D</a:t>
            </a:r>
            <a:r>
              <a:rPr lang="cs-CZ" altLang="cs-CZ" b="1" baseline="-25000">
                <a:solidFill>
                  <a:srgbClr val="FF3300"/>
                </a:solidFill>
              </a:rPr>
              <a:t>TR</a:t>
            </a:r>
            <a:r>
              <a:rPr lang="cs-CZ" altLang="cs-CZ" b="1">
                <a:solidFill>
                  <a:srgbClr val="FF3300"/>
                </a:solidFill>
              </a:rPr>
              <a:t> x w</a:t>
            </a:r>
            <a:r>
              <a:rPr lang="cs-CZ" altLang="cs-CZ" b="1" baseline="-25000">
                <a:solidFill>
                  <a:srgbClr val="FF3300"/>
                </a:solidFill>
              </a:rPr>
              <a:t>R</a:t>
            </a:r>
            <a:endParaRPr lang="cs-CZ" altLang="cs-CZ" sz="2400" b="1" baseline="-25000">
              <a:solidFill>
                <a:srgbClr val="FF3300"/>
              </a:solidFill>
            </a:endParaRPr>
          </a:p>
        </p:txBody>
      </p:sp>
      <p:sp>
        <p:nvSpPr>
          <p:cNvPr id="24581" name="Text Box 5"/>
          <p:cNvSpPr txBox="1">
            <a:spLocks noChangeArrowheads="1"/>
          </p:cNvSpPr>
          <p:nvPr/>
        </p:nvSpPr>
        <p:spPr bwMode="auto">
          <a:xfrm>
            <a:off x="2208214" y="3579813"/>
            <a:ext cx="77231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cs-CZ" sz="1800" b="1">
                <a:solidFill>
                  <a:srgbClr val="000000"/>
                </a:solidFill>
              </a:rPr>
              <a:t>[</a:t>
            </a:r>
            <a:r>
              <a:rPr lang="cs-CZ" altLang="cs-CZ" sz="1800" b="1">
                <a:solidFill>
                  <a:srgbClr val="000000"/>
                </a:solidFill>
              </a:rPr>
              <a:t>wR je bezrozměrný, rozměr je tedy J/kg = Gy, pro odlišení však zavedena jednotka Sv (Sievert)</a:t>
            </a:r>
            <a:r>
              <a:rPr lang="en-US" altLang="cs-CZ" sz="1800" b="1">
                <a:solidFill>
                  <a:srgbClr val="000000"/>
                </a:solidFill>
              </a:rPr>
              <a:t>]</a:t>
            </a:r>
            <a:r>
              <a:rPr lang="cs-CZ" altLang="cs-CZ" sz="1800" b="1">
                <a:solidFill>
                  <a:srgbClr val="000000"/>
                </a:solidFill>
              </a:rPr>
              <a:t> starší jednotkou byl </a:t>
            </a:r>
            <a:r>
              <a:rPr lang="cs-CZ" altLang="cs-CZ" sz="1800" b="1" u="sng">
                <a:solidFill>
                  <a:srgbClr val="000000"/>
                </a:solidFill>
              </a:rPr>
              <a:t>rem</a:t>
            </a:r>
            <a:r>
              <a:rPr lang="cs-CZ" altLang="cs-CZ" sz="1800" b="1">
                <a:solidFill>
                  <a:srgbClr val="000000"/>
                </a:solidFill>
              </a:rPr>
              <a:t> = 0,01 Sv</a:t>
            </a:r>
            <a:endParaRPr lang="cs-CZ" altLang="cs-CZ" sz="1800" b="1" u="sng">
              <a:solidFill>
                <a:srgbClr val="000000"/>
              </a:solidFill>
            </a:endParaRPr>
          </a:p>
        </p:txBody>
      </p:sp>
      <p:sp>
        <p:nvSpPr>
          <p:cNvPr id="24582" name="Text Box 6"/>
          <p:cNvSpPr txBox="1">
            <a:spLocks noChangeArrowheads="1"/>
          </p:cNvSpPr>
          <p:nvPr/>
        </p:nvSpPr>
        <p:spPr bwMode="auto">
          <a:xfrm>
            <a:off x="1812926" y="3068638"/>
            <a:ext cx="8747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H pro orgán T (např. čočku) = absorbovaná dávka záření R v orgánu T x radiační váhový faktor</a:t>
            </a:r>
          </a:p>
        </p:txBody>
      </p:sp>
      <p:sp>
        <p:nvSpPr>
          <p:cNvPr id="24583" name="Text Box 7"/>
          <p:cNvSpPr txBox="1">
            <a:spLocks noChangeArrowheads="1"/>
          </p:cNvSpPr>
          <p:nvPr/>
        </p:nvSpPr>
        <p:spPr bwMode="auto">
          <a:xfrm>
            <a:off x="1774825" y="4624388"/>
            <a:ext cx="86614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2913" indent="-3524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pPr>
            <a:r>
              <a:rPr lang="cs-CZ" altLang="cs-CZ" sz="1600">
                <a:solidFill>
                  <a:srgbClr val="000000"/>
                </a:solidFill>
              </a:rPr>
              <a:t>Jednotka Sv tedy již zohledňuje biologickou účinnost toho kterého záření a upřesňuje tak odhad možných následků ozáření</a:t>
            </a:r>
          </a:p>
          <a:p>
            <a:pPr fontAlgn="base">
              <a:spcBef>
                <a:spcPct val="0"/>
              </a:spcBef>
              <a:spcAft>
                <a:spcPct val="0"/>
              </a:spcAft>
            </a:pPr>
            <a:r>
              <a:rPr lang="cs-CZ" altLang="cs-CZ" sz="1600" u="sng">
                <a:solidFill>
                  <a:srgbClr val="000000"/>
                </a:solidFill>
              </a:rPr>
              <a:t>Z biologického hlediska má rozlišování Gy a Sv význam pro dávky do cca. 10 Gy</a:t>
            </a:r>
            <a:r>
              <a:rPr lang="cs-CZ" altLang="cs-CZ" sz="1600">
                <a:solidFill>
                  <a:srgbClr val="000000"/>
                </a:solidFill>
              </a:rPr>
              <a:t>. Od této hranice je již rozdílný efekt různých záření zanedbatelný oproti efektu vyplývajícímu z dávky – jednotka Sv od této hranice ztrácí význam a užívá se Gy</a:t>
            </a:r>
          </a:p>
          <a:p>
            <a:pPr fontAlgn="base">
              <a:spcBef>
                <a:spcPct val="0"/>
              </a:spcBef>
              <a:spcAft>
                <a:spcPct val="0"/>
              </a:spcAft>
            </a:pPr>
            <a:r>
              <a:rPr lang="cs-CZ" altLang="cs-CZ" sz="1600">
                <a:solidFill>
                  <a:srgbClr val="000000"/>
                </a:solidFill>
              </a:rPr>
              <a:t>Je-li člověk ozářen více druhy záření zároveň (např. gama a neutrony), jednotlivé dávky H</a:t>
            </a:r>
            <a:r>
              <a:rPr lang="cs-CZ" altLang="cs-CZ" sz="1600" baseline="-25000">
                <a:solidFill>
                  <a:srgbClr val="000000"/>
                </a:solidFill>
              </a:rPr>
              <a:t>TR</a:t>
            </a:r>
            <a:r>
              <a:rPr lang="cs-CZ" altLang="cs-CZ" sz="1600">
                <a:solidFill>
                  <a:srgbClr val="000000"/>
                </a:solidFill>
              </a:rPr>
              <a:t> se pro daný orgán T sčítají (H</a:t>
            </a:r>
            <a:r>
              <a:rPr lang="cs-CZ" altLang="cs-CZ" sz="1600" baseline="-25000">
                <a:solidFill>
                  <a:srgbClr val="000000"/>
                </a:solidFill>
              </a:rPr>
              <a:t>TR</a:t>
            </a:r>
            <a:r>
              <a:rPr lang="cs-CZ" altLang="cs-CZ" sz="1600">
                <a:solidFill>
                  <a:srgbClr val="000000"/>
                </a:solidFill>
              </a:rPr>
              <a:t>(</a:t>
            </a:r>
            <a:r>
              <a:rPr lang="cs-CZ" altLang="cs-CZ" sz="1600">
                <a:solidFill>
                  <a:srgbClr val="000000"/>
                </a:solidFill>
                <a:sym typeface="Symbol" panose="05050102010706020507" pitchFamily="18" charset="2"/>
              </a:rPr>
              <a:t>) + H</a:t>
            </a:r>
            <a:r>
              <a:rPr lang="cs-CZ" altLang="cs-CZ" sz="1600" baseline="-25000">
                <a:solidFill>
                  <a:srgbClr val="000000"/>
                </a:solidFill>
                <a:sym typeface="Symbol" panose="05050102010706020507" pitchFamily="18" charset="2"/>
              </a:rPr>
              <a:t>TR</a:t>
            </a:r>
            <a:r>
              <a:rPr lang="cs-CZ" altLang="cs-CZ" sz="1600">
                <a:solidFill>
                  <a:srgbClr val="000000"/>
                </a:solidFill>
                <a:sym typeface="Symbol" panose="05050102010706020507" pitchFamily="18" charset="2"/>
              </a:rPr>
              <a:t>(n0) atd.)</a:t>
            </a:r>
          </a:p>
        </p:txBody>
      </p:sp>
    </p:spTree>
    <p:extLst>
      <p:ext uri="{BB962C8B-B14F-4D97-AF65-F5344CB8AC3E}">
        <p14:creationId xmlns:p14="http://schemas.microsoft.com/office/powerpoint/2010/main" val="18462187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cs-CZ" altLang="cs-CZ" sz="3200" b="1"/>
              <a:t>- odhad rizika, RBU, dávkový ekvivalent -</a:t>
            </a:r>
          </a:p>
        </p:txBody>
      </p:sp>
      <p:sp>
        <p:nvSpPr>
          <p:cNvPr id="25603" name="Rectangle 3"/>
          <p:cNvSpPr>
            <a:spLocks noGrp="1" noChangeArrowheads="1"/>
          </p:cNvSpPr>
          <p:nvPr>
            <p:ph type="body" idx="1"/>
          </p:nvPr>
        </p:nvSpPr>
        <p:spPr/>
        <p:txBody>
          <a:bodyPr/>
          <a:lstStyle/>
          <a:p>
            <a:pPr eaLnBrk="1" hangingPunct="1">
              <a:lnSpc>
                <a:spcPct val="80000"/>
              </a:lnSpc>
            </a:pPr>
            <a:r>
              <a:rPr lang="cs-CZ" altLang="cs-CZ" sz="2000"/>
              <a:t>z hlediska biologické účinnosti je obdobou ekvivalentní dávky </a:t>
            </a:r>
            <a:r>
              <a:rPr lang="cs-CZ" altLang="cs-CZ" sz="2000" b="1">
                <a:solidFill>
                  <a:srgbClr val="FF3300"/>
                </a:solidFill>
              </a:rPr>
              <a:t>dávkový ekvivalent (H)</a:t>
            </a:r>
            <a:r>
              <a:rPr lang="cs-CZ" altLang="cs-CZ" sz="2000"/>
              <a:t>:</a:t>
            </a:r>
          </a:p>
          <a:p>
            <a:pPr eaLnBrk="1" hangingPunct="1">
              <a:lnSpc>
                <a:spcPct val="80000"/>
              </a:lnSpc>
            </a:pPr>
            <a:r>
              <a:rPr lang="cs-CZ" altLang="cs-CZ" sz="2000"/>
              <a:t>H = součin absorbované dávky a jakostního činitele (Q), který je funkcí lineárního přenosu energie Q(L)</a:t>
            </a:r>
          </a:p>
          <a:p>
            <a:pPr eaLnBrk="1" hangingPunct="1">
              <a:lnSpc>
                <a:spcPct val="80000"/>
              </a:lnSpc>
            </a:pPr>
            <a:r>
              <a:rPr lang="cs-CZ" altLang="cs-CZ" sz="2000"/>
              <a:t>jednotkou je opět </a:t>
            </a:r>
            <a:r>
              <a:rPr lang="en-US" altLang="cs-CZ" sz="2000"/>
              <a:t>[</a:t>
            </a:r>
            <a:r>
              <a:rPr lang="cs-CZ" altLang="cs-CZ" sz="2000"/>
              <a:t>Sv</a:t>
            </a:r>
            <a:r>
              <a:rPr lang="en-US" altLang="cs-CZ" sz="2000"/>
              <a:t>]</a:t>
            </a:r>
            <a:endParaRPr lang="cs-CZ" altLang="cs-CZ" sz="2000"/>
          </a:p>
          <a:p>
            <a:pPr eaLnBrk="1" hangingPunct="1">
              <a:lnSpc>
                <a:spcPct val="80000"/>
              </a:lnSpc>
            </a:pPr>
            <a:endParaRPr lang="cs-CZ" altLang="cs-CZ" sz="2000"/>
          </a:p>
          <a:p>
            <a:pPr eaLnBrk="1" hangingPunct="1">
              <a:lnSpc>
                <a:spcPct val="80000"/>
              </a:lnSpc>
            </a:pPr>
            <a:endParaRPr lang="cs-CZ" altLang="cs-CZ" sz="2000"/>
          </a:p>
          <a:p>
            <a:pPr eaLnBrk="1" hangingPunct="1">
              <a:lnSpc>
                <a:spcPct val="80000"/>
              </a:lnSpc>
            </a:pPr>
            <a:endParaRPr lang="cs-CZ" altLang="cs-CZ" sz="2000"/>
          </a:p>
          <a:p>
            <a:pPr eaLnBrk="1" hangingPunct="1">
              <a:lnSpc>
                <a:spcPct val="80000"/>
              </a:lnSpc>
            </a:pPr>
            <a:endParaRPr lang="cs-CZ" altLang="cs-CZ" sz="2000"/>
          </a:p>
          <a:p>
            <a:pPr eaLnBrk="1" hangingPunct="1">
              <a:lnSpc>
                <a:spcPct val="80000"/>
              </a:lnSpc>
            </a:pPr>
            <a:r>
              <a:rPr lang="cs-CZ" altLang="cs-CZ" sz="2000"/>
              <a:t>POZNÁMKA: rozdíl mezi radiačním váhovým faktorem a jakostním činitelem spočívá v jejich definici, číselně si však víceméně odpovídají. W</a:t>
            </a:r>
            <a:r>
              <a:rPr lang="cs-CZ" altLang="cs-CZ" sz="2000" baseline="-25000"/>
              <a:t>R</a:t>
            </a:r>
            <a:r>
              <a:rPr lang="cs-CZ" altLang="cs-CZ" sz="2000"/>
              <a:t> odráží závažnost biologických účinků vyvolaných zářením a je nespojitý, zatímco Q odráží ionizační vlastnosti záření a funkce Q(L) má spojitý charakter.</a:t>
            </a:r>
          </a:p>
          <a:p>
            <a:pPr eaLnBrk="1" hangingPunct="1">
              <a:lnSpc>
                <a:spcPct val="80000"/>
              </a:lnSpc>
            </a:pPr>
            <a:r>
              <a:rPr lang="cs-CZ" altLang="cs-CZ" sz="2000"/>
              <a:t>Z biologického hlediska si tedy ekvivalentní dávka a dávkový ekvivalent číselně odpovídají</a:t>
            </a:r>
          </a:p>
          <a:p>
            <a:pPr eaLnBrk="1" hangingPunct="1">
              <a:lnSpc>
                <a:spcPct val="80000"/>
              </a:lnSpc>
            </a:pPr>
            <a:endParaRPr lang="cs-CZ" altLang="cs-CZ" sz="2000"/>
          </a:p>
        </p:txBody>
      </p:sp>
      <p:sp>
        <p:nvSpPr>
          <p:cNvPr id="25604" name="Text Box 4"/>
          <p:cNvSpPr txBox="1">
            <a:spLocks noChangeArrowheads="1"/>
          </p:cNvSpPr>
          <p:nvPr/>
        </p:nvSpPr>
        <p:spPr bwMode="auto">
          <a:xfrm>
            <a:off x="4510088" y="3136900"/>
            <a:ext cx="28813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b="1">
                <a:solidFill>
                  <a:srgbClr val="FF3300"/>
                </a:solidFill>
              </a:rPr>
              <a:t>H = D x Q </a:t>
            </a:r>
            <a:r>
              <a:rPr lang="en-US" altLang="cs-CZ" b="1">
                <a:solidFill>
                  <a:srgbClr val="FF3300"/>
                </a:solidFill>
              </a:rPr>
              <a:t>[</a:t>
            </a:r>
            <a:r>
              <a:rPr lang="cs-CZ" altLang="cs-CZ" b="1">
                <a:solidFill>
                  <a:srgbClr val="FF3300"/>
                </a:solidFill>
              </a:rPr>
              <a:t>Sv</a:t>
            </a:r>
            <a:r>
              <a:rPr lang="en-US" altLang="cs-CZ" b="1">
                <a:solidFill>
                  <a:srgbClr val="FF3300"/>
                </a:solidFill>
              </a:rPr>
              <a:t>]</a:t>
            </a:r>
            <a:endParaRPr lang="cs-CZ" altLang="cs-CZ" b="1">
              <a:solidFill>
                <a:srgbClr val="FF3300"/>
              </a:solidFill>
            </a:endParaRPr>
          </a:p>
        </p:txBody>
      </p:sp>
    </p:spTree>
    <p:extLst>
      <p:ext uri="{BB962C8B-B14F-4D97-AF65-F5344CB8AC3E}">
        <p14:creationId xmlns:p14="http://schemas.microsoft.com/office/powerpoint/2010/main" val="15677625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cs-CZ" altLang="cs-CZ" sz="3200" b="1"/>
              <a:t>- další veličiny používané v radiační ochraně -</a:t>
            </a:r>
          </a:p>
        </p:txBody>
      </p:sp>
      <p:sp>
        <p:nvSpPr>
          <p:cNvPr id="26627" name="Rectangle 3"/>
          <p:cNvSpPr>
            <a:spLocks noGrp="1" noChangeArrowheads="1"/>
          </p:cNvSpPr>
          <p:nvPr>
            <p:ph type="body" idx="1"/>
          </p:nvPr>
        </p:nvSpPr>
        <p:spPr/>
        <p:txBody>
          <a:bodyPr/>
          <a:lstStyle/>
          <a:p>
            <a:pPr eaLnBrk="1" hangingPunct="1">
              <a:lnSpc>
                <a:spcPct val="80000"/>
              </a:lnSpc>
            </a:pPr>
            <a:r>
              <a:rPr lang="cs-CZ" altLang="cs-CZ" sz="2000" b="1">
                <a:solidFill>
                  <a:srgbClr val="FF3300"/>
                </a:solidFill>
              </a:rPr>
              <a:t>-</a:t>
            </a:r>
            <a:r>
              <a:rPr lang="cs-CZ" altLang="cs-CZ" sz="2000" b="1" u="sng">
                <a:solidFill>
                  <a:srgbClr val="FF3300"/>
                </a:solidFill>
              </a:rPr>
              <a:t> Osobní pronikavý hloubkový dávkový ekvivalent</a:t>
            </a:r>
            <a:r>
              <a:rPr lang="cs-CZ" altLang="cs-CZ" sz="2000" b="1">
                <a:solidFill>
                  <a:srgbClr val="FF3300"/>
                </a:solidFill>
              </a:rPr>
              <a:t> Hp(10)</a:t>
            </a:r>
          </a:p>
          <a:p>
            <a:pPr eaLnBrk="1" hangingPunct="1">
              <a:lnSpc>
                <a:spcPct val="80000"/>
              </a:lnSpc>
            </a:pPr>
            <a:r>
              <a:rPr lang="cs-CZ" altLang="cs-CZ" sz="2000"/>
              <a:t> (jednotka Sv) - je součet dávkových ekvivalentů od různých druhů záření v měkké tkáni v hloubce 10 mm pod povrchem těla (povrch orgánů). Tato veličina může být měřena dozimetrem na povrchu těla pokrytým tkáni ekvivalentním materiálem vhodné tloušťky.</a:t>
            </a:r>
          </a:p>
          <a:p>
            <a:pPr eaLnBrk="1" hangingPunct="1">
              <a:lnSpc>
                <a:spcPct val="80000"/>
              </a:lnSpc>
            </a:pPr>
            <a:endParaRPr lang="cs-CZ" altLang="cs-CZ" sz="2000" b="1">
              <a:solidFill>
                <a:srgbClr val="FF3300"/>
              </a:solidFill>
            </a:endParaRPr>
          </a:p>
          <a:p>
            <a:pPr eaLnBrk="1" hangingPunct="1">
              <a:lnSpc>
                <a:spcPct val="80000"/>
              </a:lnSpc>
            </a:pPr>
            <a:r>
              <a:rPr lang="cs-CZ" altLang="cs-CZ" sz="2000" b="1">
                <a:solidFill>
                  <a:srgbClr val="FF3300"/>
                </a:solidFill>
              </a:rPr>
              <a:t>-</a:t>
            </a:r>
            <a:r>
              <a:rPr lang="cs-CZ" altLang="cs-CZ" sz="2000" b="1" u="sng">
                <a:solidFill>
                  <a:srgbClr val="FF3300"/>
                </a:solidFill>
              </a:rPr>
              <a:t> Osobní povrchový dávkový ekvivalent</a:t>
            </a:r>
            <a:r>
              <a:rPr lang="cs-CZ" altLang="cs-CZ" sz="2000" b="1">
                <a:solidFill>
                  <a:srgbClr val="FF3300"/>
                </a:solidFill>
              </a:rPr>
              <a:t> Hs(0,07)</a:t>
            </a:r>
          </a:p>
          <a:p>
            <a:pPr eaLnBrk="1" hangingPunct="1">
              <a:lnSpc>
                <a:spcPct val="80000"/>
              </a:lnSpc>
            </a:pPr>
            <a:r>
              <a:rPr lang="cs-CZ" altLang="cs-CZ" sz="2000"/>
              <a:t>(jednotka Sv) - stejná def. jako Hp(10) pro hloubku 0,07 mm pod povrchem těla (hloubka živé části kůže pod zrohovatělou vrstvou).</a:t>
            </a:r>
          </a:p>
          <a:p>
            <a:pPr eaLnBrk="1" hangingPunct="1">
              <a:lnSpc>
                <a:spcPct val="80000"/>
              </a:lnSpc>
            </a:pPr>
            <a:endParaRPr lang="cs-CZ" altLang="cs-CZ" sz="2000" b="1" u="sng">
              <a:solidFill>
                <a:srgbClr val="FF3300"/>
              </a:solidFill>
            </a:endParaRPr>
          </a:p>
          <a:p>
            <a:pPr eaLnBrk="1" hangingPunct="1">
              <a:lnSpc>
                <a:spcPct val="80000"/>
              </a:lnSpc>
            </a:pPr>
            <a:r>
              <a:rPr lang="cs-CZ" altLang="cs-CZ" sz="2000" b="1" u="sng">
                <a:solidFill>
                  <a:srgbClr val="FF3300"/>
                </a:solidFill>
              </a:rPr>
              <a:t>- Kolektivní efektivní dávka (S, KED)</a:t>
            </a:r>
          </a:p>
          <a:p>
            <a:pPr eaLnBrk="1" hangingPunct="1">
              <a:lnSpc>
                <a:spcPct val="80000"/>
              </a:lnSpc>
            </a:pPr>
            <a:r>
              <a:rPr lang="cs-CZ" altLang="cs-CZ" sz="2000"/>
              <a:t>suma dávek všech členů analyzované skupiny (pracovníků s IZ v daném podniku apod.)</a:t>
            </a:r>
          </a:p>
          <a:p>
            <a:pPr eaLnBrk="1" hangingPunct="1">
              <a:lnSpc>
                <a:spcPct val="80000"/>
              </a:lnSpc>
            </a:pPr>
            <a:r>
              <a:rPr lang="cs-CZ" altLang="cs-CZ" sz="2000"/>
              <a:t>jednotka Sv, zejména v anglicky psané literatuře se často uvádí manSv, což je Sievert kolektivní dávky</a:t>
            </a:r>
          </a:p>
        </p:txBody>
      </p:sp>
    </p:spTree>
    <p:extLst>
      <p:ext uri="{BB962C8B-B14F-4D97-AF65-F5344CB8AC3E}">
        <p14:creationId xmlns:p14="http://schemas.microsoft.com/office/powerpoint/2010/main" val="1135717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515938" y="353477"/>
            <a:ext cx="7378980" cy="6340197"/>
          </a:xfrm>
          <a:prstGeom prst="rect">
            <a:avLst/>
          </a:prstGeom>
        </p:spPr>
        <p:txBody>
          <a:bodyPr wrap="square">
            <a:spAutoFit/>
          </a:bodyPr>
          <a:lstStyle/>
          <a:p>
            <a:pPr>
              <a:lnSpc>
                <a:spcPct val="150000"/>
              </a:lnSpc>
              <a:spcBef>
                <a:spcPts val="200"/>
              </a:spcBef>
              <a:spcAft>
                <a:spcPts val="0"/>
              </a:spcAft>
            </a:pPr>
            <a:r>
              <a:rPr lang="cs-CZ"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Přímý a nepřímý účinek ionizujícího záření</a:t>
            </a:r>
            <a:endParaRPr lang="cs-CZ" sz="28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endParaRPr>
          </a:p>
          <a:p>
            <a:pPr marL="285750" indent="-285750">
              <a:spcBef>
                <a:spcPts val="600"/>
              </a:spcBef>
              <a:buFont typeface="Arial" panose="020B0604020202020204" pitchFamily="34" charset="0"/>
              <a:buChar char="•"/>
            </a:pPr>
            <a:r>
              <a:rPr lang="cs-CZ" dirty="0">
                <a:latin typeface="+mj-lt"/>
                <a:ea typeface="Calibri" panose="020F0502020204030204" pitchFamily="34" charset="0"/>
              </a:rPr>
              <a:t>S výjimkou neutronů nemůže ionizující záření pronikat do atomových jader. </a:t>
            </a:r>
            <a:endParaRPr lang="cs-CZ" dirty="0" smtClean="0">
              <a:latin typeface="+mj-lt"/>
              <a:ea typeface="Calibri" panose="020F0502020204030204" pitchFamily="34" charset="0"/>
            </a:endParaRPr>
          </a:p>
          <a:p>
            <a:pPr marL="285750" indent="-285750">
              <a:spcBef>
                <a:spcPts val="600"/>
              </a:spcBef>
              <a:buFont typeface="Arial" panose="020B0604020202020204" pitchFamily="34" charset="0"/>
              <a:buChar char="•"/>
            </a:pPr>
            <a:r>
              <a:rPr lang="cs-CZ" dirty="0" smtClean="0">
                <a:latin typeface="+mj-lt"/>
                <a:ea typeface="Calibri" panose="020F0502020204030204" pitchFamily="34" charset="0"/>
              </a:rPr>
              <a:t>Fotony</a:t>
            </a:r>
            <a:r>
              <a:rPr lang="cs-CZ" dirty="0">
                <a:latin typeface="+mj-lt"/>
                <a:ea typeface="Calibri" panose="020F0502020204030204" pitchFamily="34" charset="0"/>
              </a:rPr>
              <a:t>, elektrony, protony a těžší elektricky nabité částice proto narušují v zasaženém atomu pouze jeho elektronový </a:t>
            </a:r>
            <a:r>
              <a:rPr lang="cs-CZ" dirty="0" smtClean="0">
                <a:latin typeface="+mj-lt"/>
                <a:ea typeface="Calibri" panose="020F0502020204030204" pitchFamily="34" charset="0"/>
              </a:rPr>
              <a:t>obal </a:t>
            </a:r>
            <a:r>
              <a:rPr lang="cs-CZ" dirty="0" smtClean="0">
                <a:latin typeface="+mj-lt"/>
                <a:ea typeface="Calibri" panose="020F0502020204030204" pitchFamily="34" charset="0"/>
                <a:sym typeface="Wingdings" panose="05000000000000000000" pitchFamily="2" charset="2"/>
              </a:rPr>
              <a:t> </a:t>
            </a:r>
            <a:r>
              <a:rPr lang="cs-CZ" dirty="0" smtClean="0">
                <a:latin typeface="+mj-lt"/>
                <a:ea typeface="Calibri" panose="020F0502020204030204" pitchFamily="34" charset="0"/>
              </a:rPr>
              <a:t>Tím </a:t>
            </a:r>
            <a:r>
              <a:rPr lang="cs-CZ" dirty="0">
                <a:latin typeface="+mj-lt"/>
                <a:ea typeface="Calibri" panose="020F0502020204030204" pitchFamily="34" charset="0"/>
              </a:rPr>
              <a:t>ionizují a destabilizují </a:t>
            </a:r>
            <a:r>
              <a:rPr lang="cs-CZ" dirty="0" smtClean="0">
                <a:latin typeface="+mj-lt"/>
                <a:ea typeface="Calibri" panose="020F0502020204030204" pitchFamily="34" charset="0"/>
              </a:rPr>
              <a:t>molekuly.</a:t>
            </a:r>
          </a:p>
          <a:p>
            <a:pPr marL="285750" indent="-285750">
              <a:spcBef>
                <a:spcPts val="600"/>
              </a:spcBef>
              <a:buFont typeface="Arial" panose="020B0604020202020204" pitchFamily="34" charset="0"/>
              <a:buChar char="•"/>
            </a:pPr>
            <a:r>
              <a:rPr lang="cs-CZ" dirty="0" smtClean="0">
                <a:latin typeface="+mj-lt"/>
                <a:ea typeface="Calibri" panose="020F0502020204030204" pitchFamily="34" charset="0"/>
              </a:rPr>
              <a:t>Záření </a:t>
            </a:r>
            <a:r>
              <a:rPr lang="cs-CZ" dirty="0">
                <a:latin typeface="+mj-lt"/>
                <a:ea typeface="Calibri" panose="020F0502020204030204" pitchFamily="34" charset="0"/>
              </a:rPr>
              <a:t>ionizuje jednak biomolekuly samotné, jednak prostředí, ve kterém se vyskytují. </a:t>
            </a:r>
            <a:endParaRPr lang="cs-CZ" dirty="0" smtClean="0">
              <a:latin typeface="+mj-lt"/>
              <a:ea typeface="Calibri" panose="020F0502020204030204" pitchFamily="34" charset="0"/>
            </a:endParaRPr>
          </a:p>
          <a:p>
            <a:pPr marL="285750" indent="-285750">
              <a:spcBef>
                <a:spcPts val="600"/>
              </a:spcBef>
              <a:buFont typeface="Arial" panose="020B0604020202020204" pitchFamily="34" charset="0"/>
              <a:buChar char="•"/>
            </a:pPr>
            <a:r>
              <a:rPr lang="cs-CZ" dirty="0" smtClean="0">
                <a:latin typeface="+mj-lt"/>
                <a:ea typeface="Calibri" panose="020F0502020204030204" pitchFamily="34" charset="0"/>
              </a:rPr>
              <a:t>Pro </a:t>
            </a:r>
            <a:r>
              <a:rPr lang="cs-CZ" dirty="0">
                <a:latin typeface="+mj-lt"/>
                <a:ea typeface="Calibri" panose="020F0502020204030204" pitchFamily="34" charset="0"/>
              </a:rPr>
              <a:t>biologické systémy je tímto prostředím voda, z níž se převážně skládají. </a:t>
            </a:r>
            <a:endParaRPr lang="cs-CZ" dirty="0" smtClean="0">
              <a:latin typeface="+mj-lt"/>
              <a:ea typeface="Calibri" panose="020F0502020204030204" pitchFamily="34" charset="0"/>
            </a:endParaRPr>
          </a:p>
          <a:p>
            <a:pPr marL="285750" indent="-285750">
              <a:spcBef>
                <a:spcPts val="600"/>
              </a:spcBef>
              <a:buFont typeface="Arial" panose="020B0604020202020204" pitchFamily="34" charset="0"/>
              <a:buChar char="•"/>
            </a:pPr>
            <a:r>
              <a:rPr lang="cs-CZ" dirty="0" smtClean="0">
                <a:latin typeface="+mj-lt"/>
                <a:ea typeface="Calibri" panose="020F0502020204030204" pitchFamily="34" charset="0"/>
              </a:rPr>
              <a:t>Ionizuje-li </a:t>
            </a:r>
            <a:r>
              <a:rPr lang="cs-CZ" dirty="0">
                <a:latin typeface="+mj-lt"/>
                <a:ea typeface="Calibri" panose="020F0502020204030204" pitchFamily="34" charset="0"/>
              </a:rPr>
              <a:t>záření přímo biomolekuly, čímž je poškozuje, </a:t>
            </a:r>
            <a:r>
              <a:rPr lang="cs-CZ" dirty="0" smtClean="0">
                <a:latin typeface="+mj-lt"/>
                <a:ea typeface="Calibri" panose="020F0502020204030204" pitchFamily="34" charset="0"/>
              </a:rPr>
              <a:t>                                              mluvíme </a:t>
            </a:r>
            <a:r>
              <a:rPr lang="cs-CZ" dirty="0">
                <a:latin typeface="+mj-lt"/>
                <a:ea typeface="Calibri" panose="020F0502020204030204" pitchFamily="34" charset="0"/>
              </a:rPr>
              <a:t>o tzv. </a:t>
            </a:r>
            <a:r>
              <a:rPr lang="cs-CZ" b="1" dirty="0">
                <a:solidFill>
                  <a:srgbClr val="C00000"/>
                </a:solidFill>
                <a:latin typeface="+mj-lt"/>
                <a:ea typeface="Calibri" panose="020F0502020204030204" pitchFamily="34" charset="0"/>
              </a:rPr>
              <a:t>přímém účinku ionizujícího záření </a:t>
            </a:r>
            <a:endParaRPr lang="cs-CZ" b="1" dirty="0" smtClean="0">
              <a:solidFill>
                <a:srgbClr val="C00000"/>
              </a:solidFill>
              <a:latin typeface="+mj-lt"/>
              <a:ea typeface="Calibri" panose="020F0502020204030204" pitchFamily="34" charset="0"/>
            </a:endParaRPr>
          </a:p>
          <a:p>
            <a:pPr marL="285750" indent="-285750">
              <a:spcBef>
                <a:spcPts val="600"/>
              </a:spcBef>
              <a:buFont typeface="Arial" panose="020B0604020202020204" pitchFamily="34" charset="0"/>
              <a:buChar char="•"/>
            </a:pPr>
            <a:r>
              <a:rPr lang="cs-CZ" dirty="0" smtClean="0">
                <a:latin typeface="+mj-lt"/>
              </a:rPr>
              <a:t>Biomolekuly </a:t>
            </a:r>
            <a:r>
              <a:rPr lang="cs-CZ" dirty="0">
                <a:latin typeface="+mj-lt"/>
              </a:rPr>
              <a:t>mohou být v tomto případě ionizovány samotným zářením primárním nebo sekundárními produkty jeho interakce s hmotou, zejména </a:t>
            </a:r>
            <a:r>
              <a:rPr lang="cs-CZ" u="sng" dirty="0">
                <a:solidFill>
                  <a:srgbClr val="C00000"/>
                </a:solidFill>
                <a:latin typeface="+mj-lt"/>
              </a:rPr>
              <a:t>tzv. delta elektrony</a:t>
            </a:r>
            <a:r>
              <a:rPr lang="cs-CZ" dirty="0">
                <a:solidFill>
                  <a:srgbClr val="C00000"/>
                </a:solidFill>
                <a:latin typeface="+mj-lt"/>
              </a:rPr>
              <a:t> </a:t>
            </a:r>
            <a:r>
              <a:rPr lang="cs-CZ" dirty="0">
                <a:latin typeface="+mj-lt"/>
              </a:rPr>
              <a:t>vyraženými z okolních </a:t>
            </a:r>
            <a:r>
              <a:rPr lang="cs-CZ" dirty="0" smtClean="0">
                <a:latin typeface="+mj-lt"/>
              </a:rPr>
              <a:t>molekul.</a:t>
            </a:r>
          </a:p>
          <a:p>
            <a:pPr marL="285750" indent="-285750">
              <a:spcBef>
                <a:spcPts val="600"/>
              </a:spcBef>
              <a:buFont typeface="Arial" panose="020B0604020202020204" pitchFamily="34" charset="0"/>
              <a:buChar char="•"/>
            </a:pPr>
            <a:r>
              <a:rPr lang="cs-CZ" dirty="0" smtClean="0">
                <a:latin typeface="+mj-lt"/>
              </a:rPr>
              <a:t>Přijetí </a:t>
            </a:r>
            <a:r>
              <a:rPr lang="cs-CZ" dirty="0">
                <a:latin typeface="+mj-lt"/>
              </a:rPr>
              <a:t>kvanta záření biomolekulou a její ionizace vede následně k chemické změně a případně i ovlivnění biologické aktivity této biomolekuly. </a:t>
            </a:r>
            <a:endParaRPr lang="cs-CZ" dirty="0" smtClean="0">
              <a:latin typeface="+mj-lt"/>
            </a:endParaRPr>
          </a:p>
          <a:p>
            <a:pPr marL="285750" indent="-285750">
              <a:spcBef>
                <a:spcPts val="600"/>
              </a:spcBef>
              <a:buFont typeface="Arial" panose="020B0604020202020204" pitchFamily="34" charset="0"/>
              <a:buChar char="•"/>
            </a:pPr>
            <a:r>
              <a:rPr lang="cs-CZ" dirty="0" smtClean="0">
                <a:latin typeface="+mj-lt"/>
              </a:rPr>
              <a:t>Přímý </a:t>
            </a:r>
            <a:r>
              <a:rPr lang="cs-CZ" dirty="0">
                <a:latin typeface="+mj-lt"/>
              </a:rPr>
              <a:t>účinek ionizujícího záření  tak ze své podstaty představuje </a:t>
            </a:r>
            <a:r>
              <a:rPr lang="cs-CZ" u="sng" dirty="0">
                <a:latin typeface="+mj-lt"/>
              </a:rPr>
              <a:t>fyzikální, případně fyzikálně-chemický proces</a:t>
            </a:r>
            <a:r>
              <a:rPr lang="cs-CZ" dirty="0">
                <a:latin typeface="+mj-lt"/>
              </a:rPr>
              <a:t>, při kterém ionizace a excitace narušují chemické vazby mezi atomy v biomolekulách důležitých buněčných komponent.</a:t>
            </a:r>
            <a:endParaRPr lang="cs-CZ" dirty="0">
              <a:latin typeface="+mj-lt"/>
            </a:endParaRPr>
          </a:p>
        </p:txBody>
      </p:sp>
      <p:pic>
        <p:nvPicPr>
          <p:cNvPr id="4" name="Obrázek 3"/>
          <p:cNvPicPr>
            <a:picLocks noChangeAspect="1"/>
          </p:cNvPicPr>
          <p:nvPr/>
        </p:nvPicPr>
        <p:blipFill>
          <a:blip r:embed="rId2"/>
          <a:stretch>
            <a:fillRect/>
          </a:stretch>
        </p:blipFill>
        <p:spPr>
          <a:xfrm>
            <a:off x="7801792" y="1014670"/>
            <a:ext cx="4060860" cy="5093283"/>
          </a:xfrm>
          <a:prstGeom prst="rect">
            <a:avLst/>
          </a:prstGeom>
        </p:spPr>
      </p:pic>
      <p:sp>
        <p:nvSpPr>
          <p:cNvPr id="5" name="TextovéPole 4"/>
          <p:cNvSpPr txBox="1"/>
          <p:nvPr/>
        </p:nvSpPr>
        <p:spPr>
          <a:xfrm>
            <a:off x="10416987" y="1375453"/>
            <a:ext cx="1667436" cy="523220"/>
          </a:xfrm>
          <a:prstGeom prst="rect">
            <a:avLst/>
          </a:prstGeom>
          <a:noFill/>
        </p:spPr>
        <p:txBody>
          <a:bodyPr wrap="square" rtlCol="0">
            <a:spAutoFit/>
          </a:bodyPr>
          <a:lstStyle/>
          <a:p>
            <a:r>
              <a:rPr lang="cs-CZ" sz="1400" dirty="0" smtClean="0"/>
              <a:t>Primární záření + delta elektrony</a:t>
            </a:r>
            <a:endParaRPr lang="cs-CZ" sz="1400" dirty="0"/>
          </a:p>
        </p:txBody>
      </p:sp>
    </p:spTree>
    <p:extLst>
      <p:ext uri="{BB962C8B-B14F-4D97-AF65-F5344CB8AC3E}">
        <p14:creationId xmlns:p14="http://schemas.microsoft.com/office/powerpoint/2010/main" val="348934510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cs-CZ" altLang="cs-CZ" sz="3200" b="1"/>
              <a:t>- odhad rizika stochastických účinků, efektivní dávka -</a:t>
            </a:r>
          </a:p>
        </p:txBody>
      </p:sp>
      <p:sp>
        <p:nvSpPr>
          <p:cNvPr id="27651" name="Rectangle 3"/>
          <p:cNvSpPr>
            <a:spLocks noGrp="1" noChangeArrowheads="1"/>
          </p:cNvSpPr>
          <p:nvPr>
            <p:ph type="body" idx="1"/>
          </p:nvPr>
        </p:nvSpPr>
        <p:spPr>
          <a:xfrm>
            <a:off x="1981200" y="1350963"/>
            <a:ext cx="8229600" cy="4525962"/>
          </a:xfrm>
        </p:spPr>
        <p:txBody>
          <a:bodyPr/>
          <a:lstStyle/>
          <a:p>
            <a:pPr eaLnBrk="1" hangingPunct="1"/>
            <a:r>
              <a:rPr lang="cs-CZ" altLang="cs-CZ" sz="2400"/>
              <a:t>pro </a:t>
            </a:r>
            <a:r>
              <a:rPr lang="cs-CZ" altLang="cs-CZ" sz="2400" u="sng"/>
              <a:t>odhad stochastických účinků</a:t>
            </a:r>
            <a:r>
              <a:rPr lang="cs-CZ" altLang="cs-CZ" sz="2400"/>
              <a:t> IZ je nutné stanovit dávku absorbovanou všemi ozářenými orgány a tuto dávku korigovat na citlivost příslušného orgánu k IZ</a:t>
            </a:r>
          </a:p>
          <a:p>
            <a:pPr eaLnBrk="1" hangingPunct="1"/>
            <a:r>
              <a:rPr lang="cs-CZ" altLang="cs-CZ" sz="2400"/>
              <a:t>zavádí se proto tzv. </a:t>
            </a:r>
            <a:r>
              <a:rPr lang="cs-CZ" altLang="cs-CZ" sz="2400" b="1">
                <a:solidFill>
                  <a:srgbClr val="FF3300"/>
                </a:solidFill>
              </a:rPr>
              <a:t>EFEKTIVNÍ DÁVKA (E)</a:t>
            </a:r>
          </a:p>
        </p:txBody>
      </p:sp>
      <p:sp>
        <p:nvSpPr>
          <p:cNvPr id="27652" name="Text Box 4"/>
          <p:cNvSpPr txBox="1">
            <a:spLocks noChangeArrowheads="1"/>
          </p:cNvSpPr>
          <p:nvPr/>
        </p:nvSpPr>
        <p:spPr bwMode="auto">
          <a:xfrm>
            <a:off x="3143250" y="2997201"/>
            <a:ext cx="572304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b="1">
                <a:solidFill>
                  <a:srgbClr val="FF3300"/>
                </a:solidFill>
              </a:rPr>
              <a:t>E = </a:t>
            </a:r>
            <a:r>
              <a:rPr lang="cs-CZ" altLang="cs-CZ" b="1">
                <a:solidFill>
                  <a:srgbClr val="FF3300"/>
                </a:solidFill>
                <a:sym typeface="Symbol" panose="05050102010706020507" pitchFamily="18" charset="2"/>
              </a:rPr>
              <a:t> </a:t>
            </a:r>
            <a:r>
              <a:rPr lang="cs-CZ" altLang="cs-CZ" b="1">
                <a:solidFill>
                  <a:srgbClr val="FF3300"/>
                </a:solidFill>
              </a:rPr>
              <a:t>H</a:t>
            </a:r>
            <a:r>
              <a:rPr lang="cs-CZ" altLang="cs-CZ" b="1" baseline="-25000">
                <a:solidFill>
                  <a:srgbClr val="FF3300"/>
                </a:solidFill>
              </a:rPr>
              <a:t>T</a:t>
            </a:r>
            <a:r>
              <a:rPr lang="cs-CZ" altLang="cs-CZ" b="1">
                <a:solidFill>
                  <a:srgbClr val="FF3300"/>
                </a:solidFill>
              </a:rPr>
              <a:t> x w</a:t>
            </a:r>
            <a:r>
              <a:rPr lang="cs-CZ" altLang="cs-CZ" b="1" baseline="-25000">
                <a:solidFill>
                  <a:srgbClr val="FF3300"/>
                </a:solidFill>
              </a:rPr>
              <a:t>T</a:t>
            </a:r>
            <a:r>
              <a:rPr lang="cs-CZ" altLang="cs-CZ" b="1">
                <a:solidFill>
                  <a:srgbClr val="FF3300"/>
                </a:solidFill>
              </a:rPr>
              <a:t> = </a:t>
            </a:r>
            <a:r>
              <a:rPr lang="cs-CZ" altLang="cs-CZ" b="1">
                <a:solidFill>
                  <a:srgbClr val="FF3300"/>
                </a:solidFill>
                <a:sym typeface="Symbol" panose="05050102010706020507" pitchFamily="18" charset="2"/>
              </a:rPr>
              <a:t> D x w</a:t>
            </a:r>
            <a:r>
              <a:rPr lang="cs-CZ" altLang="cs-CZ" b="1" baseline="-25000">
                <a:solidFill>
                  <a:srgbClr val="FF3300"/>
                </a:solidFill>
                <a:sym typeface="Symbol" panose="05050102010706020507" pitchFamily="18" charset="2"/>
              </a:rPr>
              <a:t>R</a:t>
            </a:r>
            <a:r>
              <a:rPr lang="cs-CZ" altLang="cs-CZ" b="1">
                <a:solidFill>
                  <a:srgbClr val="FF3300"/>
                </a:solidFill>
                <a:sym typeface="Symbol" panose="05050102010706020507" pitchFamily="18" charset="2"/>
              </a:rPr>
              <a:t> x w</a:t>
            </a:r>
            <a:r>
              <a:rPr lang="cs-CZ" altLang="cs-CZ" b="1" baseline="-25000">
                <a:solidFill>
                  <a:srgbClr val="FF3300"/>
                </a:solidFill>
                <a:sym typeface="Symbol" panose="05050102010706020507" pitchFamily="18" charset="2"/>
              </a:rPr>
              <a:t>T</a:t>
            </a:r>
          </a:p>
        </p:txBody>
      </p:sp>
      <p:sp>
        <p:nvSpPr>
          <p:cNvPr id="27653" name="Text Box 5"/>
          <p:cNvSpPr txBox="1">
            <a:spLocks noChangeArrowheads="1"/>
          </p:cNvSpPr>
          <p:nvPr/>
        </p:nvSpPr>
        <p:spPr bwMode="auto">
          <a:xfrm>
            <a:off x="2381250" y="3727451"/>
            <a:ext cx="73152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kde E je efektivní dávka, H</a:t>
            </a:r>
            <a:r>
              <a:rPr lang="cs-CZ" altLang="cs-CZ" sz="1600" baseline="-25000">
                <a:solidFill>
                  <a:srgbClr val="000000"/>
                </a:solidFill>
              </a:rPr>
              <a:t>T</a:t>
            </a:r>
            <a:r>
              <a:rPr lang="cs-CZ" altLang="cs-CZ" sz="1600">
                <a:solidFill>
                  <a:srgbClr val="000000"/>
                </a:solidFill>
              </a:rPr>
              <a:t> je ekvivalentní dávka a w</a:t>
            </a:r>
            <a:r>
              <a:rPr lang="cs-CZ" altLang="cs-CZ" sz="1600" baseline="-25000">
                <a:solidFill>
                  <a:srgbClr val="000000"/>
                </a:solidFill>
              </a:rPr>
              <a:t>T</a:t>
            </a:r>
            <a:r>
              <a:rPr lang="cs-CZ" altLang="cs-CZ" sz="1600">
                <a:solidFill>
                  <a:srgbClr val="000000"/>
                </a:solidFill>
              </a:rPr>
              <a:t> je tkáňový váhový faktor</a:t>
            </a:r>
          </a:p>
          <a:p>
            <a:pPr fontAlgn="base">
              <a:spcBef>
                <a:spcPct val="0"/>
              </a:spcBef>
              <a:spcAft>
                <a:spcPct val="0"/>
              </a:spcAft>
              <a:buFontTx/>
              <a:buNone/>
            </a:pPr>
            <a:r>
              <a:rPr lang="cs-CZ" altLang="cs-CZ" sz="1600">
                <a:solidFill>
                  <a:srgbClr val="000000"/>
                </a:solidFill>
              </a:rPr>
              <a:t>w</a:t>
            </a:r>
            <a:r>
              <a:rPr lang="cs-CZ" altLang="cs-CZ" sz="1600" baseline="-25000">
                <a:solidFill>
                  <a:srgbClr val="000000"/>
                </a:solidFill>
              </a:rPr>
              <a:t>T</a:t>
            </a:r>
            <a:r>
              <a:rPr lang="cs-CZ" altLang="cs-CZ" sz="1600">
                <a:solidFill>
                  <a:srgbClr val="000000"/>
                </a:solidFill>
              </a:rPr>
              <a:t> je bezrozměrný a jednotkou je tedy opět Sv (Sievert)</a:t>
            </a:r>
          </a:p>
          <a:p>
            <a:pPr fontAlgn="base">
              <a:spcBef>
                <a:spcPct val="0"/>
              </a:spcBef>
              <a:spcAft>
                <a:spcPct val="0"/>
              </a:spcAft>
              <a:buFontTx/>
              <a:buNone/>
            </a:pPr>
            <a:r>
              <a:rPr lang="cs-CZ" altLang="cs-CZ" sz="1600">
                <a:solidFill>
                  <a:srgbClr val="000000"/>
                </a:solidFill>
              </a:rPr>
              <a:t>suma w</a:t>
            </a:r>
            <a:r>
              <a:rPr lang="cs-CZ" altLang="cs-CZ" sz="1600" baseline="-25000">
                <a:solidFill>
                  <a:srgbClr val="000000"/>
                </a:solidFill>
              </a:rPr>
              <a:t>T</a:t>
            </a:r>
            <a:r>
              <a:rPr lang="cs-CZ" altLang="cs-CZ" sz="1600">
                <a:solidFill>
                  <a:srgbClr val="000000"/>
                </a:solidFill>
              </a:rPr>
              <a:t> pro všechny orgány = 1</a:t>
            </a:r>
          </a:p>
          <a:p>
            <a:pPr fontAlgn="base">
              <a:spcBef>
                <a:spcPct val="0"/>
              </a:spcBef>
              <a:spcAft>
                <a:spcPct val="0"/>
              </a:spcAft>
              <a:buFontTx/>
              <a:buNone/>
            </a:pPr>
            <a:r>
              <a:rPr lang="cs-CZ" altLang="cs-CZ" sz="1600">
                <a:solidFill>
                  <a:srgbClr val="000000"/>
                </a:solidFill>
              </a:rPr>
              <a:t>w</a:t>
            </a:r>
            <a:r>
              <a:rPr lang="cs-CZ" altLang="cs-CZ" sz="1600" baseline="-25000">
                <a:solidFill>
                  <a:srgbClr val="000000"/>
                </a:solidFill>
              </a:rPr>
              <a:t>T</a:t>
            </a:r>
            <a:r>
              <a:rPr lang="cs-CZ" altLang="cs-CZ" sz="1600">
                <a:solidFill>
                  <a:srgbClr val="000000"/>
                </a:solidFill>
              </a:rPr>
              <a:t> vyjadřuje relativní riziko vzniku stochastických poškození v orgánu T</a:t>
            </a:r>
          </a:p>
        </p:txBody>
      </p:sp>
      <p:sp>
        <p:nvSpPr>
          <p:cNvPr id="27654" name="Text Box 6"/>
          <p:cNvSpPr txBox="1">
            <a:spLocks noChangeArrowheads="1"/>
          </p:cNvSpPr>
          <p:nvPr/>
        </p:nvSpPr>
        <p:spPr bwMode="auto">
          <a:xfrm>
            <a:off x="3987801" y="3400425"/>
            <a:ext cx="307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b="1">
                <a:solidFill>
                  <a:srgbClr val="FF3300"/>
                </a:solidFill>
              </a:rPr>
              <a:t>T</a:t>
            </a:r>
          </a:p>
        </p:txBody>
      </p:sp>
      <p:sp>
        <p:nvSpPr>
          <p:cNvPr id="27655" name="Text Box 7"/>
          <p:cNvSpPr txBox="1">
            <a:spLocks noChangeArrowheads="1"/>
          </p:cNvSpPr>
          <p:nvPr/>
        </p:nvSpPr>
        <p:spPr bwMode="auto">
          <a:xfrm>
            <a:off x="6167439" y="3379788"/>
            <a:ext cx="307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b="1">
                <a:solidFill>
                  <a:srgbClr val="FF3300"/>
                </a:solidFill>
              </a:rPr>
              <a:t>T</a:t>
            </a:r>
          </a:p>
        </p:txBody>
      </p:sp>
      <p:sp>
        <p:nvSpPr>
          <p:cNvPr id="27656" name="Rectangle 8"/>
          <p:cNvSpPr>
            <a:spLocks noChangeArrowheads="1"/>
          </p:cNvSpPr>
          <p:nvPr/>
        </p:nvSpPr>
        <p:spPr bwMode="auto">
          <a:xfrm>
            <a:off x="2351089" y="4872039"/>
            <a:ext cx="770413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000" b="1">
                <a:solidFill>
                  <a:srgbClr val="FF3300"/>
                </a:solidFill>
                <a:latin typeface="Times New Roman" panose="02020603050405020304" pitchFamily="18" charset="0"/>
              </a:rPr>
              <a:t>Efektivní dávka</a:t>
            </a:r>
            <a:r>
              <a:rPr lang="cs-CZ" altLang="cs-CZ" sz="2000" b="1">
                <a:solidFill>
                  <a:srgbClr val="FFFFFF"/>
                </a:solidFill>
                <a:latin typeface="Times New Roman" panose="02020603050405020304" pitchFamily="18" charset="0"/>
              </a:rPr>
              <a:t> </a:t>
            </a:r>
            <a:r>
              <a:rPr lang="cs-CZ" altLang="cs-CZ" sz="2000" b="1">
                <a:solidFill>
                  <a:srgbClr val="000000"/>
                </a:solidFill>
                <a:latin typeface="Times New Roman" panose="02020603050405020304" pitchFamily="18" charset="0"/>
              </a:rPr>
              <a:t>- součet absorbovaných dávek vážených jak               s ohledem na biologickou účinnost záření (součet ekvivalentních dávek) tak na radiační citlivost orgánů a tkání pro všechny ozářené orgány</a:t>
            </a:r>
          </a:p>
          <a:p>
            <a:pPr fontAlgn="base">
              <a:spcBef>
                <a:spcPct val="0"/>
              </a:spcBef>
              <a:spcAft>
                <a:spcPct val="0"/>
              </a:spcAft>
              <a:buFontTx/>
              <a:buNone/>
            </a:pPr>
            <a:r>
              <a:rPr lang="cs-CZ" altLang="cs-CZ" sz="2000" b="1">
                <a:solidFill>
                  <a:srgbClr val="000000"/>
                </a:solidFill>
                <a:latin typeface="Times New Roman" panose="02020603050405020304" pitchFamily="18" charset="0"/>
              </a:rPr>
              <a:t>zahrnuje jak dávky z vnějšího ozáření, tak i z vnitřní kontaminace</a:t>
            </a:r>
          </a:p>
        </p:txBody>
      </p:sp>
    </p:spTree>
    <p:extLst>
      <p:ext uri="{BB962C8B-B14F-4D97-AF65-F5344CB8AC3E}">
        <p14:creationId xmlns:p14="http://schemas.microsoft.com/office/powerpoint/2010/main" val="2937442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1" y="233364"/>
            <a:ext cx="8435975" cy="674687"/>
          </a:xfrm>
          <a:noFill/>
        </p:spPr>
        <p:txBody>
          <a:bodyPr/>
          <a:lstStyle/>
          <a:p>
            <a:pPr eaLnBrk="1" hangingPunct="1"/>
            <a:r>
              <a:rPr lang="cs-CZ" altLang="cs-CZ" sz="2800" b="1"/>
              <a:t>Radiační ochrana – výpočet efektivní ekvivalentní dávky</a:t>
            </a:r>
          </a:p>
        </p:txBody>
      </p:sp>
      <p:sp>
        <p:nvSpPr>
          <p:cNvPr id="28675" name="Rectangle 3"/>
          <p:cNvSpPr>
            <a:spLocks noChangeArrowheads="1"/>
          </p:cNvSpPr>
          <p:nvPr/>
        </p:nvSpPr>
        <p:spPr bwMode="auto">
          <a:xfrm>
            <a:off x="1524000" y="4103688"/>
            <a:ext cx="184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
            </a:r>
            <a:br>
              <a:rPr lang="cs-CZ" altLang="cs-CZ" sz="1800">
                <a:solidFill>
                  <a:srgbClr val="000000"/>
                </a:solidFill>
              </a:rPr>
            </a:br>
            <a:endParaRPr lang="cs-CZ" altLang="cs-CZ" sz="1800">
              <a:solidFill>
                <a:srgbClr val="000000"/>
              </a:solidFill>
            </a:endParaRPr>
          </a:p>
        </p:txBody>
      </p:sp>
      <p:sp>
        <p:nvSpPr>
          <p:cNvPr id="28676" name="Text Box 4"/>
          <p:cNvSpPr txBox="1">
            <a:spLocks noChangeArrowheads="1"/>
          </p:cNvSpPr>
          <p:nvPr/>
        </p:nvSpPr>
        <p:spPr bwMode="auto">
          <a:xfrm>
            <a:off x="2208214" y="1196976"/>
            <a:ext cx="7920037"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cs-CZ" altLang="cs-CZ" sz="2400" b="1">
                <a:solidFill>
                  <a:srgbClr val="FF3300"/>
                </a:solidFill>
              </a:rPr>
              <a:t>Tkáňové váhové faktory</a:t>
            </a:r>
            <a:r>
              <a:rPr lang="cs-CZ" altLang="cs-CZ" sz="2400">
                <a:solidFill>
                  <a:srgbClr val="FF3300"/>
                </a:solidFill>
              </a:rPr>
              <a:t> </a:t>
            </a:r>
            <a:r>
              <a:rPr lang="cs-CZ" altLang="cs-CZ" sz="2400">
                <a:solidFill>
                  <a:srgbClr val="000000"/>
                </a:solidFill>
              </a:rPr>
              <a:t>pro stanovení efektivní dávky</a:t>
            </a:r>
            <a:br>
              <a:rPr lang="cs-CZ" altLang="cs-CZ" sz="2400">
                <a:solidFill>
                  <a:srgbClr val="000000"/>
                </a:solidFill>
              </a:rPr>
            </a:br>
            <a:endParaRPr lang="cs-CZ" altLang="cs-CZ" sz="2400">
              <a:solidFill>
                <a:srgbClr val="000000"/>
              </a:solidFill>
            </a:endParaRPr>
          </a:p>
        </p:txBody>
      </p:sp>
      <p:sp>
        <p:nvSpPr>
          <p:cNvPr id="28677" name="Text Box 5"/>
          <p:cNvSpPr txBox="1">
            <a:spLocks noChangeArrowheads="1"/>
          </p:cNvSpPr>
          <p:nvPr/>
        </p:nvSpPr>
        <p:spPr bwMode="auto">
          <a:xfrm>
            <a:off x="3648075" y="1641476"/>
            <a:ext cx="4916488" cy="481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cs-CZ" altLang="cs-CZ" sz="2000" b="1">
                <a:solidFill>
                  <a:srgbClr val="000000"/>
                </a:solidFill>
              </a:rPr>
              <a:t>bladder			0.05</a:t>
            </a:r>
            <a:br>
              <a:rPr lang="cs-CZ" altLang="cs-CZ" sz="2000" b="1">
                <a:solidFill>
                  <a:srgbClr val="000000"/>
                </a:solidFill>
              </a:rPr>
            </a:br>
            <a:r>
              <a:rPr lang="cs-CZ" altLang="cs-CZ" sz="2000" b="1">
                <a:solidFill>
                  <a:srgbClr val="000000"/>
                </a:solidFill>
              </a:rPr>
              <a:t>bone surface			0.01</a:t>
            </a:r>
            <a:br>
              <a:rPr lang="cs-CZ" altLang="cs-CZ" sz="2000" b="1">
                <a:solidFill>
                  <a:srgbClr val="000000"/>
                </a:solidFill>
              </a:rPr>
            </a:br>
            <a:r>
              <a:rPr lang="cs-CZ" altLang="cs-CZ" sz="2000" b="1">
                <a:solidFill>
                  <a:srgbClr val="FF9900"/>
                </a:solidFill>
              </a:rPr>
              <a:t>bone marrow			0.12</a:t>
            </a:r>
            <a:br>
              <a:rPr lang="cs-CZ" altLang="cs-CZ" sz="2000" b="1">
                <a:solidFill>
                  <a:srgbClr val="FF9900"/>
                </a:solidFill>
              </a:rPr>
            </a:br>
            <a:r>
              <a:rPr lang="cs-CZ" altLang="cs-CZ" sz="2000" b="1">
                <a:solidFill>
                  <a:srgbClr val="000000"/>
                </a:solidFill>
              </a:rPr>
              <a:t>breast				0.05</a:t>
            </a:r>
            <a:br>
              <a:rPr lang="cs-CZ" altLang="cs-CZ" sz="2000" b="1">
                <a:solidFill>
                  <a:srgbClr val="000000"/>
                </a:solidFill>
              </a:rPr>
            </a:br>
            <a:r>
              <a:rPr lang="cs-CZ" altLang="cs-CZ" sz="2000" b="1">
                <a:solidFill>
                  <a:srgbClr val="FF9900"/>
                </a:solidFill>
              </a:rPr>
              <a:t>colon				0.12</a:t>
            </a:r>
            <a:r>
              <a:rPr lang="cs-CZ" altLang="cs-CZ" sz="2000" b="1">
                <a:solidFill>
                  <a:srgbClr val="FFFFFF"/>
                </a:solidFill>
              </a:rPr>
              <a:t/>
            </a:r>
            <a:br>
              <a:rPr lang="cs-CZ" altLang="cs-CZ" sz="2000" b="1">
                <a:solidFill>
                  <a:srgbClr val="FFFFFF"/>
                </a:solidFill>
              </a:rPr>
            </a:br>
            <a:r>
              <a:rPr lang="cs-CZ" altLang="cs-CZ" sz="2000" b="1">
                <a:solidFill>
                  <a:srgbClr val="000000"/>
                </a:solidFill>
              </a:rPr>
              <a:t>esophagus			0.05</a:t>
            </a:r>
            <a:br>
              <a:rPr lang="cs-CZ" altLang="cs-CZ" sz="2000" b="1">
                <a:solidFill>
                  <a:srgbClr val="000000"/>
                </a:solidFill>
              </a:rPr>
            </a:br>
            <a:r>
              <a:rPr lang="cs-CZ" altLang="cs-CZ" sz="2000" b="1">
                <a:solidFill>
                  <a:srgbClr val="FF3300"/>
                </a:solidFill>
              </a:rPr>
              <a:t>gonads				0.20</a:t>
            </a:r>
            <a:r>
              <a:rPr lang="cs-CZ" altLang="cs-CZ" sz="2000" b="1">
                <a:solidFill>
                  <a:srgbClr val="FFFFFF"/>
                </a:solidFill>
              </a:rPr>
              <a:t/>
            </a:r>
            <a:br>
              <a:rPr lang="cs-CZ" altLang="cs-CZ" sz="2000" b="1">
                <a:solidFill>
                  <a:srgbClr val="FFFFFF"/>
                </a:solidFill>
              </a:rPr>
            </a:br>
            <a:r>
              <a:rPr lang="cs-CZ" altLang="cs-CZ" sz="2000" b="1">
                <a:solidFill>
                  <a:srgbClr val="000000"/>
                </a:solidFill>
              </a:rPr>
              <a:t>liver				0.05</a:t>
            </a:r>
            <a:br>
              <a:rPr lang="cs-CZ" altLang="cs-CZ" sz="2000" b="1">
                <a:solidFill>
                  <a:srgbClr val="000000"/>
                </a:solidFill>
              </a:rPr>
            </a:br>
            <a:r>
              <a:rPr lang="cs-CZ" altLang="cs-CZ" sz="2000" b="1">
                <a:solidFill>
                  <a:srgbClr val="FF9900"/>
                </a:solidFill>
              </a:rPr>
              <a:t>lung				0.12</a:t>
            </a:r>
            <a:r>
              <a:rPr lang="cs-CZ" altLang="cs-CZ" sz="2000" b="1">
                <a:solidFill>
                  <a:srgbClr val="FFFFFF"/>
                </a:solidFill>
              </a:rPr>
              <a:t/>
            </a:r>
            <a:br>
              <a:rPr lang="cs-CZ" altLang="cs-CZ" sz="2000" b="1">
                <a:solidFill>
                  <a:srgbClr val="FFFFFF"/>
                </a:solidFill>
              </a:rPr>
            </a:br>
            <a:r>
              <a:rPr lang="cs-CZ" altLang="cs-CZ" sz="2000" b="1">
                <a:solidFill>
                  <a:srgbClr val="000000"/>
                </a:solidFill>
              </a:rPr>
              <a:t>skin				0.01</a:t>
            </a:r>
            <a:br>
              <a:rPr lang="cs-CZ" altLang="cs-CZ" sz="2000" b="1">
                <a:solidFill>
                  <a:srgbClr val="000000"/>
                </a:solidFill>
              </a:rPr>
            </a:br>
            <a:r>
              <a:rPr lang="cs-CZ" altLang="cs-CZ" sz="2000" b="1">
                <a:solidFill>
                  <a:srgbClr val="FF9900"/>
                </a:solidFill>
              </a:rPr>
              <a:t>stomach			0.12</a:t>
            </a:r>
            <a:r>
              <a:rPr lang="cs-CZ" altLang="cs-CZ" sz="2000" b="1">
                <a:solidFill>
                  <a:srgbClr val="FFFFFF"/>
                </a:solidFill>
              </a:rPr>
              <a:t/>
            </a:r>
            <a:br>
              <a:rPr lang="cs-CZ" altLang="cs-CZ" sz="2000" b="1">
                <a:solidFill>
                  <a:srgbClr val="FFFFFF"/>
                </a:solidFill>
              </a:rPr>
            </a:br>
            <a:r>
              <a:rPr lang="cs-CZ" altLang="cs-CZ" sz="2000" b="1">
                <a:solidFill>
                  <a:srgbClr val="000000"/>
                </a:solidFill>
              </a:rPr>
              <a:t>thyroid				0.05</a:t>
            </a:r>
            <a:br>
              <a:rPr lang="cs-CZ" altLang="cs-CZ" sz="2000" b="1">
                <a:solidFill>
                  <a:srgbClr val="000000"/>
                </a:solidFill>
              </a:rPr>
            </a:br>
            <a:r>
              <a:rPr lang="cs-CZ" altLang="cs-CZ" sz="2000" b="1">
                <a:solidFill>
                  <a:srgbClr val="000000"/>
                </a:solidFill>
              </a:rPr>
              <a:t>everything else 		0.05</a:t>
            </a:r>
          </a:p>
          <a:p>
            <a:pPr fontAlgn="base">
              <a:spcBef>
                <a:spcPct val="50000"/>
              </a:spcBef>
              <a:spcAft>
                <a:spcPct val="0"/>
              </a:spcAft>
              <a:buFontTx/>
              <a:buNone/>
            </a:pPr>
            <a:r>
              <a:rPr lang="cs-CZ" altLang="cs-CZ" sz="2000" b="1">
                <a:solidFill>
                  <a:srgbClr val="000000"/>
                </a:solidFill>
              </a:rPr>
              <a:t>				</a:t>
            </a:r>
            <a:br>
              <a:rPr lang="cs-CZ" altLang="cs-CZ" sz="2000" b="1">
                <a:solidFill>
                  <a:srgbClr val="000000"/>
                </a:solidFill>
              </a:rPr>
            </a:br>
            <a:r>
              <a:rPr lang="cs-CZ" altLang="cs-CZ" sz="2000" b="1">
                <a:solidFill>
                  <a:srgbClr val="000000"/>
                </a:solidFill>
              </a:rPr>
              <a:t>whole body			1.00</a:t>
            </a:r>
          </a:p>
        </p:txBody>
      </p:sp>
      <p:sp>
        <p:nvSpPr>
          <p:cNvPr id="28678" name="Line 6"/>
          <p:cNvSpPr>
            <a:spLocks noChangeShapeType="1"/>
          </p:cNvSpPr>
          <p:nvPr/>
        </p:nvSpPr>
        <p:spPr bwMode="auto">
          <a:xfrm>
            <a:off x="3000376" y="5889625"/>
            <a:ext cx="5903913"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cxnSp>
        <p:nvCxnSpPr>
          <p:cNvPr id="3" name="Přímá spojnice 2"/>
          <p:cNvCxnSpPr>
            <a:stCxn id="28678" idx="0"/>
          </p:cNvCxnSpPr>
          <p:nvPr/>
        </p:nvCxnSpPr>
        <p:spPr>
          <a:xfrm>
            <a:off x="3000376" y="5889625"/>
            <a:ext cx="60483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64753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3"/>
          <p:cNvSpPr>
            <a:spLocks noGrp="1" noChangeArrowheads="1"/>
          </p:cNvSpPr>
          <p:nvPr>
            <p:ph type="title"/>
          </p:nvPr>
        </p:nvSpPr>
        <p:spPr>
          <a:xfrm>
            <a:off x="1981200" y="115888"/>
            <a:ext cx="8229600" cy="1143000"/>
          </a:xfrm>
        </p:spPr>
        <p:txBody>
          <a:bodyPr/>
          <a:lstStyle/>
          <a:p>
            <a:pPr eaLnBrk="1" hangingPunct="1"/>
            <a:r>
              <a:rPr lang="cs-CZ" altLang="cs-CZ" sz="3200" b="1"/>
              <a:t>RADIAČNÍ OCHRANA – základní veličiny</a:t>
            </a:r>
          </a:p>
        </p:txBody>
      </p:sp>
      <p:graphicFrame>
        <p:nvGraphicFramePr>
          <p:cNvPr id="226359" name="Group 55"/>
          <p:cNvGraphicFramePr>
            <a:graphicFrameLocks noGrp="1"/>
          </p:cNvGraphicFramePr>
          <p:nvPr>
            <p:ph idx="1"/>
          </p:nvPr>
        </p:nvGraphicFramePr>
        <p:xfrm>
          <a:off x="1981200" y="1412875"/>
          <a:ext cx="8229600" cy="4583112"/>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113196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panose="020B0604020202020204"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měřitelnost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týká se: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hodnotí riziko:</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3196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smtClean="0">
                          <a:ln>
                            <a:noFill/>
                          </a:ln>
                          <a:solidFill>
                            <a:schemeClr val="tx1"/>
                          </a:solidFill>
                          <a:effectLst/>
                          <a:latin typeface="Arial" panose="020B0604020202020204" pitchFamily="34" charset="0"/>
                        </a:rPr>
                        <a:t>DÁVKOVÝ EKVIVALENT (H, Sv)</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smtClean="0">
                          <a:ln>
                            <a:noFill/>
                          </a:ln>
                          <a:solidFill>
                            <a:schemeClr val="tx1"/>
                          </a:solidFill>
                          <a:effectLst/>
                          <a:latin typeface="Arial" panose="020B0604020202020204" pitchFamily="34" charset="0"/>
                        </a:rPr>
                        <a:t>ANO</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smtClean="0">
                          <a:ln>
                            <a:noFill/>
                          </a:ln>
                          <a:solidFill>
                            <a:schemeClr val="tx1"/>
                          </a:solidFill>
                          <a:effectLst/>
                          <a:latin typeface="Arial" panose="020B0604020202020204" pitchFamily="34" charset="0"/>
                        </a:rPr>
                        <a:t>dávky v referenčním bodě (dozimetr)</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Arial" panose="020B0604020202020204" pitchFamily="34" charset="0"/>
                        </a:rPr>
                        <a:t>nemá biologický smysl</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3037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smtClean="0">
                          <a:ln>
                            <a:noFill/>
                          </a:ln>
                          <a:solidFill>
                            <a:schemeClr val="tx1"/>
                          </a:solidFill>
                          <a:effectLst/>
                          <a:latin typeface="Arial" panose="020B0604020202020204" pitchFamily="34" charset="0"/>
                        </a:rPr>
                        <a:t>EKVIVALENTNÍ DÁVKA  (H</a:t>
                      </a:r>
                      <a:r>
                        <a:rPr kumimoji="0" lang="cs-CZ" altLang="cs-CZ" sz="2200" b="0" i="0" u="none" strike="noStrike" cap="none" normalizeH="0" baseline="-25000" smtClean="0">
                          <a:ln>
                            <a:noFill/>
                          </a:ln>
                          <a:solidFill>
                            <a:schemeClr val="tx1"/>
                          </a:solidFill>
                          <a:effectLst/>
                          <a:latin typeface="Arial" panose="020B0604020202020204" pitchFamily="34" charset="0"/>
                        </a:rPr>
                        <a:t>T</a:t>
                      </a:r>
                      <a:r>
                        <a:rPr kumimoji="0" lang="cs-CZ" altLang="cs-CZ" sz="2200" b="0" i="0" u="none" strike="noStrike" cap="none" normalizeH="0" baseline="0" smtClean="0">
                          <a:ln>
                            <a:noFill/>
                          </a:ln>
                          <a:solidFill>
                            <a:schemeClr val="tx1"/>
                          </a:solidFill>
                          <a:effectLst/>
                          <a:latin typeface="Arial" panose="020B0604020202020204" pitchFamily="34" charset="0"/>
                        </a:rPr>
                        <a:t>, Sv)</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smtClean="0">
                          <a:ln>
                            <a:noFill/>
                          </a:ln>
                          <a:solidFill>
                            <a:schemeClr val="tx1"/>
                          </a:solidFill>
                          <a:effectLst/>
                          <a:latin typeface="Arial" panose="020B0604020202020204" pitchFamily="34" charset="0"/>
                        </a:rPr>
                        <a:t>pouze výpočtem</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smtClean="0">
                          <a:ln>
                            <a:noFill/>
                          </a:ln>
                          <a:solidFill>
                            <a:schemeClr val="tx1"/>
                          </a:solidFill>
                          <a:effectLst/>
                          <a:latin typeface="Arial" panose="020B0604020202020204" pitchFamily="34" charset="0"/>
                        </a:rPr>
                        <a:t>dávky v daném orgánu</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Arial" panose="020B0604020202020204" pitchFamily="34" charset="0"/>
                        </a:rPr>
                        <a:t>deterministické účinky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880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smtClean="0">
                          <a:ln>
                            <a:noFill/>
                          </a:ln>
                          <a:solidFill>
                            <a:schemeClr val="tx1"/>
                          </a:solidFill>
                          <a:effectLst/>
                          <a:latin typeface="Arial" panose="020B0604020202020204" pitchFamily="34" charset="0"/>
                        </a:rPr>
                        <a:t>EFEKTIVNÍ DÁVKA        (E, Sv)</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smtClean="0">
                          <a:ln>
                            <a:noFill/>
                          </a:ln>
                          <a:solidFill>
                            <a:schemeClr val="tx1"/>
                          </a:solidFill>
                          <a:effectLst/>
                          <a:latin typeface="Arial" panose="020B0604020202020204" pitchFamily="34" charset="0"/>
                        </a:rPr>
                        <a:t>teoreticky ano, prakticky ne*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0" i="0" u="none" strike="noStrike" cap="none" normalizeH="0" baseline="0" smtClean="0">
                          <a:ln>
                            <a:noFill/>
                          </a:ln>
                          <a:solidFill>
                            <a:schemeClr val="tx1"/>
                          </a:solidFill>
                          <a:effectLst/>
                          <a:latin typeface="Arial" panose="020B0604020202020204" pitchFamily="34" charset="0"/>
                        </a:rPr>
                        <a:t>celého těla (součet dávek přes všechny orgány)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Arial" panose="020B0604020202020204" pitchFamily="34" charset="0"/>
                        </a:rPr>
                        <a:t>stochastické účinky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9726" name="Text Box 35"/>
          <p:cNvSpPr txBox="1">
            <a:spLocks noChangeArrowheads="1"/>
          </p:cNvSpPr>
          <p:nvPr/>
        </p:nvSpPr>
        <p:spPr bwMode="auto">
          <a:xfrm>
            <a:off x="2403475" y="2897188"/>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cs-CZ" altLang="cs-CZ" sz="1600">
              <a:solidFill>
                <a:srgbClr val="000000"/>
              </a:solidFill>
            </a:endParaRPr>
          </a:p>
        </p:txBody>
      </p:sp>
      <p:sp>
        <p:nvSpPr>
          <p:cNvPr id="29727" name="Text Box 45"/>
          <p:cNvSpPr txBox="1">
            <a:spLocks noChangeArrowheads="1"/>
          </p:cNvSpPr>
          <p:nvPr/>
        </p:nvSpPr>
        <p:spPr bwMode="auto">
          <a:xfrm>
            <a:off x="2187576" y="6280150"/>
            <a:ext cx="7724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 museli bychom mít detektor ve tvaru orgánu, ze stejného materiálu jako orgán atd.</a:t>
            </a:r>
          </a:p>
        </p:txBody>
      </p:sp>
    </p:spTree>
    <p:extLst>
      <p:ext uri="{BB962C8B-B14F-4D97-AF65-F5344CB8AC3E}">
        <p14:creationId xmlns:p14="http://schemas.microsoft.com/office/powerpoint/2010/main" val="23547266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idx="1"/>
          </p:nvPr>
        </p:nvSpPr>
        <p:spPr>
          <a:xfrm>
            <a:off x="1981200" y="1628776"/>
            <a:ext cx="8229600" cy="5256213"/>
          </a:xfrm>
        </p:spPr>
        <p:txBody>
          <a:bodyPr/>
          <a:lstStyle/>
          <a:p>
            <a:pPr eaLnBrk="1" hangingPunct="1">
              <a:lnSpc>
                <a:spcPct val="95000"/>
              </a:lnSpc>
              <a:spcBef>
                <a:spcPct val="55000"/>
              </a:spcBef>
            </a:pPr>
            <a:r>
              <a:rPr lang="cs-CZ" altLang="cs-CZ" sz="1600"/>
              <a:t>vnitřní kontaminace je vždy velice </a:t>
            </a:r>
            <a:r>
              <a:rPr lang="cs-CZ" altLang="cs-CZ" sz="1600" b="1">
                <a:solidFill>
                  <a:srgbClr val="FF3300"/>
                </a:solidFill>
              </a:rPr>
              <a:t>nebezpečná</a:t>
            </a:r>
            <a:r>
              <a:rPr lang="cs-CZ" altLang="cs-CZ" sz="1600"/>
              <a:t>, jelikož odpadá ochrana vzdáleností, stíněním i časem                                                                                                        (</a:t>
            </a:r>
            <a:r>
              <a:rPr lang="cs-CZ" altLang="cs-CZ" sz="1400"/>
              <a:t>viz. např. </a:t>
            </a:r>
            <a:r>
              <a:rPr lang="cs-CZ" altLang="cs-CZ" sz="1400" baseline="30000"/>
              <a:t>210</a:t>
            </a:r>
            <a:r>
              <a:rPr lang="cs-CZ" altLang="cs-CZ" sz="1400"/>
              <a:t>Po „proslavené“ případem Litviněnko – téměř výlučně alfa-zářič,                           </a:t>
            </a:r>
            <a:r>
              <a:rPr lang="cs-CZ" altLang="cs-CZ" sz="1400" b="1" u="sng">
                <a:solidFill>
                  <a:srgbClr val="FF3300"/>
                </a:solidFill>
              </a:rPr>
              <a:t>0.6</a:t>
            </a:r>
            <a:r>
              <a:rPr lang="cs-CZ" altLang="cs-CZ" sz="1400" b="1" u="sng">
                <a:solidFill>
                  <a:srgbClr val="FF3300"/>
                </a:solidFill>
                <a:sym typeface="Symbol" panose="05050102010706020507" pitchFamily="18" charset="2"/>
              </a:rPr>
              <a:t>g </a:t>
            </a:r>
            <a:r>
              <a:rPr lang="cs-CZ" altLang="cs-CZ" sz="1400" b="1" u="sng" baseline="30000">
                <a:solidFill>
                  <a:srgbClr val="FF3300"/>
                </a:solidFill>
                <a:sym typeface="Symbol" panose="05050102010706020507" pitchFamily="18" charset="2"/>
              </a:rPr>
              <a:t>210</a:t>
            </a:r>
            <a:r>
              <a:rPr lang="cs-CZ" altLang="cs-CZ" sz="1400" b="1" u="sng">
                <a:solidFill>
                  <a:srgbClr val="FF3300"/>
                </a:solidFill>
                <a:sym typeface="Symbol" panose="05050102010706020507" pitchFamily="18" charset="2"/>
              </a:rPr>
              <a:t>Po</a:t>
            </a:r>
            <a:r>
              <a:rPr lang="cs-CZ" altLang="cs-CZ" sz="1400" u="sng">
                <a:sym typeface="Symbol" panose="05050102010706020507" pitchFamily="18" charset="2"/>
              </a:rPr>
              <a:t> odpovídá dávce po ingesci řádově </a:t>
            </a:r>
            <a:r>
              <a:rPr lang="cs-CZ" altLang="cs-CZ" sz="1400" b="1" u="sng">
                <a:solidFill>
                  <a:srgbClr val="FF3300"/>
                </a:solidFill>
                <a:sym typeface="Symbol" panose="05050102010706020507" pitchFamily="18" charset="2"/>
              </a:rPr>
              <a:t>několika Gy</a:t>
            </a:r>
            <a:r>
              <a:rPr lang="cs-CZ" altLang="cs-CZ" sz="1400" b="1">
                <a:solidFill>
                  <a:srgbClr val="FF3300"/>
                </a:solidFill>
                <a:sym typeface="Symbol" panose="05050102010706020507" pitchFamily="18" charset="2"/>
              </a:rPr>
              <a:t>)</a:t>
            </a:r>
          </a:p>
          <a:p>
            <a:pPr eaLnBrk="1" hangingPunct="1">
              <a:lnSpc>
                <a:spcPct val="95000"/>
              </a:lnSpc>
              <a:spcBef>
                <a:spcPct val="55000"/>
              </a:spcBef>
            </a:pPr>
            <a:r>
              <a:rPr lang="cs-CZ" altLang="cs-CZ" sz="1600"/>
              <a:t>Jakmile je radionuklid přítomen v těle, jeho </a:t>
            </a:r>
            <a:r>
              <a:rPr lang="cs-CZ" altLang="cs-CZ" sz="1600" b="1">
                <a:solidFill>
                  <a:srgbClr val="FF3300"/>
                </a:solidFill>
              </a:rPr>
              <a:t>biokinetika</a:t>
            </a:r>
            <a:r>
              <a:rPr lang="cs-CZ" altLang="cs-CZ" sz="1600"/>
              <a:t> je velmi složitá                      a k jejímu popisu je třeba zavést zjednodušující předpoklady. </a:t>
            </a:r>
          </a:p>
          <a:p>
            <a:pPr eaLnBrk="1" hangingPunct="1">
              <a:lnSpc>
                <a:spcPct val="95000"/>
              </a:lnSpc>
              <a:spcBef>
                <a:spcPct val="55000"/>
              </a:spcBef>
            </a:pPr>
            <a:r>
              <a:rPr lang="cs-CZ" altLang="cs-CZ" sz="1600"/>
              <a:t>Kinetika radionuklidu je vždy určována jeho </a:t>
            </a:r>
            <a:r>
              <a:rPr lang="cs-CZ" altLang="cs-CZ" sz="1600" b="1">
                <a:solidFill>
                  <a:srgbClr val="FF3300"/>
                </a:solidFill>
              </a:rPr>
              <a:t>chemickou formou                               </a:t>
            </a:r>
            <a:r>
              <a:rPr lang="cs-CZ" altLang="cs-CZ" sz="1600"/>
              <a:t> a </a:t>
            </a:r>
            <a:r>
              <a:rPr lang="cs-CZ" altLang="cs-CZ" sz="1600" b="1">
                <a:solidFill>
                  <a:srgbClr val="FF3300"/>
                </a:solidFill>
              </a:rPr>
              <a:t>fyzikálně chemickými vlastnostmi</a:t>
            </a:r>
            <a:r>
              <a:rPr lang="cs-CZ" altLang="cs-CZ" sz="1600"/>
              <a:t>.</a:t>
            </a:r>
          </a:p>
          <a:p>
            <a:pPr eaLnBrk="1" hangingPunct="1">
              <a:lnSpc>
                <a:spcPct val="95000"/>
              </a:lnSpc>
              <a:spcBef>
                <a:spcPct val="55000"/>
              </a:spcBef>
            </a:pPr>
            <a:r>
              <a:rPr lang="cs-CZ" altLang="cs-CZ" sz="1600"/>
              <a:t>Pro odhad dávek z vnitřní kontaminace jsou nejdůležitějšími cestami </a:t>
            </a:r>
            <a:r>
              <a:rPr lang="cs-CZ" altLang="cs-CZ" sz="1600" b="1">
                <a:solidFill>
                  <a:srgbClr val="FF3300"/>
                </a:solidFill>
              </a:rPr>
              <a:t>inhalace          </a:t>
            </a:r>
            <a:r>
              <a:rPr lang="cs-CZ" altLang="cs-CZ" sz="1600"/>
              <a:t> a </a:t>
            </a:r>
            <a:r>
              <a:rPr lang="cs-CZ" altLang="cs-CZ" sz="1600" b="1">
                <a:solidFill>
                  <a:srgbClr val="FF3300"/>
                </a:solidFill>
              </a:rPr>
              <a:t>ingesce</a:t>
            </a:r>
            <a:r>
              <a:rPr lang="cs-CZ" altLang="cs-CZ" sz="1600"/>
              <a:t>, a to jak pro obyvatele, tak pro pracovníky. Dále se může radionuklid dostat do těla </a:t>
            </a:r>
            <a:r>
              <a:rPr lang="cs-CZ" altLang="cs-CZ" sz="1600" b="1">
                <a:solidFill>
                  <a:srgbClr val="FF3300"/>
                </a:solidFill>
              </a:rPr>
              <a:t>přes poraněnou</a:t>
            </a:r>
            <a:r>
              <a:rPr lang="cs-CZ" altLang="cs-CZ" sz="1600"/>
              <a:t> nebo </a:t>
            </a:r>
            <a:r>
              <a:rPr lang="cs-CZ" altLang="cs-CZ" sz="1600" b="1">
                <a:solidFill>
                  <a:srgbClr val="FF3300"/>
                </a:solidFill>
              </a:rPr>
              <a:t>neporušenou pokožku</a:t>
            </a:r>
            <a:r>
              <a:rPr lang="cs-CZ" altLang="cs-CZ" sz="1600"/>
              <a:t>.</a:t>
            </a:r>
          </a:p>
          <a:p>
            <a:pPr eaLnBrk="1" hangingPunct="1">
              <a:lnSpc>
                <a:spcPct val="95000"/>
              </a:lnSpc>
              <a:spcBef>
                <a:spcPct val="55000"/>
              </a:spcBef>
            </a:pPr>
            <a:r>
              <a:rPr lang="cs-CZ" altLang="cs-CZ" sz="1600" b="1" u="sng"/>
              <a:t>Složení lidského těla</a:t>
            </a:r>
            <a:r>
              <a:rPr lang="cs-CZ" altLang="cs-CZ" sz="1600"/>
              <a:t>: </a:t>
            </a:r>
            <a:r>
              <a:rPr lang="cs-CZ" altLang="cs-CZ" sz="1600" b="1">
                <a:solidFill>
                  <a:srgbClr val="FF3300"/>
                </a:solidFill>
              </a:rPr>
              <a:t>kyslík</a:t>
            </a:r>
            <a:r>
              <a:rPr lang="cs-CZ" altLang="cs-CZ" sz="1600"/>
              <a:t>, </a:t>
            </a:r>
            <a:r>
              <a:rPr lang="cs-CZ" altLang="cs-CZ" sz="1600" b="1">
                <a:solidFill>
                  <a:srgbClr val="FF3300"/>
                </a:solidFill>
              </a:rPr>
              <a:t>uhlík</a:t>
            </a:r>
            <a:r>
              <a:rPr lang="cs-CZ" altLang="cs-CZ" sz="1600"/>
              <a:t>, </a:t>
            </a:r>
            <a:r>
              <a:rPr lang="cs-CZ" altLang="cs-CZ" sz="1600" b="1">
                <a:solidFill>
                  <a:srgbClr val="FF3300"/>
                </a:solidFill>
              </a:rPr>
              <a:t>vodík</a:t>
            </a:r>
            <a:r>
              <a:rPr lang="cs-CZ" altLang="cs-CZ" sz="1600"/>
              <a:t> a </a:t>
            </a:r>
            <a:r>
              <a:rPr lang="cs-CZ" altLang="cs-CZ" sz="1600" b="1">
                <a:solidFill>
                  <a:srgbClr val="FF3300"/>
                </a:solidFill>
              </a:rPr>
              <a:t>velké množství ostatních prvků - </a:t>
            </a:r>
            <a:r>
              <a:rPr lang="cs-CZ" altLang="cs-CZ" sz="1600"/>
              <a:t>téměř všechny tyto prvky </a:t>
            </a:r>
            <a:r>
              <a:rPr lang="cs-CZ" altLang="cs-CZ" sz="1600" b="1"/>
              <a:t>mají radioaktivní izotopy</a:t>
            </a:r>
            <a:r>
              <a:rPr lang="cs-CZ" altLang="cs-CZ" sz="1600"/>
              <a:t>, které, když se dostanou do těla, sledují stejné biokinetické cesty jako jejich neradioaktivní izotopy. Některé prvky (např. fosfor, jód, draslík) se podílejí na zcela specifických metabolických procesech, čímž je též řízena jejich distribuce    a transport v těle.</a:t>
            </a:r>
          </a:p>
        </p:txBody>
      </p:sp>
      <p:sp>
        <p:nvSpPr>
          <p:cNvPr id="30723" name="Rectangle 4"/>
          <p:cNvSpPr>
            <a:spLocks noGrp="1" noChangeArrowheads="1"/>
          </p:cNvSpPr>
          <p:nvPr>
            <p:ph type="title"/>
          </p:nvPr>
        </p:nvSpPr>
        <p:spPr>
          <a:noFill/>
        </p:spPr>
        <p:txBody>
          <a:bodyPr/>
          <a:lstStyle/>
          <a:p>
            <a:pPr eaLnBrk="1" hangingPunct="1"/>
            <a:r>
              <a:rPr lang="cs-CZ" altLang="cs-CZ" sz="3200" b="1"/>
              <a:t>VNITŘNÍ KONTAMINACE- odhad rizika, ÚVAZEK EFEKTIVNÍ DÁVKY -</a:t>
            </a:r>
          </a:p>
        </p:txBody>
      </p:sp>
    </p:spTree>
    <p:extLst>
      <p:ext uri="{BB962C8B-B14F-4D97-AF65-F5344CB8AC3E}">
        <p14:creationId xmlns:p14="http://schemas.microsoft.com/office/powerpoint/2010/main" val="20918771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cs-CZ" altLang="cs-CZ" b="1" smtClean="0">
                <a:solidFill>
                  <a:schemeClr val="tx1"/>
                </a:solidFill>
              </a:rPr>
              <a:t>BIOGENNÍ RADIONUKLIDY</a:t>
            </a:r>
          </a:p>
        </p:txBody>
      </p:sp>
      <p:sp>
        <p:nvSpPr>
          <p:cNvPr id="31747" name="Text Box 4"/>
          <p:cNvSpPr txBox="1">
            <a:spLocks noChangeArrowheads="1"/>
          </p:cNvSpPr>
          <p:nvPr/>
        </p:nvSpPr>
        <p:spPr bwMode="auto">
          <a:xfrm>
            <a:off x="3486151" y="3736975"/>
            <a:ext cx="665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baseline="30000">
                <a:solidFill>
                  <a:srgbClr val="000000"/>
                </a:solidFill>
              </a:rPr>
              <a:t>137</a:t>
            </a:r>
            <a:r>
              <a:rPr lang="cs-CZ" altLang="cs-CZ" sz="1600">
                <a:solidFill>
                  <a:srgbClr val="000000"/>
                </a:solidFill>
              </a:rPr>
              <a:t>Cs</a:t>
            </a:r>
          </a:p>
        </p:txBody>
      </p:sp>
      <p:sp>
        <p:nvSpPr>
          <p:cNvPr id="31748" name="Line 5"/>
          <p:cNvSpPr>
            <a:spLocks noChangeShapeType="1"/>
          </p:cNvSpPr>
          <p:nvPr/>
        </p:nvSpPr>
        <p:spPr bwMode="auto">
          <a:xfrm>
            <a:off x="4171950" y="3911600"/>
            <a:ext cx="11318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1749" name="Text Box 6"/>
          <p:cNvSpPr txBox="1">
            <a:spLocks noChangeArrowheads="1"/>
          </p:cNvSpPr>
          <p:nvPr/>
        </p:nvSpPr>
        <p:spPr bwMode="auto">
          <a:xfrm>
            <a:off x="5356225" y="3738563"/>
            <a:ext cx="319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K</a:t>
            </a:r>
          </a:p>
        </p:txBody>
      </p:sp>
      <p:sp>
        <p:nvSpPr>
          <p:cNvPr id="31750" name="Line 7"/>
          <p:cNvSpPr>
            <a:spLocks noChangeShapeType="1"/>
          </p:cNvSpPr>
          <p:nvPr/>
        </p:nvSpPr>
        <p:spPr bwMode="auto">
          <a:xfrm>
            <a:off x="5951539" y="3911600"/>
            <a:ext cx="13684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1751" name="Text Box 8"/>
          <p:cNvSpPr txBox="1">
            <a:spLocks noChangeArrowheads="1"/>
          </p:cNvSpPr>
          <p:nvPr/>
        </p:nvSpPr>
        <p:spPr bwMode="auto">
          <a:xfrm>
            <a:off x="7453313" y="4141788"/>
            <a:ext cx="5572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kost</a:t>
            </a:r>
          </a:p>
        </p:txBody>
      </p:sp>
      <p:sp>
        <p:nvSpPr>
          <p:cNvPr id="31752" name="Text Box 9"/>
          <p:cNvSpPr txBox="1">
            <a:spLocks noChangeArrowheads="1"/>
          </p:cNvSpPr>
          <p:nvPr/>
        </p:nvSpPr>
        <p:spPr bwMode="auto">
          <a:xfrm>
            <a:off x="3505201" y="4129088"/>
            <a:ext cx="542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baseline="30000">
                <a:solidFill>
                  <a:srgbClr val="000000"/>
                </a:solidFill>
              </a:rPr>
              <a:t>90</a:t>
            </a:r>
            <a:r>
              <a:rPr lang="cs-CZ" altLang="cs-CZ" sz="1600">
                <a:solidFill>
                  <a:srgbClr val="000000"/>
                </a:solidFill>
              </a:rPr>
              <a:t>Sr</a:t>
            </a:r>
          </a:p>
        </p:txBody>
      </p:sp>
      <p:sp>
        <p:nvSpPr>
          <p:cNvPr id="31753" name="Text Box 10"/>
          <p:cNvSpPr txBox="1">
            <a:spLocks noChangeArrowheads="1"/>
          </p:cNvSpPr>
          <p:nvPr/>
        </p:nvSpPr>
        <p:spPr bwMode="auto">
          <a:xfrm>
            <a:off x="5365751" y="4135438"/>
            <a:ext cx="442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Ca</a:t>
            </a:r>
          </a:p>
        </p:txBody>
      </p:sp>
      <p:sp>
        <p:nvSpPr>
          <p:cNvPr id="31754" name="Text Box 11"/>
          <p:cNvSpPr txBox="1">
            <a:spLocks noChangeArrowheads="1"/>
          </p:cNvSpPr>
          <p:nvPr/>
        </p:nvSpPr>
        <p:spPr bwMode="auto">
          <a:xfrm>
            <a:off x="7443788" y="3767138"/>
            <a:ext cx="1028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svalovina</a:t>
            </a:r>
          </a:p>
        </p:txBody>
      </p:sp>
      <p:sp>
        <p:nvSpPr>
          <p:cNvPr id="31755" name="Text Box 12"/>
          <p:cNvSpPr txBox="1">
            <a:spLocks noChangeArrowheads="1"/>
          </p:cNvSpPr>
          <p:nvPr/>
        </p:nvSpPr>
        <p:spPr bwMode="auto">
          <a:xfrm>
            <a:off x="3482976" y="3379788"/>
            <a:ext cx="879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baseline="30000">
                <a:solidFill>
                  <a:srgbClr val="000000"/>
                </a:solidFill>
              </a:rPr>
              <a:t>131</a:t>
            </a:r>
            <a:r>
              <a:rPr lang="cs-CZ" altLang="cs-CZ" sz="1600">
                <a:solidFill>
                  <a:srgbClr val="000000"/>
                </a:solidFill>
              </a:rPr>
              <a:t>I, </a:t>
            </a:r>
            <a:r>
              <a:rPr lang="cs-CZ" altLang="cs-CZ" sz="1600" baseline="30000">
                <a:solidFill>
                  <a:srgbClr val="000000"/>
                </a:solidFill>
              </a:rPr>
              <a:t>132</a:t>
            </a:r>
            <a:r>
              <a:rPr lang="cs-CZ" altLang="cs-CZ" sz="1600">
                <a:solidFill>
                  <a:srgbClr val="000000"/>
                </a:solidFill>
              </a:rPr>
              <a:t>I</a:t>
            </a:r>
          </a:p>
        </p:txBody>
      </p:sp>
      <p:sp>
        <p:nvSpPr>
          <p:cNvPr id="31756" name="Text Box 13"/>
          <p:cNvSpPr txBox="1">
            <a:spLocks noChangeArrowheads="1"/>
          </p:cNvSpPr>
          <p:nvPr/>
        </p:nvSpPr>
        <p:spPr bwMode="auto">
          <a:xfrm>
            <a:off x="5356225" y="3379788"/>
            <a:ext cx="24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I</a:t>
            </a:r>
          </a:p>
        </p:txBody>
      </p:sp>
      <p:sp>
        <p:nvSpPr>
          <p:cNvPr id="31757" name="Text Box 14"/>
          <p:cNvSpPr txBox="1">
            <a:spLocks noChangeArrowheads="1"/>
          </p:cNvSpPr>
          <p:nvPr/>
        </p:nvSpPr>
        <p:spPr bwMode="auto">
          <a:xfrm>
            <a:off x="3503614" y="4460875"/>
            <a:ext cx="11001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T (tricium)</a:t>
            </a:r>
          </a:p>
        </p:txBody>
      </p:sp>
      <p:sp>
        <p:nvSpPr>
          <p:cNvPr id="31758" name="Text Box 15"/>
          <p:cNvSpPr txBox="1">
            <a:spLocks noChangeArrowheads="1"/>
          </p:cNvSpPr>
          <p:nvPr/>
        </p:nvSpPr>
        <p:spPr bwMode="auto">
          <a:xfrm>
            <a:off x="7461250" y="4470400"/>
            <a:ext cx="93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celé tělo</a:t>
            </a:r>
          </a:p>
        </p:txBody>
      </p:sp>
      <p:sp>
        <p:nvSpPr>
          <p:cNvPr id="31759" name="Text Box 16"/>
          <p:cNvSpPr txBox="1">
            <a:spLocks noChangeArrowheads="1"/>
          </p:cNvSpPr>
          <p:nvPr/>
        </p:nvSpPr>
        <p:spPr bwMode="auto">
          <a:xfrm>
            <a:off x="7443788" y="3379788"/>
            <a:ext cx="1212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štítná žláza</a:t>
            </a:r>
          </a:p>
        </p:txBody>
      </p:sp>
      <p:sp>
        <p:nvSpPr>
          <p:cNvPr id="31760" name="Text Box 17"/>
          <p:cNvSpPr txBox="1">
            <a:spLocks noChangeArrowheads="1"/>
          </p:cNvSpPr>
          <p:nvPr/>
        </p:nvSpPr>
        <p:spPr bwMode="auto">
          <a:xfrm>
            <a:off x="2820989" y="2876550"/>
            <a:ext cx="21224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Biogenní radionuklidy</a:t>
            </a:r>
          </a:p>
        </p:txBody>
      </p:sp>
      <p:sp>
        <p:nvSpPr>
          <p:cNvPr id="31761" name="Text Box 18"/>
          <p:cNvSpPr txBox="1">
            <a:spLocks noChangeArrowheads="1"/>
          </p:cNvSpPr>
          <p:nvPr/>
        </p:nvSpPr>
        <p:spPr bwMode="auto">
          <a:xfrm>
            <a:off x="5232401" y="2876550"/>
            <a:ext cx="703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Prvek</a:t>
            </a:r>
          </a:p>
        </p:txBody>
      </p:sp>
      <p:sp>
        <p:nvSpPr>
          <p:cNvPr id="31762" name="Text Box 19"/>
          <p:cNvSpPr txBox="1">
            <a:spLocks noChangeArrowheads="1"/>
          </p:cNvSpPr>
          <p:nvPr/>
        </p:nvSpPr>
        <p:spPr bwMode="auto">
          <a:xfrm>
            <a:off x="7464426" y="2897188"/>
            <a:ext cx="14144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Kritický orgán</a:t>
            </a:r>
          </a:p>
        </p:txBody>
      </p:sp>
      <p:sp>
        <p:nvSpPr>
          <p:cNvPr id="31763" name="Text Box 20"/>
          <p:cNvSpPr txBox="1">
            <a:spLocks noChangeArrowheads="1"/>
          </p:cNvSpPr>
          <p:nvPr/>
        </p:nvSpPr>
        <p:spPr bwMode="auto">
          <a:xfrm>
            <a:off x="1971675" y="5138738"/>
            <a:ext cx="8516938"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Orgány, kde se kumulují biogenní radionuklidy se nazývají </a:t>
            </a:r>
            <a:r>
              <a:rPr lang="cs-CZ" altLang="cs-CZ" sz="1600" b="1">
                <a:solidFill>
                  <a:srgbClr val="FF3300"/>
                </a:solidFill>
              </a:rPr>
              <a:t>KRITICKÉ ORGÁNY</a:t>
            </a:r>
            <a:r>
              <a:rPr lang="cs-CZ" altLang="cs-CZ" sz="1600">
                <a:solidFill>
                  <a:srgbClr val="000000"/>
                </a:solidFill>
              </a:rPr>
              <a:t>. Kritické orgány mohou akumulavat velké množství daného radionuklidu, takže výsledná koncentrace v něm můžee například 1000x překročit koncentraci v sousedním orgánu. Proto, i když je tento orgán například odolný vůči působení IZ, může být po kontaminaci příslušným biogenním radionuklidem snadno poškozen.</a:t>
            </a:r>
          </a:p>
        </p:txBody>
      </p:sp>
      <p:sp>
        <p:nvSpPr>
          <p:cNvPr id="31764" name="Text Box 21"/>
          <p:cNvSpPr txBox="1">
            <a:spLocks noChangeArrowheads="1"/>
          </p:cNvSpPr>
          <p:nvPr/>
        </p:nvSpPr>
        <p:spPr bwMode="auto">
          <a:xfrm>
            <a:off x="5356226" y="4724400"/>
            <a:ext cx="523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atd.</a:t>
            </a:r>
          </a:p>
        </p:txBody>
      </p:sp>
      <p:sp>
        <p:nvSpPr>
          <p:cNvPr id="31765" name="Rectangle 22"/>
          <p:cNvSpPr>
            <a:spLocks noGrp="1" noChangeArrowheads="1"/>
          </p:cNvSpPr>
          <p:nvPr>
            <p:ph type="body" idx="1"/>
          </p:nvPr>
        </p:nvSpPr>
        <p:spPr>
          <a:xfrm>
            <a:off x="1981200" y="1671639"/>
            <a:ext cx="8229600" cy="1036637"/>
          </a:xfrm>
          <a:noFill/>
        </p:spPr>
        <p:txBody>
          <a:bodyPr/>
          <a:lstStyle/>
          <a:p>
            <a:pPr eaLnBrk="1" hangingPunct="1">
              <a:lnSpc>
                <a:spcPct val="90000"/>
              </a:lnSpc>
            </a:pPr>
            <a:r>
              <a:rPr lang="cs-CZ" altLang="cs-CZ" sz="2000"/>
              <a:t>nebezpečné jsou tedy zejména tzv. </a:t>
            </a:r>
            <a:r>
              <a:rPr lang="cs-CZ" altLang="cs-CZ" sz="2000" b="1">
                <a:solidFill>
                  <a:srgbClr val="FF3300"/>
                </a:solidFill>
              </a:rPr>
              <a:t>biogenní radionuklidy</a:t>
            </a:r>
            <a:r>
              <a:rPr lang="cs-CZ" altLang="cs-CZ" sz="2000"/>
              <a:t>, které mohou být v organismu inkorporovány namísto „fyziologických“ prvků</a:t>
            </a:r>
          </a:p>
        </p:txBody>
      </p:sp>
    </p:spTree>
    <p:extLst>
      <p:ext uri="{BB962C8B-B14F-4D97-AF65-F5344CB8AC3E}">
        <p14:creationId xmlns:p14="http://schemas.microsoft.com/office/powerpoint/2010/main" val="35005826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cs-CZ" altLang="cs-CZ" sz="3600" b="1"/>
              <a:t>Problémy výpočtu dávek z vnitřního ozáření</a:t>
            </a:r>
          </a:p>
        </p:txBody>
      </p:sp>
      <p:sp>
        <p:nvSpPr>
          <p:cNvPr id="32771" name="Rectangle 3"/>
          <p:cNvSpPr>
            <a:spLocks noGrp="1" noChangeArrowheads="1"/>
          </p:cNvSpPr>
          <p:nvPr>
            <p:ph type="body" idx="1"/>
          </p:nvPr>
        </p:nvSpPr>
        <p:spPr>
          <a:xfrm>
            <a:off x="1981200" y="1744664"/>
            <a:ext cx="8229600" cy="4924425"/>
          </a:xfrm>
        </p:spPr>
        <p:txBody>
          <a:bodyPr/>
          <a:lstStyle/>
          <a:p>
            <a:pPr eaLnBrk="1" hangingPunct="1">
              <a:lnSpc>
                <a:spcPct val="80000"/>
              </a:lnSpc>
              <a:buFontTx/>
              <a:buNone/>
            </a:pPr>
            <a:r>
              <a:rPr lang="cs-CZ" altLang="cs-CZ" sz="2000" u="sng"/>
              <a:t>Z uvedených hledisek je odhad dávek z vnitřního ozáření poněkud složitější než odhad při externím ozáření. Jde zejména o následující důvody:</a:t>
            </a:r>
          </a:p>
          <a:p>
            <a:pPr eaLnBrk="1" hangingPunct="1">
              <a:lnSpc>
                <a:spcPct val="80000"/>
              </a:lnSpc>
              <a:spcBef>
                <a:spcPct val="50000"/>
              </a:spcBef>
            </a:pPr>
            <a:r>
              <a:rPr lang="cs-CZ" altLang="cs-CZ" sz="2000"/>
              <a:t>dávky z vnitřního ozáření nelze měřit přímo</a:t>
            </a:r>
          </a:p>
          <a:p>
            <a:pPr eaLnBrk="1" hangingPunct="1">
              <a:lnSpc>
                <a:spcPct val="80000"/>
              </a:lnSpc>
              <a:spcBef>
                <a:spcPct val="50000"/>
              </a:spcBef>
            </a:pPr>
            <a:r>
              <a:rPr lang="cs-CZ" altLang="cs-CZ" sz="2000"/>
              <a:t>distribuce radionuklidu v těle může být velmi nehomogenní</a:t>
            </a:r>
          </a:p>
          <a:p>
            <a:pPr eaLnBrk="1" hangingPunct="1">
              <a:lnSpc>
                <a:spcPct val="80000"/>
              </a:lnSpc>
              <a:spcBef>
                <a:spcPct val="50000"/>
              </a:spcBef>
            </a:pPr>
            <a:r>
              <a:rPr lang="cs-CZ" altLang="cs-CZ" sz="2000"/>
              <a:t>dávky z vnitřního ozáření se realizují v delším časovém období</a:t>
            </a:r>
          </a:p>
          <a:p>
            <a:pPr eaLnBrk="1" hangingPunct="1">
              <a:lnSpc>
                <a:spcPct val="80000"/>
              </a:lnSpc>
              <a:spcBef>
                <a:spcPct val="50000"/>
              </a:spcBef>
            </a:pPr>
            <a:r>
              <a:rPr lang="cs-CZ" altLang="cs-CZ" sz="2000"/>
              <a:t>každý prvek se chová jinak</a:t>
            </a:r>
          </a:p>
          <a:p>
            <a:pPr eaLnBrk="1" hangingPunct="1">
              <a:lnSpc>
                <a:spcPct val="80000"/>
              </a:lnSpc>
              <a:spcBef>
                <a:spcPct val="50000"/>
              </a:spcBef>
            </a:pPr>
            <a:r>
              <a:rPr lang="cs-CZ" altLang="cs-CZ" sz="2000"/>
              <a:t>chování radionuklidu v organizmu závisí na jeho fyzikální a chemické formě a cestě vstupu do organizmu</a:t>
            </a:r>
          </a:p>
          <a:p>
            <a:pPr eaLnBrk="1" hangingPunct="1">
              <a:lnSpc>
                <a:spcPct val="80000"/>
              </a:lnSpc>
              <a:spcBef>
                <a:spcPct val="50000"/>
              </a:spcBef>
            </a:pPr>
            <a:r>
              <a:rPr lang="cs-CZ" altLang="cs-CZ" sz="2000"/>
              <a:t>distribuce radionuklidu se může časem měnit; jsou-li přítomny nebo vznikají-li dceřiné radionuklidy, jejich konetika v organizmu se může lišit od kinetiky radionuklidu mateřského</a:t>
            </a:r>
          </a:p>
          <a:p>
            <a:pPr eaLnBrk="1" hangingPunct="1">
              <a:lnSpc>
                <a:spcPct val="80000"/>
              </a:lnSpc>
              <a:spcBef>
                <a:spcPct val="50000"/>
              </a:spcBef>
            </a:pPr>
            <a:r>
              <a:rPr lang="cs-CZ" altLang="cs-CZ" sz="2000"/>
              <a:t>Tyto problémy se řeší matematickým modelováním chování radionuklidů v organizmu.</a:t>
            </a:r>
          </a:p>
        </p:txBody>
      </p:sp>
    </p:spTree>
    <p:extLst>
      <p:ext uri="{BB962C8B-B14F-4D97-AF65-F5344CB8AC3E}">
        <p14:creationId xmlns:p14="http://schemas.microsoft.com/office/powerpoint/2010/main" val="31399006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81200" y="44450"/>
            <a:ext cx="8229600" cy="1143000"/>
          </a:xfrm>
        </p:spPr>
        <p:txBody>
          <a:bodyPr/>
          <a:lstStyle/>
          <a:p>
            <a:pPr eaLnBrk="1" hangingPunct="1"/>
            <a:r>
              <a:rPr lang="cs-CZ" altLang="cs-CZ" sz="2800" b="1"/>
              <a:t>VNITŘNÍ KONTAMINACE- odhad rizika, ÚVAZEK EFEKTIVNÍ DÁVKY -</a:t>
            </a:r>
          </a:p>
        </p:txBody>
      </p:sp>
      <p:sp>
        <p:nvSpPr>
          <p:cNvPr id="33795" name="Rectangle 3"/>
          <p:cNvSpPr>
            <a:spLocks noGrp="1" noChangeArrowheads="1"/>
          </p:cNvSpPr>
          <p:nvPr>
            <p:ph type="body" idx="1"/>
          </p:nvPr>
        </p:nvSpPr>
        <p:spPr>
          <a:xfrm>
            <a:off x="1981200" y="1341438"/>
            <a:ext cx="8229600" cy="1439862"/>
          </a:xfrm>
        </p:spPr>
        <p:txBody>
          <a:bodyPr/>
          <a:lstStyle/>
          <a:p>
            <a:pPr eaLnBrk="1" hangingPunct="1">
              <a:lnSpc>
                <a:spcPct val="80000"/>
              </a:lnSpc>
              <a:spcBef>
                <a:spcPct val="40000"/>
              </a:spcBef>
            </a:pPr>
            <a:r>
              <a:rPr lang="cs-CZ" altLang="cs-CZ" sz="2400" b="1" i="1" u="sng"/>
              <a:t>VELIČINY POPISUJÍCÍ_VNITŘNÍ KONTAMINACI</a:t>
            </a:r>
          </a:p>
          <a:p>
            <a:pPr eaLnBrk="1" hangingPunct="1">
              <a:lnSpc>
                <a:spcPct val="80000"/>
              </a:lnSpc>
              <a:spcBef>
                <a:spcPct val="40000"/>
              </a:spcBef>
            </a:pPr>
            <a:r>
              <a:rPr lang="cs-CZ" altLang="cs-CZ" sz="1600" i="1" u="sng"/>
              <a:t>Ozařování_orgánů_a_tkání</a:t>
            </a:r>
            <a:r>
              <a:rPr lang="cs-CZ" altLang="cs-CZ" sz="1600" i="1"/>
              <a:t> je nerovnoměrné a časově proměnné v závislosti na postupné změně obsahu radionuklidů v jednotlivých částech těla vnitřním transportem a radioaktivní přeměnou. Ozařování trvá, dokud se radioaktivní látka vyloučením nebo přeměnou z těla neodstraní (což však zcela nenastane nikdy)</a:t>
            </a:r>
          </a:p>
        </p:txBody>
      </p:sp>
      <p:sp>
        <p:nvSpPr>
          <p:cNvPr id="33796" name="Text Box 4"/>
          <p:cNvSpPr txBox="1">
            <a:spLocks noChangeArrowheads="1"/>
          </p:cNvSpPr>
          <p:nvPr/>
        </p:nvSpPr>
        <p:spPr bwMode="auto">
          <a:xfrm>
            <a:off x="2187576" y="2900364"/>
            <a:ext cx="81264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400" b="1">
                <a:solidFill>
                  <a:srgbClr val="FF3300"/>
                </a:solidFill>
              </a:rPr>
              <a:t>BIOLOGICKÝ POLOČAS T</a:t>
            </a:r>
            <a:r>
              <a:rPr lang="cs-CZ" altLang="cs-CZ" sz="2400" b="1" baseline="-25000">
                <a:solidFill>
                  <a:srgbClr val="FF3300"/>
                </a:solidFill>
              </a:rPr>
              <a:t>B</a:t>
            </a:r>
          </a:p>
          <a:p>
            <a:pPr fontAlgn="base">
              <a:spcBef>
                <a:spcPct val="0"/>
              </a:spcBef>
              <a:spcAft>
                <a:spcPct val="0"/>
              </a:spcAft>
              <a:buFontTx/>
              <a:buNone/>
            </a:pPr>
            <a:r>
              <a:rPr lang="cs-CZ" altLang="cs-CZ" sz="1600">
                <a:solidFill>
                  <a:srgbClr val="000000"/>
                </a:solidFill>
              </a:rPr>
              <a:t>- doba, za níž množství radioaktivní látky v těle klesne vylučovacími procesy na polovinu</a:t>
            </a:r>
          </a:p>
        </p:txBody>
      </p:sp>
      <p:sp>
        <p:nvSpPr>
          <p:cNvPr id="33797" name="Text Box 5"/>
          <p:cNvSpPr txBox="1">
            <a:spLocks noChangeArrowheads="1"/>
          </p:cNvSpPr>
          <p:nvPr/>
        </p:nvSpPr>
        <p:spPr bwMode="auto">
          <a:xfrm>
            <a:off x="2187575" y="3789363"/>
            <a:ext cx="83010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400" b="1">
                <a:solidFill>
                  <a:srgbClr val="FF3300"/>
                </a:solidFill>
              </a:rPr>
              <a:t>EFEKTIVNÍ POLOČAS T</a:t>
            </a:r>
            <a:r>
              <a:rPr lang="cs-CZ" altLang="cs-CZ" sz="2400" b="1" baseline="-25000">
                <a:solidFill>
                  <a:srgbClr val="FF3300"/>
                </a:solidFill>
              </a:rPr>
              <a:t>E</a:t>
            </a:r>
          </a:p>
          <a:p>
            <a:pPr fontAlgn="base">
              <a:spcBef>
                <a:spcPct val="0"/>
              </a:spcBef>
              <a:spcAft>
                <a:spcPct val="0"/>
              </a:spcAft>
              <a:buFontTx/>
              <a:buNone/>
            </a:pPr>
            <a:r>
              <a:rPr lang="cs-CZ" altLang="cs-CZ" sz="1600">
                <a:solidFill>
                  <a:srgbClr val="000000"/>
                </a:solidFill>
              </a:rPr>
              <a:t>- je to poločas, který zohledňuje jak fyzikální poločas rozpadu kontaminujícího radionuklidu, tak i biologický poločas jeho vylučování</a:t>
            </a:r>
          </a:p>
        </p:txBody>
      </p:sp>
      <p:sp>
        <p:nvSpPr>
          <p:cNvPr id="33798" name="Text Box 6"/>
          <p:cNvSpPr txBox="1">
            <a:spLocks noChangeArrowheads="1"/>
          </p:cNvSpPr>
          <p:nvPr/>
        </p:nvSpPr>
        <p:spPr bwMode="auto">
          <a:xfrm>
            <a:off x="4997451" y="5157788"/>
            <a:ext cx="8683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800" b="1">
                <a:solidFill>
                  <a:srgbClr val="FF3300"/>
                </a:solidFill>
              </a:rPr>
              <a:t>T</a:t>
            </a:r>
            <a:r>
              <a:rPr lang="cs-CZ" altLang="cs-CZ" sz="2800" b="1" baseline="-25000">
                <a:solidFill>
                  <a:srgbClr val="FF3300"/>
                </a:solidFill>
              </a:rPr>
              <a:t>E</a:t>
            </a:r>
            <a:r>
              <a:rPr lang="cs-CZ" altLang="cs-CZ" sz="2800" b="1">
                <a:solidFill>
                  <a:srgbClr val="FF3300"/>
                </a:solidFill>
              </a:rPr>
              <a:t> =</a:t>
            </a:r>
          </a:p>
        </p:txBody>
      </p:sp>
      <p:sp>
        <p:nvSpPr>
          <p:cNvPr id="33799" name="Line 7"/>
          <p:cNvSpPr>
            <a:spLocks noChangeShapeType="1"/>
          </p:cNvSpPr>
          <p:nvPr/>
        </p:nvSpPr>
        <p:spPr bwMode="auto">
          <a:xfrm>
            <a:off x="5664201" y="5476875"/>
            <a:ext cx="1152525"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3800" name="Text Box 8"/>
          <p:cNvSpPr txBox="1">
            <a:spLocks noChangeArrowheads="1"/>
          </p:cNvSpPr>
          <p:nvPr/>
        </p:nvSpPr>
        <p:spPr bwMode="auto">
          <a:xfrm>
            <a:off x="5716588" y="4941888"/>
            <a:ext cx="14271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800" b="1">
                <a:solidFill>
                  <a:srgbClr val="FF3300"/>
                </a:solidFill>
              </a:rPr>
              <a:t>t</a:t>
            </a:r>
            <a:r>
              <a:rPr lang="cs-CZ" altLang="cs-CZ" sz="2800" b="1" baseline="-25000">
                <a:solidFill>
                  <a:srgbClr val="FF3300"/>
                </a:solidFill>
              </a:rPr>
              <a:t>1/2</a:t>
            </a:r>
            <a:r>
              <a:rPr lang="cs-CZ" altLang="cs-CZ" sz="2800" b="1">
                <a:solidFill>
                  <a:srgbClr val="FF3300"/>
                </a:solidFill>
              </a:rPr>
              <a:t> x T</a:t>
            </a:r>
            <a:r>
              <a:rPr lang="cs-CZ" altLang="cs-CZ" sz="2800" b="1" baseline="-25000">
                <a:solidFill>
                  <a:srgbClr val="FF3300"/>
                </a:solidFill>
              </a:rPr>
              <a:t>B</a:t>
            </a:r>
          </a:p>
        </p:txBody>
      </p:sp>
      <p:sp>
        <p:nvSpPr>
          <p:cNvPr id="33801" name="Text Box 9"/>
          <p:cNvSpPr txBox="1">
            <a:spLocks noChangeArrowheads="1"/>
          </p:cNvSpPr>
          <p:nvPr/>
        </p:nvSpPr>
        <p:spPr bwMode="auto">
          <a:xfrm>
            <a:off x="5737225" y="5353051"/>
            <a:ext cx="14366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800" b="1">
                <a:solidFill>
                  <a:srgbClr val="FF3300"/>
                </a:solidFill>
              </a:rPr>
              <a:t>t</a:t>
            </a:r>
            <a:r>
              <a:rPr lang="cs-CZ" altLang="cs-CZ" sz="2800" b="1" baseline="-25000">
                <a:solidFill>
                  <a:srgbClr val="FF3300"/>
                </a:solidFill>
              </a:rPr>
              <a:t>1/2</a:t>
            </a:r>
            <a:r>
              <a:rPr lang="cs-CZ" altLang="cs-CZ" sz="2800" b="1">
                <a:solidFill>
                  <a:srgbClr val="FF3300"/>
                </a:solidFill>
              </a:rPr>
              <a:t> + T</a:t>
            </a:r>
            <a:r>
              <a:rPr lang="cs-CZ" altLang="cs-CZ" sz="2800" b="1" baseline="-25000">
                <a:solidFill>
                  <a:srgbClr val="FF3300"/>
                </a:solidFill>
              </a:rPr>
              <a:t>B</a:t>
            </a:r>
          </a:p>
        </p:txBody>
      </p:sp>
    </p:spTree>
    <p:extLst>
      <p:ext uri="{BB962C8B-B14F-4D97-AF65-F5344CB8AC3E}">
        <p14:creationId xmlns:p14="http://schemas.microsoft.com/office/powerpoint/2010/main" val="22463833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cs-CZ" altLang="cs-CZ" sz="3200" b="1"/>
              <a:t>VNITŘNÍ KONTAMINACE- odhad rizika, ÚVAZEK EFEKTIVNÍ DÁVKY -</a:t>
            </a:r>
          </a:p>
        </p:txBody>
      </p:sp>
      <p:sp>
        <p:nvSpPr>
          <p:cNvPr id="34819" name="Rectangle 3"/>
          <p:cNvSpPr>
            <a:spLocks noGrp="1" noChangeArrowheads="1"/>
          </p:cNvSpPr>
          <p:nvPr>
            <p:ph type="body" idx="1"/>
          </p:nvPr>
        </p:nvSpPr>
        <p:spPr/>
        <p:txBody>
          <a:bodyPr/>
          <a:lstStyle/>
          <a:p>
            <a:pPr eaLnBrk="1" hangingPunct="1">
              <a:lnSpc>
                <a:spcPct val="80000"/>
              </a:lnSpc>
              <a:spcBef>
                <a:spcPct val="40000"/>
              </a:spcBef>
            </a:pPr>
            <a:r>
              <a:rPr lang="cs-CZ" altLang="cs-CZ" sz="1400" i="1"/>
              <a:t>.</a:t>
            </a:r>
            <a:r>
              <a:rPr lang="cs-CZ" altLang="cs-CZ" sz="1400" i="1" u="sng"/>
              <a:t>Množství radioaktivních látek</a:t>
            </a:r>
            <a:r>
              <a:rPr lang="cs-CZ" altLang="cs-CZ" sz="1400" i="1"/>
              <a:t> je charakterizováno v jednotlivých fázích postupně třemi veličinami:</a:t>
            </a:r>
          </a:p>
          <a:p>
            <a:pPr eaLnBrk="1" hangingPunct="1">
              <a:lnSpc>
                <a:spcPct val="80000"/>
              </a:lnSpc>
              <a:spcBef>
                <a:spcPct val="40000"/>
              </a:spcBef>
            </a:pPr>
            <a:r>
              <a:rPr lang="cs-CZ" altLang="cs-CZ" sz="1200" i="1"/>
              <a:t>-</a:t>
            </a:r>
            <a:r>
              <a:rPr lang="cs-CZ" altLang="cs-CZ" sz="1200" i="1" u="sng"/>
              <a:t> </a:t>
            </a:r>
            <a:r>
              <a:rPr lang="cs-CZ" altLang="cs-CZ" sz="1800" b="1" i="1" u="sng">
                <a:solidFill>
                  <a:srgbClr val="FF3300"/>
                </a:solidFill>
              </a:rPr>
              <a:t>příjem_I(t) radionuklidu</a:t>
            </a:r>
            <a:r>
              <a:rPr lang="cs-CZ" altLang="cs-CZ" sz="1800" b="1" i="1">
                <a:solidFill>
                  <a:srgbClr val="FF3300"/>
                </a:solidFill>
              </a:rPr>
              <a:t> [Bq]-</a:t>
            </a:r>
            <a:r>
              <a:rPr lang="cs-CZ" altLang="cs-CZ" sz="1400" i="1"/>
              <a:t>množství radioaktivní látky vyjádřené její aktivitou A, které vstoupí některou z možných cest do organismu (inhalací,ingescí a resorpcí intaktní nebo poraněnou kůží; v nukleární medicíně zavedením přímo do krevního řečiště).</a:t>
            </a:r>
          </a:p>
          <a:p>
            <a:pPr eaLnBrk="1" hangingPunct="1">
              <a:lnSpc>
                <a:spcPct val="80000"/>
              </a:lnSpc>
              <a:spcBef>
                <a:spcPct val="40000"/>
              </a:spcBef>
            </a:pPr>
            <a:r>
              <a:rPr lang="cs-CZ" altLang="cs-CZ" sz="1400" b="1" i="1" u="sng"/>
              <a:t>Rozložení příjmu v čase:</a:t>
            </a:r>
          </a:p>
          <a:p>
            <a:pPr eaLnBrk="1" hangingPunct="1">
              <a:lnSpc>
                <a:spcPct val="80000"/>
              </a:lnSpc>
              <a:spcBef>
                <a:spcPct val="40000"/>
              </a:spcBef>
            </a:pPr>
            <a:r>
              <a:rPr lang="cs-CZ" altLang="cs-CZ" sz="1400" i="1"/>
              <a:t>- </a:t>
            </a:r>
            <a:r>
              <a:rPr lang="cs-CZ" altLang="cs-CZ" sz="1400" b="1" i="1"/>
              <a:t>obyvatelstvo</a:t>
            </a:r>
            <a:r>
              <a:rPr lang="cs-CZ" altLang="cs-CZ" sz="1400" i="1"/>
              <a:t> - typický trvalý příjem inhalací (produkty radonu), ingescí přes potravinové řetezce (přírodní radionuklidy, globální spad, havárie jaderných zařízení)</a:t>
            </a:r>
          </a:p>
          <a:p>
            <a:pPr eaLnBrk="1" hangingPunct="1">
              <a:lnSpc>
                <a:spcPct val="80000"/>
              </a:lnSpc>
              <a:spcBef>
                <a:spcPct val="40000"/>
              </a:spcBef>
            </a:pPr>
            <a:r>
              <a:rPr lang="cs-CZ" altLang="cs-CZ" sz="1400" i="1"/>
              <a:t>- </a:t>
            </a:r>
            <a:r>
              <a:rPr lang="cs-CZ" altLang="cs-CZ" sz="1400" b="1" i="1"/>
              <a:t>pracovníci s IZ- </a:t>
            </a:r>
            <a:r>
              <a:rPr lang="cs-CZ" altLang="cs-CZ" sz="1400" i="1"/>
              <a:t>typický jednorázový krátkodobý příjem převážně inhalací (nehoda)</a:t>
            </a:r>
          </a:p>
          <a:p>
            <a:pPr eaLnBrk="1" hangingPunct="1">
              <a:lnSpc>
                <a:spcPct val="80000"/>
              </a:lnSpc>
              <a:spcBef>
                <a:spcPct val="40000"/>
              </a:spcBef>
            </a:pPr>
            <a:r>
              <a:rPr lang="cs-CZ" altLang="cs-CZ" sz="1400" i="1"/>
              <a:t>POZN:Dále uvažujeme jednorázový příjem.</a:t>
            </a:r>
          </a:p>
          <a:p>
            <a:pPr eaLnBrk="1" hangingPunct="1">
              <a:lnSpc>
                <a:spcPct val="80000"/>
              </a:lnSpc>
              <a:spcBef>
                <a:spcPct val="40000"/>
              </a:spcBef>
            </a:pPr>
            <a:r>
              <a:rPr lang="cs-CZ" altLang="cs-CZ" sz="1800" b="1" i="1">
                <a:solidFill>
                  <a:srgbClr val="FF3300"/>
                </a:solidFill>
              </a:rPr>
              <a:t>-</a:t>
            </a:r>
            <a:r>
              <a:rPr lang="cs-CZ" altLang="cs-CZ" sz="1800" b="1" i="1" u="sng">
                <a:solidFill>
                  <a:srgbClr val="FF3300"/>
                </a:solidFill>
              </a:rPr>
              <a:t> retence R(t) radionuklidu</a:t>
            </a:r>
            <a:r>
              <a:rPr lang="cs-CZ" altLang="cs-CZ" sz="1800" b="1" i="1">
                <a:solidFill>
                  <a:srgbClr val="FF3300"/>
                </a:solidFill>
              </a:rPr>
              <a:t> [Bq]-</a:t>
            </a:r>
            <a:r>
              <a:rPr lang="cs-CZ" altLang="cs-CZ" sz="1200" i="1"/>
              <a:t> </a:t>
            </a:r>
            <a:r>
              <a:rPr lang="cs-CZ" altLang="cs-CZ" sz="1400" i="1"/>
              <a:t>množství radioaktivní látky vyjádřené její aktivitou A zadržované v celém organismu v čase t po jednorázovém příjmu I.</a:t>
            </a:r>
          </a:p>
          <a:p>
            <a:pPr eaLnBrk="1" hangingPunct="1">
              <a:lnSpc>
                <a:spcPct val="80000"/>
              </a:lnSpc>
              <a:spcBef>
                <a:spcPct val="40000"/>
              </a:spcBef>
            </a:pPr>
            <a:r>
              <a:rPr lang="cs-CZ" altLang="cs-CZ" sz="1400" i="1"/>
              <a:t>Analogicky Ri(t) v i-té části (orgánu a pod.)</a:t>
            </a:r>
          </a:p>
          <a:p>
            <a:pPr eaLnBrk="1" hangingPunct="1">
              <a:lnSpc>
                <a:spcPct val="80000"/>
              </a:lnSpc>
              <a:spcBef>
                <a:spcPct val="40000"/>
              </a:spcBef>
            </a:pPr>
            <a:r>
              <a:rPr lang="cs-CZ" altLang="cs-CZ" sz="1400" i="1"/>
              <a:t>Časový průběh je popsán</a:t>
            </a:r>
            <a:r>
              <a:rPr lang="cs-CZ" altLang="cs-CZ" sz="1400" i="1" u="sng"/>
              <a:t> retenční funkcí</a:t>
            </a:r>
            <a:r>
              <a:rPr lang="cs-CZ" altLang="cs-CZ" sz="1400" i="1"/>
              <a:t>.</a:t>
            </a:r>
          </a:p>
          <a:p>
            <a:pPr eaLnBrk="1" hangingPunct="1">
              <a:lnSpc>
                <a:spcPct val="80000"/>
              </a:lnSpc>
              <a:spcBef>
                <a:spcPct val="40000"/>
              </a:spcBef>
            </a:pPr>
            <a:r>
              <a:rPr lang="cs-CZ" altLang="cs-CZ" sz="1200" i="1"/>
              <a:t>-</a:t>
            </a:r>
            <a:r>
              <a:rPr lang="cs-CZ" altLang="cs-CZ" sz="1200" i="1" u="sng"/>
              <a:t> </a:t>
            </a:r>
            <a:r>
              <a:rPr lang="cs-CZ" altLang="cs-CZ" sz="1800" b="1" i="1" u="sng">
                <a:solidFill>
                  <a:srgbClr val="FF3300"/>
                </a:solidFill>
              </a:rPr>
              <a:t>exkrece E(t) radionuklidu</a:t>
            </a:r>
            <a:r>
              <a:rPr lang="cs-CZ" altLang="cs-CZ" sz="1800" b="1" i="1">
                <a:solidFill>
                  <a:srgbClr val="FF3300"/>
                </a:solidFill>
              </a:rPr>
              <a:t> [Bq]-</a:t>
            </a:r>
            <a:r>
              <a:rPr lang="cs-CZ" altLang="cs-CZ" sz="1200" i="1"/>
              <a:t> </a:t>
            </a:r>
            <a:r>
              <a:rPr lang="cs-CZ" altLang="cs-CZ" sz="1400" i="1"/>
              <a:t>množství radioaktivní látky</a:t>
            </a:r>
          </a:p>
          <a:p>
            <a:pPr eaLnBrk="1" hangingPunct="1">
              <a:lnSpc>
                <a:spcPct val="80000"/>
              </a:lnSpc>
              <a:spcBef>
                <a:spcPct val="40000"/>
              </a:spcBef>
            </a:pPr>
            <a:r>
              <a:rPr lang="cs-CZ" altLang="cs-CZ" sz="1400" i="1"/>
              <a:t>vyjádřené její aktivitou A, které se vyloučí v čase t po jednorázovém příjmu I některou z možných cest.</a:t>
            </a:r>
          </a:p>
          <a:p>
            <a:pPr eaLnBrk="1" hangingPunct="1">
              <a:lnSpc>
                <a:spcPct val="80000"/>
              </a:lnSpc>
              <a:spcBef>
                <a:spcPct val="40000"/>
              </a:spcBef>
            </a:pPr>
            <a:r>
              <a:rPr lang="cs-CZ" altLang="cs-CZ" sz="1400" i="1"/>
              <a:t>Časový průběh je popsán</a:t>
            </a:r>
            <a:r>
              <a:rPr lang="cs-CZ" altLang="cs-CZ" sz="1400" i="1" u="sng"/>
              <a:t> exkreční funkcí</a:t>
            </a:r>
            <a:r>
              <a:rPr lang="cs-CZ" altLang="cs-CZ" sz="1400" i="1"/>
              <a:t>.</a:t>
            </a:r>
          </a:p>
          <a:p>
            <a:pPr eaLnBrk="1" hangingPunct="1">
              <a:lnSpc>
                <a:spcPct val="80000"/>
              </a:lnSpc>
              <a:spcBef>
                <a:spcPct val="40000"/>
              </a:spcBef>
            </a:pPr>
            <a:r>
              <a:rPr lang="cs-CZ" altLang="cs-CZ" sz="1400" i="1"/>
              <a:t>-</a:t>
            </a:r>
            <a:r>
              <a:rPr lang="cs-CZ" altLang="cs-CZ" sz="1400" i="1" u="sng"/>
              <a:t> exkreční rychlost E'(t)</a:t>
            </a:r>
            <a:r>
              <a:rPr lang="cs-CZ" altLang="cs-CZ" sz="1400" i="1"/>
              <a:t> [Bq*s-1] používá se [Bq*d-1]</a:t>
            </a:r>
          </a:p>
          <a:p>
            <a:pPr eaLnBrk="1" hangingPunct="1">
              <a:lnSpc>
                <a:spcPct val="80000"/>
              </a:lnSpc>
            </a:pPr>
            <a:endParaRPr lang="cs-CZ" altLang="cs-CZ" sz="1200"/>
          </a:p>
        </p:txBody>
      </p:sp>
    </p:spTree>
    <p:extLst>
      <p:ext uri="{BB962C8B-B14F-4D97-AF65-F5344CB8AC3E}">
        <p14:creationId xmlns:p14="http://schemas.microsoft.com/office/powerpoint/2010/main" val="19574768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81200" y="115888"/>
            <a:ext cx="8229600" cy="1143000"/>
          </a:xfrm>
        </p:spPr>
        <p:txBody>
          <a:bodyPr/>
          <a:lstStyle/>
          <a:p>
            <a:pPr eaLnBrk="1" hangingPunct="1"/>
            <a:r>
              <a:rPr lang="cs-CZ" altLang="cs-CZ" sz="3200" b="1"/>
              <a:t>VNITŘNÍ KONTAMINACE- odhad rizika, ÚVAZEK EFEKTIVNÍ DÁVKY -</a:t>
            </a:r>
          </a:p>
        </p:txBody>
      </p:sp>
      <p:sp>
        <p:nvSpPr>
          <p:cNvPr id="35843" name="Line 4"/>
          <p:cNvSpPr>
            <a:spLocks noChangeShapeType="1"/>
          </p:cNvSpPr>
          <p:nvPr/>
        </p:nvSpPr>
        <p:spPr bwMode="auto">
          <a:xfrm>
            <a:off x="3863975" y="1652589"/>
            <a:ext cx="0" cy="38893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44" name="Line 5"/>
          <p:cNvSpPr>
            <a:spLocks noChangeShapeType="1"/>
          </p:cNvSpPr>
          <p:nvPr/>
        </p:nvSpPr>
        <p:spPr bwMode="auto">
          <a:xfrm>
            <a:off x="3503613" y="4965700"/>
            <a:ext cx="44640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45" name="Line 7"/>
          <p:cNvSpPr>
            <a:spLocks noChangeShapeType="1"/>
          </p:cNvSpPr>
          <p:nvPr/>
        </p:nvSpPr>
        <p:spPr bwMode="auto">
          <a:xfrm>
            <a:off x="2208213" y="2012950"/>
            <a:ext cx="568801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46" name="Freeform 8"/>
          <p:cNvSpPr>
            <a:spLocks/>
          </p:cNvSpPr>
          <p:nvPr/>
        </p:nvSpPr>
        <p:spPr bwMode="auto">
          <a:xfrm>
            <a:off x="3779839" y="1700213"/>
            <a:ext cx="3540125" cy="3192462"/>
          </a:xfrm>
          <a:custGeom>
            <a:avLst/>
            <a:gdLst>
              <a:gd name="T0" fmla="*/ 133569075 w 2230"/>
              <a:gd name="T1" fmla="*/ 496469910 h 2011"/>
              <a:gd name="T2" fmla="*/ 133569075 w 2230"/>
              <a:gd name="T3" fmla="*/ 609877717 h 2011"/>
              <a:gd name="T4" fmla="*/ 932457813 w 2230"/>
              <a:gd name="T5" fmla="*/ 2147483646 h 2011"/>
              <a:gd name="T6" fmla="*/ 2147483646 w 2230"/>
              <a:gd name="T7" fmla="*/ 2147483646 h 20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30" h="2011">
                <a:moveTo>
                  <a:pt x="53" y="197"/>
                </a:moveTo>
                <a:cubicBezTo>
                  <a:pt x="26" y="98"/>
                  <a:pt x="0" y="0"/>
                  <a:pt x="53" y="242"/>
                </a:cubicBezTo>
                <a:cubicBezTo>
                  <a:pt x="106" y="484"/>
                  <a:pt x="7" y="1353"/>
                  <a:pt x="370" y="1648"/>
                </a:cubicBezTo>
                <a:cubicBezTo>
                  <a:pt x="733" y="1943"/>
                  <a:pt x="1481" y="1977"/>
                  <a:pt x="2230" y="2011"/>
                </a:cubicBezTo>
              </a:path>
            </a:pathLst>
          </a:custGeom>
          <a:noFill/>
          <a:ln w="222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47" name="Line 10"/>
          <p:cNvSpPr>
            <a:spLocks noChangeShapeType="1"/>
          </p:cNvSpPr>
          <p:nvPr/>
        </p:nvSpPr>
        <p:spPr bwMode="auto">
          <a:xfrm>
            <a:off x="3648075" y="1581150"/>
            <a:ext cx="215900" cy="431800"/>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48" name="Line 12"/>
          <p:cNvSpPr>
            <a:spLocks noChangeShapeType="1"/>
          </p:cNvSpPr>
          <p:nvPr/>
        </p:nvSpPr>
        <p:spPr bwMode="auto">
          <a:xfrm flipH="1">
            <a:off x="3863975" y="3524251"/>
            <a:ext cx="71438" cy="144463"/>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49" name="Line 13"/>
          <p:cNvSpPr>
            <a:spLocks noChangeShapeType="1"/>
          </p:cNvSpPr>
          <p:nvPr/>
        </p:nvSpPr>
        <p:spPr bwMode="auto">
          <a:xfrm flipH="1">
            <a:off x="3863976" y="3741738"/>
            <a:ext cx="144463" cy="2159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0" name="Line 14"/>
          <p:cNvSpPr>
            <a:spLocks noChangeShapeType="1"/>
          </p:cNvSpPr>
          <p:nvPr/>
        </p:nvSpPr>
        <p:spPr bwMode="auto">
          <a:xfrm flipH="1">
            <a:off x="3863975" y="4029075"/>
            <a:ext cx="287338" cy="4318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1" name="Line 15"/>
          <p:cNvSpPr>
            <a:spLocks noChangeShapeType="1"/>
          </p:cNvSpPr>
          <p:nvPr/>
        </p:nvSpPr>
        <p:spPr bwMode="auto">
          <a:xfrm flipH="1">
            <a:off x="3863975" y="4244975"/>
            <a:ext cx="431800" cy="6477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2" name="Line 16"/>
          <p:cNvSpPr>
            <a:spLocks noChangeShapeType="1"/>
          </p:cNvSpPr>
          <p:nvPr/>
        </p:nvSpPr>
        <p:spPr bwMode="auto">
          <a:xfrm flipH="1">
            <a:off x="4179889" y="4460875"/>
            <a:ext cx="331787" cy="47625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3" name="Line 17"/>
          <p:cNvSpPr>
            <a:spLocks noChangeShapeType="1"/>
          </p:cNvSpPr>
          <p:nvPr/>
        </p:nvSpPr>
        <p:spPr bwMode="auto">
          <a:xfrm flipH="1">
            <a:off x="3863975" y="3165476"/>
            <a:ext cx="71438" cy="142875"/>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4" name="Line 18"/>
          <p:cNvSpPr>
            <a:spLocks noChangeShapeType="1"/>
          </p:cNvSpPr>
          <p:nvPr/>
        </p:nvSpPr>
        <p:spPr bwMode="auto">
          <a:xfrm flipH="1">
            <a:off x="4511675" y="4532313"/>
            <a:ext cx="215900" cy="360362"/>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5" name="Line 19"/>
          <p:cNvSpPr>
            <a:spLocks noChangeShapeType="1"/>
          </p:cNvSpPr>
          <p:nvPr/>
        </p:nvSpPr>
        <p:spPr bwMode="auto">
          <a:xfrm flipH="1">
            <a:off x="4764089" y="4605338"/>
            <a:ext cx="161925" cy="3048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6" name="Line 20"/>
          <p:cNvSpPr>
            <a:spLocks noChangeShapeType="1"/>
          </p:cNvSpPr>
          <p:nvPr/>
        </p:nvSpPr>
        <p:spPr bwMode="auto">
          <a:xfrm flipH="1">
            <a:off x="4943476" y="4676776"/>
            <a:ext cx="144463" cy="288925"/>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7" name="Line 21"/>
          <p:cNvSpPr>
            <a:spLocks noChangeShapeType="1"/>
          </p:cNvSpPr>
          <p:nvPr/>
        </p:nvSpPr>
        <p:spPr bwMode="auto">
          <a:xfrm flipH="1">
            <a:off x="5232400" y="4749801"/>
            <a:ext cx="71438" cy="142875"/>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8" name="Line 22"/>
          <p:cNvSpPr>
            <a:spLocks noChangeShapeType="1"/>
          </p:cNvSpPr>
          <p:nvPr/>
        </p:nvSpPr>
        <p:spPr bwMode="auto">
          <a:xfrm flipH="1">
            <a:off x="5448300" y="4748214"/>
            <a:ext cx="71438" cy="217487"/>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59" name="Text Box 23"/>
          <p:cNvSpPr txBox="1">
            <a:spLocks noChangeArrowheads="1"/>
          </p:cNvSpPr>
          <p:nvPr/>
        </p:nvSpPr>
        <p:spPr bwMode="auto">
          <a:xfrm>
            <a:off x="7283450" y="2944814"/>
            <a:ext cx="2844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b="1">
                <a:solidFill>
                  <a:srgbClr val="FF3300"/>
                </a:solidFill>
              </a:rPr>
              <a:t>E(50) = </a:t>
            </a:r>
            <a:r>
              <a:rPr lang="cs-CZ" altLang="cs-CZ" b="1">
                <a:solidFill>
                  <a:srgbClr val="FF3300"/>
                </a:solidFill>
                <a:sym typeface="Symbol" panose="05050102010706020507" pitchFamily="18" charset="2"/>
              </a:rPr>
              <a:t>  E.dt</a:t>
            </a:r>
          </a:p>
        </p:txBody>
      </p:sp>
      <p:sp>
        <p:nvSpPr>
          <p:cNvPr id="35860" name="Text Box 24"/>
          <p:cNvSpPr txBox="1">
            <a:spLocks noChangeArrowheads="1"/>
          </p:cNvSpPr>
          <p:nvPr/>
        </p:nvSpPr>
        <p:spPr bwMode="auto">
          <a:xfrm>
            <a:off x="8832850" y="1874838"/>
            <a:ext cx="806450" cy="143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8800">
                <a:solidFill>
                  <a:srgbClr val="FF3300"/>
                </a:solidFill>
              </a:rPr>
              <a:t> .</a:t>
            </a:r>
          </a:p>
        </p:txBody>
      </p:sp>
      <p:sp>
        <p:nvSpPr>
          <p:cNvPr id="35861" name="Text Box 25"/>
          <p:cNvSpPr txBox="1">
            <a:spLocks noChangeArrowheads="1"/>
          </p:cNvSpPr>
          <p:nvPr/>
        </p:nvSpPr>
        <p:spPr bwMode="auto">
          <a:xfrm>
            <a:off x="8888413" y="3405188"/>
            <a:ext cx="33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b="1">
                <a:solidFill>
                  <a:srgbClr val="FF3300"/>
                </a:solidFill>
              </a:rPr>
              <a:t>t</a:t>
            </a:r>
            <a:r>
              <a:rPr lang="cs-CZ" altLang="cs-CZ" sz="1600" b="1" baseline="-25000">
                <a:solidFill>
                  <a:srgbClr val="FF3300"/>
                </a:solidFill>
              </a:rPr>
              <a:t>0</a:t>
            </a:r>
          </a:p>
        </p:txBody>
      </p:sp>
      <p:sp>
        <p:nvSpPr>
          <p:cNvPr id="35862" name="Text Box 26"/>
          <p:cNvSpPr txBox="1">
            <a:spLocks noChangeArrowheads="1"/>
          </p:cNvSpPr>
          <p:nvPr/>
        </p:nvSpPr>
        <p:spPr bwMode="auto">
          <a:xfrm>
            <a:off x="8764589" y="2660650"/>
            <a:ext cx="5667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b="1">
                <a:solidFill>
                  <a:srgbClr val="FF3300"/>
                </a:solidFill>
              </a:rPr>
              <a:t>t</a:t>
            </a:r>
            <a:r>
              <a:rPr lang="cs-CZ" altLang="cs-CZ" sz="1600" b="1" baseline="-25000">
                <a:solidFill>
                  <a:srgbClr val="FF3300"/>
                </a:solidFill>
              </a:rPr>
              <a:t>0+50</a:t>
            </a:r>
          </a:p>
        </p:txBody>
      </p:sp>
      <p:sp>
        <p:nvSpPr>
          <p:cNvPr id="35863" name="Text Box 27"/>
          <p:cNvSpPr txBox="1">
            <a:spLocks noChangeArrowheads="1"/>
          </p:cNvSpPr>
          <p:nvPr/>
        </p:nvSpPr>
        <p:spPr bwMode="auto">
          <a:xfrm>
            <a:off x="3195638" y="1263650"/>
            <a:ext cx="2343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t0 – vnitřní kontaminace</a:t>
            </a:r>
          </a:p>
        </p:txBody>
      </p:sp>
      <p:sp>
        <p:nvSpPr>
          <p:cNvPr id="35864" name="Text Box 28"/>
          <p:cNvSpPr txBox="1">
            <a:spLocks noChangeArrowheads="1"/>
          </p:cNvSpPr>
          <p:nvPr/>
        </p:nvSpPr>
        <p:spPr bwMode="auto">
          <a:xfrm>
            <a:off x="2424113" y="1196976"/>
            <a:ext cx="8112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příjem dávky</a:t>
            </a:r>
          </a:p>
        </p:txBody>
      </p:sp>
      <p:sp>
        <p:nvSpPr>
          <p:cNvPr id="35865" name="Text Box 29"/>
          <p:cNvSpPr txBox="1">
            <a:spLocks noChangeArrowheads="1"/>
          </p:cNvSpPr>
          <p:nvPr/>
        </p:nvSpPr>
        <p:spPr bwMode="auto">
          <a:xfrm>
            <a:off x="7083426" y="4937125"/>
            <a:ext cx="568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roky</a:t>
            </a:r>
          </a:p>
        </p:txBody>
      </p:sp>
      <p:sp>
        <p:nvSpPr>
          <p:cNvPr id="35866" name="Line 30"/>
          <p:cNvSpPr>
            <a:spLocks noChangeShapeType="1"/>
          </p:cNvSpPr>
          <p:nvPr/>
        </p:nvSpPr>
        <p:spPr bwMode="auto">
          <a:xfrm>
            <a:off x="6167438" y="1508125"/>
            <a:ext cx="0" cy="40338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67" name="Line 31"/>
          <p:cNvSpPr>
            <a:spLocks noChangeShapeType="1"/>
          </p:cNvSpPr>
          <p:nvPr/>
        </p:nvSpPr>
        <p:spPr bwMode="auto">
          <a:xfrm>
            <a:off x="7032625" y="1579564"/>
            <a:ext cx="0" cy="40338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68" name="Text Box 32"/>
          <p:cNvSpPr txBox="1">
            <a:spLocks noChangeArrowheads="1"/>
          </p:cNvSpPr>
          <p:nvPr/>
        </p:nvSpPr>
        <p:spPr bwMode="auto">
          <a:xfrm>
            <a:off x="6003925" y="5584825"/>
            <a:ext cx="6810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E(50)</a:t>
            </a:r>
          </a:p>
        </p:txBody>
      </p:sp>
      <p:sp>
        <p:nvSpPr>
          <p:cNvPr id="35869" name="Text Box 33"/>
          <p:cNvSpPr txBox="1">
            <a:spLocks noChangeArrowheads="1"/>
          </p:cNvSpPr>
          <p:nvPr/>
        </p:nvSpPr>
        <p:spPr bwMode="auto">
          <a:xfrm>
            <a:off x="6710364" y="5613400"/>
            <a:ext cx="14176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E(70) – u dětí</a:t>
            </a:r>
          </a:p>
        </p:txBody>
      </p:sp>
      <p:sp>
        <p:nvSpPr>
          <p:cNvPr id="35870" name="Line 34"/>
          <p:cNvSpPr>
            <a:spLocks noChangeShapeType="1"/>
          </p:cNvSpPr>
          <p:nvPr/>
        </p:nvSpPr>
        <p:spPr bwMode="auto">
          <a:xfrm>
            <a:off x="3863976" y="5181600"/>
            <a:ext cx="2303463"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71" name="Text Box 35"/>
          <p:cNvSpPr txBox="1">
            <a:spLocks noChangeArrowheads="1"/>
          </p:cNvSpPr>
          <p:nvPr/>
        </p:nvSpPr>
        <p:spPr bwMode="auto">
          <a:xfrm>
            <a:off x="4132263" y="5153025"/>
            <a:ext cx="1820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50 let od expozice</a:t>
            </a:r>
          </a:p>
        </p:txBody>
      </p:sp>
      <p:sp>
        <p:nvSpPr>
          <p:cNvPr id="35872" name="Text Box 36"/>
          <p:cNvSpPr txBox="1">
            <a:spLocks noChangeArrowheads="1"/>
          </p:cNvSpPr>
          <p:nvPr/>
        </p:nvSpPr>
        <p:spPr bwMode="auto">
          <a:xfrm>
            <a:off x="7443788" y="4389439"/>
            <a:ext cx="2724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dávkový příkon limitně klesá</a:t>
            </a:r>
          </a:p>
          <a:p>
            <a:pPr fontAlgn="base">
              <a:spcBef>
                <a:spcPct val="0"/>
              </a:spcBef>
              <a:spcAft>
                <a:spcPct val="0"/>
              </a:spcAft>
              <a:buFontTx/>
              <a:buNone/>
            </a:pPr>
            <a:r>
              <a:rPr lang="cs-CZ" altLang="cs-CZ" sz="1600">
                <a:solidFill>
                  <a:srgbClr val="000000"/>
                </a:solidFill>
              </a:rPr>
              <a:t>nikdy nedosáhne 0</a:t>
            </a:r>
          </a:p>
        </p:txBody>
      </p:sp>
      <p:sp>
        <p:nvSpPr>
          <p:cNvPr id="35873" name="Line 37"/>
          <p:cNvSpPr>
            <a:spLocks noChangeShapeType="1"/>
          </p:cNvSpPr>
          <p:nvPr/>
        </p:nvSpPr>
        <p:spPr bwMode="auto">
          <a:xfrm>
            <a:off x="9409113" y="222885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74" name="Text Box 38"/>
          <p:cNvSpPr txBox="1">
            <a:spLocks noChangeArrowheads="1"/>
          </p:cNvSpPr>
          <p:nvPr/>
        </p:nvSpPr>
        <p:spPr bwMode="auto">
          <a:xfrm>
            <a:off x="8399463" y="1581151"/>
            <a:ext cx="2089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příkon efektivní dávky dE/dt</a:t>
            </a:r>
          </a:p>
        </p:txBody>
      </p:sp>
      <p:sp>
        <p:nvSpPr>
          <p:cNvPr id="35875" name="Text Box 39"/>
          <p:cNvSpPr txBox="1">
            <a:spLocks noChangeArrowheads="1"/>
          </p:cNvSpPr>
          <p:nvPr/>
        </p:nvSpPr>
        <p:spPr bwMode="auto">
          <a:xfrm>
            <a:off x="7319963" y="3668714"/>
            <a:ext cx="26654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úvazek efektivní dávky za dobu 50 let od expozice</a:t>
            </a:r>
          </a:p>
        </p:txBody>
      </p:sp>
      <p:sp>
        <p:nvSpPr>
          <p:cNvPr id="35876" name="Line 40"/>
          <p:cNvSpPr>
            <a:spLocks noChangeShapeType="1"/>
          </p:cNvSpPr>
          <p:nvPr/>
        </p:nvSpPr>
        <p:spPr bwMode="auto">
          <a:xfrm flipV="1">
            <a:off x="7535863" y="345281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35877" name="Text Box 41"/>
          <p:cNvSpPr txBox="1">
            <a:spLocks noChangeArrowheads="1"/>
          </p:cNvSpPr>
          <p:nvPr/>
        </p:nvSpPr>
        <p:spPr bwMode="auto">
          <a:xfrm>
            <a:off x="1847851" y="5949950"/>
            <a:ext cx="864076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FFFFFF"/>
                </a:solidFill>
              </a:rPr>
              <a:t>tato veličina nám umožňuje odhadnout, jakou celkovou dávku během života (50 let od expozice u dospělých, 70 let u dětí) dostane člověk po určité vnitřní expozici již před expozicí samou (nebo ihned po ní) – plánování dávek u RA pracovníků, léčebných zákroků apod.</a:t>
            </a:r>
          </a:p>
        </p:txBody>
      </p:sp>
      <p:sp>
        <p:nvSpPr>
          <p:cNvPr id="35878" name="Text Box 42"/>
          <p:cNvSpPr txBox="1">
            <a:spLocks noChangeArrowheads="1"/>
          </p:cNvSpPr>
          <p:nvPr/>
        </p:nvSpPr>
        <p:spPr bwMode="auto">
          <a:xfrm>
            <a:off x="4151313" y="342900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pokles aktivity</a:t>
            </a:r>
          </a:p>
        </p:txBody>
      </p:sp>
    </p:spTree>
    <p:extLst>
      <p:ext uri="{BB962C8B-B14F-4D97-AF65-F5344CB8AC3E}">
        <p14:creationId xmlns:p14="http://schemas.microsoft.com/office/powerpoint/2010/main" val="8501518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Šíření radioaktivního mraku</a:t>
            </a:r>
            <a:endParaRPr lang="cs-CZ" dirty="0"/>
          </a:p>
        </p:txBody>
      </p:sp>
      <p:pic>
        <p:nvPicPr>
          <p:cNvPr id="4" name="Zástupný symbol pro obsah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99729" y="1600201"/>
            <a:ext cx="6792542" cy="4525963"/>
          </a:xfrm>
        </p:spPr>
      </p:pic>
      <p:graphicFrame>
        <p:nvGraphicFramePr>
          <p:cNvPr id="5" name="Object 1"/>
          <p:cNvGraphicFramePr>
            <a:graphicFrameLocks noChangeAspect="1"/>
          </p:cNvGraphicFramePr>
          <p:nvPr>
            <p:extLst/>
          </p:nvPr>
        </p:nvGraphicFramePr>
        <p:xfrm>
          <a:off x="5191125" y="6076950"/>
          <a:ext cx="2230438" cy="461963"/>
        </p:xfrm>
        <a:graphic>
          <a:graphicData uri="http://schemas.openxmlformats.org/presentationml/2006/ole">
            <mc:AlternateContent xmlns:mc="http://schemas.openxmlformats.org/markup-compatibility/2006">
              <mc:Choice xmlns:v="urn:schemas-microsoft-com:vml" Requires="v">
                <p:oleObj spid="_x0000_s286725" name="Objekt prostředí balíčkovače" showAsIcon="1" r:id="rId4" imgW="2224800" imgH="453600" progId="Package">
                  <p:embed/>
                </p:oleObj>
              </mc:Choice>
              <mc:Fallback>
                <p:oleObj name="Objekt prostředí balíčkovače" showAsIcon="1" r:id="rId4" imgW="2224800" imgH="453600" progId="Package">
                  <p:embed/>
                  <p:pic>
                    <p:nvPicPr>
                      <p:cNvPr id="5" name="Object 1"/>
                      <p:cNvPicPr>
                        <a:picLocks noChangeAspect="1" noChangeArrowheads="1"/>
                      </p:cNvPicPr>
                      <p:nvPr/>
                    </p:nvPicPr>
                    <p:blipFill>
                      <a:blip r:embed="rId5"/>
                      <a:srcRect/>
                      <a:stretch>
                        <a:fillRect/>
                      </a:stretch>
                    </p:blipFill>
                    <p:spPr bwMode="auto">
                      <a:xfrm>
                        <a:off x="5191125" y="6076950"/>
                        <a:ext cx="22304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72622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42682" y="499052"/>
            <a:ext cx="10195859" cy="5786199"/>
          </a:xfrm>
          <a:prstGeom prst="rect">
            <a:avLst/>
          </a:prstGeom>
        </p:spPr>
        <p:txBody>
          <a:bodyPr wrap="square">
            <a:spAutoFit/>
          </a:bodyPr>
          <a:lstStyle/>
          <a:p>
            <a:pPr lvl="0">
              <a:lnSpc>
                <a:spcPct val="150000"/>
              </a:lnSpc>
              <a:spcBef>
                <a:spcPts val="200"/>
              </a:spcBef>
            </a:pPr>
            <a:r>
              <a:rPr lang="cs-CZ"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Přímý a nepřímý účinek ionizujícího záření</a:t>
            </a:r>
            <a:endParaRPr lang="cs-CZ" sz="28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endParaRPr>
          </a:p>
          <a:p>
            <a:endParaRPr lang="cs-CZ" dirty="0" smtClean="0">
              <a:latin typeface="Times New Roman" panose="02020603050405020304" pitchFamily="18" charset="0"/>
              <a:ea typeface="Calibri" panose="020F0502020204030204" pitchFamily="34" charset="0"/>
            </a:endParaRPr>
          </a:p>
          <a:p>
            <a:pPr marL="285750" indent="-285750">
              <a:spcBef>
                <a:spcPts val="600"/>
              </a:spcBef>
              <a:buFont typeface="Arial" panose="020B0604020202020204" pitchFamily="34" charset="0"/>
              <a:buChar char="•"/>
            </a:pPr>
            <a:r>
              <a:rPr lang="cs-CZ" sz="2000" dirty="0" smtClean="0">
                <a:latin typeface="Times New Roman" panose="02020603050405020304" pitchFamily="18" charset="0"/>
                <a:ea typeface="Calibri" panose="020F0502020204030204" pitchFamily="34" charset="0"/>
              </a:rPr>
              <a:t>spočívá </a:t>
            </a:r>
            <a:r>
              <a:rPr lang="cs-CZ" sz="2000" dirty="0">
                <a:latin typeface="Times New Roman" panose="02020603050405020304" pitchFamily="18" charset="0"/>
                <a:ea typeface="Calibri" panose="020F0502020204030204" pitchFamily="34" charset="0"/>
              </a:rPr>
              <a:t>v ionizaci média a poškození biomolekul až sekundárně, prostřednictvím volných radikálů a dalších reaktivních agens generovaných </a:t>
            </a:r>
            <a:r>
              <a:rPr lang="cs-CZ" sz="2000" b="1" u="sng" dirty="0">
                <a:solidFill>
                  <a:srgbClr val="C00000"/>
                </a:solidFill>
                <a:latin typeface="Times New Roman" panose="02020603050405020304" pitchFamily="18" charset="0"/>
                <a:ea typeface="Calibri" panose="020F0502020204030204" pitchFamily="34" charset="0"/>
              </a:rPr>
              <a:t>radiolýzou vody</a:t>
            </a:r>
            <a:r>
              <a:rPr lang="cs-CZ" sz="2000" dirty="0">
                <a:latin typeface="Times New Roman" panose="02020603050405020304" pitchFamily="18" charset="0"/>
                <a:ea typeface="Calibri" panose="020F0502020204030204" pitchFamily="34" charset="0"/>
              </a:rPr>
              <a:t>. </a:t>
            </a:r>
            <a:endParaRPr lang="cs-CZ" sz="2000" dirty="0" smtClean="0">
              <a:latin typeface="Times New Roman" panose="02020603050405020304" pitchFamily="18" charset="0"/>
              <a:ea typeface="Calibri" panose="020F0502020204030204" pitchFamily="34" charset="0"/>
            </a:endParaRPr>
          </a:p>
          <a:p>
            <a:pPr marL="285750" indent="-285750">
              <a:spcBef>
                <a:spcPts val="600"/>
              </a:spcBef>
              <a:buFont typeface="Arial" panose="020B0604020202020204" pitchFamily="34" charset="0"/>
              <a:buChar char="•"/>
            </a:pPr>
            <a:r>
              <a:rPr lang="cs-CZ" sz="2000" dirty="0"/>
              <a:t>Při nepřímém účinku  jde tedy o narušování biomolekul chemickou </a:t>
            </a:r>
            <a:r>
              <a:rPr lang="cs-CZ" sz="2000" dirty="0" smtClean="0"/>
              <a:t>cestou.</a:t>
            </a:r>
          </a:p>
          <a:p>
            <a:pPr marL="285750" indent="-285750">
              <a:spcBef>
                <a:spcPts val="600"/>
              </a:spcBef>
              <a:buFont typeface="Arial" panose="020B0604020202020204" pitchFamily="34" charset="0"/>
              <a:buChar char="•"/>
            </a:pPr>
            <a:r>
              <a:rPr lang="cs-CZ" sz="2000" dirty="0" smtClean="0"/>
              <a:t>Vzhledem </a:t>
            </a:r>
            <a:r>
              <a:rPr lang="cs-CZ" sz="2000" dirty="0"/>
              <a:t>ke </a:t>
            </a:r>
            <a:r>
              <a:rPr lang="cs-CZ" sz="2000" u="sng" dirty="0"/>
              <a:t>krátké životnosti volných radikálů (cca 10</a:t>
            </a:r>
            <a:r>
              <a:rPr lang="cs-CZ" sz="2000" u="sng" baseline="30000" dirty="0"/>
              <a:t>-10</a:t>
            </a:r>
            <a:r>
              <a:rPr lang="cs-CZ" sz="2000" u="sng" dirty="0"/>
              <a:t> s) </a:t>
            </a:r>
            <a:r>
              <a:rPr lang="cs-CZ" sz="2000" dirty="0"/>
              <a:t>mohou být nebezpečné pouze ty, které se zrodí </a:t>
            </a:r>
            <a:r>
              <a:rPr lang="cs-CZ" sz="2000" u="sng" dirty="0"/>
              <a:t>v bezprostřední blízkosti (2–3 </a:t>
            </a:r>
            <a:r>
              <a:rPr lang="cs-CZ" sz="2000" u="sng" dirty="0" err="1"/>
              <a:t>nm</a:t>
            </a:r>
            <a:r>
              <a:rPr lang="cs-CZ" sz="2000" u="sng" dirty="0"/>
              <a:t>) </a:t>
            </a:r>
            <a:r>
              <a:rPr lang="cs-CZ" sz="2000" dirty="0"/>
              <a:t>potenciálně atakované biomolekuly. </a:t>
            </a:r>
            <a:endParaRPr lang="cs-CZ" sz="2000" dirty="0" smtClean="0"/>
          </a:p>
          <a:p>
            <a:pPr marL="285750" indent="-285750">
              <a:spcBef>
                <a:spcPts val="600"/>
              </a:spcBef>
              <a:buFont typeface="Arial" panose="020B0604020202020204" pitchFamily="34" charset="0"/>
              <a:buChar char="•"/>
            </a:pPr>
            <a:r>
              <a:rPr lang="cs-CZ" sz="2000" dirty="0" smtClean="0"/>
              <a:t>Nacházejí-li </a:t>
            </a:r>
            <a:r>
              <a:rPr lang="cs-CZ" sz="2000" dirty="0"/>
              <a:t>se buňky v okysličeném prostředí, tvoří se v nich za jinak stejných podmínek i některé další radikály a radikály obecně vznikají ve větším množství, zejména pak </a:t>
            </a:r>
            <a:r>
              <a:rPr lang="cs-CZ" sz="2000" dirty="0" err="1"/>
              <a:t>hydroperoxylový</a:t>
            </a:r>
            <a:r>
              <a:rPr lang="cs-CZ" sz="2000" dirty="0"/>
              <a:t> radikál (</a:t>
            </a:r>
            <a:r>
              <a:rPr lang="cs-CZ" sz="2000" b="1" dirty="0"/>
              <a:t>HO</a:t>
            </a:r>
            <a:r>
              <a:rPr lang="cs-CZ" sz="2000" b="1" baseline="-25000" dirty="0"/>
              <a:t>2</a:t>
            </a:r>
            <a:r>
              <a:rPr lang="cs-CZ" sz="2000" b="1" baseline="30000" dirty="0"/>
              <a:t>●</a:t>
            </a:r>
            <a:r>
              <a:rPr lang="cs-CZ" sz="2000" dirty="0"/>
              <a:t>) a superoxidový anion-radikál (</a:t>
            </a:r>
            <a:r>
              <a:rPr lang="cs-CZ" sz="2000" b="1" dirty="0"/>
              <a:t>O</a:t>
            </a:r>
            <a:r>
              <a:rPr lang="cs-CZ" sz="2000" b="1" baseline="-25000" dirty="0"/>
              <a:t>2</a:t>
            </a:r>
            <a:r>
              <a:rPr lang="cs-CZ" sz="2000" b="1" baseline="30000" dirty="0"/>
              <a:t>●-</a:t>
            </a:r>
            <a:r>
              <a:rPr lang="cs-CZ" sz="2000" dirty="0"/>
              <a:t>), tzv. superoxid. </a:t>
            </a:r>
            <a:endParaRPr lang="cs-CZ" sz="2000" dirty="0" smtClean="0"/>
          </a:p>
          <a:p>
            <a:pPr marL="285750" indent="-285750">
              <a:spcBef>
                <a:spcPts val="600"/>
              </a:spcBef>
              <a:buFont typeface="Arial" panose="020B0604020202020204" pitchFamily="34" charset="0"/>
              <a:buChar char="•"/>
            </a:pPr>
            <a:r>
              <a:rPr lang="cs-CZ" sz="2000" dirty="0" smtClean="0"/>
              <a:t>Produkci </a:t>
            </a:r>
            <a:r>
              <a:rPr lang="cs-CZ" sz="2000" dirty="0"/>
              <a:t>HO</a:t>
            </a:r>
            <a:r>
              <a:rPr lang="cs-CZ" sz="2000" baseline="-25000" dirty="0"/>
              <a:t>2</a:t>
            </a:r>
            <a:r>
              <a:rPr lang="cs-CZ" sz="2000" baseline="30000" dirty="0"/>
              <a:t>●</a:t>
            </a:r>
            <a:r>
              <a:rPr lang="cs-CZ" sz="2000" dirty="0"/>
              <a:t> a O</a:t>
            </a:r>
            <a:r>
              <a:rPr lang="cs-CZ" sz="2000" baseline="-25000" dirty="0"/>
              <a:t>2</a:t>
            </a:r>
            <a:r>
              <a:rPr lang="cs-CZ" sz="2000" baseline="30000" dirty="0"/>
              <a:t>●-</a:t>
            </a:r>
            <a:r>
              <a:rPr lang="cs-CZ" sz="2000" dirty="0"/>
              <a:t> zajišťují reakce e</a:t>
            </a:r>
            <a:r>
              <a:rPr lang="cs-CZ" sz="2000" baseline="30000" dirty="0"/>
              <a:t>-</a:t>
            </a:r>
            <a:r>
              <a:rPr lang="cs-CZ" sz="2000" dirty="0"/>
              <a:t> + O</a:t>
            </a:r>
            <a:r>
              <a:rPr lang="cs-CZ" sz="2000" baseline="-25000" dirty="0"/>
              <a:t>2</a:t>
            </a:r>
            <a:r>
              <a:rPr lang="cs-CZ" sz="2000" dirty="0"/>
              <a:t> → O</a:t>
            </a:r>
            <a:r>
              <a:rPr lang="cs-CZ" sz="2000" baseline="-25000" dirty="0"/>
              <a:t>2</a:t>
            </a:r>
            <a:r>
              <a:rPr lang="cs-CZ" sz="2000" baseline="30000" dirty="0"/>
              <a:t>●- </a:t>
            </a:r>
            <a:r>
              <a:rPr lang="cs-CZ" sz="2000" dirty="0"/>
              <a:t> a H</a:t>
            </a:r>
            <a:r>
              <a:rPr lang="cs-CZ" sz="2000" baseline="30000" dirty="0"/>
              <a:t>●</a:t>
            </a:r>
            <a:r>
              <a:rPr lang="cs-CZ" sz="2000" dirty="0"/>
              <a:t> + O</a:t>
            </a:r>
            <a:r>
              <a:rPr lang="cs-CZ" sz="2000" baseline="-25000" dirty="0"/>
              <a:t>2 </a:t>
            </a:r>
            <a:r>
              <a:rPr lang="cs-CZ" sz="2000" dirty="0"/>
              <a:t>→ HO</a:t>
            </a:r>
            <a:r>
              <a:rPr lang="cs-CZ" sz="2000" baseline="-25000" dirty="0"/>
              <a:t>2</a:t>
            </a:r>
            <a:r>
              <a:rPr lang="cs-CZ" sz="2000" baseline="30000" dirty="0"/>
              <a:t>● </a:t>
            </a:r>
            <a:r>
              <a:rPr lang="cs-CZ" sz="2000" dirty="0"/>
              <a:t>↔ H</a:t>
            </a:r>
            <a:r>
              <a:rPr lang="cs-CZ" sz="2000" baseline="30000" dirty="0"/>
              <a:t>+</a:t>
            </a:r>
            <a:r>
              <a:rPr lang="cs-CZ" sz="2000" dirty="0"/>
              <a:t> + O</a:t>
            </a:r>
            <a:r>
              <a:rPr lang="cs-CZ" sz="2000" baseline="-25000" dirty="0"/>
              <a:t>2</a:t>
            </a:r>
            <a:r>
              <a:rPr lang="cs-CZ" sz="2000" baseline="30000" dirty="0"/>
              <a:t>●-</a:t>
            </a:r>
            <a:r>
              <a:rPr lang="cs-CZ" sz="2000" dirty="0"/>
              <a:t>, přičemž do nich mohou vstupovat i různé biomolekuly (B), B</a:t>
            </a:r>
            <a:r>
              <a:rPr lang="cs-CZ" sz="2000" baseline="30000" dirty="0"/>
              <a:t>●</a:t>
            </a:r>
            <a:r>
              <a:rPr lang="cs-CZ" sz="2000" dirty="0"/>
              <a:t> + O</a:t>
            </a:r>
            <a:r>
              <a:rPr lang="cs-CZ" sz="2000" baseline="-25000" dirty="0"/>
              <a:t>2</a:t>
            </a:r>
            <a:r>
              <a:rPr lang="cs-CZ" sz="2000" dirty="0"/>
              <a:t> → BO</a:t>
            </a:r>
            <a:r>
              <a:rPr lang="cs-CZ" sz="2000" baseline="-25000" dirty="0"/>
              <a:t>2</a:t>
            </a:r>
            <a:r>
              <a:rPr lang="cs-CZ" sz="2000" baseline="30000" dirty="0"/>
              <a:t>●</a:t>
            </a:r>
            <a:r>
              <a:rPr lang="cs-CZ" sz="2000" dirty="0"/>
              <a:t>. Tento jev nazýváme jako </a:t>
            </a:r>
            <a:r>
              <a:rPr lang="cs-CZ" sz="2000" b="1" dirty="0">
                <a:solidFill>
                  <a:srgbClr val="C00000"/>
                </a:solidFill>
              </a:rPr>
              <a:t>kyslíkový efekt</a:t>
            </a:r>
            <a:r>
              <a:rPr lang="cs-CZ" sz="2000" dirty="0"/>
              <a:t>. </a:t>
            </a:r>
            <a:endParaRPr lang="cs-CZ" sz="2000" dirty="0" smtClean="0"/>
          </a:p>
          <a:p>
            <a:pPr marL="285750" indent="-285750">
              <a:spcBef>
                <a:spcPts val="600"/>
              </a:spcBef>
              <a:buFont typeface="Arial" panose="020B0604020202020204" pitchFamily="34" charset="0"/>
              <a:buChar char="•"/>
            </a:pPr>
            <a:r>
              <a:rPr lang="cs-CZ" sz="2000" dirty="0" smtClean="0"/>
              <a:t>Fenomén </a:t>
            </a:r>
            <a:r>
              <a:rPr lang="cs-CZ" sz="2000" dirty="0"/>
              <a:t>kyslíkového efektu je velice významný např</a:t>
            </a:r>
            <a:r>
              <a:rPr lang="cs-CZ" sz="2000" b="1" dirty="0">
                <a:solidFill>
                  <a:srgbClr val="C00000"/>
                </a:solidFill>
              </a:rPr>
              <a:t>. v radioterapii</a:t>
            </a:r>
            <a:r>
              <a:rPr lang="cs-CZ" sz="2000" dirty="0"/>
              <a:t>, jelikož hypoxické nádory odpovídají díky nižší produkci radikálů na léčbu hůře, než nádory dobře prokrvené a tudíž prokysličené </a:t>
            </a:r>
            <a:endParaRPr lang="cs-CZ" sz="2000" dirty="0"/>
          </a:p>
        </p:txBody>
      </p:sp>
    </p:spTree>
    <p:extLst>
      <p:ext uri="{BB962C8B-B14F-4D97-AF65-F5344CB8AC3E}">
        <p14:creationId xmlns:p14="http://schemas.microsoft.com/office/powerpoint/2010/main" val="21438681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981200" y="886969"/>
            <a:ext cx="8229600" cy="5129467"/>
          </a:xfrm>
        </p:spPr>
        <p:txBody>
          <a:bodyPr>
            <a:normAutofit lnSpcReduction="10000"/>
          </a:bodyPr>
          <a:lstStyle/>
          <a:p>
            <a:r>
              <a:rPr lang="en-US" sz="2000" dirty="0"/>
              <a:t>Average effective doses to those persons </a:t>
            </a:r>
            <a:r>
              <a:rPr lang="en-US" sz="2000" b="1" dirty="0"/>
              <a:t>most affected </a:t>
            </a:r>
            <a:r>
              <a:rPr lang="en-US" sz="2000" dirty="0"/>
              <a:t>by the accident were assessed to be about </a:t>
            </a:r>
            <a:endParaRPr lang="cs-CZ" sz="2000" dirty="0"/>
          </a:p>
          <a:p>
            <a:r>
              <a:rPr lang="en-US" sz="2000" dirty="0"/>
              <a:t>120 </a:t>
            </a:r>
            <a:r>
              <a:rPr lang="en-US" sz="2000" dirty="0" err="1"/>
              <a:t>mSv</a:t>
            </a:r>
            <a:r>
              <a:rPr lang="en-US" sz="2000" dirty="0"/>
              <a:t> for 530,000 recovery operation workers, </a:t>
            </a:r>
            <a:endParaRPr lang="cs-CZ" sz="2000" dirty="0"/>
          </a:p>
          <a:p>
            <a:r>
              <a:rPr lang="en-US" sz="2000" dirty="0"/>
              <a:t>30 </a:t>
            </a:r>
            <a:r>
              <a:rPr lang="en-US" sz="2000" dirty="0" err="1"/>
              <a:t>mSv</a:t>
            </a:r>
            <a:r>
              <a:rPr lang="en-US" sz="2000" dirty="0"/>
              <a:t> for 115,000 evacuated </a:t>
            </a:r>
            <a:r>
              <a:rPr lang="en-US" sz="2000" dirty="0"/>
              <a:t>persons</a:t>
            </a:r>
            <a:endParaRPr lang="cs-CZ" sz="2000" dirty="0"/>
          </a:p>
          <a:p>
            <a:r>
              <a:rPr lang="en-US" sz="2000" dirty="0"/>
              <a:t>and </a:t>
            </a:r>
            <a:r>
              <a:rPr lang="en-US" sz="2000" dirty="0"/>
              <a:t>9 </a:t>
            </a:r>
            <a:r>
              <a:rPr lang="en-US" sz="2000" dirty="0" err="1"/>
              <a:t>mSv</a:t>
            </a:r>
            <a:r>
              <a:rPr lang="en-US" sz="2000" dirty="0"/>
              <a:t> during the first two decades after the accident to those who continued to reside in contaminated areas</a:t>
            </a:r>
            <a:r>
              <a:rPr lang="en-US" sz="2000" dirty="0"/>
              <a:t>.</a:t>
            </a:r>
            <a:endParaRPr lang="cs-CZ" sz="2000" dirty="0"/>
          </a:p>
          <a:p>
            <a:r>
              <a:rPr lang="en-US" sz="2000" dirty="0"/>
              <a:t>For </a:t>
            </a:r>
            <a:r>
              <a:rPr lang="en-US" sz="2000" dirty="0"/>
              <a:t>comparison, the typical dose from a single computed tomography scan is 9 </a:t>
            </a:r>
            <a:r>
              <a:rPr lang="en-US" sz="2000" dirty="0" err="1"/>
              <a:t>mSv</a:t>
            </a:r>
            <a:endParaRPr lang="cs-CZ" sz="2000" dirty="0"/>
          </a:p>
          <a:p>
            <a:r>
              <a:rPr lang="en-US" sz="2000" dirty="0"/>
              <a:t>Maximum </a:t>
            </a:r>
            <a:r>
              <a:rPr lang="en-US" sz="2000" dirty="0"/>
              <a:t>individual values of the dose may be an order of magnitude and even more</a:t>
            </a:r>
            <a:r>
              <a:rPr lang="en-US" sz="2000" dirty="0"/>
              <a:t>.</a:t>
            </a:r>
            <a:endParaRPr lang="cs-CZ" sz="2000" dirty="0"/>
          </a:p>
          <a:p>
            <a:r>
              <a:rPr lang="en-US" sz="2000" dirty="0"/>
              <a:t>Outside </a:t>
            </a:r>
            <a:r>
              <a:rPr lang="en-US" sz="2000" dirty="0"/>
              <a:t>Belarus, the Russian Federation and Ukraine, other European countries were affected by the accident. Average national doses there were less than 1 </a:t>
            </a:r>
            <a:r>
              <a:rPr lang="en-US" sz="2000" dirty="0" err="1"/>
              <a:t>mSv</a:t>
            </a:r>
            <a:r>
              <a:rPr lang="en-US" sz="2000" dirty="0"/>
              <a:t> in the first year after the </a:t>
            </a:r>
            <a:r>
              <a:rPr lang="en-US" sz="2000" dirty="0"/>
              <a:t>accident</a:t>
            </a:r>
            <a:endParaRPr lang="cs-CZ" sz="2000" dirty="0"/>
          </a:p>
          <a:p>
            <a:r>
              <a:rPr lang="en-US" sz="2000" dirty="0"/>
              <a:t>The </a:t>
            </a:r>
            <a:r>
              <a:rPr lang="en-US" sz="2000" dirty="0"/>
              <a:t>average dose over a lifetime in distant countries of Europe was estimated to be about 1 </a:t>
            </a:r>
            <a:r>
              <a:rPr lang="en-US" sz="2000" dirty="0" err="1"/>
              <a:t>mSv</a:t>
            </a:r>
            <a:r>
              <a:rPr lang="en-US" sz="2000" dirty="0"/>
              <a:t>. These doses are comparable to an annual dose from natural background radiation (the global average is 2.4 </a:t>
            </a:r>
            <a:r>
              <a:rPr lang="en-US" sz="2000" dirty="0" err="1"/>
              <a:t>mSv</a:t>
            </a:r>
            <a:r>
              <a:rPr lang="en-US" sz="2000" dirty="0"/>
              <a:t>) and are, therefore, of little radiological significance.</a:t>
            </a:r>
            <a:endParaRPr lang="cs-CZ" sz="2000" dirty="0"/>
          </a:p>
        </p:txBody>
      </p:sp>
      <p:sp>
        <p:nvSpPr>
          <p:cNvPr id="3" name="Rectangle 6"/>
          <p:cNvSpPr>
            <a:spLocks noChangeArrowheads="1"/>
          </p:cNvSpPr>
          <p:nvPr/>
        </p:nvSpPr>
        <p:spPr bwMode="auto">
          <a:xfrm>
            <a:off x="1981200" y="6699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cs-CZ" altLang="cs-CZ" sz="4000" b="1" dirty="0">
                <a:solidFill>
                  <a:srgbClr val="000000"/>
                </a:solidFill>
              </a:rPr>
              <a:t>UNSCEAR: DÁVKY, shrnutí</a:t>
            </a:r>
            <a:endParaRPr lang="cs-CZ" altLang="cs-CZ" sz="2800" dirty="0">
              <a:solidFill>
                <a:srgbClr val="FF6600"/>
              </a:solidFill>
            </a:endParaRPr>
          </a:p>
        </p:txBody>
      </p:sp>
    </p:spTree>
    <p:extLst>
      <p:ext uri="{BB962C8B-B14F-4D97-AF65-F5344CB8AC3E}">
        <p14:creationId xmlns:p14="http://schemas.microsoft.com/office/powerpoint/2010/main" val="29408453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981200" y="1133857"/>
            <a:ext cx="8229600" cy="4992307"/>
          </a:xfrm>
        </p:spPr>
        <p:txBody>
          <a:bodyPr>
            <a:normAutofit lnSpcReduction="10000"/>
          </a:bodyPr>
          <a:lstStyle/>
          <a:p>
            <a:r>
              <a:rPr lang="en-US" sz="2400" dirty="0"/>
              <a:t>The Chernobyl accident caused many severe radiation effects almost immediately. </a:t>
            </a:r>
            <a:endParaRPr lang="cs-CZ" sz="2400" dirty="0"/>
          </a:p>
          <a:p>
            <a:r>
              <a:rPr lang="en-US" sz="2400" dirty="0"/>
              <a:t>Of </a:t>
            </a:r>
            <a:r>
              <a:rPr lang="en-US" sz="2400" dirty="0"/>
              <a:t>600 workers present on the site during the early morning of 26 April 1986, 134 received high doses (0.8-16 Gy) and suffered from radiation sickness. </a:t>
            </a:r>
            <a:endParaRPr lang="cs-CZ" sz="2400" dirty="0"/>
          </a:p>
          <a:p>
            <a:r>
              <a:rPr lang="en-US" sz="2400" dirty="0"/>
              <a:t>Of </a:t>
            </a:r>
            <a:r>
              <a:rPr lang="en-US" sz="2400" dirty="0"/>
              <a:t>these, 28 died in the first three months and another 19 died in 1987-2004 of various causes not necessarily associated with radiation </a:t>
            </a:r>
            <a:r>
              <a:rPr lang="en-US" sz="2400" dirty="0"/>
              <a:t>exposure.</a:t>
            </a:r>
            <a:endParaRPr lang="cs-CZ" sz="2400" dirty="0"/>
          </a:p>
          <a:p>
            <a:r>
              <a:rPr lang="en-US" sz="2400" dirty="0"/>
              <a:t>In </a:t>
            </a:r>
            <a:r>
              <a:rPr lang="en-US" sz="2400" dirty="0"/>
              <a:t>addition, according to the UNSCEAR 2008 Report, the majority of the 530,000 registered recovery operation workers received doses of between 0.02 Gy and 0.5 Gy between 1986 and 1990. That cohort is still at potential risk of late consequences such as cancer and other diseases and their health will be followed closely.</a:t>
            </a:r>
            <a:endParaRPr lang="cs-CZ" sz="2400" dirty="0"/>
          </a:p>
        </p:txBody>
      </p:sp>
      <p:sp>
        <p:nvSpPr>
          <p:cNvPr id="3" name="Rectangle 6"/>
          <p:cNvSpPr>
            <a:spLocks noChangeArrowheads="1"/>
          </p:cNvSpPr>
          <p:nvPr/>
        </p:nvSpPr>
        <p:spPr bwMode="auto">
          <a:xfrm>
            <a:off x="1981200" y="9442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cs-CZ" altLang="cs-CZ" sz="4000" b="1" dirty="0">
                <a:solidFill>
                  <a:srgbClr val="000000"/>
                </a:solidFill>
              </a:rPr>
              <a:t>UNSCEAR: ZDRAV. DOPADY, shrnutí</a:t>
            </a:r>
            <a:endParaRPr lang="cs-CZ" altLang="cs-CZ" sz="2800" dirty="0">
              <a:solidFill>
                <a:srgbClr val="FF6600"/>
              </a:solidFill>
            </a:endParaRPr>
          </a:p>
        </p:txBody>
      </p:sp>
    </p:spTree>
    <p:extLst>
      <p:ext uri="{BB962C8B-B14F-4D97-AF65-F5344CB8AC3E}">
        <p14:creationId xmlns:p14="http://schemas.microsoft.com/office/powerpoint/2010/main" val="28433442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p:nvPr>
        </p:nvSpPr>
        <p:spPr/>
        <p:txBody>
          <a:bodyPr/>
          <a:lstStyle/>
          <a:p>
            <a:r>
              <a:rPr lang="en-US" dirty="0"/>
              <a:t>The isotopes of </a:t>
            </a:r>
            <a:r>
              <a:rPr lang="en-US" dirty="0" err="1"/>
              <a:t>caesium</a:t>
            </a:r>
            <a:r>
              <a:rPr lang="en-US" dirty="0"/>
              <a:t> have relatively longer half-lives (caesium-134 has a half-life of 2 years while that of caesium-137 is 30 years). These radionuclides cause longer-term exposures through the ingestion pathway and through external exposure from their deposition on the ground. Many other radionuclides were associated with the accident, which were also considered in the exposure assessments.</a:t>
            </a:r>
            <a:endParaRPr lang="cs-CZ" dirty="0"/>
          </a:p>
        </p:txBody>
      </p:sp>
    </p:spTree>
    <p:extLst>
      <p:ext uri="{BB962C8B-B14F-4D97-AF65-F5344CB8AC3E}">
        <p14:creationId xmlns:p14="http://schemas.microsoft.com/office/powerpoint/2010/main" val="410833224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en-US" dirty="0"/>
              <a:t>By 2005, more than 6,000 thyroid cancer cases had been diagnosed in this group, and it is most likely that a large fraction of these thyroid cancers is attributable to radioiodine intake. It is expected that the increase in thyroid cancer incidence due to the Chernobyl accident will continue for many more years, although the long-term increase is difficult to quantify precisely.</a:t>
            </a:r>
            <a:endParaRPr lang="cs-CZ" dirty="0"/>
          </a:p>
        </p:txBody>
      </p:sp>
    </p:spTree>
    <p:extLst>
      <p:ext uri="{BB962C8B-B14F-4D97-AF65-F5344CB8AC3E}">
        <p14:creationId xmlns:p14="http://schemas.microsoft.com/office/powerpoint/2010/main" val="19771974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en-US" sz="2400" dirty="0"/>
              <a:t>Both the total number of cases and the crude incidence rate (number of cases per100,000 person-years) basically increased monotonically over the period 2006−2015. </a:t>
            </a:r>
            <a:r>
              <a:rPr lang="en-US" sz="2400" dirty="0" err="1"/>
              <a:t>Thetotal</a:t>
            </a:r>
            <a:r>
              <a:rPr lang="en-US" sz="2400" dirty="0"/>
              <a:t> number of cases of thyroid cancer registered in the period 1991−2015 in males </a:t>
            </a:r>
            <a:r>
              <a:rPr lang="en-US" sz="2400" dirty="0" err="1"/>
              <a:t>andfemales</a:t>
            </a:r>
            <a:r>
              <a:rPr lang="en-US" sz="2400" dirty="0"/>
              <a:t>, who were under 18 in 1986 (for the whole of Belarus and Ukraine, and for </a:t>
            </a:r>
            <a:r>
              <a:rPr lang="en-US" sz="2400" dirty="0" err="1"/>
              <a:t>thefour</a:t>
            </a:r>
            <a:r>
              <a:rPr lang="en-US" sz="2400" dirty="0"/>
              <a:t> most contaminated oblasts of the Russian Federation), approached 20,000. </a:t>
            </a:r>
            <a:r>
              <a:rPr lang="en-US" sz="2400" dirty="0" err="1"/>
              <a:t>Thisnumber</a:t>
            </a:r>
            <a:r>
              <a:rPr lang="en-US" sz="2400" dirty="0"/>
              <a:t> is almost three times higher than the number of thyroid cancer cases registered </a:t>
            </a:r>
            <a:r>
              <a:rPr lang="en-US" sz="2400" dirty="0" err="1"/>
              <a:t>inthe</a:t>
            </a:r>
            <a:r>
              <a:rPr lang="en-US" sz="2400" dirty="0"/>
              <a:t> same cohort in the period 1991−2005;</a:t>
            </a:r>
            <a:endParaRPr lang="cs-CZ" sz="2400" dirty="0"/>
          </a:p>
        </p:txBody>
      </p:sp>
    </p:spTree>
    <p:extLst>
      <p:ext uri="{BB962C8B-B14F-4D97-AF65-F5344CB8AC3E}">
        <p14:creationId xmlns:p14="http://schemas.microsoft.com/office/powerpoint/2010/main" val="14633983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en-US" dirty="0"/>
              <a:t>The observed increase in the incidence of thyroid cancer is attributable to a </a:t>
            </a:r>
            <a:r>
              <a:rPr lang="en-US" dirty="0" err="1"/>
              <a:t>varietyof</a:t>
            </a:r>
            <a:r>
              <a:rPr lang="en-US" dirty="0"/>
              <a:t> factors: increased spontaneous incidence rate with aging of the birth cohort, </a:t>
            </a:r>
            <a:r>
              <a:rPr lang="en-US" dirty="0" err="1"/>
              <a:t>radiationexposure</a:t>
            </a:r>
            <a:r>
              <a:rPr lang="en-US" dirty="0"/>
              <a:t>, awareness of thyroid cancer risk after the accident, and improvement </a:t>
            </a:r>
            <a:r>
              <a:rPr lang="en-US" dirty="0" err="1"/>
              <a:t>ofdiagnostic</a:t>
            </a:r>
            <a:r>
              <a:rPr lang="en-US" dirty="0"/>
              <a:t> methods to detect thyroid cancer</a:t>
            </a:r>
            <a:endParaRPr lang="cs-CZ" dirty="0"/>
          </a:p>
        </p:txBody>
      </p:sp>
    </p:spTree>
    <p:extLst>
      <p:ext uri="{BB962C8B-B14F-4D97-AF65-F5344CB8AC3E}">
        <p14:creationId xmlns:p14="http://schemas.microsoft.com/office/powerpoint/2010/main" val="2849427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en-US" dirty="0"/>
              <a:t>The Committee estimated that the fraction of the incidence of thyroid </a:t>
            </a:r>
            <a:r>
              <a:rPr lang="en-US" dirty="0" smtClean="0"/>
              <a:t>cancer</a:t>
            </a:r>
            <a:r>
              <a:rPr lang="cs-CZ" dirty="0" smtClean="0"/>
              <a:t> </a:t>
            </a:r>
            <a:r>
              <a:rPr lang="en-US" dirty="0" smtClean="0"/>
              <a:t>attributable </a:t>
            </a:r>
            <a:r>
              <a:rPr lang="en-US" dirty="0"/>
              <a:t>to radiation exposure among non-evacuated residents of Belarus, Ukraine </a:t>
            </a:r>
            <a:r>
              <a:rPr lang="en-US" dirty="0" smtClean="0"/>
              <a:t>and</a:t>
            </a:r>
            <a:r>
              <a:rPr lang="cs-CZ" dirty="0" smtClean="0"/>
              <a:t> </a:t>
            </a:r>
            <a:r>
              <a:rPr lang="en-US" dirty="0" smtClean="0"/>
              <a:t>the </a:t>
            </a:r>
            <a:r>
              <a:rPr lang="en-US" dirty="0"/>
              <a:t>four most contaminated oblasts of the Russian Federation, who were children </a:t>
            </a:r>
            <a:r>
              <a:rPr lang="en-US" dirty="0" smtClean="0"/>
              <a:t>or</a:t>
            </a:r>
            <a:r>
              <a:rPr lang="cs-CZ" dirty="0" smtClean="0"/>
              <a:t> </a:t>
            </a:r>
            <a:r>
              <a:rPr lang="en-US" dirty="0" smtClean="0"/>
              <a:t>adolescents </a:t>
            </a:r>
            <a:r>
              <a:rPr lang="en-US" dirty="0"/>
              <a:t>at the time of the accident, is of the order of 0.25. The uncertainty range of </a:t>
            </a:r>
            <a:r>
              <a:rPr lang="en-US" dirty="0" smtClean="0"/>
              <a:t>the</a:t>
            </a:r>
            <a:r>
              <a:rPr lang="cs-CZ" dirty="0" smtClean="0"/>
              <a:t> </a:t>
            </a:r>
            <a:r>
              <a:rPr lang="en-US" dirty="0" smtClean="0"/>
              <a:t>estimated </a:t>
            </a:r>
            <a:r>
              <a:rPr lang="en-US" dirty="0"/>
              <a:t>attributable fraction extends at least from 0.07 to 0.5;</a:t>
            </a:r>
            <a:endParaRPr lang="cs-CZ" dirty="0"/>
          </a:p>
        </p:txBody>
      </p:sp>
    </p:spTree>
    <p:extLst>
      <p:ext uri="{BB962C8B-B14F-4D97-AF65-F5344CB8AC3E}">
        <p14:creationId xmlns:p14="http://schemas.microsoft.com/office/powerpoint/2010/main" val="25683984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en-US" sz="2000" dirty="0"/>
              <a:t>The Committee estimated the average absorbed doses to the thyroid of evacuated children and adolescents, and of non-evacuated children and adolescents (at the time of the accident) in the so-called “contaminated areas” of the former USSR to be about 900 </a:t>
            </a:r>
            <a:r>
              <a:rPr lang="en-US" sz="2000" dirty="0" err="1"/>
              <a:t>mGy</a:t>
            </a:r>
            <a:r>
              <a:rPr lang="en-US" sz="2000" dirty="0"/>
              <a:t> and 170 </a:t>
            </a:r>
            <a:r>
              <a:rPr lang="en-US" sz="2000" dirty="0" err="1"/>
              <a:t>mGy</a:t>
            </a:r>
            <a:r>
              <a:rPr lang="en-US" sz="2000" dirty="0"/>
              <a:t>, respectively [ U2]. Average doses to the thyroid of adults were lower, and those of pre-school children were some 2 to 4 times greater than the population </a:t>
            </a:r>
            <a:r>
              <a:rPr lang="en-US" sz="2000" dirty="0" err="1"/>
              <a:t>average.The</a:t>
            </a:r>
            <a:r>
              <a:rPr lang="en-US" sz="2000" dirty="0"/>
              <a:t> average dose to the thyroid of all evacuees was estimated to have been about 500 </a:t>
            </a:r>
            <a:r>
              <a:rPr lang="en-US" sz="2000" dirty="0" err="1"/>
              <a:t>mGy</a:t>
            </a:r>
            <a:r>
              <a:rPr lang="en-US" sz="2000" dirty="0"/>
              <a:t> (with individual values ranging from less than 50 </a:t>
            </a:r>
            <a:r>
              <a:rPr lang="en-US" sz="2000" dirty="0" err="1"/>
              <a:t>mGy</a:t>
            </a:r>
            <a:r>
              <a:rPr lang="en-US" sz="2000" dirty="0"/>
              <a:t> to more than 5,000 </a:t>
            </a:r>
            <a:r>
              <a:rPr lang="en-US" sz="2000" dirty="0" err="1"/>
              <a:t>mGy</a:t>
            </a:r>
            <a:r>
              <a:rPr lang="en-US" sz="2000" dirty="0"/>
              <a:t>). For the more than six million residents of the contaminated areas of the former USSR, who were not evacuated, the average dose to the thyroid was about 100 </a:t>
            </a:r>
            <a:r>
              <a:rPr lang="en-US" sz="2000" dirty="0" err="1"/>
              <a:t>mGy</a:t>
            </a:r>
            <a:r>
              <a:rPr lang="en-US" sz="2000" dirty="0"/>
              <a:t>, while for about 0.7% of them, doses to the thyroid were more than 1,000 </a:t>
            </a:r>
            <a:r>
              <a:rPr lang="en-US" sz="2000" dirty="0" err="1"/>
              <a:t>mGy</a:t>
            </a:r>
            <a:endParaRPr lang="cs-CZ" sz="2000" dirty="0"/>
          </a:p>
        </p:txBody>
      </p:sp>
    </p:spTree>
    <p:extLst>
      <p:ext uri="{BB962C8B-B14F-4D97-AF65-F5344CB8AC3E}">
        <p14:creationId xmlns:p14="http://schemas.microsoft.com/office/powerpoint/2010/main" val="40337421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en-US" sz="1800" dirty="0"/>
              <a:t>The background rate of thyroid cancer among children under age 10 was </a:t>
            </a:r>
            <a:r>
              <a:rPr lang="en-US" sz="1800" dirty="0" err="1"/>
              <a:t>approximatelytwo</a:t>
            </a:r>
            <a:r>
              <a:rPr lang="en-US" sz="1800" dirty="0"/>
              <a:t> to four cases per million per year. Since 1990–1991, a dramatic increase in the rate of occurrence of thyroid cancer was observed among members of the public who had been infants or young children at the time of the accident. Among those exposed who had been under 14 years of age in 1986, there were 5,127 reported cases of thyroid cancer between 1991 and 2005 (for those who had been under the age of 18 in 1986, there were 6,848 cases). Fifteen cases had proved fatal. The observed pattern suggested that the dramatic increase in incidence for the period 1991–1995 was associated with the accident. There was no evidence for a decrease in the annual excess incidence of thyroid cancer up to 2005 (the end of the observation period for the report). For those born after 1986, there was no evidence for an increase in the annual incidence of thyroid cancer</a:t>
            </a:r>
          </a:p>
          <a:p>
            <a:endParaRPr lang="cs-CZ" sz="1800" dirty="0"/>
          </a:p>
        </p:txBody>
      </p:sp>
    </p:spTree>
    <p:extLst>
      <p:ext uri="{BB962C8B-B14F-4D97-AF65-F5344CB8AC3E}">
        <p14:creationId xmlns:p14="http://schemas.microsoft.com/office/powerpoint/2010/main" val="38880502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en-US" dirty="0"/>
              <a:t>According to the estimates of Jacob et al. [J1], for the period 1986–2001, about 30% of the incidence of thyroid cancer in the whole of Ukraine—and about one half in the three northern oblasts (including Kyiv City)—was deemed attributable to radiation from the accident; in Belarus, about 60% of the incidence of thyroid cancer was deemed attributable to the accident. Generally, the excess relative rate3 (ERR) was higher for females than for males.</a:t>
            </a:r>
            <a:endParaRPr lang="cs-CZ" dirty="0"/>
          </a:p>
        </p:txBody>
      </p:sp>
    </p:spTree>
    <p:extLst>
      <p:ext uri="{BB962C8B-B14F-4D97-AF65-F5344CB8AC3E}">
        <p14:creationId xmlns:p14="http://schemas.microsoft.com/office/powerpoint/2010/main" val="4051108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274819" y="699107"/>
            <a:ext cx="9207456" cy="6034754"/>
          </a:xfrm>
          <a:prstGeom prst="rect">
            <a:avLst/>
          </a:prstGeom>
        </p:spPr>
      </p:pic>
      <p:sp>
        <p:nvSpPr>
          <p:cNvPr id="3" name="TextovéPole 2"/>
          <p:cNvSpPr txBox="1"/>
          <p:nvPr/>
        </p:nvSpPr>
        <p:spPr>
          <a:xfrm>
            <a:off x="1051859" y="329775"/>
            <a:ext cx="2791726" cy="523220"/>
          </a:xfrm>
          <a:prstGeom prst="rect">
            <a:avLst/>
          </a:prstGeom>
          <a:noFill/>
        </p:spPr>
        <p:txBody>
          <a:bodyPr wrap="none" rtlCol="0">
            <a:spAutoFit/>
          </a:bodyPr>
          <a:lstStyle/>
          <a:p>
            <a:r>
              <a:rPr lang="cs-CZ" sz="2800" b="1" dirty="0" smtClean="0">
                <a:solidFill>
                  <a:srgbClr val="C00000"/>
                </a:solidFill>
              </a:rPr>
              <a:t>RADIOLÝZA VODY</a:t>
            </a:r>
            <a:endParaRPr lang="cs-CZ" sz="2800" b="1" dirty="0">
              <a:solidFill>
                <a:srgbClr val="C00000"/>
              </a:solidFill>
            </a:endParaRPr>
          </a:p>
        </p:txBody>
      </p:sp>
      <p:sp>
        <p:nvSpPr>
          <p:cNvPr id="4" name="Ovál 3"/>
          <p:cNvSpPr/>
          <p:nvPr/>
        </p:nvSpPr>
        <p:spPr>
          <a:xfrm>
            <a:off x="4452471" y="3262273"/>
            <a:ext cx="490070" cy="4542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vál 4"/>
          <p:cNvSpPr/>
          <p:nvPr/>
        </p:nvSpPr>
        <p:spPr>
          <a:xfrm>
            <a:off x="2943411" y="4472508"/>
            <a:ext cx="552823" cy="4542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p:cNvSpPr/>
          <p:nvPr/>
        </p:nvSpPr>
        <p:spPr>
          <a:xfrm>
            <a:off x="8866094" y="1675520"/>
            <a:ext cx="490070" cy="4542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p:cNvSpPr/>
          <p:nvPr/>
        </p:nvSpPr>
        <p:spPr>
          <a:xfrm>
            <a:off x="8621059" y="2879038"/>
            <a:ext cx="490070" cy="4542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p:cNvSpPr/>
          <p:nvPr/>
        </p:nvSpPr>
        <p:spPr>
          <a:xfrm>
            <a:off x="2931458" y="3211473"/>
            <a:ext cx="490070" cy="4542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884917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en-US" sz="2000" dirty="0"/>
              <a:t>There was little suggestion of an increased incidence of thyroid cancer among those exposed as adults in the general population. Among the recovery operation workers, elevated rates of thyroid cancer compared to those in the general population have been reported, but no clear association with dose from external exposure has been found. In addition, no estimates of doses to the thyroid from inhaled radioiodine to those who worked on the Chernobyl site between April and June 1986 have been available. The influence of annual screenings and active follow-up of these cohorts make comparisons with the general population problematic</a:t>
            </a:r>
            <a:endParaRPr lang="cs-CZ" sz="2000" dirty="0"/>
          </a:p>
        </p:txBody>
      </p:sp>
    </p:spTree>
    <p:extLst>
      <p:ext uri="{BB962C8B-B14F-4D97-AF65-F5344CB8AC3E}">
        <p14:creationId xmlns:p14="http://schemas.microsoft.com/office/powerpoint/2010/main" val="8156522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en-US" sz="2000" dirty="0"/>
              <a:t>Apart from this increase, there is no evidence of a major public health impact attributable to radiation exposure two decades after the accident. There is no scientific evidence of increases in overall cancer incidence or mortality rates or in rates of non-malignant disorders that could be related to radiation exposure. The incidence of </a:t>
            </a:r>
            <a:r>
              <a:rPr lang="en-US" sz="2000" dirty="0" err="1"/>
              <a:t>leukaemia</a:t>
            </a:r>
            <a:r>
              <a:rPr lang="en-US" sz="2000" dirty="0"/>
              <a:t> in the general population, one of the main concerns owing to the shorter time expected between exposure and its occurrence compared with solid cancers, does not appear to be elevated. Although those most highly exposed individuals are at an increased risk of radiation-associated effects, the great majority of the population is not likely to experience serious health consequences as a result of radiation from the Chernobyl accident. Many other health problems have been noted in the populations that are not related to radiation exposure.</a:t>
            </a:r>
            <a:endParaRPr lang="cs-CZ" sz="2000" dirty="0"/>
          </a:p>
        </p:txBody>
      </p:sp>
    </p:spTree>
    <p:extLst>
      <p:ext uri="{BB962C8B-B14F-4D97-AF65-F5344CB8AC3E}">
        <p14:creationId xmlns:p14="http://schemas.microsoft.com/office/powerpoint/2010/main" val="30589783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en-US" dirty="0"/>
              <a:t>Among the 106 patients surviving radiation sickness, complete normalization of health took several years. Many of those patients developed clinically significant radiation-induced cataracts in the first few years after the accident. Over the period 1987-2006, 19 survivors died for various reasons; however, some of these deaths were due to causes not associated with radiation exposure.</a:t>
            </a:r>
            <a:endParaRPr lang="cs-CZ" dirty="0"/>
          </a:p>
        </p:txBody>
      </p:sp>
    </p:spTree>
    <p:extLst>
      <p:ext uri="{BB962C8B-B14F-4D97-AF65-F5344CB8AC3E}">
        <p14:creationId xmlns:p14="http://schemas.microsoft.com/office/powerpoint/2010/main" val="31509834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274638"/>
            <a:ext cx="8252428" cy="5504370"/>
          </a:xfrm>
        </p:spPr>
      </p:pic>
      <p:sp>
        <p:nvSpPr>
          <p:cNvPr id="5" name="TextovéPole 4"/>
          <p:cNvSpPr txBox="1"/>
          <p:nvPr/>
        </p:nvSpPr>
        <p:spPr>
          <a:xfrm>
            <a:off x="1869810" y="5926143"/>
            <a:ext cx="8674925" cy="369332"/>
          </a:xfrm>
          <a:prstGeom prst="rect">
            <a:avLst/>
          </a:prstGeom>
          <a:noFill/>
        </p:spPr>
        <p:txBody>
          <a:bodyPr wrap="square" rtlCol="0">
            <a:spAutoFit/>
          </a:bodyPr>
          <a:lstStyle/>
          <a:p>
            <a:r>
              <a:rPr lang="cs-CZ" dirty="0">
                <a:solidFill>
                  <a:srgbClr val="000000"/>
                </a:solidFill>
              </a:rPr>
              <a:t>Starý sarkofág už byl na spadnutí, což by znamenalo další </a:t>
            </a:r>
            <a:r>
              <a:rPr lang="cs-CZ" dirty="0">
                <a:solidFill>
                  <a:srgbClr val="000000"/>
                </a:solidFill>
              </a:rPr>
              <a:t>katastrofu…</a:t>
            </a:r>
            <a:endParaRPr lang="cs-CZ" dirty="0">
              <a:solidFill>
                <a:srgbClr val="000000"/>
              </a:solidFill>
            </a:endParaRPr>
          </a:p>
        </p:txBody>
      </p:sp>
    </p:spTree>
    <p:extLst>
      <p:ext uri="{BB962C8B-B14F-4D97-AF65-F5344CB8AC3E}">
        <p14:creationId xmlns:p14="http://schemas.microsoft.com/office/powerpoint/2010/main" val="12684360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71472" y="786702"/>
            <a:ext cx="8369373" cy="1143000"/>
          </a:xfrm>
        </p:spPr>
        <p:txBody>
          <a:bodyPr>
            <a:normAutofit fontScale="90000"/>
          </a:bodyPr>
          <a:lstStyle/>
          <a:p>
            <a:pPr algn="just"/>
            <a:r>
              <a:rPr lang="cs-CZ" sz="2000" dirty="0"/>
              <a:t>Kryt je 150 metrů dlouhý, 260 metrů široký a 105 metrů vysoký. </a:t>
            </a:r>
            <a:r>
              <a:rPr lang="cs-CZ" sz="2000" dirty="0"/>
              <a:t>Bylo </a:t>
            </a:r>
            <a:r>
              <a:rPr lang="cs-CZ" sz="2000" dirty="0">
                <a:solidFill>
                  <a:srgbClr val="FF0000"/>
                </a:solidFill>
              </a:rPr>
              <a:t>nutné </a:t>
            </a:r>
            <a:r>
              <a:rPr lang="cs-CZ" sz="2000" dirty="0">
                <a:solidFill>
                  <a:srgbClr val="FF0000"/>
                </a:solidFill>
              </a:rPr>
              <a:t>jej postavit vedle elektrárny, protože přímo nad 4. blokem je velmi silná radioaktivita</a:t>
            </a:r>
            <a:r>
              <a:rPr lang="cs-CZ" sz="2000" dirty="0"/>
              <a:t>. Jakmile byl hotov, tak se „nasunul“ nad chátrající starý sarkofág. Stalo se tak v závěru roku 2016. Nyní se ještě dokončují práce na hermetickém utěsnění. </a:t>
            </a:r>
            <a:r>
              <a:rPr lang="cs-CZ" sz="2000" dirty="0"/>
              <a:t> Je to </a:t>
            </a:r>
            <a:r>
              <a:rPr lang="cs-CZ" sz="2000" dirty="0" err="1"/>
              <a:t>ejvětší</a:t>
            </a:r>
            <a:r>
              <a:rPr lang="cs-CZ" sz="2000" dirty="0"/>
              <a:t> pohyblivá stavba vůbec</a:t>
            </a:r>
            <a:br>
              <a:rPr lang="cs-CZ" sz="2000" dirty="0"/>
            </a:br>
            <a:r>
              <a:rPr lang="cs-CZ" sz="2000" dirty="0"/>
              <a:t/>
            </a:r>
            <a:br>
              <a:rPr lang="cs-CZ" sz="2000" dirty="0"/>
            </a:br>
            <a:endParaRPr lang="cs-CZ" sz="20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36064" y="1934072"/>
            <a:ext cx="4475724" cy="2381085"/>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1788" y="1929702"/>
            <a:ext cx="3576393" cy="2385454"/>
          </a:xfrm>
          <a:prstGeom prst="rect">
            <a:avLst/>
          </a:prstGeom>
        </p:spPr>
      </p:pic>
      <p:pic>
        <p:nvPicPr>
          <p:cNvPr id="6" name="Obrázek 5"/>
          <p:cNvPicPr>
            <a:picLocks noChangeAspect="1"/>
          </p:cNvPicPr>
          <p:nvPr/>
        </p:nvPicPr>
        <p:blipFill rotWithShape="1">
          <a:blip r:embed="rId4" cstate="print">
            <a:extLst>
              <a:ext uri="{28A0092B-C50C-407E-A947-70E740481C1C}">
                <a14:useLocalDpi xmlns:a14="http://schemas.microsoft.com/office/drawing/2010/main" val="0"/>
              </a:ext>
            </a:extLst>
          </a:blip>
          <a:srcRect t="20120"/>
          <a:stretch/>
        </p:blipFill>
        <p:spPr>
          <a:xfrm>
            <a:off x="2036065" y="4315968"/>
            <a:ext cx="4475721" cy="2384642"/>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1786" y="4315156"/>
            <a:ext cx="3576394" cy="2385455"/>
          </a:xfrm>
          <a:prstGeom prst="rect">
            <a:avLst/>
          </a:prstGeom>
        </p:spPr>
      </p:pic>
    </p:spTree>
    <p:extLst>
      <p:ext uri="{BB962C8B-B14F-4D97-AF65-F5344CB8AC3E}">
        <p14:creationId xmlns:p14="http://schemas.microsoft.com/office/powerpoint/2010/main" val="4121175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42259" y="398833"/>
            <a:ext cx="8122023" cy="6170920"/>
          </a:xfrm>
          <a:prstGeom prst="rect">
            <a:avLst/>
          </a:prstGeom>
        </p:spPr>
        <p:txBody>
          <a:bodyPr wrap="square">
            <a:spAutoFit/>
          </a:bodyPr>
          <a:lstStyle/>
          <a:p>
            <a:pPr marL="342900" indent="-342900">
              <a:spcBef>
                <a:spcPts val="600"/>
              </a:spcBef>
              <a:spcAft>
                <a:spcPts val="0"/>
              </a:spcAft>
              <a:buFont typeface="Arial" panose="020B0604020202020204" pitchFamily="34" charset="0"/>
              <a:buChar char="•"/>
            </a:pPr>
            <a:r>
              <a:rPr lang="cs-CZ" sz="2000" b="1" dirty="0">
                <a:latin typeface="Times New Roman" panose="02020603050405020304" pitchFamily="18" charset="0"/>
                <a:ea typeface="Calibri" panose="020F0502020204030204" pitchFamily="34" charset="0"/>
              </a:rPr>
              <a:t>Příspěvek přímého a nepřímého efektu k poškození biomolekul se významně liší v závislosti na typu ionizujícího záření</a:t>
            </a:r>
            <a:r>
              <a:rPr lang="cs-CZ" sz="2000" dirty="0">
                <a:latin typeface="Times New Roman" panose="02020603050405020304" pitchFamily="18" charset="0"/>
                <a:ea typeface="Calibri" panose="020F0502020204030204" pitchFamily="34" charset="0"/>
              </a:rPr>
              <a:t>. Zatímco záření gama nebo X s malou hustotou ionizace (tj. nízkým lineárním přenosem energie, LET) narušuje funkci biomolekul především prostřednictvím nepřímého efektu, hustě ionizující záření (např. urychlené těžké ionty s vysokým LET) účinkuje z velké části přímo. Tento rozdíl vyplývá z různého charakteru depozice energie zářením. </a:t>
            </a:r>
            <a:endParaRPr lang="cs-CZ" sz="2000" dirty="0" smtClean="0">
              <a:latin typeface="Times New Roman" panose="02020603050405020304" pitchFamily="18" charset="0"/>
              <a:ea typeface="Calibri" panose="020F0502020204030204" pitchFamily="34" charset="0"/>
            </a:endParaRPr>
          </a:p>
          <a:p>
            <a:pPr marL="342900" indent="-342900">
              <a:spcBef>
                <a:spcPts val="600"/>
              </a:spcBef>
              <a:spcAft>
                <a:spcPts val="0"/>
              </a:spcAft>
              <a:buFont typeface="Arial" panose="020B0604020202020204" pitchFamily="34" charset="0"/>
              <a:buChar char="•"/>
            </a:pPr>
            <a:r>
              <a:rPr lang="cs-CZ" sz="2000" b="1" dirty="0" smtClean="0">
                <a:latin typeface="Times New Roman" panose="02020603050405020304" pitchFamily="18" charset="0"/>
                <a:ea typeface="Calibri" panose="020F0502020204030204" pitchFamily="34" charset="0"/>
                <a:cs typeface="Times New Roman" panose="02020603050405020304" pitchFamily="18" charset="0"/>
              </a:rPr>
              <a:t>LET</a:t>
            </a:r>
            <a:r>
              <a:rPr lang="cs-CZ" sz="2000" b="1" dirty="0">
                <a:latin typeface="Times New Roman" panose="02020603050405020304" pitchFamily="18" charset="0"/>
                <a:ea typeface="Calibri" panose="020F0502020204030204" pitchFamily="34" charset="0"/>
                <a:cs typeface="Times New Roman" panose="02020603050405020304" pitchFamily="18" charset="0"/>
              </a:rPr>
              <a:t>, lineární přenos energie</a:t>
            </a:r>
            <a:r>
              <a:rPr lang="cs-CZ" sz="2000" dirty="0">
                <a:latin typeface="Times New Roman" panose="02020603050405020304" pitchFamily="18" charset="0"/>
                <a:ea typeface="Calibri" panose="020F0502020204030204" pitchFamily="34" charset="0"/>
                <a:cs typeface="Times New Roman" panose="02020603050405020304" pitchFamily="18" charset="0"/>
              </a:rPr>
              <a:t> – střední energie předaná látce zářením na jednotkové dráze letu částice; základní jednotkou je J.m</a:t>
            </a:r>
            <a:r>
              <a:rPr lang="cs-CZ" sz="2000" baseline="30000" dirty="0">
                <a:latin typeface="Times New Roman" panose="02020603050405020304" pitchFamily="18" charset="0"/>
                <a:ea typeface="Calibri" panose="020F0502020204030204" pitchFamily="34" charset="0"/>
                <a:cs typeface="Times New Roman" panose="02020603050405020304" pitchFamily="18" charset="0"/>
              </a:rPr>
              <a:t>-1</a:t>
            </a:r>
            <a:r>
              <a:rPr lang="cs-CZ" sz="2000" dirty="0">
                <a:latin typeface="Times New Roman" panose="02020603050405020304" pitchFamily="18" charset="0"/>
                <a:ea typeface="Calibri" panose="020F0502020204030204" pitchFamily="34" charset="0"/>
                <a:cs typeface="Times New Roman" panose="02020603050405020304" pitchFamily="18" charset="0"/>
              </a:rPr>
              <a:t>, v radiobiologii se ale častěji setkáme s praktičtější jednotkou keV.µm</a:t>
            </a:r>
            <a:r>
              <a:rPr lang="cs-CZ" sz="2000" baseline="30000" dirty="0">
                <a:latin typeface="Times New Roman" panose="02020603050405020304" pitchFamily="18" charset="0"/>
                <a:ea typeface="Calibri" panose="020F0502020204030204" pitchFamily="34" charset="0"/>
                <a:cs typeface="Times New Roman" panose="02020603050405020304" pitchFamily="18" charset="0"/>
              </a:rPr>
              <a:t>-1</a:t>
            </a:r>
            <a:r>
              <a:rPr lang="cs-CZ" sz="2000" dirty="0" smtClean="0">
                <a:latin typeface="Times New Roman" panose="02020603050405020304" pitchFamily="18" charset="0"/>
                <a:ea typeface="Calibri" panose="020F0502020204030204" pitchFamily="34" charset="0"/>
                <a:cs typeface="Times New Roman" panose="02020603050405020304" pitchFamily="18" charset="0"/>
              </a:rPr>
              <a:t>.</a:t>
            </a:r>
          </a:p>
          <a:p>
            <a:pPr marL="342900" indent="-342900">
              <a:spcBef>
                <a:spcPts val="600"/>
              </a:spcBef>
              <a:spcAft>
                <a:spcPts val="0"/>
              </a:spcAft>
              <a:buFont typeface="Arial" panose="020B0604020202020204" pitchFamily="34" charset="0"/>
              <a:buChar char="•"/>
            </a:pPr>
            <a:r>
              <a:rPr lang="cs-CZ" sz="2000" dirty="0"/>
              <a:t>Experimentálně lze příspěvek přímého a nepřímého efektu k radiobiologickému účinku ionizujícího záření stanovit například porovnáním přežívání buněk ozářených v přítomnosti a nepřítomnosti dimethylsulfoxidu (DMSO), který funguje jako vychytávač volných </a:t>
            </a:r>
            <a:r>
              <a:rPr lang="cs-CZ" sz="2000" dirty="0" smtClean="0"/>
              <a:t>radikálů.</a:t>
            </a:r>
          </a:p>
          <a:p>
            <a:pPr marL="342900" indent="-342900">
              <a:spcBef>
                <a:spcPts val="600"/>
              </a:spcBef>
              <a:spcAft>
                <a:spcPts val="0"/>
              </a:spcAft>
              <a:buFont typeface="Arial" panose="020B0604020202020204" pitchFamily="34" charset="0"/>
              <a:buChar char="•"/>
            </a:pPr>
            <a:r>
              <a:rPr lang="cs-CZ" sz="2000" dirty="0" smtClean="0"/>
              <a:t>Pro </a:t>
            </a:r>
            <a:r>
              <a:rPr lang="cs-CZ" sz="2000" dirty="0"/>
              <a:t>záření s nízkým LET (gama a X) bylo prokázáno, že přibližně 60 % dvouřetězcových zlomů DNA vzniká prostřednictvím nepřímému efektu. Pro hustě ionizující záření tato hodnota výrazně klesá, např. na pouhých 32 % pro urychlené ionty s LET = 2106 keV/μm.</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Obrázek 3"/>
          <p:cNvPicPr>
            <a:picLocks noChangeAspect="1"/>
          </p:cNvPicPr>
          <p:nvPr/>
        </p:nvPicPr>
        <p:blipFill>
          <a:blip r:embed="rId2"/>
          <a:stretch>
            <a:fillRect/>
          </a:stretch>
        </p:blipFill>
        <p:spPr>
          <a:xfrm rot="5400000">
            <a:off x="7642598" y="1873173"/>
            <a:ext cx="5176183" cy="3105710"/>
          </a:xfrm>
          <a:prstGeom prst="rect">
            <a:avLst/>
          </a:prstGeom>
        </p:spPr>
      </p:pic>
    </p:spTree>
    <p:extLst>
      <p:ext uri="{BB962C8B-B14F-4D97-AF65-F5344CB8AC3E}">
        <p14:creationId xmlns:p14="http://schemas.microsoft.com/office/powerpoint/2010/main" val="41176122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2" y="1100426"/>
            <a:ext cx="10260934" cy="5316249"/>
          </a:xfrm>
          <a:prstGeom prst="rect">
            <a:avLst/>
          </a:prstGeom>
        </p:spPr>
      </p:pic>
      <p:sp>
        <p:nvSpPr>
          <p:cNvPr id="3" name="TextovéPole 2"/>
          <p:cNvSpPr txBox="1"/>
          <p:nvPr/>
        </p:nvSpPr>
        <p:spPr>
          <a:xfrm>
            <a:off x="842682" y="382494"/>
            <a:ext cx="2518190" cy="769441"/>
          </a:xfrm>
          <a:prstGeom prst="rect">
            <a:avLst/>
          </a:prstGeom>
          <a:noFill/>
        </p:spPr>
        <p:txBody>
          <a:bodyPr wrap="none" rtlCol="0">
            <a:spAutoFit/>
          </a:bodyPr>
          <a:lstStyle/>
          <a:p>
            <a:r>
              <a:rPr lang="cs-CZ" sz="4400" b="1" dirty="0" smtClean="0">
                <a:solidFill>
                  <a:srgbClr val="C00000"/>
                </a:solidFill>
              </a:rPr>
              <a:t>Cíle pro IZ</a:t>
            </a:r>
            <a:endParaRPr lang="cs-CZ" sz="4400" b="1" dirty="0">
              <a:solidFill>
                <a:srgbClr val="C00000"/>
              </a:solidFill>
            </a:endParaRPr>
          </a:p>
        </p:txBody>
      </p:sp>
      <p:sp>
        <p:nvSpPr>
          <p:cNvPr id="4" name="Ovál 3"/>
          <p:cNvSpPr/>
          <p:nvPr/>
        </p:nvSpPr>
        <p:spPr>
          <a:xfrm>
            <a:off x="3188446" y="5470578"/>
            <a:ext cx="2704354" cy="4542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787630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15938" y="480084"/>
            <a:ext cx="10863262" cy="5878532"/>
          </a:xfrm>
          <a:prstGeom prst="rect">
            <a:avLst/>
          </a:prstGeom>
        </p:spPr>
        <p:txBody>
          <a:bodyPr wrap="square">
            <a:spAutoFit/>
          </a:bodyPr>
          <a:lstStyle/>
          <a:p>
            <a:pPr>
              <a:lnSpc>
                <a:spcPct val="150000"/>
              </a:lnSpc>
              <a:spcAft>
                <a:spcPts val="0"/>
              </a:spcAft>
            </a:pPr>
            <a:r>
              <a:rPr lang="cs-CZ" sz="2400" b="1" dirty="0">
                <a:solidFill>
                  <a:srgbClr val="C00000"/>
                </a:solidFill>
                <a:latin typeface="Times New Roman" panose="02020603050405020304" pitchFamily="18" charset="0"/>
                <a:ea typeface="Times New Roman" panose="02020603050405020304" pitchFamily="18" charset="0"/>
              </a:rPr>
              <a:t>Poškození </a:t>
            </a:r>
            <a:r>
              <a:rPr lang="cs-CZ" sz="2400" b="1" dirty="0" smtClean="0">
                <a:solidFill>
                  <a:srgbClr val="C00000"/>
                </a:solidFill>
                <a:latin typeface="Times New Roman" panose="02020603050405020304" pitchFamily="18" charset="0"/>
                <a:ea typeface="Times New Roman" panose="02020603050405020304" pitchFamily="18" charset="0"/>
              </a:rPr>
              <a:t>proteinů</a:t>
            </a:r>
            <a:endParaRPr lang="cs-CZ" sz="2400" b="1" dirty="0">
              <a:solidFill>
                <a:srgbClr val="C00000"/>
              </a:solidFill>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cs-CZ" sz="2000" dirty="0"/>
              <a:t>Proteiny jsou výkonné a stavební složky buňky participující na zajišťování všech jejích činností. </a:t>
            </a:r>
            <a:endParaRPr lang="cs-CZ" sz="2000" dirty="0" smtClean="0"/>
          </a:p>
          <a:p>
            <a:pPr marL="285750" indent="-285750">
              <a:buFont typeface="Arial" panose="020B0604020202020204" pitchFamily="34" charset="0"/>
              <a:buChar char="•"/>
            </a:pPr>
            <a:r>
              <a:rPr lang="cs-CZ" sz="2000" dirty="0" smtClean="0"/>
              <a:t>Patří </a:t>
            </a:r>
            <a:r>
              <a:rPr lang="cs-CZ" sz="2000" dirty="0"/>
              <a:t>mezi ně </a:t>
            </a:r>
            <a:endParaRPr lang="cs-CZ" sz="2000" dirty="0" smtClean="0"/>
          </a:p>
          <a:p>
            <a:pPr marL="742950" lvl="1" indent="-285750">
              <a:buFont typeface="Arial" panose="020B0604020202020204" pitchFamily="34" charset="0"/>
              <a:buChar char="•"/>
            </a:pPr>
            <a:r>
              <a:rPr lang="cs-CZ" sz="2000" dirty="0" smtClean="0"/>
              <a:t>důležité </a:t>
            </a:r>
            <a:r>
              <a:rPr lang="cs-CZ" sz="2000" dirty="0"/>
              <a:t>signální molekuly, </a:t>
            </a:r>
            <a:endParaRPr lang="cs-CZ" sz="2000" dirty="0" smtClean="0"/>
          </a:p>
          <a:p>
            <a:pPr marL="742950" lvl="1" indent="-285750">
              <a:buFont typeface="Arial" panose="020B0604020202020204" pitchFamily="34" charset="0"/>
              <a:buChar char="•"/>
            </a:pPr>
            <a:r>
              <a:rPr lang="cs-CZ" sz="2000" dirty="0" smtClean="0"/>
              <a:t>nejrůznější </a:t>
            </a:r>
            <a:r>
              <a:rPr lang="cs-CZ" sz="2000" dirty="0"/>
              <a:t>enzymy, </a:t>
            </a:r>
            <a:endParaRPr lang="cs-CZ" sz="2000" dirty="0" smtClean="0"/>
          </a:p>
          <a:p>
            <a:pPr marL="742950" lvl="1" indent="-285750">
              <a:buFont typeface="Arial" panose="020B0604020202020204" pitchFamily="34" charset="0"/>
              <a:buChar char="•"/>
            </a:pPr>
            <a:r>
              <a:rPr lang="cs-CZ" sz="2000" dirty="0" smtClean="0"/>
              <a:t>strukturní </a:t>
            </a:r>
            <a:r>
              <a:rPr lang="cs-CZ" sz="2000" dirty="0"/>
              <a:t>proteiny, </a:t>
            </a:r>
            <a:endParaRPr lang="cs-CZ" sz="2000" dirty="0" smtClean="0"/>
          </a:p>
          <a:p>
            <a:pPr marL="742950" lvl="1" indent="-285750">
              <a:buFont typeface="Arial" panose="020B0604020202020204" pitchFamily="34" charset="0"/>
              <a:buChar char="•"/>
            </a:pPr>
            <a:r>
              <a:rPr lang="cs-CZ" sz="2000" dirty="0" smtClean="0"/>
              <a:t>transportní </a:t>
            </a:r>
            <a:r>
              <a:rPr lang="cs-CZ" sz="2000" dirty="0"/>
              <a:t>proteiny membrán atd. </a:t>
            </a:r>
            <a:endParaRPr lang="cs-CZ" sz="2000" dirty="0" smtClean="0"/>
          </a:p>
          <a:p>
            <a:pPr marL="285750" indent="-285750">
              <a:buFont typeface="Arial" panose="020B0604020202020204" pitchFamily="34" charset="0"/>
              <a:buChar char="•"/>
            </a:pPr>
            <a:r>
              <a:rPr lang="cs-CZ" sz="2000" dirty="0" smtClean="0"/>
              <a:t>Poškození </a:t>
            </a:r>
            <a:r>
              <a:rPr lang="cs-CZ" sz="2000" dirty="0"/>
              <a:t>proteinů může mít proto pro buňku fatální dopad. Zdá se ale, že se projevuje </a:t>
            </a:r>
            <a:r>
              <a:rPr lang="cs-CZ" sz="2000" u="sng" dirty="0"/>
              <a:t>až při extrémním ozáření</a:t>
            </a:r>
            <a:r>
              <a:rPr lang="cs-CZ" sz="2000" dirty="0"/>
              <a:t>, jelikož většinu typů proteinů obsahuje buňka ve velkém množství a mnohé z nich odolávají značným dávkám záření. </a:t>
            </a:r>
            <a:endParaRPr lang="cs-CZ" sz="2000" dirty="0" smtClean="0"/>
          </a:p>
          <a:p>
            <a:pPr marL="285750" indent="-285750">
              <a:buFont typeface="Arial" panose="020B0604020202020204" pitchFamily="34" charset="0"/>
              <a:buChar char="•"/>
            </a:pPr>
            <a:r>
              <a:rPr lang="cs-CZ" sz="2000" dirty="0" smtClean="0"/>
              <a:t>Například </a:t>
            </a:r>
            <a:r>
              <a:rPr lang="cs-CZ" sz="2000" dirty="0"/>
              <a:t>k inaktivaci izolovaných restrikčních enzymů </a:t>
            </a:r>
            <a:r>
              <a:rPr lang="cs-CZ" sz="2000" i="1" dirty="0" err="1"/>
              <a:t>Hind</a:t>
            </a:r>
            <a:r>
              <a:rPr lang="cs-CZ" sz="2000" dirty="0" err="1"/>
              <a:t>III</a:t>
            </a:r>
            <a:r>
              <a:rPr lang="cs-CZ" sz="2000" dirty="0"/>
              <a:t> a </a:t>
            </a:r>
            <a:r>
              <a:rPr lang="cs-CZ" sz="2000" i="1" dirty="0" err="1"/>
              <a:t>Pvu</a:t>
            </a:r>
            <a:r>
              <a:rPr lang="cs-CZ" sz="2000" dirty="0" err="1"/>
              <a:t>II</a:t>
            </a:r>
            <a:r>
              <a:rPr lang="cs-CZ" sz="2000" dirty="0"/>
              <a:t> dochází až po jejich </a:t>
            </a:r>
            <a:r>
              <a:rPr lang="cs-CZ" sz="2000" u="sng" dirty="0"/>
              <a:t>vystavení několika stům Gy záření gama</a:t>
            </a:r>
            <a:r>
              <a:rPr lang="cs-CZ" sz="2000" dirty="0"/>
              <a:t>. </a:t>
            </a:r>
            <a:r>
              <a:rPr lang="cs-CZ" sz="2000" dirty="0" smtClean="0"/>
              <a:t>(</a:t>
            </a:r>
            <a:r>
              <a:rPr lang="cs-CZ" sz="2000" b="1" dirty="0" smtClean="0"/>
              <a:t>Restrikční </a:t>
            </a:r>
            <a:r>
              <a:rPr lang="cs-CZ" sz="2000" b="1" dirty="0"/>
              <a:t>enzymy</a:t>
            </a:r>
            <a:r>
              <a:rPr lang="cs-CZ" sz="2000" dirty="0"/>
              <a:t> = enzymy štěpící DNA prostřednictvím přerušení </a:t>
            </a:r>
            <a:r>
              <a:rPr lang="cs-CZ" sz="2000" dirty="0" err="1"/>
              <a:t>fosfodiesterových</a:t>
            </a:r>
            <a:r>
              <a:rPr lang="cs-CZ" sz="2000" dirty="0"/>
              <a:t> vazeb obou řetězců; exonukleázy štěpí DNA postupně od konců řetězce, endonukleázy potom na specificky rozpoznávaných sekvencích „uvnitř“ řetězce</a:t>
            </a:r>
            <a:r>
              <a:rPr lang="cs-CZ" sz="2000" dirty="0" smtClean="0"/>
              <a:t>.)</a:t>
            </a:r>
          </a:p>
          <a:p>
            <a:pPr marL="285750" indent="-285750">
              <a:buFont typeface="Arial" panose="020B0604020202020204" pitchFamily="34" charset="0"/>
              <a:buChar char="•"/>
            </a:pPr>
            <a:r>
              <a:rPr lang="cs-CZ" sz="2000" dirty="0"/>
              <a:t>Inaktivační dávky jednotlivých proteinů se nicméně značně liší. Patrně mohou být i výrazně nižší, což kromě struktury proteinu záleží i na mnoha faktorech prostředí. Stále se však pohybujeme v oblasti natolik vysokých expozic, že už i mnohem menší dávky naprosto zdecimují DNA a způsobí smrt většiny </a:t>
            </a:r>
            <a:r>
              <a:rPr lang="cs-CZ" sz="2000" dirty="0" smtClean="0"/>
              <a:t>buněk.</a:t>
            </a:r>
          </a:p>
        </p:txBody>
      </p:sp>
    </p:spTree>
    <p:extLst>
      <p:ext uri="{BB962C8B-B14F-4D97-AF65-F5344CB8AC3E}">
        <p14:creationId xmlns:p14="http://schemas.microsoft.com/office/powerpoint/2010/main" val="4329808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42261" y="1319787"/>
            <a:ext cx="3538070" cy="4862870"/>
          </a:xfrm>
          <a:prstGeom prst="rect">
            <a:avLst/>
          </a:prstGeom>
        </p:spPr>
        <p:txBody>
          <a:bodyPr wrap="square">
            <a:spAutoFit/>
          </a:bodyPr>
          <a:lstStyle/>
          <a:p>
            <a:pPr marL="285750" indent="-285750">
              <a:spcBef>
                <a:spcPts val="1200"/>
              </a:spcBef>
              <a:buFont typeface="Arial" panose="020B0604020202020204" pitchFamily="34" charset="0"/>
              <a:buChar char="•"/>
            </a:pPr>
            <a:r>
              <a:rPr lang="cs-CZ" sz="2000" dirty="0">
                <a:latin typeface="Times New Roman" panose="02020603050405020304" pitchFamily="18" charset="0"/>
                <a:ea typeface="Calibri" panose="020F0502020204030204" pitchFamily="34" charset="0"/>
              </a:rPr>
              <a:t>Nebyla-li přitom trvale poškozena DNA, buňka později nefunkční proteiny odstraní (hydrolýzou proteolytickými enzymy v proteazomech) a nahradí je novou syntézou bez následků pro její budoucí </a:t>
            </a:r>
            <a:r>
              <a:rPr lang="cs-CZ" sz="2000" dirty="0" smtClean="0">
                <a:latin typeface="Times New Roman" panose="02020603050405020304" pitchFamily="18" charset="0"/>
                <a:ea typeface="Calibri" panose="020F0502020204030204" pitchFamily="34" charset="0"/>
              </a:rPr>
              <a:t>život.</a:t>
            </a:r>
          </a:p>
          <a:p>
            <a:pPr marL="285750" indent="-285750">
              <a:spcBef>
                <a:spcPts val="1200"/>
              </a:spcBef>
              <a:buFont typeface="Arial" panose="020B0604020202020204" pitchFamily="34" charset="0"/>
              <a:buChar char="•"/>
            </a:pPr>
            <a:r>
              <a:rPr lang="cs-CZ" sz="2000" dirty="0" smtClean="0">
                <a:latin typeface="Times New Roman" panose="02020603050405020304" pitchFamily="18" charset="0"/>
                <a:ea typeface="Calibri" panose="020F0502020204030204" pitchFamily="34" charset="0"/>
              </a:rPr>
              <a:t>Tímto </a:t>
            </a:r>
            <a:r>
              <a:rPr lang="cs-CZ" sz="2000" dirty="0">
                <a:latin typeface="Times New Roman" panose="02020603050405020304" pitchFamily="18" charset="0"/>
                <a:ea typeface="Calibri" panose="020F0502020204030204" pitchFamily="34" charset="0"/>
              </a:rPr>
              <a:t>se poškození proteinů zásadně liší od poškození DNA, které se přenáší, není-li správně opraveno, do budoucích generací buněk a ovlivňuje jejich stav a činnost.</a:t>
            </a:r>
            <a:endParaRPr lang="cs-CZ" sz="2000" dirty="0"/>
          </a:p>
        </p:txBody>
      </p:sp>
      <p:pic>
        <p:nvPicPr>
          <p:cNvPr id="3" name="Obrázek 2"/>
          <p:cNvPicPr>
            <a:picLocks noChangeAspect="1"/>
          </p:cNvPicPr>
          <p:nvPr/>
        </p:nvPicPr>
        <p:blipFill>
          <a:blip r:embed="rId2"/>
          <a:stretch>
            <a:fillRect/>
          </a:stretch>
        </p:blipFill>
        <p:spPr>
          <a:xfrm>
            <a:off x="4527697" y="763927"/>
            <a:ext cx="6516821" cy="5652748"/>
          </a:xfrm>
          <a:prstGeom prst="rect">
            <a:avLst/>
          </a:prstGeom>
        </p:spPr>
      </p:pic>
      <p:sp>
        <p:nvSpPr>
          <p:cNvPr id="4" name="Obdélník 3"/>
          <p:cNvSpPr/>
          <p:nvPr/>
        </p:nvSpPr>
        <p:spPr>
          <a:xfrm>
            <a:off x="9006541" y="4691529"/>
            <a:ext cx="609600" cy="256989"/>
          </a:xfrm>
          <a:prstGeom prst="rect">
            <a:avLst/>
          </a:prstGeom>
          <a:solidFill>
            <a:srgbClr val="EFF1F5"/>
          </a:solidFill>
          <a:ln>
            <a:solidFill>
              <a:srgbClr val="EFF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9251576" y="3590301"/>
            <a:ext cx="669365" cy="485652"/>
          </a:xfrm>
          <a:prstGeom prst="rect">
            <a:avLst/>
          </a:prstGeom>
          <a:solidFill>
            <a:srgbClr val="EFF1F5"/>
          </a:solidFill>
          <a:ln>
            <a:solidFill>
              <a:srgbClr val="EFF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7545294" y="1795929"/>
            <a:ext cx="609600" cy="421342"/>
          </a:xfrm>
          <a:prstGeom prst="rect">
            <a:avLst/>
          </a:prstGeom>
          <a:solidFill>
            <a:srgbClr val="EFF1F5"/>
          </a:solidFill>
          <a:ln>
            <a:solidFill>
              <a:srgbClr val="EFF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9158941" y="4843929"/>
            <a:ext cx="609600" cy="256989"/>
          </a:xfrm>
          <a:prstGeom prst="rect">
            <a:avLst/>
          </a:prstGeom>
          <a:solidFill>
            <a:srgbClr val="EFF1F5"/>
          </a:solidFill>
          <a:ln>
            <a:solidFill>
              <a:srgbClr val="EFF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7545294" y="1151434"/>
            <a:ext cx="609600" cy="336707"/>
          </a:xfrm>
          <a:prstGeom prst="rect">
            <a:avLst/>
          </a:prstGeom>
          <a:solidFill>
            <a:srgbClr val="EFF1F5"/>
          </a:solidFill>
          <a:ln>
            <a:solidFill>
              <a:srgbClr val="EFF1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8960499" y="4598452"/>
            <a:ext cx="808042" cy="338554"/>
          </a:xfrm>
          <a:prstGeom prst="rect">
            <a:avLst/>
          </a:prstGeom>
          <a:noFill/>
        </p:spPr>
        <p:txBody>
          <a:bodyPr wrap="none" rtlCol="0">
            <a:spAutoFit/>
          </a:bodyPr>
          <a:lstStyle/>
          <a:p>
            <a:r>
              <a:rPr lang="cs-CZ" sz="1600" b="1" dirty="0" smtClean="0">
                <a:solidFill>
                  <a:srgbClr val="0070C0"/>
                </a:solidFill>
              </a:rPr>
              <a:t>protein</a:t>
            </a:r>
            <a:endParaRPr lang="cs-CZ" sz="1600" b="1" dirty="0">
              <a:solidFill>
                <a:srgbClr val="0070C0"/>
              </a:solidFill>
            </a:endParaRPr>
          </a:p>
        </p:txBody>
      </p:sp>
      <p:sp>
        <p:nvSpPr>
          <p:cNvPr id="13" name="Obdélník 12"/>
          <p:cNvSpPr/>
          <p:nvPr/>
        </p:nvSpPr>
        <p:spPr>
          <a:xfrm>
            <a:off x="831106" y="440761"/>
            <a:ext cx="2700611" cy="646331"/>
          </a:xfrm>
          <a:prstGeom prst="rect">
            <a:avLst/>
          </a:prstGeom>
        </p:spPr>
        <p:txBody>
          <a:bodyPr wrap="none">
            <a:spAutoFit/>
          </a:bodyPr>
          <a:lstStyle/>
          <a:p>
            <a:pPr lvl="0">
              <a:lnSpc>
                <a:spcPct val="150000"/>
              </a:lnSpc>
            </a:pPr>
            <a:r>
              <a:rPr lang="cs-CZ" sz="2400" b="1" dirty="0">
                <a:solidFill>
                  <a:srgbClr val="C00000"/>
                </a:solidFill>
                <a:latin typeface="Times New Roman" panose="02020603050405020304" pitchFamily="18" charset="0"/>
                <a:ea typeface="Times New Roman" panose="02020603050405020304" pitchFamily="18" charset="0"/>
              </a:rPr>
              <a:t>Poškození proteinů</a:t>
            </a:r>
            <a:endParaRPr lang="cs-CZ" sz="2400" b="1" dirty="0">
              <a:solidFill>
                <a:srgbClr val="C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862062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38983" y="1208204"/>
            <a:ext cx="9191099" cy="5078313"/>
          </a:xfrm>
          <a:prstGeom prst="rect">
            <a:avLst/>
          </a:prstGeom>
        </p:spPr>
        <p:txBody>
          <a:bodyPr wrap="square">
            <a:spAutoFit/>
          </a:bodyPr>
          <a:lstStyle/>
          <a:p>
            <a:pPr marL="285750" indent="-285750">
              <a:lnSpc>
                <a:spcPct val="150000"/>
              </a:lnSpc>
              <a:spcAft>
                <a:spcPts val="0"/>
              </a:spcAft>
              <a:buFont typeface="Arial" panose="020B0604020202020204" pitchFamily="34" charset="0"/>
              <a:buChar char="•"/>
            </a:pPr>
            <a:r>
              <a:rPr lang="cs-CZ" dirty="0">
                <a:latin typeface="Times New Roman" panose="02020603050405020304" pitchFamily="18" charset="0"/>
                <a:ea typeface="Calibri" panose="020F0502020204030204" pitchFamily="34" charset="0"/>
              </a:rPr>
              <a:t>Řada recentních studií provedených zejména na prokaryotických organizmech lišících se svou radiosenzitivitou nicméně naznačuje, že </a:t>
            </a:r>
            <a:r>
              <a:rPr lang="cs-CZ" u="sng" dirty="0">
                <a:solidFill>
                  <a:srgbClr val="C00000"/>
                </a:solidFill>
                <a:latin typeface="Times New Roman" panose="02020603050405020304" pitchFamily="18" charset="0"/>
                <a:ea typeface="Calibri" panose="020F0502020204030204" pitchFamily="34" charset="0"/>
              </a:rPr>
              <a:t>význam radiačního poškození proteinů možná podceňujeme</a:t>
            </a:r>
            <a:r>
              <a:rPr lang="cs-CZ" dirty="0">
                <a:latin typeface="Times New Roman" panose="02020603050405020304" pitchFamily="18" charset="0"/>
                <a:ea typeface="Calibri" panose="020F0502020204030204" pitchFamily="34" charset="0"/>
              </a:rPr>
              <a:t>. </a:t>
            </a:r>
            <a:endParaRPr lang="cs-CZ" dirty="0" smtClean="0">
              <a:latin typeface="Times New Roman" panose="02020603050405020304" pitchFamily="18" charset="0"/>
              <a:ea typeface="Calibri" panose="020F0502020204030204" pitchFamily="34" charset="0"/>
            </a:endParaRPr>
          </a:p>
          <a:p>
            <a:pPr marL="285750" indent="-285750">
              <a:lnSpc>
                <a:spcPct val="150000"/>
              </a:lnSpc>
              <a:spcAft>
                <a:spcPts val="0"/>
              </a:spcAft>
              <a:buFont typeface="Arial" panose="020B0604020202020204" pitchFamily="34" charset="0"/>
              <a:buChar char="•"/>
            </a:pPr>
            <a:r>
              <a:rPr lang="cs-CZ" dirty="0" smtClean="0">
                <a:latin typeface="Times New Roman" panose="02020603050405020304" pitchFamily="18" charset="0"/>
                <a:ea typeface="Calibri" panose="020F0502020204030204" pitchFamily="34" charset="0"/>
              </a:rPr>
              <a:t>Vystavení </a:t>
            </a:r>
            <a:r>
              <a:rPr lang="cs-CZ" dirty="0">
                <a:latin typeface="Times New Roman" panose="02020603050405020304" pitchFamily="18" charset="0"/>
                <a:ea typeface="Calibri" panose="020F0502020204030204" pitchFamily="34" charset="0"/>
              </a:rPr>
              <a:t>různých prokaryot stejné dávce záření totiž způsobovalo vzájemně podobný počet kritických změn v DNA těchto organizmů, přesto se jejich přežívání významně lišilo, a naopak </a:t>
            </a:r>
            <a:r>
              <a:rPr lang="cs-CZ" u="sng" dirty="0">
                <a:latin typeface="Times New Roman" panose="02020603050405020304" pitchFamily="18" charset="0"/>
                <a:ea typeface="Calibri" panose="020F0502020204030204" pitchFamily="34" charset="0"/>
              </a:rPr>
              <a:t>korelovalo se schopností buněk chránit své proteiny před oxidativní újmou</a:t>
            </a:r>
            <a:r>
              <a:rPr lang="cs-CZ" dirty="0" smtClean="0">
                <a:latin typeface="Times New Roman" panose="02020603050405020304" pitchFamily="18" charset="0"/>
                <a:ea typeface="Calibri" panose="020F0502020204030204" pitchFamily="34" charset="0"/>
              </a:rPr>
              <a:t>.</a:t>
            </a:r>
          </a:p>
          <a:p>
            <a:pPr marL="285750" indent="-285750">
              <a:lnSpc>
                <a:spcPct val="150000"/>
              </a:lnSpc>
              <a:spcAft>
                <a:spcPts val="0"/>
              </a:spcAft>
              <a:buFont typeface="Arial" panose="020B0604020202020204" pitchFamily="34" charset="0"/>
              <a:buChar char="•"/>
            </a:pPr>
            <a:r>
              <a:rPr lang="cs-CZ" dirty="0" smtClean="0">
                <a:latin typeface="Times New Roman" panose="02020603050405020304" pitchFamily="18" charset="0"/>
                <a:ea typeface="Calibri" panose="020F0502020204030204" pitchFamily="34" charset="0"/>
              </a:rPr>
              <a:t>Toto </a:t>
            </a:r>
            <a:r>
              <a:rPr lang="cs-CZ" dirty="0">
                <a:latin typeface="Times New Roman" panose="02020603050405020304" pitchFamily="18" charset="0"/>
                <a:ea typeface="Calibri" panose="020F0502020204030204" pitchFamily="34" charset="0"/>
              </a:rPr>
              <a:t>překvapivé zjištění patrně znamená, že </a:t>
            </a:r>
            <a:r>
              <a:rPr lang="cs-CZ" u="sng" dirty="0">
                <a:latin typeface="Times New Roman" panose="02020603050405020304" pitchFamily="18" charset="0"/>
                <a:ea typeface="Calibri" panose="020F0502020204030204" pitchFamily="34" charset="0"/>
              </a:rPr>
              <a:t>vysoký antioxidační potenciál některých buněk dokáže stabilizovat funkce důležitých proteinů</a:t>
            </a:r>
            <a:r>
              <a:rPr lang="cs-CZ" dirty="0">
                <a:latin typeface="Times New Roman" panose="02020603050405020304" pitchFamily="18" charset="0"/>
                <a:ea typeface="Calibri" panose="020F0502020204030204" pitchFamily="34" charset="0"/>
              </a:rPr>
              <a:t>. </a:t>
            </a:r>
            <a:endParaRPr lang="cs-CZ" dirty="0" smtClean="0">
              <a:latin typeface="Times New Roman" panose="02020603050405020304" pitchFamily="18" charset="0"/>
              <a:ea typeface="Calibri" panose="020F0502020204030204" pitchFamily="34" charset="0"/>
            </a:endParaRPr>
          </a:p>
          <a:p>
            <a:pPr marL="285750" indent="-285750">
              <a:lnSpc>
                <a:spcPct val="150000"/>
              </a:lnSpc>
              <a:spcAft>
                <a:spcPts val="0"/>
              </a:spcAft>
              <a:buFont typeface="Arial" panose="020B0604020202020204" pitchFamily="34" charset="0"/>
              <a:buChar char="•"/>
            </a:pPr>
            <a:r>
              <a:rPr lang="cs-CZ" u="sng" dirty="0" smtClean="0">
                <a:latin typeface="Times New Roman" panose="02020603050405020304" pitchFamily="18" charset="0"/>
                <a:ea typeface="Calibri" panose="020F0502020204030204" pitchFamily="34" charset="0"/>
              </a:rPr>
              <a:t>Pravděpodobnými </a:t>
            </a:r>
            <a:r>
              <a:rPr lang="cs-CZ" u="sng" dirty="0">
                <a:latin typeface="Times New Roman" panose="02020603050405020304" pitchFamily="18" charset="0"/>
                <a:ea typeface="Calibri" panose="020F0502020204030204" pitchFamily="34" charset="0"/>
              </a:rPr>
              <a:t>kandidáty </a:t>
            </a:r>
            <a:r>
              <a:rPr lang="cs-CZ" dirty="0">
                <a:latin typeface="Times New Roman" panose="02020603050405020304" pitchFamily="18" charset="0"/>
                <a:ea typeface="Calibri" panose="020F0502020204030204" pitchFamily="34" charset="0"/>
              </a:rPr>
              <a:t>se v tomto směru jeví zejména </a:t>
            </a:r>
            <a:r>
              <a:rPr lang="cs-CZ" b="1" dirty="0">
                <a:solidFill>
                  <a:srgbClr val="C00000"/>
                </a:solidFill>
                <a:latin typeface="Times New Roman" panose="02020603050405020304" pitchFamily="18" charset="0"/>
                <a:ea typeface="Calibri" panose="020F0502020204030204" pitchFamily="34" charset="0"/>
              </a:rPr>
              <a:t>nízko početné regulační a reparační proteiny</a:t>
            </a:r>
            <a:r>
              <a:rPr lang="cs-CZ" dirty="0">
                <a:latin typeface="Times New Roman" panose="02020603050405020304" pitchFamily="18" charset="0"/>
                <a:ea typeface="Calibri" panose="020F0502020204030204" pitchFamily="34" charset="0"/>
              </a:rPr>
              <a:t>, které se podílejí na řízení buněčných procesů a opravě molekuly DNA po ozáření. Jednou tak možná budeme muset úloze poškození proteinů v radiobiologii přisoudit zásadnější význam, a to už i při relativně nízkých dávkách záření (</a:t>
            </a:r>
            <a:r>
              <a:rPr lang="cs-CZ" b="1" dirty="0">
                <a:solidFill>
                  <a:srgbClr val="C00000"/>
                </a:solidFill>
                <a:latin typeface="Times New Roman" panose="02020603050405020304" pitchFamily="18" charset="0"/>
                <a:ea typeface="Calibri" panose="020F0502020204030204" pitchFamily="34" charset="0"/>
              </a:rPr>
              <a:t>od cca 0,5 Gy</a:t>
            </a:r>
            <a:r>
              <a:rPr lang="cs-CZ" dirty="0">
                <a:latin typeface="Times New Roman" panose="02020603050405020304" pitchFamily="18" charset="0"/>
                <a:ea typeface="Calibri" panose="020F0502020204030204" pitchFamily="34" charset="0"/>
              </a:rPr>
              <a:t>).</a:t>
            </a:r>
            <a:endParaRPr lang="cs-CZ" sz="1600" dirty="0">
              <a:effectLst/>
              <a:latin typeface="Calibri" panose="020F0502020204030204" pitchFamily="34" charset="0"/>
              <a:ea typeface="Calibri" panose="020F0502020204030204" pitchFamily="34" charset="0"/>
            </a:endParaRPr>
          </a:p>
        </p:txBody>
      </p:sp>
      <p:sp>
        <p:nvSpPr>
          <p:cNvPr id="3" name="TextovéPole 2"/>
          <p:cNvSpPr txBox="1"/>
          <p:nvPr/>
        </p:nvSpPr>
        <p:spPr>
          <a:xfrm>
            <a:off x="515938" y="1613647"/>
            <a:ext cx="1372492" cy="3170099"/>
          </a:xfrm>
          <a:prstGeom prst="rect">
            <a:avLst/>
          </a:prstGeom>
          <a:noFill/>
        </p:spPr>
        <p:txBody>
          <a:bodyPr wrap="none" rtlCol="0">
            <a:spAutoFit/>
          </a:bodyPr>
          <a:lstStyle/>
          <a:p>
            <a:r>
              <a:rPr lang="cs-CZ" sz="20000" dirty="0" smtClean="0">
                <a:solidFill>
                  <a:srgbClr val="C00000"/>
                </a:solidFill>
              </a:rPr>
              <a:t>?</a:t>
            </a:r>
            <a:endParaRPr lang="cs-CZ" sz="20000" dirty="0">
              <a:solidFill>
                <a:srgbClr val="C00000"/>
              </a:solidFill>
            </a:endParaRPr>
          </a:p>
        </p:txBody>
      </p:sp>
      <p:sp>
        <p:nvSpPr>
          <p:cNvPr id="4" name="Obdélník 3"/>
          <p:cNvSpPr/>
          <p:nvPr/>
        </p:nvSpPr>
        <p:spPr>
          <a:xfrm>
            <a:off x="515938" y="501317"/>
            <a:ext cx="2700611" cy="646331"/>
          </a:xfrm>
          <a:prstGeom prst="rect">
            <a:avLst/>
          </a:prstGeom>
        </p:spPr>
        <p:txBody>
          <a:bodyPr wrap="none">
            <a:spAutoFit/>
          </a:bodyPr>
          <a:lstStyle/>
          <a:p>
            <a:pPr lvl="0">
              <a:lnSpc>
                <a:spcPct val="150000"/>
              </a:lnSpc>
            </a:pPr>
            <a:r>
              <a:rPr lang="cs-CZ" sz="2400" b="1" dirty="0">
                <a:solidFill>
                  <a:srgbClr val="C00000"/>
                </a:solidFill>
                <a:latin typeface="Times New Roman" panose="02020603050405020304" pitchFamily="18" charset="0"/>
                <a:ea typeface="Times New Roman" panose="02020603050405020304" pitchFamily="18" charset="0"/>
              </a:rPr>
              <a:t>Poškození proteinů</a:t>
            </a:r>
            <a:endParaRPr lang="cs-CZ" sz="2400" b="1" dirty="0">
              <a:solidFill>
                <a:srgbClr val="C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061996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16307" y="1132514"/>
            <a:ext cx="5260600" cy="4555093"/>
          </a:xfrm>
          <a:prstGeom prst="rect">
            <a:avLst/>
          </a:prstGeom>
        </p:spPr>
        <p:txBody>
          <a:bodyPr wrap="square">
            <a:spAutoFit/>
          </a:bodyPr>
          <a:lstStyle/>
          <a:p>
            <a:pPr marL="285750" indent="-285750">
              <a:lnSpc>
                <a:spcPct val="150000"/>
              </a:lnSpc>
              <a:spcBef>
                <a:spcPts val="1200"/>
              </a:spcBef>
              <a:spcAft>
                <a:spcPts val="0"/>
              </a:spcAft>
              <a:buFont typeface="Arial" panose="020B0604020202020204" pitchFamily="34" charset="0"/>
              <a:buChar char="•"/>
            </a:pPr>
            <a:r>
              <a:rPr lang="cs-CZ" dirty="0">
                <a:latin typeface="Times New Roman" panose="02020603050405020304" pitchFamily="18" charset="0"/>
                <a:ea typeface="Calibri" panose="020F0502020204030204" pitchFamily="34" charset="0"/>
              </a:rPr>
              <a:t>Proteiny narušuje jak záření samotné, tak především </a:t>
            </a:r>
            <a:r>
              <a:rPr lang="cs-CZ" b="1" dirty="0">
                <a:solidFill>
                  <a:srgbClr val="C00000"/>
                </a:solidFill>
                <a:latin typeface="Times New Roman" panose="02020603050405020304" pitchFamily="18" charset="0"/>
                <a:ea typeface="Calibri" panose="020F0502020204030204" pitchFamily="34" charset="0"/>
              </a:rPr>
              <a:t>ionty OH</a:t>
            </a:r>
            <a:r>
              <a:rPr lang="cs-CZ" b="1" baseline="30000" dirty="0">
                <a:solidFill>
                  <a:srgbClr val="C00000"/>
                </a:solidFill>
                <a:latin typeface="Times New Roman" panose="02020603050405020304" pitchFamily="18" charset="0"/>
                <a:ea typeface="Calibri" panose="020F0502020204030204" pitchFamily="34" charset="0"/>
              </a:rPr>
              <a:t>-</a:t>
            </a:r>
            <a:r>
              <a:rPr lang="cs-CZ" b="1" dirty="0">
                <a:solidFill>
                  <a:srgbClr val="C00000"/>
                </a:solidFill>
                <a:latin typeface="Times New Roman" panose="02020603050405020304" pitchFamily="18" charset="0"/>
                <a:ea typeface="Calibri" panose="020F0502020204030204" pitchFamily="34" charset="0"/>
              </a:rPr>
              <a:t> </a:t>
            </a:r>
            <a:r>
              <a:rPr lang="cs-CZ" dirty="0">
                <a:latin typeface="Times New Roman" panose="02020603050405020304" pitchFamily="18" charset="0"/>
                <a:ea typeface="Calibri" panose="020F0502020204030204" pitchFamily="34" charset="0"/>
              </a:rPr>
              <a:t>pocházející z radiolýzy vody. </a:t>
            </a:r>
            <a:endParaRPr lang="cs-CZ" dirty="0" smtClean="0">
              <a:latin typeface="Times New Roman" panose="02020603050405020304" pitchFamily="18" charset="0"/>
              <a:ea typeface="Calibri" panose="020F0502020204030204" pitchFamily="34" charset="0"/>
            </a:endParaRPr>
          </a:p>
          <a:p>
            <a:pPr marL="285750" indent="-285750">
              <a:lnSpc>
                <a:spcPct val="150000"/>
              </a:lnSpc>
              <a:spcBef>
                <a:spcPts val="1200"/>
              </a:spcBef>
              <a:spcAft>
                <a:spcPts val="0"/>
              </a:spcAft>
              <a:buFont typeface="Arial" panose="020B0604020202020204" pitchFamily="34" charset="0"/>
              <a:buChar char="•"/>
            </a:pPr>
            <a:r>
              <a:rPr lang="cs-CZ" dirty="0" smtClean="0">
                <a:latin typeface="Times New Roman" panose="02020603050405020304" pitchFamily="18" charset="0"/>
                <a:ea typeface="Calibri" panose="020F0502020204030204" pitchFamily="34" charset="0"/>
              </a:rPr>
              <a:t>Ty </a:t>
            </a:r>
            <a:r>
              <a:rPr lang="cs-CZ" dirty="0">
                <a:latin typeface="Times New Roman" panose="02020603050405020304" pitchFamily="18" charset="0"/>
                <a:ea typeface="Calibri" panose="020F0502020204030204" pitchFamily="34" charset="0"/>
              </a:rPr>
              <a:t>mají schopnost </a:t>
            </a:r>
            <a:r>
              <a:rPr lang="cs-CZ" b="1" dirty="0">
                <a:solidFill>
                  <a:srgbClr val="C00000"/>
                </a:solidFill>
                <a:latin typeface="Times New Roman" panose="02020603050405020304" pitchFamily="18" charset="0"/>
                <a:ea typeface="Calibri" panose="020F0502020204030204" pitchFamily="34" charset="0"/>
              </a:rPr>
              <a:t>odtrhnout vodík </a:t>
            </a:r>
            <a:r>
              <a:rPr lang="cs-CZ" dirty="0">
                <a:latin typeface="Times New Roman" panose="02020603050405020304" pitchFamily="18" charset="0"/>
                <a:ea typeface="Calibri" panose="020F0502020204030204" pitchFamily="34" charset="0"/>
              </a:rPr>
              <a:t>z peptidového řetězce, vázat se na aromatické zbytky aminokyselin a reagovat s atomy síry. </a:t>
            </a:r>
            <a:endParaRPr lang="cs-CZ" dirty="0" smtClean="0">
              <a:latin typeface="Times New Roman" panose="02020603050405020304" pitchFamily="18" charset="0"/>
              <a:ea typeface="Calibri" panose="020F0502020204030204" pitchFamily="34" charset="0"/>
            </a:endParaRPr>
          </a:p>
          <a:p>
            <a:pPr marL="285750" indent="-285750">
              <a:lnSpc>
                <a:spcPct val="150000"/>
              </a:lnSpc>
              <a:spcBef>
                <a:spcPts val="1200"/>
              </a:spcBef>
              <a:spcAft>
                <a:spcPts val="0"/>
              </a:spcAft>
              <a:buFont typeface="Arial" panose="020B0604020202020204" pitchFamily="34" charset="0"/>
              <a:buChar char="•"/>
            </a:pPr>
            <a:r>
              <a:rPr lang="cs-CZ" dirty="0" smtClean="0">
                <a:latin typeface="Times New Roman" panose="02020603050405020304" pitchFamily="18" charset="0"/>
                <a:ea typeface="Calibri" panose="020F0502020204030204" pitchFamily="34" charset="0"/>
              </a:rPr>
              <a:t>Reakcemi </a:t>
            </a:r>
            <a:r>
              <a:rPr lang="cs-CZ" dirty="0">
                <a:latin typeface="Times New Roman" panose="02020603050405020304" pitchFamily="18" charset="0"/>
                <a:ea typeface="Calibri" panose="020F0502020204030204" pitchFamily="34" charset="0"/>
              </a:rPr>
              <a:t>s radikály se navíc „aktivují“ i vlastní proteiny – stávají se z nich </a:t>
            </a:r>
            <a:r>
              <a:rPr lang="cs-CZ" b="1" dirty="0">
                <a:solidFill>
                  <a:srgbClr val="C00000"/>
                </a:solidFill>
                <a:latin typeface="Times New Roman" panose="02020603050405020304" pitchFamily="18" charset="0"/>
                <a:ea typeface="Calibri" panose="020F0502020204030204" pitchFamily="34" charset="0"/>
              </a:rPr>
              <a:t>proteinové radikály</a:t>
            </a:r>
            <a:r>
              <a:rPr lang="cs-CZ" dirty="0">
                <a:latin typeface="Times New Roman" panose="02020603050405020304" pitchFamily="18" charset="0"/>
                <a:ea typeface="Calibri" panose="020F0502020204030204" pitchFamily="34" charset="0"/>
              </a:rPr>
              <a:t>, které </a:t>
            </a:r>
            <a:r>
              <a:rPr lang="cs-CZ" dirty="0" err="1">
                <a:latin typeface="Times New Roman" panose="02020603050405020304" pitchFamily="18" charset="0"/>
                <a:ea typeface="Calibri" panose="020F0502020204030204" pitchFamily="34" charset="0"/>
              </a:rPr>
              <a:t>peroxidačně</a:t>
            </a:r>
            <a:r>
              <a:rPr lang="cs-CZ" dirty="0">
                <a:latin typeface="Times New Roman" panose="02020603050405020304" pitchFamily="18" charset="0"/>
                <a:ea typeface="Calibri" panose="020F0502020204030204" pitchFamily="34" charset="0"/>
              </a:rPr>
              <a:t> poškozují další proteiny a biomolekuly </a:t>
            </a:r>
            <a:r>
              <a:rPr lang="cs-CZ" dirty="0" smtClean="0">
                <a:latin typeface="Times New Roman" panose="02020603050405020304" pitchFamily="18" charset="0"/>
                <a:ea typeface="Calibri" panose="020F0502020204030204" pitchFamily="34" charset="0"/>
              </a:rPr>
              <a:t> </a:t>
            </a:r>
            <a:r>
              <a:rPr lang="cs-CZ" b="1" dirty="0" smtClean="0">
                <a:solidFill>
                  <a:srgbClr val="C00000"/>
                </a:solidFill>
                <a:latin typeface="Times New Roman" panose="02020603050405020304" pitchFamily="18" charset="0"/>
                <a:ea typeface="Calibri" panose="020F0502020204030204" pitchFamily="34" charset="0"/>
              </a:rPr>
              <a:t>(řetězová reakce) </a:t>
            </a:r>
            <a:r>
              <a:rPr lang="cs-CZ" dirty="0" smtClean="0">
                <a:latin typeface="Times New Roman" panose="02020603050405020304" pitchFamily="18" charset="0"/>
                <a:ea typeface="Calibri" panose="020F0502020204030204" pitchFamily="34" charset="0"/>
              </a:rPr>
              <a:t>za </a:t>
            </a:r>
            <a:r>
              <a:rPr lang="cs-CZ" dirty="0">
                <a:latin typeface="Times New Roman" panose="02020603050405020304" pitchFamily="18" charset="0"/>
                <a:ea typeface="Calibri" panose="020F0502020204030204" pitchFamily="34" charset="0"/>
              </a:rPr>
              <a:t>vzniku produktů se zcela pozměněnými vlastnostmi. </a:t>
            </a:r>
            <a:endParaRPr lang="cs-CZ" dirty="0" smtClean="0">
              <a:latin typeface="Times New Roman" panose="02020603050405020304" pitchFamily="18" charset="0"/>
              <a:ea typeface="Calibri" panose="020F0502020204030204" pitchFamily="34" charset="0"/>
            </a:endParaRP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1572" y="987921"/>
            <a:ext cx="4554523" cy="4494065"/>
          </a:xfrm>
          <a:prstGeom prst="rect">
            <a:avLst/>
          </a:prstGeom>
        </p:spPr>
      </p:pic>
      <p:sp>
        <p:nvSpPr>
          <p:cNvPr id="4" name="Obdélník 3"/>
          <p:cNvSpPr/>
          <p:nvPr/>
        </p:nvSpPr>
        <p:spPr>
          <a:xfrm>
            <a:off x="831106" y="440761"/>
            <a:ext cx="4762073" cy="646331"/>
          </a:xfrm>
          <a:prstGeom prst="rect">
            <a:avLst/>
          </a:prstGeom>
        </p:spPr>
        <p:txBody>
          <a:bodyPr wrap="none">
            <a:spAutoFit/>
          </a:bodyPr>
          <a:lstStyle/>
          <a:p>
            <a:pPr lvl="0">
              <a:lnSpc>
                <a:spcPct val="150000"/>
              </a:lnSpc>
            </a:pPr>
            <a:r>
              <a:rPr lang="cs-CZ" sz="2400" b="1" dirty="0">
                <a:solidFill>
                  <a:srgbClr val="C00000"/>
                </a:solidFill>
                <a:latin typeface="Times New Roman" panose="02020603050405020304" pitchFamily="18" charset="0"/>
                <a:ea typeface="Times New Roman" panose="02020603050405020304" pitchFamily="18" charset="0"/>
              </a:rPr>
              <a:t>Poškození </a:t>
            </a:r>
            <a:r>
              <a:rPr lang="cs-CZ" sz="2400" b="1" dirty="0" smtClean="0">
                <a:solidFill>
                  <a:srgbClr val="C00000"/>
                </a:solidFill>
                <a:latin typeface="Times New Roman" panose="02020603050405020304" pitchFamily="18" charset="0"/>
                <a:ea typeface="Times New Roman" panose="02020603050405020304" pitchFamily="18" charset="0"/>
              </a:rPr>
              <a:t>proteinů (mechanismus)</a:t>
            </a:r>
            <a:endParaRPr lang="cs-CZ" sz="2400" b="1" dirty="0">
              <a:solidFill>
                <a:srgbClr val="C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963883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58588" y="548615"/>
            <a:ext cx="11522636" cy="242887"/>
          </a:xfrm>
          <a:noFill/>
        </p:spPr>
        <p:txBody>
          <a:bodyPr>
            <a:noAutofit/>
          </a:bodyPr>
          <a:lstStyle/>
          <a:p>
            <a:pPr algn="ctr" eaLnBrk="1" hangingPunct="1"/>
            <a:r>
              <a:rPr lang="cs-CZ" altLang="cs-CZ" sz="3600" b="1" dirty="0">
                <a:solidFill>
                  <a:srgbClr val="C00000"/>
                </a:solidFill>
              </a:rPr>
              <a:t>Účinek záření na </a:t>
            </a:r>
            <a:r>
              <a:rPr lang="cs-CZ" altLang="cs-CZ" sz="3600" b="1" dirty="0" smtClean="0">
                <a:solidFill>
                  <a:srgbClr val="C00000"/>
                </a:solidFill>
              </a:rPr>
              <a:t>organismy – první pozorování</a:t>
            </a:r>
            <a:endParaRPr lang="cs-CZ" altLang="cs-CZ" sz="3600" b="1" dirty="0">
              <a:solidFill>
                <a:srgbClr val="C00000"/>
              </a:solidFill>
            </a:endParaRPr>
          </a:p>
        </p:txBody>
      </p:sp>
      <p:sp>
        <p:nvSpPr>
          <p:cNvPr id="41987" name="Text Box 3"/>
          <p:cNvSpPr txBox="1">
            <a:spLocks noChangeArrowheads="1"/>
          </p:cNvSpPr>
          <p:nvPr/>
        </p:nvSpPr>
        <p:spPr bwMode="auto">
          <a:xfrm>
            <a:off x="470133" y="1006754"/>
            <a:ext cx="11251733" cy="5478423"/>
          </a:xfrm>
          <a:prstGeom prst="rect">
            <a:avLst/>
          </a:prstGeom>
          <a:noFill/>
          <a:ln w="9525">
            <a:noFill/>
            <a:miter lim="800000"/>
            <a:headEnd/>
            <a:tailEnd/>
          </a:ln>
          <a:effectLst/>
        </p:spPr>
        <p:txBody>
          <a:bodyPr wrap="square">
            <a:spAutoFit/>
          </a:bodyPr>
          <a:lstStyle/>
          <a:p>
            <a:pPr marL="0" lvl="1" algn="just" fontAlgn="base">
              <a:spcBef>
                <a:spcPct val="50000"/>
              </a:spcBef>
              <a:spcAft>
                <a:spcPct val="0"/>
              </a:spcAft>
              <a:defRPr/>
            </a:pPr>
            <a:r>
              <a:rPr lang="cs-CZ" sz="2000" b="1" dirty="0" smtClean="0">
                <a:solidFill>
                  <a:srgbClr val="FF6600"/>
                </a:solidFill>
              </a:rPr>
              <a:t>Experimenty </a:t>
            </a:r>
            <a:r>
              <a:rPr lang="cs-CZ" sz="2000" b="1" dirty="0">
                <a:solidFill>
                  <a:srgbClr val="FF6600"/>
                </a:solidFill>
              </a:rPr>
              <a:t>se zářením. </a:t>
            </a:r>
            <a:r>
              <a:rPr lang="cs-CZ" sz="2000" dirty="0">
                <a:solidFill>
                  <a:srgbClr val="2D2D8A">
                    <a:lumMod val="50000"/>
                  </a:srgbClr>
                </a:solidFill>
              </a:rPr>
              <a:t>Kromě léčebných účinků se brzo přišlo na to, že záření může člověku velmi vážně ublížit. </a:t>
            </a:r>
            <a:r>
              <a:rPr lang="cs-CZ" sz="2000" u="sng" dirty="0">
                <a:solidFill>
                  <a:srgbClr val="2D2D8A">
                    <a:lumMod val="50000"/>
                  </a:srgbClr>
                </a:solidFill>
              </a:rPr>
              <a:t>Sama </a:t>
            </a:r>
            <a:r>
              <a:rPr lang="cs-CZ" sz="2000" b="1" u="sng" dirty="0">
                <a:solidFill>
                  <a:srgbClr val="2D2D8A">
                    <a:lumMod val="50000"/>
                  </a:srgbClr>
                </a:solidFill>
              </a:rPr>
              <a:t>Marie Curie</a:t>
            </a:r>
            <a:r>
              <a:rPr lang="cs-CZ" sz="2000" dirty="0">
                <a:solidFill>
                  <a:srgbClr val="2D2D8A">
                    <a:lumMod val="50000"/>
                  </a:srgbClr>
                </a:solidFill>
              </a:rPr>
              <a:t> na svou práci se zářením doplatila. </a:t>
            </a:r>
            <a:r>
              <a:rPr lang="cs-CZ" sz="2000" dirty="0">
                <a:solidFill>
                  <a:srgbClr val="2D2D8A">
                    <a:lumMod val="50000"/>
                  </a:srgbClr>
                </a:solidFill>
              </a:rPr>
              <a:t>Již v roce 1920 pociťovala silnou únavnost </a:t>
            </a:r>
            <a:r>
              <a:rPr lang="cs-CZ" sz="2000" dirty="0" smtClean="0">
                <a:solidFill>
                  <a:srgbClr val="2D2D8A">
                    <a:lumMod val="50000"/>
                  </a:srgbClr>
                </a:solidFill>
              </a:rPr>
              <a:t>a závratě</a:t>
            </a:r>
            <a:r>
              <a:rPr lang="cs-CZ" sz="2000" dirty="0">
                <a:solidFill>
                  <a:srgbClr val="2D2D8A">
                    <a:lumMod val="50000"/>
                  </a:srgbClr>
                </a:solidFill>
              </a:rPr>
              <a:t>. </a:t>
            </a:r>
            <a:r>
              <a:rPr lang="cs-CZ" sz="2000" dirty="0">
                <a:solidFill>
                  <a:srgbClr val="2D2D8A">
                    <a:lumMod val="50000"/>
                  </a:srgbClr>
                </a:solidFill>
              </a:rPr>
              <a:t>V roce 1930 onemocněla nevyléčitelnou anémií a 4 roky poté zemřela v horském sanatoriu, kde byla léčená. Vzhledem k neviditelnosti záření však mnozí dlouho nechápali jeho škodlivost nebo ji brali na lehkou váhu. </a:t>
            </a:r>
          </a:p>
          <a:p>
            <a:pPr marL="0" lvl="1" fontAlgn="base">
              <a:spcBef>
                <a:spcPct val="50000"/>
              </a:spcBef>
              <a:spcAft>
                <a:spcPct val="0"/>
              </a:spcAft>
              <a:defRPr/>
            </a:pPr>
            <a:r>
              <a:rPr lang="cs-CZ" sz="2000" u="sng" dirty="0" smtClean="0">
                <a:solidFill>
                  <a:srgbClr val="2D2D8A">
                    <a:lumMod val="50000"/>
                  </a:srgbClr>
                </a:solidFill>
              </a:rPr>
              <a:t>V </a:t>
            </a:r>
            <a:r>
              <a:rPr lang="cs-CZ" sz="2000" u="sng" dirty="0">
                <a:solidFill>
                  <a:srgbClr val="2D2D8A">
                    <a:lumMod val="50000"/>
                  </a:srgbClr>
                </a:solidFill>
              </a:rPr>
              <a:t>období </a:t>
            </a:r>
            <a:r>
              <a:rPr lang="cs-CZ" sz="2000" u="sng" dirty="0">
                <a:solidFill>
                  <a:srgbClr val="2D2D8A">
                    <a:lumMod val="50000"/>
                  </a:srgbClr>
                </a:solidFill>
              </a:rPr>
              <a:t>studené války </a:t>
            </a:r>
            <a:r>
              <a:rPr lang="cs-CZ" sz="2000" dirty="0">
                <a:solidFill>
                  <a:srgbClr val="2D2D8A">
                    <a:lumMod val="50000"/>
                  </a:srgbClr>
                </a:solidFill>
              </a:rPr>
              <a:t>došlo k řadě případů </a:t>
            </a:r>
            <a:r>
              <a:rPr lang="cs-CZ" sz="2000" b="1" dirty="0">
                <a:solidFill>
                  <a:srgbClr val="FF6600"/>
                </a:solidFill>
              </a:rPr>
              <a:t>zneužití záření</a:t>
            </a:r>
            <a:r>
              <a:rPr lang="cs-CZ" sz="2000" b="1" dirty="0">
                <a:solidFill>
                  <a:srgbClr val="FFFFFF"/>
                </a:solidFill>
              </a:rPr>
              <a:t> </a:t>
            </a:r>
            <a:r>
              <a:rPr lang="cs-CZ" sz="2000" dirty="0">
                <a:solidFill>
                  <a:srgbClr val="2D2D8A">
                    <a:lumMod val="50000"/>
                  </a:srgbClr>
                </a:solidFill>
              </a:rPr>
              <a:t>a jak v Rusku, </a:t>
            </a:r>
            <a:r>
              <a:rPr lang="cs-CZ" sz="2000" dirty="0">
                <a:solidFill>
                  <a:srgbClr val="2D2D8A">
                    <a:lumMod val="50000"/>
                  </a:srgbClr>
                </a:solidFill>
              </a:rPr>
              <a:t>tak v  </a:t>
            </a:r>
            <a:r>
              <a:rPr lang="cs-CZ" sz="2000" dirty="0">
                <a:solidFill>
                  <a:srgbClr val="2D2D8A">
                    <a:lumMod val="50000"/>
                  </a:srgbClr>
                </a:solidFill>
              </a:rPr>
              <a:t>USA. </a:t>
            </a:r>
            <a:r>
              <a:rPr lang="cs-CZ" sz="2000" dirty="0">
                <a:solidFill>
                  <a:srgbClr val="2D2D8A">
                    <a:lumMod val="50000"/>
                  </a:srgbClr>
                </a:solidFill>
              </a:rPr>
              <a:t>Dokumentuje to zpráva D.O.E. </a:t>
            </a:r>
            <a:r>
              <a:rPr lang="cs-CZ" sz="2000" b="1" dirty="0">
                <a:solidFill>
                  <a:srgbClr val="FF6600"/>
                </a:solidFill>
              </a:rPr>
              <a:t>„</a:t>
            </a:r>
            <a:r>
              <a:rPr lang="cs-CZ" sz="2000" b="1" dirty="0" err="1">
                <a:solidFill>
                  <a:srgbClr val="FF6600"/>
                </a:solidFill>
              </a:rPr>
              <a:t>Human</a:t>
            </a:r>
            <a:r>
              <a:rPr lang="cs-CZ" sz="2000" b="1" dirty="0">
                <a:solidFill>
                  <a:srgbClr val="FF6600"/>
                </a:solidFill>
              </a:rPr>
              <a:t> </a:t>
            </a:r>
            <a:r>
              <a:rPr lang="cs-CZ" sz="2000" b="1" dirty="0" err="1">
                <a:solidFill>
                  <a:srgbClr val="FF6600"/>
                </a:solidFill>
              </a:rPr>
              <a:t>Radiation</a:t>
            </a:r>
            <a:r>
              <a:rPr lang="cs-CZ" sz="2000" b="1" dirty="0">
                <a:solidFill>
                  <a:srgbClr val="FF6600"/>
                </a:solidFill>
              </a:rPr>
              <a:t> </a:t>
            </a:r>
            <a:r>
              <a:rPr lang="cs-CZ" sz="2000" b="1" dirty="0" err="1">
                <a:solidFill>
                  <a:srgbClr val="FF6600"/>
                </a:solidFill>
              </a:rPr>
              <a:t>Experiments</a:t>
            </a:r>
            <a:r>
              <a:rPr lang="cs-CZ" sz="2000" b="1" dirty="0">
                <a:solidFill>
                  <a:srgbClr val="FF6600"/>
                </a:solidFill>
              </a:rPr>
              <a:t>“. </a:t>
            </a:r>
          </a:p>
          <a:p>
            <a:pPr marL="0" lvl="1" fontAlgn="base">
              <a:spcBef>
                <a:spcPct val="50000"/>
              </a:spcBef>
              <a:spcAft>
                <a:spcPct val="0"/>
              </a:spcAft>
              <a:defRPr/>
            </a:pPr>
            <a:r>
              <a:rPr lang="cs-CZ" sz="2000" dirty="0" smtClean="0">
                <a:solidFill>
                  <a:srgbClr val="2D2D8A">
                    <a:lumMod val="50000"/>
                  </a:srgbClr>
                </a:solidFill>
              </a:rPr>
              <a:t>Např</a:t>
            </a:r>
            <a:r>
              <a:rPr lang="cs-CZ" sz="2000" dirty="0">
                <a:solidFill>
                  <a:srgbClr val="2D2D8A">
                    <a:lumMod val="50000"/>
                  </a:srgbClr>
                </a:solidFill>
              </a:rPr>
              <a:t>. </a:t>
            </a:r>
            <a:r>
              <a:rPr lang="cs-CZ" sz="2000" dirty="0">
                <a:solidFill>
                  <a:srgbClr val="2D2D8A">
                    <a:lumMod val="50000"/>
                  </a:srgbClr>
                </a:solidFill>
              </a:rPr>
              <a:t>byl v průběhu 2 let podáván </a:t>
            </a:r>
            <a:r>
              <a:rPr lang="cs-CZ" sz="2000" b="1" u="sng" dirty="0">
                <a:solidFill>
                  <a:srgbClr val="2D2D8A">
                    <a:lumMod val="50000"/>
                  </a:srgbClr>
                </a:solidFill>
              </a:rPr>
              <a:t>829 ženám plutoniový koktejl</a:t>
            </a:r>
            <a:r>
              <a:rPr lang="cs-CZ" sz="2000" dirty="0">
                <a:solidFill>
                  <a:srgbClr val="2D2D8A">
                    <a:lumMod val="50000"/>
                  </a:srgbClr>
                </a:solidFill>
              </a:rPr>
              <a:t> s komentářem typu – budete se cítit </a:t>
            </a:r>
            <a:r>
              <a:rPr lang="cs-CZ" sz="2000" dirty="0">
                <a:solidFill>
                  <a:srgbClr val="2D2D8A">
                    <a:lumMod val="50000"/>
                  </a:srgbClr>
                </a:solidFill>
              </a:rPr>
              <a:t>lépe.</a:t>
            </a:r>
          </a:p>
          <a:p>
            <a:pPr marL="0" lvl="1" fontAlgn="base">
              <a:spcBef>
                <a:spcPct val="50000"/>
              </a:spcBef>
              <a:spcAft>
                <a:spcPct val="0"/>
              </a:spcAft>
              <a:defRPr/>
            </a:pPr>
            <a:r>
              <a:rPr lang="cs-CZ" sz="2000" dirty="0" smtClean="0">
                <a:solidFill>
                  <a:srgbClr val="2D2D8A">
                    <a:lumMod val="50000"/>
                  </a:srgbClr>
                </a:solidFill>
              </a:rPr>
              <a:t>Fyzici </a:t>
            </a:r>
            <a:r>
              <a:rPr lang="cs-CZ" sz="2000" dirty="0">
                <a:solidFill>
                  <a:srgbClr val="2D2D8A">
                    <a:lumMod val="50000"/>
                  </a:srgbClr>
                </a:solidFill>
              </a:rPr>
              <a:t>mnohdy pracovali s nadšením bez ohledu </a:t>
            </a:r>
            <a:br>
              <a:rPr lang="cs-CZ" sz="2000" dirty="0">
                <a:solidFill>
                  <a:srgbClr val="2D2D8A">
                    <a:lumMod val="50000"/>
                  </a:srgbClr>
                </a:solidFill>
              </a:rPr>
            </a:br>
            <a:r>
              <a:rPr lang="cs-CZ" sz="2000" dirty="0">
                <a:solidFill>
                  <a:srgbClr val="2D2D8A">
                    <a:lumMod val="50000"/>
                  </a:srgbClr>
                </a:solidFill>
              </a:rPr>
              <a:t>na své zdraví i zdraví jiných. </a:t>
            </a:r>
            <a:r>
              <a:rPr lang="cs-CZ" sz="2000" dirty="0">
                <a:solidFill>
                  <a:srgbClr val="2D2D8A">
                    <a:lumMod val="50000"/>
                  </a:srgbClr>
                </a:solidFill>
              </a:rPr>
              <a:t>Tak např. </a:t>
            </a:r>
            <a:br>
              <a:rPr lang="cs-CZ" sz="2000" dirty="0">
                <a:solidFill>
                  <a:srgbClr val="2D2D8A">
                    <a:lumMod val="50000"/>
                  </a:srgbClr>
                </a:solidFill>
              </a:rPr>
            </a:br>
            <a:r>
              <a:rPr lang="cs-CZ" sz="2000" b="1" u="sng" dirty="0">
                <a:solidFill>
                  <a:srgbClr val="2D2D8A">
                    <a:lumMod val="50000"/>
                  </a:srgbClr>
                </a:solidFill>
              </a:rPr>
              <a:t>dr. </a:t>
            </a:r>
            <a:r>
              <a:rPr lang="cs-CZ" sz="2000" b="1" u="sng" dirty="0" err="1">
                <a:solidFill>
                  <a:srgbClr val="2D2D8A">
                    <a:lumMod val="50000"/>
                  </a:srgbClr>
                </a:solidFill>
              </a:rPr>
              <a:t>Slotin</a:t>
            </a:r>
            <a:r>
              <a:rPr lang="cs-CZ" sz="2000" dirty="0">
                <a:solidFill>
                  <a:srgbClr val="2D2D8A">
                    <a:lumMod val="50000"/>
                  </a:srgbClr>
                </a:solidFill>
              </a:rPr>
              <a:t> zemřel po experimentování se </a:t>
            </a:r>
            <a:br>
              <a:rPr lang="cs-CZ" sz="2000" dirty="0">
                <a:solidFill>
                  <a:srgbClr val="2D2D8A">
                    <a:lumMod val="50000"/>
                  </a:srgbClr>
                </a:solidFill>
              </a:rPr>
            </a:br>
            <a:r>
              <a:rPr lang="cs-CZ" sz="2000" dirty="0">
                <a:solidFill>
                  <a:srgbClr val="2D2D8A">
                    <a:lumMod val="50000"/>
                  </a:srgbClr>
                </a:solidFill>
              </a:rPr>
              <a:t>dvěma </a:t>
            </a:r>
            <a:r>
              <a:rPr lang="cs-CZ" sz="2000" dirty="0" err="1">
                <a:solidFill>
                  <a:srgbClr val="2D2D8A">
                    <a:lumMod val="50000"/>
                  </a:srgbClr>
                </a:solidFill>
              </a:rPr>
              <a:t>hemisférámi</a:t>
            </a:r>
            <a:r>
              <a:rPr lang="cs-CZ" sz="2000" dirty="0">
                <a:solidFill>
                  <a:srgbClr val="2D2D8A">
                    <a:lumMod val="50000"/>
                  </a:srgbClr>
                </a:solidFill>
              </a:rPr>
              <a:t> plutonia, které ručně </a:t>
            </a:r>
            <a:br>
              <a:rPr lang="cs-CZ" sz="2000" dirty="0">
                <a:solidFill>
                  <a:srgbClr val="2D2D8A">
                    <a:lumMod val="50000"/>
                  </a:srgbClr>
                </a:solidFill>
              </a:rPr>
            </a:br>
            <a:r>
              <a:rPr lang="cs-CZ" sz="2000" dirty="0">
                <a:solidFill>
                  <a:srgbClr val="2D2D8A">
                    <a:lumMod val="50000"/>
                  </a:srgbClr>
                </a:solidFill>
              </a:rPr>
              <a:t>posunoval k sobě dokud neucítil atomovou</a:t>
            </a:r>
            <a:br>
              <a:rPr lang="cs-CZ" sz="2000" dirty="0">
                <a:solidFill>
                  <a:srgbClr val="2D2D8A">
                    <a:lumMod val="50000"/>
                  </a:srgbClr>
                </a:solidFill>
              </a:rPr>
            </a:br>
            <a:r>
              <a:rPr lang="cs-CZ" sz="2000" dirty="0">
                <a:solidFill>
                  <a:srgbClr val="2D2D8A">
                    <a:lumMod val="50000"/>
                  </a:srgbClr>
                </a:solidFill>
              </a:rPr>
              <a:t>reakci. Když mu sjel šroubovák, reakce </a:t>
            </a:r>
            <a:br>
              <a:rPr lang="cs-CZ" sz="2000" dirty="0">
                <a:solidFill>
                  <a:srgbClr val="2D2D8A">
                    <a:lumMod val="50000"/>
                  </a:srgbClr>
                </a:solidFill>
              </a:rPr>
            </a:br>
            <a:r>
              <a:rPr lang="cs-CZ" sz="2000" dirty="0">
                <a:solidFill>
                  <a:srgbClr val="2D2D8A">
                    <a:lumMod val="50000"/>
                  </a:srgbClr>
                </a:solidFill>
              </a:rPr>
              <a:t>přešla v intenzívní záři a </a:t>
            </a:r>
            <a:r>
              <a:rPr lang="cs-CZ" sz="2000" dirty="0" err="1">
                <a:solidFill>
                  <a:srgbClr val="2D2D8A">
                    <a:lumMod val="50000"/>
                  </a:srgbClr>
                </a:solidFill>
              </a:rPr>
              <a:t>Slotin</a:t>
            </a:r>
            <a:r>
              <a:rPr lang="cs-CZ" sz="2000" dirty="0">
                <a:solidFill>
                  <a:srgbClr val="2D2D8A">
                    <a:lumMod val="50000"/>
                  </a:srgbClr>
                </a:solidFill>
              </a:rPr>
              <a:t> oddělil obě </a:t>
            </a:r>
            <a:br>
              <a:rPr lang="cs-CZ" sz="2000" dirty="0">
                <a:solidFill>
                  <a:srgbClr val="2D2D8A">
                    <a:lumMod val="50000"/>
                  </a:srgbClr>
                </a:solidFill>
              </a:rPr>
            </a:br>
            <a:r>
              <a:rPr lang="cs-CZ" sz="2000" dirty="0">
                <a:solidFill>
                  <a:srgbClr val="2D2D8A">
                    <a:lumMod val="50000"/>
                  </a:srgbClr>
                </a:solidFill>
              </a:rPr>
              <a:t>hemisféry ručně od sebe. Zemřel po 9 dnech.</a:t>
            </a:r>
          </a:p>
        </p:txBody>
      </p:sp>
      <p:sp>
        <p:nvSpPr>
          <p:cNvPr id="28676" name="Rectangle 4"/>
          <p:cNvSpPr>
            <a:spLocks noChangeArrowheads="1"/>
          </p:cNvSpPr>
          <p:nvPr/>
        </p:nvSpPr>
        <p:spPr bwMode="auto">
          <a:xfrm>
            <a:off x="1524000" y="444434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
            </a:r>
            <a:br>
              <a:rPr lang="cs-CZ" altLang="cs-CZ" sz="1800">
                <a:solidFill>
                  <a:srgbClr val="000000"/>
                </a:solidFill>
              </a:rPr>
            </a:br>
            <a:endParaRPr lang="cs-CZ" altLang="cs-CZ" sz="1800">
              <a:solidFill>
                <a:srgbClr val="000000"/>
              </a:solidFill>
            </a:endParaRPr>
          </a:p>
        </p:txBody>
      </p:sp>
      <p:pic>
        <p:nvPicPr>
          <p:cNvPr id="28677" name="Picture 5" descr="Louis_Slotin3CO"/>
          <p:cNvPicPr>
            <a:picLocks noChangeAspect="1" noChangeArrowheads="1"/>
          </p:cNvPicPr>
          <p:nvPr/>
        </p:nvPicPr>
        <p:blipFill>
          <a:blip r:embed="rId2">
            <a:extLst>
              <a:ext uri="{28A0092B-C50C-407E-A947-70E740481C1C}">
                <a14:useLocalDpi xmlns:a14="http://schemas.microsoft.com/office/drawing/2010/main" val="0"/>
              </a:ext>
            </a:extLst>
          </a:blip>
          <a:srcRect l="47244" t="68219" r="11339" b="15404"/>
          <a:stretch>
            <a:fillRect/>
          </a:stretch>
        </p:blipFill>
        <p:spPr bwMode="auto">
          <a:xfrm>
            <a:off x="6818262" y="4060697"/>
            <a:ext cx="3382962"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3662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8130" y="894976"/>
            <a:ext cx="6117857" cy="5068047"/>
          </a:xfrm>
          <a:prstGeom prst="rect">
            <a:avLst/>
          </a:prstGeom>
        </p:spPr>
      </p:pic>
      <p:sp>
        <p:nvSpPr>
          <p:cNvPr id="3" name="Obdélník 2"/>
          <p:cNvSpPr/>
          <p:nvPr/>
        </p:nvSpPr>
        <p:spPr>
          <a:xfrm>
            <a:off x="831106" y="1893047"/>
            <a:ext cx="4105836" cy="3520451"/>
          </a:xfrm>
          <a:prstGeom prst="rect">
            <a:avLst/>
          </a:prstGeom>
        </p:spPr>
        <p:txBody>
          <a:bodyPr wrap="square">
            <a:spAutoFit/>
          </a:bodyPr>
          <a:lstStyle/>
          <a:p>
            <a:pPr marL="285750" indent="-285750">
              <a:lnSpc>
                <a:spcPct val="150000"/>
              </a:lnSpc>
              <a:spcBef>
                <a:spcPts val="1200"/>
              </a:spcBef>
              <a:spcAft>
                <a:spcPts val="0"/>
              </a:spcAft>
              <a:buFont typeface="Arial" panose="020B0604020202020204" pitchFamily="34" charset="0"/>
              <a:buChar char="•"/>
            </a:pPr>
            <a:r>
              <a:rPr lang="cs-CZ" dirty="0">
                <a:latin typeface="Times New Roman" panose="02020603050405020304" pitchFamily="18" charset="0"/>
                <a:ea typeface="Calibri" panose="020F0502020204030204" pitchFamily="34" charset="0"/>
              </a:rPr>
              <a:t>Následkem interakcí s ionty OH</a:t>
            </a:r>
            <a:r>
              <a:rPr lang="cs-CZ" baseline="30000" dirty="0">
                <a:latin typeface="Times New Roman" panose="02020603050405020304" pitchFamily="18" charset="0"/>
                <a:ea typeface="Calibri" panose="020F0502020204030204" pitchFamily="34" charset="0"/>
              </a:rPr>
              <a:t>-</a:t>
            </a:r>
            <a:r>
              <a:rPr lang="cs-CZ" dirty="0">
                <a:latin typeface="Times New Roman" panose="02020603050405020304" pitchFamily="18" charset="0"/>
                <a:ea typeface="Calibri" panose="020F0502020204030204" pitchFamily="34" charset="0"/>
              </a:rPr>
              <a:t> mohou proteiny </a:t>
            </a:r>
            <a:r>
              <a:rPr lang="cs-CZ" dirty="0">
                <a:solidFill>
                  <a:srgbClr val="C00000"/>
                </a:solidFill>
                <a:latin typeface="Times New Roman" panose="02020603050405020304" pitchFamily="18" charset="0"/>
                <a:ea typeface="Calibri" panose="020F0502020204030204" pitchFamily="34" charset="0"/>
              </a:rPr>
              <a:t>změnit svou konformaci</a:t>
            </a:r>
            <a:r>
              <a:rPr lang="cs-CZ" dirty="0">
                <a:latin typeface="Times New Roman" panose="02020603050405020304" pitchFamily="18" charset="0"/>
                <a:ea typeface="Calibri" panose="020F0502020204030204" pitchFamily="34" charset="0"/>
              </a:rPr>
              <a:t>, což obvykle vede ke změně nebo ztrátě jejich funkce. </a:t>
            </a:r>
          </a:p>
          <a:p>
            <a:pPr marL="285750" indent="-285750">
              <a:lnSpc>
                <a:spcPct val="150000"/>
              </a:lnSpc>
              <a:spcBef>
                <a:spcPts val="1200"/>
              </a:spcBef>
              <a:spcAft>
                <a:spcPts val="0"/>
              </a:spcAft>
              <a:buFont typeface="Arial" panose="020B0604020202020204" pitchFamily="34" charset="0"/>
              <a:buChar char="•"/>
            </a:pPr>
            <a:r>
              <a:rPr lang="cs-CZ" dirty="0">
                <a:latin typeface="Times New Roman" panose="02020603050405020304" pitchFamily="18" charset="0"/>
                <a:ea typeface="Calibri" panose="020F0502020204030204" pitchFamily="34" charset="0"/>
              </a:rPr>
              <a:t>V závažnějších případech lze pozorovat </a:t>
            </a:r>
            <a:r>
              <a:rPr lang="cs-CZ" dirty="0">
                <a:solidFill>
                  <a:srgbClr val="C00000"/>
                </a:solidFill>
                <a:latin typeface="Times New Roman" panose="02020603050405020304" pitchFamily="18" charset="0"/>
                <a:ea typeface="Calibri" panose="020F0502020204030204" pitchFamily="34" charset="0"/>
              </a:rPr>
              <a:t>až fragmentaci a denaturaci proteinů</a:t>
            </a:r>
            <a:r>
              <a:rPr lang="cs-CZ" dirty="0">
                <a:latin typeface="Times New Roman" panose="02020603050405020304" pitchFamily="18" charset="0"/>
                <a:ea typeface="Calibri" panose="020F0502020204030204" pitchFamily="34" charset="0"/>
              </a:rPr>
              <a:t>, projevující se jejich agregací díky zvýšené hydrofobii. </a:t>
            </a:r>
          </a:p>
        </p:txBody>
      </p:sp>
      <p:sp>
        <p:nvSpPr>
          <p:cNvPr id="4" name="Obdélník 3"/>
          <p:cNvSpPr/>
          <p:nvPr/>
        </p:nvSpPr>
        <p:spPr>
          <a:xfrm>
            <a:off x="831106" y="440761"/>
            <a:ext cx="4146520" cy="646331"/>
          </a:xfrm>
          <a:prstGeom prst="rect">
            <a:avLst/>
          </a:prstGeom>
        </p:spPr>
        <p:txBody>
          <a:bodyPr wrap="none">
            <a:spAutoFit/>
          </a:bodyPr>
          <a:lstStyle/>
          <a:p>
            <a:pPr lvl="0">
              <a:lnSpc>
                <a:spcPct val="150000"/>
              </a:lnSpc>
            </a:pPr>
            <a:r>
              <a:rPr lang="cs-CZ" sz="2400" b="1" dirty="0">
                <a:solidFill>
                  <a:srgbClr val="C00000"/>
                </a:solidFill>
                <a:latin typeface="Times New Roman" panose="02020603050405020304" pitchFamily="18" charset="0"/>
                <a:ea typeface="Times New Roman" panose="02020603050405020304" pitchFamily="18" charset="0"/>
              </a:rPr>
              <a:t>Poškození </a:t>
            </a:r>
            <a:r>
              <a:rPr lang="cs-CZ" sz="2400" b="1" dirty="0" smtClean="0">
                <a:solidFill>
                  <a:srgbClr val="C00000"/>
                </a:solidFill>
                <a:latin typeface="Times New Roman" panose="02020603050405020304" pitchFamily="18" charset="0"/>
                <a:ea typeface="Times New Roman" panose="02020603050405020304" pitchFamily="18" charset="0"/>
              </a:rPr>
              <a:t>proteinů (následky)</a:t>
            </a:r>
            <a:endParaRPr lang="cs-CZ" sz="2400" b="1" dirty="0">
              <a:solidFill>
                <a:srgbClr val="C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051344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31105" y="1154770"/>
            <a:ext cx="10691529" cy="1338828"/>
          </a:xfrm>
          <a:prstGeom prst="rect">
            <a:avLst/>
          </a:prstGeom>
        </p:spPr>
        <p:txBody>
          <a:bodyPr wrap="square">
            <a:spAutoFit/>
          </a:bodyPr>
          <a:lstStyle/>
          <a:p>
            <a:pPr>
              <a:lnSpc>
                <a:spcPct val="150000"/>
              </a:lnSpc>
              <a:spcAft>
                <a:spcPts val="0"/>
              </a:spcAft>
            </a:pPr>
            <a:r>
              <a:rPr lang="cs-CZ" b="1" dirty="0">
                <a:solidFill>
                  <a:srgbClr val="C00000"/>
                </a:solidFill>
                <a:latin typeface="Times New Roman" panose="02020603050405020304" pitchFamily="18" charset="0"/>
                <a:ea typeface="Calibri" panose="020F0502020204030204" pitchFamily="34" charset="0"/>
              </a:rPr>
              <a:t>Nebezpečné jsou hlavně proteinové adukty na molekule DNA</a:t>
            </a:r>
            <a:r>
              <a:rPr lang="cs-CZ" dirty="0">
                <a:latin typeface="Times New Roman" panose="02020603050405020304" pitchFamily="18" charset="0"/>
                <a:ea typeface="Calibri" panose="020F0502020204030204" pitchFamily="34" charset="0"/>
              </a:rPr>
              <a:t>, které brání její replikaci, transkripci i reparaci. Radiační poškození proteinů tak může ovlivňovat nejen buněčné procesy zprostředkovávané samotnými proteiny, ale i dalšími typy biomolekul (zejména DNA).</a:t>
            </a:r>
            <a:endParaRPr lang="cs-CZ" sz="1600" dirty="0">
              <a:latin typeface="Calibri" panose="020F0502020204030204" pitchFamily="34" charset="0"/>
              <a:ea typeface="Calibri" panose="020F0502020204030204" pitchFamily="34" charset="0"/>
            </a:endParaRPr>
          </a:p>
        </p:txBody>
      </p:sp>
      <p:sp>
        <p:nvSpPr>
          <p:cNvPr id="3" name="Obdélník 2"/>
          <p:cNvSpPr/>
          <p:nvPr/>
        </p:nvSpPr>
        <p:spPr>
          <a:xfrm>
            <a:off x="831106" y="440761"/>
            <a:ext cx="4146520" cy="646331"/>
          </a:xfrm>
          <a:prstGeom prst="rect">
            <a:avLst/>
          </a:prstGeom>
        </p:spPr>
        <p:txBody>
          <a:bodyPr wrap="none">
            <a:spAutoFit/>
          </a:bodyPr>
          <a:lstStyle/>
          <a:p>
            <a:pPr lvl="0">
              <a:lnSpc>
                <a:spcPct val="150000"/>
              </a:lnSpc>
            </a:pPr>
            <a:r>
              <a:rPr lang="cs-CZ" sz="2400" b="1" dirty="0">
                <a:solidFill>
                  <a:srgbClr val="C00000"/>
                </a:solidFill>
                <a:latin typeface="Times New Roman" panose="02020603050405020304" pitchFamily="18" charset="0"/>
                <a:ea typeface="Times New Roman" panose="02020603050405020304" pitchFamily="18" charset="0"/>
              </a:rPr>
              <a:t>Poškození </a:t>
            </a:r>
            <a:r>
              <a:rPr lang="cs-CZ" sz="2400" b="1" dirty="0" smtClean="0">
                <a:solidFill>
                  <a:srgbClr val="C00000"/>
                </a:solidFill>
                <a:latin typeface="Times New Roman" panose="02020603050405020304" pitchFamily="18" charset="0"/>
                <a:ea typeface="Times New Roman" panose="02020603050405020304" pitchFamily="18" charset="0"/>
              </a:rPr>
              <a:t>proteinů (následky)</a:t>
            </a:r>
            <a:endParaRPr lang="cs-CZ" sz="2400" b="1" dirty="0">
              <a:solidFill>
                <a:srgbClr val="C00000"/>
              </a:solidFill>
              <a:latin typeface="Times New Roman" panose="02020603050405020304" pitchFamily="18" charset="0"/>
              <a:ea typeface="Times New Roman" panose="02020603050405020304" pitchFamily="18" charset="0"/>
            </a:endParaRPr>
          </a:p>
        </p:txBody>
      </p:sp>
      <p:pic>
        <p:nvPicPr>
          <p:cNvPr id="5" name="Obrázek 4"/>
          <p:cNvPicPr>
            <a:picLocks noChangeAspect="1"/>
          </p:cNvPicPr>
          <p:nvPr/>
        </p:nvPicPr>
        <p:blipFill rotWithShape="1">
          <a:blip r:embed="rId2"/>
          <a:srcRect l="24854" t="31611" r="60029" b="31749"/>
          <a:stretch/>
        </p:blipFill>
        <p:spPr>
          <a:xfrm>
            <a:off x="953077" y="3102268"/>
            <a:ext cx="3666734" cy="2681318"/>
          </a:xfrm>
          <a:prstGeom prst="rect">
            <a:avLst/>
          </a:prstGeom>
        </p:spPr>
      </p:pic>
      <p:pic>
        <p:nvPicPr>
          <p:cNvPr id="6" name="Obrázek 5"/>
          <p:cNvPicPr>
            <a:picLocks noChangeAspect="1"/>
          </p:cNvPicPr>
          <p:nvPr/>
        </p:nvPicPr>
        <p:blipFill>
          <a:blip r:embed="rId3"/>
          <a:stretch>
            <a:fillRect/>
          </a:stretch>
        </p:blipFill>
        <p:spPr>
          <a:xfrm>
            <a:off x="5068046" y="3102268"/>
            <a:ext cx="6072436" cy="3126540"/>
          </a:xfrm>
          <a:prstGeom prst="rect">
            <a:avLst/>
          </a:prstGeom>
        </p:spPr>
      </p:pic>
      <p:sp>
        <p:nvSpPr>
          <p:cNvPr id="7" name="TextovéPole 6"/>
          <p:cNvSpPr txBox="1"/>
          <p:nvPr/>
        </p:nvSpPr>
        <p:spPr>
          <a:xfrm>
            <a:off x="5735592" y="2430143"/>
            <a:ext cx="3742435" cy="461665"/>
          </a:xfrm>
          <a:prstGeom prst="rect">
            <a:avLst/>
          </a:prstGeom>
          <a:noFill/>
        </p:spPr>
        <p:txBody>
          <a:bodyPr wrap="none" rtlCol="0">
            <a:spAutoFit/>
          </a:bodyPr>
          <a:lstStyle/>
          <a:p>
            <a:r>
              <a:rPr lang="cs-CZ" sz="2400" b="1" dirty="0" smtClean="0">
                <a:solidFill>
                  <a:srgbClr val="C00000"/>
                </a:solidFill>
              </a:rPr>
              <a:t>Transkripce a replikace DNA</a:t>
            </a:r>
            <a:endParaRPr lang="cs-CZ" sz="2400" b="1" dirty="0">
              <a:solidFill>
                <a:srgbClr val="C00000"/>
              </a:solidFill>
            </a:endParaRPr>
          </a:p>
        </p:txBody>
      </p:sp>
    </p:spTree>
    <p:extLst>
      <p:ext uri="{BB962C8B-B14F-4D97-AF65-F5344CB8AC3E}">
        <p14:creationId xmlns:p14="http://schemas.microsoft.com/office/powerpoint/2010/main" val="2271775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6518671" y="3943320"/>
            <a:ext cx="4155064" cy="2514785"/>
          </a:xfrm>
          <a:prstGeom prst="rect">
            <a:avLst/>
          </a:prstGeom>
        </p:spPr>
      </p:pic>
      <p:pic>
        <p:nvPicPr>
          <p:cNvPr id="3" name="Obrázek 2"/>
          <p:cNvPicPr>
            <a:picLocks noChangeAspect="1"/>
          </p:cNvPicPr>
          <p:nvPr/>
        </p:nvPicPr>
        <p:blipFill>
          <a:blip r:embed="rId3"/>
          <a:stretch>
            <a:fillRect/>
          </a:stretch>
        </p:blipFill>
        <p:spPr>
          <a:xfrm>
            <a:off x="1441490" y="4057237"/>
            <a:ext cx="4504297" cy="2286950"/>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2057" y="611825"/>
            <a:ext cx="3628130" cy="3006165"/>
          </a:xfrm>
          <a:prstGeom prst="rect">
            <a:avLst/>
          </a:prstGeom>
        </p:spPr>
      </p:pic>
      <p:sp>
        <p:nvSpPr>
          <p:cNvPr id="6" name="TextovéPole 5"/>
          <p:cNvSpPr txBox="1"/>
          <p:nvPr/>
        </p:nvSpPr>
        <p:spPr>
          <a:xfrm>
            <a:off x="515938" y="285235"/>
            <a:ext cx="8194166" cy="523220"/>
          </a:xfrm>
          <a:prstGeom prst="rect">
            <a:avLst/>
          </a:prstGeom>
          <a:noFill/>
        </p:spPr>
        <p:txBody>
          <a:bodyPr wrap="none" rtlCol="0">
            <a:spAutoFit/>
          </a:bodyPr>
          <a:lstStyle/>
          <a:p>
            <a:r>
              <a:rPr lang="cs-CZ" sz="2800" b="1" dirty="0" smtClean="0">
                <a:solidFill>
                  <a:srgbClr val="C00000"/>
                </a:solidFill>
              </a:rPr>
              <a:t>Další kritické proteiny z hlediska radiačního poškození</a:t>
            </a:r>
            <a:endParaRPr lang="cs-CZ" sz="2800" b="1" dirty="0">
              <a:solidFill>
                <a:srgbClr val="C00000"/>
              </a:solidFill>
            </a:endParaRPr>
          </a:p>
        </p:txBody>
      </p:sp>
      <p:sp>
        <p:nvSpPr>
          <p:cNvPr id="7" name="TextovéPole 6"/>
          <p:cNvSpPr txBox="1"/>
          <p:nvPr/>
        </p:nvSpPr>
        <p:spPr>
          <a:xfrm>
            <a:off x="561378" y="3604766"/>
            <a:ext cx="1760225" cy="338554"/>
          </a:xfrm>
          <a:prstGeom prst="rect">
            <a:avLst/>
          </a:prstGeom>
          <a:noFill/>
        </p:spPr>
        <p:txBody>
          <a:bodyPr wrap="none" rtlCol="0">
            <a:spAutoFit/>
          </a:bodyPr>
          <a:lstStyle/>
          <a:p>
            <a:r>
              <a:rPr lang="cs-CZ" sz="1600" b="1" dirty="0" smtClean="0">
                <a:solidFill>
                  <a:srgbClr val="C00000"/>
                </a:solidFill>
              </a:rPr>
              <a:t>Buněčný transport</a:t>
            </a:r>
            <a:endParaRPr lang="cs-CZ" sz="1600" b="1" dirty="0">
              <a:solidFill>
                <a:srgbClr val="C00000"/>
              </a:solidFill>
            </a:endParaRPr>
          </a:p>
        </p:txBody>
      </p:sp>
      <p:sp>
        <p:nvSpPr>
          <p:cNvPr id="9" name="TextovéPole 8"/>
          <p:cNvSpPr txBox="1"/>
          <p:nvPr/>
        </p:nvSpPr>
        <p:spPr>
          <a:xfrm>
            <a:off x="5686028" y="3481410"/>
            <a:ext cx="1399166" cy="338554"/>
          </a:xfrm>
          <a:prstGeom prst="rect">
            <a:avLst/>
          </a:prstGeom>
          <a:noFill/>
        </p:spPr>
        <p:txBody>
          <a:bodyPr wrap="none" rtlCol="0">
            <a:spAutoFit/>
          </a:bodyPr>
          <a:lstStyle/>
          <a:p>
            <a:r>
              <a:rPr lang="cs-CZ" sz="1600" b="1" dirty="0" smtClean="0">
                <a:solidFill>
                  <a:srgbClr val="C00000"/>
                </a:solidFill>
              </a:rPr>
              <a:t>Translace RNA</a:t>
            </a:r>
            <a:endParaRPr lang="cs-CZ" sz="1600" b="1" dirty="0">
              <a:solidFill>
                <a:srgbClr val="C00000"/>
              </a:solidFill>
            </a:endParaRPr>
          </a:p>
        </p:txBody>
      </p:sp>
      <p:sp>
        <p:nvSpPr>
          <p:cNvPr id="10" name="TextovéPole 9"/>
          <p:cNvSpPr txBox="1"/>
          <p:nvPr/>
        </p:nvSpPr>
        <p:spPr>
          <a:xfrm>
            <a:off x="434174" y="1446969"/>
            <a:ext cx="3050108" cy="1077218"/>
          </a:xfrm>
          <a:prstGeom prst="rect">
            <a:avLst/>
          </a:prstGeom>
          <a:noFill/>
        </p:spPr>
        <p:txBody>
          <a:bodyPr wrap="square" rtlCol="0">
            <a:spAutoFit/>
          </a:bodyPr>
          <a:lstStyle/>
          <a:p>
            <a:r>
              <a:rPr lang="cs-CZ" sz="1600" b="1" dirty="0" smtClean="0">
                <a:solidFill>
                  <a:srgbClr val="C00000"/>
                </a:solidFill>
              </a:rPr>
              <a:t>Membránové receptory a signální regulační dráhy: imunita, buněčné dělení (karcinogeneze), metabolismus…</a:t>
            </a:r>
            <a:endParaRPr lang="cs-CZ" sz="1600" b="1" dirty="0">
              <a:solidFill>
                <a:srgbClr val="C00000"/>
              </a:solidFill>
            </a:endParaRPr>
          </a:p>
        </p:txBody>
      </p:sp>
      <p:pic>
        <p:nvPicPr>
          <p:cNvPr id="11" name="Obrázek 10"/>
          <p:cNvPicPr>
            <a:picLocks noChangeAspect="1"/>
          </p:cNvPicPr>
          <p:nvPr/>
        </p:nvPicPr>
        <p:blipFill rotWithShape="1">
          <a:blip r:embed="rId5">
            <a:extLst>
              <a:ext uri="{28A0092B-C50C-407E-A947-70E740481C1C}">
                <a14:useLocalDpi xmlns:a14="http://schemas.microsoft.com/office/drawing/2010/main" val="0"/>
              </a:ext>
            </a:extLst>
          </a:blip>
          <a:srcRect t="58973" r="70000"/>
          <a:stretch/>
        </p:blipFill>
        <p:spPr>
          <a:xfrm>
            <a:off x="4071205" y="1089250"/>
            <a:ext cx="3229646" cy="2051317"/>
          </a:xfrm>
          <a:prstGeom prst="rect">
            <a:avLst/>
          </a:prstGeom>
        </p:spPr>
      </p:pic>
    </p:spTree>
    <p:extLst>
      <p:ext uri="{BB962C8B-B14F-4D97-AF65-F5344CB8AC3E}">
        <p14:creationId xmlns:p14="http://schemas.microsoft.com/office/powerpoint/2010/main" val="16403800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79717" y="208407"/>
            <a:ext cx="10811435" cy="3816429"/>
          </a:xfrm>
          <a:prstGeom prst="rect">
            <a:avLst/>
          </a:prstGeom>
        </p:spPr>
        <p:txBody>
          <a:bodyPr wrap="square">
            <a:spAutoFit/>
          </a:bodyPr>
          <a:lstStyle/>
          <a:p>
            <a:pPr>
              <a:lnSpc>
                <a:spcPct val="150000"/>
              </a:lnSpc>
              <a:spcAft>
                <a:spcPts val="0"/>
              </a:spcAft>
            </a:pPr>
            <a:r>
              <a:rPr lang="cs-CZ" sz="2800" b="1" dirty="0" smtClean="0">
                <a:solidFill>
                  <a:srgbClr val="C00000"/>
                </a:solidFill>
                <a:latin typeface="Times New Roman" panose="02020603050405020304" pitchFamily="18" charset="0"/>
                <a:ea typeface="Times New Roman" panose="02020603050405020304" pitchFamily="18" charset="0"/>
              </a:rPr>
              <a:t>Poškození </a:t>
            </a:r>
            <a:r>
              <a:rPr lang="cs-CZ" sz="2800" b="1" dirty="0">
                <a:solidFill>
                  <a:srgbClr val="C00000"/>
                </a:solidFill>
                <a:latin typeface="Times New Roman" panose="02020603050405020304" pitchFamily="18" charset="0"/>
                <a:ea typeface="Times New Roman" panose="02020603050405020304" pitchFamily="18" charset="0"/>
              </a:rPr>
              <a:t>lipidů</a:t>
            </a:r>
          </a:p>
          <a:p>
            <a:pPr marL="342900" indent="-342900">
              <a:buFont typeface="Arial" panose="020B0604020202020204" pitchFamily="34" charset="0"/>
              <a:buChar char="•"/>
            </a:pPr>
            <a:r>
              <a:rPr lang="cs-CZ" sz="2000" dirty="0">
                <a:latin typeface="Times New Roman" panose="02020603050405020304" pitchFamily="18" charset="0"/>
                <a:ea typeface="Calibri" panose="020F0502020204030204" pitchFamily="34" charset="0"/>
              </a:rPr>
              <a:t>Obdobně jako všechny ostatní biomolekuly, také lipidy (mastné kyseliny) reprezentují cíle radikálového poškození. </a:t>
            </a:r>
            <a:endParaRPr lang="cs-CZ" sz="2000" dirty="0" smtClean="0">
              <a:latin typeface="Times New Roman" panose="02020603050405020304" pitchFamily="18" charset="0"/>
              <a:ea typeface="Calibri" panose="020F0502020204030204" pitchFamily="34" charset="0"/>
            </a:endParaRPr>
          </a:p>
          <a:p>
            <a:pPr marL="342900" indent="-342900">
              <a:buFont typeface="Arial" panose="020B0604020202020204" pitchFamily="34" charset="0"/>
              <a:buChar char="•"/>
            </a:pPr>
            <a:r>
              <a:rPr lang="cs-CZ" sz="2000" dirty="0" smtClean="0">
                <a:latin typeface="Times New Roman" panose="02020603050405020304" pitchFamily="18" charset="0"/>
                <a:ea typeface="Calibri" panose="020F0502020204030204" pitchFamily="34" charset="0"/>
              </a:rPr>
              <a:t>Lipidy </a:t>
            </a:r>
            <a:r>
              <a:rPr lang="cs-CZ" sz="2000" dirty="0">
                <a:latin typeface="Times New Roman" panose="02020603050405020304" pitchFamily="18" charset="0"/>
                <a:ea typeface="Calibri" panose="020F0502020204030204" pitchFamily="34" charset="0"/>
              </a:rPr>
              <a:t>představují základní stavební jednotky všech buněčných membrán. </a:t>
            </a:r>
            <a:endParaRPr lang="cs-CZ" sz="2000" dirty="0" smtClean="0">
              <a:latin typeface="Times New Roman" panose="02020603050405020304" pitchFamily="18" charset="0"/>
              <a:ea typeface="Calibri" panose="020F0502020204030204" pitchFamily="34" charset="0"/>
            </a:endParaRPr>
          </a:p>
          <a:p>
            <a:pPr marL="342900" indent="-342900">
              <a:buFont typeface="Arial" panose="020B0604020202020204" pitchFamily="34" charset="0"/>
              <a:buChar char="•"/>
            </a:pPr>
            <a:r>
              <a:rPr lang="cs-CZ" sz="2000" dirty="0" smtClean="0">
                <a:latin typeface="Times New Roman" panose="02020603050405020304" pitchFamily="18" charset="0"/>
                <a:ea typeface="Calibri" panose="020F0502020204030204" pitchFamily="34" charset="0"/>
              </a:rPr>
              <a:t>Mají </a:t>
            </a:r>
            <a:r>
              <a:rPr lang="cs-CZ" sz="2000" dirty="0">
                <a:latin typeface="Times New Roman" panose="02020603050405020304" pitchFamily="18" charset="0"/>
                <a:ea typeface="Calibri" panose="020F0502020204030204" pitchFamily="34" charset="0"/>
              </a:rPr>
              <a:t>proto zásadní význam v prostorovém definování buňky samotné a kompartmentalizaci buněčných organel a procesů. </a:t>
            </a:r>
            <a:endParaRPr lang="cs-CZ" sz="2000" dirty="0" smtClean="0">
              <a:latin typeface="Times New Roman" panose="02020603050405020304" pitchFamily="18" charset="0"/>
              <a:ea typeface="Calibri" panose="020F0502020204030204" pitchFamily="34" charset="0"/>
            </a:endParaRPr>
          </a:p>
          <a:p>
            <a:pPr marL="342900" indent="-342900">
              <a:buFont typeface="Arial" panose="020B0604020202020204" pitchFamily="34" charset="0"/>
              <a:buChar char="•"/>
            </a:pPr>
            <a:r>
              <a:rPr lang="cs-CZ" sz="2000" dirty="0" smtClean="0">
                <a:latin typeface="Times New Roman" panose="02020603050405020304" pitchFamily="18" charset="0"/>
                <a:ea typeface="Calibri" panose="020F0502020204030204" pitchFamily="34" charset="0"/>
              </a:rPr>
              <a:t>Lipidy </a:t>
            </a:r>
            <a:r>
              <a:rPr lang="cs-CZ" sz="2000" u="sng" dirty="0">
                <a:latin typeface="Times New Roman" panose="02020603050405020304" pitchFamily="18" charset="0"/>
                <a:ea typeface="Calibri" panose="020F0502020204030204" pitchFamily="34" charset="0"/>
              </a:rPr>
              <a:t>vymezují hranice buňky </a:t>
            </a:r>
            <a:r>
              <a:rPr lang="cs-CZ" sz="2000" dirty="0">
                <a:latin typeface="Times New Roman" panose="02020603050405020304" pitchFamily="18" charset="0"/>
                <a:ea typeface="Calibri" panose="020F0502020204030204" pitchFamily="34" charset="0"/>
              </a:rPr>
              <a:t>a zároveň </a:t>
            </a:r>
            <a:r>
              <a:rPr lang="cs-CZ" sz="2000" u="sng" dirty="0">
                <a:latin typeface="Times New Roman" panose="02020603050405020304" pitchFamily="18" charset="0"/>
                <a:ea typeface="Calibri" panose="020F0502020204030204" pitchFamily="34" charset="0"/>
              </a:rPr>
              <a:t>brání pronikání nežádoucích substancí do jejího nitra</a:t>
            </a:r>
            <a:r>
              <a:rPr lang="cs-CZ" sz="2000" dirty="0">
                <a:latin typeface="Times New Roman" panose="02020603050405020304" pitchFamily="18" charset="0"/>
                <a:ea typeface="Calibri" panose="020F0502020204030204" pitchFamily="34" charset="0"/>
              </a:rPr>
              <a:t>. Spolu s membránovými proteiny regulují </a:t>
            </a:r>
            <a:r>
              <a:rPr lang="cs-CZ" sz="2000" u="sng" dirty="0">
                <a:latin typeface="Times New Roman" panose="02020603050405020304" pitchFamily="18" charset="0"/>
                <a:ea typeface="Calibri" panose="020F0502020204030204" pitchFamily="34" charset="0"/>
              </a:rPr>
              <a:t>transmembránový transport</a:t>
            </a:r>
            <a:r>
              <a:rPr lang="cs-CZ" sz="2000" dirty="0">
                <a:latin typeface="Times New Roman" panose="02020603050405020304" pitchFamily="18" charset="0"/>
                <a:ea typeface="Calibri" panose="020F0502020204030204" pitchFamily="34" charset="0"/>
              </a:rPr>
              <a:t> iontů a mnoha dalších látek a </a:t>
            </a:r>
            <a:r>
              <a:rPr lang="cs-CZ" sz="2000" u="sng" dirty="0">
                <a:latin typeface="Times New Roman" panose="02020603050405020304" pitchFamily="18" charset="0"/>
                <a:ea typeface="Calibri" panose="020F0502020204030204" pitchFamily="34" charset="0"/>
              </a:rPr>
              <a:t>stabilizují osmotické gradienty</a:t>
            </a:r>
            <a:r>
              <a:rPr lang="cs-CZ" sz="2000" dirty="0">
                <a:latin typeface="Times New Roman" panose="02020603050405020304" pitchFamily="18" charset="0"/>
                <a:ea typeface="Calibri" panose="020F0502020204030204" pitchFamily="34" charset="0"/>
              </a:rPr>
              <a:t>. Tím udržují nejen buněčnou </a:t>
            </a:r>
            <a:r>
              <a:rPr lang="cs-CZ" sz="2000" u="sng" dirty="0">
                <a:latin typeface="Times New Roman" panose="02020603050405020304" pitchFamily="18" charset="0"/>
                <a:ea typeface="Calibri" panose="020F0502020204030204" pitchFamily="34" charset="0"/>
              </a:rPr>
              <a:t>homeostázi</a:t>
            </a:r>
            <a:r>
              <a:rPr lang="cs-CZ" sz="2000" dirty="0">
                <a:latin typeface="Times New Roman" panose="02020603050405020304" pitchFamily="18" charset="0"/>
                <a:ea typeface="Calibri" panose="020F0502020204030204" pitchFamily="34" charset="0"/>
              </a:rPr>
              <a:t>, ale také zajišťují správnou </a:t>
            </a:r>
            <a:r>
              <a:rPr lang="cs-CZ" sz="2000" u="sng" dirty="0">
                <a:latin typeface="Times New Roman" panose="02020603050405020304" pitchFamily="18" charset="0"/>
                <a:ea typeface="Calibri" panose="020F0502020204030204" pitchFamily="34" charset="0"/>
              </a:rPr>
              <a:t>komunikaci s okolním prostředím</a:t>
            </a:r>
            <a:r>
              <a:rPr lang="cs-CZ" sz="2000" dirty="0">
                <a:latin typeface="Times New Roman" panose="02020603050405020304" pitchFamily="18" charset="0"/>
                <a:ea typeface="Calibri" panose="020F0502020204030204" pitchFamily="34" charset="0"/>
              </a:rPr>
              <a:t> </a:t>
            </a:r>
            <a:r>
              <a:rPr lang="cs-CZ" sz="2000" dirty="0" smtClean="0">
                <a:latin typeface="Times New Roman" panose="02020603050405020304" pitchFamily="18" charset="0"/>
                <a:ea typeface="Calibri" panose="020F0502020204030204" pitchFamily="34" charset="0"/>
              </a:rPr>
              <a:t>                                                                                                             a </a:t>
            </a:r>
            <a:r>
              <a:rPr lang="cs-CZ" sz="2000" dirty="0">
                <a:latin typeface="Times New Roman" panose="02020603050405020304" pitchFamily="18" charset="0"/>
                <a:ea typeface="Calibri" panose="020F0502020204030204" pitchFamily="34" charset="0"/>
              </a:rPr>
              <a:t>buňkami ve tkáni. </a:t>
            </a:r>
            <a:endParaRPr lang="cs-CZ" sz="20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5683" y="3597554"/>
            <a:ext cx="6472221" cy="3058180"/>
          </a:xfrm>
          <a:prstGeom prst="rect">
            <a:avLst/>
          </a:prstGeom>
        </p:spPr>
      </p:pic>
      <p:sp>
        <p:nvSpPr>
          <p:cNvPr id="5" name="Obdélník 4"/>
          <p:cNvSpPr/>
          <p:nvPr/>
        </p:nvSpPr>
        <p:spPr>
          <a:xfrm>
            <a:off x="579717" y="4221389"/>
            <a:ext cx="3986306" cy="1938992"/>
          </a:xfrm>
          <a:prstGeom prst="rect">
            <a:avLst/>
          </a:prstGeom>
        </p:spPr>
        <p:txBody>
          <a:bodyPr wrap="square">
            <a:spAutoFit/>
          </a:bodyPr>
          <a:lstStyle/>
          <a:p>
            <a:pPr marL="342900" indent="-342900">
              <a:buFont typeface="Arial" panose="020B0604020202020204" pitchFamily="34" charset="0"/>
              <a:buChar char="•"/>
            </a:pPr>
            <a:r>
              <a:rPr lang="cs-CZ" sz="2000" dirty="0">
                <a:latin typeface="Times New Roman" panose="02020603050405020304" pitchFamily="18" charset="0"/>
                <a:ea typeface="Calibri" panose="020F0502020204030204" pitchFamily="34" charset="0"/>
              </a:rPr>
              <a:t>Membrány hrají zásadní roli také v </a:t>
            </a:r>
            <a:r>
              <a:rPr lang="cs-CZ" sz="2000" u="sng" dirty="0">
                <a:latin typeface="Times New Roman" panose="02020603050405020304" pitchFamily="18" charset="0"/>
                <a:ea typeface="Calibri" panose="020F0502020204030204" pitchFamily="34" charset="0"/>
              </a:rPr>
              <a:t>energetickém metabolizmu </a:t>
            </a:r>
            <a:r>
              <a:rPr lang="cs-CZ" sz="2000" dirty="0" smtClean="0">
                <a:latin typeface="Times New Roman" panose="02020603050405020304" pitchFamily="18" charset="0"/>
                <a:ea typeface="Calibri" panose="020F0502020204030204" pitchFamily="34" charset="0"/>
              </a:rPr>
              <a:t>buňky, </a:t>
            </a:r>
            <a:r>
              <a:rPr lang="cs-CZ" sz="2000" dirty="0">
                <a:latin typeface="Times New Roman" panose="02020603050405020304" pitchFamily="18" charset="0"/>
                <a:ea typeface="Calibri" panose="020F0502020204030204" pitchFamily="34" charset="0"/>
              </a:rPr>
              <a:t>a prostřednictvím membránových receptorů v </a:t>
            </a:r>
            <a:r>
              <a:rPr lang="cs-CZ" sz="2000" u="sng" dirty="0">
                <a:latin typeface="Times New Roman" panose="02020603050405020304" pitchFamily="18" charset="0"/>
                <a:ea typeface="Calibri" panose="020F0502020204030204" pitchFamily="34" charset="0"/>
              </a:rPr>
              <a:t>regulaci buněčných biochemických </a:t>
            </a:r>
            <a:r>
              <a:rPr lang="cs-CZ" sz="2000" u="sng" dirty="0" smtClean="0">
                <a:latin typeface="Times New Roman" panose="02020603050405020304" pitchFamily="18" charset="0"/>
                <a:ea typeface="Calibri" panose="020F0502020204030204" pitchFamily="34" charset="0"/>
              </a:rPr>
              <a:t>drah, imunitě atd.</a:t>
            </a:r>
            <a:endParaRPr lang="cs-CZ" sz="2000" dirty="0"/>
          </a:p>
        </p:txBody>
      </p:sp>
    </p:spTree>
    <p:extLst>
      <p:ext uri="{BB962C8B-B14F-4D97-AF65-F5344CB8AC3E}">
        <p14:creationId xmlns:p14="http://schemas.microsoft.com/office/powerpoint/2010/main" val="36667566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57984" y="514219"/>
            <a:ext cx="5287215" cy="3416320"/>
          </a:xfrm>
          <a:prstGeom prst="rect">
            <a:avLst/>
          </a:prstGeom>
        </p:spPr>
        <p:txBody>
          <a:bodyPr wrap="square">
            <a:spAutoFit/>
          </a:bodyPr>
          <a:lstStyle/>
          <a:p>
            <a:pPr>
              <a:spcAft>
                <a:spcPts val="0"/>
              </a:spcAft>
            </a:pPr>
            <a:r>
              <a:rPr lang="cs-CZ" b="1" dirty="0" smtClean="0">
                <a:solidFill>
                  <a:srgbClr val="C00000"/>
                </a:solidFill>
                <a:latin typeface="Times New Roman" panose="02020603050405020304" pitchFamily="18" charset="0"/>
                <a:ea typeface="Calibri" panose="020F0502020204030204" pitchFamily="34" charset="0"/>
              </a:rPr>
              <a:t>RADIKÁLOVÉ POŠKOZENÍ: </a:t>
            </a:r>
          </a:p>
          <a:p>
            <a:pPr marL="285750" indent="-285750">
              <a:spcAft>
                <a:spcPts val="0"/>
              </a:spcAft>
              <a:buFont typeface="Arial" panose="020B0604020202020204" pitchFamily="34" charset="0"/>
              <a:buChar char="•"/>
            </a:pPr>
            <a:r>
              <a:rPr lang="cs-CZ" dirty="0" smtClean="0">
                <a:latin typeface="Times New Roman" panose="02020603050405020304" pitchFamily="18" charset="0"/>
                <a:ea typeface="Calibri" panose="020F0502020204030204" pitchFamily="34" charset="0"/>
              </a:rPr>
              <a:t>nejvehementněji se podílí </a:t>
            </a:r>
            <a:r>
              <a:rPr lang="cs-CZ" dirty="0">
                <a:latin typeface="Times New Roman" panose="02020603050405020304" pitchFamily="18" charset="0"/>
                <a:ea typeface="Calibri" panose="020F0502020204030204" pitchFamily="34" charset="0"/>
              </a:rPr>
              <a:t>hydroxylový </a:t>
            </a:r>
            <a:r>
              <a:rPr lang="cs-CZ" u="sng" dirty="0">
                <a:solidFill>
                  <a:srgbClr val="C00000"/>
                </a:solidFill>
                <a:latin typeface="Times New Roman" panose="02020603050405020304" pitchFamily="18" charset="0"/>
                <a:ea typeface="Calibri" panose="020F0502020204030204" pitchFamily="34" charset="0"/>
              </a:rPr>
              <a:t>radikál OH</a:t>
            </a:r>
            <a:r>
              <a:rPr lang="cs-CZ" u="sng" baseline="30000" dirty="0">
                <a:solidFill>
                  <a:srgbClr val="C00000"/>
                </a:solidFill>
                <a:latin typeface="Times New Roman" panose="02020603050405020304" pitchFamily="18" charset="0"/>
                <a:ea typeface="Calibri" panose="020F0502020204030204" pitchFamily="34" charset="0"/>
              </a:rPr>
              <a:t>●</a:t>
            </a:r>
            <a:r>
              <a:rPr lang="cs-CZ" dirty="0">
                <a:latin typeface="Times New Roman" panose="02020603050405020304" pitchFamily="18" charset="0"/>
                <a:ea typeface="Calibri" panose="020F0502020204030204" pitchFamily="34" charset="0"/>
              </a:rPr>
              <a:t>. </a:t>
            </a:r>
            <a:endParaRPr lang="cs-CZ" dirty="0" smtClean="0">
              <a:latin typeface="Times New Roman" panose="02020603050405020304" pitchFamily="18" charset="0"/>
              <a:ea typeface="Calibri" panose="020F0502020204030204" pitchFamily="34" charset="0"/>
            </a:endParaRPr>
          </a:p>
          <a:p>
            <a:pPr marL="285750" indent="-285750">
              <a:spcAft>
                <a:spcPts val="0"/>
              </a:spcAft>
              <a:buFont typeface="Arial" panose="020B0604020202020204" pitchFamily="34" charset="0"/>
              <a:buChar char="•"/>
            </a:pPr>
            <a:r>
              <a:rPr lang="cs-CZ" dirty="0" smtClean="0">
                <a:latin typeface="Times New Roman" panose="02020603050405020304" pitchFamily="18" charset="0"/>
                <a:ea typeface="Calibri" panose="020F0502020204030204" pitchFamily="34" charset="0"/>
              </a:rPr>
              <a:t>Odtržením </a:t>
            </a:r>
            <a:r>
              <a:rPr lang="cs-CZ" dirty="0">
                <a:latin typeface="Times New Roman" panose="02020603050405020304" pitchFamily="18" charset="0"/>
                <a:ea typeface="Calibri" panose="020F0502020204030204" pitchFamily="34" charset="0"/>
              </a:rPr>
              <a:t>elektronu z mastných kyselin (přednostně z dvojných vazeb) vznikají jejich nestabilní radikály, které posléze s kyslíkem tvoří radikály peroxylové. </a:t>
            </a:r>
            <a:endParaRPr lang="cs-CZ" dirty="0" smtClean="0">
              <a:latin typeface="Times New Roman" panose="02020603050405020304" pitchFamily="18" charset="0"/>
              <a:ea typeface="Calibri" panose="020F0502020204030204" pitchFamily="34" charset="0"/>
            </a:endParaRPr>
          </a:p>
          <a:p>
            <a:pPr marL="285750" indent="-285750">
              <a:spcAft>
                <a:spcPts val="0"/>
              </a:spcAft>
              <a:buFont typeface="Arial" panose="020B0604020202020204" pitchFamily="34" charset="0"/>
              <a:buChar char="•"/>
            </a:pPr>
            <a:r>
              <a:rPr lang="cs-CZ" dirty="0" smtClean="0">
                <a:latin typeface="Times New Roman" panose="02020603050405020304" pitchFamily="18" charset="0"/>
                <a:ea typeface="Calibri" panose="020F0502020204030204" pitchFamily="34" charset="0"/>
              </a:rPr>
              <a:t>Reakcí </a:t>
            </a:r>
            <a:r>
              <a:rPr lang="cs-CZ" dirty="0">
                <a:latin typeface="Times New Roman" panose="02020603050405020304" pitchFamily="18" charset="0"/>
                <a:ea typeface="Calibri" panose="020F0502020204030204" pitchFamily="34" charset="0"/>
              </a:rPr>
              <a:t>těchto radikálů s dalšími mastnými kyselinami se rozbíhá </a:t>
            </a:r>
            <a:r>
              <a:rPr lang="cs-CZ" u="sng" dirty="0">
                <a:solidFill>
                  <a:srgbClr val="C00000"/>
                </a:solidFill>
                <a:latin typeface="Times New Roman" panose="02020603050405020304" pitchFamily="18" charset="0"/>
                <a:ea typeface="Calibri" panose="020F0502020204030204" pitchFamily="34" charset="0"/>
              </a:rPr>
              <a:t>řetězová reakce</a:t>
            </a:r>
            <a:r>
              <a:rPr lang="cs-CZ" dirty="0">
                <a:latin typeface="Times New Roman" panose="02020603050405020304" pitchFamily="18" charset="0"/>
                <a:ea typeface="Calibri" panose="020F0502020204030204" pitchFamily="34" charset="0"/>
              </a:rPr>
              <a:t>, při které se další a další lipidy mění v lipidové peroxidy nebo cyklické peroxidy mastných kyselin, přičemž se zároveň uvolňují nové radikály ženoucí reakci kupředu. </a:t>
            </a:r>
            <a:endParaRPr lang="cs-CZ" sz="1600" dirty="0">
              <a:effectLst/>
              <a:latin typeface="Calibri" panose="020F0502020204030204" pitchFamily="34" charset="0"/>
              <a:ea typeface="Calibri" panose="020F0502020204030204" pitchFamily="34" charset="0"/>
            </a:endParaRP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180" y="394690"/>
            <a:ext cx="4866596" cy="3244397"/>
          </a:xfrm>
          <a:prstGeom prst="rect">
            <a:avLst/>
          </a:prstGeom>
        </p:spPr>
      </p:pic>
      <p:sp>
        <p:nvSpPr>
          <p:cNvPr id="4" name="Obdélník 3"/>
          <p:cNvSpPr/>
          <p:nvPr/>
        </p:nvSpPr>
        <p:spPr>
          <a:xfrm>
            <a:off x="757984" y="4063416"/>
            <a:ext cx="10728792" cy="2031325"/>
          </a:xfrm>
          <a:prstGeom prst="rect">
            <a:avLst/>
          </a:prstGeom>
        </p:spPr>
        <p:txBody>
          <a:bodyPr wrap="square">
            <a:spAutoFit/>
          </a:bodyPr>
          <a:lstStyle/>
          <a:p>
            <a:pPr marL="285750" indent="-285750">
              <a:spcAft>
                <a:spcPts val="0"/>
              </a:spcAft>
              <a:buFont typeface="Arial" panose="020B0604020202020204" pitchFamily="34" charset="0"/>
              <a:buChar char="•"/>
            </a:pPr>
            <a:r>
              <a:rPr lang="cs-CZ" dirty="0">
                <a:latin typeface="Times New Roman" panose="02020603050405020304" pitchFamily="18" charset="0"/>
                <a:ea typeface="Calibri" panose="020F0502020204030204" pitchFamily="34" charset="0"/>
              </a:rPr>
              <a:t>Uvedeným způsobem může dojít k závažnému narušení struktury membrány a snížení mobility membránových proteinů, což se následně projeví poruchou její selektivní permeability doprováze</a:t>
            </a:r>
            <a:r>
              <a:rPr lang="cs-CZ" dirty="0">
                <a:solidFill>
                  <a:srgbClr val="FF0000"/>
                </a:solidFill>
                <a:latin typeface="Times New Roman" panose="02020603050405020304" pitchFamily="18" charset="0"/>
                <a:ea typeface="Calibri" panose="020F0502020204030204" pitchFamily="34" charset="0"/>
              </a:rPr>
              <a:t>nou</a:t>
            </a:r>
            <a:r>
              <a:rPr lang="cs-CZ" dirty="0">
                <a:latin typeface="Times New Roman" panose="02020603050405020304" pitchFamily="18" charset="0"/>
                <a:ea typeface="Calibri" panose="020F0502020204030204" pitchFamily="34" charset="0"/>
              </a:rPr>
              <a:t> deregulací příjmu iontů a látek z okolí (osmóza, membránové napětí, přenos vzruchů atd.) nebo i únikem vnitrobuněčného obsahu (např. enzymů) do </a:t>
            </a:r>
            <a:r>
              <a:rPr lang="cs-CZ" dirty="0" smtClean="0">
                <a:latin typeface="Times New Roman" panose="02020603050405020304" pitchFamily="18" charset="0"/>
                <a:ea typeface="Calibri" panose="020F0502020204030204" pitchFamily="34" charset="0"/>
              </a:rPr>
              <a:t>prostředí.</a:t>
            </a:r>
          </a:p>
          <a:p>
            <a:pPr marL="285750" indent="-285750">
              <a:spcAft>
                <a:spcPts val="0"/>
              </a:spcAft>
              <a:buFont typeface="Arial" panose="020B0604020202020204" pitchFamily="34" charset="0"/>
              <a:buChar char="•"/>
            </a:pPr>
            <a:r>
              <a:rPr lang="cs-CZ" dirty="0" smtClean="0">
                <a:latin typeface="Times New Roman" panose="02020603050405020304" pitchFamily="18" charset="0"/>
                <a:ea typeface="Calibri" panose="020F0502020204030204" pitchFamily="34" charset="0"/>
              </a:rPr>
              <a:t>Tento </a:t>
            </a:r>
            <a:r>
              <a:rPr lang="cs-CZ" dirty="0">
                <a:latin typeface="Times New Roman" panose="02020603050405020304" pitchFamily="18" charset="0"/>
                <a:ea typeface="Calibri" panose="020F0502020204030204" pitchFamily="34" charset="0"/>
              </a:rPr>
              <a:t>stav je pro buňku potenciálně fatální, například vyústí-li v </a:t>
            </a:r>
            <a:r>
              <a:rPr lang="cs-CZ" dirty="0" err="1">
                <a:latin typeface="Times New Roman" panose="02020603050405020304" pitchFamily="18" charset="0"/>
                <a:ea typeface="Calibri" panose="020F0502020204030204" pitchFamily="34" charset="0"/>
              </a:rPr>
              <a:t>dysbalanci</a:t>
            </a:r>
            <a:r>
              <a:rPr lang="cs-CZ" dirty="0">
                <a:latin typeface="Times New Roman" panose="02020603050405020304" pitchFamily="18" charset="0"/>
                <a:ea typeface="Calibri" panose="020F0502020204030204" pitchFamily="34" charset="0"/>
              </a:rPr>
              <a:t> kalciových iontů. </a:t>
            </a:r>
            <a:r>
              <a:rPr lang="cs-CZ" u="sng" dirty="0">
                <a:latin typeface="Times New Roman" panose="02020603050405020304" pitchFamily="18" charset="0"/>
                <a:ea typeface="Calibri" panose="020F0502020204030204" pitchFamily="34" charset="0"/>
              </a:rPr>
              <a:t>Po expozici vysokým dávkám </a:t>
            </a:r>
            <a:r>
              <a:rPr lang="cs-CZ" dirty="0">
                <a:latin typeface="Times New Roman" panose="02020603050405020304" pitchFamily="18" charset="0"/>
                <a:ea typeface="Calibri" panose="020F0502020204030204" pitchFamily="34" charset="0"/>
              </a:rPr>
              <a:t>záření tak můžeme očekávat totální kolaps buněčné homeostázi a okamžitou smrt buňky, </a:t>
            </a:r>
            <a:r>
              <a:rPr lang="cs-CZ" u="sng" dirty="0">
                <a:latin typeface="Times New Roman" panose="02020603050405020304" pitchFamily="18" charset="0"/>
                <a:ea typeface="Calibri" panose="020F0502020204030204" pitchFamily="34" charset="0"/>
              </a:rPr>
              <a:t>menší poškození však dokáže buňka opravit</a:t>
            </a:r>
            <a:r>
              <a:rPr lang="cs-CZ" dirty="0">
                <a:latin typeface="Times New Roman" panose="02020603050405020304" pitchFamily="18" charset="0"/>
                <a:ea typeface="Calibri" panose="020F0502020204030204" pitchFamily="34" charset="0"/>
              </a:rPr>
              <a:t>.</a:t>
            </a:r>
            <a:endParaRPr lang="cs-CZ" sz="1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674366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35105" y="248576"/>
            <a:ext cx="4930589" cy="6247864"/>
          </a:xfrm>
          <a:prstGeom prst="rect">
            <a:avLst/>
          </a:prstGeom>
        </p:spPr>
        <p:txBody>
          <a:bodyPr wrap="square">
            <a:spAutoFit/>
          </a:bodyPr>
          <a:lstStyle/>
          <a:p>
            <a:pPr>
              <a:lnSpc>
                <a:spcPct val="150000"/>
              </a:lnSpc>
              <a:spcAft>
                <a:spcPts val="0"/>
              </a:spcAft>
            </a:pPr>
            <a:r>
              <a:rPr lang="cs-CZ" sz="2800" b="1" dirty="0">
                <a:solidFill>
                  <a:srgbClr val="C00000"/>
                </a:solidFill>
                <a:latin typeface="Times New Roman" panose="02020603050405020304" pitchFamily="18" charset="0"/>
                <a:ea typeface="Times New Roman" panose="02020603050405020304" pitchFamily="18" charset="0"/>
              </a:rPr>
              <a:t>Poškození </a:t>
            </a:r>
            <a:r>
              <a:rPr lang="cs-CZ" sz="2800" b="1" dirty="0">
                <a:solidFill>
                  <a:srgbClr val="C00000"/>
                </a:solidFill>
                <a:latin typeface="Times New Roman" panose="02020603050405020304" pitchFamily="18" charset="0"/>
                <a:ea typeface="Times New Roman" panose="02020603050405020304" pitchFamily="18" charset="0"/>
              </a:rPr>
              <a:t>RNA</a:t>
            </a:r>
          </a:p>
          <a:p>
            <a:pPr marL="285750" indent="-285750">
              <a:lnSpc>
                <a:spcPct val="150000"/>
              </a:lnSpc>
              <a:spcAft>
                <a:spcPts val="0"/>
              </a:spcAft>
              <a:buFont typeface="Arial" panose="020B0604020202020204" pitchFamily="34" charset="0"/>
              <a:buChar char="•"/>
            </a:pPr>
            <a:r>
              <a:rPr lang="cs-CZ" dirty="0">
                <a:latin typeface="Times New Roman" panose="02020603050405020304" pitchFamily="18" charset="0"/>
                <a:ea typeface="Calibri" panose="020F0502020204030204" pitchFamily="34" charset="0"/>
              </a:rPr>
              <a:t>Molekuly RNA zastávají v buňce nejrůznější </a:t>
            </a:r>
            <a:r>
              <a:rPr lang="cs-CZ" u="sng" dirty="0">
                <a:latin typeface="Times New Roman" panose="02020603050405020304" pitchFamily="18" charset="0"/>
                <a:ea typeface="Calibri" panose="020F0502020204030204" pitchFamily="34" charset="0"/>
              </a:rPr>
              <a:t>efektorové</a:t>
            </a:r>
            <a:r>
              <a:rPr lang="cs-CZ" dirty="0">
                <a:latin typeface="Times New Roman" panose="02020603050405020304" pitchFamily="18" charset="0"/>
                <a:ea typeface="Calibri" panose="020F0502020204030204" pitchFamily="34" charset="0"/>
              </a:rPr>
              <a:t>, </a:t>
            </a:r>
            <a:r>
              <a:rPr lang="cs-CZ" u="sng" dirty="0">
                <a:latin typeface="Times New Roman" panose="02020603050405020304" pitchFamily="18" charset="0"/>
                <a:ea typeface="Calibri" panose="020F0502020204030204" pitchFamily="34" charset="0"/>
              </a:rPr>
              <a:t>signalizační</a:t>
            </a:r>
            <a:r>
              <a:rPr lang="cs-CZ" dirty="0">
                <a:latin typeface="Times New Roman" panose="02020603050405020304" pitchFamily="18" charset="0"/>
                <a:ea typeface="Calibri" panose="020F0502020204030204" pitchFamily="34" charset="0"/>
              </a:rPr>
              <a:t> a </a:t>
            </a:r>
            <a:r>
              <a:rPr lang="cs-CZ" u="sng" dirty="0">
                <a:latin typeface="Times New Roman" panose="02020603050405020304" pitchFamily="18" charset="0"/>
                <a:ea typeface="Calibri" panose="020F0502020204030204" pitchFamily="34" charset="0"/>
              </a:rPr>
              <a:t>regulační</a:t>
            </a:r>
            <a:r>
              <a:rPr lang="cs-CZ" dirty="0">
                <a:latin typeface="Times New Roman" panose="02020603050405020304" pitchFamily="18" charset="0"/>
                <a:ea typeface="Calibri" panose="020F0502020204030204" pitchFamily="34" charset="0"/>
              </a:rPr>
              <a:t> funkce. </a:t>
            </a:r>
            <a:endParaRPr lang="cs-CZ" dirty="0" smtClean="0">
              <a:latin typeface="Times New Roman" panose="02020603050405020304" pitchFamily="18" charset="0"/>
              <a:ea typeface="Calibri" panose="020F0502020204030204" pitchFamily="34" charset="0"/>
            </a:endParaRPr>
          </a:p>
          <a:p>
            <a:pPr marL="285750" indent="-285750">
              <a:lnSpc>
                <a:spcPct val="150000"/>
              </a:lnSpc>
              <a:spcAft>
                <a:spcPts val="0"/>
              </a:spcAft>
              <a:buFont typeface="Arial" panose="020B0604020202020204" pitchFamily="34" charset="0"/>
              <a:buChar char="•"/>
            </a:pPr>
            <a:r>
              <a:rPr lang="cs-CZ" dirty="0" smtClean="0">
                <a:latin typeface="Times New Roman" panose="02020603050405020304" pitchFamily="18" charset="0"/>
                <a:ea typeface="Calibri" panose="020F0502020204030204" pitchFamily="34" charset="0"/>
              </a:rPr>
              <a:t>Obecně </a:t>
            </a:r>
            <a:r>
              <a:rPr lang="cs-CZ" dirty="0">
                <a:latin typeface="Times New Roman" panose="02020603050405020304" pitchFamily="18" charset="0"/>
                <a:ea typeface="Calibri" panose="020F0502020204030204" pitchFamily="34" charset="0"/>
              </a:rPr>
              <a:t>lze však dle základního dogmatu molekulární biologie říci, že zprostředkovávají (za přispění proteinů) </a:t>
            </a:r>
            <a:r>
              <a:rPr lang="cs-CZ" u="sng" dirty="0">
                <a:latin typeface="Times New Roman" panose="02020603050405020304" pitchFamily="18" charset="0"/>
                <a:ea typeface="Calibri" panose="020F0502020204030204" pitchFamily="34" charset="0"/>
              </a:rPr>
              <a:t>expresi genetické informace</a:t>
            </a:r>
            <a:r>
              <a:rPr lang="cs-CZ" dirty="0">
                <a:latin typeface="Times New Roman" panose="02020603050405020304" pitchFamily="18" charset="0"/>
                <a:ea typeface="Calibri" panose="020F0502020204030204" pitchFamily="34" charset="0"/>
              </a:rPr>
              <a:t>, tj. její materializaci z podoby zakódované v sekvenci DNA do podoby proteinů, následně vykonávajících buněčné funkce. </a:t>
            </a:r>
            <a:endParaRPr lang="cs-CZ" dirty="0" smtClean="0">
              <a:latin typeface="Times New Roman" panose="02020603050405020304" pitchFamily="18" charset="0"/>
              <a:ea typeface="Calibri" panose="020F0502020204030204" pitchFamily="34" charset="0"/>
            </a:endParaRPr>
          </a:p>
          <a:p>
            <a:pPr marL="285750" indent="-285750">
              <a:lnSpc>
                <a:spcPct val="150000"/>
              </a:lnSpc>
              <a:spcAft>
                <a:spcPts val="0"/>
              </a:spcAft>
              <a:buFont typeface="Arial" panose="020B0604020202020204" pitchFamily="34" charset="0"/>
              <a:buChar char="•"/>
            </a:pPr>
            <a:r>
              <a:rPr lang="cs-CZ" dirty="0" smtClean="0">
                <a:latin typeface="Times New Roman" panose="02020603050405020304" pitchFamily="18" charset="0"/>
                <a:ea typeface="Calibri" panose="020F0502020204030204" pitchFamily="34" charset="0"/>
              </a:rPr>
              <a:t>Kromě </a:t>
            </a:r>
            <a:r>
              <a:rPr lang="cs-CZ" dirty="0">
                <a:latin typeface="Times New Roman" panose="02020603050405020304" pitchFamily="18" charset="0"/>
                <a:ea typeface="Calibri" panose="020F0502020204030204" pitchFamily="34" charset="0"/>
              </a:rPr>
              <a:t>toho vykazují různé malé RNA významné funkce regulační s ohledem na expresi genů. </a:t>
            </a:r>
            <a:endParaRPr lang="cs-CZ" dirty="0" smtClean="0">
              <a:latin typeface="Times New Roman" panose="02020603050405020304" pitchFamily="18" charset="0"/>
              <a:ea typeface="Calibri" panose="020F0502020204030204" pitchFamily="34" charset="0"/>
            </a:endParaRPr>
          </a:p>
          <a:p>
            <a:pPr marL="285750" indent="-285750">
              <a:lnSpc>
                <a:spcPct val="150000"/>
              </a:lnSpc>
              <a:spcBef>
                <a:spcPts val="1200"/>
              </a:spcBef>
              <a:spcAft>
                <a:spcPts val="0"/>
              </a:spcAft>
              <a:buFont typeface="Arial" panose="020B0604020202020204" pitchFamily="34" charset="0"/>
              <a:buChar char="•"/>
            </a:pPr>
            <a:endParaRPr lang="cs-CZ" sz="1600" dirty="0">
              <a:effectLst/>
              <a:latin typeface="Calibri" panose="020F0502020204030204" pitchFamily="34" charset="0"/>
              <a:ea typeface="Calibri" panose="020F0502020204030204" pitchFamily="34" charset="0"/>
            </a:endParaRPr>
          </a:p>
        </p:txBody>
      </p:sp>
      <p:pic>
        <p:nvPicPr>
          <p:cNvPr id="3" name="Obrázek 2"/>
          <p:cNvPicPr>
            <a:picLocks noChangeAspect="1"/>
          </p:cNvPicPr>
          <p:nvPr/>
        </p:nvPicPr>
        <p:blipFill>
          <a:blip r:embed="rId2"/>
          <a:stretch>
            <a:fillRect/>
          </a:stretch>
        </p:blipFill>
        <p:spPr>
          <a:xfrm>
            <a:off x="5725458" y="1457109"/>
            <a:ext cx="5689699" cy="3443598"/>
          </a:xfrm>
          <a:prstGeom prst="rect">
            <a:avLst/>
          </a:prstGeom>
        </p:spPr>
      </p:pic>
    </p:spTree>
    <p:extLst>
      <p:ext uri="{BB962C8B-B14F-4D97-AF65-F5344CB8AC3E}">
        <p14:creationId xmlns:p14="http://schemas.microsoft.com/office/powerpoint/2010/main" val="763858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15938" y="454988"/>
            <a:ext cx="6745474" cy="5693866"/>
          </a:xfrm>
          <a:prstGeom prst="rect">
            <a:avLst/>
          </a:prstGeom>
        </p:spPr>
        <p:txBody>
          <a:bodyPr wrap="square">
            <a:spAutoFit/>
          </a:bodyPr>
          <a:lstStyle/>
          <a:p>
            <a:pPr marL="285750" indent="-285750">
              <a:lnSpc>
                <a:spcPct val="150000"/>
              </a:lnSpc>
              <a:spcBef>
                <a:spcPts val="1200"/>
              </a:spcBef>
              <a:spcAft>
                <a:spcPts val="0"/>
              </a:spcAft>
              <a:buFont typeface="Arial" panose="020B0604020202020204" pitchFamily="34" charset="0"/>
              <a:buChar char="•"/>
            </a:pPr>
            <a:r>
              <a:rPr lang="cs-CZ" dirty="0">
                <a:latin typeface="Times New Roman" panose="02020603050405020304" pitchFamily="18" charset="0"/>
                <a:ea typeface="Calibri" panose="020F0502020204030204" pitchFamily="34" charset="0"/>
              </a:rPr>
              <a:t>RNA má v principu stejnou molekulární stavbu (nikoli však prostorové uspořádání) jako DNA, s tím zásadním rozdílem, že ji tvoří pouze </a:t>
            </a:r>
            <a:r>
              <a:rPr lang="cs-CZ" b="1" dirty="0">
                <a:solidFill>
                  <a:srgbClr val="C00000"/>
                </a:solidFill>
                <a:latin typeface="Times New Roman" panose="02020603050405020304" pitchFamily="18" charset="0"/>
                <a:ea typeface="Calibri" panose="020F0502020204030204" pitchFamily="34" charset="0"/>
              </a:rPr>
              <a:t>jedno vlákno</a:t>
            </a:r>
            <a:r>
              <a:rPr lang="cs-CZ" dirty="0">
                <a:latin typeface="Times New Roman" panose="02020603050405020304" pitchFamily="18" charset="0"/>
                <a:ea typeface="Calibri" panose="020F0502020204030204" pitchFamily="34" charset="0"/>
              </a:rPr>
              <a:t>, které se organizuje do </a:t>
            </a:r>
            <a:r>
              <a:rPr lang="cs-CZ" b="1" dirty="0">
                <a:solidFill>
                  <a:srgbClr val="C00000"/>
                </a:solidFill>
                <a:latin typeface="Times New Roman" panose="02020603050405020304" pitchFamily="18" charset="0"/>
                <a:ea typeface="Calibri" panose="020F0502020204030204" pitchFamily="34" charset="0"/>
              </a:rPr>
              <a:t>složitých prostorových struktur</a:t>
            </a:r>
            <a:r>
              <a:rPr lang="cs-CZ" dirty="0">
                <a:latin typeface="Times New Roman" panose="02020603050405020304" pitchFamily="18" charset="0"/>
                <a:ea typeface="Calibri" panose="020F0502020204030204" pitchFamily="34" charset="0"/>
              </a:rPr>
              <a:t>. </a:t>
            </a:r>
          </a:p>
          <a:p>
            <a:pPr marL="285750" indent="-285750">
              <a:lnSpc>
                <a:spcPct val="150000"/>
              </a:lnSpc>
              <a:spcBef>
                <a:spcPts val="1200"/>
              </a:spcBef>
              <a:spcAft>
                <a:spcPts val="0"/>
              </a:spcAft>
              <a:buFont typeface="Arial" panose="020B0604020202020204" pitchFamily="34" charset="0"/>
              <a:buChar char="•"/>
            </a:pPr>
            <a:r>
              <a:rPr lang="cs-CZ" dirty="0">
                <a:latin typeface="Times New Roman" panose="02020603050405020304" pitchFamily="18" charset="0"/>
                <a:ea typeface="Calibri" panose="020F0502020204030204" pitchFamily="34" charset="0"/>
              </a:rPr>
              <a:t>Díky </a:t>
            </a:r>
            <a:r>
              <a:rPr lang="cs-CZ" b="1" dirty="0">
                <a:solidFill>
                  <a:srgbClr val="C00000"/>
                </a:solidFill>
                <a:latin typeface="Times New Roman" panose="02020603050405020304" pitchFamily="18" charset="0"/>
                <a:ea typeface="Calibri" panose="020F0502020204030204" pitchFamily="34" charset="0"/>
              </a:rPr>
              <a:t>ribóze</a:t>
            </a:r>
            <a:r>
              <a:rPr lang="cs-CZ" dirty="0">
                <a:latin typeface="Times New Roman" panose="02020603050405020304" pitchFamily="18" charset="0"/>
                <a:ea typeface="Calibri" panose="020F0502020204030204" pitchFamily="34" charset="0"/>
              </a:rPr>
              <a:t> ve své cukr-fosfátové páteři reaguje RNA s okolím mnohem snadněji než DNA.</a:t>
            </a:r>
          </a:p>
          <a:p>
            <a:pPr marL="285750" indent="-285750">
              <a:lnSpc>
                <a:spcPct val="150000"/>
              </a:lnSpc>
              <a:spcBef>
                <a:spcPts val="1200"/>
              </a:spcBef>
              <a:spcAft>
                <a:spcPts val="0"/>
              </a:spcAft>
              <a:buFont typeface="Arial" panose="020B0604020202020204" pitchFamily="34" charset="0"/>
              <a:buChar char="•"/>
            </a:pPr>
            <a:r>
              <a:rPr lang="cs-CZ" dirty="0">
                <a:latin typeface="Times New Roman" panose="02020603050405020304" pitchFamily="18" charset="0"/>
                <a:ea typeface="Calibri" panose="020F0502020204030204" pitchFamily="34" charset="0"/>
              </a:rPr>
              <a:t>RNA tak může být </a:t>
            </a:r>
            <a:r>
              <a:rPr lang="cs-CZ" b="1" dirty="0">
                <a:solidFill>
                  <a:srgbClr val="C00000"/>
                </a:solidFill>
                <a:latin typeface="Times New Roman" panose="02020603050405020304" pitchFamily="18" charset="0"/>
                <a:ea typeface="Calibri" panose="020F0502020204030204" pitchFamily="34" charset="0"/>
              </a:rPr>
              <a:t>poškozena obdobným způsobem jako DNA </a:t>
            </a:r>
            <a:r>
              <a:rPr lang="cs-CZ" dirty="0" smtClean="0">
                <a:latin typeface="Times New Roman" panose="02020603050405020304" pitchFamily="18" charset="0"/>
                <a:ea typeface="Calibri" panose="020F0502020204030204" pitchFamily="34" charset="0"/>
              </a:rPr>
              <a:t>(samostatná přednáška), </a:t>
            </a:r>
            <a:r>
              <a:rPr lang="cs-CZ" dirty="0">
                <a:latin typeface="Times New Roman" panose="02020603050405020304" pitchFamily="18" charset="0"/>
                <a:ea typeface="Calibri" panose="020F0502020204030204" pitchFamily="34" charset="0"/>
              </a:rPr>
              <a:t>ovšem </a:t>
            </a:r>
            <a:r>
              <a:rPr lang="cs-CZ" u="sng" dirty="0">
                <a:latin typeface="Times New Roman" panose="02020603050405020304" pitchFamily="18" charset="0"/>
                <a:ea typeface="Calibri" panose="020F0502020204030204" pitchFamily="34" charset="0"/>
              </a:rPr>
              <a:t>s vyšším rizikem fragmentace</a:t>
            </a:r>
            <a:r>
              <a:rPr lang="cs-CZ" dirty="0">
                <a:latin typeface="Times New Roman" panose="02020603050405020304" pitchFamily="18" charset="0"/>
                <a:ea typeface="Calibri" panose="020F0502020204030204" pitchFamily="34" charset="0"/>
              </a:rPr>
              <a:t>. </a:t>
            </a:r>
          </a:p>
          <a:p>
            <a:pPr marL="285750" indent="-285750">
              <a:lnSpc>
                <a:spcPct val="150000"/>
              </a:lnSpc>
              <a:spcBef>
                <a:spcPts val="1200"/>
              </a:spcBef>
              <a:spcAft>
                <a:spcPts val="0"/>
              </a:spcAft>
              <a:buFont typeface="Arial" panose="020B0604020202020204" pitchFamily="34" charset="0"/>
              <a:buChar char="•"/>
            </a:pPr>
            <a:r>
              <a:rPr lang="cs-CZ" dirty="0">
                <a:latin typeface="Times New Roman" panose="02020603050405020304" pitchFamily="18" charset="0"/>
                <a:ea typeface="Calibri" panose="020F0502020204030204" pitchFamily="34" charset="0"/>
              </a:rPr>
              <a:t>V RNA snadno vznikají </a:t>
            </a:r>
            <a:r>
              <a:rPr lang="cs-CZ" u="sng" dirty="0">
                <a:latin typeface="Times New Roman" panose="02020603050405020304" pitchFamily="18" charset="0"/>
                <a:ea typeface="Calibri" panose="020F0502020204030204" pitchFamily="34" charset="0"/>
              </a:rPr>
              <a:t>jednořetězcové zlomy</a:t>
            </a:r>
            <a:r>
              <a:rPr lang="cs-CZ" dirty="0">
                <a:latin typeface="Times New Roman" panose="02020603050405020304" pitchFamily="18" charset="0"/>
                <a:ea typeface="Calibri" panose="020F0502020204030204" pitchFamily="34" charset="0"/>
              </a:rPr>
              <a:t>, které působí na integritu molekuly stejně jako v případě DNA mnohem obtížněji indukovatelné zlomy dvouřetězcové. </a:t>
            </a:r>
          </a:p>
          <a:p>
            <a:pPr marL="285750" indent="-285750">
              <a:lnSpc>
                <a:spcPct val="150000"/>
              </a:lnSpc>
              <a:spcBef>
                <a:spcPts val="1200"/>
              </a:spcBef>
              <a:spcAft>
                <a:spcPts val="0"/>
              </a:spcAft>
              <a:buFont typeface="Arial" panose="020B0604020202020204" pitchFamily="34" charset="0"/>
              <a:buChar char="•"/>
            </a:pPr>
            <a:r>
              <a:rPr lang="cs-CZ" dirty="0">
                <a:latin typeface="Times New Roman" panose="02020603050405020304" pitchFamily="18" charset="0"/>
                <a:ea typeface="Calibri" panose="020F0502020204030204" pitchFamily="34" charset="0"/>
              </a:rPr>
              <a:t>Významná je i </a:t>
            </a:r>
            <a:r>
              <a:rPr lang="cs-CZ" u="sng" dirty="0">
                <a:latin typeface="Times New Roman" panose="02020603050405020304" pitchFamily="18" charset="0"/>
                <a:ea typeface="Calibri" panose="020F0502020204030204" pitchFamily="34" charset="0"/>
              </a:rPr>
              <a:t>oxidativní eroze RNA </a:t>
            </a:r>
            <a:r>
              <a:rPr lang="cs-CZ" dirty="0">
                <a:latin typeface="Times New Roman" panose="02020603050405020304" pitchFamily="18" charset="0"/>
                <a:ea typeface="Calibri" panose="020F0502020204030204" pitchFamily="34" charset="0"/>
              </a:rPr>
              <a:t>vyvolaná volnými radikály. </a:t>
            </a:r>
            <a:endParaRPr lang="cs-CZ"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r="54423"/>
          <a:stretch/>
        </p:blipFill>
        <p:spPr>
          <a:xfrm>
            <a:off x="8262281" y="318315"/>
            <a:ext cx="1991179" cy="2801403"/>
          </a:xfrm>
          <a:prstGeom prst="rect">
            <a:avLst/>
          </a:prstGeom>
        </p:spPr>
      </p:pic>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l="45521"/>
          <a:stretch/>
        </p:blipFill>
        <p:spPr>
          <a:xfrm>
            <a:off x="7874827" y="3358364"/>
            <a:ext cx="2552670" cy="3004522"/>
          </a:xfrm>
          <a:prstGeom prst="rect">
            <a:avLst/>
          </a:prstGeom>
        </p:spPr>
      </p:pic>
    </p:spTree>
    <p:extLst>
      <p:ext uri="{BB962C8B-B14F-4D97-AF65-F5344CB8AC3E}">
        <p14:creationId xmlns:p14="http://schemas.microsoft.com/office/powerpoint/2010/main" val="30515259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r="17974" b="40573"/>
          <a:stretch/>
        </p:blipFill>
        <p:spPr>
          <a:xfrm>
            <a:off x="3077897" y="154665"/>
            <a:ext cx="7500471" cy="3513221"/>
          </a:xfrm>
          <a:prstGeom prst="rect">
            <a:avLst/>
          </a:prstGeom>
        </p:spPr>
      </p:pic>
      <p:sp>
        <p:nvSpPr>
          <p:cNvPr id="4" name="Obdélník 3"/>
          <p:cNvSpPr/>
          <p:nvPr/>
        </p:nvSpPr>
        <p:spPr>
          <a:xfrm>
            <a:off x="4916577" y="2417101"/>
            <a:ext cx="5981037" cy="1683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486" y="1647525"/>
            <a:ext cx="1518157" cy="2020361"/>
          </a:xfrm>
          <a:prstGeom prst="rect">
            <a:avLst/>
          </a:prstGeom>
        </p:spPr>
      </p:pic>
      <p:pic>
        <p:nvPicPr>
          <p:cNvPr id="6" name="Obrázek 5"/>
          <p:cNvPicPr>
            <a:picLocks noChangeAspect="1"/>
          </p:cNvPicPr>
          <p:nvPr/>
        </p:nvPicPr>
        <p:blipFill rotWithShape="1">
          <a:blip r:embed="rId2">
            <a:extLst>
              <a:ext uri="{28A0092B-C50C-407E-A947-70E740481C1C}">
                <a14:useLocalDpi xmlns:a14="http://schemas.microsoft.com/office/drawing/2010/main" val="0"/>
              </a:ext>
            </a:extLst>
          </a:blip>
          <a:srcRect l="40007" t="24245" r="41913" b="46972"/>
          <a:stretch/>
        </p:blipFill>
        <p:spPr>
          <a:xfrm>
            <a:off x="4938940" y="1914487"/>
            <a:ext cx="1653187" cy="1701632"/>
          </a:xfrm>
          <a:prstGeom prst="rect">
            <a:avLst/>
          </a:prstGeom>
        </p:spPr>
      </p:pic>
      <p:pic>
        <p:nvPicPr>
          <p:cNvPr id="7" name="Obrázek 6"/>
          <p:cNvPicPr>
            <a:picLocks noChangeAspect="1"/>
          </p:cNvPicPr>
          <p:nvPr/>
        </p:nvPicPr>
        <p:blipFill rotWithShape="1">
          <a:blip r:embed="rId2">
            <a:extLst>
              <a:ext uri="{28A0092B-C50C-407E-A947-70E740481C1C}">
                <a14:useLocalDpi xmlns:a14="http://schemas.microsoft.com/office/drawing/2010/main" val="0"/>
              </a:ext>
            </a:extLst>
          </a:blip>
          <a:srcRect l="38948" t="21068" r="42575" b="46870"/>
          <a:stretch/>
        </p:blipFill>
        <p:spPr>
          <a:xfrm>
            <a:off x="8721368" y="1411866"/>
            <a:ext cx="1689520" cy="1895413"/>
          </a:xfrm>
          <a:prstGeom prst="rect">
            <a:avLst/>
          </a:prstGeom>
        </p:spPr>
      </p:pic>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49610" t="53232" r="20589" b="44719"/>
          <a:stretch/>
        </p:blipFill>
        <p:spPr>
          <a:xfrm>
            <a:off x="6972943" y="1472011"/>
            <a:ext cx="2725033" cy="121112"/>
          </a:xfrm>
          <a:prstGeom prst="rect">
            <a:avLst/>
          </a:prstGeom>
        </p:spPr>
      </p:pic>
      <p:pic>
        <p:nvPicPr>
          <p:cNvPr id="9" name="Obrázek 8"/>
          <p:cNvPicPr>
            <a:picLocks noChangeAspect="1"/>
          </p:cNvPicPr>
          <p:nvPr/>
        </p:nvPicPr>
        <p:blipFill rotWithShape="1">
          <a:blip r:embed="rId2">
            <a:extLst>
              <a:ext uri="{28A0092B-C50C-407E-A947-70E740481C1C}">
                <a14:useLocalDpi xmlns:a14="http://schemas.microsoft.com/office/drawing/2010/main" val="0"/>
              </a:ext>
            </a:extLst>
          </a:blip>
          <a:srcRect l="19902" t="24364" r="61624" b="41817"/>
          <a:stretch/>
        </p:blipFill>
        <p:spPr>
          <a:xfrm>
            <a:off x="8778382" y="1665220"/>
            <a:ext cx="1689284" cy="1999341"/>
          </a:xfrm>
          <a:prstGeom prst="rect">
            <a:avLst/>
          </a:prstGeom>
        </p:spPr>
      </p:pic>
      <p:pic>
        <p:nvPicPr>
          <p:cNvPr id="10" name="Obrázek 9"/>
          <p:cNvPicPr>
            <a:picLocks noChangeAspect="1"/>
          </p:cNvPicPr>
          <p:nvPr/>
        </p:nvPicPr>
        <p:blipFill rotWithShape="1">
          <a:blip r:embed="rId2">
            <a:extLst>
              <a:ext uri="{28A0092B-C50C-407E-A947-70E740481C1C}">
                <a14:useLocalDpi xmlns:a14="http://schemas.microsoft.com/office/drawing/2010/main" val="0"/>
              </a:ext>
            </a:extLst>
          </a:blip>
          <a:srcRect l="25360" t="54069"/>
          <a:stretch/>
        </p:blipFill>
        <p:spPr>
          <a:xfrm>
            <a:off x="2809847" y="3963351"/>
            <a:ext cx="6825129" cy="2715363"/>
          </a:xfrm>
          <a:prstGeom prst="rect">
            <a:avLst/>
          </a:prstGeom>
        </p:spPr>
      </p:pic>
      <p:sp>
        <p:nvSpPr>
          <p:cNvPr id="2" name="TextovéPole 1"/>
          <p:cNvSpPr txBox="1"/>
          <p:nvPr/>
        </p:nvSpPr>
        <p:spPr>
          <a:xfrm>
            <a:off x="342632" y="688591"/>
            <a:ext cx="3864759" cy="1446550"/>
          </a:xfrm>
          <a:prstGeom prst="rect">
            <a:avLst/>
          </a:prstGeom>
          <a:noFill/>
        </p:spPr>
        <p:txBody>
          <a:bodyPr wrap="square" rtlCol="0">
            <a:spAutoFit/>
          </a:bodyPr>
          <a:lstStyle/>
          <a:p>
            <a:r>
              <a:rPr lang="cs-CZ" sz="4400" dirty="0" smtClean="0"/>
              <a:t>KATEGORIZACE ÚČINKŮ IZ</a:t>
            </a:r>
            <a:endParaRPr lang="cs-CZ" sz="4400" dirty="0"/>
          </a:p>
        </p:txBody>
      </p:sp>
      <p:pic>
        <p:nvPicPr>
          <p:cNvPr id="11" name="Obrázek 10"/>
          <p:cNvPicPr>
            <a:picLocks noChangeAspect="1"/>
          </p:cNvPicPr>
          <p:nvPr/>
        </p:nvPicPr>
        <p:blipFill rotWithShape="1">
          <a:blip r:embed="rId2">
            <a:extLst>
              <a:ext uri="{28A0092B-C50C-407E-A947-70E740481C1C}">
                <a14:useLocalDpi xmlns:a14="http://schemas.microsoft.com/office/drawing/2010/main" val="0"/>
              </a:ext>
            </a:extLst>
          </a:blip>
          <a:srcRect t="21854" r="76988" b="70976"/>
          <a:stretch/>
        </p:blipFill>
        <p:spPr>
          <a:xfrm>
            <a:off x="2782060" y="3880492"/>
            <a:ext cx="2104252" cy="423894"/>
          </a:xfrm>
          <a:prstGeom prst="rect">
            <a:avLst/>
          </a:prstGeom>
        </p:spPr>
      </p:pic>
      <p:pic>
        <p:nvPicPr>
          <p:cNvPr id="12" name="Obrázek 11"/>
          <p:cNvPicPr>
            <a:picLocks noChangeAspect="1"/>
          </p:cNvPicPr>
          <p:nvPr/>
        </p:nvPicPr>
        <p:blipFill rotWithShape="1">
          <a:blip r:embed="rId2">
            <a:extLst>
              <a:ext uri="{28A0092B-C50C-407E-A947-70E740481C1C}">
                <a14:useLocalDpi xmlns:a14="http://schemas.microsoft.com/office/drawing/2010/main" val="0"/>
              </a:ext>
            </a:extLst>
          </a:blip>
          <a:srcRect l="26830" t="24319" r="64604" b="70260"/>
          <a:stretch/>
        </p:blipFill>
        <p:spPr>
          <a:xfrm>
            <a:off x="5528249" y="3642856"/>
            <a:ext cx="783313" cy="320495"/>
          </a:xfrm>
          <a:prstGeom prst="rect">
            <a:avLst/>
          </a:prstGeom>
        </p:spPr>
      </p:pic>
      <p:sp>
        <p:nvSpPr>
          <p:cNvPr id="13" name="TextovéPole 12"/>
          <p:cNvSpPr txBox="1"/>
          <p:nvPr/>
        </p:nvSpPr>
        <p:spPr>
          <a:xfrm>
            <a:off x="7061707" y="3589523"/>
            <a:ext cx="1265090" cy="369332"/>
          </a:xfrm>
          <a:prstGeom prst="rect">
            <a:avLst/>
          </a:prstGeom>
          <a:noFill/>
        </p:spPr>
        <p:txBody>
          <a:bodyPr wrap="none" rtlCol="0">
            <a:spAutoFit/>
          </a:bodyPr>
          <a:lstStyle/>
          <a:p>
            <a:r>
              <a:rPr lang="cs-CZ" dirty="0" smtClean="0"/>
              <a:t>senescence</a:t>
            </a:r>
            <a:endParaRPr lang="cs-CZ" dirty="0"/>
          </a:p>
        </p:txBody>
      </p:sp>
      <p:cxnSp>
        <p:nvCxnSpPr>
          <p:cNvPr id="15" name="Přímá spojnice 14"/>
          <p:cNvCxnSpPr/>
          <p:nvPr/>
        </p:nvCxnSpPr>
        <p:spPr>
          <a:xfrm>
            <a:off x="3717368" y="6466541"/>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p:nvPr/>
        </p:nvCxnSpPr>
        <p:spPr>
          <a:xfrm flipH="1">
            <a:off x="3717369" y="6761573"/>
            <a:ext cx="59806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p:nvPr/>
        </p:nvCxnSpPr>
        <p:spPr>
          <a:xfrm flipV="1">
            <a:off x="9697976" y="3723341"/>
            <a:ext cx="0" cy="3048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p:nvPr/>
        </p:nvCxnSpPr>
        <p:spPr>
          <a:xfrm flipH="1">
            <a:off x="6370921" y="2765303"/>
            <a:ext cx="690786" cy="0"/>
          </a:xfrm>
          <a:prstGeom prst="straightConnector1">
            <a:avLst/>
          </a:prstGeom>
          <a:ln w="381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V="1">
            <a:off x="8079149" y="2791012"/>
            <a:ext cx="742125" cy="14392"/>
          </a:xfrm>
          <a:prstGeom prst="straightConnector1">
            <a:avLst/>
          </a:prstGeom>
          <a:ln w="381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8870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4943475" y="333376"/>
            <a:ext cx="213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Účinky IZ na buňku</a:t>
            </a:r>
          </a:p>
        </p:txBody>
      </p:sp>
      <p:sp>
        <p:nvSpPr>
          <p:cNvPr id="29699" name="Text Box 5"/>
          <p:cNvSpPr txBox="1">
            <a:spLocks noChangeArrowheads="1"/>
          </p:cNvSpPr>
          <p:nvPr/>
        </p:nvSpPr>
        <p:spPr bwMode="auto">
          <a:xfrm>
            <a:off x="2208213" y="830263"/>
            <a:ext cx="213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menší dávky (mSv)</a:t>
            </a:r>
          </a:p>
        </p:txBody>
      </p:sp>
      <p:sp>
        <p:nvSpPr>
          <p:cNvPr id="29700" name="Text Box 6"/>
          <p:cNvSpPr txBox="1">
            <a:spLocks noChangeArrowheads="1"/>
          </p:cNvSpPr>
          <p:nvPr/>
        </p:nvSpPr>
        <p:spPr bwMode="auto">
          <a:xfrm>
            <a:off x="6816725" y="830263"/>
            <a:ext cx="3117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větší dávky (Sv – desítky Sv)</a:t>
            </a:r>
          </a:p>
        </p:txBody>
      </p:sp>
      <p:sp>
        <p:nvSpPr>
          <p:cNvPr id="29701" name="Text Box 9"/>
          <p:cNvSpPr txBox="1">
            <a:spLocks noChangeArrowheads="1"/>
          </p:cNvSpPr>
          <p:nvPr/>
        </p:nvSpPr>
        <p:spPr bwMode="auto">
          <a:xfrm>
            <a:off x="1992313" y="1566863"/>
            <a:ext cx="2698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poškození zejména DNA</a:t>
            </a:r>
          </a:p>
        </p:txBody>
      </p:sp>
      <p:sp>
        <p:nvSpPr>
          <p:cNvPr id="29702" name="Text Box 10"/>
          <p:cNvSpPr txBox="1">
            <a:spLocks noChangeArrowheads="1"/>
          </p:cNvSpPr>
          <p:nvPr/>
        </p:nvSpPr>
        <p:spPr bwMode="auto">
          <a:xfrm>
            <a:off x="5232400" y="1557339"/>
            <a:ext cx="5113338"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poškození </a:t>
            </a:r>
          </a:p>
          <a:p>
            <a:pPr eaLnBrk="1" fontAlgn="base" hangingPunct="1">
              <a:spcBef>
                <a:spcPct val="0"/>
              </a:spcBef>
              <a:spcAft>
                <a:spcPct val="0"/>
              </a:spcAft>
              <a:buFontTx/>
              <a:buChar char="•"/>
            </a:pPr>
            <a:r>
              <a:rPr lang="cs-CZ" altLang="cs-CZ" sz="1800">
                <a:solidFill>
                  <a:srgbClr val="000000"/>
                </a:solidFill>
              </a:rPr>
              <a:t>proteinů (enzymy, proteiny důležité pro řízení a vykonávání buněčných a jaderných  procesů – replikace, transkripce, translace, reparace, energetický metabolismus atd.)</a:t>
            </a:r>
          </a:p>
          <a:p>
            <a:pPr eaLnBrk="1" fontAlgn="base" hangingPunct="1">
              <a:spcBef>
                <a:spcPct val="0"/>
              </a:spcBef>
              <a:spcAft>
                <a:spcPct val="0"/>
              </a:spcAft>
              <a:buFontTx/>
              <a:buChar char="•"/>
            </a:pPr>
            <a:r>
              <a:rPr lang="cs-CZ" altLang="cs-CZ" sz="1800">
                <a:solidFill>
                  <a:srgbClr val="000000"/>
                </a:solidFill>
              </a:rPr>
              <a:t>buněčných membrán</a:t>
            </a:r>
          </a:p>
          <a:p>
            <a:pPr eaLnBrk="1" fontAlgn="base" hangingPunct="1">
              <a:spcBef>
                <a:spcPct val="0"/>
              </a:spcBef>
              <a:spcAft>
                <a:spcPct val="0"/>
              </a:spcAft>
              <a:buFontTx/>
              <a:buChar char="•"/>
            </a:pPr>
            <a:r>
              <a:rPr lang="cs-CZ" altLang="cs-CZ" sz="1800">
                <a:solidFill>
                  <a:srgbClr val="000000"/>
                </a:solidFill>
              </a:rPr>
              <a:t>DNA</a:t>
            </a:r>
          </a:p>
        </p:txBody>
      </p:sp>
      <p:sp>
        <p:nvSpPr>
          <p:cNvPr id="29703" name="Text Box 11"/>
          <p:cNvSpPr txBox="1">
            <a:spLocks noChangeArrowheads="1"/>
          </p:cNvSpPr>
          <p:nvPr/>
        </p:nvSpPr>
        <p:spPr bwMode="auto">
          <a:xfrm>
            <a:off x="2460625" y="3886201"/>
            <a:ext cx="161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buňka přežívá</a:t>
            </a:r>
          </a:p>
        </p:txBody>
      </p:sp>
      <p:sp>
        <p:nvSpPr>
          <p:cNvPr id="29704" name="Text Box 12"/>
          <p:cNvSpPr txBox="1">
            <a:spLocks noChangeArrowheads="1"/>
          </p:cNvSpPr>
          <p:nvPr/>
        </p:nvSpPr>
        <p:spPr bwMode="auto">
          <a:xfrm>
            <a:off x="5232400" y="4724401"/>
            <a:ext cx="2559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úspěšná reparace DNA</a:t>
            </a:r>
          </a:p>
        </p:txBody>
      </p:sp>
      <p:sp>
        <p:nvSpPr>
          <p:cNvPr id="29705" name="Text Box 13"/>
          <p:cNvSpPr txBox="1">
            <a:spLocks noChangeArrowheads="1"/>
          </p:cNvSpPr>
          <p:nvPr/>
        </p:nvSpPr>
        <p:spPr bwMode="auto">
          <a:xfrm>
            <a:off x="8651875" y="5480051"/>
            <a:ext cx="1644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b="1">
                <a:solidFill>
                  <a:srgbClr val="00CC00"/>
                </a:solidFill>
              </a:rPr>
              <a:t>zdravá buňka</a:t>
            </a:r>
          </a:p>
        </p:txBody>
      </p:sp>
      <p:sp>
        <p:nvSpPr>
          <p:cNvPr id="29706" name="Text Box 14"/>
          <p:cNvSpPr txBox="1">
            <a:spLocks noChangeArrowheads="1"/>
          </p:cNvSpPr>
          <p:nvPr/>
        </p:nvSpPr>
        <p:spPr bwMode="auto">
          <a:xfrm>
            <a:off x="1992313" y="4724401"/>
            <a:ext cx="2266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reparace neúspěšná</a:t>
            </a:r>
          </a:p>
        </p:txBody>
      </p:sp>
      <p:sp>
        <p:nvSpPr>
          <p:cNvPr id="29707" name="Text Box 15"/>
          <p:cNvSpPr txBox="1">
            <a:spLocks noChangeArrowheads="1"/>
          </p:cNvSpPr>
          <p:nvPr/>
        </p:nvSpPr>
        <p:spPr bwMode="auto">
          <a:xfrm>
            <a:off x="1992313" y="5481639"/>
            <a:ext cx="29527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postiženy somatické buňky – </a:t>
            </a:r>
            <a:r>
              <a:rPr lang="cs-CZ" altLang="cs-CZ" sz="1800" b="1">
                <a:solidFill>
                  <a:srgbClr val="FF3300"/>
                </a:solidFill>
                <a:cs typeface="Arial" panose="020B0604020202020204" pitchFamily="34" charset="0"/>
              </a:rPr>
              <a:t>⁭ p vzniku </a:t>
            </a:r>
            <a:r>
              <a:rPr lang="cs-CZ" altLang="cs-CZ" sz="1800" b="1">
                <a:solidFill>
                  <a:srgbClr val="FF3300"/>
                </a:solidFill>
              </a:rPr>
              <a:t>nádorů</a:t>
            </a:r>
            <a:r>
              <a:rPr lang="cs-CZ" altLang="cs-CZ" sz="1800">
                <a:solidFill>
                  <a:srgbClr val="000000"/>
                </a:solidFill>
              </a:rPr>
              <a:t> (všechny známé)</a:t>
            </a:r>
          </a:p>
        </p:txBody>
      </p:sp>
      <p:sp>
        <p:nvSpPr>
          <p:cNvPr id="29708" name="Text Box 16"/>
          <p:cNvSpPr txBox="1">
            <a:spLocks noChangeArrowheads="1"/>
          </p:cNvSpPr>
          <p:nvPr/>
        </p:nvSpPr>
        <p:spPr bwMode="auto">
          <a:xfrm>
            <a:off x="8124825" y="3865563"/>
            <a:ext cx="203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b="1">
                <a:solidFill>
                  <a:srgbClr val="FF3300"/>
                </a:solidFill>
              </a:rPr>
              <a:t>mitotická smrt</a:t>
            </a:r>
          </a:p>
          <a:p>
            <a:pPr eaLnBrk="1" fontAlgn="base" hangingPunct="1">
              <a:spcBef>
                <a:spcPct val="0"/>
              </a:spcBef>
              <a:spcAft>
                <a:spcPct val="0"/>
              </a:spcAft>
            </a:pPr>
            <a:r>
              <a:rPr lang="cs-CZ" altLang="cs-CZ" sz="1800">
                <a:solidFill>
                  <a:srgbClr val="000000"/>
                </a:solidFill>
              </a:rPr>
              <a:t>(cca. 1-2 týdny PI)</a:t>
            </a:r>
          </a:p>
        </p:txBody>
      </p:sp>
      <p:sp>
        <p:nvSpPr>
          <p:cNvPr id="29709" name="Text Box 17"/>
          <p:cNvSpPr txBox="1">
            <a:spLocks noChangeArrowheads="1"/>
          </p:cNvSpPr>
          <p:nvPr/>
        </p:nvSpPr>
        <p:spPr bwMode="auto">
          <a:xfrm>
            <a:off x="5210175" y="3851276"/>
            <a:ext cx="1720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b="1">
                <a:solidFill>
                  <a:srgbClr val="FF3300"/>
                </a:solidFill>
              </a:rPr>
              <a:t>okamžitá smrt</a:t>
            </a:r>
          </a:p>
        </p:txBody>
      </p:sp>
      <p:sp>
        <p:nvSpPr>
          <p:cNvPr id="29710" name="Text Box 19"/>
          <p:cNvSpPr txBox="1">
            <a:spLocks noChangeArrowheads="1"/>
          </p:cNvSpPr>
          <p:nvPr/>
        </p:nvSpPr>
        <p:spPr bwMode="auto">
          <a:xfrm>
            <a:off x="5232400" y="5478464"/>
            <a:ext cx="33845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postiženy gamety - </a:t>
            </a:r>
            <a:r>
              <a:rPr lang="cs-CZ" altLang="cs-CZ" sz="1800" b="1">
                <a:solidFill>
                  <a:srgbClr val="FF3300"/>
                </a:solidFill>
                <a:cs typeface="Arial" panose="020B0604020202020204" pitchFamily="34" charset="0"/>
              </a:rPr>
              <a:t>⁭ p genetického postižení u potomstva</a:t>
            </a:r>
            <a:r>
              <a:rPr lang="cs-CZ" altLang="cs-CZ" sz="1800">
                <a:solidFill>
                  <a:srgbClr val="000000"/>
                </a:solidFill>
                <a:cs typeface="Arial" panose="020B0604020202020204" pitchFamily="34" charset="0"/>
              </a:rPr>
              <a:t> (odhad až 10 generací PI)</a:t>
            </a:r>
          </a:p>
        </p:txBody>
      </p:sp>
      <p:sp>
        <p:nvSpPr>
          <p:cNvPr id="29711" name="Line 20"/>
          <p:cNvSpPr>
            <a:spLocks noChangeShapeType="1"/>
          </p:cNvSpPr>
          <p:nvPr/>
        </p:nvSpPr>
        <p:spPr bwMode="auto">
          <a:xfrm flipH="1">
            <a:off x="4367214" y="692151"/>
            <a:ext cx="1512887" cy="360363"/>
          </a:xfrm>
          <a:prstGeom prst="line">
            <a:avLst/>
          </a:prstGeom>
          <a:noFill/>
          <a:ln w="85725">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29712" name="Line 21"/>
          <p:cNvSpPr>
            <a:spLocks noChangeShapeType="1"/>
          </p:cNvSpPr>
          <p:nvPr/>
        </p:nvSpPr>
        <p:spPr bwMode="auto">
          <a:xfrm>
            <a:off x="5880101" y="692151"/>
            <a:ext cx="936625" cy="288925"/>
          </a:xfrm>
          <a:prstGeom prst="line">
            <a:avLst/>
          </a:prstGeom>
          <a:noFill/>
          <a:ln w="730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29713" name="Line 22"/>
          <p:cNvSpPr>
            <a:spLocks noChangeShapeType="1"/>
          </p:cNvSpPr>
          <p:nvPr/>
        </p:nvSpPr>
        <p:spPr bwMode="auto">
          <a:xfrm>
            <a:off x="3287713" y="1196976"/>
            <a:ext cx="0" cy="360363"/>
          </a:xfrm>
          <a:prstGeom prst="line">
            <a:avLst/>
          </a:prstGeom>
          <a:noFill/>
          <a:ln w="85725">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29714" name="Line 23"/>
          <p:cNvSpPr>
            <a:spLocks noChangeShapeType="1"/>
          </p:cNvSpPr>
          <p:nvPr/>
        </p:nvSpPr>
        <p:spPr bwMode="auto">
          <a:xfrm>
            <a:off x="7967663" y="1216025"/>
            <a:ext cx="0" cy="584200"/>
          </a:xfrm>
          <a:prstGeom prst="line">
            <a:avLst/>
          </a:prstGeom>
          <a:noFill/>
          <a:ln w="730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29715" name="Line 24"/>
          <p:cNvSpPr>
            <a:spLocks noChangeShapeType="1"/>
          </p:cNvSpPr>
          <p:nvPr/>
        </p:nvSpPr>
        <p:spPr bwMode="auto">
          <a:xfrm flipH="1">
            <a:off x="6096001" y="3357564"/>
            <a:ext cx="1368425" cy="503237"/>
          </a:xfrm>
          <a:prstGeom prst="line">
            <a:avLst/>
          </a:prstGeom>
          <a:noFill/>
          <a:ln w="730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29716" name="Line 25"/>
          <p:cNvSpPr>
            <a:spLocks noChangeShapeType="1"/>
          </p:cNvSpPr>
          <p:nvPr/>
        </p:nvSpPr>
        <p:spPr bwMode="auto">
          <a:xfrm>
            <a:off x="7464425" y="3357564"/>
            <a:ext cx="1511300" cy="503237"/>
          </a:xfrm>
          <a:prstGeom prst="line">
            <a:avLst/>
          </a:prstGeom>
          <a:noFill/>
          <a:ln w="730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29717" name="Text Box 26"/>
          <p:cNvSpPr txBox="1">
            <a:spLocks noChangeArrowheads="1"/>
          </p:cNvSpPr>
          <p:nvPr/>
        </p:nvSpPr>
        <p:spPr bwMode="auto">
          <a:xfrm>
            <a:off x="6600825" y="3548063"/>
            <a:ext cx="172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fontAlgn="base" hangingPunct="1">
              <a:spcBef>
                <a:spcPct val="0"/>
              </a:spcBef>
              <a:spcAft>
                <a:spcPct val="0"/>
              </a:spcAft>
            </a:pPr>
            <a:r>
              <a:rPr lang="cs-CZ" altLang="cs-CZ" sz="1200">
                <a:solidFill>
                  <a:srgbClr val="000000"/>
                </a:solidFill>
              </a:rPr>
              <a:t>dle dávky a stupně poškození</a:t>
            </a:r>
          </a:p>
        </p:txBody>
      </p:sp>
      <p:sp>
        <p:nvSpPr>
          <p:cNvPr id="29718" name="Line 27"/>
          <p:cNvSpPr>
            <a:spLocks noChangeShapeType="1"/>
          </p:cNvSpPr>
          <p:nvPr/>
        </p:nvSpPr>
        <p:spPr bwMode="auto">
          <a:xfrm>
            <a:off x="3287713" y="1989138"/>
            <a:ext cx="0" cy="1871662"/>
          </a:xfrm>
          <a:prstGeom prst="line">
            <a:avLst/>
          </a:prstGeom>
          <a:noFill/>
          <a:ln w="85725">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29719" name="Line 28"/>
          <p:cNvSpPr>
            <a:spLocks noChangeShapeType="1"/>
          </p:cNvSpPr>
          <p:nvPr/>
        </p:nvSpPr>
        <p:spPr bwMode="auto">
          <a:xfrm>
            <a:off x="3287714" y="4238626"/>
            <a:ext cx="9525" cy="569913"/>
          </a:xfrm>
          <a:prstGeom prst="line">
            <a:avLst/>
          </a:prstGeom>
          <a:noFill/>
          <a:ln w="85725">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29720" name="Line 30"/>
          <p:cNvSpPr>
            <a:spLocks noChangeShapeType="1"/>
          </p:cNvSpPr>
          <p:nvPr/>
        </p:nvSpPr>
        <p:spPr bwMode="auto">
          <a:xfrm>
            <a:off x="3278189" y="4238625"/>
            <a:ext cx="3178175" cy="558800"/>
          </a:xfrm>
          <a:prstGeom prst="line">
            <a:avLst/>
          </a:prstGeom>
          <a:noFill/>
          <a:ln w="85725">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29721" name="Line 31"/>
          <p:cNvSpPr>
            <a:spLocks noChangeShapeType="1"/>
          </p:cNvSpPr>
          <p:nvPr/>
        </p:nvSpPr>
        <p:spPr bwMode="auto">
          <a:xfrm>
            <a:off x="3287713" y="5084764"/>
            <a:ext cx="0" cy="504825"/>
          </a:xfrm>
          <a:prstGeom prst="line">
            <a:avLst/>
          </a:prstGeom>
          <a:noFill/>
          <a:ln w="85725">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29722" name="Line 32"/>
          <p:cNvSpPr>
            <a:spLocks noChangeShapeType="1"/>
          </p:cNvSpPr>
          <p:nvPr/>
        </p:nvSpPr>
        <p:spPr bwMode="auto">
          <a:xfrm>
            <a:off x="3287713" y="5084763"/>
            <a:ext cx="2952750" cy="431800"/>
          </a:xfrm>
          <a:prstGeom prst="line">
            <a:avLst/>
          </a:prstGeom>
          <a:noFill/>
          <a:ln w="85725">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29723" name="Line 33"/>
          <p:cNvSpPr>
            <a:spLocks noChangeShapeType="1"/>
          </p:cNvSpPr>
          <p:nvPr/>
        </p:nvSpPr>
        <p:spPr bwMode="auto">
          <a:xfrm>
            <a:off x="7388226" y="5049838"/>
            <a:ext cx="2087563" cy="387350"/>
          </a:xfrm>
          <a:prstGeom prst="line">
            <a:avLst/>
          </a:prstGeom>
          <a:noFill/>
          <a:ln w="85725">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Tree>
    <p:extLst>
      <p:ext uri="{BB962C8B-B14F-4D97-AF65-F5344CB8AC3E}">
        <p14:creationId xmlns:p14="http://schemas.microsoft.com/office/powerpoint/2010/main" val="11276353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943475" y="333376"/>
            <a:ext cx="213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Účinky IZ na buňku</a:t>
            </a:r>
          </a:p>
        </p:txBody>
      </p:sp>
      <p:sp>
        <p:nvSpPr>
          <p:cNvPr id="30723" name="Text Box 5"/>
          <p:cNvSpPr txBox="1">
            <a:spLocks noChangeArrowheads="1"/>
          </p:cNvSpPr>
          <p:nvPr/>
        </p:nvSpPr>
        <p:spPr bwMode="auto">
          <a:xfrm>
            <a:off x="2208213" y="830263"/>
            <a:ext cx="213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menší dávky (mSv)</a:t>
            </a:r>
          </a:p>
        </p:txBody>
      </p:sp>
      <p:sp>
        <p:nvSpPr>
          <p:cNvPr id="30724" name="Text Box 6"/>
          <p:cNvSpPr txBox="1">
            <a:spLocks noChangeArrowheads="1"/>
          </p:cNvSpPr>
          <p:nvPr/>
        </p:nvSpPr>
        <p:spPr bwMode="auto">
          <a:xfrm>
            <a:off x="6816725" y="830263"/>
            <a:ext cx="3117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větší dávky (Sv – desítky Sv)</a:t>
            </a:r>
          </a:p>
        </p:txBody>
      </p:sp>
      <p:sp>
        <p:nvSpPr>
          <p:cNvPr id="30725" name="Text Box 9"/>
          <p:cNvSpPr txBox="1">
            <a:spLocks noChangeArrowheads="1"/>
          </p:cNvSpPr>
          <p:nvPr/>
        </p:nvSpPr>
        <p:spPr bwMode="auto">
          <a:xfrm>
            <a:off x="1847851" y="1484314"/>
            <a:ext cx="33115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buňka přežívá s poškozenou genetickou informací, nebo se jí poškození povede zcela poškození opravit</a:t>
            </a:r>
          </a:p>
        </p:txBody>
      </p:sp>
      <p:sp>
        <p:nvSpPr>
          <p:cNvPr id="30726" name="Text Box 13"/>
          <p:cNvSpPr txBox="1">
            <a:spLocks noChangeArrowheads="1"/>
          </p:cNvSpPr>
          <p:nvPr/>
        </p:nvSpPr>
        <p:spPr bwMode="auto">
          <a:xfrm>
            <a:off x="1847851" y="4724400"/>
            <a:ext cx="3311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8900" indent="-88900"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buFontTx/>
              <a:buChar char="•"/>
            </a:pPr>
            <a:r>
              <a:rPr lang="cs-CZ" altLang="cs-CZ" sz="1400">
                <a:solidFill>
                  <a:srgbClr val="000000"/>
                </a:solidFill>
                <a:cs typeface="Arial" panose="020B0604020202020204" pitchFamily="34" charset="0"/>
              </a:rPr>
              <a:t>⁭ p vzniku </a:t>
            </a:r>
            <a:r>
              <a:rPr lang="cs-CZ" altLang="cs-CZ" sz="1400">
                <a:solidFill>
                  <a:srgbClr val="000000"/>
                </a:solidFill>
              </a:rPr>
              <a:t>nádorů</a:t>
            </a:r>
          </a:p>
          <a:p>
            <a:pPr eaLnBrk="1" fontAlgn="base" hangingPunct="1">
              <a:spcBef>
                <a:spcPct val="0"/>
              </a:spcBef>
              <a:spcAft>
                <a:spcPct val="0"/>
              </a:spcAft>
              <a:buFontTx/>
              <a:buChar char="•"/>
            </a:pPr>
            <a:r>
              <a:rPr lang="cs-CZ" altLang="cs-CZ" sz="1400">
                <a:solidFill>
                  <a:srgbClr val="000000"/>
                </a:solidFill>
              </a:rPr>
              <a:t>⁭ p genetického postižení u potomstva</a:t>
            </a:r>
          </a:p>
        </p:txBody>
      </p:sp>
      <p:sp>
        <p:nvSpPr>
          <p:cNvPr id="30727" name="Text Box 14"/>
          <p:cNvSpPr txBox="1">
            <a:spLocks noChangeArrowheads="1"/>
          </p:cNvSpPr>
          <p:nvPr/>
        </p:nvSpPr>
        <p:spPr bwMode="auto">
          <a:xfrm>
            <a:off x="8124825" y="1355726"/>
            <a:ext cx="174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b="1">
                <a:solidFill>
                  <a:srgbClr val="FF3300"/>
                </a:solidFill>
              </a:rPr>
              <a:t>mitotická smrt</a:t>
            </a:r>
          </a:p>
        </p:txBody>
      </p:sp>
      <p:sp>
        <p:nvSpPr>
          <p:cNvPr id="30728" name="Text Box 15"/>
          <p:cNvSpPr txBox="1">
            <a:spLocks noChangeArrowheads="1"/>
          </p:cNvSpPr>
          <p:nvPr/>
        </p:nvSpPr>
        <p:spPr bwMode="auto">
          <a:xfrm>
            <a:off x="5210175" y="1341438"/>
            <a:ext cx="1720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b="1">
                <a:solidFill>
                  <a:srgbClr val="FF3300"/>
                </a:solidFill>
              </a:rPr>
              <a:t>okamžitá smrt</a:t>
            </a:r>
          </a:p>
        </p:txBody>
      </p:sp>
      <p:sp>
        <p:nvSpPr>
          <p:cNvPr id="30729" name="Line 17"/>
          <p:cNvSpPr>
            <a:spLocks noChangeShapeType="1"/>
          </p:cNvSpPr>
          <p:nvPr/>
        </p:nvSpPr>
        <p:spPr bwMode="auto">
          <a:xfrm flipH="1">
            <a:off x="4367214" y="692151"/>
            <a:ext cx="1512887" cy="360363"/>
          </a:xfrm>
          <a:prstGeom prst="line">
            <a:avLst/>
          </a:prstGeom>
          <a:noFill/>
          <a:ln w="85725">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30730" name="Line 18"/>
          <p:cNvSpPr>
            <a:spLocks noChangeShapeType="1"/>
          </p:cNvSpPr>
          <p:nvPr/>
        </p:nvSpPr>
        <p:spPr bwMode="auto">
          <a:xfrm>
            <a:off x="5880101" y="692151"/>
            <a:ext cx="936625" cy="288925"/>
          </a:xfrm>
          <a:prstGeom prst="line">
            <a:avLst/>
          </a:prstGeom>
          <a:noFill/>
          <a:ln w="730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30731" name="Line 19"/>
          <p:cNvSpPr>
            <a:spLocks noChangeShapeType="1"/>
          </p:cNvSpPr>
          <p:nvPr/>
        </p:nvSpPr>
        <p:spPr bwMode="auto">
          <a:xfrm>
            <a:off x="3287713" y="1196976"/>
            <a:ext cx="0" cy="360363"/>
          </a:xfrm>
          <a:prstGeom prst="line">
            <a:avLst/>
          </a:prstGeom>
          <a:noFill/>
          <a:ln w="85725">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30732" name="Line 21"/>
          <p:cNvSpPr>
            <a:spLocks noChangeShapeType="1"/>
          </p:cNvSpPr>
          <p:nvPr/>
        </p:nvSpPr>
        <p:spPr bwMode="auto">
          <a:xfrm flipH="1">
            <a:off x="6024563" y="1268414"/>
            <a:ext cx="1439862" cy="73025"/>
          </a:xfrm>
          <a:prstGeom prst="line">
            <a:avLst/>
          </a:prstGeom>
          <a:noFill/>
          <a:ln w="730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30733" name="Line 22"/>
          <p:cNvSpPr>
            <a:spLocks noChangeShapeType="1"/>
          </p:cNvSpPr>
          <p:nvPr/>
        </p:nvSpPr>
        <p:spPr bwMode="auto">
          <a:xfrm>
            <a:off x="7464426" y="1268414"/>
            <a:ext cx="1584325" cy="73025"/>
          </a:xfrm>
          <a:prstGeom prst="line">
            <a:avLst/>
          </a:prstGeom>
          <a:noFill/>
          <a:ln w="730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30734" name="Line 25"/>
          <p:cNvSpPr>
            <a:spLocks noChangeShapeType="1"/>
          </p:cNvSpPr>
          <p:nvPr/>
        </p:nvSpPr>
        <p:spPr bwMode="auto">
          <a:xfrm>
            <a:off x="3287714" y="2659064"/>
            <a:ext cx="9525" cy="331787"/>
          </a:xfrm>
          <a:prstGeom prst="line">
            <a:avLst/>
          </a:prstGeom>
          <a:noFill/>
          <a:ln w="85725">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30735" name="Line 27"/>
          <p:cNvSpPr>
            <a:spLocks noChangeShapeType="1"/>
          </p:cNvSpPr>
          <p:nvPr/>
        </p:nvSpPr>
        <p:spPr bwMode="auto">
          <a:xfrm>
            <a:off x="3287713" y="5229225"/>
            <a:ext cx="0" cy="287338"/>
          </a:xfrm>
          <a:prstGeom prst="line">
            <a:avLst/>
          </a:prstGeom>
          <a:noFill/>
          <a:ln w="85725">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30736" name="Text Box 30"/>
          <p:cNvSpPr txBox="1">
            <a:spLocks noChangeArrowheads="1"/>
          </p:cNvSpPr>
          <p:nvPr/>
        </p:nvSpPr>
        <p:spPr bwMode="auto">
          <a:xfrm>
            <a:off x="5643564" y="1916113"/>
            <a:ext cx="4484687"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buFontTx/>
              <a:buChar char="•"/>
            </a:pPr>
            <a:r>
              <a:rPr lang="cs-CZ" altLang="cs-CZ">
                <a:solidFill>
                  <a:srgbClr val="000000"/>
                </a:solidFill>
              </a:rPr>
              <a:t>Okamžitá smrt buněk se na úrovni organismu projeví většinou hodiny až 2 dny PI (po ozáření, post-irradiation)</a:t>
            </a:r>
          </a:p>
          <a:p>
            <a:pPr eaLnBrk="1" fontAlgn="base" hangingPunct="1">
              <a:spcBef>
                <a:spcPct val="0"/>
              </a:spcBef>
              <a:spcAft>
                <a:spcPct val="0"/>
              </a:spcAft>
              <a:buFontTx/>
              <a:buChar char="•"/>
            </a:pPr>
            <a:r>
              <a:rPr lang="cs-CZ" altLang="cs-CZ">
                <a:solidFill>
                  <a:srgbClr val="000000"/>
                </a:solidFill>
              </a:rPr>
              <a:t>Klinické projevy jsou dány smrtí velkého množství buněk najednou (poškození je příliš velké a buňka ho již nedokáže opravit pomocí reparačních mechanismů (DNA) a syntézou nových proteinů) </a:t>
            </a:r>
            <a:r>
              <a:rPr lang="cs-CZ" altLang="cs-CZ">
                <a:solidFill>
                  <a:srgbClr val="000000"/>
                </a:solidFill>
                <a:cs typeface="Arial" panose="020B0604020202020204" pitchFamily="34" charset="0"/>
              </a:rPr>
              <a:t>→ </a:t>
            </a:r>
            <a:r>
              <a:rPr lang="cs-CZ" altLang="cs-CZ" b="1" u="sng">
                <a:solidFill>
                  <a:srgbClr val="FF3300"/>
                </a:solidFill>
                <a:cs typeface="Arial" panose="020B0604020202020204" pitchFamily="34" charset="0"/>
              </a:rPr>
              <a:t>ZÁVAŽNOST </a:t>
            </a:r>
            <a:r>
              <a:rPr lang="cs-CZ" altLang="cs-CZ" b="1">
                <a:solidFill>
                  <a:srgbClr val="FF3300"/>
                </a:solidFill>
                <a:cs typeface="Arial" panose="020B0604020202020204" pitchFamily="34" charset="0"/>
              </a:rPr>
              <a:t>POŠKOZENÍ ROSTE S ABSORB. DÁVKOU</a:t>
            </a:r>
          </a:p>
          <a:p>
            <a:pPr eaLnBrk="1" fontAlgn="base" hangingPunct="1">
              <a:spcBef>
                <a:spcPct val="0"/>
              </a:spcBef>
              <a:spcAft>
                <a:spcPct val="0"/>
              </a:spcAft>
              <a:buFontTx/>
              <a:buChar char="•"/>
            </a:pPr>
            <a:r>
              <a:rPr lang="cs-CZ" altLang="cs-CZ">
                <a:solidFill>
                  <a:srgbClr val="000000"/>
                </a:solidFill>
              </a:rPr>
              <a:t>Mitotická smrt – poškození buněk není natolik těžké, aby došlo k okamžité smrti, nicméně je tak závažné, že se buňka již nedokáže dělit (a následně umírá)</a:t>
            </a:r>
          </a:p>
          <a:p>
            <a:pPr eaLnBrk="1" fontAlgn="base" hangingPunct="1">
              <a:spcBef>
                <a:spcPct val="0"/>
              </a:spcBef>
              <a:spcAft>
                <a:spcPct val="0"/>
              </a:spcAft>
              <a:buFontTx/>
              <a:buChar char="•"/>
            </a:pPr>
            <a:r>
              <a:rPr lang="cs-CZ" altLang="cs-CZ">
                <a:solidFill>
                  <a:srgbClr val="000000"/>
                </a:solidFill>
              </a:rPr>
              <a:t>Klinické projevy na úrovni organismu se proto projevují s určitou dobou latence, obvykle dnů až 2 týdnů</a:t>
            </a:r>
          </a:p>
          <a:p>
            <a:pPr eaLnBrk="1" fontAlgn="base" hangingPunct="1">
              <a:spcBef>
                <a:spcPct val="0"/>
              </a:spcBef>
              <a:spcAft>
                <a:spcPct val="0"/>
              </a:spcAft>
              <a:buFontTx/>
              <a:buChar char="•"/>
            </a:pPr>
            <a:r>
              <a:rPr lang="cs-CZ" altLang="cs-CZ" sz="1800" b="1">
                <a:solidFill>
                  <a:srgbClr val="FF3300"/>
                </a:solidFill>
              </a:rPr>
              <a:t>ÚČINKY SE OD URČITÉ DÁVKY PROJEVÍ VŽDY </a:t>
            </a:r>
            <a:r>
              <a:rPr lang="cs-CZ" altLang="cs-CZ" sz="1800" b="1">
                <a:solidFill>
                  <a:srgbClr val="FF3300"/>
                </a:solidFill>
                <a:cs typeface="Arial" panose="020B0604020202020204" pitchFamily="34" charset="0"/>
              </a:rPr>
              <a:t>→</a:t>
            </a:r>
            <a:r>
              <a:rPr lang="cs-CZ" altLang="cs-CZ" sz="1800" b="1">
                <a:solidFill>
                  <a:srgbClr val="FF3300"/>
                </a:solidFill>
              </a:rPr>
              <a:t> </a:t>
            </a:r>
            <a:r>
              <a:rPr lang="cs-CZ" altLang="cs-CZ" sz="1800" b="1" u="sng">
                <a:solidFill>
                  <a:srgbClr val="C00000"/>
                </a:solidFill>
              </a:rPr>
              <a:t>DETERMINISTICKÉ ÚČINKY</a:t>
            </a:r>
          </a:p>
          <a:p>
            <a:pPr eaLnBrk="1" fontAlgn="base" hangingPunct="1">
              <a:spcBef>
                <a:spcPct val="0"/>
              </a:spcBef>
              <a:spcAft>
                <a:spcPct val="0"/>
              </a:spcAft>
              <a:buFontTx/>
              <a:buChar char="•"/>
            </a:pPr>
            <a:endParaRPr lang="cs-CZ" altLang="cs-CZ" b="1">
              <a:solidFill>
                <a:srgbClr val="FF3300"/>
              </a:solidFill>
            </a:endParaRPr>
          </a:p>
        </p:txBody>
      </p:sp>
      <p:sp>
        <p:nvSpPr>
          <p:cNvPr id="30737" name="Text Box 31"/>
          <p:cNvSpPr txBox="1">
            <a:spLocks noChangeArrowheads="1"/>
          </p:cNvSpPr>
          <p:nvPr/>
        </p:nvSpPr>
        <p:spPr bwMode="auto">
          <a:xfrm>
            <a:off x="1825625" y="3860800"/>
            <a:ext cx="35496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400" b="1">
                <a:solidFill>
                  <a:srgbClr val="FF3300"/>
                </a:solidFill>
              </a:rPr>
              <a:t>ÚČINKY SE NEMUSÍ PROJEVIT VŮBEC, NEBO SE PROJEVÍ AŽ PO DELŠÍ/DLOUHÉ DOBĚ LATENCE  </a:t>
            </a:r>
            <a:r>
              <a:rPr lang="cs-CZ" altLang="cs-CZ" sz="1400">
                <a:solidFill>
                  <a:srgbClr val="000000"/>
                </a:solidFill>
              </a:rPr>
              <a:t>(ROKY - DESETILETÍ)</a:t>
            </a:r>
          </a:p>
        </p:txBody>
      </p:sp>
      <p:sp>
        <p:nvSpPr>
          <p:cNvPr id="30738" name="Text Box 32"/>
          <p:cNvSpPr txBox="1">
            <a:spLocks noChangeArrowheads="1"/>
          </p:cNvSpPr>
          <p:nvPr/>
        </p:nvSpPr>
        <p:spPr bwMode="auto">
          <a:xfrm>
            <a:off x="1828800" y="2852739"/>
            <a:ext cx="34036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a:solidFill>
                  <a:srgbClr val="000000"/>
                </a:solidFill>
              </a:rPr>
              <a:t>postiženo je jen malé množství buněk ve tkáni (obvykle umírají apoptózou nebo jsou eliminovány imunitním systémem</a:t>
            </a:r>
          </a:p>
        </p:txBody>
      </p:sp>
      <p:sp>
        <p:nvSpPr>
          <p:cNvPr id="30739" name="Line 34"/>
          <p:cNvSpPr>
            <a:spLocks noChangeShapeType="1"/>
          </p:cNvSpPr>
          <p:nvPr/>
        </p:nvSpPr>
        <p:spPr bwMode="auto">
          <a:xfrm>
            <a:off x="6167438" y="1700213"/>
            <a:ext cx="0" cy="215900"/>
          </a:xfrm>
          <a:prstGeom prst="line">
            <a:avLst/>
          </a:prstGeom>
          <a:noFill/>
          <a:ln w="730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30740" name="Line 35"/>
          <p:cNvSpPr>
            <a:spLocks noChangeShapeType="1"/>
          </p:cNvSpPr>
          <p:nvPr/>
        </p:nvSpPr>
        <p:spPr bwMode="auto">
          <a:xfrm>
            <a:off x="9048750" y="1700213"/>
            <a:ext cx="0" cy="215900"/>
          </a:xfrm>
          <a:prstGeom prst="line">
            <a:avLst/>
          </a:prstGeom>
          <a:noFill/>
          <a:ln w="730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30741" name="Text Box 36"/>
          <p:cNvSpPr txBox="1">
            <a:spLocks noChangeArrowheads="1"/>
          </p:cNvSpPr>
          <p:nvPr/>
        </p:nvSpPr>
        <p:spPr bwMode="auto">
          <a:xfrm>
            <a:off x="1828800" y="5499101"/>
            <a:ext cx="3619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b="1" u="sng">
                <a:solidFill>
                  <a:srgbClr val="FF3300"/>
                </a:solidFill>
              </a:rPr>
              <a:t>PRAVDĚPODOBNOST</a:t>
            </a:r>
            <a:r>
              <a:rPr lang="cs-CZ" altLang="cs-CZ" sz="1800" b="1">
                <a:solidFill>
                  <a:srgbClr val="FF3300"/>
                </a:solidFill>
              </a:rPr>
              <a:t> VÝSKYTU ROSTE S ABSORB. DÁVKOU </a:t>
            </a:r>
            <a:r>
              <a:rPr lang="cs-CZ" altLang="cs-CZ" sz="1800" b="1" u="sng">
                <a:solidFill>
                  <a:srgbClr val="C00000"/>
                </a:solidFill>
              </a:rPr>
              <a:t>– STOCHASTICKÉ ÚČINKY</a:t>
            </a:r>
          </a:p>
        </p:txBody>
      </p:sp>
    </p:spTree>
    <p:extLst>
      <p:ext uri="{BB962C8B-B14F-4D97-AF65-F5344CB8AC3E}">
        <p14:creationId xmlns:p14="http://schemas.microsoft.com/office/powerpoint/2010/main" val="40726446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2903" y="647609"/>
            <a:ext cx="2276509" cy="1027391"/>
          </a:xfrm>
        </p:spPr>
        <p:txBody>
          <a:bodyPr>
            <a:normAutofit fontScale="90000"/>
          </a:bodyPr>
          <a:lstStyle/>
          <a:p>
            <a:r>
              <a:rPr lang="cs-CZ" dirty="0" smtClean="0"/>
              <a:t>Vývoj poznání</a:t>
            </a:r>
            <a:endParaRPr lang="cs-CZ" dirty="0"/>
          </a:p>
        </p:txBody>
      </p:sp>
      <p:sp>
        <p:nvSpPr>
          <p:cNvPr id="3" name="Zástupný symbol pro obsah 2"/>
          <p:cNvSpPr>
            <a:spLocks noGrp="1"/>
          </p:cNvSpPr>
          <p:nvPr>
            <p:ph idx="1"/>
          </p:nvPr>
        </p:nvSpPr>
        <p:spPr>
          <a:xfrm>
            <a:off x="688787" y="3403413"/>
            <a:ext cx="10845801" cy="4351338"/>
          </a:xfrm>
        </p:spPr>
        <p:txBody>
          <a:bodyPr>
            <a:normAutofit/>
          </a:bodyPr>
          <a:lstStyle/>
          <a:p>
            <a:r>
              <a:rPr lang="cs-CZ" sz="2000" dirty="0" smtClean="0"/>
              <a:t>Léčba</a:t>
            </a:r>
            <a:r>
              <a:rPr lang="cs-CZ" sz="2000" dirty="0"/>
              <a:t>, stimulace,… vs. těžké zdravotní újmy až smrt</a:t>
            </a:r>
          </a:p>
          <a:p>
            <a:r>
              <a:rPr lang="cs-CZ" sz="2000" dirty="0"/>
              <a:t>První známky účinků: </a:t>
            </a:r>
            <a:r>
              <a:rPr lang="cs-CZ" sz="2000" dirty="0" smtClean="0"/>
              <a:t>nadšení </a:t>
            </a:r>
            <a:r>
              <a:rPr lang="cs-CZ" sz="2000" dirty="0"/>
              <a:t>výzkumníci, </a:t>
            </a:r>
            <a:r>
              <a:rPr lang="cs-CZ" sz="2000" dirty="0" smtClean="0"/>
              <a:t>rentgenologové,                                                                         chronická </a:t>
            </a:r>
            <a:r>
              <a:rPr lang="cs-CZ" sz="2000" dirty="0"/>
              <a:t>expozice, nehody při výzkumu, </a:t>
            </a:r>
          </a:p>
          <a:p>
            <a:r>
              <a:rPr lang="cs-CZ" sz="2000" dirty="0"/>
              <a:t>později </a:t>
            </a:r>
            <a:endParaRPr lang="cs-CZ" sz="2000" dirty="0" smtClean="0"/>
          </a:p>
          <a:p>
            <a:pPr lvl="1"/>
            <a:r>
              <a:rPr lang="cs-CZ" sz="2000" dirty="0"/>
              <a:t>nehody při výrobě atomové bomby</a:t>
            </a:r>
          </a:p>
          <a:p>
            <a:pPr lvl="1"/>
            <a:r>
              <a:rPr lang="cs-CZ" sz="2000" dirty="0" smtClean="0"/>
              <a:t>experimenty </a:t>
            </a:r>
            <a:r>
              <a:rPr lang="cs-CZ" sz="2000" dirty="0"/>
              <a:t>na lidech na straně obou </a:t>
            </a:r>
            <a:r>
              <a:rPr lang="cs-CZ" sz="2000" dirty="0" smtClean="0"/>
              <a:t>velmocí</a:t>
            </a:r>
          </a:p>
          <a:p>
            <a:pPr lvl="1"/>
            <a:r>
              <a:rPr lang="cs-CZ" sz="2000" dirty="0" smtClean="0"/>
              <a:t>Pozorované následky zneužití </a:t>
            </a:r>
            <a:r>
              <a:rPr lang="cs-CZ" sz="2000" dirty="0"/>
              <a:t>atomové bomby</a:t>
            </a:r>
          </a:p>
          <a:p>
            <a:pPr lvl="1"/>
            <a:r>
              <a:rPr lang="cs-CZ" sz="2000" dirty="0" smtClean="0"/>
              <a:t>havárie </a:t>
            </a:r>
            <a:r>
              <a:rPr lang="cs-CZ" sz="2000" dirty="0"/>
              <a:t>jaderných elektráren a velké průmyslové </a:t>
            </a:r>
            <a:r>
              <a:rPr lang="cs-CZ" sz="2000" dirty="0" smtClean="0"/>
              <a:t>nehody</a:t>
            </a:r>
          </a:p>
          <a:p>
            <a:pPr lvl="1"/>
            <a:r>
              <a:rPr lang="cs-CZ" sz="2000" dirty="0" smtClean="0"/>
              <a:t>cílený výzkum na buněčné a molekulární úrovni</a:t>
            </a:r>
            <a:endParaRPr lang="cs-CZ" sz="2000" dirty="0"/>
          </a:p>
          <a:p>
            <a:endParaRPr lang="cs-CZ" dirty="0" smtClean="0"/>
          </a:p>
          <a:p>
            <a:pPr lvl="1"/>
            <a:endParaRPr lang="cs-CZ" dirty="0"/>
          </a:p>
        </p:txBody>
      </p:sp>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l="27647" r="17880"/>
          <a:stretch/>
        </p:blipFill>
        <p:spPr>
          <a:xfrm>
            <a:off x="7376057" y="341499"/>
            <a:ext cx="1761967" cy="2155041"/>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6447" y="341499"/>
            <a:ext cx="2357163" cy="1893096"/>
          </a:xfrm>
          <a:prstGeom prst="rect">
            <a:avLst/>
          </a:prstGeom>
        </p:spPr>
      </p:pic>
      <p:pic>
        <p:nvPicPr>
          <p:cNvPr id="8" name="Obrázek 7"/>
          <p:cNvPicPr>
            <a:picLocks noChangeAspect="1"/>
          </p:cNvPicPr>
          <p:nvPr/>
        </p:nvPicPr>
        <p:blipFill>
          <a:blip r:embed="rId4"/>
          <a:stretch>
            <a:fillRect/>
          </a:stretch>
        </p:blipFill>
        <p:spPr>
          <a:xfrm>
            <a:off x="4879317" y="358473"/>
            <a:ext cx="2340316" cy="1830768"/>
          </a:xfrm>
          <a:prstGeom prst="rect">
            <a:avLst/>
          </a:prstGeom>
        </p:spPr>
      </p:pic>
      <p:sp>
        <p:nvSpPr>
          <p:cNvPr id="10" name="Zástupný symbol pro obsah 2"/>
          <p:cNvSpPr txBox="1">
            <a:spLocks/>
          </p:cNvSpPr>
          <p:nvPr/>
        </p:nvSpPr>
        <p:spPr>
          <a:xfrm>
            <a:off x="646274" y="2593601"/>
            <a:ext cx="8466087" cy="16196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000" dirty="0" smtClean="0">
                <a:solidFill>
                  <a:srgbClr val="000000"/>
                </a:solidFill>
              </a:rPr>
              <a:t>Pole záření </a:t>
            </a:r>
            <a:r>
              <a:rPr lang="cs-CZ" altLang="cs-CZ" sz="2000" b="1" dirty="0" smtClean="0">
                <a:solidFill>
                  <a:srgbClr val="FF0000"/>
                </a:solidFill>
              </a:rPr>
              <a:t>nejsme schopni žádnými smysly detekovat a vnímat</a:t>
            </a:r>
            <a:r>
              <a:rPr lang="cs-CZ" altLang="cs-CZ" sz="2000" dirty="0" smtClean="0">
                <a:solidFill>
                  <a:srgbClr val="000000"/>
                </a:solidFill>
              </a:rPr>
              <a:t>. Proto byla existence IZ odhalena až poměrně pozdě a stejně tak jeho účinky</a:t>
            </a:r>
            <a:endParaRPr lang="cs-CZ" sz="2000" dirty="0"/>
          </a:p>
        </p:txBody>
      </p:sp>
      <p:pic>
        <p:nvPicPr>
          <p:cNvPr id="11" name="Obráze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6371" y="341499"/>
            <a:ext cx="2348437" cy="2955117"/>
          </a:xfrm>
          <a:prstGeom prst="rect">
            <a:avLst/>
          </a:prstGeom>
        </p:spPr>
      </p:pic>
      <p:pic>
        <p:nvPicPr>
          <p:cNvPr id="12" name="Obráze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9612" y="3700976"/>
            <a:ext cx="3305196" cy="2742281"/>
          </a:xfrm>
          <a:prstGeom prst="rect">
            <a:avLst/>
          </a:prstGeom>
        </p:spPr>
      </p:pic>
    </p:spTree>
    <p:extLst>
      <p:ext uri="{BB962C8B-B14F-4D97-AF65-F5344CB8AC3E}">
        <p14:creationId xmlns:p14="http://schemas.microsoft.com/office/powerpoint/2010/main" val="35232402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3730" y="1"/>
            <a:ext cx="6389614" cy="6506607"/>
          </a:xfrm>
          <a:prstGeom prst="rect">
            <a:avLst/>
          </a:prstGeom>
        </p:spPr>
      </p:pic>
    </p:spTree>
    <p:extLst>
      <p:ext uri="{BB962C8B-B14F-4D97-AF65-F5344CB8AC3E}">
        <p14:creationId xmlns:p14="http://schemas.microsoft.com/office/powerpoint/2010/main" val="42519541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ál 12"/>
          <p:cNvSpPr/>
          <p:nvPr/>
        </p:nvSpPr>
        <p:spPr>
          <a:xfrm>
            <a:off x="210509" y="839890"/>
            <a:ext cx="5759986" cy="54735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vál 11"/>
          <p:cNvSpPr/>
          <p:nvPr/>
        </p:nvSpPr>
        <p:spPr>
          <a:xfrm>
            <a:off x="4961965" y="2916990"/>
            <a:ext cx="7073153" cy="3072653"/>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p:cNvSpPr/>
          <p:nvPr/>
        </p:nvSpPr>
        <p:spPr>
          <a:xfrm>
            <a:off x="4242547" y="480270"/>
            <a:ext cx="3845859" cy="3072653"/>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p:cNvSpPr txBox="1"/>
          <p:nvPr/>
        </p:nvSpPr>
        <p:spPr>
          <a:xfrm>
            <a:off x="1047354" y="2527387"/>
            <a:ext cx="3195193" cy="1815882"/>
          </a:xfrm>
          <a:prstGeom prst="rect">
            <a:avLst/>
          </a:prstGeom>
          <a:noFill/>
        </p:spPr>
        <p:txBody>
          <a:bodyPr wrap="square" rtlCol="0">
            <a:spAutoFit/>
          </a:bodyPr>
          <a:lstStyle/>
          <a:p>
            <a:pPr marL="457200" indent="-457200">
              <a:buFont typeface="Arial" panose="020B0604020202020204" pitchFamily="34" charset="0"/>
              <a:buChar char="•"/>
            </a:pPr>
            <a:r>
              <a:rPr lang="cs-CZ" sz="2800" dirty="0"/>
              <a:t>Stochastické</a:t>
            </a:r>
            <a:br>
              <a:rPr lang="cs-CZ" sz="2800" dirty="0"/>
            </a:br>
            <a:r>
              <a:rPr lang="cs-CZ" sz="2800" dirty="0"/>
              <a:t>(též </a:t>
            </a:r>
            <a:r>
              <a:rPr lang="cs-CZ" sz="2800" dirty="0" err="1" smtClean="0"/>
              <a:t>nestochastické</a:t>
            </a:r>
            <a:r>
              <a:rPr lang="cs-CZ" sz="2800" dirty="0" smtClean="0"/>
              <a:t>, tkáňové</a:t>
            </a:r>
            <a:r>
              <a:rPr lang="cs-CZ" sz="2800" dirty="0"/>
              <a:t>)</a:t>
            </a:r>
            <a:endParaRPr lang="cs-CZ" sz="2800" dirty="0"/>
          </a:p>
        </p:txBody>
      </p:sp>
      <p:sp>
        <p:nvSpPr>
          <p:cNvPr id="3" name="TextovéPole 2"/>
          <p:cNvSpPr txBox="1"/>
          <p:nvPr/>
        </p:nvSpPr>
        <p:spPr>
          <a:xfrm>
            <a:off x="1047354" y="4453317"/>
            <a:ext cx="2923685" cy="523220"/>
          </a:xfrm>
          <a:prstGeom prst="rect">
            <a:avLst/>
          </a:prstGeom>
          <a:noFill/>
        </p:spPr>
        <p:txBody>
          <a:bodyPr wrap="none" rtlCol="0">
            <a:spAutoFit/>
          </a:bodyPr>
          <a:lstStyle/>
          <a:p>
            <a:pPr marL="457200" indent="-457200">
              <a:buFont typeface="Arial" panose="020B0604020202020204" pitchFamily="34" charset="0"/>
              <a:buChar char="•"/>
            </a:pPr>
            <a:r>
              <a:rPr lang="cs-CZ" sz="2800" dirty="0"/>
              <a:t>Deterministické</a:t>
            </a:r>
            <a:endParaRPr lang="cs-CZ" sz="2800" dirty="0"/>
          </a:p>
        </p:txBody>
      </p:sp>
      <p:sp>
        <p:nvSpPr>
          <p:cNvPr id="4" name="TextovéPole 3"/>
          <p:cNvSpPr txBox="1"/>
          <p:nvPr/>
        </p:nvSpPr>
        <p:spPr>
          <a:xfrm>
            <a:off x="5340001" y="1647863"/>
            <a:ext cx="1516762" cy="523220"/>
          </a:xfrm>
          <a:prstGeom prst="rect">
            <a:avLst/>
          </a:prstGeom>
          <a:noFill/>
        </p:spPr>
        <p:txBody>
          <a:bodyPr wrap="none" rtlCol="0">
            <a:spAutoFit/>
          </a:bodyPr>
          <a:lstStyle/>
          <a:p>
            <a:pPr marL="457200" indent="-457200">
              <a:buFont typeface="Arial" panose="020B0604020202020204" pitchFamily="34" charset="0"/>
              <a:buChar char="•"/>
            </a:pPr>
            <a:r>
              <a:rPr lang="cs-CZ" sz="2800" dirty="0"/>
              <a:t>Časné</a:t>
            </a:r>
            <a:endParaRPr lang="cs-CZ" sz="2800" dirty="0"/>
          </a:p>
        </p:txBody>
      </p:sp>
      <p:sp>
        <p:nvSpPr>
          <p:cNvPr id="5" name="TextovéPole 4"/>
          <p:cNvSpPr txBox="1"/>
          <p:nvPr/>
        </p:nvSpPr>
        <p:spPr>
          <a:xfrm>
            <a:off x="5340001" y="2376217"/>
            <a:ext cx="1602555" cy="523220"/>
          </a:xfrm>
          <a:prstGeom prst="rect">
            <a:avLst/>
          </a:prstGeom>
          <a:noFill/>
        </p:spPr>
        <p:txBody>
          <a:bodyPr wrap="none" rtlCol="0">
            <a:spAutoFit/>
          </a:bodyPr>
          <a:lstStyle/>
          <a:p>
            <a:pPr marL="457200" indent="-457200">
              <a:buFont typeface="Arial" panose="020B0604020202020204" pitchFamily="34" charset="0"/>
              <a:buChar char="•"/>
            </a:pPr>
            <a:r>
              <a:rPr lang="cs-CZ" sz="2800" dirty="0"/>
              <a:t>Pozdní</a:t>
            </a:r>
            <a:endParaRPr lang="cs-CZ" sz="2800" dirty="0"/>
          </a:p>
        </p:txBody>
      </p:sp>
      <p:sp>
        <p:nvSpPr>
          <p:cNvPr id="6" name="TextovéPole 5"/>
          <p:cNvSpPr txBox="1"/>
          <p:nvPr/>
        </p:nvSpPr>
        <p:spPr>
          <a:xfrm>
            <a:off x="7564408" y="4306900"/>
            <a:ext cx="2139881" cy="523220"/>
          </a:xfrm>
          <a:prstGeom prst="rect">
            <a:avLst/>
          </a:prstGeom>
          <a:noFill/>
        </p:spPr>
        <p:txBody>
          <a:bodyPr wrap="none" rtlCol="0">
            <a:spAutoFit/>
          </a:bodyPr>
          <a:lstStyle/>
          <a:p>
            <a:pPr marL="457200" indent="-457200">
              <a:buFont typeface="Arial" panose="020B0604020202020204" pitchFamily="34" charset="0"/>
              <a:buChar char="•"/>
            </a:pPr>
            <a:r>
              <a:rPr lang="cs-CZ" sz="2800" dirty="0"/>
              <a:t>Somatické</a:t>
            </a:r>
            <a:endParaRPr lang="cs-CZ" sz="2800" dirty="0"/>
          </a:p>
        </p:txBody>
      </p:sp>
      <p:sp>
        <p:nvSpPr>
          <p:cNvPr id="7" name="TextovéPole 6"/>
          <p:cNvSpPr txBox="1"/>
          <p:nvPr/>
        </p:nvSpPr>
        <p:spPr>
          <a:xfrm>
            <a:off x="7564408" y="5035254"/>
            <a:ext cx="2272738" cy="523220"/>
          </a:xfrm>
          <a:prstGeom prst="rect">
            <a:avLst/>
          </a:prstGeom>
          <a:noFill/>
        </p:spPr>
        <p:txBody>
          <a:bodyPr wrap="none" rtlCol="0">
            <a:spAutoFit/>
          </a:bodyPr>
          <a:lstStyle/>
          <a:p>
            <a:pPr marL="457200" indent="-457200">
              <a:buFont typeface="Arial" panose="020B0604020202020204" pitchFamily="34" charset="0"/>
              <a:buChar char="•"/>
            </a:pPr>
            <a:r>
              <a:rPr lang="cs-CZ" sz="2800" dirty="0"/>
              <a:t>Gametické </a:t>
            </a:r>
            <a:endParaRPr lang="cs-CZ" sz="2800" dirty="0"/>
          </a:p>
        </p:txBody>
      </p:sp>
      <p:sp>
        <p:nvSpPr>
          <p:cNvPr id="8" name="TextovéPole 7"/>
          <p:cNvSpPr txBox="1"/>
          <p:nvPr/>
        </p:nvSpPr>
        <p:spPr>
          <a:xfrm>
            <a:off x="892976" y="1978544"/>
            <a:ext cx="2507866" cy="523220"/>
          </a:xfrm>
          <a:prstGeom prst="rect">
            <a:avLst/>
          </a:prstGeom>
          <a:noFill/>
        </p:spPr>
        <p:txBody>
          <a:bodyPr wrap="none" rtlCol="0">
            <a:spAutoFit/>
          </a:bodyPr>
          <a:lstStyle/>
          <a:p>
            <a:r>
              <a:rPr lang="cs-CZ" sz="2800" b="1" u="sng" dirty="0"/>
              <a:t>Dle typu účinku</a:t>
            </a:r>
            <a:endParaRPr lang="cs-CZ" sz="2800" b="1" u="sng" dirty="0"/>
          </a:p>
        </p:txBody>
      </p:sp>
      <p:sp>
        <p:nvSpPr>
          <p:cNvPr id="9" name="TextovéPole 8"/>
          <p:cNvSpPr txBox="1"/>
          <p:nvPr/>
        </p:nvSpPr>
        <p:spPr>
          <a:xfrm>
            <a:off x="4752173" y="1099020"/>
            <a:ext cx="2677336" cy="523220"/>
          </a:xfrm>
          <a:prstGeom prst="rect">
            <a:avLst/>
          </a:prstGeom>
          <a:noFill/>
        </p:spPr>
        <p:txBody>
          <a:bodyPr wrap="none" rtlCol="0">
            <a:spAutoFit/>
          </a:bodyPr>
          <a:lstStyle/>
          <a:p>
            <a:r>
              <a:rPr lang="cs-CZ" sz="2800" b="1" u="sng" dirty="0"/>
              <a:t>Dle doby latence</a:t>
            </a:r>
            <a:endParaRPr lang="cs-CZ" sz="2800" b="1" u="sng" dirty="0"/>
          </a:p>
        </p:txBody>
      </p:sp>
      <p:sp>
        <p:nvSpPr>
          <p:cNvPr id="10" name="TextovéPole 9"/>
          <p:cNvSpPr txBox="1"/>
          <p:nvPr/>
        </p:nvSpPr>
        <p:spPr>
          <a:xfrm>
            <a:off x="7172651" y="3758057"/>
            <a:ext cx="4184351" cy="523220"/>
          </a:xfrm>
          <a:prstGeom prst="rect">
            <a:avLst/>
          </a:prstGeom>
          <a:noFill/>
        </p:spPr>
        <p:txBody>
          <a:bodyPr wrap="none" rtlCol="0">
            <a:spAutoFit/>
          </a:bodyPr>
          <a:lstStyle/>
          <a:p>
            <a:r>
              <a:rPr lang="cs-CZ" sz="2800" b="1" u="sng" dirty="0"/>
              <a:t>Dle typu zasažených buněk</a:t>
            </a:r>
            <a:endParaRPr lang="cs-CZ" sz="2800" b="1" u="sng" dirty="0"/>
          </a:p>
        </p:txBody>
      </p:sp>
    </p:spTree>
    <p:extLst>
      <p:ext uri="{BB962C8B-B14F-4D97-AF65-F5344CB8AC3E}">
        <p14:creationId xmlns:p14="http://schemas.microsoft.com/office/powerpoint/2010/main" val="15797348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28794" y="996582"/>
            <a:ext cx="11446124" cy="4570500"/>
          </a:xfrm>
          <a:ln w="28575">
            <a:solidFill>
              <a:schemeClr val="bg1"/>
            </a:solidFill>
          </a:ln>
        </p:spPr>
      </p:pic>
    </p:spTree>
    <p:extLst>
      <p:ext uri="{BB962C8B-B14F-4D97-AF65-F5344CB8AC3E}">
        <p14:creationId xmlns:p14="http://schemas.microsoft.com/office/powerpoint/2010/main" val="11569089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837" y="441822"/>
            <a:ext cx="7451632" cy="5586104"/>
          </a:xfrm>
          <a:prstGeom prst="rect">
            <a:avLst/>
          </a:prstGeom>
        </p:spPr>
      </p:pic>
    </p:spTree>
    <p:extLst>
      <p:ext uri="{BB962C8B-B14F-4D97-AF65-F5344CB8AC3E}">
        <p14:creationId xmlns:p14="http://schemas.microsoft.com/office/powerpoint/2010/main" val="37242135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981200" y="44451"/>
            <a:ext cx="8229600" cy="868363"/>
          </a:xfrm>
          <a:noFill/>
        </p:spPr>
        <p:txBody>
          <a:bodyPr/>
          <a:lstStyle/>
          <a:p>
            <a:pPr eaLnBrk="1" hangingPunct="1"/>
            <a:r>
              <a:rPr lang="cs-CZ" altLang="cs-CZ" sz="2800" b="1">
                <a:solidFill>
                  <a:srgbClr val="C00000"/>
                </a:solidFill>
              </a:rPr>
              <a:t>Účinek záření na organismy</a:t>
            </a:r>
          </a:p>
        </p:txBody>
      </p:sp>
      <p:sp>
        <p:nvSpPr>
          <p:cNvPr id="31747" name="Text Box 3"/>
          <p:cNvSpPr txBox="1">
            <a:spLocks noChangeArrowheads="1"/>
          </p:cNvSpPr>
          <p:nvPr/>
        </p:nvSpPr>
        <p:spPr bwMode="auto">
          <a:xfrm>
            <a:off x="-114300" y="765176"/>
            <a:ext cx="12055288"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Arial" panose="020B0604020202020204" pitchFamily="34" charset="0"/>
              </a:defRPr>
            </a:lvl1pPr>
            <a:lvl2pPr marL="800100" indent="-34290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lvl="1" eaLnBrk="1" fontAlgn="base" hangingPunct="1">
              <a:spcBef>
                <a:spcPct val="50000"/>
              </a:spcBef>
              <a:spcAft>
                <a:spcPct val="0"/>
              </a:spcAft>
            </a:pPr>
            <a:r>
              <a:rPr lang="cs-CZ" altLang="cs-CZ" sz="1800" b="1" dirty="0">
                <a:solidFill>
                  <a:srgbClr val="FFFFFF"/>
                </a:solidFill>
              </a:rPr>
              <a:t>	</a:t>
            </a:r>
            <a:r>
              <a:rPr lang="cs-CZ" altLang="cs-CZ" sz="1800" b="1" dirty="0">
                <a:solidFill>
                  <a:srgbClr val="000000"/>
                </a:solidFill>
              </a:rPr>
              <a:t>Rozlišujeme </a:t>
            </a:r>
            <a:r>
              <a:rPr lang="cs-CZ" altLang="cs-CZ" sz="1800" b="1" dirty="0">
                <a:solidFill>
                  <a:srgbClr val="FF6600"/>
                </a:solidFill>
              </a:rPr>
              <a:t>deterministické účinky</a:t>
            </a:r>
            <a:r>
              <a:rPr lang="cs-CZ" altLang="cs-CZ" sz="1800" b="1" dirty="0">
                <a:solidFill>
                  <a:srgbClr val="FFFFFF"/>
                </a:solidFill>
              </a:rPr>
              <a:t> </a:t>
            </a:r>
            <a:r>
              <a:rPr lang="cs-CZ" altLang="cs-CZ" sz="1800" b="1" dirty="0">
                <a:solidFill>
                  <a:srgbClr val="000000"/>
                </a:solidFill>
              </a:rPr>
              <a:t>– existuje práh, velké dávky, rychlý </a:t>
            </a:r>
            <a:r>
              <a:rPr lang="cs-CZ" altLang="cs-CZ" sz="1800" b="1" dirty="0" smtClean="0">
                <a:solidFill>
                  <a:srgbClr val="000000"/>
                </a:solidFill>
              </a:rPr>
              <a:t>nástup (ne vždy), </a:t>
            </a:r>
            <a:r>
              <a:rPr lang="cs-CZ" altLang="cs-CZ" sz="1800" b="1" dirty="0">
                <a:solidFill>
                  <a:srgbClr val="000000"/>
                </a:solidFill>
              </a:rPr>
              <a:t>z hlediska RO relativně malý význam (víceméně se týká pouze radiačních nehod nebo havárií – radiační pracovníci; ale také dlouhé </a:t>
            </a:r>
            <a:r>
              <a:rPr lang="cs-CZ" altLang="cs-CZ" sz="1800" b="1" dirty="0" smtClean="0">
                <a:solidFill>
                  <a:srgbClr val="000000"/>
                </a:solidFill>
              </a:rPr>
              <a:t>interplanetární </a:t>
            </a:r>
            <a:r>
              <a:rPr lang="cs-CZ" altLang="cs-CZ" sz="1800" b="1" dirty="0">
                <a:solidFill>
                  <a:srgbClr val="000000"/>
                </a:solidFill>
              </a:rPr>
              <a:t>pilotované mise, radioterapie nádorů)</a:t>
            </a:r>
          </a:p>
          <a:p>
            <a:pPr lvl="1" eaLnBrk="1" fontAlgn="base" hangingPunct="1">
              <a:spcBef>
                <a:spcPct val="50000"/>
              </a:spcBef>
              <a:spcAft>
                <a:spcPct val="0"/>
              </a:spcAft>
            </a:pPr>
            <a:r>
              <a:rPr lang="cs-CZ" altLang="cs-CZ" sz="1800" b="1" dirty="0">
                <a:solidFill>
                  <a:srgbClr val="FFFFFF"/>
                </a:solidFill>
              </a:rPr>
              <a:t>	</a:t>
            </a:r>
            <a:r>
              <a:rPr lang="cs-CZ" altLang="cs-CZ" sz="1800" b="1" dirty="0">
                <a:solidFill>
                  <a:srgbClr val="FF6600"/>
                </a:solidFill>
              </a:rPr>
              <a:t>Stochastické účinky</a:t>
            </a:r>
            <a:r>
              <a:rPr lang="cs-CZ" altLang="cs-CZ" sz="1800" b="1" dirty="0">
                <a:solidFill>
                  <a:srgbClr val="FFFFFF"/>
                </a:solidFill>
              </a:rPr>
              <a:t> </a:t>
            </a:r>
            <a:r>
              <a:rPr lang="cs-CZ" altLang="cs-CZ" sz="1800" b="1" dirty="0">
                <a:solidFill>
                  <a:srgbClr val="000000"/>
                </a:solidFill>
              </a:rPr>
              <a:t>– </a:t>
            </a:r>
            <a:r>
              <a:rPr lang="cs-CZ" altLang="cs-CZ" sz="1800" b="1" dirty="0" err="1">
                <a:solidFill>
                  <a:srgbClr val="000000"/>
                </a:solidFill>
              </a:rPr>
              <a:t>bezprahovost</a:t>
            </a:r>
            <a:r>
              <a:rPr lang="cs-CZ" altLang="cs-CZ" sz="1800" b="1" dirty="0">
                <a:solidFill>
                  <a:srgbClr val="000000"/>
                </a:solidFill>
              </a:rPr>
              <a:t>, malé dávky, pozdní efekt, velký význam pro společnost (týká se všech – medicínské ozáření, radon, kosmické záření apod.) </a:t>
            </a:r>
          </a:p>
          <a:p>
            <a:pPr lvl="1" eaLnBrk="1" fontAlgn="base" hangingPunct="1">
              <a:spcBef>
                <a:spcPct val="50000"/>
              </a:spcBef>
              <a:spcAft>
                <a:spcPct val="0"/>
              </a:spcAft>
            </a:pPr>
            <a:endParaRPr lang="cs-CZ" altLang="cs-CZ" sz="1800" b="1" dirty="0">
              <a:solidFill>
                <a:srgbClr val="000000"/>
              </a:solidFill>
            </a:endParaRPr>
          </a:p>
          <a:p>
            <a:pPr lvl="1" eaLnBrk="1" fontAlgn="base" hangingPunct="1">
              <a:spcBef>
                <a:spcPct val="50000"/>
              </a:spcBef>
              <a:spcAft>
                <a:spcPct val="0"/>
              </a:spcAft>
            </a:pPr>
            <a:r>
              <a:rPr lang="cs-CZ" altLang="cs-CZ" sz="1800" b="1" dirty="0">
                <a:solidFill>
                  <a:srgbClr val="FFFFFF"/>
                </a:solidFill>
              </a:rPr>
              <a:t>		</a:t>
            </a:r>
          </a:p>
        </p:txBody>
      </p:sp>
      <p:sp>
        <p:nvSpPr>
          <p:cNvPr id="31748" name="Rectangle 4"/>
          <p:cNvSpPr>
            <a:spLocks noChangeArrowheads="1"/>
          </p:cNvSpPr>
          <p:nvPr/>
        </p:nvSpPr>
        <p:spPr bwMode="auto">
          <a:xfrm>
            <a:off x="1524000" y="4306888"/>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
            </a:r>
            <a:br>
              <a:rPr lang="cs-CZ" altLang="cs-CZ" sz="1800">
                <a:solidFill>
                  <a:srgbClr val="000000"/>
                </a:solidFill>
              </a:rPr>
            </a:br>
            <a:endParaRPr lang="cs-CZ" altLang="cs-CZ" sz="1800">
              <a:solidFill>
                <a:srgbClr val="000000"/>
              </a:solidFill>
            </a:endParaRPr>
          </a:p>
        </p:txBody>
      </p:sp>
      <p:pic>
        <p:nvPicPr>
          <p:cNvPr id="31749" name="Picture 11" descr="RadiacniUcinky"/>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13547" y="2605901"/>
            <a:ext cx="10357999" cy="3810774"/>
          </a:xfrm>
          <a:noFill/>
        </p:spPr>
      </p:pic>
      <p:sp>
        <p:nvSpPr>
          <p:cNvPr id="8" name="Elipsa 7"/>
          <p:cNvSpPr/>
          <p:nvPr/>
        </p:nvSpPr>
        <p:spPr>
          <a:xfrm>
            <a:off x="813547" y="2738826"/>
            <a:ext cx="1311088" cy="647700"/>
          </a:xfrm>
          <a:prstGeom prst="ellipse">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base">
              <a:spcBef>
                <a:spcPct val="0"/>
              </a:spcBef>
              <a:spcAft>
                <a:spcPct val="0"/>
              </a:spcAft>
              <a:defRPr/>
            </a:pPr>
            <a:endParaRPr lang="cs-CZ" sz="1600">
              <a:solidFill>
                <a:srgbClr val="FFFFFF"/>
              </a:solidFill>
            </a:endParaRPr>
          </a:p>
        </p:txBody>
      </p:sp>
      <p:sp>
        <p:nvSpPr>
          <p:cNvPr id="9" name="Elipsa 8"/>
          <p:cNvSpPr/>
          <p:nvPr/>
        </p:nvSpPr>
        <p:spPr>
          <a:xfrm>
            <a:off x="5992546" y="2651563"/>
            <a:ext cx="1383166" cy="647700"/>
          </a:xfrm>
          <a:prstGeom prst="ellipse">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base">
              <a:spcBef>
                <a:spcPct val="0"/>
              </a:spcBef>
              <a:spcAft>
                <a:spcPct val="0"/>
              </a:spcAft>
              <a:defRPr/>
            </a:pPr>
            <a:endParaRPr lang="cs-CZ" sz="1600">
              <a:solidFill>
                <a:srgbClr val="FFFFFF"/>
              </a:solidFill>
            </a:endParaRPr>
          </a:p>
        </p:txBody>
      </p:sp>
    </p:spTree>
    <p:extLst>
      <p:ext uri="{BB962C8B-B14F-4D97-AF65-F5344CB8AC3E}">
        <p14:creationId xmlns:p14="http://schemas.microsoft.com/office/powerpoint/2010/main" val="35186235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676275"/>
            <a:ext cx="75596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5"/>
          <p:cNvSpPr>
            <a:spLocks noChangeArrowheads="1"/>
          </p:cNvSpPr>
          <p:nvPr/>
        </p:nvSpPr>
        <p:spPr bwMode="auto">
          <a:xfrm>
            <a:off x="1981200" y="115889"/>
            <a:ext cx="82296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fontAlgn="base" hangingPunct="1">
              <a:spcBef>
                <a:spcPct val="0"/>
              </a:spcBef>
              <a:spcAft>
                <a:spcPct val="0"/>
              </a:spcAft>
            </a:pPr>
            <a:r>
              <a:rPr lang="cs-CZ" altLang="cs-CZ" sz="2400" b="1" dirty="0">
                <a:solidFill>
                  <a:srgbClr val="FF0000"/>
                </a:solidFill>
              </a:rPr>
              <a:t>Deterministické účinky záření na organismy</a:t>
            </a:r>
          </a:p>
        </p:txBody>
      </p:sp>
      <p:sp>
        <p:nvSpPr>
          <p:cNvPr id="36868" name="Text Box 6"/>
          <p:cNvSpPr txBox="1">
            <a:spLocks noChangeArrowheads="1"/>
          </p:cNvSpPr>
          <p:nvPr/>
        </p:nvSpPr>
        <p:spPr bwMode="auto">
          <a:xfrm>
            <a:off x="2727325" y="333375"/>
            <a:ext cx="603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1600">
                <a:solidFill>
                  <a:schemeClr val="tx1"/>
                </a:solidFill>
                <a:latin typeface="Arial" panose="020B0604020202020204" pitchFamily="34" charset="0"/>
              </a:defRPr>
            </a:lvl1pPr>
            <a:lvl2pPr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lvl="1" eaLnBrk="1" fontAlgn="base" hangingPunct="1">
              <a:spcBef>
                <a:spcPct val="50000"/>
              </a:spcBef>
              <a:spcAft>
                <a:spcPct val="0"/>
              </a:spcAft>
            </a:pPr>
            <a:r>
              <a:rPr lang="cs-CZ" altLang="cs-CZ" sz="1400" b="1">
                <a:solidFill>
                  <a:srgbClr val="000000"/>
                </a:solidFill>
              </a:rPr>
              <a:t>Citlivost jednotlivých organismů – hodnotí se pomocí LD50 (Gy)</a:t>
            </a:r>
            <a:endParaRPr lang="cs-CZ" altLang="cs-CZ" sz="1400">
              <a:solidFill>
                <a:srgbClr val="000000"/>
              </a:solidFill>
            </a:endParaRPr>
          </a:p>
        </p:txBody>
      </p:sp>
    </p:spTree>
    <p:extLst>
      <p:ext uri="{BB962C8B-B14F-4D97-AF65-F5344CB8AC3E}">
        <p14:creationId xmlns:p14="http://schemas.microsoft.com/office/powerpoint/2010/main" val="32611578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07132" y="233364"/>
            <a:ext cx="8229600" cy="242887"/>
          </a:xfrm>
          <a:noFill/>
        </p:spPr>
        <p:txBody>
          <a:bodyPr>
            <a:noAutofit/>
          </a:bodyPr>
          <a:lstStyle/>
          <a:p>
            <a:pPr eaLnBrk="1" hangingPunct="1"/>
            <a:r>
              <a:rPr lang="cs-CZ" altLang="cs-CZ" sz="3200" b="1" dirty="0">
                <a:solidFill>
                  <a:schemeClr val="bg1"/>
                </a:solidFill>
              </a:rPr>
              <a:t>Deterministické účinky záření na organismy</a:t>
            </a:r>
          </a:p>
        </p:txBody>
      </p:sp>
      <p:sp>
        <p:nvSpPr>
          <p:cNvPr id="35843" name="Text Box 3"/>
          <p:cNvSpPr txBox="1">
            <a:spLocks noChangeArrowheads="1"/>
          </p:cNvSpPr>
          <p:nvPr/>
        </p:nvSpPr>
        <p:spPr bwMode="auto">
          <a:xfrm>
            <a:off x="-194993" y="744262"/>
            <a:ext cx="11396383"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Arial" panose="020B0604020202020204" pitchFamily="34" charset="0"/>
              </a:defRPr>
            </a:lvl1pPr>
            <a:lvl2pPr marL="800100" indent="-34290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lvl="1" eaLnBrk="1" fontAlgn="base" hangingPunct="1">
              <a:spcBef>
                <a:spcPct val="50000"/>
              </a:spcBef>
              <a:spcAft>
                <a:spcPct val="0"/>
              </a:spcAft>
            </a:pPr>
            <a:r>
              <a:rPr lang="cs-CZ" altLang="cs-CZ" sz="1800" b="1" dirty="0">
                <a:solidFill>
                  <a:srgbClr val="FF6600"/>
                </a:solidFill>
              </a:rPr>
              <a:t>     </a:t>
            </a:r>
            <a:r>
              <a:rPr lang="cs-CZ" altLang="cs-CZ" sz="1800" b="1" u="sng" dirty="0">
                <a:solidFill>
                  <a:srgbClr val="FF6600"/>
                </a:solidFill>
              </a:rPr>
              <a:t>Citlivost jednotlivých organismů</a:t>
            </a:r>
            <a:r>
              <a:rPr lang="cs-CZ" altLang="cs-CZ" sz="1800" b="1" dirty="0">
                <a:solidFill>
                  <a:srgbClr val="FF6600"/>
                </a:solidFill>
              </a:rPr>
              <a:t> – </a:t>
            </a:r>
            <a:r>
              <a:rPr lang="cs-CZ" altLang="cs-CZ" sz="1800" b="1" dirty="0">
                <a:solidFill>
                  <a:schemeClr val="bg1"/>
                </a:solidFill>
              </a:rPr>
              <a:t>hodnotí se pomocí </a:t>
            </a:r>
            <a:r>
              <a:rPr lang="cs-CZ" altLang="cs-CZ" sz="1800" b="1" u="sng" dirty="0">
                <a:solidFill>
                  <a:schemeClr val="bg1"/>
                </a:solidFill>
              </a:rPr>
              <a:t>LD50 (Gy)</a:t>
            </a:r>
          </a:p>
          <a:p>
            <a:pPr lvl="1" eaLnBrk="1" fontAlgn="base" hangingPunct="1">
              <a:spcBef>
                <a:spcPct val="50000"/>
              </a:spcBef>
              <a:spcAft>
                <a:spcPct val="0"/>
              </a:spcAft>
            </a:pPr>
            <a:r>
              <a:rPr lang="cs-CZ" altLang="cs-CZ" sz="1800" b="1" dirty="0">
                <a:solidFill>
                  <a:srgbClr val="FFFFFF"/>
                </a:solidFill>
              </a:rPr>
              <a:t>	</a:t>
            </a:r>
            <a:r>
              <a:rPr lang="cs-CZ" altLang="cs-CZ" sz="1800" b="1" dirty="0">
                <a:solidFill>
                  <a:schemeClr val="bg1"/>
                </a:solidFill>
              </a:rPr>
              <a:t>Člověk 	4-5 Gy		Prase 	3 Gy 		Králík 	  8 Gy</a:t>
            </a:r>
          </a:p>
          <a:p>
            <a:pPr lvl="1" eaLnBrk="1" fontAlgn="base" hangingPunct="1">
              <a:spcBef>
                <a:spcPct val="50000"/>
              </a:spcBef>
              <a:spcAft>
                <a:spcPct val="0"/>
              </a:spcAft>
            </a:pPr>
            <a:r>
              <a:rPr lang="cs-CZ" altLang="cs-CZ" sz="1800" b="1" dirty="0">
                <a:solidFill>
                  <a:schemeClr val="bg1"/>
                </a:solidFill>
              </a:rPr>
              <a:t>	Pes 	2,5-3 Gy		Opice 	4-5 Gy		Kůň	  6 Gy</a:t>
            </a:r>
          </a:p>
          <a:p>
            <a:pPr lvl="1" eaLnBrk="1" fontAlgn="base" hangingPunct="1">
              <a:spcBef>
                <a:spcPct val="50000"/>
              </a:spcBef>
              <a:spcAft>
                <a:spcPct val="0"/>
              </a:spcAft>
            </a:pPr>
            <a:r>
              <a:rPr lang="cs-CZ" altLang="cs-CZ" sz="1800" b="1" dirty="0">
                <a:solidFill>
                  <a:schemeClr val="bg1"/>
                </a:solidFill>
              </a:rPr>
              <a:t>	Myš	5-10 Gy		Kuřata 	10 Gy		Ryby  	  6 Gy</a:t>
            </a:r>
          </a:p>
          <a:p>
            <a:pPr lvl="1" eaLnBrk="1" fontAlgn="base" hangingPunct="1">
              <a:spcBef>
                <a:spcPct val="50000"/>
              </a:spcBef>
              <a:spcAft>
                <a:spcPct val="0"/>
              </a:spcAft>
            </a:pPr>
            <a:r>
              <a:rPr lang="cs-CZ" altLang="cs-CZ" sz="1800" b="1" dirty="0">
                <a:solidFill>
                  <a:schemeClr val="bg1"/>
                </a:solidFill>
              </a:rPr>
              <a:t>	Potkan	7-10 Gy		Krysy	20 Gy		Želvy	 50 Gy</a:t>
            </a:r>
          </a:p>
          <a:p>
            <a:pPr lvl="1" eaLnBrk="1" fontAlgn="base" hangingPunct="1">
              <a:spcBef>
                <a:spcPct val="50000"/>
              </a:spcBef>
              <a:spcAft>
                <a:spcPct val="0"/>
              </a:spcAft>
            </a:pPr>
            <a:r>
              <a:rPr lang="cs-CZ" altLang="cs-CZ" sz="1800" b="1" dirty="0">
                <a:solidFill>
                  <a:schemeClr val="bg1"/>
                </a:solidFill>
              </a:rPr>
              <a:t>	Hmyz 	100-1000 Gy	Pšenice	 50 Gy		Rajčata 120 Gy</a:t>
            </a:r>
          </a:p>
          <a:p>
            <a:pPr lvl="1" eaLnBrk="1" fontAlgn="base" hangingPunct="1">
              <a:spcBef>
                <a:spcPct val="50000"/>
              </a:spcBef>
              <a:spcAft>
                <a:spcPct val="0"/>
              </a:spcAft>
            </a:pPr>
            <a:r>
              <a:rPr lang="cs-CZ" altLang="cs-CZ" sz="1800" b="1" dirty="0">
                <a:solidFill>
                  <a:schemeClr val="bg1"/>
                </a:solidFill>
              </a:rPr>
              <a:t>	Houby	300-500 Gy	Špenát	150 Gy		Zelí	150 Gy</a:t>
            </a:r>
            <a:r>
              <a:rPr lang="cs-CZ" altLang="cs-CZ" sz="1800" b="1" dirty="0">
                <a:solidFill>
                  <a:srgbClr val="000000"/>
                </a:solidFill>
              </a:rPr>
              <a:t>	</a:t>
            </a:r>
          </a:p>
          <a:p>
            <a:pPr lvl="1" eaLnBrk="1" fontAlgn="base" hangingPunct="1">
              <a:spcBef>
                <a:spcPct val="50000"/>
              </a:spcBef>
              <a:spcAft>
                <a:spcPct val="0"/>
              </a:spcAft>
            </a:pPr>
            <a:r>
              <a:rPr lang="cs-CZ" altLang="cs-CZ" sz="1800" b="1" dirty="0">
                <a:solidFill>
                  <a:srgbClr val="FFFFFF"/>
                </a:solidFill>
              </a:rPr>
              <a:t>	</a:t>
            </a:r>
            <a:r>
              <a:rPr lang="cs-CZ" altLang="cs-CZ" sz="1800" b="1" u="sng" dirty="0">
                <a:solidFill>
                  <a:srgbClr val="FF6600"/>
                </a:solidFill>
              </a:rPr>
              <a:t>Citlivost některých buněk k </a:t>
            </a:r>
            <a:r>
              <a:rPr lang="cs-CZ" altLang="cs-CZ" sz="1800" b="1" u="sng" dirty="0">
                <a:solidFill>
                  <a:srgbClr val="FF6600"/>
                </a:solidFill>
              </a:rPr>
              <a:t>záření</a:t>
            </a:r>
            <a:endParaRPr lang="cs-CZ" altLang="cs-CZ" sz="1800" b="1" dirty="0">
              <a:solidFill>
                <a:srgbClr val="FFFFFF"/>
              </a:solidFill>
            </a:endParaRPr>
          </a:p>
          <a:p>
            <a:pPr lvl="1" eaLnBrk="1" fontAlgn="base" hangingPunct="1">
              <a:spcBef>
                <a:spcPct val="50000"/>
              </a:spcBef>
              <a:spcAft>
                <a:spcPct val="0"/>
              </a:spcAft>
            </a:pPr>
            <a:r>
              <a:rPr lang="cs-CZ" altLang="cs-CZ" sz="1800" b="1" dirty="0">
                <a:solidFill>
                  <a:srgbClr val="FFFFFF"/>
                </a:solidFill>
              </a:rPr>
              <a:t>	</a:t>
            </a:r>
            <a:r>
              <a:rPr lang="cs-CZ" altLang="cs-CZ" sz="1800" b="1" dirty="0">
                <a:solidFill>
                  <a:srgbClr val="FF3300"/>
                </a:solidFill>
              </a:rPr>
              <a:t>Savčí buňky 	</a:t>
            </a:r>
            <a:r>
              <a:rPr lang="cs-CZ" altLang="cs-CZ" sz="1800" b="1" dirty="0" smtClean="0">
                <a:solidFill>
                  <a:srgbClr val="FF3300"/>
                </a:solidFill>
              </a:rPr>
              <a:t>		1-2 </a:t>
            </a:r>
            <a:r>
              <a:rPr lang="cs-CZ" altLang="cs-CZ" sz="1800" b="1" dirty="0">
                <a:solidFill>
                  <a:srgbClr val="FF3300"/>
                </a:solidFill>
              </a:rPr>
              <a:t>Gy</a:t>
            </a:r>
          </a:p>
          <a:p>
            <a:pPr lvl="1" eaLnBrk="1" fontAlgn="base" hangingPunct="1">
              <a:spcBef>
                <a:spcPct val="50000"/>
              </a:spcBef>
              <a:spcAft>
                <a:spcPct val="0"/>
              </a:spcAft>
            </a:pPr>
            <a:r>
              <a:rPr lang="cs-CZ" altLang="cs-CZ" sz="1800" b="1" dirty="0">
                <a:solidFill>
                  <a:srgbClr val="FFFFFF"/>
                </a:solidFill>
              </a:rPr>
              <a:t>	</a:t>
            </a:r>
            <a:r>
              <a:rPr lang="cs-CZ" altLang="cs-CZ" sz="1800" b="1" dirty="0" err="1">
                <a:solidFill>
                  <a:srgbClr val="FFFFFF"/>
                </a:solidFill>
              </a:rPr>
              <a:t>Escherichia</a:t>
            </a:r>
            <a:r>
              <a:rPr lang="cs-CZ" altLang="cs-CZ" sz="1800" b="1" dirty="0">
                <a:solidFill>
                  <a:srgbClr val="FFFFFF"/>
                </a:solidFill>
              </a:rPr>
              <a:t> </a:t>
            </a:r>
            <a:r>
              <a:rPr lang="cs-CZ" altLang="cs-CZ" sz="1800" b="1" dirty="0" smtClean="0">
                <a:solidFill>
                  <a:srgbClr val="FFFFFF"/>
                </a:solidFill>
              </a:rPr>
              <a:t>coli (bakterie) 	100 – 200 </a:t>
            </a:r>
            <a:r>
              <a:rPr lang="cs-CZ" altLang="cs-CZ" sz="1800" b="1" dirty="0">
                <a:solidFill>
                  <a:srgbClr val="FFFFFF"/>
                </a:solidFill>
              </a:rPr>
              <a:t>Gy</a:t>
            </a:r>
          </a:p>
          <a:p>
            <a:pPr lvl="1" eaLnBrk="1" fontAlgn="base" hangingPunct="1">
              <a:spcBef>
                <a:spcPct val="50000"/>
              </a:spcBef>
              <a:spcAft>
                <a:spcPct val="0"/>
              </a:spcAft>
            </a:pPr>
            <a:r>
              <a:rPr lang="cs-CZ" altLang="cs-CZ" sz="1800" b="1" dirty="0">
                <a:solidFill>
                  <a:srgbClr val="FFFFFF"/>
                </a:solidFill>
              </a:rPr>
              <a:t>	</a:t>
            </a:r>
            <a:r>
              <a:rPr lang="cs-CZ" altLang="cs-CZ" sz="1800" b="1" dirty="0" smtClean="0">
                <a:solidFill>
                  <a:srgbClr val="FFFFFF"/>
                </a:solidFill>
              </a:rPr>
              <a:t>Prvoci</a:t>
            </a:r>
            <a:r>
              <a:rPr lang="cs-CZ" altLang="cs-CZ" sz="1800" b="1" dirty="0">
                <a:solidFill>
                  <a:srgbClr val="FFFFFF"/>
                </a:solidFill>
              </a:rPr>
              <a:t>	</a:t>
            </a:r>
            <a:r>
              <a:rPr lang="cs-CZ" altLang="cs-CZ" sz="1800" b="1" dirty="0" smtClean="0">
                <a:solidFill>
                  <a:srgbClr val="FFFFFF"/>
                </a:solidFill>
              </a:rPr>
              <a:t>			1 000 – 3 000 </a:t>
            </a:r>
            <a:r>
              <a:rPr lang="cs-CZ" altLang="cs-CZ" sz="1800" b="1" dirty="0">
                <a:solidFill>
                  <a:srgbClr val="FFFFFF"/>
                </a:solidFill>
              </a:rPr>
              <a:t>Gy</a:t>
            </a:r>
          </a:p>
          <a:p>
            <a:pPr lvl="1" eaLnBrk="1" fontAlgn="base" hangingPunct="1">
              <a:spcBef>
                <a:spcPct val="50000"/>
              </a:spcBef>
              <a:spcAft>
                <a:spcPct val="0"/>
              </a:spcAft>
            </a:pPr>
            <a:r>
              <a:rPr lang="cs-CZ" altLang="cs-CZ" sz="1800" b="1" dirty="0">
                <a:solidFill>
                  <a:srgbClr val="FFFFFF"/>
                </a:solidFill>
              </a:rPr>
              <a:t>	</a:t>
            </a:r>
            <a:r>
              <a:rPr lang="cs-CZ" altLang="cs-CZ" sz="1800" b="1" dirty="0" err="1">
                <a:solidFill>
                  <a:srgbClr val="FF3300"/>
                </a:solidFill>
              </a:rPr>
              <a:t>Micrococcus</a:t>
            </a:r>
            <a:r>
              <a:rPr lang="cs-CZ" altLang="cs-CZ" sz="1800" b="1" dirty="0">
                <a:solidFill>
                  <a:srgbClr val="FF3300"/>
                </a:solidFill>
              </a:rPr>
              <a:t> </a:t>
            </a:r>
            <a:r>
              <a:rPr lang="cs-CZ" altLang="cs-CZ" sz="1800" b="1" dirty="0" err="1">
                <a:solidFill>
                  <a:srgbClr val="FF3300"/>
                </a:solidFill>
              </a:rPr>
              <a:t>radiodurans</a:t>
            </a:r>
            <a:r>
              <a:rPr lang="cs-CZ" altLang="cs-CZ" sz="1800" b="1" dirty="0">
                <a:solidFill>
                  <a:srgbClr val="FF3300"/>
                </a:solidFill>
              </a:rPr>
              <a:t>  8000 Gy</a:t>
            </a:r>
          </a:p>
          <a:p>
            <a:pPr lvl="1" eaLnBrk="1" fontAlgn="base" hangingPunct="1">
              <a:spcBef>
                <a:spcPct val="50000"/>
              </a:spcBef>
              <a:spcAft>
                <a:spcPct val="0"/>
              </a:spcAft>
            </a:pPr>
            <a:r>
              <a:rPr lang="cs-CZ" altLang="cs-CZ" sz="1800" b="1" dirty="0">
                <a:solidFill>
                  <a:srgbClr val="FFFFFF"/>
                </a:solidFill>
              </a:rPr>
              <a:t>	Rozdíly v citlivosti se objasňují různě: různé populace buněk jsou kritické a různě velké.  </a:t>
            </a:r>
            <a:r>
              <a:rPr lang="cs-CZ" altLang="cs-CZ" sz="1800" b="1" dirty="0">
                <a:solidFill>
                  <a:srgbClr val="FF3300"/>
                </a:solidFill>
              </a:rPr>
              <a:t>Zhruba platí, že fylogeneticky vyvinutější organismy jsou citlivější. </a:t>
            </a:r>
            <a:endParaRPr lang="cs-CZ" altLang="cs-CZ" sz="1800" b="1" dirty="0">
              <a:solidFill>
                <a:srgbClr val="FF3300"/>
              </a:solidFill>
            </a:endParaRPr>
          </a:p>
          <a:p>
            <a:pPr lvl="1" indent="6350" eaLnBrk="1" fontAlgn="base" hangingPunct="1">
              <a:spcBef>
                <a:spcPct val="50000"/>
              </a:spcBef>
              <a:spcAft>
                <a:spcPct val="0"/>
              </a:spcAft>
            </a:pPr>
            <a:r>
              <a:rPr lang="cs-CZ" altLang="cs-CZ" sz="1800" b="1" dirty="0" smtClean="0">
                <a:solidFill>
                  <a:srgbClr val="FF3300"/>
                </a:solidFill>
              </a:rPr>
              <a:t>U </a:t>
            </a:r>
            <a:r>
              <a:rPr lang="cs-CZ" altLang="cs-CZ" sz="1800" b="1" dirty="0" err="1">
                <a:solidFill>
                  <a:srgbClr val="FF3300"/>
                </a:solidFill>
              </a:rPr>
              <a:t>Micrococcus</a:t>
            </a:r>
            <a:r>
              <a:rPr lang="cs-CZ" altLang="cs-CZ" sz="1800" b="1" dirty="0">
                <a:solidFill>
                  <a:srgbClr val="FF3300"/>
                </a:solidFill>
              </a:rPr>
              <a:t> je rezistence způsobena  mnoha kopiemi genomu na buňku.</a:t>
            </a:r>
          </a:p>
        </p:txBody>
      </p:sp>
      <p:sp>
        <p:nvSpPr>
          <p:cNvPr id="35844" name="Rectangle 4"/>
          <p:cNvSpPr>
            <a:spLocks noChangeArrowheads="1"/>
          </p:cNvSpPr>
          <p:nvPr/>
        </p:nvSpPr>
        <p:spPr bwMode="auto">
          <a:xfrm>
            <a:off x="649932" y="4306888"/>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
            </a:r>
            <a:br>
              <a:rPr lang="cs-CZ" altLang="cs-CZ" sz="1800">
                <a:solidFill>
                  <a:srgbClr val="000000"/>
                </a:solidFill>
              </a:rPr>
            </a:br>
            <a:endParaRPr lang="cs-CZ" altLang="cs-CZ" sz="1800">
              <a:solidFill>
                <a:srgbClr val="000000"/>
              </a:solidFill>
            </a:endParaRPr>
          </a:p>
        </p:txBody>
      </p:sp>
      <p:pic>
        <p:nvPicPr>
          <p:cNvPr id="3584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7446" y="2566331"/>
            <a:ext cx="3659296" cy="263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1175749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981200" y="44450"/>
            <a:ext cx="8229600" cy="1143000"/>
          </a:xfrm>
        </p:spPr>
        <p:txBody>
          <a:bodyPr/>
          <a:lstStyle/>
          <a:p>
            <a:pPr eaLnBrk="1" hangingPunct="1"/>
            <a:r>
              <a:rPr lang="cs-CZ" altLang="cs-CZ" sz="2800" b="1" dirty="0">
                <a:solidFill>
                  <a:srgbClr val="FF0000"/>
                </a:solidFill>
              </a:rPr>
              <a:t>CITLIVOST BUŇEK K IZ</a:t>
            </a:r>
            <a:br>
              <a:rPr lang="cs-CZ" altLang="cs-CZ" sz="2800" b="1" dirty="0">
                <a:solidFill>
                  <a:srgbClr val="FF0000"/>
                </a:solidFill>
              </a:rPr>
            </a:br>
            <a:r>
              <a:rPr lang="cs-CZ" altLang="cs-CZ" sz="2800" b="1" dirty="0">
                <a:solidFill>
                  <a:srgbClr val="FF0000"/>
                </a:solidFill>
              </a:rPr>
              <a:t>PRO DETERMINISTICKÉ ÚČINKY</a:t>
            </a:r>
          </a:p>
        </p:txBody>
      </p:sp>
      <p:sp>
        <p:nvSpPr>
          <p:cNvPr id="38915" name="Rectangle 3"/>
          <p:cNvSpPr>
            <a:spLocks noGrp="1" noChangeArrowheads="1"/>
          </p:cNvSpPr>
          <p:nvPr>
            <p:ph type="body" idx="1"/>
          </p:nvPr>
        </p:nvSpPr>
        <p:spPr>
          <a:xfrm>
            <a:off x="1981201" y="1773239"/>
            <a:ext cx="4619625" cy="4535487"/>
          </a:xfrm>
        </p:spPr>
        <p:txBody>
          <a:bodyPr/>
          <a:lstStyle/>
          <a:p>
            <a:pPr marL="0" indent="0">
              <a:spcBef>
                <a:spcPct val="30000"/>
              </a:spcBef>
              <a:buFontTx/>
              <a:buAutoNum type="arabicPeriod"/>
            </a:pPr>
            <a:r>
              <a:rPr lang="cs-CZ" altLang="cs-CZ" dirty="0" smtClean="0">
                <a:solidFill>
                  <a:srgbClr val="FF3300"/>
                </a:solidFill>
              </a:rPr>
              <a:t>Velmi citlivé</a:t>
            </a:r>
          </a:p>
          <a:p>
            <a:pPr marL="715963" lvl="1" indent="-447675">
              <a:spcBef>
                <a:spcPct val="30000"/>
              </a:spcBef>
              <a:buFontTx/>
              <a:buChar char="•"/>
            </a:pPr>
            <a:r>
              <a:rPr lang="cs-CZ" altLang="cs-CZ" sz="2000" dirty="0">
                <a:solidFill>
                  <a:schemeClr val="bg1"/>
                </a:solidFill>
              </a:rPr>
              <a:t>aktivní kostní dřeň</a:t>
            </a:r>
          </a:p>
          <a:p>
            <a:pPr marL="715963" lvl="1" indent="-447675">
              <a:spcBef>
                <a:spcPct val="30000"/>
              </a:spcBef>
              <a:buFontTx/>
              <a:buChar char="•"/>
            </a:pPr>
            <a:r>
              <a:rPr lang="cs-CZ" altLang="cs-CZ" sz="2000" dirty="0">
                <a:solidFill>
                  <a:schemeClr val="bg1"/>
                </a:solidFill>
              </a:rPr>
              <a:t>pohlavní orgány</a:t>
            </a:r>
          </a:p>
          <a:p>
            <a:pPr marL="715963" lvl="1" indent="-447675">
              <a:spcBef>
                <a:spcPct val="30000"/>
              </a:spcBef>
              <a:buFontTx/>
              <a:buChar char="•"/>
            </a:pPr>
            <a:r>
              <a:rPr lang="cs-CZ" altLang="cs-CZ" sz="2000" dirty="0">
                <a:solidFill>
                  <a:schemeClr val="bg1"/>
                </a:solidFill>
              </a:rPr>
              <a:t>střeva</a:t>
            </a:r>
          </a:p>
          <a:p>
            <a:pPr marL="715963" lvl="1" indent="-447675">
              <a:spcBef>
                <a:spcPct val="30000"/>
              </a:spcBef>
              <a:buFontTx/>
              <a:buChar char="•"/>
            </a:pPr>
            <a:r>
              <a:rPr lang="cs-CZ" altLang="cs-CZ" sz="2000" dirty="0">
                <a:solidFill>
                  <a:schemeClr val="bg1"/>
                </a:solidFill>
              </a:rPr>
              <a:t>lymfoidní orgány</a:t>
            </a:r>
          </a:p>
          <a:p>
            <a:pPr marL="0" indent="0">
              <a:spcBef>
                <a:spcPct val="30000"/>
              </a:spcBef>
              <a:buFontTx/>
              <a:buAutoNum type="arabicPeriod"/>
            </a:pPr>
            <a:r>
              <a:rPr lang="cs-CZ" altLang="cs-CZ" dirty="0" smtClean="0">
                <a:solidFill>
                  <a:srgbClr val="FF3300"/>
                </a:solidFill>
              </a:rPr>
              <a:t>Citlivé</a:t>
            </a:r>
          </a:p>
          <a:p>
            <a:pPr marL="715963" lvl="1" indent="-447675">
              <a:spcBef>
                <a:spcPct val="30000"/>
              </a:spcBef>
              <a:buFontTx/>
              <a:buChar char="•"/>
            </a:pPr>
            <a:r>
              <a:rPr lang="cs-CZ" altLang="cs-CZ" sz="2000" dirty="0">
                <a:solidFill>
                  <a:schemeClr val="bg1"/>
                </a:solidFill>
              </a:rPr>
              <a:t>kůže</a:t>
            </a:r>
          </a:p>
          <a:p>
            <a:pPr marL="715963" lvl="1" indent="-447675">
              <a:spcBef>
                <a:spcPct val="30000"/>
              </a:spcBef>
              <a:buFontTx/>
              <a:buChar char="•"/>
            </a:pPr>
            <a:r>
              <a:rPr lang="cs-CZ" altLang="cs-CZ" sz="2000" dirty="0">
                <a:solidFill>
                  <a:schemeClr val="bg1"/>
                </a:solidFill>
              </a:rPr>
              <a:t>oční čočka</a:t>
            </a:r>
          </a:p>
          <a:p>
            <a:pPr marL="715963" lvl="1" indent="-447675">
              <a:spcBef>
                <a:spcPct val="30000"/>
              </a:spcBef>
              <a:buFontTx/>
              <a:buChar char="•"/>
            </a:pPr>
            <a:r>
              <a:rPr lang="cs-CZ" altLang="cs-CZ" sz="2000" dirty="0">
                <a:solidFill>
                  <a:schemeClr val="bg1"/>
                </a:solidFill>
              </a:rPr>
              <a:t>epiteliální výstelky (povrchy jícnu, žaludku apod.)</a:t>
            </a:r>
          </a:p>
        </p:txBody>
      </p:sp>
      <p:sp>
        <p:nvSpPr>
          <p:cNvPr id="38916" name="Text Box 4"/>
          <p:cNvSpPr txBox="1">
            <a:spLocks noChangeArrowheads="1"/>
          </p:cNvSpPr>
          <p:nvPr/>
        </p:nvSpPr>
        <p:spPr bwMode="auto">
          <a:xfrm>
            <a:off x="6527800" y="1484314"/>
            <a:ext cx="370205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625475" indent="-446088"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buFontTx/>
              <a:buAutoNum type="arabicPeriod" startAt="3"/>
            </a:pPr>
            <a:r>
              <a:rPr lang="cs-CZ" altLang="cs-CZ" sz="3200">
                <a:solidFill>
                  <a:srgbClr val="FF3300"/>
                </a:solidFill>
              </a:rPr>
              <a:t>Méně citlivé</a:t>
            </a:r>
          </a:p>
          <a:p>
            <a:pPr lvl="1" eaLnBrk="1" fontAlgn="base" hangingPunct="1">
              <a:spcBef>
                <a:spcPct val="0"/>
              </a:spcBef>
              <a:spcAft>
                <a:spcPct val="0"/>
              </a:spcAft>
              <a:buFontTx/>
              <a:buChar char="•"/>
            </a:pPr>
            <a:r>
              <a:rPr lang="cs-CZ" altLang="cs-CZ" sz="2000">
                <a:solidFill>
                  <a:srgbClr val="FFFFFF"/>
                </a:solidFill>
              </a:rPr>
              <a:t>rostoucí chrupavky</a:t>
            </a:r>
          </a:p>
          <a:p>
            <a:pPr lvl="1" eaLnBrk="1" fontAlgn="base" hangingPunct="1">
              <a:spcBef>
                <a:spcPct val="0"/>
              </a:spcBef>
              <a:spcAft>
                <a:spcPct val="0"/>
              </a:spcAft>
              <a:buFontTx/>
              <a:buChar char="•"/>
            </a:pPr>
            <a:r>
              <a:rPr lang="cs-CZ" altLang="cs-CZ" sz="2000">
                <a:solidFill>
                  <a:srgbClr val="FFFFFF"/>
                </a:solidFill>
              </a:rPr>
              <a:t>rostoucí kosti</a:t>
            </a:r>
          </a:p>
          <a:p>
            <a:pPr lvl="1" eaLnBrk="1" fontAlgn="base" hangingPunct="1">
              <a:spcBef>
                <a:spcPct val="0"/>
              </a:spcBef>
              <a:spcAft>
                <a:spcPct val="0"/>
              </a:spcAft>
              <a:buFontTx/>
              <a:buChar char="•"/>
            </a:pPr>
            <a:r>
              <a:rPr lang="cs-CZ" altLang="cs-CZ" sz="2000">
                <a:solidFill>
                  <a:srgbClr val="FFFFFF"/>
                </a:solidFill>
              </a:rPr>
              <a:t>jemné cévy</a:t>
            </a:r>
          </a:p>
          <a:p>
            <a:pPr eaLnBrk="1" fontAlgn="base" hangingPunct="1">
              <a:spcBef>
                <a:spcPct val="0"/>
              </a:spcBef>
              <a:spcAft>
                <a:spcPct val="0"/>
              </a:spcAft>
              <a:buFontTx/>
              <a:buAutoNum type="arabicPeriod" startAt="5"/>
            </a:pPr>
            <a:r>
              <a:rPr lang="cs-CZ" altLang="cs-CZ" sz="3200">
                <a:solidFill>
                  <a:srgbClr val="FF3300"/>
                </a:solidFill>
              </a:rPr>
              <a:t>Málo citlivé</a:t>
            </a:r>
          </a:p>
          <a:p>
            <a:pPr lvl="1" eaLnBrk="1" fontAlgn="base" hangingPunct="1">
              <a:spcBef>
                <a:spcPct val="0"/>
              </a:spcBef>
              <a:spcAft>
                <a:spcPct val="0"/>
              </a:spcAft>
              <a:buFontTx/>
              <a:buChar char="•"/>
            </a:pPr>
            <a:r>
              <a:rPr lang="cs-CZ" altLang="cs-CZ" sz="2000">
                <a:solidFill>
                  <a:srgbClr val="FFFFFF"/>
                </a:solidFill>
              </a:rPr>
              <a:t>zralé chrupavky</a:t>
            </a:r>
          </a:p>
          <a:p>
            <a:pPr lvl="1" eaLnBrk="1" fontAlgn="base" hangingPunct="1">
              <a:spcBef>
                <a:spcPct val="0"/>
              </a:spcBef>
              <a:spcAft>
                <a:spcPct val="0"/>
              </a:spcAft>
              <a:buFontTx/>
              <a:buChar char="•"/>
            </a:pPr>
            <a:r>
              <a:rPr lang="cs-CZ" altLang="cs-CZ" sz="2000">
                <a:solidFill>
                  <a:srgbClr val="FFFFFF"/>
                </a:solidFill>
              </a:rPr>
              <a:t>zralé kosti</a:t>
            </a:r>
          </a:p>
          <a:p>
            <a:pPr lvl="1" eaLnBrk="1" fontAlgn="base" hangingPunct="1">
              <a:spcBef>
                <a:spcPct val="0"/>
              </a:spcBef>
              <a:spcAft>
                <a:spcPct val="0"/>
              </a:spcAft>
              <a:buFontTx/>
              <a:buChar char="•"/>
            </a:pPr>
            <a:r>
              <a:rPr lang="cs-CZ" altLang="cs-CZ" sz="2000">
                <a:solidFill>
                  <a:srgbClr val="FFFFFF"/>
                </a:solidFill>
              </a:rPr>
              <a:t>plíce a dýchací ústrojí</a:t>
            </a:r>
          </a:p>
          <a:p>
            <a:pPr lvl="1" eaLnBrk="1" fontAlgn="base" hangingPunct="1">
              <a:spcBef>
                <a:spcPct val="0"/>
              </a:spcBef>
              <a:spcAft>
                <a:spcPct val="0"/>
              </a:spcAft>
              <a:buFontTx/>
              <a:buChar char="•"/>
            </a:pPr>
            <a:r>
              <a:rPr lang="cs-CZ" altLang="cs-CZ" sz="2000">
                <a:solidFill>
                  <a:srgbClr val="FFFFFF"/>
                </a:solidFill>
              </a:rPr>
              <a:t>endokrinní žlázy</a:t>
            </a:r>
          </a:p>
          <a:p>
            <a:pPr lvl="1" eaLnBrk="1" fontAlgn="base" hangingPunct="1">
              <a:spcBef>
                <a:spcPct val="0"/>
              </a:spcBef>
              <a:spcAft>
                <a:spcPct val="0"/>
              </a:spcAft>
              <a:buFontTx/>
              <a:buChar char="•"/>
            </a:pPr>
            <a:r>
              <a:rPr lang="cs-CZ" altLang="cs-CZ" sz="2000">
                <a:solidFill>
                  <a:srgbClr val="FFFFFF"/>
                </a:solidFill>
              </a:rPr>
              <a:t>žlázy trávícího ústrojí</a:t>
            </a:r>
          </a:p>
          <a:p>
            <a:pPr eaLnBrk="1" fontAlgn="base" hangingPunct="1">
              <a:spcBef>
                <a:spcPct val="0"/>
              </a:spcBef>
              <a:spcAft>
                <a:spcPct val="0"/>
              </a:spcAft>
              <a:buFontTx/>
              <a:buAutoNum type="arabicPeriod" startAt="5"/>
            </a:pPr>
            <a:r>
              <a:rPr lang="cs-CZ" altLang="cs-CZ" sz="3200">
                <a:solidFill>
                  <a:srgbClr val="FF3300"/>
                </a:solidFill>
              </a:rPr>
              <a:t>Rezistentní</a:t>
            </a:r>
          </a:p>
          <a:p>
            <a:pPr lvl="1" eaLnBrk="1" fontAlgn="base" hangingPunct="1">
              <a:spcBef>
                <a:spcPct val="0"/>
              </a:spcBef>
              <a:spcAft>
                <a:spcPct val="0"/>
              </a:spcAft>
              <a:buFontTx/>
              <a:buChar char="•"/>
            </a:pPr>
            <a:r>
              <a:rPr lang="cs-CZ" altLang="cs-CZ" sz="2000">
                <a:solidFill>
                  <a:srgbClr val="FFFFFF"/>
                </a:solidFill>
              </a:rPr>
              <a:t>svaly</a:t>
            </a:r>
          </a:p>
          <a:p>
            <a:pPr lvl="1" eaLnBrk="1" fontAlgn="base" hangingPunct="1">
              <a:spcBef>
                <a:spcPct val="0"/>
              </a:spcBef>
              <a:spcAft>
                <a:spcPct val="0"/>
              </a:spcAft>
              <a:buFontTx/>
              <a:buChar char="•"/>
            </a:pPr>
            <a:r>
              <a:rPr lang="cs-CZ" altLang="cs-CZ" sz="2000">
                <a:solidFill>
                  <a:srgbClr val="FFFFFF"/>
                </a:solidFill>
              </a:rPr>
              <a:t>CNS (10ky Gy pro poškození)</a:t>
            </a:r>
          </a:p>
          <a:p>
            <a:pPr eaLnBrk="1" fontAlgn="base" hangingPunct="1">
              <a:spcBef>
                <a:spcPct val="0"/>
              </a:spcBef>
              <a:spcAft>
                <a:spcPct val="0"/>
              </a:spcAft>
            </a:pPr>
            <a:endParaRPr lang="cs-CZ" altLang="cs-CZ" sz="2000">
              <a:solidFill>
                <a:srgbClr val="FFFFFF"/>
              </a:solidFill>
            </a:endParaRPr>
          </a:p>
        </p:txBody>
      </p:sp>
      <p:sp>
        <p:nvSpPr>
          <p:cNvPr id="38917" name="Text Box 5"/>
          <p:cNvSpPr txBox="1">
            <a:spLocks noChangeArrowheads="1"/>
          </p:cNvSpPr>
          <p:nvPr/>
        </p:nvSpPr>
        <p:spPr bwMode="auto">
          <a:xfrm>
            <a:off x="2063751" y="1111251"/>
            <a:ext cx="460851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lnSpc>
                <a:spcPct val="80000"/>
              </a:lnSpc>
              <a:spcBef>
                <a:spcPct val="30000"/>
              </a:spcBef>
              <a:spcAft>
                <a:spcPct val="0"/>
              </a:spcAft>
            </a:pPr>
            <a:r>
              <a:rPr lang="cs-CZ" altLang="cs-CZ" sz="1800" dirty="0">
                <a:solidFill>
                  <a:schemeClr val="bg1"/>
                </a:solidFill>
              </a:rPr>
              <a:t>na základě citlivosti k IZ můžeme buňky rozdělit do 5 skupin:</a:t>
            </a:r>
          </a:p>
          <a:p>
            <a:pPr eaLnBrk="1" fontAlgn="base" hangingPunct="1">
              <a:spcBef>
                <a:spcPct val="0"/>
              </a:spcBef>
              <a:spcAft>
                <a:spcPct val="0"/>
              </a:spcAft>
            </a:pPr>
            <a:endParaRPr lang="cs-CZ" altLang="cs-CZ" sz="1800" dirty="0">
              <a:solidFill>
                <a:srgbClr val="000000"/>
              </a:solidFill>
            </a:endParaRPr>
          </a:p>
        </p:txBody>
      </p:sp>
    </p:spTree>
    <p:extLst>
      <p:ext uri="{BB962C8B-B14F-4D97-AF65-F5344CB8AC3E}">
        <p14:creationId xmlns:p14="http://schemas.microsoft.com/office/powerpoint/2010/main" val="11546221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304365" y="250545"/>
            <a:ext cx="9048750" cy="792163"/>
          </a:xfrm>
        </p:spPr>
        <p:txBody>
          <a:bodyPr>
            <a:normAutofit fontScale="90000"/>
          </a:bodyPr>
          <a:lstStyle/>
          <a:p>
            <a:pPr eaLnBrk="1" hangingPunct="1"/>
            <a:r>
              <a:rPr lang="cs-CZ" altLang="cs-CZ" sz="3200" b="1" dirty="0">
                <a:solidFill>
                  <a:srgbClr val="FF0000"/>
                </a:solidFill>
              </a:rPr>
              <a:t>DETERMINISTICKÉ ÚČINKY IZ u </a:t>
            </a:r>
            <a:r>
              <a:rPr lang="cs-CZ" altLang="cs-CZ" sz="3200" b="1" dirty="0" smtClean="0">
                <a:solidFill>
                  <a:srgbClr val="FF0000"/>
                </a:solidFill>
              </a:rPr>
              <a:t>člověka – </a:t>
            </a:r>
            <a:r>
              <a:rPr lang="cs-CZ" altLang="cs-CZ" sz="3200" b="1" u="sng" dirty="0" smtClean="0">
                <a:solidFill>
                  <a:srgbClr val="FF0000"/>
                </a:solidFill>
              </a:rPr>
              <a:t>CELOTĚNÍ OZÁŘENÍ</a:t>
            </a:r>
            <a:endParaRPr lang="cs-CZ" altLang="cs-CZ" sz="3200" b="1" u="sng" dirty="0">
              <a:solidFill>
                <a:srgbClr val="FF0000"/>
              </a:solidFill>
            </a:endParaRPr>
          </a:p>
        </p:txBody>
      </p:sp>
      <p:sp>
        <p:nvSpPr>
          <p:cNvPr id="37891" name="Rectangle 3"/>
          <p:cNvSpPr>
            <a:spLocks noGrp="1" noChangeArrowheads="1"/>
          </p:cNvSpPr>
          <p:nvPr>
            <p:ph type="body" idx="1"/>
          </p:nvPr>
        </p:nvSpPr>
        <p:spPr>
          <a:xfrm>
            <a:off x="1847850" y="1628776"/>
            <a:ext cx="8229600" cy="3052763"/>
          </a:xfrm>
        </p:spPr>
        <p:txBody>
          <a:bodyPr/>
          <a:lstStyle/>
          <a:p>
            <a:pPr marL="990600" lvl="1" indent="-533400"/>
            <a:r>
              <a:rPr lang="cs-CZ" altLang="cs-CZ" b="1">
                <a:solidFill>
                  <a:schemeClr val="bg1"/>
                </a:solidFill>
              </a:rPr>
              <a:t>týká se celého těla a vzniká po celotělním ozáření (nebo ozáření větší části těla)</a:t>
            </a:r>
          </a:p>
          <a:p>
            <a:pPr marL="990600" lvl="1" indent="-533400"/>
            <a:r>
              <a:rPr lang="cs-CZ" altLang="cs-CZ" b="1">
                <a:solidFill>
                  <a:schemeClr val="bg1"/>
                </a:solidFill>
              </a:rPr>
              <a:t>rozlišujeme tři formy podle velikosti dávky a podle příznaků:</a:t>
            </a:r>
          </a:p>
          <a:p>
            <a:pPr marL="1371600" lvl="2" indent="-457200">
              <a:buFontTx/>
              <a:buAutoNum type="arabicPeriod"/>
            </a:pPr>
            <a:r>
              <a:rPr lang="cs-CZ" altLang="cs-CZ" b="1">
                <a:solidFill>
                  <a:srgbClr val="FF3300"/>
                </a:solidFill>
              </a:rPr>
              <a:t>dřeňová forma</a:t>
            </a:r>
            <a:r>
              <a:rPr lang="cs-CZ" altLang="cs-CZ" b="1">
                <a:solidFill>
                  <a:schemeClr val="bg1"/>
                </a:solidFill>
              </a:rPr>
              <a:t> (poškození krvetvorby)</a:t>
            </a:r>
          </a:p>
          <a:p>
            <a:pPr marL="1371600" lvl="2" indent="-457200">
              <a:buFontTx/>
              <a:buAutoNum type="arabicPeriod"/>
            </a:pPr>
            <a:r>
              <a:rPr lang="cs-CZ" altLang="cs-CZ" b="1">
                <a:solidFill>
                  <a:srgbClr val="FF3300"/>
                </a:solidFill>
              </a:rPr>
              <a:t>gastrointestinální forma</a:t>
            </a:r>
            <a:r>
              <a:rPr lang="cs-CZ" altLang="cs-CZ" b="1">
                <a:solidFill>
                  <a:schemeClr val="bg1"/>
                </a:solidFill>
              </a:rPr>
              <a:t> (poškození střevního epitelu)</a:t>
            </a:r>
          </a:p>
          <a:p>
            <a:pPr marL="1371600" lvl="2" indent="-457200">
              <a:buFontTx/>
              <a:buAutoNum type="arabicPeriod"/>
            </a:pPr>
            <a:r>
              <a:rPr lang="cs-CZ" altLang="cs-CZ" b="1">
                <a:solidFill>
                  <a:srgbClr val="FF3300"/>
                </a:solidFill>
              </a:rPr>
              <a:t>neurovaskulární forma</a:t>
            </a:r>
            <a:r>
              <a:rPr lang="cs-CZ" altLang="cs-CZ" b="1">
                <a:solidFill>
                  <a:schemeClr val="bg1"/>
                </a:solidFill>
              </a:rPr>
              <a:t>   (poškození cév mozku)</a:t>
            </a:r>
            <a:endParaRPr lang="cs-CZ" altLang="cs-CZ"/>
          </a:p>
        </p:txBody>
      </p:sp>
      <p:sp>
        <p:nvSpPr>
          <p:cNvPr id="37892" name="Text Box 4"/>
          <p:cNvSpPr txBox="1">
            <a:spLocks noChangeArrowheads="1"/>
          </p:cNvSpPr>
          <p:nvPr/>
        </p:nvSpPr>
        <p:spPr bwMode="auto">
          <a:xfrm>
            <a:off x="1992313" y="1052513"/>
            <a:ext cx="5670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3600" b="1">
                <a:solidFill>
                  <a:srgbClr val="FF6600"/>
                </a:solidFill>
              </a:rPr>
              <a:t>I. Akutní nemoc z ozáření</a:t>
            </a:r>
          </a:p>
        </p:txBody>
      </p:sp>
      <p:sp>
        <p:nvSpPr>
          <p:cNvPr id="37893" name="Text Box 5"/>
          <p:cNvSpPr txBox="1">
            <a:spLocks noChangeArrowheads="1"/>
          </p:cNvSpPr>
          <p:nvPr/>
        </p:nvSpPr>
        <p:spPr bwMode="auto">
          <a:xfrm>
            <a:off x="1992313" y="4365626"/>
            <a:ext cx="79930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2000">
                <a:solidFill>
                  <a:srgbClr val="FFFFFF"/>
                </a:solidFill>
              </a:rPr>
              <a:t>Různé příznaky jsou dány </a:t>
            </a:r>
            <a:r>
              <a:rPr lang="cs-CZ" altLang="cs-CZ" sz="2000">
                <a:solidFill>
                  <a:srgbClr val="FF3300"/>
                </a:solidFill>
              </a:rPr>
              <a:t>různou citlivostí buněk k IZ</a:t>
            </a:r>
            <a:r>
              <a:rPr lang="cs-CZ" altLang="cs-CZ" sz="2000">
                <a:solidFill>
                  <a:srgbClr val="FFFFFF"/>
                </a:solidFill>
              </a:rPr>
              <a:t>: nejcitlivější jsou rychle se dělící buňky, naopak pomalu se dělící buňky jsou poměrně radiorezistentní</a:t>
            </a:r>
          </a:p>
        </p:txBody>
      </p:sp>
      <p:sp>
        <p:nvSpPr>
          <p:cNvPr id="37894" name="Text Box 6"/>
          <p:cNvSpPr txBox="1">
            <a:spLocks noChangeArrowheads="1"/>
          </p:cNvSpPr>
          <p:nvPr/>
        </p:nvSpPr>
        <p:spPr bwMode="auto">
          <a:xfrm>
            <a:off x="1487488" y="5516564"/>
            <a:ext cx="9112251"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lvl="1" eaLnBrk="1" fontAlgn="base" hangingPunct="1">
              <a:spcBef>
                <a:spcPct val="50000"/>
              </a:spcBef>
              <a:spcAft>
                <a:spcPct val="0"/>
              </a:spcAft>
            </a:pPr>
            <a:r>
              <a:rPr lang="cs-CZ" altLang="cs-CZ" sz="2000" b="1">
                <a:solidFill>
                  <a:srgbClr val="FF3300"/>
                </a:solidFill>
              </a:rPr>
              <a:t>Nemoc z ozáření u člověka</a:t>
            </a:r>
            <a:r>
              <a:rPr lang="cs-CZ" altLang="cs-CZ" sz="2000">
                <a:solidFill>
                  <a:srgbClr val="FF3300"/>
                </a:solidFill>
              </a:rPr>
              <a:t> –</a:t>
            </a:r>
            <a:r>
              <a:rPr lang="cs-CZ" altLang="cs-CZ" sz="2000">
                <a:solidFill>
                  <a:srgbClr val="FF6600"/>
                </a:solidFill>
              </a:rPr>
              <a:t> </a:t>
            </a:r>
            <a:r>
              <a:rPr lang="cs-CZ" altLang="cs-CZ" sz="2000">
                <a:solidFill>
                  <a:srgbClr val="FFFFFF"/>
                </a:solidFill>
              </a:rPr>
              <a:t>dávky </a:t>
            </a:r>
            <a:r>
              <a:rPr lang="cs-CZ" altLang="cs-CZ" sz="2000" b="1">
                <a:solidFill>
                  <a:srgbClr val="FF3300"/>
                </a:solidFill>
              </a:rPr>
              <a:t>větší než 0,7 Gy</a:t>
            </a:r>
            <a:r>
              <a:rPr lang="cs-CZ" altLang="cs-CZ" sz="2000">
                <a:solidFill>
                  <a:srgbClr val="FFFFFF"/>
                </a:solidFill>
              </a:rPr>
              <a:t>, nejcitlivější krevní buňky, dále střevní a nejvíce rezistentní se jeví nervové buňky, které se nemnoží.</a:t>
            </a:r>
          </a:p>
          <a:p>
            <a:pPr eaLnBrk="1" fontAlgn="base" hangingPunct="1">
              <a:spcBef>
                <a:spcPct val="0"/>
              </a:spcBef>
              <a:spcAft>
                <a:spcPct val="0"/>
              </a:spcAft>
            </a:pPr>
            <a:endParaRPr lang="cs-CZ" altLang="cs-CZ" sz="2000">
              <a:solidFill>
                <a:srgbClr val="000000"/>
              </a:solidFill>
            </a:endParaRPr>
          </a:p>
        </p:txBody>
      </p:sp>
    </p:spTree>
    <p:extLst>
      <p:ext uri="{BB962C8B-B14F-4D97-AF65-F5344CB8AC3E}">
        <p14:creationId xmlns:p14="http://schemas.microsoft.com/office/powerpoint/2010/main" val="1028526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9939" name="Text Box 3"/>
          <p:cNvSpPr txBox="1">
            <a:spLocks noChangeArrowheads="1"/>
          </p:cNvSpPr>
          <p:nvPr/>
        </p:nvSpPr>
        <p:spPr bwMode="auto">
          <a:xfrm>
            <a:off x="645458" y="183857"/>
            <a:ext cx="11127442" cy="69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Arial" panose="020B0604020202020204" pitchFamily="34" charset="0"/>
              </a:defRPr>
            </a:lvl1pPr>
            <a:lvl2pPr marL="522288" indent="-34290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693738" lvl="1" indent="-514350" eaLnBrk="1" fontAlgn="base" hangingPunct="1">
              <a:spcBef>
                <a:spcPct val="50000"/>
              </a:spcBef>
              <a:spcAft>
                <a:spcPct val="0"/>
              </a:spcAft>
              <a:buAutoNum type="arabicPeriod"/>
            </a:pPr>
            <a:r>
              <a:rPr lang="cs-CZ" altLang="cs-CZ" sz="3200" b="1" dirty="0" smtClean="0">
                <a:solidFill>
                  <a:srgbClr val="FF6600"/>
                </a:solidFill>
              </a:rPr>
              <a:t>Dřeňová </a:t>
            </a:r>
            <a:r>
              <a:rPr lang="cs-CZ" altLang="cs-CZ" sz="3200" b="1" dirty="0">
                <a:solidFill>
                  <a:srgbClr val="FF6600"/>
                </a:solidFill>
              </a:rPr>
              <a:t>forma:</a:t>
            </a:r>
            <a:r>
              <a:rPr lang="cs-CZ" altLang="cs-CZ" sz="1800" b="1" dirty="0">
                <a:solidFill>
                  <a:srgbClr val="FF6600"/>
                </a:solidFill>
              </a:rPr>
              <a:t> </a:t>
            </a:r>
            <a:endParaRPr lang="cs-CZ" altLang="cs-CZ" sz="1800" b="1" dirty="0" smtClean="0">
              <a:solidFill>
                <a:srgbClr val="FF6600"/>
              </a:solidFill>
            </a:endParaRPr>
          </a:p>
          <a:p>
            <a:pPr marL="285750" lvl="1" indent="-285750" eaLnBrk="1" fontAlgn="base" hangingPunct="1">
              <a:spcBef>
                <a:spcPts val="1200"/>
              </a:spcBef>
              <a:spcAft>
                <a:spcPct val="0"/>
              </a:spcAft>
              <a:buFont typeface="Arial" panose="020B0604020202020204" pitchFamily="34" charset="0"/>
              <a:buChar char="•"/>
            </a:pPr>
            <a:r>
              <a:rPr lang="cs-CZ" altLang="cs-CZ" sz="1800" b="1" dirty="0" smtClean="0">
                <a:solidFill>
                  <a:srgbClr val="FFFFFF"/>
                </a:solidFill>
              </a:rPr>
              <a:t>kostní </a:t>
            </a:r>
            <a:r>
              <a:rPr lang="cs-CZ" altLang="cs-CZ" sz="1800" b="1" dirty="0">
                <a:solidFill>
                  <a:srgbClr val="FFFFFF"/>
                </a:solidFill>
              </a:rPr>
              <a:t>dřeň – úbytek kmenových krvetvorných buněk, které jsou velmi citlivé. </a:t>
            </a:r>
            <a:endParaRPr lang="cs-CZ" altLang="cs-CZ" sz="1800" b="1" dirty="0" smtClean="0">
              <a:solidFill>
                <a:srgbClr val="FFFFFF"/>
              </a:solidFill>
            </a:endParaRPr>
          </a:p>
          <a:p>
            <a:pPr marL="285750" lvl="1" indent="-285750" eaLnBrk="1" fontAlgn="base" hangingPunct="1">
              <a:spcBef>
                <a:spcPts val="1200"/>
              </a:spcBef>
              <a:spcAft>
                <a:spcPct val="0"/>
              </a:spcAft>
              <a:buFont typeface="Arial" panose="020B0604020202020204" pitchFamily="34" charset="0"/>
              <a:buChar char="•"/>
            </a:pPr>
            <a:r>
              <a:rPr lang="cs-CZ" altLang="cs-CZ" sz="1800" b="1" dirty="0" smtClean="0">
                <a:solidFill>
                  <a:srgbClr val="FFFFFF"/>
                </a:solidFill>
              </a:rPr>
              <a:t>Prahová </a:t>
            </a:r>
            <a:r>
              <a:rPr lang="cs-CZ" altLang="cs-CZ" sz="1800" b="1" dirty="0">
                <a:solidFill>
                  <a:srgbClr val="FFFFFF"/>
                </a:solidFill>
              </a:rPr>
              <a:t>dávka je zhruba 1 Gy, </a:t>
            </a:r>
            <a:endParaRPr lang="cs-CZ" altLang="cs-CZ" sz="1800" b="1" dirty="0" smtClean="0">
              <a:solidFill>
                <a:srgbClr val="FFFFFF"/>
              </a:solidFill>
            </a:endParaRPr>
          </a:p>
          <a:p>
            <a:pPr marL="906462" lvl="2" indent="-285750" eaLnBrk="1" fontAlgn="base" hangingPunct="1">
              <a:spcBef>
                <a:spcPts val="1200"/>
              </a:spcBef>
              <a:spcAft>
                <a:spcPct val="0"/>
              </a:spcAft>
              <a:buFont typeface="Arial" panose="020B0604020202020204" pitchFamily="34" charset="0"/>
              <a:buChar char="•"/>
            </a:pPr>
            <a:r>
              <a:rPr lang="cs-CZ" altLang="cs-CZ" sz="1800" b="1" dirty="0" smtClean="0">
                <a:solidFill>
                  <a:srgbClr val="FF6600"/>
                </a:solidFill>
              </a:rPr>
              <a:t>prodromální </a:t>
            </a:r>
            <a:r>
              <a:rPr lang="cs-CZ" altLang="cs-CZ" sz="1800" b="1" dirty="0">
                <a:solidFill>
                  <a:srgbClr val="FF6600"/>
                </a:solidFill>
              </a:rPr>
              <a:t>fáze</a:t>
            </a:r>
            <a:r>
              <a:rPr lang="cs-CZ" altLang="cs-CZ" sz="1800" b="1" dirty="0">
                <a:solidFill>
                  <a:srgbClr val="FFFFFF"/>
                </a:solidFill>
              </a:rPr>
              <a:t> nastupuje za 30 min – 48 hod, </a:t>
            </a:r>
            <a:endParaRPr lang="cs-CZ" altLang="cs-CZ" sz="1800" b="1" dirty="0" smtClean="0">
              <a:solidFill>
                <a:srgbClr val="FFFFFF"/>
              </a:solidFill>
            </a:endParaRPr>
          </a:p>
          <a:p>
            <a:pPr marL="906462" lvl="2" indent="-285750" eaLnBrk="1" fontAlgn="base" hangingPunct="1">
              <a:spcBef>
                <a:spcPts val="1200"/>
              </a:spcBef>
              <a:spcAft>
                <a:spcPct val="0"/>
              </a:spcAft>
              <a:buFont typeface="Arial" panose="020B0604020202020204" pitchFamily="34" charset="0"/>
              <a:buChar char="•"/>
            </a:pPr>
            <a:r>
              <a:rPr lang="cs-CZ" altLang="cs-CZ" sz="1800" b="1" dirty="0" smtClean="0">
                <a:solidFill>
                  <a:srgbClr val="FFFFFF"/>
                </a:solidFill>
              </a:rPr>
              <a:t>dále </a:t>
            </a:r>
            <a:r>
              <a:rPr lang="cs-CZ" altLang="cs-CZ" sz="1800" b="1" dirty="0">
                <a:solidFill>
                  <a:srgbClr val="FFFFFF"/>
                </a:solidFill>
              </a:rPr>
              <a:t>pozorujeme </a:t>
            </a:r>
            <a:r>
              <a:rPr lang="cs-CZ" altLang="cs-CZ" sz="1800" b="1" dirty="0">
                <a:solidFill>
                  <a:srgbClr val="FF6600"/>
                </a:solidFill>
              </a:rPr>
              <a:t>latentní fázi</a:t>
            </a:r>
            <a:r>
              <a:rPr lang="cs-CZ" altLang="cs-CZ" sz="1800" b="1" dirty="0">
                <a:solidFill>
                  <a:srgbClr val="FFFFFF"/>
                </a:solidFill>
              </a:rPr>
              <a:t> 2 dny až 3 týdny </a:t>
            </a:r>
            <a:endParaRPr lang="cs-CZ" altLang="cs-CZ" sz="1800" b="1" dirty="0" smtClean="0">
              <a:solidFill>
                <a:srgbClr val="FFFFFF"/>
              </a:solidFill>
            </a:endParaRPr>
          </a:p>
          <a:p>
            <a:pPr marL="906462" lvl="2" indent="-285750" eaLnBrk="1" fontAlgn="base" hangingPunct="1">
              <a:spcBef>
                <a:spcPts val="1200"/>
              </a:spcBef>
              <a:spcAft>
                <a:spcPct val="0"/>
              </a:spcAft>
              <a:buFont typeface="Arial" panose="020B0604020202020204" pitchFamily="34" charset="0"/>
              <a:buChar char="•"/>
            </a:pPr>
            <a:r>
              <a:rPr lang="cs-CZ" altLang="cs-CZ" sz="1800" b="1" dirty="0" smtClean="0">
                <a:solidFill>
                  <a:srgbClr val="FFFFFF"/>
                </a:solidFill>
              </a:rPr>
              <a:t>načež </a:t>
            </a:r>
            <a:r>
              <a:rPr lang="cs-CZ" altLang="cs-CZ" sz="1800" b="1" dirty="0">
                <a:solidFill>
                  <a:srgbClr val="FFFFFF"/>
                </a:solidFill>
              </a:rPr>
              <a:t>přichází </a:t>
            </a:r>
            <a:r>
              <a:rPr lang="cs-CZ" altLang="cs-CZ" sz="1800" b="1" dirty="0">
                <a:solidFill>
                  <a:srgbClr val="FF6600"/>
                </a:solidFill>
              </a:rPr>
              <a:t>manifestní fáze</a:t>
            </a:r>
            <a:r>
              <a:rPr lang="cs-CZ" altLang="cs-CZ" sz="1800" b="1" dirty="0">
                <a:solidFill>
                  <a:srgbClr val="FFFFFF"/>
                </a:solidFill>
              </a:rPr>
              <a:t>. </a:t>
            </a:r>
          </a:p>
          <a:p>
            <a:pPr marL="285750" lvl="1" indent="-285750" eaLnBrk="1" fontAlgn="base" hangingPunct="1">
              <a:spcBef>
                <a:spcPts val="1200"/>
              </a:spcBef>
              <a:spcAft>
                <a:spcPct val="0"/>
              </a:spcAft>
              <a:buFont typeface="Arial" panose="020B0604020202020204" pitchFamily="34" charset="0"/>
              <a:buChar char="•"/>
            </a:pPr>
            <a:r>
              <a:rPr lang="cs-CZ" altLang="cs-CZ" sz="1800" b="1" dirty="0" smtClean="0">
                <a:solidFill>
                  <a:srgbClr val="FFFFFF"/>
                </a:solidFill>
              </a:rPr>
              <a:t>Dochází </a:t>
            </a:r>
            <a:r>
              <a:rPr lang="cs-CZ" altLang="cs-CZ" sz="1800" b="1" dirty="0">
                <a:solidFill>
                  <a:srgbClr val="FFFFFF"/>
                </a:solidFill>
              </a:rPr>
              <a:t>k útlumu krvetvorby , </a:t>
            </a:r>
            <a:r>
              <a:rPr lang="cs-CZ" altLang="cs-CZ" sz="1800" b="1" dirty="0" err="1">
                <a:solidFill>
                  <a:srgbClr val="FFFFFF"/>
                </a:solidFill>
              </a:rPr>
              <a:t>cytopenie</a:t>
            </a:r>
            <a:r>
              <a:rPr lang="cs-CZ" altLang="cs-CZ" sz="1800" b="1" dirty="0">
                <a:solidFill>
                  <a:srgbClr val="FFFFFF"/>
                </a:solidFill>
              </a:rPr>
              <a:t>, </a:t>
            </a:r>
            <a:endParaRPr lang="cs-CZ" altLang="cs-CZ" sz="1800" b="1" dirty="0" smtClean="0">
              <a:solidFill>
                <a:srgbClr val="FFFFFF"/>
              </a:solidFill>
            </a:endParaRPr>
          </a:p>
          <a:p>
            <a:pPr marL="285750" lvl="1" indent="-285750" eaLnBrk="1" fontAlgn="base" hangingPunct="1">
              <a:spcBef>
                <a:spcPts val="1200"/>
              </a:spcBef>
              <a:spcAft>
                <a:spcPct val="0"/>
              </a:spcAft>
              <a:buFont typeface="Arial" panose="020B0604020202020204" pitchFamily="34" charset="0"/>
              <a:buChar char="•"/>
            </a:pPr>
            <a:r>
              <a:rPr lang="cs-CZ" altLang="cs-CZ" sz="1800" b="1" dirty="0" smtClean="0">
                <a:solidFill>
                  <a:srgbClr val="FFFFFF"/>
                </a:solidFill>
              </a:rPr>
              <a:t>nejvíce </a:t>
            </a:r>
            <a:r>
              <a:rPr lang="cs-CZ" altLang="cs-CZ" sz="1800" b="1" dirty="0">
                <a:solidFill>
                  <a:srgbClr val="FF6600"/>
                </a:solidFill>
              </a:rPr>
              <a:t>kostní dřeně</a:t>
            </a:r>
            <a:r>
              <a:rPr lang="cs-CZ" altLang="cs-CZ" sz="1800" b="1" dirty="0">
                <a:solidFill>
                  <a:srgbClr val="FFFFFF"/>
                </a:solidFill>
              </a:rPr>
              <a:t> je lokalizováno v </a:t>
            </a:r>
            <a:r>
              <a:rPr lang="cs-CZ" altLang="cs-CZ" sz="1800" b="1" u="sng" dirty="0">
                <a:solidFill>
                  <a:srgbClr val="FFFFFF"/>
                </a:solidFill>
              </a:rPr>
              <a:t>páteři</a:t>
            </a:r>
            <a:r>
              <a:rPr lang="cs-CZ" altLang="cs-CZ" sz="1800" b="1" dirty="0">
                <a:solidFill>
                  <a:srgbClr val="FFFFFF"/>
                </a:solidFill>
              </a:rPr>
              <a:t>, dorzálních oblastech </a:t>
            </a:r>
            <a:r>
              <a:rPr lang="cs-CZ" altLang="cs-CZ" sz="1800" b="1" u="sng" dirty="0">
                <a:solidFill>
                  <a:srgbClr val="FFFFFF"/>
                </a:solidFill>
              </a:rPr>
              <a:t>žeber</a:t>
            </a:r>
            <a:r>
              <a:rPr lang="cs-CZ" altLang="cs-CZ" sz="1800" b="1" dirty="0">
                <a:solidFill>
                  <a:srgbClr val="FFFFFF"/>
                </a:solidFill>
              </a:rPr>
              <a:t> a </a:t>
            </a:r>
            <a:r>
              <a:rPr lang="cs-CZ" altLang="cs-CZ" sz="1800" b="1" u="sng" dirty="0">
                <a:solidFill>
                  <a:srgbClr val="FFFFFF"/>
                </a:solidFill>
              </a:rPr>
              <a:t>pánve</a:t>
            </a:r>
            <a:r>
              <a:rPr lang="cs-CZ" altLang="cs-CZ" sz="1800" b="1" dirty="0">
                <a:solidFill>
                  <a:srgbClr val="FFFFFF"/>
                </a:solidFill>
              </a:rPr>
              <a:t> – ozáření těchto oblastí je kritické (lze v případě potřeby stínit). </a:t>
            </a:r>
          </a:p>
          <a:p>
            <a:pPr marL="285750" lvl="1" indent="-285750" eaLnBrk="1" fontAlgn="base" hangingPunct="1">
              <a:spcBef>
                <a:spcPts val="1200"/>
              </a:spcBef>
              <a:spcAft>
                <a:spcPct val="0"/>
              </a:spcAft>
              <a:buFont typeface="Arial" panose="020B0604020202020204" pitchFamily="34" charset="0"/>
              <a:buChar char="•"/>
            </a:pPr>
            <a:r>
              <a:rPr lang="cs-CZ" altLang="cs-CZ" sz="1800" b="1" u="sng" dirty="0" smtClean="0">
                <a:solidFill>
                  <a:srgbClr val="FFFFFF"/>
                </a:solidFill>
              </a:rPr>
              <a:t>Prodromální </a:t>
            </a:r>
            <a:r>
              <a:rPr lang="cs-CZ" altLang="cs-CZ" sz="1800" b="1" u="sng" dirty="0">
                <a:solidFill>
                  <a:srgbClr val="FFFFFF"/>
                </a:solidFill>
              </a:rPr>
              <a:t>symptomy </a:t>
            </a:r>
            <a:r>
              <a:rPr lang="cs-CZ" altLang="cs-CZ" sz="1800" b="1" dirty="0">
                <a:solidFill>
                  <a:srgbClr val="FFFFFF"/>
                </a:solidFill>
              </a:rPr>
              <a:t>zahrnují </a:t>
            </a:r>
            <a:r>
              <a:rPr lang="cs-CZ" altLang="cs-CZ" sz="1800" b="1" dirty="0">
                <a:solidFill>
                  <a:srgbClr val="FF6600"/>
                </a:solidFill>
              </a:rPr>
              <a:t>zvracení</a:t>
            </a:r>
            <a:r>
              <a:rPr lang="cs-CZ" altLang="cs-CZ" sz="1800" b="1" dirty="0" smtClean="0">
                <a:solidFill>
                  <a:srgbClr val="FFFFFF"/>
                </a:solidFill>
              </a:rPr>
              <a:t> a </a:t>
            </a:r>
            <a:r>
              <a:rPr lang="cs-CZ" altLang="cs-CZ" sz="1800" b="1" dirty="0">
                <a:solidFill>
                  <a:srgbClr val="FF6600"/>
                </a:solidFill>
              </a:rPr>
              <a:t>průjem</a:t>
            </a:r>
            <a:r>
              <a:rPr lang="cs-CZ" altLang="cs-CZ" sz="1800" b="1" dirty="0">
                <a:solidFill>
                  <a:srgbClr val="FFFFFF"/>
                </a:solidFill>
              </a:rPr>
              <a:t>. Při těžkém průjmu je pravděpodobná smrt. Během prvních dnů dochází k </a:t>
            </a:r>
            <a:r>
              <a:rPr lang="cs-CZ" altLang="cs-CZ" sz="1800" b="1" dirty="0">
                <a:solidFill>
                  <a:srgbClr val="FF6600"/>
                </a:solidFill>
              </a:rPr>
              <a:t>prudkému poklesu lymfocytů</a:t>
            </a:r>
            <a:r>
              <a:rPr lang="cs-CZ" altLang="cs-CZ" sz="1800" b="1" dirty="0">
                <a:solidFill>
                  <a:srgbClr val="FFFFFF"/>
                </a:solidFill>
              </a:rPr>
              <a:t>, který je dávkově závislý a může být použit jako indikátor dávky. </a:t>
            </a:r>
          </a:p>
          <a:p>
            <a:pPr marL="285750" lvl="1" indent="-285750" eaLnBrk="1" fontAlgn="base" hangingPunct="1">
              <a:spcBef>
                <a:spcPts val="1200"/>
              </a:spcBef>
              <a:spcAft>
                <a:spcPct val="0"/>
              </a:spcAft>
              <a:buFont typeface="Arial" panose="020B0604020202020204" pitchFamily="34" charset="0"/>
              <a:buChar char="•"/>
            </a:pPr>
            <a:r>
              <a:rPr lang="cs-CZ" altLang="cs-CZ" sz="1800" b="1" u="sng" dirty="0" smtClean="0">
                <a:solidFill>
                  <a:srgbClr val="FFFFFF"/>
                </a:solidFill>
              </a:rPr>
              <a:t>Latence</a:t>
            </a:r>
            <a:r>
              <a:rPr lang="cs-CZ" altLang="cs-CZ" sz="1800" b="1" dirty="0" smtClean="0">
                <a:solidFill>
                  <a:srgbClr val="FFFFFF"/>
                </a:solidFill>
              </a:rPr>
              <a:t> </a:t>
            </a:r>
            <a:r>
              <a:rPr lang="cs-CZ" altLang="cs-CZ" sz="1800" b="1" dirty="0">
                <a:solidFill>
                  <a:srgbClr val="FFFFFF"/>
                </a:solidFill>
              </a:rPr>
              <a:t>je dlouhá (obvykle několik týdnů), </a:t>
            </a:r>
            <a:r>
              <a:rPr lang="cs-CZ" altLang="cs-CZ" sz="1800" b="1" dirty="0" err="1">
                <a:solidFill>
                  <a:srgbClr val="FFFFFF"/>
                </a:solidFill>
              </a:rPr>
              <a:t>pancytopenie</a:t>
            </a:r>
            <a:r>
              <a:rPr lang="cs-CZ" altLang="cs-CZ" sz="1800" b="1" dirty="0">
                <a:solidFill>
                  <a:srgbClr val="FFFFFF"/>
                </a:solidFill>
              </a:rPr>
              <a:t> způsobuje </a:t>
            </a:r>
            <a:r>
              <a:rPr lang="cs-CZ" altLang="cs-CZ" sz="1800" b="1" dirty="0">
                <a:solidFill>
                  <a:srgbClr val="FF6600"/>
                </a:solidFill>
              </a:rPr>
              <a:t>těžké infekce</a:t>
            </a:r>
            <a:r>
              <a:rPr lang="cs-CZ" altLang="cs-CZ" sz="1800" b="1" dirty="0">
                <a:solidFill>
                  <a:srgbClr val="FFFFFF"/>
                </a:solidFill>
              </a:rPr>
              <a:t>, pokles trombocytů způsobuje </a:t>
            </a:r>
            <a:r>
              <a:rPr lang="cs-CZ" altLang="cs-CZ" sz="1800" b="1" dirty="0">
                <a:solidFill>
                  <a:srgbClr val="FF6600"/>
                </a:solidFill>
              </a:rPr>
              <a:t>hemoragie</a:t>
            </a:r>
            <a:r>
              <a:rPr lang="cs-CZ" altLang="cs-CZ" sz="1800" b="1" dirty="0">
                <a:solidFill>
                  <a:srgbClr val="FFFFFF"/>
                </a:solidFill>
              </a:rPr>
              <a:t> (krvácení). Symptomy tedy zahrnují vzestup infekčních komplikací, krvácení, </a:t>
            </a:r>
            <a:r>
              <a:rPr lang="cs-CZ" altLang="cs-CZ" sz="1800" b="1" dirty="0">
                <a:solidFill>
                  <a:srgbClr val="FF6600"/>
                </a:solidFill>
              </a:rPr>
              <a:t>anemii</a:t>
            </a:r>
            <a:r>
              <a:rPr lang="cs-CZ" altLang="cs-CZ" sz="1800" b="1" dirty="0">
                <a:solidFill>
                  <a:srgbClr val="FFFFFF"/>
                </a:solidFill>
              </a:rPr>
              <a:t>, </a:t>
            </a:r>
            <a:r>
              <a:rPr lang="cs-CZ" altLang="cs-CZ" sz="1800" b="1" dirty="0">
                <a:solidFill>
                  <a:srgbClr val="FF6600"/>
                </a:solidFill>
              </a:rPr>
              <a:t>špatné hojení ran</a:t>
            </a:r>
            <a:r>
              <a:rPr lang="cs-CZ" altLang="cs-CZ" sz="1800" b="1" dirty="0">
                <a:solidFill>
                  <a:srgbClr val="FFFFFF"/>
                </a:solidFill>
              </a:rPr>
              <a:t>. </a:t>
            </a:r>
          </a:p>
          <a:p>
            <a:pPr marL="285750" lvl="1" indent="-285750" eaLnBrk="1" fontAlgn="base" hangingPunct="1">
              <a:spcBef>
                <a:spcPts val="1200"/>
              </a:spcBef>
              <a:spcAft>
                <a:spcPct val="0"/>
              </a:spcAft>
              <a:buFont typeface="Arial" panose="020B0604020202020204" pitchFamily="34" charset="0"/>
              <a:buChar char="•"/>
            </a:pPr>
            <a:r>
              <a:rPr lang="cs-CZ" altLang="cs-CZ" sz="1800" b="1" dirty="0" smtClean="0">
                <a:solidFill>
                  <a:srgbClr val="FFFFFF"/>
                </a:solidFill>
              </a:rPr>
              <a:t>Maximální </a:t>
            </a:r>
            <a:r>
              <a:rPr lang="cs-CZ" altLang="cs-CZ" sz="1800" b="1" dirty="0">
                <a:solidFill>
                  <a:srgbClr val="FFFFFF"/>
                </a:solidFill>
              </a:rPr>
              <a:t>pokles lymfocytů nastává 3. den. </a:t>
            </a:r>
            <a:r>
              <a:rPr lang="cs-CZ" altLang="cs-CZ" sz="1800" b="1" u="sng" dirty="0">
                <a:solidFill>
                  <a:srgbClr val="FFFFFF"/>
                </a:solidFill>
              </a:rPr>
              <a:t>Podle počtu lymfocytů lze odhadnout další vývoj nemoci z ozáření</a:t>
            </a:r>
            <a:r>
              <a:rPr lang="cs-CZ" altLang="cs-CZ" sz="1800" b="1" dirty="0">
                <a:solidFill>
                  <a:srgbClr val="FFFFFF"/>
                </a:solidFill>
              </a:rPr>
              <a:t>.</a:t>
            </a:r>
          </a:p>
          <a:p>
            <a:pPr lvl="1" eaLnBrk="1" fontAlgn="base" hangingPunct="1">
              <a:spcBef>
                <a:spcPct val="50000"/>
              </a:spcBef>
              <a:spcAft>
                <a:spcPct val="0"/>
              </a:spcAft>
            </a:pPr>
            <a:r>
              <a:rPr lang="cs-CZ" altLang="cs-CZ" sz="1800" b="1" dirty="0">
                <a:solidFill>
                  <a:srgbClr val="FFFFFF"/>
                </a:solidFill>
              </a:rPr>
              <a:t> </a:t>
            </a:r>
          </a:p>
        </p:txBody>
      </p:sp>
      <p:sp>
        <p:nvSpPr>
          <p:cNvPr id="39940" name="Rectangle 4"/>
          <p:cNvSpPr>
            <a:spLocks noChangeArrowheads="1"/>
          </p:cNvSpPr>
          <p:nvPr/>
        </p:nvSpPr>
        <p:spPr bwMode="auto">
          <a:xfrm>
            <a:off x="1524000" y="4011046"/>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
            </a:r>
            <a:br>
              <a:rPr lang="cs-CZ" altLang="cs-CZ" sz="1800">
                <a:solidFill>
                  <a:srgbClr val="000000"/>
                </a:solidFill>
              </a:rPr>
            </a:br>
            <a:endParaRPr lang="cs-CZ" altLang="cs-CZ" sz="1800">
              <a:solidFill>
                <a:srgbClr val="000000"/>
              </a:solidFill>
            </a:endParaRPr>
          </a:p>
        </p:txBody>
      </p:sp>
    </p:spTree>
    <p:extLst>
      <p:ext uri="{BB962C8B-B14F-4D97-AF65-F5344CB8AC3E}">
        <p14:creationId xmlns:p14="http://schemas.microsoft.com/office/powerpoint/2010/main" val="2018540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31188" y="1405855"/>
            <a:ext cx="10473883" cy="5047536"/>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cs-CZ" dirty="0"/>
              <a:t>Záření interaguje s organismy v první fázi </a:t>
            </a:r>
            <a:r>
              <a:rPr lang="cs-CZ" b="1" dirty="0">
                <a:solidFill>
                  <a:srgbClr val="FF0000"/>
                </a:solidFill>
              </a:rPr>
              <a:t>stejně jako s neživou hmotou</a:t>
            </a:r>
            <a:r>
              <a:rPr lang="cs-CZ" dirty="0"/>
              <a:t>, tj. dochází k předání energie záření biomolekulám a prostředí (voda) v němž se </a:t>
            </a:r>
            <a:r>
              <a:rPr lang="cs-CZ" dirty="0" smtClean="0"/>
              <a:t>nachází; následně se projevuje dysfunkce molekul na fungování buněk</a:t>
            </a:r>
          </a:p>
          <a:p>
            <a:pPr marL="285750" indent="-285750">
              <a:spcBef>
                <a:spcPts val="1200"/>
              </a:spcBef>
              <a:buFont typeface="Arial" panose="020B0604020202020204" pitchFamily="34" charset="0"/>
              <a:buChar char="•"/>
            </a:pPr>
            <a:r>
              <a:rPr lang="cs-CZ" dirty="0" smtClean="0"/>
              <a:t>Primárními reakcemi jsou excitace a </a:t>
            </a:r>
            <a:r>
              <a:rPr lang="cs-CZ" b="1" dirty="0" smtClean="0">
                <a:solidFill>
                  <a:srgbClr val="FF0000"/>
                </a:solidFill>
              </a:rPr>
              <a:t>IONIZACE MOLEKUL</a:t>
            </a:r>
          </a:p>
          <a:p>
            <a:pPr marL="285750" indent="-285750">
              <a:spcBef>
                <a:spcPts val="1200"/>
              </a:spcBef>
              <a:buFont typeface="Arial" panose="020B0604020202020204" pitchFamily="34" charset="0"/>
              <a:buChar char="•"/>
            </a:pPr>
            <a:r>
              <a:rPr lang="cs-CZ" dirty="0" smtClean="0"/>
              <a:t>Ve vodném prostředí </a:t>
            </a:r>
            <a:r>
              <a:rPr lang="cs-CZ" dirty="0"/>
              <a:t>(cytoplazma) je k tomuto </a:t>
            </a:r>
            <a:r>
              <a:rPr lang="cs-CZ" dirty="0" smtClean="0"/>
              <a:t>zapotřebí minimálně </a:t>
            </a:r>
            <a:r>
              <a:rPr lang="cs-CZ" dirty="0"/>
              <a:t>33 eV, </a:t>
            </a:r>
            <a:r>
              <a:rPr lang="cs-CZ" dirty="0" smtClean="0"/>
              <a:t>což odpovídá vlnovým délkám kratším, </a:t>
            </a:r>
            <a:r>
              <a:rPr lang="cs-CZ" dirty="0"/>
              <a:t>než </a:t>
            </a:r>
            <a:r>
              <a:rPr lang="cs-CZ" dirty="0" smtClean="0"/>
              <a:t>přísluší ultrafialovému záření </a:t>
            </a:r>
            <a:r>
              <a:rPr lang="cs-CZ" dirty="0"/>
              <a:t>(přibližně </a:t>
            </a:r>
            <a:r>
              <a:rPr lang="cs-CZ" dirty="0" smtClean="0"/>
              <a:t>tedy &lt; </a:t>
            </a:r>
            <a:r>
              <a:rPr lang="cs-CZ" dirty="0"/>
              <a:t>40 </a:t>
            </a:r>
            <a:r>
              <a:rPr lang="cs-CZ" dirty="0" err="1"/>
              <a:t>nm</a:t>
            </a:r>
            <a:r>
              <a:rPr lang="cs-CZ" dirty="0"/>
              <a:t>). </a:t>
            </a:r>
            <a:endParaRPr lang="cs-CZ" dirty="0" smtClean="0"/>
          </a:p>
          <a:p>
            <a:pPr marL="285750" indent="-285750">
              <a:spcBef>
                <a:spcPts val="1200"/>
              </a:spcBef>
              <a:buFont typeface="Arial" panose="020B0604020202020204" pitchFamily="34" charset="0"/>
              <a:buChar char="•"/>
            </a:pPr>
            <a:r>
              <a:rPr lang="cs-CZ" b="1" dirty="0"/>
              <a:t>Z biofyzikálního hlediska stojí za to zdůraznit, že ve srovnání s jinými formami energie je energie ionizujícího záření nezbytná k poškození či dokonce usmrcení člověka relativně velmi malá</a:t>
            </a:r>
            <a:r>
              <a:rPr lang="cs-CZ" dirty="0"/>
              <a:t>. </a:t>
            </a:r>
            <a:endParaRPr lang="cs-CZ" dirty="0" smtClean="0"/>
          </a:p>
          <a:p>
            <a:pPr marL="285750" indent="-285750">
              <a:spcBef>
                <a:spcPts val="1200"/>
              </a:spcBef>
              <a:buFont typeface="Arial" panose="020B0604020202020204" pitchFamily="34" charset="0"/>
              <a:buChar char="•"/>
            </a:pPr>
            <a:r>
              <a:rPr lang="cs-CZ" dirty="0" smtClean="0"/>
              <a:t>Například </a:t>
            </a:r>
            <a:r>
              <a:rPr lang="cs-CZ" dirty="0"/>
              <a:t>při celotělové expozici </a:t>
            </a:r>
            <a:r>
              <a:rPr lang="cs-CZ" u="sng" dirty="0"/>
              <a:t>10 Gy (10 J.kg</a:t>
            </a:r>
            <a:r>
              <a:rPr lang="cs-CZ" u="sng" baseline="30000" dirty="0"/>
              <a:t>-1</a:t>
            </a:r>
            <a:r>
              <a:rPr lang="cs-CZ" u="sng" dirty="0"/>
              <a:t>) </a:t>
            </a:r>
            <a:r>
              <a:rPr lang="cs-CZ" dirty="0"/>
              <a:t>záření gama, tj. dávce, která již spolehlivě vyvolává smrtelnou formou nemoci z ozáření, předá záření člověku o hmotnosti </a:t>
            </a:r>
            <a:r>
              <a:rPr lang="cs-CZ" u="sng" dirty="0"/>
              <a:t>80 kg pouze 800 J</a:t>
            </a:r>
            <a:r>
              <a:rPr lang="cs-CZ" dirty="0"/>
              <a:t>. </a:t>
            </a:r>
            <a:endParaRPr lang="cs-CZ" dirty="0" smtClean="0"/>
          </a:p>
          <a:p>
            <a:pPr marL="285750" indent="-285750">
              <a:spcBef>
                <a:spcPts val="1200"/>
              </a:spcBef>
              <a:buFont typeface="Arial" panose="020B0604020202020204" pitchFamily="34" charset="0"/>
              <a:buChar char="•"/>
            </a:pPr>
            <a:r>
              <a:rPr lang="cs-CZ" dirty="0" smtClean="0"/>
              <a:t>Přitom </a:t>
            </a:r>
            <a:r>
              <a:rPr lang="cs-CZ" dirty="0"/>
              <a:t>třeba </a:t>
            </a:r>
            <a:r>
              <a:rPr lang="cs-CZ" u="sng" dirty="0"/>
              <a:t>k ohřátí 1 l vody o 1 °C potřebujeme </a:t>
            </a:r>
            <a:r>
              <a:rPr lang="cs-CZ" u="sng" dirty="0" smtClean="0"/>
              <a:t>4 180 </a:t>
            </a:r>
            <a:r>
              <a:rPr lang="cs-CZ" u="sng" dirty="0"/>
              <a:t>J</a:t>
            </a:r>
            <a:r>
              <a:rPr lang="cs-CZ" dirty="0"/>
              <a:t>, tj. energii více než 4x větší. </a:t>
            </a:r>
            <a:endParaRPr lang="cs-CZ" dirty="0" smtClean="0"/>
          </a:p>
          <a:p>
            <a:pPr marL="285750" indent="-285750">
              <a:spcBef>
                <a:spcPts val="1200"/>
              </a:spcBef>
              <a:buFont typeface="Arial" panose="020B0604020202020204" pitchFamily="34" charset="0"/>
              <a:buChar char="•"/>
            </a:pPr>
            <a:r>
              <a:rPr lang="cs-CZ" dirty="0" smtClean="0"/>
              <a:t>Zmíněná </a:t>
            </a:r>
            <a:r>
              <a:rPr lang="cs-CZ" dirty="0"/>
              <a:t>dávka </a:t>
            </a:r>
            <a:r>
              <a:rPr lang="cs-CZ" u="sng" dirty="0"/>
              <a:t>10 Gy zvýší u člověka tělesnou teplotu pouze o 0,002 °C</a:t>
            </a:r>
            <a:r>
              <a:rPr lang="cs-CZ" dirty="0"/>
              <a:t>, přesto však způsobí smrt. Biologickou účinnost ionizujícího záření proto nemůžeme vysvětlit pouze množstvím předané energie. </a:t>
            </a:r>
            <a:endParaRPr lang="cs-CZ" dirty="0" smtClean="0"/>
          </a:p>
          <a:p>
            <a:pPr marL="285750" indent="-285750">
              <a:spcBef>
                <a:spcPts val="1200"/>
              </a:spcBef>
              <a:buFont typeface="Arial" panose="020B0604020202020204" pitchFamily="34" charset="0"/>
              <a:buChar char="•"/>
            </a:pPr>
            <a:endParaRPr lang="cs-CZ" dirty="0"/>
          </a:p>
        </p:txBody>
      </p:sp>
      <p:sp>
        <p:nvSpPr>
          <p:cNvPr id="3" name="Nadpis 1"/>
          <p:cNvSpPr txBox="1">
            <a:spLocks/>
          </p:cNvSpPr>
          <p:nvPr/>
        </p:nvSpPr>
        <p:spPr>
          <a:xfrm>
            <a:off x="838200" y="36512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smtClean="0"/>
              <a:t>Podstata biologických účinků IZ</a:t>
            </a:r>
            <a:endParaRPr lang="cs-CZ" dirty="0"/>
          </a:p>
        </p:txBody>
      </p:sp>
    </p:spTree>
    <p:extLst>
      <p:ext uri="{BB962C8B-B14F-4D97-AF65-F5344CB8AC3E}">
        <p14:creationId xmlns:p14="http://schemas.microsoft.com/office/powerpoint/2010/main" val="39056673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221877" y="233788"/>
            <a:ext cx="1118123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Arial" panose="020B0604020202020204" pitchFamily="34" charset="0"/>
              </a:defRPr>
            </a:lvl1pPr>
            <a:lvl2pPr marL="893763" indent="-357188"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lvl="1" eaLnBrk="1" fontAlgn="base" hangingPunct="1">
              <a:spcBef>
                <a:spcPts val="2400"/>
              </a:spcBef>
              <a:spcAft>
                <a:spcPct val="0"/>
              </a:spcAft>
            </a:pPr>
            <a:r>
              <a:rPr lang="cs-CZ" altLang="cs-CZ" sz="3200" b="1" dirty="0">
                <a:solidFill>
                  <a:srgbClr val="FF6600"/>
                </a:solidFill>
              </a:rPr>
              <a:t>	2.</a:t>
            </a:r>
            <a:r>
              <a:rPr lang="cs-CZ" altLang="cs-CZ" sz="2400" b="1" dirty="0">
                <a:solidFill>
                  <a:srgbClr val="FF6600"/>
                </a:solidFill>
              </a:rPr>
              <a:t> </a:t>
            </a:r>
            <a:r>
              <a:rPr lang="cs-CZ" altLang="cs-CZ" sz="3200" b="1" dirty="0">
                <a:solidFill>
                  <a:srgbClr val="FF6600"/>
                </a:solidFill>
              </a:rPr>
              <a:t>Gastrointestinální forma nemoci </a:t>
            </a:r>
            <a:r>
              <a:rPr lang="cs-CZ" altLang="cs-CZ" sz="3200" b="1" dirty="0" smtClean="0">
                <a:solidFill>
                  <a:srgbClr val="FF6600"/>
                </a:solidFill>
              </a:rPr>
              <a:t>z </a:t>
            </a:r>
            <a:r>
              <a:rPr lang="cs-CZ" altLang="cs-CZ" sz="3200" b="1" dirty="0">
                <a:solidFill>
                  <a:srgbClr val="FF6600"/>
                </a:solidFill>
              </a:rPr>
              <a:t>ozáření (GIS)</a:t>
            </a:r>
          </a:p>
          <a:p>
            <a:pPr marL="823913" lvl="1" indent="-285750" algn="just" eaLnBrk="1" fontAlgn="base" hangingPunct="1">
              <a:spcBef>
                <a:spcPts val="2400"/>
              </a:spcBef>
              <a:spcAft>
                <a:spcPct val="0"/>
              </a:spcAft>
              <a:buFont typeface="Arial" panose="020B0604020202020204" pitchFamily="34" charset="0"/>
              <a:buChar char="•"/>
            </a:pPr>
            <a:r>
              <a:rPr lang="cs-CZ" altLang="cs-CZ" sz="1800" b="1" dirty="0" smtClean="0">
                <a:solidFill>
                  <a:srgbClr val="FF6600"/>
                </a:solidFill>
              </a:rPr>
              <a:t>Je </a:t>
            </a:r>
            <a:r>
              <a:rPr lang="cs-CZ" altLang="cs-CZ" sz="1800" b="1" dirty="0" err="1" smtClean="0">
                <a:solidFill>
                  <a:srgbClr val="FF6600"/>
                </a:solidFill>
              </a:rPr>
              <a:t>vpodstatě</a:t>
            </a:r>
            <a:r>
              <a:rPr lang="cs-CZ" altLang="cs-CZ" sz="1800" b="1" dirty="0" smtClean="0">
                <a:solidFill>
                  <a:srgbClr val="FF6600"/>
                </a:solidFill>
              </a:rPr>
              <a:t> letální</a:t>
            </a:r>
            <a:r>
              <a:rPr lang="cs-CZ" altLang="cs-CZ" sz="1800" b="1" dirty="0">
                <a:solidFill>
                  <a:srgbClr val="FFFFFF"/>
                </a:solidFill>
              </a:rPr>
              <a:t>, </a:t>
            </a:r>
            <a:endParaRPr lang="cs-CZ" altLang="cs-CZ" sz="1800" b="1" dirty="0" smtClean="0">
              <a:solidFill>
                <a:srgbClr val="FFFFFF"/>
              </a:solidFill>
            </a:endParaRPr>
          </a:p>
          <a:p>
            <a:pPr marL="823913" lvl="1" indent="-285750" algn="just" eaLnBrk="1" fontAlgn="base" hangingPunct="1">
              <a:spcBef>
                <a:spcPts val="2400"/>
              </a:spcBef>
              <a:spcAft>
                <a:spcPct val="0"/>
              </a:spcAft>
              <a:buFont typeface="Arial" panose="020B0604020202020204" pitchFamily="34" charset="0"/>
              <a:buChar char="•"/>
            </a:pPr>
            <a:r>
              <a:rPr lang="cs-CZ" altLang="cs-CZ" sz="1800" b="1" dirty="0" smtClean="0">
                <a:solidFill>
                  <a:srgbClr val="FFFFFF"/>
                </a:solidFill>
              </a:rPr>
              <a:t>dávky </a:t>
            </a:r>
            <a:r>
              <a:rPr lang="cs-CZ" altLang="cs-CZ" sz="1800" b="1" dirty="0">
                <a:solidFill>
                  <a:srgbClr val="FFFFFF"/>
                </a:solidFill>
              </a:rPr>
              <a:t>jsou větší než u </a:t>
            </a:r>
            <a:r>
              <a:rPr lang="cs-CZ" altLang="cs-CZ" sz="1800" b="1" dirty="0" smtClean="0">
                <a:solidFill>
                  <a:srgbClr val="FFFFFF"/>
                </a:solidFill>
              </a:rPr>
              <a:t>dřeňové </a:t>
            </a:r>
            <a:r>
              <a:rPr lang="cs-CZ" altLang="cs-CZ" sz="1800" b="1" dirty="0">
                <a:solidFill>
                  <a:srgbClr val="FFFFFF"/>
                </a:solidFill>
              </a:rPr>
              <a:t>formy (epitel je rezistentnější (</a:t>
            </a:r>
            <a:r>
              <a:rPr lang="en-US" altLang="cs-CZ" sz="1800" b="1" dirty="0">
                <a:solidFill>
                  <a:srgbClr val="FFFFFF"/>
                </a:solidFill>
              </a:rPr>
              <a:t>&gt;</a:t>
            </a:r>
            <a:r>
              <a:rPr lang="cs-CZ" altLang="cs-CZ" sz="1800" b="1" dirty="0">
                <a:solidFill>
                  <a:srgbClr val="FFFFFF"/>
                </a:solidFill>
              </a:rPr>
              <a:t>8 Gy). </a:t>
            </a:r>
            <a:endParaRPr lang="cs-CZ" altLang="cs-CZ" sz="1800" b="1" dirty="0" smtClean="0">
              <a:solidFill>
                <a:srgbClr val="FFFFFF"/>
              </a:solidFill>
            </a:endParaRPr>
          </a:p>
          <a:p>
            <a:pPr marL="1257300" lvl="2" indent="-179388" algn="just" eaLnBrk="1" fontAlgn="base" hangingPunct="1">
              <a:spcBef>
                <a:spcPts val="2400"/>
              </a:spcBef>
              <a:spcAft>
                <a:spcPct val="0"/>
              </a:spcAft>
              <a:buFont typeface="Arial" panose="020B0604020202020204" pitchFamily="34" charset="0"/>
              <a:buChar char="•"/>
            </a:pPr>
            <a:r>
              <a:rPr lang="cs-CZ" altLang="cs-CZ" sz="1800" b="1" dirty="0" smtClean="0">
                <a:solidFill>
                  <a:srgbClr val="FF6600"/>
                </a:solidFill>
              </a:rPr>
              <a:t>První manifestace </a:t>
            </a:r>
            <a:r>
              <a:rPr lang="cs-CZ" altLang="cs-CZ" sz="1800" b="1" dirty="0">
                <a:solidFill>
                  <a:srgbClr val="FF6600"/>
                </a:solidFill>
              </a:rPr>
              <a:t>je rychlejší</a:t>
            </a:r>
            <a:r>
              <a:rPr lang="cs-CZ" altLang="cs-CZ" sz="1800" b="1" dirty="0">
                <a:solidFill>
                  <a:srgbClr val="FFFFFF"/>
                </a:solidFill>
              </a:rPr>
              <a:t> ve srovnání s dřeňovou formou (</a:t>
            </a:r>
            <a:r>
              <a:rPr lang="cs-CZ" altLang="cs-CZ" sz="1800" b="1" dirty="0" smtClean="0">
                <a:solidFill>
                  <a:srgbClr val="FFFFFF"/>
                </a:solidFill>
              </a:rPr>
              <a:t>10 min </a:t>
            </a:r>
            <a:r>
              <a:rPr lang="cs-CZ" altLang="cs-CZ" sz="1800" b="1" dirty="0">
                <a:solidFill>
                  <a:srgbClr val="FFFFFF"/>
                </a:solidFill>
              </a:rPr>
              <a:t>– 48 h), </a:t>
            </a:r>
            <a:endParaRPr lang="cs-CZ" altLang="cs-CZ" sz="1800" b="1" dirty="0" smtClean="0">
              <a:solidFill>
                <a:srgbClr val="FFFFFF"/>
              </a:solidFill>
            </a:endParaRPr>
          </a:p>
          <a:p>
            <a:pPr marL="1257300" lvl="2" indent="-179388" algn="just" eaLnBrk="1" fontAlgn="base" hangingPunct="1">
              <a:spcBef>
                <a:spcPts val="2400"/>
              </a:spcBef>
              <a:spcAft>
                <a:spcPct val="0"/>
              </a:spcAft>
              <a:buFont typeface="Arial" panose="020B0604020202020204" pitchFamily="34" charset="0"/>
              <a:buChar char="•"/>
            </a:pPr>
            <a:r>
              <a:rPr lang="cs-CZ" altLang="cs-CZ" sz="1800" b="1" dirty="0" smtClean="0">
                <a:solidFill>
                  <a:srgbClr val="FFFFFF"/>
                </a:solidFill>
              </a:rPr>
              <a:t>latentní </a:t>
            </a:r>
            <a:r>
              <a:rPr lang="cs-CZ" altLang="cs-CZ" sz="1800" b="1" dirty="0">
                <a:solidFill>
                  <a:srgbClr val="FFFFFF"/>
                </a:solidFill>
              </a:rPr>
              <a:t>fáze trvá </a:t>
            </a:r>
            <a:r>
              <a:rPr lang="cs-CZ" altLang="cs-CZ" sz="1800" b="1" dirty="0" smtClean="0">
                <a:solidFill>
                  <a:srgbClr val="FFFFFF"/>
                </a:solidFill>
              </a:rPr>
              <a:t>3 – 5 </a:t>
            </a:r>
            <a:r>
              <a:rPr lang="cs-CZ" altLang="cs-CZ" sz="1800" b="1" dirty="0">
                <a:solidFill>
                  <a:srgbClr val="FFFFFF"/>
                </a:solidFill>
              </a:rPr>
              <a:t>dnů a následuje manifestace onemocnění. </a:t>
            </a:r>
          </a:p>
          <a:p>
            <a:pPr marL="823913" lvl="1" indent="-285750" algn="just" eaLnBrk="1" fontAlgn="base" hangingPunct="1">
              <a:spcBef>
                <a:spcPts val="2400"/>
              </a:spcBef>
              <a:spcAft>
                <a:spcPct val="0"/>
              </a:spcAft>
              <a:buFont typeface="Arial" panose="020B0604020202020204" pitchFamily="34" charset="0"/>
              <a:buChar char="•"/>
            </a:pPr>
            <a:r>
              <a:rPr lang="cs-CZ" altLang="cs-CZ" sz="1800" b="1" dirty="0" smtClean="0">
                <a:solidFill>
                  <a:srgbClr val="FFFFFF"/>
                </a:solidFill>
              </a:rPr>
              <a:t>Podstatou </a:t>
            </a:r>
            <a:r>
              <a:rPr lang="cs-CZ" altLang="cs-CZ" sz="1800" b="1" dirty="0">
                <a:solidFill>
                  <a:srgbClr val="FFFFFF"/>
                </a:solidFill>
              </a:rPr>
              <a:t>této formy je </a:t>
            </a:r>
            <a:r>
              <a:rPr lang="cs-CZ" altLang="cs-CZ" sz="1800" b="1" dirty="0">
                <a:solidFill>
                  <a:srgbClr val="FF6600"/>
                </a:solidFill>
              </a:rPr>
              <a:t>úhyn kmenových buněk střevního </a:t>
            </a:r>
            <a:r>
              <a:rPr lang="cs-CZ" altLang="cs-CZ" sz="1800" b="1" dirty="0" smtClean="0">
                <a:solidFill>
                  <a:srgbClr val="FF6600"/>
                </a:solidFill>
              </a:rPr>
              <a:t>epitelu,</a:t>
            </a:r>
            <a:r>
              <a:rPr lang="cs-CZ" altLang="cs-CZ" sz="1800" b="1" dirty="0" smtClean="0">
                <a:solidFill>
                  <a:srgbClr val="FFFFFF"/>
                </a:solidFill>
              </a:rPr>
              <a:t> </a:t>
            </a:r>
            <a:r>
              <a:rPr lang="cs-CZ" altLang="cs-CZ" sz="1800" b="1" dirty="0">
                <a:solidFill>
                  <a:srgbClr val="FFFFFF"/>
                </a:solidFill>
              </a:rPr>
              <a:t>denudace střevní sliznice, eliminace funkční bariéry bránící vstupu mikrobů do těla a ztrátám </a:t>
            </a:r>
            <a:r>
              <a:rPr lang="cs-CZ" altLang="cs-CZ" sz="1800" b="1" dirty="0" smtClean="0">
                <a:solidFill>
                  <a:srgbClr val="FFFFFF"/>
                </a:solidFill>
              </a:rPr>
              <a:t>tekutin.</a:t>
            </a:r>
          </a:p>
          <a:p>
            <a:pPr marL="823913" lvl="1" indent="-285750" algn="just" eaLnBrk="1" fontAlgn="base" hangingPunct="1">
              <a:spcBef>
                <a:spcPts val="2400"/>
              </a:spcBef>
              <a:spcAft>
                <a:spcPct val="0"/>
              </a:spcAft>
              <a:buFont typeface="Arial" panose="020B0604020202020204" pitchFamily="34" charset="0"/>
              <a:buChar char="•"/>
            </a:pPr>
            <a:r>
              <a:rPr lang="cs-CZ" altLang="cs-CZ" sz="1800" b="1" dirty="0" smtClean="0">
                <a:solidFill>
                  <a:srgbClr val="FFFFFF"/>
                </a:solidFill>
              </a:rPr>
              <a:t>Nejvíce </a:t>
            </a:r>
            <a:r>
              <a:rPr lang="cs-CZ" altLang="cs-CZ" sz="1800" b="1" dirty="0">
                <a:solidFill>
                  <a:srgbClr val="FFFFFF"/>
                </a:solidFill>
              </a:rPr>
              <a:t>je postiženo tenké střevo. Dochází ke zpomalení nebo </a:t>
            </a:r>
            <a:r>
              <a:rPr lang="cs-CZ" altLang="cs-CZ" sz="1800" b="1" dirty="0" smtClean="0">
                <a:solidFill>
                  <a:srgbClr val="FFFFFF"/>
                </a:solidFill>
              </a:rPr>
              <a:t>zastavení </a:t>
            </a:r>
            <a:r>
              <a:rPr lang="cs-CZ" altLang="cs-CZ" sz="1800" b="1" dirty="0">
                <a:solidFill>
                  <a:srgbClr val="FFFFFF"/>
                </a:solidFill>
              </a:rPr>
              <a:t>obměny epitelu krypt. </a:t>
            </a:r>
          </a:p>
          <a:p>
            <a:pPr marL="823913" lvl="1" indent="-285750" algn="just" eaLnBrk="1" fontAlgn="base" hangingPunct="1">
              <a:spcBef>
                <a:spcPts val="2400"/>
              </a:spcBef>
              <a:spcAft>
                <a:spcPct val="0"/>
              </a:spcAft>
              <a:buFont typeface="Arial" panose="020B0604020202020204" pitchFamily="34" charset="0"/>
              <a:buChar char="•"/>
            </a:pPr>
            <a:r>
              <a:rPr lang="cs-CZ" altLang="cs-CZ" sz="1800" b="1" dirty="0">
                <a:solidFill>
                  <a:srgbClr val="FFFFFF"/>
                </a:solidFill>
              </a:rPr>
              <a:t>	Při </a:t>
            </a:r>
            <a:r>
              <a:rPr lang="cs-CZ" altLang="cs-CZ" sz="1800" b="1" dirty="0">
                <a:solidFill>
                  <a:srgbClr val="FF6600"/>
                </a:solidFill>
              </a:rPr>
              <a:t>lokálním ozáření</a:t>
            </a:r>
            <a:r>
              <a:rPr lang="cs-CZ" altLang="cs-CZ" sz="1800" b="1" dirty="0">
                <a:solidFill>
                  <a:srgbClr val="FFFFFF"/>
                </a:solidFill>
              </a:rPr>
              <a:t> dochází později ke vzniku atrofie, </a:t>
            </a:r>
            <a:r>
              <a:rPr lang="cs-CZ" altLang="cs-CZ" sz="1800" b="1" dirty="0" err="1">
                <a:solidFill>
                  <a:srgbClr val="FFFFFF"/>
                </a:solidFill>
              </a:rPr>
              <a:t>fibrotizace</a:t>
            </a:r>
            <a:r>
              <a:rPr lang="cs-CZ" altLang="cs-CZ" sz="1800" b="1" dirty="0">
                <a:solidFill>
                  <a:srgbClr val="FFFFFF"/>
                </a:solidFill>
              </a:rPr>
              <a:t> a vředů. Výsledek závisí na dávce a jejím rozložení v čase. </a:t>
            </a:r>
          </a:p>
          <a:p>
            <a:pPr marL="823913" lvl="1" indent="-285750" algn="just" eaLnBrk="1" fontAlgn="base" hangingPunct="1">
              <a:spcBef>
                <a:spcPts val="2400"/>
              </a:spcBef>
              <a:spcAft>
                <a:spcPct val="0"/>
              </a:spcAft>
              <a:buFont typeface="Arial" panose="020B0604020202020204" pitchFamily="34" charset="0"/>
              <a:buChar char="•"/>
            </a:pPr>
            <a:r>
              <a:rPr lang="cs-CZ" altLang="cs-CZ" sz="1800" b="1" dirty="0" smtClean="0">
                <a:solidFill>
                  <a:srgbClr val="FFFFFF"/>
                </a:solidFill>
              </a:rPr>
              <a:t>Klinické </a:t>
            </a:r>
            <a:r>
              <a:rPr lang="cs-CZ" altLang="cs-CZ" sz="1800" b="1" dirty="0">
                <a:solidFill>
                  <a:srgbClr val="FFFFFF"/>
                </a:solidFill>
              </a:rPr>
              <a:t>projevy splývají s projevy dřeňového syndromu, neexistují specifické projevy odpovídající GIS. Při mikroskopickém vyšetření lze ve stolici nalézt tzv. zánětlivé buňky.</a:t>
            </a:r>
          </a:p>
        </p:txBody>
      </p:sp>
      <p:sp>
        <p:nvSpPr>
          <p:cNvPr id="40964" name="Rectangle 4"/>
          <p:cNvSpPr>
            <a:spLocks noChangeArrowheads="1"/>
          </p:cNvSpPr>
          <p:nvPr/>
        </p:nvSpPr>
        <p:spPr bwMode="auto">
          <a:xfrm>
            <a:off x="1524000" y="4306888"/>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
            </a:r>
            <a:br>
              <a:rPr lang="cs-CZ" altLang="cs-CZ" sz="1800">
                <a:solidFill>
                  <a:srgbClr val="000000"/>
                </a:solidFill>
              </a:rPr>
            </a:br>
            <a:endParaRPr lang="cs-CZ" altLang="cs-CZ" sz="1800">
              <a:solidFill>
                <a:srgbClr val="000000"/>
              </a:solidFill>
            </a:endParaRPr>
          </a:p>
        </p:txBody>
      </p:sp>
    </p:spTree>
    <p:extLst>
      <p:ext uri="{BB962C8B-B14F-4D97-AF65-F5344CB8AC3E}">
        <p14:creationId xmlns:p14="http://schemas.microsoft.com/office/powerpoint/2010/main" val="9334947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987" name="Text Box 3"/>
          <p:cNvSpPr txBox="1">
            <a:spLocks noChangeArrowheads="1"/>
          </p:cNvSpPr>
          <p:nvPr/>
        </p:nvSpPr>
        <p:spPr bwMode="auto">
          <a:xfrm>
            <a:off x="302560" y="220009"/>
            <a:ext cx="11282082"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Arial" panose="020B0604020202020204" pitchFamily="34" charset="0"/>
              </a:defRPr>
            </a:lvl1pPr>
            <a:lvl2pPr marL="800100" indent="-34290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lvl="1" algn="just" eaLnBrk="1" fontAlgn="base" hangingPunct="1">
              <a:spcBef>
                <a:spcPts val="2400"/>
              </a:spcBef>
              <a:spcAft>
                <a:spcPct val="0"/>
              </a:spcAft>
            </a:pPr>
            <a:r>
              <a:rPr lang="cs-CZ" altLang="cs-CZ" sz="3200" b="1" dirty="0">
                <a:solidFill>
                  <a:srgbClr val="FF6600"/>
                </a:solidFill>
              </a:rPr>
              <a:t>	3</a:t>
            </a:r>
            <a:r>
              <a:rPr lang="cs-CZ" altLang="cs-CZ" sz="1800" b="1" dirty="0">
                <a:solidFill>
                  <a:srgbClr val="FF6600"/>
                </a:solidFill>
              </a:rPr>
              <a:t>. </a:t>
            </a:r>
            <a:r>
              <a:rPr lang="cs-CZ" altLang="cs-CZ" sz="3200" b="1" dirty="0">
                <a:solidFill>
                  <a:srgbClr val="FF6600"/>
                </a:solidFill>
              </a:rPr>
              <a:t>Neurovaskulární syndrom</a:t>
            </a:r>
            <a:r>
              <a:rPr lang="cs-CZ" altLang="cs-CZ" sz="1800" b="1" dirty="0">
                <a:solidFill>
                  <a:srgbClr val="FF6600"/>
                </a:solidFill>
              </a:rPr>
              <a:t> </a:t>
            </a:r>
            <a:endParaRPr lang="cs-CZ" altLang="cs-CZ" sz="1800" b="1" dirty="0">
              <a:solidFill>
                <a:srgbClr val="FF6600"/>
              </a:solidFill>
            </a:endParaRPr>
          </a:p>
          <a:p>
            <a:pPr marL="355600" lvl="1" algn="just" eaLnBrk="1" fontAlgn="base" hangingPunct="1">
              <a:spcBef>
                <a:spcPts val="2400"/>
              </a:spcBef>
              <a:spcAft>
                <a:spcPct val="0"/>
              </a:spcAft>
              <a:buFont typeface="Arial" panose="020B0604020202020204" pitchFamily="34" charset="0"/>
              <a:buChar char="•"/>
            </a:pPr>
            <a:r>
              <a:rPr lang="cs-CZ" altLang="cs-CZ" sz="1800" b="1" dirty="0" smtClean="0">
                <a:solidFill>
                  <a:srgbClr val="FFFFFF"/>
                </a:solidFill>
              </a:rPr>
              <a:t>dochází </a:t>
            </a:r>
            <a:r>
              <a:rPr lang="cs-CZ" altLang="cs-CZ" sz="1800" b="1" dirty="0">
                <a:solidFill>
                  <a:srgbClr val="FFFFFF"/>
                </a:solidFill>
              </a:rPr>
              <a:t>k němu po expozici velmi vysokým dávkám – 30 Gy a více (vojenské operace, nehody v jaderných zařízeních). Při výbuchu jaderné zbraně se lidé vystavení takto vysokým dávkám nacházení v zóně letální z hlediska tlakových a teplotních účinků.</a:t>
            </a:r>
          </a:p>
          <a:p>
            <a:pPr marL="698500" lvl="2" algn="just" eaLnBrk="1" fontAlgn="base" hangingPunct="1">
              <a:spcBef>
                <a:spcPts val="2400"/>
              </a:spcBef>
              <a:spcAft>
                <a:spcPct val="0"/>
              </a:spcAft>
              <a:buFont typeface="Arial" panose="020B0604020202020204" pitchFamily="34" charset="0"/>
              <a:buChar char="•"/>
            </a:pPr>
            <a:r>
              <a:rPr lang="cs-CZ" altLang="cs-CZ" sz="1800" b="1" dirty="0" smtClean="0">
                <a:solidFill>
                  <a:srgbClr val="FF6600"/>
                </a:solidFill>
              </a:rPr>
              <a:t>Prodromální </a:t>
            </a:r>
            <a:r>
              <a:rPr lang="cs-CZ" altLang="cs-CZ" sz="1800" b="1" dirty="0">
                <a:solidFill>
                  <a:srgbClr val="FF6600"/>
                </a:solidFill>
              </a:rPr>
              <a:t>fáze</a:t>
            </a:r>
            <a:r>
              <a:rPr lang="cs-CZ" altLang="cs-CZ" sz="1800" b="1" dirty="0">
                <a:solidFill>
                  <a:srgbClr val="FFFFFF"/>
                </a:solidFill>
              </a:rPr>
              <a:t> nastupuje za několik </a:t>
            </a:r>
            <a:r>
              <a:rPr lang="cs-CZ" altLang="cs-CZ" sz="1800" b="1" dirty="0" smtClean="0">
                <a:solidFill>
                  <a:srgbClr val="FFFFFF"/>
                </a:solidFill>
              </a:rPr>
              <a:t>minut,</a:t>
            </a:r>
          </a:p>
          <a:p>
            <a:pPr marL="698500" lvl="2" algn="just" eaLnBrk="1" fontAlgn="base" hangingPunct="1">
              <a:spcBef>
                <a:spcPts val="2400"/>
              </a:spcBef>
              <a:spcAft>
                <a:spcPct val="0"/>
              </a:spcAft>
              <a:buFont typeface="Arial" panose="020B0604020202020204" pitchFamily="34" charset="0"/>
              <a:buChar char="•"/>
            </a:pPr>
            <a:r>
              <a:rPr lang="cs-CZ" altLang="cs-CZ" sz="1800" b="1" dirty="0" smtClean="0">
                <a:solidFill>
                  <a:srgbClr val="FF6600"/>
                </a:solidFill>
              </a:rPr>
              <a:t>latence</a:t>
            </a:r>
            <a:r>
              <a:rPr lang="cs-CZ" altLang="cs-CZ" sz="1800" b="1" dirty="0" smtClean="0">
                <a:solidFill>
                  <a:srgbClr val="FFFFFF"/>
                </a:solidFill>
              </a:rPr>
              <a:t> trvá do </a:t>
            </a:r>
            <a:r>
              <a:rPr lang="cs-CZ" altLang="cs-CZ" sz="1800" b="1" dirty="0">
                <a:solidFill>
                  <a:srgbClr val="FFFFFF"/>
                </a:solidFill>
              </a:rPr>
              <a:t>2 dnů nebo úplně </a:t>
            </a:r>
            <a:r>
              <a:rPr lang="cs-CZ" altLang="cs-CZ" sz="1800" b="1" dirty="0" smtClean="0">
                <a:solidFill>
                  <a:srgbClr val="FFFFFF"/>
                </a:solidFill>
              </a:rPr>
              <a:t>chybí,</a:t>
            </a:r>
          </a:p>
          <a:p>
            <a:pPr marL="698500" lvl="2" algn="just" eaLnBrk="1" fontAlgn="base" hangingPunct="1">
              <a:spcBef>
                <a:spcPts val="2400"/>
              </a:spcBef>
              <a:spcAft>
                <a:spcPct val="0"/>
              </a:spcAft>
              <a:buFont typeface="Arial" panose="020B0604020202020204" pitchFamily="34" charset="0"/>
              <a:buChar char="•"/>
            </a:pPr>
            <a:r>
              <a:rPr lang="cs-CZ" altLang="cs-CZ" sz="1800" b="1" dirty="0" smtClean="0">
                <a:solidFill>
                  <a:srgbClr val="FF6600"/>
                </a:solidFill>
              </a:rPr>
              <a:t>manifestní </a:t>
            </a:r>
            <a:r>
              <a:rPr lang="cs-CZ" altLang="cs-CZ" sz="1800" b="1" dirty="0">
                <a:solidFill>
                  <a:srgbClr val="FF6600"/>
                </a:solidFill>
              </a:rPr>
              <a:t>fáze</a:t>
            </a:r>
            <a:r>
              <a:rPr lang="cs-CZ" altLang="cs-CZ" sz="1800" b="1" dirty="0">
                <a:solidFill>
                  <a:srgbClr val="FFFFFF"/>
                </a:solidFill>
              </a:rPr>
              <a:t> </a:t>
            </a:r>
            <a:r>
              <a:rPr lang="cs-CZ" altLang="cs-CZ" sz="1800" b="1" dirty="0" smtClean="0">
                <a:solidFill>
                  <a:srgbClr val="FFFFFF"/>
                </a:solidFill>
              </a:rPr>
              <a:t>je zakončena (jistou) </a:t>
            </a:r>
            <a:r>
              <a:rPr lang="cs-CZ" altLang="cs-CZ" sz="1800" b="1" dirty="0">
                <a:solidFill>
                  <a:srgbClr val="FFFFFF"/>
                </a:solidFill>
              </a:rPr>
              <a:t>smrtí. </a:t>
            </a:r>
            <a:endParaRPr lang="cs-CZ" altLang="cs-CZ" sz="1800" b="1" dirty="0" smtClean="0">
              <a:solidFill>
                <a:srgbClr val="FFFFFF"/>
              </a:solidFill>
            </a:endParaRPr>
          </a:p>
          <a:p>
            <a:pPr marL="355600" lvl="1" algn="just" eaLnBrk="1" fontAlgn="base" hangingPunct="1">
              <a:spcBef>
                <a:spcPts val="2400"/>
              </a:spcBef>
              <a:spcAft>
                <a:spcPct val="0"/>
              </a:spcAft>
              <a:buFont typeface="Arial" panose="020B0604020202020204" pitchFamily="34" charset="0"/>
              <a:buChar char="•"/>
            </a:pPr>
            <a:r>
              <a:rPr lang="cs-CZ" altLang="cs-CZ" sz="1800" b="1" dirty="0" smtClean="0">
                <a:solidFill>
                  <a:srgbClr val="FFFFFF"/>
                </a:solidFill>
              </a:rPr>
              <a:t>Mechanismy </a:t>
            </a:r>
            <a:r>
              <a:rPr lang="cs-CZ" altLang="cs-CZ" sz="1800" b="1" dirty="0">
                <a:solidFill>
                  <a:srgbClr val="FFFFFF"/>
                </a:solidFill>
              </a:rPr>
              <a:t>souvisí s poškozením cév a CNS. </a:t>
            </a:r>
            <a:endParaRPr lang="cs-CZ" altLang="cs-CZ" sz="1800" b="1" dirty="0" smtClean="0">
              <a:solidFill>
                <a:srgbClr val="FFFFFF"/>
              </a:solidFill>
            </a:endParaRPr>
          </a:p>
          <a:p>
            <a:pPr marL="355600" lvl="1" algn="just" eaLnBrk="1" fontAlgn="base" hangingPunct="1">
              <a:spcBef>
                <a:spcPts val="2400"/>
              </a:spcBef>
              <a:spcAft>
                <a:spcPct val="0"/>
              </a:spcAft>
              <a:buFont typeface="Arial" panose="020B0604020202020204" pitchFamily="34" charset="0"/>
              <a:buChar char="•"/>
            </a:pPr>
            <a:r>
              <a:rPr lang="cs-CZ" altLang="cs-CZ" sz="1800" b="1" dirty="0" smtClean="0">
                <a:solidFill>
                  <a:srgbClr val="FFFFFF"/>
                </a:solidFill>
              </a:rPr>
              <a:t>Cévní </a:t>
            </a:r>
            <a:r>
              <a:rPr lang="cs-CZ" altLang="cs-CZ" sz="1800" b="1" dirty="0">
                <a:solidFill>
                  <a:srgbClr val="FFFFFF"/>
                </a:solidFill>
              </a:rPr>
              <a:t>složka se manifestuje po 30Gy, CNS – po dávkách nad 100 Gy. </a:t>
            </a:r>
          </a:p>
          <a:p>
            <a:pPr marL="355600" lvl="1" algn="just" eaLnBrk="1" fontAlgn="base" hangingPunct="1">
              <a:spcBef>
                <a:spcPts val="2400"/>
              </a:spcBef>
              <a:spcAft>
                <a:spcPct val="0"/>
              </a:spcAft>
              <a:buFont typeface="Arial" panose="020B0604020202020204" pitchFamily="34" charset="0"/>
              <a:buChar char="•"/>
            </a:pPr>
            <a:r>
              <a:rPr lang="cs-CZ" altLang="cs-CZ" sz="1800" b="1" dirty="0" smtClean="0">
                <a:solidFill>
                  <a:srgbClr val="FFFFFF"/>
                </a:solidFill>
              </a:rPr>
              <a:t>Úbytek </a:t>
            </a:r>
            <a:r>
              <a:rPr lang="cs-CZ" altLang="cs-CZ" sz="1800" b="1" dirty="0">
                <a:solidFill>
                  <a:srgbClr val="FFFFFF"/>
                </a:solidFill>
              </a:rPr>
              <a:t>endoteliálních buněk – zvýšení propustnosti kapilár – únik plazmy do </a:t>
            </a:r>
            <a:r>
              <a:rPr lang="cs-CZ" altLang="cs-CZ" sz="1800" b="1" dirty="0" err="1">
                <a:solidFill>
                  <a:srgbClr val="FFFFFF"/>
                </a:solidFill>
              </a:rPr>
              <a:t>intersticia</a:t>
            </a:r>
            <a:r>
              <a:rPr lang="cs-CZ" altLang="cs-CZ" sz="1800" b="1" dirty="0">
                <a:solidFill>
                  <a:srgbClr val="FFFFFF"/>
                </a:solidFill>
              </a:rPr>
              <a:t> – pokles krevního tlaku, edém, krvácení do mozku končící smrtí. </a:t>
            </a:r>
          </a:p>
          <a:p>
            <a:pPr marL="355600" lvl="1" algn="just" eaLnBrk="1" fontAlgn="base" hangingPunct="1">
              <a:spcBef>
                <a:spcPts val="2400"/>
              </a:spcBef>
              <a:spcAft>
                <a:spcPct val="0"/>
              </a:spcAft>
              <a:buFont typeface="Arial" panose="020B0604020202020204" pitchFamily="34" charset="0"/>
              <a:buChar char="•"/>
            </a:pPr>
            <a:r>
              <a:rPr lang="cs-CZ" altLang="cs-CZ" sz="1800" b="1" dirty="0" smtClean="0">
                <a:solidFill>
                  <a:srgbClr val="FFFFFF"/>
                </a:solidFill>
              </a:rPr>
              <a:t>Poškození </a:t>
            </a:r>
            <a:r>
              <a:rPr lang="cs-CZ" altLang="cs-CZ" sz="1800" b="1" dirty="0">
                <a:solidFill>
                  <a:srgbClr val="FFFFFF"/>
                </a:solidFill>
              </a:rPr>
              <a:t>CNS – demyelinizace a </a:t>
            </a:r>
            <a:r>
              <a:rPr lang="cs-CZ" altLang="cs-CZ" sz="1800" b="1" dirty="0" err="1">
                <a:solidFill>
                  <a:srgbClr val="FFFFFF"/>
                </a:solidFill>
              </a:rPr>
              <a:t>perivaskulární</a:t>
            </a:r>
            <a:r>
              <a:rPr lang="cs-CZ" altLang="cs-CZ" sz="1800" b="1" dirty="0">
                <a:solidFill>
                  <a:srgbClr val="FFFFFF"/>
                </a:solidFill>
              </a:rPr>
              <a:t> edém, nekróza. V průběhu manifestní fáze při dávkách nad 100 Gy se pozoruje zhoršování vědomí, následované bezvědomím a smrtí. </a:t>
            </a:r>
          </a:p>
        </p:txBody>
      </p:sp>
      <p:sp>
        <p:nvSpPr>
          <p:cNvPr id="41988" name="Rectangle 4"/>
          <p:cNvSpPr>
            <a:spLocks noChangeArrowheads="1"/>
          </p:cNvSpPr>
          <p:nvPr/>
        </p:nvSpPr>
        <p:spPr bwMode="auto">
          <a:xfrm>
            <a:off x="1524000" y="4306888"/>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
            </a:r>
            <a:br>
              <a:rPr lang="cs-CZ" altLang="cs-CZ" sz="1800">
                <a:solidFill>
                  <a:srgbClr val="000000"/>
                </a:solidFill>
              </a:rPr>
            </a:br>
            <a:endParaRPr lang="cs-CZ" altLang="cs-CZ" sz="1800">
              <a:solidFill>
                <a:srgbClr val="000000"/>
              </a:solidFill>
            </a:endParaRPr>
          </a:p>
        </p:txBody>
      </p:sp>
    </p:spTree>
    <p:extLst>
      <p:ext uri="{BB962C8B-B14F-4D97-AF65-F5344CB8AC3E}">
        <p14:creationId xmlns:p14="http://schemas.microsoft.com/office/powerpoint/2010/main" val="12341988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981200" y="115889"/>
            <a:ext cx="8229600" cy="242887"/>
          </a:xfrm>
          <a:noFill/>
        </p:spPr>
        <p:txBody>
          <a:bodyPr>
            <a:normAutofit fontScale="90000"/>
          </a:bodyPr>
          <a:lstStyle/>
          <a:p>
            <a:pPr eaLnBrk="1" hangingPunct="1"/>
            <a:r>
              <a:rPr lang="cs-CZ" altLang="cs-CZ" sz="1800" b="1" dirty="0">
                <a:solidFill>
                  <a:srgbClr val="FF0000"/>
                </a:solidFill>
              </a:rPr>
              <a:t>Deterministické účinky záření na organismy</a:t>
            </a:r>
          </a:p>
        </p:txBody>
      </p:sp>
      <p:sp>
        <p:nvSpPr>
          <p:cNvPr id="43011" name="Text Box 3"/>
          <p:cNvSpPr txBox="1">
            <a:spLocks noChangeArrowheads="1"/>
          </p:cNvSpPr>
          <p:nvPr/>
        </p:nvSpPr>
        <p:spPr bwMode="auto">
          <a:xfrm>
            <a:off x="289113" y="743512"/>
            <a:ext cx="11194676"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Arial" panose="020B0604020202020204" pitchFamily="34" charset="0"/>
              </a:defRPr>
            </a:lvl1pPr>
            <a:lvl2pPr marL="800100" indent="-342900" eaLnBrk="0" hangingPunct="0">
              <a:defRPr sz="1600">
                <a:solidFill>
                  <a:schemeClr val="tx1"/>
                </a:solidFill>
                <a:latin typeface="Arial" panose="020B0604020202020204" pitchFamily="34" charset="0"/>
              </a:defRPr>
            </a:lvl2pPr>
            <a:lvl3pPr marL="1257300" indent="-3429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lvl="1" eaLnBrk="1" fontAlgn="base" hangingPunct="1">
              <a:spcBef>
                <a:spcPct val="50000"/>
              </a:spcBef>
              <a:spcAft>
                <a:spcPct val="0"/>
              </a:spcAft>
            </a:pPr>
            <a:r>
              <a:rPr lang="cs-CZ" altLang="cs-CZ" sz="1800" b="1" dirty="0">
                <a:solidFill>
                  <a:srgbClr val="FF6600"/>
                </a:solidFill>
              </a:rPr>
              <a:t>	</a:t>
            </a:r>
            <a:r>
              <a:rPr lang="cs-CZ" altLang="cs-CZ" sz="3200" b="1" dirty="0">
                <a:solidFill>
                  <a:srgbClr val="FF6600"/>
                </a:solidFill>
              </a:rPr>
              <a:t>Léčba nemoci z ozáření</a:t>
            </a:r>
            <a:r>
              <a:rPr lang="cs-CZ" altLang="cs-CZ" sz="1800" b="1" dirty="0">
                <a:solidFill>
                  <a:srgbClr val="FFFFFF"/>
                </a:solidFill>
              </a:rPr>
              <a:t>: </a:t>
            </a:r>
          </a:p>
          <a:p>
            <a:pPr lvl="1" eaLnBrk="1" fontAlgn="base" hangingPunct="1">
              <a:spcBef>
                <a:spcPct val="50000"/>
              </a:spcBef>
              <a:spcAft>
                <a:spcPct val="0"/>
              </a:spcAft>
            </a:pPr>
            <a:r>
              <a:rPr lang="cs-CZ" altLang="cs-CZ" sz="1800" b="1" dirty="0">
                <a:solidFill>
                  <a:srgbClr val="FFFFFF"/>
                </a:solidFill>
              </a:rPr>
              <a:t>     (úspěšná de facto jen u krevní formy) </a:t>
            </a:r>
          </a:p>
          <a:p>
            <a:pPr lvl="2" eaLnBrk="1" fontAlgn="base" hangingPunct="1">
              <a:spcBef>
                <a:spcPct val="50000"/>
              </a:spcBef>
              <a:spcAft>
                <a:spcPct val="0"/>
              </a:spcAft>
              <a:buFontTx/>
              <a:buChar char="-"/>
            </a:pPr>
            <a:r>
              <a:rPr lang="cs-CZ" altLang="cs-CZ" sz="1800" b="1" dirty="0">
                <a:solidFill>
                  <a:srgbClr val="FFFFFF"/>
                </a:solidFill>
              </a:rPr>
              <a:t>Prevence infekcí a jejich léčba</a:t>
            </a:r>
          </a:p>
          <a:p>
            <a:pPr lvl="2" eaLnBrk="1" fontAlgn="base" hangingPunct="1">
              <a:spcBef>
                <a:spcPct val="50000"/>
              </a:spcBef>
              <a:spcAft>
                <a:spcPct val="0"/>
              </a:spcAft>
              <a:buFontTx/>
              <a:buChar char="-"/>
            </a:pPr>
            <a:r>
              <a:rPr lang="cs-CZ" altLang="cs-CZ" sz="1800" b="1" dirty="0">
                <a:solidFill>
                  <a:srgbClr val="FFFFFF"/>
                </a:solidFill>
              </a:rPr>
              <a:t>Podávání hematologických růstových faktorů</a:t>
            </a:r>
          </a:p>
          <a:p>
            <a:pPr lvl="2" eaLnBrk="1" fontAlgn="base" hangingPunct="1">
              <a:spcBef>
                <a:spcPct val="50000"/>
              </a:spcBef>
              <a:spcAft>
                <a:spcPct val="0"/>
              </a:spcAft>
              <a:buFontTx/>
              <a:buChar char="-"/>
            </a:pPr>
            <a:r>
              <a:rPr lang="cs-CZ" altLang="cs-CZ" sz="1800" b="1" dirty="0">
                <a:solidFill>
                  <a:srgbClr val="FFFFFF"/>
                </a:solidFill>
              </a:rPr>
              <a:t>Transplantace kmenových buněk</a:t>
            </a:r>
          </a:p>
          <a:p>
            <a:pPr lvl="2" eaLnBrk="1" fontAlgn="base" hangingPunct="1">
              <a:spcBef>
                <a:spcPct val="50000"/>
              </a:spcBef>
              <a:spcAft>
                <a:spcPct val="0"/>
              </a:spcAft>
            </a:pPr>
            <a:r>
              <a:rPr lang="cs-CZ" altLang="cs-CZ" sz="1800" b="1" dirty="0">
                <a:solidFill>
                  <a:srgbClr val="FF3300"/>
                </a:solidFill>
              </a:rPr>
              <a:t>Prevence infekcí</a:t>
            </a:r>
            <a:r>
              <a:rPr lang="cs-CZ" altLang="cs-CZ" sz="1800" b="1" dirty="0">
                <a:solidFill>
                  <a:srgbClr val="FFFFFF"/>
                </a:solidFill>
              </a:rPr>
              <a:t> – izolace, antibiotika (i preventivně), </a:t>
            </a:r>
            <a:r>
              <a:rPr lang="cs-CZ" altLang="cs-CZ" sz="1800" b="1" dirty="0" err="1">
                <a:solidFill>
                  <a:srgbClr val="FFFFFF"/>
                </a:solidFill>
              </a:rPr>
              <a:t>acyklovir</a:t>
            </a:r>
            <a:r>
              <a:rPr lang="cs-CZ" altLang="cs-CZ" sz="1800" b="1" dirty="0">
                <a:solidFill>
                  <a:srgbClr val="FFFFFF"/>
                </a:solidFill>
              </a:rPr>
              <a:t> (x Herpes), riziko krvácení při hluboké trombocytopenii lze redukovat transfúzí trombocytů</a:t>
            </a:r>
          </a:p>
          <a:p>
            <a:pPr lvl="2" eaLnBrk="1" fontAlgn="base" hangingPunct="1">
              <a:spcBef>
                <a:spcPct val="50000"/>
              </a:spcBef>
              <a:spcAft>
                <a:spcPct val="0"/>
              </a:spcAft>
            </a:pPr>
            <a:r>
              <a:rPr lang="cs-CZ" altLang="cs-CZ" sz="1800" b="1" dirty="0">
                <a:solidFill>
                  <a:srgbClr val="FF3300"/>
                </a:solidFill>
              </a:rPr>
              <a:t>Růstové faktory</a:t>
            </a:r>
            <a:r>
              <a:rPr lang="cs-CZ" altLang="cs-CZ" sz="1800" b="1" dirty="0">
                <a:solidFill>
                  <a:srgbClr val="FFFFFF"/>
                </a:solidFill>
              </a:rPr>
              <a:t> – u vyšších dávek, G-CSF nebo GM-CSF, co nejdříve po ozáření a dlouhodobě (10-20 dní). Stimulují krvetvorbu – redukce </a:t>
            </a:r>
            <a:r>
              <a:rPr lang="cs-CZ" altLang="cs-CZ" sz="1800" b="1" dirty="0" err="1">
                <a:solidFill>
                  <a:srgbClr val="FFFFFF"/>
                </a:solidFill>
              </a:rPr>
              <a:t>neutropenie</a:t>
            </a:r>
            <a:r>
              <a:rPr lang="cs-CZ" altLang="cs-CZ" sz="1800" b="1" dirty="0">
                <a:solidFill>
                  <a:srgbClr val="FFFFFF"/>
                </a:solidFill>
              </a:rPr>
              <a:t>. Nežádoucí účinky – bolesti kostí, hlavy horečka.</a:t>
            </a:r>
          </a:p>
          <a:p>
            <a:pPr lvl="2" eaLnBrk="1" fontAlgn="base" hangingPunct="1">
              <a:spcBef>
                <a:spcPct val="50000"/>
              </a:spcBef>
              <a:spcAft>
                <a:spcPct val="0"/>
              </a:spcAft>
            </a:pPr>
            <a:r>
              <a:rPr lang="cs-CZ" altLang="cs-CZ" sz="1800" b="1" dirty="0">
                <a:solidFill>
                  <a:srgbClr val="FF3300"/>
                </a:solidFill>
              </a:rPr>
              <a:t>Transplantace</a:t>
            </a:r>
            <a:r>
              <a:rPr lang="cs-CZ" altLang="cs-CZ" sz="1800" b="1" dirty="0">
                <a:solidFill>
                  <a:srgbClr val="FFFFFF"/>
                </a:solidFill>
              </a:rPr>
              <a:t> – nejlepší by byly autologní či </a:t>
            </a:r>
            <a:r>
              <a:rPr lang="cs-CZ" altLang="cs-CZ" sz="1800" b="1" dirty="0" err="1">
                <a:solidFill>
                  <a:srgbClr val="FFFFFF"/>
                </a:solidFill>
              </a:rPr>
              <a:t>syngenní</a:t>
            </a:r>
            <a:r>
              <a:rPr lang="cs-CZ" altLang="cs-CZ" sz="1800" b="1" dirty="0">
                <a:solidFill>
                  <a:srgbClr val="FFFFFF"/>
                </a:solidFill>
              </a:rPr>
              <a:t> kmenové buňky, ty jsou však obvykle nedostupné. Alogenní transplantace – reakce štěpu proti hostiteli a naopak. Vhodné pouze při dávkách 8-10 Gy v případě, že nejsou poškozeny další tkáně. </a:t>
            </a:r>
          </a:p>
          <a:p>
            <a:pPr lvl="2" eaLnBrk="1" fontAlgn="base" hangingPunct="1">
              <a:spcBef>
                <a:spcPct val="50000"/>
              </a:spcBef>
              <a:spcAft>
                <a:spcPct val="0"/>
              </a:spcAft>
            </a:pPr>
            <a:r>
              <a:rPr lang="cs-CZ" altLang="cs-CZ" sz="1800" b="1" dirty="0">
                <a:solidFill>
                  <a:srgbClr val="FFFFFF"/>
                </a:solidFill>
              </a:rPr>
              <a:t>Při současném poranění člověka radiace dále zhoršuje vyhlídky na uzdravení.</a:t>
            </a:r>
          </a:p>
        </p:txBody>
      </p:sp>
      <p:sp>
        <p:nvSpPr>
          <p:cNvPr id="43012" name="Rectangle 4"/>
          <p:cNvSpPr>
            <a:spLocks noChangeArrowheads="1"/>
          </p:cNvSpPr>
          <p:nvPr/>
        </p:nvSpPr>
        <p:spPr bwMode="auto">
          <a:xfrm>
            <a:off x="1524000" y="4306888"/>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
            </a:r>
            <a:br>
              <a:rPr lang="cs-CZ" altLang="cs-CZ" sz="1800">
                <a:solidFill>
                  <a:srgbClr val="000000"/>
                </a:solidFill>
              </a:rPr>
            </a:br>
            <a:endParaRPr lang="cs-CZ" altLang="cs-CZ" sz="1800">
              <a:solidFill>
                <a:srgbClr val="000000"/>
              </a:solidFill>
            </a:endParaRPr>
          </a:p>
        </p:txBody>
      </p:sp>
    </p:spTree>
    <p:extLst>
      <p:ext uri="{BB962C8B-B14F-4D97-AF65-F5344CB8AC3E}">
        <p14:creationId xmlns:p14="http://schemas.microsoft.com/office/powerpoint/2010/main" val="7890852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0"/>
          <p:cNvSpPr txBox="1">
            <a:spLocks noChangeArrowheads="1"/>
          </p:cNvSpPr>
          <p:nvPr/>
        </p:nvSpPr>
        <p:spPr bwMode="auto">
          <a:xfrm>
            <a:off x="0" y="396875"/>
            <a:ext cx="1219199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fontAlgn="base" hangingPunct="1">
              <a:spcBef>
                <a:spcPct val="0"/>
              </a:spcBef>
              <a:spcAft>
                <a:spcPct val="0"/>
              </a:spcAft>
            </a:pPr>
            <a:r>
              <a:rPr lang="cs-CZ" altLang="cs-CZ" sz="2400" b="1" dirty="0">
                <a:solidFill>
                  <a:srgbClr val="FF3300"/>
                </a:solidFill>
              </a:rPr>
              <a:t>II. RADIAČNÍ ZÁNĚT KŮŽE (RADIODERMATITIDA</a:t>
            </a:r>
            <a:r>
              <a:rPr lang="cs-CZ" altLang="cs-CZ" sz="2400" dirty="0">
                <a:solidFill>
                  <a:srgbClr val="FF3300"/>
                </a:solidFill>
              </a:rPr>
              <a:t>)</a:t>
            </a:r>
          </a:p>
        </p:txBody>
      </p:sp>
      <p:sp>
        <p:nvSpPr>
          <p:cNvPr id="45059" name="Rectangle 11"/>
          <p:cNvSpPr>
            <a:spLocks noChangeArrowheads="1"/>
          </p:cNvSpPr>
          <p:nvPr/>
        </p:nvSpPr>
        <p:spPr bwMode="auto">
          <a:xfrm>
            <a:off x="0" y="115889"/>
            <a:ext cx="121920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fontAlgn="base" hangingPunct="1">
              <a:spcBef>
                <a:spcPct val="0"/>
              </a:spcBef>
              <a:spcAft>
                <a:spcPct val="0"/>
              </a:spcAft>
            </a:pPr>
            <a:r>
              <a:rPr lang="cs-CZ" altLang="cs-CZ" sz="1800" b="1" dirty="0">
                <a:solidFill>
                  <a:srgbClr val="FF0000"/>
                </a:solidFill>
              </a:rPr>
              <a:t>Deterministické účinky záření na </a:t>
            </a:r>
            <a:r>
              <a:rPr lang="cs-CZ" altLang="cs-CZ" sz="1800" b="1" dirty="0" smtClean="0">
                <a:solidFill>
                  <a:srgbClr val="FF0000"/>
                </a:solidFill>
              </a:rPr>
              <a:t>organismy – LOKÁLNÍ OZÁŘENÍ</a:t>
            </a:r>
            <a:endParaRPr lang="cs-CZ" altLang="cs-CZ" sz="1800" b="1" dirty="0">
              <a:solidFill>
                <a:srgbClr val="FF0000"/>
              </a:solidFill>
            </a:endParaRPr>
          </a:p>
        </p:txBody>
      </p:sp>
      <p:sp>
        <p:nvSpPr>
          <p:cNvPr id="45060" name="Text Box 12"/>
          <p:cNvSpPr txBox="1">
            <a:spLocks noChangeArrowheads="1"/>
          </p:cNvSpPr>
          <p:nvPr/>
        </p:nvSpPr>
        <p:spPr bwMode="auto">
          <a:xfrm>
            <a:off x="430306" y="798139"/>
            <a:ext cx="11376211" cy="602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Arial" panose="020B0604020202020204" pitchFamily="34" charset="0"/>
              </a:defRPr>
            </a:lvl1pPr>
            <a:lvl2pPr marL="800100" indent="-342900" eaLnBrk="0" hangingPunct="0">
              <a:defRPr sz="1600">
                <a:solidFill>
                  <a:schemeClr val="tx1"/>
                </a:solidFill>
                <a:latin typeface="Arial" panose="020B0604020202020204" pitchFamily="34" charset="0"/>
              </a:defRPr>
            </a:lvl2pPr>
            <a:lvl3pPr marL="1257300" indent="-3429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20000"/>
              </a:spcBef>
              <a:spcAft>
                <a:spcPct val="0"/>
              </a:spcAft>
              <a:buFontTx/>
              <a:buChar char="•"/>
            </a:pPr>
            <a:r>
              <a:rPr lang="cs-CZ" altLang="cs-CZ" sz="1800" u="sng" dirty="0">
                <a:solidFill>
                  <a:srgbClr val="000000"/>
                </a:solidFill>
              </a:rPr>
              <a:t>Akutní</a:t>
            </a:r>
            <a:r>
              <a:rPr lang="cs-CZ" altLang="cs-CZ" sz="1800" dirty="0">
                <a:solidFill>
                  <a:srgbClr val="000000"/>
                </a:solidFill>
              </a:rPr>
              <a:t> a </a:t>
            </a:r>
            <a:r>
              <a:rPr lang="cs-CZ" altLang="cs-CZ" sz="1800" u="sng" dirty="0">
                <a:solidFill>
                  <a:srgbClr val="000000"/>
                </a:solidFill>
              </a:rPr>
              <a:t>chronická</a:t>
            </a:r>
            <a:r>
              <a:rPr lang="cs-CZ" altLang="cs-CZ" sz="1800" dirty="0">
                <a:solidFill>
                  <a:srgbClr val="000000"/>
                </a:solidFill>
              </a:rPr>
              <a:t> forma, projevuje se </a:t>
            </a:r>
            <a:r>
              <a:rPr lang="cs-CZ" altLang="cs-CZ" sz="1800" u="sng" dirty="0">
                <a:solidFill>
                  <a:srgbClr val="000000"/>
                </a:solidFill>
              </a:rPr>
              <a:t>lokálně</a:t>
            </a:r>
            <a:r>
              <a:rPr lang="cs-CZ" altLang="cs-CZ" sz="1800" dirty="0">
                <a:solidFill>
                  <a:srgbClr val="000000"/>
                </a:solidFill>
              </a:rPr>
              <a:t> v ozářené tkáni</a:t>
            </a:r>
          </a:p>
          <a:p>
            <a:pPr eaLnBrk="1" fontAlgn="base" hangingPunct="1">
              <a:spcBef>
                <a:spcPct val="20000"/>
              </a:spcBef>
              <a:spcAft>
                <a:spcPct val="0"/>
              </a:spcAft>
              <a:buFontTx/>
              <a:buChar char="•"/>
            </a:pPr>
            <a:r>
              <a:rPr lang="cs-CZ" altLang="cs-CZ" sz="1800" dirty="0">
                <a:solidFill>
                  <a:srgbClr val="000000"/>
                </a:solidFill>
              </a:rPr>
              <a:t>nejčastější poškození (u nás 150 případů za posledních 30 let)</a:t>
            </a:r>
          </a:p>
          <a:p>
            <a:pPr eaLnBrk="1" fontAlgn="base" hangingPunct="1">
              <a:spcBef>
                <a:spcPct val="20000"/>
              </a:spcBef>
              <a:spcAft>
                <a:spcPct val="0"/>
              </a:spcAft>
              <a:buFontTx/>
              <a:buChar char="•"/>
            </a:pPr>
            <a:r>
              <a:rPr lang="cs-CZ" altLang="cs-CZ" sz="1800" dirty="0">
                <a:solidFill>
                  <a:srgbClr val="000000"/>
                </a:solidFill>
              </a:rPr>
              <a:t>prahová dávka 2-4 Gy, pro chronickou formu desítky Gy během 15-30 let)</a:t>
            </a:r>
          </a:p>
          <a:p>
            <a:pPr eaLnBrk="1" fontAlgn="base" hangingPunct="1">
              <a:spcBef>
                <a:spcPct val="20000"/>
              </a:spcBef>
              <a:spcAft>
                <a:spcPct val="0"/>
              </a:spcAft>
              <a:buFontTx/>
              <a:buChar char="•"/>
            </a:pPr>
            <a:r>
              <a:rPr lang="cs-CZ" altLang="cs-CZ" sz="1800" dirty="0">
                <a:solidFill>
                  <a:srgbClr val="000000"/>
                </a:solidFill>
              </a:rPr>
              <a:t>kůže – 2 třída buněk co do citlivosti (viz dříve)</a:t>
            </a:r>
          </a:p>
          <a:p>
            <a:pPr eaLnBrk="1" fontAlgn="base" hangingPunct="1">
              <a:spcBef>
                <a:spcPct val="20000"/>
              </a:spcBef>
              <a:spcAft>
                <a:spcPct val="0"/>
              </a:spcAft>
              <a:buFontTx/>
              <a:buChar char="•"/>
            </a:pPr>
            <a:r>
              <a:rPr lang="cs-CZ" altLang="cs-CZ" sz="1800" u="sng" dirty="0">
                <a:solidFill>
                  <a:srgbClr val="000000"/>
                </a:solidFill>
              </a:rPr>
              <a:t>3 stupně (dle stupně poškození)</a:t>
            </a:r>
          </a:p>
          <a:p>
            <a:pPr lvl="1" eaLnBrk="1" fontAlgn="base" hangingPunct="1">
              <a:spcBef>
                <a:spcPct val="20000"/>
              </a:spcBef>
              <a:spcAft>
                <a:spcPct val="0"/>
              </a:spcAft>
              <a:buFontTx/>
              <a:buAutoNum type="arabicPeriod"/>
            </a:pPr>
            <a:r>
              <a:rPr lang="cs-CZ" altLang="cs-CZ" sz="1800" b="1" dirty="0">
                <a:solidFill>
                  <a:srgbClr val="FF3300"/>
                </a:solidFill>
              </a:rPr>
              <a:t>STUPEŇ</a:t>
            </a:r>
            <a:r>
              <a:rPr lang="cs-CZ" altLang="cs-CZ" sz="1800" dirty="0">
                <a:solidFill>
                  <a:srgbClr val="000000"/>
                </a:solidFill>
              </a:rPr>
              <a:t> (2-4 Gy)</a:t>
            </a:r>
          </a:p>
          <a:p>
            <a:pPr lvl="2" eaLnBrk="1" fontAlgn="base" hangingPunct="1">
              <a:spcBef>
                <a:spcPct val="20000"/>
              </a:spcBef>
              <a:spcAft>
                <a:spcPct val="0"/>
              </a:spcAft>
            </a:pPr>
            <a:r>
              <a:rPr lang="cs-CZ" altLang="cs-CZ" sz="1800" dirty="0">
                <a:solidFill>
                  <a:srgbClr val="000000"/>
                </a:solidFill>
              </a:rPr>
              <a:t>První den po ozáření (PI) – časný </a:t>
            </a:r>
            <a:r>
              <a:rPr lang="cs-CZ" altLang="cs-CZ" sz="1800" b="1" dirty="0" err="1">
                <a:solidFill>
                  <a:srgbClr val="FF3300"/>
                </a:solidFill>
              </a:rPr>
              <a:t>erytrém</a:t>
            </a:r>
            <a:r>
              <a:rPr lang="cs-CZ" altLang="cs-CZ" sz="1800" dirty="0">
                <a:solidFill>
                  <a:srgbClr val="000000"/>
                </a:solidFill>
              </a:rPr>
              <a:t> (jako po opaření – červený flek, ale nebolí, do 24h zmizí</a:t>
            </a:r>
          </a:p>
          <a:p>
            <a:pPr lvl="2" eaLnBrk="1" fontAlgn="base" hangingPunct="1">
              <a:spcBef>
                <a:spcPct val="20000"/>
              </a:spcBef>
              <a:spcAft>
                <a:spcPct val="0"/>
              </a:spcAft>
            </a:pPr>
            <a:r>
              <a:rPr lang="cs-CZ" altLang="cs-CZ" sz="1800" dirty="0">
                <a:solidFill>
                  <a:srgbClr val="000000"/>
                </a:solidFill>
              </a:rPr>
              <a:t>Dva týdny doba LATENCE – nic není patrné ani nebolí</a:t>
            </a:r>
          </a:p>
          <a:p>
            <a:pPr lvl="2" eaLnBrk="1" fontAlgn="base" hangingPunct="1">
              <a:spcBef>
                <a:spcPct val="20000"/>
              </a:spcBef>
              <a:spcAft>
                <a:spcPct val="0"/>
              </a:spcAft>
            </a:pPr>
            <a:r>
              <a:rPr lang="cs-CZ" altLang="cs-CZ" sz="1800" dirty="0">
                <a:solidFill>
                  <a:srgbClr val="000000"/>
                </a:solidFill>
              </a:rPr>
              <a:t>Manifestní fáze – místo zduří a znovu zčervená, velmi silně bolí, celkově připomíná popáleninu – „radiační popáleniny“. Objeví-li se pouze zčervenání bez puchýřů, jedná se o dobré znamení (2-3 Gy) a během několika týdnů dochází k úplnému zhojení. Po dávce 3 Gy dochází k depilaci, která je při vyšších dávkách trvalá</a:t>
            </a:r>
          </a:p>
          <a:p>
            <a:pPr lvl="1" eaLnBrk="1" fontAlgn="base" hangingPunct="1">
              <a:spcBef>
                <a:spcPct val="20000"/>
              </a:spcBef>
              <a:spcAft>
                <a:spcPct val="0"/>
              </a:spcAft>
              <a:buFontTx/>
              <a:buAutoNum type="arabicPeriod"/>
            </a:pPr>
            <a:r>
              <a:rPr lang="cs-CZ" altLang="cs-CZ" sz="1800" b="1" dirty="0">
                <a:solidFill>
                  <a:srgbClr val="FF3300"/>
                </a:solidFill>
              </a:rPr>
              <a:t>STUPEŇ</a:t>
            </a:r>
            <a:r>
              <a:rPr lang="cs-CZ" altLang="cs-CZ" sz="1800" dirty="0">
                <a:solidFill>
                  <a:srgbClr val="000000"/>
                </a:solidFill>
              </a:rPr>
              <a:t> (cca. 10 Gy)</a:t>
            </a:r>
          </a:p>
          <a:p>
            <a:pPr lvl="2" eaLnBrk="1" fontAlgn="base" hangingPunct="1">
              <a:spcBef>
                <a:spcPct val="20000"/>
              </a:spcBef>
              <a:spcAft>
                <a:spcPct val="0"/>
              </a:spcAft>
            </a:pPr>
            <a:r>
              <a:rPr lang="cs-CZ" altLang="cs-CZ" sz="1800" dirty="0">
                <a:solidFill>
                  <a:srgbClr val="000000"/>
                </a:solidFill>
              </a:rPr>
              <a:t>Vzhledem k postižení i hlubokých vrstev kůže dochází v manifestní fázi též k </a:t>
            </a:r>
            <a:r>
              <a:rPr lang="cs-CZ" altLang="cs-CZ" sz="1800" b="1" dirty="0">
                <a:solidFill>
                  <a:srgbClr val="FF3300"/>
                </a:solidFill>
              </a:rPr>
              <a:t>tvorbě velkých puchýřů</a:t>
            </a:r>
            <a:r>
              <a:rPr lang="cs-CZ" altLang="cs-CZ" sz="1800" dirty="0">
                <a:solidFill>
                  <a:srgbClr val="000000"/>
                </a:solidFill>
              </a:rPr>
              <a:t> a hrozí značné riziko infekce. Doba latence je kratší. </a:t>
            </a:r>
          </a:p>
          <a:p>
            <a:pPr lvl="1" eaLnBrk="1" fontAlgn="base" hangingPunct="1">
              <a:spcBef>
                <a:spcPct val="20000"/>
              </a:spcBef>
              <a:spcAft>
                <a:spcPct val="0"/>
              </a:spcAft>
              <a:buFontTx/>
              <a:buAutoNum type="arabicPeriod"/>
            </a:pPr>
            <a:r>
              <a:rPr lang="cs-CZ" altLang="cs-CZ" sz="1800" b="1" dirty="0">
                <a:solidFill>
                  <a:srgbClr val="FF3300"/>
                </a:solidFill>
              </a:rPr>
              <a:t>STUPEŇ</a:t>
            </a:r>
            <a:r>
              <a:rPr lang="cs-CZ" altLang="cs-CZ" sz="1800" dirty="0">
                <a:solidFill>
                  <a:srgbClr val="000000"/>
                </a:solidFill>
              </a:rPr>
              <a:t> (desítky Gy)</a:t>
            </a:r>
          </a:p>
          <a:p>
            <a:pPr lvl="2" eaLnBrk="1" fontAlgn="base" hangingPunct="1">
              <a:spcBef>
                <a:spcPct val="20000"/>
              </a:spcBef>
              <a:spcAft>
                <a:spcPct val="0"/>
              </a:spcAft>
            </a:pPr>
            <a:r>
              <a:rPr lang="cs-CZ" altLang="cs-CZ" sz="1800" dirty="0">
                <a:solidFill>
                  <a:srgbClr val="000000"/>
                </a:solidFill>
              </a:rPr>
              <a:t>Kromě výše uvedeného dochází i k postižení cév vyživujících tkáň – vytváří se </a:t>
            </a:r>
            <a:r>
              <a:rPr lang="cs-CZ" altLang="cs-CZ" sz="1800" b="1" dirty="0">
                <a:solidFill>
                  <a:srgbClr val="FF3300"/>
                </a:solidFill>
              </a:rPr>
              <a:t>hluboký radiační vřed, dochází k sepsi</a:t>
            </a:r>
            <a:r>
              <a:rPr lang="cs-CZ" altLang="cs-CZ" sz="1800" dirty="0">
                <a:solidFill>
                  <a:srgbClr val="000000"/>
                </a:solidFill>
              </a:rPr>
              <a:t>. I po léčbě se již tkáň nikdy zcela nezhojí – kůže je tenká, průsvitná, lámavá </a:t>
            </a:r>
            <a:r>
              <a:rPr lang="cs-CZ" altLang="cs-CZ" sz="1800" dirty="0">
                <a:solidFill>
                  <a:srgbClr val="000000"/>
                </a:solidFill>
                <a:cs typeface="Arial" panose="020B0604020202020204" pitchFamily="34" charset="0"/>
              </a:rPr>
              <a:t>→ recidivy vředu, po několika měsících většinou končí </a:t>
            </a:r>
            <a:r>
              <a:rPr lang="cs-CZ" altLang="cs-CZ" sz="1800" dirty="0" smtClean="0">
                <a:solidFill>
                  <a:srgbClr val="000000"/>
                </a:solidFill>
                <a:cs typeface="Arial" panose="020B0604020202020204" pitchFamily="34" charset="0"/>
              </a:rPr>
              <a:t>amputací</a:t>
            </a:r>
            <a:endParaRPr lang="cs-CZ" altLang="cs-CZ" sz="1800" dirty="0">
              <a:solidFill>
                <a:srgbClr val="000000"/>
              </a:solidFill>
              <a:cs typeface="Arial" panose="020B0604020202020204" pitchFamily="34" charset="0"/>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4985" y="995082"/>
            <a:ext cx="2857500" cy="1600200"/>
          </a:xfrm>
          <a:prstGeom prst="rect">
            <a:avLst/>
          </a:prstGeom>
        </p:spPr>
      </p:pic>
    </p:spTree>
    <p:extLst>
      <p:ext uri="{BB962C8B-B14F-4D97-AF65-F5344CB8AC3E}">
        <p14:creationId xmlns:p14="http://schemas.microsoft.com/office/powerpoint/2010/main" val="14889045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Radiodermati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1966913"/>
            <a:ext cx="3744913"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Radiodermat-chronic-squamousCellCarcino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3789364"/>
            <a:ext cx="4662488"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descr="Radiodermatiti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260351"/>
            <a:ext cx="38354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7"/>
          <p:cNvSpPr txBox="1">
            <a:spLocks noChangeArrowheads="1"/>
          </p:cNvSpPr>
          <p:nvPr/>
        </p:nvSpPr>
        <p:spPr bwMode="auto">
          <a:xfrm>
            <a:off x="1992313" y="4659313"/>
            <a:ext cx="3232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Radiační erytrém bez puchýřů</a:t>
            </a:r>
          </a:p>
          <a:p>
            <a:pPr eaLnBrk="1" fontAlgn="base" hangingPunct="1">
              <a:spcBef>
                <a:spcPct val="0"/>
              </a:spcBef>
              <a:spcAft>
                <a:spcPct val="0"/>
              </a:spcAft>
            </a:pPr>
            <a:r>
              <a:rPr lang="cs-CZ" altLang="cs-CZ" sz="1800">
                <a:solidFill>
                  <a:srgbClr val="000000"/>
                </a:solidFill>
              </a:rPr>
              <a:t>(chronická radiodermatitida)</a:t>
            </a:r>
          </a:p>
        </p:txBody>
      </p:sp>
      <p:sp>
        <p:nvSpPr>
          <p:cNvPr id="46086" name="Text Box 8"/>
          <p:cNvSpPr txBox="1">
            <a:spLocks noChangeArrowheads="1"/>
          </p:cNvSpPr>
          <p:nvPr/>
        </p:nvSpPr>
        <p:spPr bwMode="auto">
          <a:xfrm>
            <a:off x="5859463" y="3160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endParaRPr lang="cs-CZ" altLang="cs-CZ" sz="1800">
              <a:solidFill>
                <a:srgbClr val="000000"/>
              </a:solidFill>
            </a:endParaRPr>
          </a:p>
        </p:txBody>
      </p:sp>
      <p:sp>
        <p:nvSpPr>
          <p:cNvPr id="46087" name="Text Box 9"/>
          <p:cNvSpPr txBox="1">
            <a:spLocks noChangeArrowheads="1"/>
          </p:cNvSpPr>
          <p:nvPr/>
        </p:nvSpPr>
        <p:spPr bwMode="auto">
          <a:xfrm>
            <a:off x="5735638" y="3141663"/>
            <a:ext cx="4616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Radiační erytrém a puchýře, počáteční vřed</a:t>
            </a:r>
          </a:p>
          <a:p>
            <a:pPr eaLnBrk="1" fontAlgn="base" hangingPunct="1">
              <a:spcBef>
                <a:spcPct val="0"/>
              </a:spcBef>
              <a:spcAft>
                <a:spcPct val="0"/>
              </a:spcAft>
            </a:pPr>
            <a:r>
              <a:rPr lang="cs-CZ" altLang="cs-CZ" sz="1800">
                <a:solidFill>
                  <a:srgbClr val="000000"/>
                </a:solidFill>
              </a:rPr>
              <a:t>(2-3.st radiodermatitidy)</a:t>
            </a:r>
          </a:p>
        </p:txBody>
      </p:sp>
      <p:sp>
        <p:nvSpPr>
          <p:cNvPr id="46088" name="Text Box 10"/>
          <p:cNvSpPr txBox="1">
            <a:spLocks noChangeArrowheads="1"/>
          </p:cNvSpPr>
          <p:nvPr/>
        </p:nvSpPr>
        <p:spPr bwMode="auto">
          <a:xfrm>
            <a:off x="2424114" y="5589588"/>
            <a:ext cx="3455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1800">
                <a:solidFill>
                  <a:srgbClr val="000000"/>
                </a:solidFill>
              </a:rPr>
              <a:t>Chronická radiodermatitida – nádor ze skvamózních buněk</a:t>
            </a:r>
          </a:p>
        </p:txBody>
      </p:sp>
      <p:sp>
        <p:nvSpPr>
          <p:cNvPr id="46089" name="Text Box 11"/>
          <p:cNvSpPr txBox="1">
            <a:spLocks noChangeArrowheads="1"/>
          </p:cNvSpPr>
          <p:nvPr/>
        </p:nvSpPr>
        <p:spPr bwMode="auto">
          <a:xfrm>
            <a:off x="1127125" y="188913"/>
            <a:ext cx="58293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eaLnBrk="1" fontAlgn="base" hangingPunct="1">
              <a:spcBef>
                <a:spcPct val="0"/>
              </a:spcBef>
              <a:spcAft>
                <a:spcPct val="0"/>
              </a:spcAft>
            </a:pPr>
            <a:r>
              <a:rPr lang="cs-CZ" altLang="cs-CZ" sz="3600" b="1" dirty="0">
                <a:solidFill>
                  <a:srgbClr val="FF0000"/>
                </a:solidFill>
              </a:rPr>
              <a:t>DETERMINISTICKÉ ÚČINKY IZ</a:t>
            </a:r>
          </a:p>
          <a:p>
            <a:pPr algn="ctr" eaLnBrk="1" fontAlgn="base" hangingPunct="1">
              <a:spcBef>
                <a:spcPct val="0"/>
              </a:spcBef>
              <a:spcAft>
                <a:spcPct val="0"/>
              </a:spcAft>
            </a:pPr>
            <a:r>
              <a:rPr lang="cs-CZ" altLang="cs-CZ" sz="3600" b="1" dirty="0">
                <a:solidFill>
                  <a:srgbClr val="FF0000"/>
                </a:solidFill>
              </a:rPr>
              <a:t>RADIODERMATITIS</a:t>
            </a:r>
          </a:p>
        </p:txBody>
      </p:sp>
      <p:sp>
        <p:nvSpPr>
          <p:cNvPr id="46090" name="Line 12"/>
          <p:cNvSpPr>
            <a:spLocks noChangeShapeType="1"/>
          </p:cNvSpPr>
          <p:nvPr/>
        </p:nvSpPr>
        <p:spPr bwMode="auto">
          <a:xfrm flipV="1">
            <a:off x="6311901" y="2349500"/>
            <a:ext cx="360363" cy="431800"/>
          </a:xfrm>
          <a:prstGeom prst="line">
            <a:avLst/>
          </a:prstGeom>
          <a:noFill/>
          <a:ln w="2540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46091" name="Line 13"/>
          <p:cNvSpPr>
            <a:spLocks noChangeShapeType="1"/>
          </p:cNvSpPr>
          <p:nvPr/>
        </p:nvSpPr>
        <p:spPr bwMode="auto">
          <a:xfrm>
            <a:off x="5664200" y="5661026"/>
            <a:ext cx="503238" cy="106363"/>
          </a:xfrm>
          <a:prstGeom prst="line">
            <a:avLst/>
          </a:prstGeom>
          <a:noFill/>
          <a:ln w="2540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
        <p:nvSpPr>
          <p:cNvPr id="46092" name="Line 14"/>
          <p:cNvSpPr>
            <a:spLocks noChangeShapeType="1"/>
          </p:cNvSpPr>
          <p:nvPr/>
        </p:nvSpPr>
        <p:spPr bwMode="auto">
          <a:xfrm flipV="1">
            <a:off x="2424114" y="3860800"/>
            <a:ext cx="71437" cy="215900"/>
          </a:xfrm>
          <a:prstGeom prst="line">
            <a:avLst/>
          </a:prstGeom>
          <a:noFill/>
          <a:ln w="2540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Tree>
    <p:extLst>
      <p:ext uri="{BB962C8B-B14F-4D97-AF65-F5344CB8AC3E}">
        <p14:creationId xmlns:p14="http://schemas.microsoft.com/office/powerpoint/2010/main" val="40264972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Vascu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826" y="1125538"/>
            <a:ext cx="3598863"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6"/>
          <p:cNvSpPr txBox="1">
            <a:spLocks noChangeArrowheads="1"/>
          </p:cNvSpPr>
          <p:nvPr/>
        </p:nvSpPr>
        <p:spPr bwMode="auto">
          <a:xfrm>
            <a:off x="1919288" y="981076"/>
            <a:ext cx="4197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2400">
                <a:solidFill>
                  <a:srgbClr val="000000"/>
                </a:solidFill>
              </a:rPr>
              <a:t>Končetina amputovaná po neúspěšné léčbě radiačního vředu (černá oblast)</a:t>
            </a:r>
          </a:p>
        </p:txBody>
      </p:sp>
      <p:sp>
        <p:nvSpPr>
          <p:cNvPr id="47108" name="Text Box 7"/>
          <p:cNvSpPr txBox="1">
            <a:spLocks noChangeArrowheads="1"/>
          </p:cNvSpPr>
          <p:nvPr/>
        </p:nvSpPr>
        <p:spPr bwMode="auto">
          <a:xfrm>
            <a:off x="1971675" y="396875"/>
            <a:ext cx="739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2400" b="1">
                <a:solidFill>
                  <a:srgbClr val="FF3300"/>
                </a:solidFill>
              </a:rPr>
              <a:t>II. RADIAČNÍ ZÁNĚT KŮŽE (RADIODERMATITIDA</a:t>
            </a:r>
            <a:r>
              <a:rPr lang="cs-CZ" altLang="cs-CZ" sz="2400">
                <a:solidFill>
                  <a:srgbClr val="FF3300"/>
                </a:solidFill>
              </a:rPr>
              <a:t>)</a:t>
            </a:r>
          </a:p>
        </p:txBody>
      </p:sp>
      <p:sp>
        <p:nvSpPr>
          <p:cNvPr id="47109" name="Text Box 9"/>
          <p:cNvSpPr txBox="1">
            <a:spLocks noChangeArrowheads="1"/>
          </p:cNvSpPr>
          <p:nvPr/>
        </p:nvSpPr>
        <p:spPr bwMode="auto">
          <a:xfrm>
            <a:off x="1898650" y="2295526"/>
            <a:ext cx="4484688"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2400" b="1">
                <a:solidFill>
                  <a:srgbClr val="FF3300"/>
                </a:solidFill>
              </a:rPr>
              <a:t>Výskyt radiodermatitidy:</a:t>
            </a:r>
          </a:p>
          <a:p>
            <a:pPr eaLnBrk="1" fontAlgn="base" hangingPunct="1">
              <a:spcBef>
                <a:spcPct val="0"/>
              </a:spcBef>
              <a:spcAft>
                <a:spcPct val="0"/>
              </a:spcAft>
            </a:pPr>
            <a:r>
              <a:rPr lang="cs-CZ" altLang="cs-CZ" sz="1800">
                <a:solidFill>
                  <a:srgbClr val="000000"/>
                </a:solidFill>
              </a:rPr>
              <a:t>dříve často u zubařů, kteří ručně přidržovali film přímo u rentgenované oblasti – mnoho z nich amputované prsty;</a:t>
            </a:r>
          </a:p>
          <a:p>
            <a:pPr eaLnBrk="1" fontAlgn="base" hangingPunct="1">
              <a:spcBef>
                <a:spcPct val="0"/>
              </a:spcBef>
              <a:spcAft>
                <a:spcPct val="0"/>
              </a:spcAft>
            </a:pPr>
            <a:r>
              <a:rPr lang="cs-CZ" altLang="cs-CZ" sz="1800">
                <a:solidFill>
                  <a:srgbClr val="000000"/>
                </a:solidFill>
              </a:rPr>
              <a:t>dnes u chirurgů operujících přímo pod svazkem RTG paprsků, relativně vysoké dávky na prsty – např. některé operace srdce atd.</a:t>
            </a:r>
          </a:p>
          <a:p>
            <a:pPr eaLnBrk="1" fontAlgn="base" hangingPunct="1">
              <a:spcBef>
                <a:spcPct val="0"/>
              </a:spcBef>
              <a:spcAft>
                <a:spcPct val="0"/>
              </a:spcAft>
            </a:pPr>
            <a:r>
              <a:rPr lang="cs-CZ" altLang="cs-CZ" sz="1800">
                <a:solidFill>
                  <a:srgbClr val="000000"/>
                </a:solidFill>
              </a:rPr>
              <a:t>též u pracovníků s málo aktivními uzavřenými zdroji IZ – podceňují nebezpečí a berou je přímo do rukou –      i slabý zdroj však může vzhledem k nulové vzdálenosti od tkáně předat dávku (po součtu opakovaných expozic) pro vznik radiodermatitidy</a:t>
            </a:r>
          </a:p>
        </p:txBody>
      </p:sp>
      <p:sp>
        <p:nvSpPr>
          <p:cNvPr id="47110" name="Line 10"/>
          <p:cNvSpPr>
            <a:spLocks noChangeShapeType="1"/>
          </p:cNvSpPr>
          <p:nvPr/>
        </p:nvSpPr>
        <p:spPr bwMode="auto">
          <a:xfrm>
            <a:off x="6311900" y="1844675"/>
            <a:ext cx="649288" cy="0"/>
          </a:xfrm>
          <a:prstGeom prst="line">
            <a:avLst/>
          </a:prstGeom>
          <a:noFill/>
          <a:ln w="317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cs-CZ" sz="1600">
              <a:solidFill>
                <a:srgbClr val="000000"/>
              </a:solidFill>
            </a:endParaRPr>
          </a:p>
        </p:txBody>
      </p:sp>
    </p:spTree>
    <p:extLst>
      <p:ext uri="{BB962C8B-B14F-4D97-AF65-F5344CB8AC3E}">
        <p14:creationId xmlns:p14="http://schemas.microsoft.com/office/powerpoint/2010/main" val="31393099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p:cNvSpPr txBox="1">
            <a:spLocks noChangeArrowheads="1"/>
          </p:cNvSpPr>
          <p:nvPr/>
        </p:nvSpPr>
        <p:spPr bwMode="auto">
          <a:xfrm>
            <a:off x="1971675" y="396875"/>
            <a:ext cx="600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2400" b="1">
                <a:solidFill>
                  <a:srgbClr val="FF3300"/>
                </a:solidFill>
              </a:rPr>
              <a:t>III. RADIAČNÍ POŠKOZENÍ OČNÍ ČOČKY</a:t>
            </a:r>
            <a:endParaRPr lang="cs-CZ" altLang="cs-CZ" sz="2400">
              <a:solidFill>
                <a:srgbClr val="FF3300"/>
              </a:solidFill>
            </a:endParaRPr>
          </a:p>
        </p:txBody>
      </p:sp>
      <p:sp>
        <p:nvSpPr>
          <p:cNvPr id="48131" name="Text Box 5"/>
          <p:cNvSpPr txBox="1">
            <a:spLocks noChangeArrowheads="1"/>
          </p:cNvSpPr>
          <p:nvPr/>
        </p:nvSpPr>
        <p:spPr bwMode="auto">
          <a:xfrm>
            <a:off x="2043113" y="836613"/>
            <a:ext cx="8445500"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eaLnBrk="0" hangingPunct="0">
              <a:tabLst>
                <a:tab pos="357188" algn="l"/>
              </a:tabLst>
              <a:defRPr sz="1600">
                <a:solidFill>
                  <a:schemeClr val="tx1"/>
                </a:solidFill>
                <a:latin typeface="Arial" panose="020B0604020202020204" pitchFamily="34" charset="0"/>
              </a:defRPr>
            </a:lvl1pPr>
            <a:lvl2pPr marL="893763" indent="-268288" eaLnBrk="0" hangingPunct="0">
              <a:tabLst>
                <a:tab pos="357188" algn="l"/>
              </a:tabLst>
              <a:defRPr sz="1600">
                <a:solidFill>
                  <a:schemeClr val="tx1"/>
                </a:solidFill>
                <a:latin typeface="Arial" panose="020B0604020202020204" pitchFamily="34" charset="0"/>
              </a:defRPr>
            </a:lvl2pPr>
            <a:lvl3pPr marL="1143000" indent="-228600" eaLnBrk="0" hangingPunct="0">
              <a:tabLst>
                <a:tab pos="357188" algn="l"/>
              </a:tabLst>
              <a:defRPr sz="1600">
                <a:solidFill>
                  <a:schemeClr val="tx1"/>
                </a:solidFill>
                <a:latin typeface="Arial" panose="020B0604020202020204" pitchFamily="34" charset="0"/>
              </a:defRPr>
            </a:lvl3pPr>
            <a:lvl4pPr marL="1600200" indent="-228600" eaLnBrk="0" hangingPunct="0">
              <a:tabLst>
                <a:tab pos="357188" algn="l"/>
              </a:tabLst>
              <a:defRPr sz="1600">
                <a:solidFill>
                  <a:schemeClr val="tx1"/>
                </a:solidFill>
                <a:latin typeface="Arial" panose="020B0604020202020204" pitchFamily="34" charset="0"/>
              </a:defRPr>
            </a:lvl4pPr>
            <a:lvl5pPr marL="2057400" indent="-228600" eaLnBrk="0" hangingPunct="0">
              <a:tabLst>
                <a:tab pos="35718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35718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35718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35718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357188" algn="l"/>
              </a:tabLst>
              <a:defRPr sz="1600">
                <a:solidFill>
                  <a:schemeClr val="tx1"/>
                </a:solidFill>
                <a:latin typeface="Arial" panose="020B0604020202020204" pitchFamily="34" charset="0"/>
              </a:defRPr>
            </a:lvl9pPr>
          </a:lstStyle>
          <a:p>
            <a:pPr eaLnBrk="1" fontAlgn="base" hangingPunct="1">
              <a:spcBef>
                <a:spcPct val="0"/>
              </a:spcBef>
              <a:spcAft>
                <a:spcPct val="0"/>
              </a:spcAft>
              <a:buFontTx/>
              <a:buChar char="•"/>
            </a:pPr>
            <a:r>
              <a:rPr lang="cs-CZ" altLang="cs-CZ" sz="1800">
                <a:solidFill>
                  <a:srgbClr val="000000"/>
                </a:solidFill>
              </a:rPr>
              <a:t>zákal čočky (katarakta) vyvolaný IZ</a:t>
            </a:r>
          </a:p>
          <a:p>
            <a:pPr eaLnBrk="1" fontAlgn="base" hangingPunct="1">
              <a:spcBef>
                <a:spcPct val="0"/>
              </a:spcBef>
              <a:spcAft>
                <a:spcPct val="0"/>
              </a:spcAft>
              <a:buFontTx/>
              <a:buChar char="•"/>
            </a:pPr>
            <a:r>
              <a:rPr lang="cs-CZ" altLang="cs-CZ" sz="1800">
                <a:solidFill>
                  <a:srgbClr val="000000"/>
                </a:solidFill>
              </a:rPr>
              <a:t>prahová hodnota 3 Gy pro jednorázové ozáření, u nízkých opakovaných dávek dnes uváděno zhruba 10 Gy, ale možná mnohem citlivější (5-6 Gy)</a:t>
            </a:r>
          </a:p>
          <a:p>
            <a:pPr lvl="1" eaLnBrk="1" fontAlgn="base" hangingPunct="1">
              <a:spcBef>
                <a:spcPct val="0"/>
              </a:spcBef>
              <a:spcAft>
                <a:spcPct val="0"/>
              </a:spcAft>
              <a:buFontTx/>
              <a:buChar char="•"/>
            </a:pPr>
            <a:r>
              <a:rPr lang="cs-CZ" altLang="cs-CZ" sz="1800">
                <a:solidFill>
                  <a:srgbClr val="000000"/>
                </a:solidFill>
              </a:rPr>
              <a:t> např. u pracovníků často sledujících číselníky přístrojů osvěcované radionuklidy) nebo chirurgů, kteří operují pod pojízdným rentgenem       </a:t>
            </a:r>
            <a:r>
              <a:rPr lang="cs-CZ" altLang="cs-CZ" sz="1800">
                <a:solidFill>
                  <a:srgbClr val="000000"/>
                </a:solidFill>
                <a:cs typeface="Arial" panose="020B0604020202020204" pitchFamily="34" charset="0"/>
              </a:rPr>
              <a:t>→ záření se z těla pacienta poměrně intenzivně rozptyluje na všechny strany – nutno speciální ochranné brýle apod.</a:t>
            </a:r>
          </a:p>
          <a:p>
            <a:pPr eaLnBrk="1" fontAlgn="base" hangingPunct="1">
              <a:spcBef>
                <a:spcPct val="0"/>
              </a:spcBef>
              <a:spcAft>
                <a:spcPct val="0"/>
              </a:spcAft>
              <a:buFontTx/>
              <a:buChar char="•"/>
            </a:pPr>
            <a:r>
              <a:rPr lang="cs-CZ" altLang="cs-CZ" sz="1800">
                <a:solidFill>
                  <a:srgbClr val="000000"/>
                </a:solidFill>
              </a:rPr>
              <a:t>projeví se až po delším čase (u protrahovaných dávek až několik let)</a:t>
            </a:r>
          </a:p>
          <a:p>
            <a:pPr eaLnBrk="1" fontAlgn="base" hangingPunct="1">
              <a:spcBef>
                <a:spcPct val="0"/>
              </a:spcBef>
              <a:spcAft>
                <a:spcPct val="0"/>
              </a:spcAft>
              <a:buFontTx/>
              <a:buChar char="•"/>
            </a:pPr>
            <a:endParaRPr lang="cs-CZ" altLang="cs-CZ" sz="1800">
              <a:solidFill>
                <a:srgbClr val="000000"/>
              </a:solidFill>
            </a:endParaRPr>
          </a:p>
        </p:txBody>
      </p:sp>
      <p:sp>
        <p:nvSpPr>
          <p:cNvPr id="48132" name="Text Box 6"/>
          <p:cNvSpPr txBox="1">
            <a:spLocks noChangeArrowheads="1"/>
          </p:cNvSpPr>
          <p:nvPr/>
        </p:nvSpPr>
        <p:spPr bwMode="auto">
          <a:xfrm>
            <a:off x="1992313" y="3357563"/>
            <a:ext cx="4056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2400" b="1">
                <a:solidFill>
                  <a:srgbClr val="FF3300"/>
                </a:solidFill>
              </a:rPr>
              <a:t>IV. POŠKOZENÍ FERTILITY</a:t>
            </a:r>
            <a:endParaRPr lang="cs-CZ" altLang="cs-CZ" sz="2400">
              <a:solidFill>
                <a:srgbClr val="FF3300"/>
              </a:solidFill>
            </a:endParaRPr>
          </a:p>
        </p:txBody>
      </p:sp>
      <p:sp>
        <p:nvSpPr>
          <p:cNvPr id="48133" name="Text Box 7"/>
          <p:cNvSpPr txBox="1">
            <a:spLocks noChangeArrowheads="1"/>
          </p:cNvSpPr>
          <p:nvPr/>
        </p:nvSpPr>
        <p:spPr bwMode="auto">
          <a:xfrm>
            <a:off x="2063750" y="3716338"/>
            <a:ext cx="84455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eaLnBrk="0" hangingPunct="0">
              <a:tabLst>
                <a:tab pos="357188" algn="l"/>
              </a:tabLst>
              <a:defRPr sz="1600">
                <a:solidFill>
                  <a:schemeClr val="tx1"/>
                </a:solidFill>
                <a:latin typeface="Arial" panose="020B0604020202020204" pitchFamily="34" charset="0"/>
              </a:defRPr>
            </a:lvl1pPr>
            <a:lvl2pPr marL="893763" indent="-268288" eaLnBrk="0" hangingPunct="0">
              <a:tabLst>
                <a:tab pos="357188" algn="l"/>
              </a:tabLst>
              <a:defRPr sz="1600">
                <a:solidFill>
                  <a:schemeClr val="tx1"/>
                </a:solidFill>
                <a:latin typeface="Arial" panose="020B0604020202020204" pitchFamily="34" charset="0"/>
              </a:defRPr>
            </a:lvl2pPr>
            <a:lvl3pPr marL="1143000" indent="-228600" eaLnBrk="0" hangingPunct="0">
              <a:tabLst>
                <a:tab pos="357188" algn="l"/>
              </a:tabLst>
              <a:defRPr sz="1600">
                <a:solidFill>
                  <a:schemeClr val="tx1"/>
                </a:solidFill>
                <a:latin typeface="Arial" panose="020B0604020202020204" pitchFamily="34" charset="0"/>
              </a:defRPr>
            </a:lvl3pPr>
            <a:lvl4pPr marL="1600200" indent="-228600" eaLnBrk="0" hangingPunct="0">
              <a:tabLst>
                <a:tab pos="357188" algn="l"/>
              </a:tabLst>
              <a:defRPr sz="1600">
                <a:solidFill>
                  <a:schemeClr val="tx1"/>
                </a:solidFill>
                <a:latin typeface="Arial" panose="020B0604020202020204" pitchFamily="34" charset="0"/>
              </a:defRPr>
            </a:lvl4pPr>
            <a:lvl5pPr marL="2057400" indent="-228600" eaLnBrk="0" hangingPunct="0">
              <a:tabLst>
                <a:tab pos="35718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35718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35718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35718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357188" algn="l"/>
              </a:tabLst>
              <a:defRPr sz="1600">
                <a:solidFill>
                  <a:schemeClr val="tx1"/>
                </a:solidFill>
                <a:latin typeface="Arial" panose="020B0604020202020204" pitchFamily="34" charset="0"/>
              </a:defRPr>
            </a:lvl9pPr>
          </a:lstStyle>
          <a:p>
            <a:pPr eaLnBrk="1" fontAlgn="base" hangingPunct="1">
              <a:spcBef>
                <a:spcPct val="0"/>
              </a:spcBef>
              <a:spcAft>
                <a:spcPct val="0"/>
              </a:spcAft>
              <a:buFontTx/>
              <a:buChar char="•"/>
            </a:pPr>
            <a:r>
              <a:rPr lang="cs-CZ" altLang="cs-CZ" sz="1800">
                <a:solidFill>
                  <a:srgbClr val="000000"/>
                </a:solidFill>
              </a:rPr>
              <a:t>týká se obou pohlaví, muži ale výrazně citlivější</a:t>
            </a:r>
          </a:p>
          <a:p>
            <a:pPr lvl="1" eaLnBrk="1" fontAlgn="base" hangingPunct="1">
              <a:spcBef>
                <a:spcPct val="0"/>
              </a:spcBef>
              <a:spcAft>
                <a:spcPct val="0"/>
              </a:spcAft>
              <a:buFontTx/>
              <a:buChar char="•"/>
            </a:pPr>
            <a:r>
              <a:rPr lang="cs-CZ" altLang="cs-CZ" sz="1800">
                <a:solidFill>
                  <a:srgbClr val="000000"/>
                </a:solidFill>
              </a:rPr>
              <a:t>prahová dávka (D</a:t>
            </a:r>
            <a:r>
              <a:rPr lang="cs-CZ" altLang="cs-CZ" sz="1800" baseline="-25000">
                <a:solidFill>
                  <a:srgbClr val="000000"/>
                </a:solidFill>
              </a:rPr>
              <a:t>p</a:t>
            </a:r>
            <a:r>
              <a:rPr lang="cs-CZ" altLang="cs-CZ" sz="1800">
                <a:solidFill>
                  <a:srgbClr val="000000"/>
                </a:solidFill>
              </a:rPr>
              <a:t>) u mužů: 250 mGy (!) pro dočasnou sterilitu (přechodná aspermie), cca. 3 Gy pro trvalou</a:t>
            </a:r>
          </a:p>
          <a:p>
            <a:pPr lvl="1" eaLnBrk="1" fontAlgn="base" hangingPunct="1">
              <a:spcBef>
                <a:spcPct val="0"/>
              </a:spcBef>
              <a:spcAft>
                <a:spcPct val="0"/>
              </a:spcAft>
              <a:buFontTx/>
              <a:buChar char="•"/>
            </a:pPr>
            <a:r>
              <a:rPr lang="cs-CZ" altLang="cs-CZ" sz="1800">
                <a:solidFill>
                  <a:srgbClr val="000000"/>
                </a:solidFill>
              </a:rPr>
              <a:t>u žen je Dp 3-8 Gy, v závislosti na věku ženy – s věkem klesá počet vajíček a tedy i D</a:t>
            </a:r>
            <a:r>
              <a:rPr lang="cs-CZ" altLang="cs-CZ" sz="1800" baseline="-25000">
                <a:solidFill>
                  <a:srgbClr val="000000"/>
                </a:solidFill>
              </a:rPr>
              <a:t>p</a:t>
            </a:r>
          </a:p>
        </p:txBody>
      </p:sp>
      <p:sp>
        <p:nvSpPr>
          <p:cNvPr id="48134" name="Text Box 8"/>
          <p:cNvSpPr txBox="1">
            <a:spLocks noChangeArrowheads="1"/>
          </p:cNvSpPr>
          <p:nvPr/>
        </p:nvSpPr>
        <p:spPr bwMode="auto">
          <a:xfrm>
            <a:off x="1992314" y="5310188"/>
            <a:ext cx="327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2400" b="1">
                <a:solidFill>
                  <a:srgbClr val="FF3300"/>
                </a:solidFill>
              </a:rPr>
              <a:t>V. Radiační zápal plic</a:t>
            </a:r>
            <a:endParaRPr lang="cs-CZ" altLang="cs-CZ" sz="2400">
              <a:solidFill>
                <a:srgbClr val="FF3300"/>
              </a:solidFill>
            </a:endParaRPr>
          </a:p>
        </p:txBody>
      </p:sp>
      <p:sp>
        <p:nvSpPr>
          <p:cNvPr id="48135" name="Text Box 9"/>
          <p:cNvSpPr txBox="1">
            <a:spLocks noChangeArrowheads="1"/>
          </p:cNvSpPr>
          <p:nvPr/>
        </p:nvSpPr>
        <p:spPr bwMode="auto">
          <a:xfrm>
            <a:off x="1968500" y="5767388"/>
            <a:ext cx="4497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2400" b="1">
                <a:solidFill>
                  <a:srgbClr val="FF3300"/>
                </a:solidFill>
              </a:rPr>
              <a:t>VI. Radiační zánět nosohltanu</a:t>
            </a:r>
            <a:endParaRPr lang="cs-CZ" altLang="cs-CZ" sz="2400">
              <a:solidFill>
                <a:srgbClr val="FF3300"/>
              </a:solidFill>
            </a:endParaRPr>
          </a:p>
        </p:txBody>
      </p:sp>
      <p:sp>
        <p:nvSpPr>
          <p:cNvPr id="48136" name="Text Box 10"/>
          <p:cNvSpPr txBox="1">
            <a:spLocks noChangeArrowheads="1"/>
          </p:cNvSpPr>
          <p:nvPr/>
        </p:nvSpPr>
        <p:spPr bwMode="auto">
          <a:xfrm>
            <a:off x="5880100" y="6165850"/>
            <a:ext cx="725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2400" b="1">
                <a:solidFill>
                  <a:srgbClr val="FF3300"/>
                </a:solidFill>
              </a:rPr>
              <a:t>atd.</a:t>
            </a:r>
            <a:endParaRPr lang="cs-CZ" altLang="cs-CZ" sz="2400">
              <a:solidFill>
                <a:srgbClr val="FF3300"/>
              </a:solidFill>
            </a:endParaRPr>
          </a:p>
        </p:txBody>
      </p:sp>
    </p:spTree>
    <p:extLst>
      <p:ext uri="{BB962C8B-B14F-4D97-AF65-F5344CB8AC3E}">
        <p14:creationId xmlns:p14="http://schemas.microsoft.com/office/powerpoint/2010/main" val="32451862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24" descr="A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995" y="181795"/>
            <a:ext cx="10894284" cy="642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6391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64434" y="697100"/>
            <a:ext cx="5065619"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Arial" panose="020B0604020202020204" pitchFamily="34" charset="0"/>
              </a:defRPr>
            </a:lvl1pPr>
            <a:lvl2pPr marL="800100" indent="-342900" eaLnBrk="0" hangingPunct="0">
              <a:defRPr sz="1600">
                <a:solidFill>
                  <a:schemeClr val="tx1"/>
                </a:solidFill>
                <a:latin typeface="Arial" panose="020B0604020202020204" pitchFamily="34" charset="0"/>
              </a:defRPr>
            </a:lvl2pPr>
            <a:lvl3pPr marL="1257300" indent="-3429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lvl="1" algn="just" eaLnBrk="1" fontAlgn="base" hangingPunct="1">
              <a:spcBef>
                <a:spcPct val="50000"/>
              </a:spcBef>
              <a:spcAft>
                <a:spcPct val="0"/>
              </a:spcAft>
            </a:pPr>
            <a:r>
              <a:rPr lang="cs-CZ" altLang="cs-CZ" sz="1800" b="1" dirty="0">
                <a:solidFill>
                  <a:srgbClr val="FFFFFF"/>
                </a:solidFill>
              </a:rPr>
              <a:t>	</a:t>
            </a:r>
            <a:r>
              <a:rPr lang="cs-CZ" altLang="cs-CZ" sz="2800" b="1" dirty="0">
                <a:solidFill>
                  <a:srgbClr val="FF0000"/>
                </a:solidFill>
              </a:rPr>
              <a:t>Stochastické účinky</a:t>
            </a:r>
            <a:r>
              <a:rPr lang="cs-CZ" altLang="cs-CZ" sz="1800" b="1" dirty="0">
                <a:solidFill>
                  <a:srgbClr val="FF0000"/>
                </a:solidFill>
              </a:rPr>
              <a:t> </a:t>
            </a:r>
          </a:p>
          <a:p>
            <a:pPr lvl="1" algn="just" eaLnBrk="1" fontAlgn="base" hangingPunct="1">
              <a:spcBef>
                <a:spcPct val="50000"/>
              </a:spcBef>
              <a:spcAft>
                <a:spcPct val="0"/>
              </a:spcAft>
              <a:buFontTx/>
              <a:buChar char="•"/>
            </a:pPr>
            <a:r>
              <a:rPr lang="cs-CZ" altLang="cs-CZ" dirty="0">
                <a:solidFill>
                  <a:srgbClr val="000000"/>
                </a:solidFill>
              </a:rPr>
              <a:t>Pravděpodobnost vzniku stochastických následků je ve skutečnosti </a:t>
            </a:r>
            <a:r>
              <a:rPr lang="cs-CZ" altLang="cs-CZ" u="sng" dirty="0">
                <a:solidFill>
                  <a:srgbClr val="000000"/>
                </a:solidFill>
              </a:rPr>
              <a:t>známá jen pro vyšší absorbované dávky </a:t>
            </a:r>
            <a:r>
              <a:rPr lang="cs-CZ" altLang="cs-CZ" dirty="0">
                <a:solidFill>
                  <a:srgbClr val="000000"/>
                </a:solidFill>
              </a:rPr>
              <a:t>(epidemiologické studie u obyvatel z Hirošimy, Nagasaki a okolí Černobylu</a:t>
            </a:r>
            <a:r>
              <a:rPr lang="cs-CZ" altLang="cs-CZ" dirty="0">
                <a:solidFill>
                  <a:srgbClr val="000000"/>
                </a:solidFill>
              </a:rPr>
              <a:t>) + </a:t>
            </a:r>
            <a:r>
              <a:rPr lang="cs-CZ" altLang="cs-CZ" dirty="0" err="1">
                <a:solidFill>
                  <a:srgbClr val="000000"/>
                </a:solidFill>
              </a:rPr>
              <a:t>Majak</a:t>
            </a:r>
            <a:r>
              <a:rPr lang="cs-CZ" altLang="cs-CZ" dirty="0">
                <a:solidFill>
                  <a:srgbClr val="000000"/>
                </a:solidFill>
              </a:rPr>
              <a:t> + </a:t>
            </a:r>
            <a:r>
              <a:rPr lang="cs-CZ" altLang="cs-CZ" dirty="0" err="1">
                <a:solidFill>
                  <a:srgbClr val="000000"/>
                </a:solidFill>
              </a:rPr>
              <a:t>Fukushima</a:t>
            </a:r>
            <a:endParaRPr lang="cs-CZ" altLang="cs-CZ" dirty="0">
              <a:solidFill>
                <a:srgbClr val="000000"/>
              </a:solidFill>
            </a:endParaRPr>
          </a:p>
          <a:p>
            <a:pPr lvl="1" algn="just" eaLnBrk="1" fontAlgn="base" hangingPunct="1">
              <a:spcBef>
                <a:spcPct val="50000"/>
              </a:spcBef>
              <a:spcAft>
                <a:spcPct val="0"/>
              </a:spcAft>
              <a:buFontTx/>
              <a:buChar char="•"/>
            </a:pPr>
            <a:r>
              <a:rPr lang="cs-CZ" altLang="cs-CZ" dirty="0">
                <a:solidFill>
                  <a:srgbClr val="000000"/>
                </a:solidFill>
              </a:rPr>
              <a:t>Pro nižší dávky údaje získány </a:t>
            </a:r>
            <a:r>
              <a:rPr lang="cs-CZ" altLang="cs-CZ" u="sng" dirty="0">
                <a:solidFill>
                  <a:srgbClr val="000000"/>
                </a:solidFill>
              </a:rPr>
              <a:t>extrapolací</a:t>
            </a:r>
            <a:r>
              <a:rPr lang="cs-CZ" altLang="cs-CZ" dirty="0">
                <a:solidFill>
                  <a:srgbClr val="000000"/>
                </a:solidFill>
              </a:rPr>
              <a:t> z výše uvedených studií a z experimentů provedených na krysách.</a:t>
            </a:r>
          </a:p>
          <a:p>
            <a:pPr lvl="1" algn="just" eaLnBrk="1" fontAlgn="base" hangingPunct="1">
              <a:spcBef>
                <a:spcPct val="50000"/>
              </a:spcBef>
              <a:spcAft>
                <a:spcPct val="0"/>
              </a:spcAft>
              <a:buFontTx/>
              <a:buChar char="•"/>
            </a:pPr>
            <a:r>
              <a:rPr lang="cs-CZ" altLang="cs-CZ" u="sng" dirty="0">
                <a:solidFill>
                  <a:srgbClr val="000000"/>
                </a:solidFill>
              </a:rPr>
              <a:t>Tyto modely však nejsou pro nízké dávky zrovna nejvhodnější</a:t>
            </a:r>
            <a:r>
              <a:rPr lang="cs-CZ" altLang="cs-CZ" dirty="0">
                <a:solidFill>
                  <a:srgbClr val="000000"/>
                </a:solidFill>
              </a:rPr>
              <a:t>, protože obyvatelé ozáření po výbuchu atomové bomby obdrželi celou dávku ve velmi krátkém čase (vysoký příkon), zatímco v běžném životě je tato dávka </a:t>
            </a:r>
            <a:r>
              <a:rPr lang="cs-CZ" altLang="cs-CZ" dirty="0" err="1">
                <a:solidFill>
                  <a:srgbClr val="000000"/>
                </a:solidFill>
              </a:rPr>
              <a:t>frakciována</a:t>
            </a:r>
            <a:r>
              <a:rPr lang="cs-CZ" altLang="cs-CZ" dirty="0">
                <a:solidFill>
                  <a:srgbClr val="000000"/>
                </a:solidFill>
              </a:rPr>
              <a:t> do dlouhého období</a:t>
            </a:r>
          </a:p>
          <a:p>
            <a:pPr lvl="1" algn="just" eaLnBrk="1" fontAlgn="base" hangingPunct="1">
              <a:spcBef>
                <a:spcPct val="50000"/>
              </a:spcBef>
              <a:spcAft>
                <a:spcPct val="0"/>
              </a:spcAft>
              <a:buFontTx/>
              <a:buChar char="•"/>
            </a:pPr>
            <a:r>
              <a:rPr lang="cs-CZ" altLang="cs-CZ" u="sng" dirty="0">
                <a:solidFill>
                  <a:srgbClr val="000000"/>
                </a:solidFill>
              </a:rPr>
              <a:t>Přesné údaje o vlivu nízkých dávek IZ na člověka proto stále chybí</a:t>
            </a:r>
            <a:r>
              <a:rPr lang="cs-CZ" altLang="cs-CZ" dirty="0">
                <a:solidFill>
                  <a:srgbClr val="000000"/>
                </a:solidFill>
              </a:rPr>
              <a:t>. </a:t>
            </a:r>
            <a:r>
              <a:rPr lang="cs-CZ" altLang="cs-CZ" dirty="0">
                <a:solidFill>
                  <a:srgbClr val="000000"/>
                </a:solidFill>
              </a:rPr>
              <a:t>V současné době existuje několik </a:t>
            </a:r>
            <a:r>
              <a:rPr lang="cs-CZ" altLang="cs-CZ" dirty="0" smtClean="0">
                <a:solidFill>
                  <a:srgbClr val="000000"/>
                </a:solidFill>
              </a:rPr>
              <a:t>hypotéz</a:t>
            </a:r>
            <a:endParaRPr lang="cs-CZ" altLang="cs-CZ" dirty="0">
              <a:solidFill>
                <a:srgbClr val="000000"/>
              </a:solidFill>
            </a:endParaRPr>
          </a:p>
        </p:txBody>
      </p:sp>
      <p:pic>
        <p:nvPicPr>
          <p:cNvPr id="3" name="Picture 4" descr="RAD-RESP-STOCHAST"/>
          <p:cNvPicPr>
            <a:picLocks noChangeAspect="1" noChangeArrowheads="1"/>
          </p:cNvPicPr>
          <p:nvPr/>
        </p:nvPicPr>
        <p:blipFill rotWithShape="1">
          <a:blip r:embed="rId2">
            <a:extLst>
              <a:ext uri="{28A0092B-C50C-407E-A947-70E740481C1C}">
                <a14:useLocalDpi xmlns:a14="http://schemas.microsoft.com/office/drawing/2010/main" val="0"/>
              </a:ext>
            </a:extLst>
          </a:blip>
          <a:srcRect t="22298" b="53942"/>
          <a:stretch/>
        </p:blipFill>
        <p:spPr bwMode="auto">
          <a:xfrm>
            <a:off x="5540188" y="2602006"/>
            <a:ext cx="6580188" cy="3887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0350" y="1042521"/>
            <a:ext cx="1843362" cy="2204945"/>
          </a:xfrm>
          <a:prstGeom prst="rect">
            <a:avLst/>
          </a:prstGeom>
        </p:spPr>
      </p:pic>
      <p:pic>
        <p:nvPicPr>
          <p:cNvPr id="5" name="Obrázek 4"/>
          <p:cNvPicPr>
            <a:picLocks noChangeAspect="1"/>
          </p:cNvPicPr>
          <p:nvPr/>
        </p:nvPicPr>
        <p:blipFill rotWithShape="1">
          <a:blip r:embed="rId4" cstate="print">
            <a:extLst>
              <a:ext uri="{28A0092B-C50C-407E-A947-70E740481C1C}">
                <a14:useLocalDpi xmlns:a14="http://schemas.microsoft.com/office/drawing/2010/main" val="0"/>
              </a:ext>
            </a:extLst>
          </a:blip>
          <a:srcRect l="40644" r="27757"/>
          <a:stretch/>
        </p:blipFill>
        <p:spPr>
          <a:xfrm>
            <a:off x="7177368" y="2840131"/>
            <a:ext cx="1367625" cy="1082007"/>
          </a:xfrm>
          <a:prstGeom prst="rect">
            <a:avLst/>
          </a:prstGeom>
        </p:spPr>
      </p:pic>
      <p:pic>
        <p:nvPicPr>
          <p:cNvPr id="6" name="Obrázek 5"/>
          <p:cNvPicPr>
            <a:picLocks noChangeAspect="1"/>
          </p:cNvPicPr>
          <p:nvPr/>
        </p:nvPicPr>
        <p:blipFill rotWithShape="1">
          <a:blip r:embed="rId5" cstate="print">
            <a:extLst>
              <a:ext uri="{28A0092B-C50C-407E-A947-70E740481C1C}">
                <a14:useLocalDpi xmlns:a14="http://schemas.microsoft.com/office/drawing/2010/main" val="0"/>
              </a:ext>
            </a:extLst>
          </a:blip>
          <a:srcRect l="13621" r="18438"/>
          <a:stretch/>
        </p:blipFill>
        <p:spPr>
          <a:xfrm>
            <a:off x="6447865" y="4936484"/>
            <a:ext cx="1459006" cy="920125"/>
          </a:xfrm>
          <a:prstGeom prst="rect">
            <a:avLst/>
          </a:prstGeom>
        </p:spPr>
      </p:pic>
      <p:sp>
        <p:nvSpPr>
          <p:cNvPr id="7" name="TextovéPole 6"/>
          <p:cNvSpPr txBox="1"/>
          <p:nvPr/>
        </p:nvSpPr>
        <p:spPr>
          <a:xfrm>
            <a:off x="6080987" y="976557"/>
            <a:ext cx="1372492" cy="3170099"/>
          </a:xfrm>
          <a:prstGeom prst="rect">
            <a:avLst/>
          </a:prstGeom>
          <a:noFill/>
        </p:spPr>
        <p:txBody>
          <a:bodyPr wrap="none" rtlCol="0">
            <a:spAutoFit/>
          </a:bodyPr>
          <a:lstStyle/>
          <a:p>
            <a:r>
              <a:rPr lang="cs-CZ" sz="20000" dirty="0" smtClean="0">
                <a:solidFill>
                  <a:srgbClr val="C00000"/>
                </a:solidFill>
              </a:rPr>
              <a:t>?</a:t>
            </a:r>
            <a:endParaRPr lang="cs-CZ" sz="20000" dirty="0">
              <a:solidFill>
                <a:srgbClr val="C00000"/>
              </a:solidFill>
            </a:endParaRPr>
          </a:p>
        </p:txBody>
      </p:sp>
    </p:spTree>
    <p:extLst>
      <p:ext uri="{BB962C8B-B14F-4D97-AF65-F5344CB8AC3E}">
        <p14:creationId xmlns:p14="http://schemas.microsoft.com/office/powerpoint/2010/main" val="38634839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RAD-RESP-STOCHAST"/>
          <p:cNvPicPr>
            <a:picLocks noChangeAspect="1" noChangeArrowheads="1"/>
          </p:cNvPicPr>
          <p:nvPr/>
        </p:nvPicPr>
        <p:blipFill rotWithShape="1">
          <a:blip r:embed="rId2">
            <a:extLst>
              <a:ext uri="{28A0092B-C50C-407E-A947-70E740481C1C}">
                <a14:useLocalDpi xmlns:a14="http://schemas.microsoft.com/office/drawing/2010/main" val="0"/>
              </a:ext>
            </a:extLst>
          </a:blip>
          <a:srcRect t="23564" b="54150"/>
          <a:stretch/>
        </p:blipFill>
        <p:spPr bwMode="auto">
          <a:xfrm>
            <a:off x="659606" y="686897"/>
            <a:ext cx="3531821" cy="231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6"/>
          <p:cNvSpPr txBox="1">
            <a:spLocks noChangeArrowheads="1"/>
          </p:cNvSpPr>
          <p:nvPr/>
        </p:nvSpPr>
        <p:spPr bwMode="auto">
          <a:xfrm>
            <a:off x="4191426" y="1181193"/>
            <a:ext cx="7157892"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Arial" panose="020B0604020202020204" pitchFamily="34" charset="0"/>
              </a:defRPr>
            </a:lvl1pPr>
            <a:lvl2pPr marL="800100" indent="-342900" eaLnBrk="0" hangingPunct="0">
              <a:defRPr sz="1600">
                <a:solidFill>
                  <a:schemeClr val="tx1"/>
                </a:solidFill>
                <a:latin typeface="Arial" panose="020B0604020202020204" pitchFamily="34" charset="0"/>
              </a:defRPr>
            </a:lvl2pPr>
            <a:lvl3pPr marL="1257300" indent="-3429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lvl="1" algn="just" eaLnBrk="1" fontAlgn="base" hangingPunct="1">
              <a:spcBef>
                <a:spcPct val="50000"/>
              </a:spcBef>
              <a:spcAft>
                <a:spcPct val="0"/>
              </a:spcAft>
            </a:pPr>
            <a:r>
              <a:rPr lang="cs-CZ" altLang="cs-CZ" sz="2800" b="1" dirty="0">
                <a:solidFill>
                  <a:srgbClr val="FFFFFF"/>
                </a:solidFill>
              </a:rPr>
              <a:t>	</a:t>
            </a:r>
            <a:r>
              <a:rPr lang="cs-CZ" altLang="cs-CZ" sz="2800" b="1" dirty="0">
                <a:solidFill>
                  <a:srgbClr val="FF0000"/>
                </a:solidFill>
              </a:rPr>
              <a:t>Stochastické účinky </a:t>
            </a:r>
          </a:p>
          <a:p>
            <a:pPr lvl="2" algn="just" eaLnBrk="1" fontAlgn="base" hangingPunct="1">
              <a:spcBef>
                <a:spcPct val="50000"/>
              </a:spcBef>
              <a:spcAft>
                <a:spcPct val="0"/>
              </a:spcAft>
              <a:buFontTx/>
              <a:buAutoNum type="arabicPeriod"/>
            </a:pPr>
            <a:r>
              <a:rPr lang="cs-CZ" altLang="cs-CZ" sz="2000" b="1" dirty="0" smtClean="0">
                <a:solidFill>
                  <a:srgbClr val="FF3300"/>
                </a:solidFill>
              </a:rPr>
              <a:t>Lineární </a:t>
            </a:r>
            <a:r>
              <a:rPr lang="cs-CZ" altLang="cs-CZ" sz="2000" b="1" dirty="0">
                <a:solidFill>
                  <a:srgbClr val="FF3300"/>
                </a:solidFill>
              </a:rPr>
              <a:t>bezprahový nárůst pravděpodobnosti vzniku stochastických účinků</a:t>
            </a:r>
            <a:r>
              <a:rPr lang="cs-CZ" altLang="cs-CZ" sz="2000" dirty="0">
                <a:solidFill>
                  <a:srgbClr val="000000"/>
                </a:solidFill>
              </a:rPr>
              <a:t>. Každá dávka záření může vyvolat efekt, přičemž dávky se sčítají po celý život a neustále tak roste pravděpodobnost postižení. </a:t>
            </a:r>
            <a:r>
              <a:rPr lang="cs-CZ" altLang="cs-CZ" sz="2000" dirty="0">
                <a:solidFill>
                  <a:srgbClr val="000000"/>
                </a:solidFill>
              </a:rPr>
              <a:t>            </a:t>
            </a:r>
            <a:endParaRPr lang="cs-CZ" altLang="cs-CZ" sz="2000" dirty="0" smtClean="0">
              <a:solidFill>
                <a:srgbClr val="000000"/>
              </a:solidFill>
            </a:endParaRPr>
          </a:p>
          <a:p>
            <a:pPr lvl="2" indent="0" algn="just" eaLnBrk="1" fontAlgn="base" hangingPunct="1">
              <a:spcBef>
                <a:spcPct val="50000"/>
              </a:spcBef>
              <a:spcAft>
                <a:spcPct val="0"/>
              </a:spcAft>
            </a:pPr>
            <a:r>
              <a:rPr lang="cs-CZ" altLang="cs-CZ" sz="2000" b="1" dirty="0" smtClean="0">
                <a:solidFill>
                  <a:srgbClr val="000000"/>
                </a:solidFill>
              </a:rPr>
              <a:t>Je to dnes </a:t>
            </a:r>
            <a:r>
              <a:rPr lang="cs-CZ" altLang="cs-CZ" sz="2000" b="1" dirty="0">
                <a:solidFill>
                  <a:srgbClr val="000000"/>
                </a:solidFill>
              </a:rPr>
              <a:t>uznávaný model z hlediska radiační ochrany</a:t>
            </a:r>
          </a:p>
          <a:p>
            <a:pPr lvl="2" algn="just" eaLnBrk="1" fontAlgn="base" hangingPunct="1">
              <a:spcBef>
                <a:spcPct val="50000"/>
              </a:spcBef>
              <a:spcAft>
                <a:spcPct val="0"/>
              </a:spcAft>
              <a:buFontTx/>
              <a:buAutoNum type="arabicPeriod"/>
            </a:pPr>
            <a:r>
              <a:rPr lang="cs-CZ" altLang="cs-CZ" sz="2000" b="1" dirty="0" smtClean="0">
                <a:solidFill>
                  <a:srgbClr val="000000"/>
                </a:solidFill>
              </a:rPr>
              <a:t>Lineární </a:t>
            </a:r>
            <a:r>
              <a:rPr lang="cs-CZ" altLang="cs-CZ" sz="2000" b="1" dirty="0">
                <a:solidFill>
                  <a:srgbClr val="000000"/>
                </a:solidFill>
              </a:rPr>
              <a:t>nárůst pravděpodobnosti</a:t>
            </a:r>
            <a:r>
              <a:rPr lang="cs-CZ" altLang="cs-CZ" sz="2000" b="1" dirty="0">
                <a:solidFill>
                  <a:srgbClr val="FF3300"/>
                </a:solidFill>
              </a:rPr>
              <a:t> vzniku stochastických následků od určité prahové dávky</a:t>
            </a:r>
            <a:r>
              <a:rPr lang="cs-CZ" altLang="cs-CZ" sz="2000" dirty="0">
                <a:solidFill>
                  <a:srgbClr val="000000"/>
                </a:solidFill>
              </a:rPr>
              <a:t>. Pro</a:t>
            </a:r>
            <a:r>
              <a:rPr lang="cs-CZ" altLang="cs-CZ" sz="2000" dirty="0">
                <a:solidFill>
                  <a:srgbClr val="FFFFFF"/>
                </a:solidFill>
              </a:rPr>
              <a:t> </a:t>
            </a:r>
            <a:r>
              <a:rPr lang="cs-CZ" altLang="cs-CZ" sz="2000" dirty="0">
                <a:solidFill>
                  <a:srgbClr val="000000"/>
                </a:solidFill>
              </a:rPr>
              <a:t>podprahové dávky je tedy riziko nádorů a </a:t>
            </a:r>
            <a:r>
              <a:rPr lang="cs-CZ" altLang="cs-CZ" sz="2000" dirty="0" smtClean="0">
                <a:solidFill>
                  <a:srgbClr val="000000"/>
                </a:solidFill>
              </a:rPr>
              <a:t>genetického </a:t>
            </a:r>
            <a:r>
              <a:rPr lang="cs-CZ" altLang="cs-CZ" sz="2000" dirty="0">
                <a:solidFill>
                  <a:srgbClr val="000000"/>
                </a:solidFill>
              </a:rPr>
              <a:t>poškození stejné jako </a:t>
            </a:r>
            <a:r>
              <a:rPr lang="cs-CZ" altLang="cs-CZ" sz="2000" dirty="0" smtClean="0">
                <a:solidFill>
                  <a:srgbClr val="000000"/>
                </a:solidFill>
              </a:rPr>
              <a:t>                   u </a:t>
            </a:r>
            <a:r>
              <a:rPr lang="cs-CZ" altLang="cs-CZ" sz="2000" dirty="0">
                <a:solidFill>
                  <a:srgbClr val="000000"/>
                </a:solidFill>
              </a:rPr>
              <a:t>neozářených osob.</a:t>
            </a:r>
          </a:p>
        </p:txBody>
      </p:sp>
      <p:sp>
        <p:nvSpPr>
          <p:cNvPr id="32772" name="Rectangle 7"/>
          <p:cNvSpPr>
            <a:spLocks noChangeArrowheads="1"/>
          </p:cNvSpPr>
          <p:nvPr/>
        </p:nvSpPr>
        <p:spPr bwMode="auto">
          <a:xfrm>
            <a:off x="1909764" y="5334000"/>
            <a:ext cx="77787" cy="863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endParaRPr lang="cs-CZ" altLang="cs-CZ">
              <a:solidFill>
                <a:srgbClr val="000000"/>
              </a:solidFill>
            </a:endParaRPr>
          </a:p>
        </p:txBody>
      </p:sp>
      <p:sp>
        <p:nvSpPr>
          <p:cNvPr id="32773" name="Rectangle 8"/>
          <p:cNvSpPr>
            <a:spLocks noChangeArrowheads="1"/>
          </p:cNvSpPr>
          <p:nvPr/>
        </p:nvSpPr>
        <p:spPr bwMode="auto">
          <a:xfrm>
            <a:off x="1857375" y="3573463"/>
            <a:ext cx="77788" cy="863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endParaRPr lang="cs-CZ" altLang="cs-CZ">
              <a:solidFill>
                <a:srgbClr val="000000"/>
              </a:solidFill>
            </a:endParaRPr>
          </a:p>
        </p:txBody>
      </p:sp>
      <p:pic>
        <p:nvPicPr>
          <p:cNvPr id="6" name="Picture 4" descr="RAD-RESP-STOCHAST"/>
          <p:cNvPicPr>
            <a:picLocks noChangeAspect="1" noChangeArrowheads="1"/>
          </p:cNvPicPr>
          <p:nvPr/>
        </p:nvPicPr>
        <p:blipFill rotWithShape="1">
          <a:blip r:embed="rId2">
            <a:extLst>
              <a:ext uri="{28A0092B-C50C-407E-A947-70E740481C1C}">
                <a14:useLocalDpi xmlns:a14="http://schemas.microsoft.com/office/drawing/2010/main" val="0"/>
              </a:ext>
            </a:extLst>
          </a:blip>
          <a:srcRect b="76527"/>
          <a:stretch/>
        </p:blipFill>
        <p:spPr bwMode="auto">
          <a:xfrm>
            <a:off x="713394" y="3782209"/>
            <a:ext cx="3531821" cy="244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1277471" y="502231"/>
            <a:ext cx="497252" cy="584775"/>
          </a:xfrm>
          <a:prstGeom prst="rect">
            <a:avLst/>
          </a:prstGeom>
          <a:noFill/>
        </p:spPr>
        <p:txBody>
          <a:bodyPr wrap="none" rtlCol="0">
            <a:spAutoFit/>
          </a:bodyPr>
          <a:lstStyle/>
          <a:p>
            <a:r>
              <a:rPr lang="cs-CZ" sz="3200" dirty="0" smtClean="0">
                <a:solidFill>
                  <a:srgbClr val="FF0000"/>
                </a:solidFill>
              </a:rPr>
              <a:t>1.</a:t>
            </a:r>
            <a:endParaRPr lang="cs-CZ" sz="3200" dirty="0">
              <a:solidFill>
                <a:srgbClr val="FF0000"/>
              </a:solidFill>
            </a:endParaRPr>
          </a:p>
        </p:txBody>
      </p:sp>
      <p:sp>
        <p:nvSpPr>
          <p:cNvPr id="3" name="TextovéPole 2"/>
          <p:cNvSpPr txBox="1"/>
          <p:nvPr/>
        </p:nvSpPr>
        <p:spPr>
          <a:xfrm>
            <a:off x="1277471" y="3820597"/>
            <a:ext cx="497252" cy="584775"/>
          </a:xfrm>
          <a:prstGeom prst="rect">
            <a:avLst/>
          </a:prstGeom>
          <a:noFill/>
        </p:spPr>
        <p:txBody>
          <a:bodyPr wrap="none" rtlCol="0">
            <a:spAutoFit/>
          </a:bodyPr>
          <a:lstStyle/>
          <a:p>
            <a:r>
              <a:rPr lang="cs-CZ" sz="3200" dirty="0" smtClean="0">
                <a:solidFill>
                  <a:srgbClr val="FF0000"/>
                </a:solidFill>
              </a:rPr>
              <a:t>2.</a:t>
            </a:r>
            <a:endParaRPr lang="cs-CZ" sz="3200" dirty="0">
              <a:solidFill>
                <a:srgbClr val="FF0000"/>
              </a:solidFill>
            </a:endParaRPr>
          </a:p>
        </p:txBody>
      </p:sp>
    </p:spTree>
    <p:extLst>
      <p:ext uri="{BB962C8B-B14F-4D97-AF65-F5344CB8AC3E}">
        <p14:creationId xmlns:p14="http://schemas.microsoft.com/office/powerpoint/2010/main" val="15253532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3792" y="2126136"/>
            <a:ext cx="3417794" cy="2278529"/>
          </a:xfrm>
          <a:prstGeom prst="rect">
            <a:avLst/>
          </a:prstGeom>
        </p:spPr>
      </p:pic>
      <p:sp>
        <p:nvSpPr>
          <p:cNvPr id="3" name="TextovéPole 2"/>
          <p:cNvSpPr txBox="1"/>
          <p:nvPr/>
        </p:nvSpPr>
        <p:spPr>
          <a:xfrm>
            <a:off x="1700309" y="1392526"/>
            <a:ext cx="2678490" cy="369332"/>
          </a:xfrm>
          <a:prstGeom prst="rect">
            <a:avLst/>
          </a:prstGeom>
          <a:noFill/>
        </p:spPr>
        <p:txBody>
          <a:bodyPr wrap="none" rtlCol="0">
            <a:spAutoFit/>
          </a:bodyPr>
          <a:lstStyle/>
          <a:p>
            <a:r>
              <a:rPr lang="cs-CZ" dirty="0" smtClean="0"/>
              <a:t>1 espresso = 1 Gy (1 J.kg</a:t>
            </a:r>
            <a:r>
              <a:rPr lang="cs-CZ" baseline="30000" dirty="0" smtClean="0"/>
              <a:t>-1</a:t>
            </a:r>
            <a:r>
              <a:rPr lang="cs-CZ" dirty="0" smtClean="0"/>
              <a:t>)</a:t>
            </a:r>
            <a:endParaRPr lang="cs-CZ" baseline="30000" dirty="0"/>
          </a:p>
        </p:txBody>
      </p:sp>
      <p:sp>
        <p:nvSpPr>
          <p:cNvPr id="4" name="TextovéPole 3"/>
          <p:cNvSpPr txBox="1"/>
          <p:nvPr/>
        </p:nvSpPr>
        <p:spPr>
          <a:xfrm>
            <a:off x="7499526" y="1392526"/>
            <a:ext cx="1348318" cy="369332"/>
          </a:xfrm>
          <a:prstGeom prst="rect">
            <a:avLst/>
          </a:prstGeom>
          <a:noFill/>
        </p:spPr>
        <p:txBody>
          <a:bodyPr wrap="none" rtlCol="0">
            <a:spAutoFit/>
          </a:bodyPr>
          <a:lstStyle/>
          <a:p>
            <a:r>
              <a:rPr lang="cs-CZ" dirty="0" smtClean="0"/>
              <a:t>Totéž pro IR:</a:t>
            </a:r>
            <a:endParaRPr lang="cs-CZ" baseline="30000" dirty="0"/>
          </a:p>
        </p:txBody>
      </p:sp>
      <p:sp>
        <p:nvSpPr>
          <p:cNvPr id="6" name="TextovéPole 5"/>
          <p:cNvSpPr txBox="1"/>
          <p:nvPr/>
        </p:nvSpPr>
        <p:spPr>
          <a:xfrm>
            <a:off x="5931475" y="5163109"/>
            <a:ext cx="4902561" cy="646331"/>
          </a:xfrm>
          <a:prstGeom prst="rect">
            <a:avLst/>
          </a:prstGeom>
          <a:noFill/>
        </p:spPr>
        <p:txBody>
          <a:bodyPr wrap="none" rtlCol="0">
            <a:spAutoFit/>
          </a:bodyPr>
          <a:lstStyle/>
          <a:p>
            <a:r>
              <a:rPr lang="cs-CZ" dirty="0" smtClean="0"/>
              <a:t>Zvýšené riziko rakoviny</a:t>
            </a:r>
          </a:p>
          <a:p>
            <a:r>
              <a:rPr lang="cs-CZ" dirty="0" smtClean="0"/>
              <a:t>Případně lehké popáleniny / kognitivní poruchy (?)</a:t>
            </a:r>
            <a:endParaRPr lang="cs-CZ" dirty="0"/>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9673" y="2003063"/>
            <a:ext cx="2788024" cy="2788024"/>
          </a:xfrm>
          <a:prstGeom prst="rect">
            <a:avLst/>
          </a:prstGeom>
        </p:spPr>
      </p:pic>
      <p:sp>
        <p:nvSpPr>
          <p:cNvPr id="8" name="TextovéPole 7"/>
          <p:cNvSpPr txBox="1"/>
          <p:nvPr/>
        </p:nvSpPr>
        <p:spPr>
          <a:xfrm>
            <a:off x="959227" y="4697514"/>
            <a:ext cx="4518036" cy="646331"/>
          </a:xfrm>
          <a:prstGeom prst="rect">
            <a:avLst/>
          </a:prstGeom>
          <a:noFill/>
        </p:spPr>
        <p:txBody>
          <a:bodyPr wrap="square" rtlCol="0">
            <a:spAutoFit/>
          </a:bodyPr>
          <a:lstStyle/>
          <a:p>
            <a:r>
              <a:rPr lang="cs-CZ" dirty="0" smtClean="0"/>
              <a:t>= blažené pocity (pokud nejde o konferenční </a:t>
            </a:r>
            <a:r>
              <a:rPr lang="cs-CZ" dirty="0" err="1" smtClean="0"/>
              <a:t>žbrundu</a:t>
            </a:r>
            <a:r>
              <a:rPr lang="cs-CZ" dirty="0" smtClean="0"/>
              <a:t> nebo </a:t>
            </a:r>
            <a:r>
              <a:rPr lang="cs-CZ" dirty="0" err="1" smtClean="0"/>
              <a:t>Americano</a:t>
            </a:r>
            <a:r>
              <a:rPr lang="cs-CZ" dirty="0" smtClean="0"/>
              <a:t> ;-))</a:t>
            </a:r>
            <a:endParaRPr lang="cs-CZ" dirty="0"/>
          </a:p>
        </p:txBody>
      </p:sp>
      <p:sp>
        <p:nvSpPr>
          <p:cNvPr id="9" name="TextovéPole 8"/>
          <p:cNvSpPr txBox="1"/>
          <p:nvPr/>
        </p:nvSpPr>
        <p:spPr>
          <a:xfrm>
            <a:off x="5928670" y="1633731"/>
            <a:ext cx="4469813" cy="369332"/>
          </a:xfrm>
          <a:prstGeom prst="rect">
            <a:avLst/>
          </a:prstGeom>
          <a:noFill/>
        </p:spPr>
        <p:txBody>
          <a:bodyPr wrap="none" rtlCol="0">
            <a:spAutoFit/>
          </a:bodyPr>
          <a:lstStyle/>
          <a:p>
            <a:r>
              <a:rPr lang="cs-CZ" dirty="0" smtClean="0"/>
              <a:t>např. cesta na Mars – odhady dávky v řády Gy</a:t>
            </a:r>
            <a:endParaRPr lang="cs-CZ" dirty="0"/>
          </a:p>
        </p:txBody>
      </p:sp>
    </p:spTree>
    <p:extLst>
      <p:ext uri="{BB962C8B-B14F-4D97-AF65-F5344CB8AC3E}">
        <p14:creationId xmlns:p14="http://schemas.microsoft.com/office/powerpoint/2010/main" val="35721269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RAD-RESP-STOCHAST"/>
          <p:cNvPicPr>
            <a:picLocks noChangeAspect="1" noChangeArrowheads="1"/>
          </p:cNvPicPr>
          <p:nvPr/>
        </p:nvPicPr>
        <p:blipFill rotWithShape="1">
          <a:blip r:embed="rId2">
            <a:extLst>
              <a:ext uri="{28A0092B-C50C-407E-A947-70E740481C1C}">
                <a14:useLocalDpi xmlns:a14="http://schemas.microsoft.com/office/drawing/2010/main" val="0"/>
              </a:ext>
            </a:extLst>
          </a:blip>
          <a:srcRect t="46057"/>
          <a:stretch/>
        </p:blipFill>
        <p:spPr bwMode="auto">
          <a:xfrm>
            <a:off x="649942" y="328613"/>
            <a:ext cx="3696634" cy="587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6"/>
          <p:cNvSpPr txBox="1">
            <a:spLocks noChangeArrowheads="1"/>
          </p:cNvSpPr>
          <p:nvPr/>
        </p:nvSpPr>
        <p:spPr bwMode="auto">
          <a:xfrm>
            <a:off x="4346576" y="1052513"/>
            <a:ext cx="5781675"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257300" indent="-342900" eaLnBrk="0" hangingPunct="0">
              <a:defRPr sz="1600">
                <a:solidFill>
                  <a:schemeClr val="tx1"/>
                </a:solidFill>
                <a:latin typeface="Arial" panose="020B0604020202020204" pitchFamily="34" charset="0"/>
              </a:defRPr>
            </a:lvl3pPr>
            <a:lvl4pPr marL="1714500" indent="-3429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lvl="2" eaLnBrk="1" fontAlgn="base" hangingPunct="1">
              <a:spcBef>
                <a:spcPct val="0"/>
              </a:spcBef>
              <a:spcAft>
                <a:spcPct val="0"/>
              </a:spcAft>
              <a:buFontTx/>
              <a:buAutoNum type="arabicPeriod" startAt="3"/>
            </a:pPr>
            <a:r>
              <a:rPr lang="cs-CZ" altLang="cs-CZ" sz="1800" b="1" dirty="0">
                <a:solidFill>
                  <a:srgbClr val="000000"/>
                </a:solidFill>
              </a:rPr>
              <a:t> (obr. c)</a:t>
            </a:r>
            <a:r>
              <a:rPr lang="cs-CZ" altLang="cs-CZ" sz="1800" b="1" dirty="0">
                <a:solidFill>
                  <a:srgbClr val="FFFFFF"/>
                </a:solidFill>
              </a:rPr>
              <a:t> </a:t>
            </a:r>
            <a:r>
              <a:rPr lang="cs-CZ" altLang="cs-CZ" sz="1800" b="1" dirty="0">
                <a:solidFill>
                  <a:srgbClr val="FF3300"/>
                </a:solidFill>
              </a:rPr>
              <a:t>HYPERSENZITIVITA</a:t>
            </a:r>
            <a:r>
              <a:rPr lang="cs-CZ" altLang="cs-CZ" sz="1800" b="1" dirty="0">
                <a:solidFill>
                  <a:srgbClr val="FFFFFF"/>
                </a:solidFill>
              </a:rPr>
              <a:t> </a:t>
            </a:r>
            <a:r>
              <a:rPr lang="cs-CZ" altLang="cs-CZ" sz="1800" b="1" dirty="0">
                <a:solidFill>
                  <a:srgbClr val="000000"/>
                </a:solidFill>
              </a:rPr>
              <a:t>při nízkých dávkách. Model předpokládá vysokou citlivost pro nízké dávky např. kvůli nedostatečné aktivaci DNA reparačních procesů.</a:t>
            </a:r>
          </a:p>
          <a:p>
            <a:pPr lvl="2" eaLnBrk="1" fontAlgn="base" hangingPunct="1">
              <a:spcBef>
                <a:spcPct val="50000"/>
              </a:spcBef>
              <a:spcAft>
                <a:spcPct val="0"/>
              </a:spcAft>
              <a:buFontTx/>
              <a:buAutoNum type="arabicPeriod" startAt="3"/>
            </a:pPr>
            <a:r>
              <a:rPr lang="cs-CZ" altLang="cs-CZ" sz="1800" b="1" dirty="0">
                <a:solidFill>
                  <a:srgbClr val="000000"/>
                </a:solidFill>
              </a:rPr>
              <a:t> (obr. d)</a:t>
            </a:r>
            <a:r>
              <a:rPr lang="cs-CZ" altLang="cs-CZ" sz="1800" b="1" dirty="0">
                <a:solidFill>
                  <a:srgbClr val="FFFFFF"/>
                </a:solidFill>
              </a:rPr>
              <a:t> </a:t>
            </a:r>
            <a:r>
              <a:rPr lang="cs-CZ" altLang="cs-CZ" sz="1800" b="1" dirty="0">
                <a:solidFill>
                  <a:srgbClr val="FF3300"/>
                </a:solidFill>
              </a:rPr>
              <a:t>EFEKT HORMEZE</a:t>
            </a:r>
            <a:r>
              <a:rPr lang="cs-CZ" altLang="cs-CZ" sz="1800" b="1" dirty="0">
                <a:solidFill>
                  <a:srgbClr val="000000"/>
                </a:solidFill>
              </a:rPr>
              <a:t>. Nízké dávky IZ naopak snižují výskyt pozdních účinků (např. nádorových onemocnění).</a:t>
            </a:r>
          </a:p>
          <a:p>
            <a:pPr lvl="3" eaLnBrk="1" fontAlgn="base" hangingPunct="1">
              <a:spcBef>
                <a:spcPct val="50000"/>
              </a:spcBef>
              <a:spcAft>
                <a:spcPct val="0"/>
              </a:spcAft>
              <a:buFontTx/>
              <a:buChar char="•"/>
            </a:pPr>
            <a:r>
              <a:rPr lang="cs-CZ" altLang="cs-CZ" sz="1400" b="1" dirty="0">
                <a:solidFill>
                  <a:srgbClr val="000000"/>
                </a:solidFill>
              </a:rPr>
              <a:t>určité studie např. naznačují nižší výskyt nádorových onemocnění u lidí žijících v oblastech s vyšší aktivitou podloží</a:t>
            </a:r>
          </a:p>
          <a:p>
            <a:pPr lvl="3" eaLnBrk="1" fontAlgn="base" hangingPunct="1">
              <a:spcBef>
                <a:spcPct val="50000"/>
              </a:spcBef>
              <a:spcAft>
                <a:spcPct val="0"/>
              </a:spcAft>
              <a:buFontTx/>
              <a:buChar char="•"/>
            </a:pPr>
            <a:r>
              <a:rPr lang="cs-CZ" altLang="cs-CZ" sz="1400" b="1" dirty="0" err="1" smtClean="0">
                <a:solidFill>
                  <a:srgbClr val="000000"/>
                </a:solidFill>
              </a:rPr>
              <a:t>hormezní</a:t>
            </a:r>
            <a:r>
              <a:rPr lang="cs-CZ" altLang="cs-CZ" sz="1400" b="1" dirty="0" smtClean="0">
                <a:solidFill>
                  <a:srgbClr val="000000"/>
                </a:solidFill>
              </a:rPr>
              <a:t> </a:t>
            </a:r>
            <a:r>
              <a:rPr lang="cs-CZ" altLang="cs-CZ" sz="1400" b="1" dirty="0">
                <a:solidFill>
                  <a:srgbClr val="000000"/>
                </a:solidFill>
              </a:rPr>
              <a:t>efekt se vysvětluje např. </a:t>
            </a:r>
            <a:r>
              <a:rPr lang="cs-CZ" altLang="cs-CZ" sz="1400" b="1" u="sng" dirty="0">
                <a:solidFill>
                  <a:srgbClr val="000000"/>
                </a:solidFill>
              </a:rPr>
              <a:t>aktivací imunitního</a:t>
            </a:r>
            <a:r>
              <a:rPr lang="cs-CZ" altLang="cs-CZ" sz="1400" b="1" dirty="0">
                <a:solidFill>
                  <a:srgbClr val="000000"/>
                </a:solidFill>
              </a:rPr>
              <a:t> </a:t>
            </a:r>
            <a:r>
              <a:rPr lang="cs-CZ" altLang="cs-CZ" sz="1400" b="1" u="sng" dirty="0">
                <a:solidFill>
                  <a:srgbClr val="000000"/>
                </a:solidFill>
              </a:rPr>
              <a:t>systému</a:t>
            </a:r>
            <a:r>
              <a:rPr lang="cs-CZ" altLang="cs-CZ" sz="1400" b="1" dirty="0">
                <a:solidFill>
                  <a:srgbClr val="000000"/>
                </a:solidFill>
              </a:rPr>
              <a:t> nízkými dávkami IZ a takto „nabuzený“ systém potom spontánně likviduje i „zárodky nádorů“, které by jinak nemusely být rozpoznány</a:t>
            </a:r>
          </a:p>
          <a:p>
            <a:pPr lvl="3" eaLnBrk="1" fontAlgn="base" hangingPunct="1">
              <a:spcBef>
                <a:spcPct val="50000"/>
              </a:spcBef>
              <a:spcAft>
                <a:spcPct val="0"/>
              </a:spcAft>
              <a:buFontTx/>
              <a:buChar char="•"/>
            </a:pPr>
            <a:r>
              <a:rPr lang="cs-CZ" altLang="cs-CZ" sz="1400" b="1" dirty="0" smtClean="0">
                <a:solidFill>
                  <a:srgbClr val="000000"/>
                </a:solidFill>
              </a:rPr>
              <a:t>i </a:t>
            </a:r>
            <a:r>
              <a:rPr lang="cs-CZ" altLang="cs-CZ" sz="1400" b="1" dirty="0">
                <a:solidFill>
                  <a:srgbClr val="000000"/>
                </a:solidFill>
              </a:rPr>
              <a:t>přes prospěšnost nízkých dávek IZ (dle tohoto modelu) </a:t>
            </a:r>
            <a:r>
              <a:rPr lang="cs-CZ" altLang="cs-CZ" sz="1400" b="1" u="sng" dirty="0">
                <a:solidFill>
                  <a:srgbClr val="000000"/>
                </a:solidFill>
              </a:rPr>
              <a:t>lze však patrně přepokládat celoživotní sčítání jednotlivých dávek</a:t>
            </a:r>
            <a:endParaRPr lang="cs-CZ" altLang="cs-CZ" sz="1400" u="sng" dirty="0">
              <a:solidFill>
                <a:srgbClr val="000000"/>
              </a:solidFill>
            </a:endParaRPr>
          </a:p>
        </p:txBody>
      </p:sp>
      <p:sp>
        <p:nvSpPr>
          <p:cNvPr id="33796" name="Text Box 7"/>
          <p:cNvSpPr txBox="1">
            <a:spLocks noChangeArrowheads="1"/>
          </p:cNvSpPr>
          <p:nvPr/>
        </p:nvSpPr>
        <p:spPr bwMode="auto">
          <a:xfrm>
            <a:off x="4192790" y="328613"/>
            <a:ext cx="62880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r>
              <a:rPr lang="cs-CZ" altLang="cs-CZ" sz="2800" b="1" dirty="0">
                <a:solidFill>
                  <a:srgbClr val="FF0000"/>
                </a:solidFill>
              </a:rPr>
              <a:t>STOCHASTICKÉ ÚČINKY - MODELY</a:t>
            </a:r>
          </a:p>
        </p:txBody>
      </p:sp>
      <p:sp>
        <p:nvSpPr>
          <p:cNvPr id="33797" name="Rectangle 8"/>
          <p:cNvSpPr>
            <a:spLocks noChangeArrowheads="1"/>
          </p:cNvSpPr>
          <p:nvPr/>
        </p:nvSpPr>
        <p:spPr bwMode="auto">
          <a:xfrm>
            <a:off x="1909764" y="5334000"/>
            <a:ext cx="77787" cy="863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endParaRPr lang="cs-CZ" altLang="cs-CZ">
              <a:solidFill>
                <a:srgbClr val="000000"/>
              </a:solidFill>
            </a:endParaRPr>
          </a:p>
        </p:txBody>
      </p:sp>
      <p:sp>
        <p:nvSpPr>
          <p:cNvPr id="33798" name="Rectangle 9"/>
          <p:cNvSpPr>
            <a:spLocks noChangeArrowheads="1"/>
          </p:cNvSpPr>
          <p:nvPr/>
        </p:nvSpPr>
        <p:spPr bwMode="auto">
          <a:xfrm>
            <a:off x="1857375" y="3573463"/>
            <a:ext cx="77788" cy="863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base" hangingPunct="1">
              <a:spcBef>
                <a:spcPct val="0"/>
              </a:spcBef>
              <a:spcAft>
                <a:spcPct val="0"/>
              </a:spcAft>
            </a:pPr>
            <a:endParaRPr lang="cs-CZ" altLang="cs-CZ">
              <a:solidFill>
                <a:srgbClr val="000000"/>
              </a:solidFill>
            </a:endParaRPr>
          </a:p>
        </p:txBody>
      </p:sp>
    </p:spTree>
    <p:extLst>
      <p:ext uri="{BB962C8B-B14F-4D97-AF65-F5344CB8AC3E}">
        <p14:creationId xmlns:p14="http://schemas.microsoft.com/office/powerpoint/2010/main" val="22939119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524000" y="124664"/>
            <a:ext cx="9144000" cy="754138"/>
          </a:xfrm>
          <a:prstGeom prst="rect">
            <a:avLst/>
          </a:prstGeom>
        </p:spPr>
      </p:pic>
      <p:pic>
        <p:nvPicPr>
          <p:cNvPr id="5" name="Obrázek 4"/>
          <p:cNvPicPr>
            <a:picLocks noChangeAspect="1"/>
          </p:cNvPicPr>
          <p:nvPr/>
        </p:nvPicPr>
        <p:blipFill>
          <a:blip r:embed="rId3"/>
          <a:stretch>
            <a:fillRect/>
          </a:stretch>
        </p:blipFill>
        <p:spPr>
          <a:xfrm>
            <a:off x="6796450" y="1027881"/>
            <a:ext cx="3871551" cy="1235006"/>
          </a:xfrm>
          <a:prstGeom prst="rect">
            <a:avLst/>
          </a:prstGeom>
        </p:spPr>
      </p:pic>
      <p:pic>
        <p:nvPicPr>
          <p:cNvPr id="6" name="Obrázek 5"/>
          <p:cNvPicPr>
            <a:picLocks noChangeAspect="1"/>
          </p:cNvPicPr>
          <p:nvPr/>
        </p:nvPicPr>
        <p:blipFill>
          <a:blip r:embed="rId4"/>
          <a:stretch>
            <a:fillRect/>
          </a:stretch>
        </p:blipFill>
        <p:spPr>
          <a:xfrm>
            <a:off x="551005" y="931893"/>
            <a:ext cx="5033093" cy="4476969"/>
          </a:xfrm>
          <a:prstGeom prst="rect">
            <a:avLst/>
          </a:prstGeom>
        </p:spPr>
      </p:pic>
      <p:pic>
        <p:nvPicPr>
          <p:cNvPr id="7" name="Obrázek 6"/>
          <p:cNvPicPr>
            <a:picLocks noChangeAspect="1"/>
          </p:cNvPicPr>
          <p:nvPr/>
        </p:nvPicPr>
        <p:blipFill>
          <a:blip r:embed="rId5"/>
          <a:stretch>
            <a:fillRect/>
          </a:stretch>
        </p:blipFill>
        <p:spPr>
          <a:xfrm>
            <a:off x="1524000" y="5611729"/>
            <a:ext cx="9144000" cy="1138813"/>
          </a:xfrm>
          <a:prstGeom prst="rect">
            <a:avLst/>
          </a:prstGeom>
        </p:spPr>
      </p:pic>
      <p:sp>
        <p:nvSpPr>
          <p:cNvPr id="8" name="Zástupný symbol pro obsah 2"/>
          <p:cNvSpPr>
            <a:spLocks noGrp="1"/>
          </p:cNvSpPr>
          <p:nvPr>
            <p:ph idx="1"/>
          </p:nvPr>
        </p:nvSpPr>
        <p:spPr>
          <a:xfrm>
            <a:off x="5990665" y="2548351"/>
            <a:ext cx="5778955" cy="2777914"/>
          </a:xfrm>
          <a:noFill/>
        </p:spPr>
        <p:txBody>
          <a:bodyPr/>
          <a:lstStyle/>
          <a:p>
            <a:pPr marL="457200" lvl="1" indent="0" algn="just">
              <a:lnSpc>
                <a:spcPct val="85000"/>
              </a:lnSpc>
              <a:spcBef>
                <a:spcPts val="1200"/>
              </a:spcBef>
              <a:buNone/>
              <a:defRPr/>
            </a:pPr>
            <a:r>
              <a:rPr lang="cs-CZ" altLang="cs-CZ" b="1" u="sng" dirty="0">
                <a:solidFill>
                  <a:srgbClr val="FF3300"/>
                </a:solidFill>
              </a:rPr>
              <a:t>Celkové</a:t>
            </a:r>
            <a:r>
              <a:rPr lang="cs-CZ" altLang="cs-CZ" u="sng" dirty="0">
                <a:solidFill>
                  <a:srgbClr val="FF3300"/>
                </a:solidFill>
              </a:rPr>
              <a:t> </a:t>
            </a:r>
            <a:r>
              <a:rPr lang="cs-CZ" altLang="cs-CZ" b="1" u="sng" dirty="0">
                <a:solidFill>
                  <a:srgbClr val="FF3300"/>
                </a:solidFill>
              </a:rPr>
              <a:t>riziko rakoviny na 1 </a:t>
            </a:r>
            <a:r>
              <a:rPr lang="cs-CZ" altLang="cs-CZ" b="1" u="sng" dirty="0" err="1">
                <a:solidFill>
                  <a:srgbClr val="FF3300"/>
                </a:solidFill>
              </a:rPr>
              <a:t>Sv</a:t>
            </a:r>
            <a:r>
              <a:rPr lang="cs-CZ" altLang="cs-CZ" b="1" u="sng" dirty="0">
                <a:solidFill>
                  <a:srgbClr val="FF3300"/>
                </a:solidFill>
              </a:rPr>
              <a:t>:</a:t>
            </a:r>
          </a:p>
          <a:p>
            <a:pPr marL="893763" lvl="1" indent="-288925">
              <a:lnSpc>
                <a:spcPct val="85000"/>
              </a:lnSpc>
              <a:spcBef>
                <a:spcPts val="1200"/>
              </a:spcBef>
              <a:defRPr/>
            </a:pPr>
            <a:r>
              <a:rPr lang="cs-CZ" altLang="cs-CZ" b="1" dirty="0">
                <a:solidFill>
                  <a:srgbClr val="FF3300"/>
                </a:solidFill>
              </a:rPr>
              <a:t>	</a:t>
            </a:r>
            <a:r>
              <a:rPr lang="cs-CZ" altLang="cs-CZ" b="1" dirty="0" smtClean="0">
                <a:solidFill>
                  <a:srgbClr val="FF3300"/>
                </a:solidFill>
              </a:rPr>
              <a:t>11 %</a:t>
            </a:r>
            <a:r>
              <a:rPr lang="cs-CZ" altLang="cs-CZ" dirty="0" smtClean="0">
                <a:solidFill>
                  <a:srgbClr val="FF3300"/>
                </a:solidFill>
              </a:rPr>
              <a:t> </a:t>
            </a:r>
            <a:r>
              <a:rPr lang="cs-CZ" altLang="cs-CZ" dirty="0">
                <a:solidFill>
                  <a:srgbClr val="FF3300"/>
                </a:solidFill>
              </a:rPr>
              <a:t>(</a:t>
            </a:r>
            <a:r>
              <a:rPr lang="cs-CZ" altLang="cs-CZ" dirty="0" smtClean="0">
                <a:solidFill>
                  <a:srgbClr val="FF3300"/>
                </a:solidFill>
              </a:rPr>
              <a:t>3 – 5 %; </a:t>
            </a:r>
            <a:r>
              <a:rPr lang="cs-CZ" altLang="cs-CZ" dirty="0">
                <a:solidFill>
                  <a:srgbClr val="FF3300"/>
                </a:solidFill>
              </a:rPr>
              <a:t>2018) </a:t>
            </a:r>
            <a:r>
              <a:rPr lang="cs-CZ" altLang="cs-CZ" b="1" dirty="0">
                <a:solidFill>
                  <a:srgbClr val="FF3300"/>
                </a:solidFill>
              </a:rPr>
              <a:t>SOLIDNÍ TUMORY</a:t>
            </a:r>
            <a:r>
              <a:rPr lang="cs-CZ" altLang="cs-CZ" dirty="0">
                <a:solidFill>
                  <a:srgbClr val="FF3300"/>
                </a:solidFill>
              </a:rPr>
              <a:t> </a:t>
            </a:r>
            <a:r>
              <a:rPr lang="cs-CZ" altLang="cs-CZ" dirty="0">
                <a:solidFill>
                  <a:srgbClr val="000000"/>
                </a:solidFill>
              </a:rPr>
              <a:t>(chyba 2x, tzn. </a:t>
            </a:r>
            <a:r>
              <a:rPr lang="cs-CZ" altLang="cs-CZ" dirty="0" smtClean="0">
                <a:solidFill>
                  <a:srgbClr val="000000"/>
                </a:solidFill>
              </a:rPr>
              <a:t>6 – 22 % ;-)) </a:t>
            </a:r>
            <a:endParaRPr lang="cs-CZ" altLang="cs-CZ" dirty="0">
              <a:solidFill>
                <a:srgbClr val="000000"/>
              </a:solidFill>
            </a:endParaRPr>
          </a:p>
          <a:p>
            <a:pPr marL="893763" lvl="1" indent="-288925">
              <a:lnSpc>
                <a:spcPct val="85000"/>
              </a:lnSpc>
              <a:spcBef>
                <a:spcPts val="1200"/>
              </a:spcBef>
              <a:defRPr/>
            </a:pPr>
            <a:r>
              <a:rPr lang="cs-CZ" altLang="cs-CZ" b="1" dirty="0" smtClean="0">
                <a:solidFill>
                  <a:srgbClr val="FF3300"/>
                </a:solidFill>
              </a:rPr>
              <a:t>1 % </a:t>
            </a:r>
            <a:r>
              <a:rPr lang="cs-CZ" altLang="cs-CZ" b="1" dirty="0">
                <a:solidFill>
                  <a:srgbClr val="FF3300"/>
                </a:solidFill>
              </a:rPr>
              <a:t>LEUKÉMIE</a:t>
            </a:r>
            <a:r>
              <a:rPr lang="cs-CZ" altLang="cs-CZ" dirty="0">
                <a:solidFill>
                  <a:srgbClr val="FF3300"/>
                </a:solidFill>
              </a:rPr>
              <a:t> </a:t>
            </a:r>
            <a:r>
              <a:rPr lang="cs-CZ" altLang="cs-CZ" dirty="0">
                <a:solidFill>
                  <a:srgbClr val="000000"/>
                </a:solidFill>
              </a:rPr>
              <a:t>(při snížení dávky na 0,1 </a:t>
            </a:r>
            <a:r>
              <a:rPr lang="cs-CZ" altLang="cs-CZ" dirty="0" err="1">
                <a:solidFill>
                  <a:srgbClr val="000000"/>
                </a:solidFill>
              </a:rPr>
              <a:t>Sv</a:t>
            </a:r>
            <a:r>
              <a:rPr lang="cs-CZ" altLang="cs-CZ" dirty="0">
                <a:solidFill>
                  <a:srgbClr val="000000"/>
                </a:solidFill>
              </a:rPr>
              <a:t> bude podle lineárně-kvadratického modelu riziko vzniku leukémie 20x menší)  </a:t>
            </a:r>
          </a:p>
          <a:p>
            <a:pPr>
              <a:spcBef>
                <a:spcPts val="1200"/>
              </a:spcBef>
            </a:pPr>
            <a:endParaRPr lang="cs-CZ" dirty="0"/>
          </a:p>
        </p:txBody>
      </p:sp>
    </p:spTree>
    <p:extLst>
      <p:ext uri="{BB962C8B-B14F-4D97-AF65-F5344CB8AC3E}">
        <p14:creationId xmlns:p14="http://schemas.microsoft.com/office/powerpoint/2010/main" val="2441186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81200" y="449264"/>
            <a:ext cx="8229600" cy="242887"/>
          </a:xfrm>
          <a:noFill/>
        </p:spPr>
        <p:txBody>
          <a:bodyPr>
            <a:normAutofit fontScale="90000"/>
          </a:bodyPr>
          <a:lstStyle/>
          <a:p>
            <a:pPr eaLnBrk="1" hangingPunct="1"/>
            <a:r>
              <a:rPr lang="cs-CZ" altLang="cs-CZ" sz="3200" b="1" dirty="0" smtClean="0"/>
              <a:t>PROBLÉMY SE STOCHASTICKÝMI ÚČINKY:</a:t>
            </a:r>
            <a:endParaRPr lang="cs-CZ" altLang="cs-CZ" sz="3200" b="1" dirty="0"/>
          </a:p>
        </p:txBody>
      </p:sp>
      <p:sp>
        <p:nvSpPr>
          <p:cNvPr id="7171" name="Rectangle 4"/>
          <p:cNvSpPr>
            <a:spLocks noChangeArrowheads="1"/>
          </p:cNvSpPr>
          <p:nvPr/>
        </p:nvSpPr>
        <p:spPr bwMode="auto">
          <a:xfrm>
            <a:off x="1524000" y="4212752"/>
            <a:ext cx="184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
            </a:r>
            <a:br>
              <a:rPr lang="cs-CZ" altLang="cs-CZ" sz="1800">
                <a:solidFill>
                  <a:srgbClr val="000000"/>
                </a:solidFill>
              </a:rPr>
            </a:br>
            <a:endParaRPr lang="cs-CZ" altLang="cs-CZ" sz="1800">
              <a:solidFill>
                <a:srgbClr val="000000"/>
              </a:solidFill>
            </a:endParaRPr>
          </a:p>
        </p:txBody>
      </p:sp>
      <p:sp>
        <p:nvSpPr>
          <p:cNvPr id="7172" name="Text Box 5"/>
          <p:cNvSpPr txBox="1">
            <a:spLocks noChangeArrowheads="1"/>
          </p:cNvSpPr>
          <p:nvPr/>
        </p:nvSpPr>
        <p:spPr bwMode="auto">
          <a:xfrm>
            <a:off x="1524001" y="1318740"/>
            <a:ext cx="8748713" cy="531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600">
                <a:solidFill>
                  <a:schemeClr val="tx1"/>
                </a:solidFill>
                <a:latin typeface="Arial" panose="020B0604020202020204" pitchFamily="34" charset="0"/>
              </a:defRPr>
            </a:lvl1pPr>
            <a:lvl2pPr marL="800100" indent="-342900">
              <a:defRPr sz="1600">
                <a:solidFill>
                  <a:schemeClr val="tx1"/>
                </a:solidFill>
                <a:latin typeface="Arial" panose="020B0604020202020204" pitchFamily="34" charset="0"/>
              </a:defRPr>
            </a:lvl2pPr>
            <a:lvl3pPr marL="1257300" indent="-342900">
              <a:defRPr sz="1600">
                <a:solidFill>
                  <a:schemeClr val="tx1"/>
                </a:solidFill>
                <a:latin typeface="Arial" panose="020B0604020202020204" pitchFamily="34" charset="0"/>
              </a:defRPr>
            </a:lvl3pPr>
            <a:lvl4pPr marL="1714500" indent="-342900">
              <a:defRPr sz="1600">
                <a:solidFill>
                  <a:schemeClr val="tx1"/>
                </a:solidFill>
                <a:latin typeface="Arial" panose="020B0604020202020204" pitchFamily="34" charset="0"/>
              </a:defRPr>
            </a:lvl4pPr>
            <a:lvl5pPr marL="2171700" indent="-342900">
              <a:defRPr sz="1600">
                <a:solidFill>
                  <a:schemeClr val="tx1"/>
                </a:solidFill>
                <a:latin typeface="Arial" panose="020B0604020202020204" pitchFamily="34" charset="0"/>
              </a:defRPr>
            </a:lvl5pPr>
            <a:lvl6pPr marL="2628900" indent="-342900" eaLnBrk="0" fontAlgn="base" hangingPunct="0">
              <a:spcBef>
                <a:spcPct val="0"/>
              </a:spcBef>
              <a:spcAft>
                <a:spcPct val="0"/>
              </a:spcAft>
              <a:defRPr sz="1600">
                <a:solidFill>
                  <a:schemeClr val="tx1"/>
                </a:solidFill>
                <a:latin typeface="Arial" panose="020B0604020202020204" pitchFamily="34" charset="0"/>
              </a:defRPr>
            </a:lvl6pPr>
            <a:lvl7pPr marL="3086100" indent="-342900" eaLnBrk="0" fontAlgn="base" hangingPunct="0">
              <a:spcBef>
                <a:spcPct val="0"/>
              </a:spcBef>
              <a:spcAft>
                <a:spcPct val="0"/>
              </a:spcAft>
              <a:defRPr sz="1600">
                <a:solidFill>
                  <a:schemeClr val="tx1"/>
                </a:solidFill>
                <a:latin typeface="Arial" panose="020B0604020202020204" pitchFamily="34" charset="0"/>
              </a:defRPr>
            </a:lvl7pPr>
            <a:lvl8pPr marL="3543300" indent="-342900" eaLnBrk="0" fontAlgn="base" hangingPunct="0">
              <a:spcBef>
                <a:spcPct val="0"/>
              </a:spcBef>
              <a:spcAft>
                <a:spcPct val="0"/>
              </a:spcAft>
              <a:defRPr sz="1600">
                <a:solidFill>
                  <a:schemeClr val="tx1"/>
                </a:solidFill>
                <a:latin typeface="Arial" panose="020B0604020202020204" pitchFamily="34" charset="0"/>
              </a:defRPr>
            </a:lvl8pPr>
            <a:lvl9pPr marL="4000500" indent="-342900" eaLnBrk="0" fontAlgn="base" hangingPunct="0">
              <a:spcBef>
                <a:spcPct val="0"/>
              </a:spcBef>
              <a:spcAft>
                <a:spcPct val="0"/>
              </a:spcAft>
              <a:defRPr sz="1600">
                <a:solidFill>
                  <a:schemeClr val="tx1"/>
                </a:solidFill>
                <a:latin typeface="Arial" panose="020B0604020202020204" pitchFamily="34" charset="0"/>
              </a:defRPr>
            </a:lvl9pPr>
          </a:lstStyle>
          <a:p>
            <a:pPr lvl="1" algn="just" fontAlgn="base">
              <a:spcBef>
                <a:spcPct val="50000"/>
              </a:spcBef>
              <a:spcAft>
                <a:spcPct val="0"/>
              </a:spcAft>
            </a:pPr>
            <a:r>
              <a:rPr lang="cs-CZ" altLang="cs-CZ" sz="1800" b="1">
                <a:solidFill>
                  <a:srgbClr val="FF6600"/>
                </a:solidFill>
              </a:rPr>
              <a:t>Obecné </a:t>
            </a:r>
            <a:r>
              <a:rPr lang="cs-CZ" altLang="cs-CZ" sz="1800" b="1">
                <a:solidFill>
                  <a:srgbClr val="000000"/>
                </a:solidFill>
              </a:rPr>
              <a:t>zákonitosti – velká spontánní inicidence nádorů – problematické prokázat vliv záření u menších skupin (obyvatelé v okolí Černobylu apod.), dávkové závislosti jsou problematicky stanovitelné, maximum výskytu SÚ je ale podstatně menší než 100% (rozdíl od DÚ). Dávkové závislosti jsou určeny pro relativně vysoké dávky ve srovnání s potřebami radiační ochrany (1-100 mSv). Nejnižší použité dávky jsou přibližně 400 mGy a výsledky nasvědčují </a:t>
            </a:r>
            <a:r>
              <a:rPr lang="cs-CZ" altLang="cs-CZ" sz="1800" b="1" u="sng">
                <a:solidFill>
                  <a:srgbClr val="000000"/>
                </a:solidFill>
              </a:rPr>
              <a:t>lineární závislosti pravděpodobnosti vzniku nádorů na dávce.</a:t>
            </a:r>
            <a:r>
              <a:rPr lang="cs-CZ" altLang="cs-CZ" sz="1800" b="1">
                <a:solidFill>
                  <a:srgbClr val="000000"/>
                </a:solidFill>
              </a:rPr>
              <a:t> </a:t>
            </a:r>
          </a:p>
          <a:p>
            <a:pPr lvl="1" algn="just" fontAlgn="base">
              <a:spcBef>
                <a:spcPct val="50000"/>
              </a:spcBef>
              <a:spcAft>
                <a:spcPct val="0"/>
              </a:spcAft>
            </a:pPr>
            <a:endParaRPr lang="cs-CZ" altLang="cs-CZ" sz="1800" b="1">
              <a:solidFill>
                <a:srgbClr val="FF6600"/>
              </a:solidFill>
            </a:endParaRPr>
          </a:p>
          <a:p>
            <a:pPr lvl="1" algn="just" fontAlgn="base">
              <a:spcBef>
                <a:spcPct val="50000"/>
              </a:spcBef>
              <a:spcAft>
                <a:spcPct val="0"/>
              </a:spcAft>
            </a:pPr>
            <a:r>
              <a:rPr lang="cs-CZ" altLang="cs-CZ" sz="1800" b="1">
                <a:solidFill>
                  <a:srgbClr val="FF6600"/>
                </a:solidFill>
              </a:rPr>
              <a:t>Komplikace představuje také většinou dlouhá DOBA LATENCE</a:t>
            </a:r>
            <a:r>
              <a:rPr lang="cs-CZ" altLang="cs-CZ" sz="1800" b="1">
                <a:solidFill>
                  <a:srgbClr val="FFFFFF"/>
                </a:solidFill>
              </a:rPr>
              <a:t> </a:t>
            </a:r>
            <a:r>
              <a:rPr lang="cs-CZ" altLang="cs-CZ" sz="1800" b="1">
                <a:solidFill>
                  <a:srgbClr val="000000"/>
                </a:solidFill>
              </a:rPr>
              <a:t>– u zvířat jsou to měsíce až roky, u lidí 2-5 let pro leukémie a 35-40 let pro solidní tumory. </a:t>
            </a:r>
          </a:p>
          <a:p>
            <a:pPr lvl="1" fontAlgn="base">
              <a:spcBef>
                <a:spcPct val="50000"/>
              </a:spcBef>
              <a:spcAft>
                <a:spcPct val="0"/>
              </a:spcAft>
            </a:pPr>
            <a:r>
              <a:rPr lang="cs-CZ" altLang="cs-CZ" sz="2400" b="1">
                <a:solidFill>
                  <a:srgbClr val="FF6600"/>
                </a:solidFill>
              </a:rPr>
              <a:t>Experimentální studie</a:t>
            </a:r>
            <a:r>
              <a:rPr lang="cs-CZ" altLang="cs-CZ" sz="1800" b="1">
                <a:solidFill>
                  <a:srgbClr val="FF6600"/>
                </a:solidFill>
              </a:rPr>
              <a:t> – problematické, u člověka nelze</a:t>
            </a:r>
            <a:endParaRPr lang="cs-CZ" altLang="cs-CZ" sz="1800" b="1">
              <a:solidFill>
                <a:srgbClr val="000000"/>
              </a:solidFill>
            </a:endParaRPr>
          </a:p>
          <a:p>
            <a:pPr lvl="1" algn="just" fontAlgn="base">
              <a:spcBef>
                <a:spcPct val="50000"/>
              </a:spcBef>
              <a:spcAft>
                <a:spcPct val="0"/>
              </a:spcAft>
            </a:pPr>
            <a:r>
              <a:rPr lang="cs-CZ" altLang="cs-CZ" sz="1800" b="1">
                <a:solidFill>
                  <a:srgbClr val="000000"/>
                </a:solidFill>
              </a:rPr>
              <a:t>1930 byla prokázána indukce leukémie u myší,  v roce 1958 Upton publikoval dávkové závislosti indukce myeloidní a lymfoidní leukémie. </a:t>
            </a:r>
          </a:p>
          <a:p>
            <a:pPr lvl="1" fontAlgn="base">
              <a:spcBef>
                <a:spcPct val="50000"/>
              </a:spcBef>
              <a:spcAft>
                <a:spcPct val="0"/>
              </a:spcAft>
            </a:pPr>
            <a:endParaRPr lang="cs-CZ" altLang="cs-CZ" sz="1800" b="1">
              <a:solidFill>
                <a:srgbClr val="000000"/>
              </a:solidFill>
            </a:endParaRPr>
          </a:p>
        </p:txBody>
      </p:sp>
    </p:spTree>
    <p:extLst>
      <p:ext uri="{BB962C8B-B14F-4D97-AF65-F5344CB8AC3E}">
        <p14:creationId xmlns:p14="http://schemas.microsoft.com/office/powerpoint/2010/main" val="30579390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UNSCEAR</a:t>
            </a:r>
            <a:endParaRPr lang="cs-CZ" b="1" dirty="0"/>
          </a:p>
        </p:txBody>
      </p:sp>
      <p:sp>
        <p:nvSpPr>
          <p:cNvPr id="3" name="Zástupný symbol pro obsah 2"/>
          <p:cNvSpPr>
            <a:spLocks noGrp="1"/>
          </p:cNvSpPr>
          <p:nvPr>
            <p:ph idx="1"/>
          </p:nvPr>
        </p:nvSpPr>
        <p:spPr/>
        <p:txBody>
          <a:bodyPr/>
          <a:lstStyle/>
          <a:p>
            <a:pPr marL="0" indent="0" algn="ctr">
              <a:buNone/>
            </a:pPr>
            <a:r>
              <a:rPr lang="cs-CZ" dirty="0" smtClean="0"/>
              <a:t>UNITED NATIONS SCIENTIFIC COMMITTEE ON THE EFFECTS OF ATOMIC RADIATION</a:t>
            </a:r>
          </a:p>
          <a:p>
            <a:pPr algn="ctr"/>
            <a:endParaRPr lang="cs-CZ" dirty="0"/>
          </a:p>
          <a:p>
            <a:pPr marL="0" indent="0" algn="ctr">
              <a:buNone/>
            </a:pPr>
            <a:r>
              <a:rPr lang="cs-CZ" dirty="0" smtClean="0"/>
              <a:t>Pravidelné reporty o efektech radiačních katastrof apod.</a:t>
            </a:r>
            <a:endParaRPr lang="cs-CZ" dirty="0"/>
          </a:p>
        </p:txBody>
      </p:sp>
    </p:spTree>
    <p:extLst>
      <p:ext uri="{BB962C8B-B14F-4D97-AF65-F5344CB8AC3E}">
        <p14:creationId xmlns:p14="http://schemas.microsoft.com/office/powerpoint/2010/main" val="23641719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AtomicPatlama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384" t="1855" r="15305" b="9058"/>
          <a:stretch>
            <a:fillRect/>
          </a:stretch>
        </p:blipFill>
        <p:spPr>
          <a:xfrm>
            <a:off x="9467757" y="3275013"/>
            <a:ext cx="2297112" cy="3141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ctangle 2"/>
          <p:cNvSpPr>
            <a:spLocks noGrp="1" noChangeArrowheads="1"/>
          </p:cNvSpPr>
          <p:nvPr>
            <p:ph type="title"/>
          </p:nvPr>
        </p:nvSpPr>
        <p:spPr>
          <a:xfrm>
            <a:off x="9601108" y="2239963"/>
            <a:ext cx="2027237" cy="792162"/>
          </a:xfrm>
          <a:noFill/>
        </p:spPr>
        <p:txBody>
          <a:bodyPr/>
          <a:lstStyle/>
          <a:p>
            <a:pPr eaLnBrk="1" hangingPunct="1"/>
            <a:r>
              <a:rPr lang="cs-CZ" altLang="cs-CZ" sz="1800" b="1"/>
              <a:t>Stochastické účinky záření na organismy</a:t>
            </a:r>
          </a:p>
        </p:txBody>
      </p:sp>
      <p:sp>
        <p:nvSpPr>
          <p:cNvPr id="51203" name="Text Box 3"/>
          <p:cNvSpPr txBox="1">
            <a:spLocks noChangeArrowheads="1"/>
          </p:cNvSpPr>
          <p:nvPr/>
        </p:nvSpPr>
        <p:spPr bwMode="auto">
          <a:xfrm>
            <a:off x="0" y="230189"/>
            <a:ext cx="9265024" cy="6521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lvl="1" algn="just" fontAlgn="base">
              <a:spcBef>
                <a:spcPts val="1200"/>
              </a:spcBef>
              <a:spcAft>
                <a:spcPct val="0"/>
              </a:spcAft>
              <a:defRPr/>
            </a:pPr>
            <a:r>
              <a:rPr lang="cs-CZ" altLang="cs-CZ" sz="2800" b="1" dirty="0">
                <a:solidFill>
                  <a:srgbClr val="FF6600"/>
                </a:solidFill>
              </a:rPr>
              <a:t>   Epidemiologické studie</a:t>
            </a:r>
            <a:endParaRPr lang="cs-CZ" altLang="cs-CZ" sz="2800" b="1" dirty="0">
              <a:solidFill>
                <a:srgbClr val="000000"/>
              </a:solidFill>
            </a:endParaRPr>
          </a:p>
          <a:p>
            <a:pPr lvl="1" algn="just" fontAlgn="base">
              <a:lnSpc>
                <a:spcPct val="85000"/>
              </a:lnSpc>
              <a:spcBef>
                <a:spcPts val="1200"/>
              </a:spcBef>
              <a:spcAft>
                <a:spcPts val="600"/>
              </a:spcAft>
              <a:defRPr/>
            </a:pPr>
            <a:r>
              <a:rPr lang="cs-CZ" altLang="cs-CZ" sz="1600" dirty="0">
                <a:solidFill>
                  <a:srgbClr val="000000"/>
                </a:solidFill>
              </a:rPr>
              <a:t>Výsledky epidemiologických studií jsou zpracovány ve </a:t>
            </a:r>
            <a:r>
              <a:rPr lang="cs-CZ" altLang="cs-CZ" sz="1600" b="1" dirty="0">
                <a:solidFill>
                  <a:srgbClr val="FF3300"/>
                </a:solidFill>
              </a:rPr>
              <a:t>zprávě UNSCEAR* 2001 a novějších</a:t>
            </a:r>
            <a:r>
              <a:rPr lang="cs-CZ" altLang="cs-CZ" sz="1600" dirty="0">
                <a:solidFill>
                  <a:srgbClr val="000000"/>
                </a:solidFill>
              </a:rPr>
              <a:t>. Závěr je obecně takový, že objem dat se od předchozích zpráv (např. </a:t>
            </a:r>
            <a:r>
              <a:rPr lang="cs-CZ" altLang="cs-CZ" sz="1600" dirty="0">
                <a:solidFill>
                  <a:srgbClr val="000000"/>
                </a:solidFill>
              </a:rPr>
              <a:t>UNSCEAR 1994) rozšířil, zejména přibyly další případy z </a:t>
            </a:r>
            <a:r>
              <a:rPr lang="cs-CZ" altLang="cs-CZ" sz="1600" b="1" dirty="0">
                <a:solidFill>
                  <a:srgbClr val="FF0000"/>
                </a:solidFill>
              </a:rPr>
              <a:t>Hirošimy</a:t>
            </a:r>
            <a:r>
              <a:rPr lang="cs-CZ" altLang="cs-CZ" sz="1600" b="1" dirty="0">
                <a:solidFill>
                  <a:srgbClr val="FF3300"/>
                </a:solidFill>
              </a:rPr>
              <a:t> a </a:t>
            </a:r>
            <a:r>
              <a:rPr lang="cs-CZ" altLang="cs-CZ" sz="1600" b="1" dirty="0" smtClean="0">
                <a:solidFill>
                  <a:srgbClr val="FF0000"/>
                </a:solidFill>
              </a:rPr>
              <a:t>Nagasaki</a:t>
            </a:r>
          </a:p>
          <a:p>
            <a:pPr lvl="1" algn="just" fontAlgn="base">
              <a:lnSpc>
                <a:spcPct val="85000"/>
              </a:lnSpc>
              <a:spcBef>
                <a:spcPts val="1200"/>
              </a:spcBef>
              <a:spcAft>
                <a:spcPts val="600"/>
              </a:spcAft>
              <a:defRPr/>
            </a:pPr>
            <a:r>
              <a:rPr lang="cs-CZ" altLang="cs-CZ" sz="1600" dirty="0" smtClean="0">
                <a:solidFill>
                  <a:srgbClr val="FF0000"/>
                </a:solidFill>
              </a:rPr>
              <a:t> </a:t>
            </a:r>
            <a:r>
              <a:rPr lang="cs-CZ" altLang="cs-CZ" sz="1600" dirty="0">
                <a:solidFill>
                  <a:srgbClr val="000000"/>
                </a:solidFill>
              </a:rPr>
              <a:t>Odhad činí :</a:t>
            </a:r>
          </a:p>
          <a:p>
            <a:pPr marL="1257300" lvl="1" indent="-363538" algn="just" fontAlgn="base">
              <a:lnSpc>
                <a:spcPct val="85000"/>
              </a:lnSpc>
              <a:spcBef>
                <a:spcPts val="1200"/>
              </a:spcBef>
              <a:spcAft>
                <a:spcPts val="600"/>
              </a:spcAft>
              <a:buFont typeface="Arial" panose="020B0604020202020204" pitchFamily="34" charset="0"/>
              <a:buChar char="•"/>
              <a:defRPr/>
            </a:pPr>
            <a:r>
              <a:rPr lang="cs-CZ" altLang="cs-CZ" sz="1600" u="sng" dirty="0">
                <a:solidFill>
                  <a:srgbClr val="000000"/>
                </a:solidFill>
              </a:rPr>
              <a:t>421 dodatečných úmrtí následky ozáření,</a:t>
            </a:r>
          </a:p>
          <a:p>
            <a:pPr lvl="4" algn="just" fontAlgn="base">
              <a:lnSpc>
                <a:spcPct val="85000"/>
              </a:lnSpc>
              <a:spcBef>
                <a:spcPts val="1200"/>
              </a:spcBef>
              <a:spcAft>
                <a:spcPts val="600"/>
              </a:spcAft>
              <a:buFont typeface="Arial" panose="020B0604020202020204" pitchFamily="34" charset="0"/>
              <a:buChar char="•"/>
              <a:defRPr/>
            </a:pPr>
            <a:r>
              <a:rPr lang="cs-CZ" altLang="cs-CZ" sz="1600" u="sng" dirty="0">
                <a:solidFill>
                  <a:srgbClr val="000000"/>
                </a:solidFill>
              </a:rPr>
              <a:t>334 na solidní nádory, </a:t>
            </a:r>
          </a:p>
          <a:p>
            <a:pPr lvl="4" algn="just" fontAlgn="base">
              <a:lnSpc>
                <a:spcPct val="85000"/>
              </a:lnSpc>
              <a:spcBef>
                <a:spcPts val="1200"/>
              </a:spcBef>
              <a:spcAft>
                <a:spcPts val="600"/>
              </a:spcAft>
              <a:buFont typeface="Arial" panose="020B0604020202020204" pitchFamily="34" charset="0"/>
              <a:buChar char="•"/>
              <a:defRPr/>
            </a:pPr>
            <a:r>
              <a:rPr lang="cs-CZ" altLang="cs-CZ" sz="1600" u="sng" dirty="0">
                <a:solidFill>
                  <a:srgbClr val="000000"/>
                </a:solidFill>
              </a:rPr>
              <a:t>87 na leukémii</a:t>
            </a:r>
            <a:r>
              <a:rPr lang="cs-CZ" altLang="cs-CZ" sz="1600" dirty="0">
                <a:solidFill>
                  <a:srgbClr val="000000"/>
                </a:solidFill>
              </a:rPr>
              <a:t>.</a:t>
            </a:r>
          </a:p>
          <a:p>
            <a:pPr lvl="1" algn="just" fontAlgn="base">
              <a:lnSpc>
                <a:spcPct val="85000"/>
              </a:lnSpc>
              <a:spcBef>
                <a:spcPts val="1200"/>
              </a:spcBef>
              <a:spcAft>
                <a:spcPts val="600"/>
              </a:spcAft>
              <a:buFont typeface="Arial" panose="020B0604020202020204" pitchFamily="34" charset="0"/>
              <a:buChar char="•"/>
              <a:defRPr/>
            </a:pPr>
            <a:r>
              <a:rPr lang="cs-CZ" altLang="cs-CZ" sz="1600" dirty="0">
                <a:solidFill>
                  <a:srgbClr val="000000"/>
                </a:solidFill>
              </a:rPr>
              <a:t>Vyšší statistická přesnost umožnila trochu </a:t>
            </a:r>
            <a:r>
              <a:rPr lang="cs-CZ" altLang="cs-CZ" sz="1600" b="1" dirty="0">
                <a:solidFill>
                  <a:srgbClr val="000000"/>
                </a:solidFill>
              </a:rPr>
              <a:t>upřesnit také závěry o závislostech dávka-účinek</a:t>
            </a:r>
            <a:r>
              <a:rPr lang="cs-CZ" altLang="cs-CZ" sz="1600" dirty="0">
                <a:solidFill>
                  <a:srgbClr val="000000"/>
                </a:solidFill>
              </a:rPr>
              <a:t>. Výsledky studií ukazují, že data jsou konzistentní s</a:t>
            </a:r>
          </a:p>
          <a:p>
            <a:pPr lvl="1" algn="just" fontAlgn="base">
              <a:lnSpc>
                <a:spcPct val="85000"/>
              </a:lnSpc>
              <a:spcBef>
                <a:spcPts val="1200"/>
              </a:spcBef>
              <a:spcAft>
                <a:spcPts val="600"/>
              </a:spcAft>
              <a:buFont typeface="Arial" panose="020B0604020202020204" pitchFamily="34" charset="0"/>
              <a:buChar char="•"/>
              <a:defRPr/>
            </a:pPr>
            <a:r>
              <a:rPr lang="cs-CZ" altLang="cs-CZ" sz="1600" b="1" dirty="0">
                <a:solidFill>
                  <a:srgbClr val="FF0000"/>
                </a:solidFill>
              </a:rPr>
              <a:t>lineárními (solidní </a:t>
            </a:r>
            <a:r>
              <a:rPr lang="cs-CZ" altLang="cs-CZ" sz="1600" b="1" dirty="0">
                <a:solidFill>
                  <a:srgbClr val="FF3300"/>
                </a:solidFill>
              </a:rPr>
              <a:t>nádory) </a:t>
            </a:r>
            <a:r>
              <a:rPr lang="cs-CZ" altLang="cs-CZ" sz="1600" b="1" dirty="0">
                <a:solidFill>
                  <a:srgbClr val="000000"/>
                </a:solidFill>
              </a:rPr>
              <a:t>nebo</a:t>
            </a:r>
            <a:r>
              <a:rPr lang="cs-CZ" altLang="cs-CZ" sz="1600" b="1" dirty="0">
                <a:solidFill>
                  <a:srgbClr val="FF3300"/>
                </a:solidFill>
              </a:rPr>
              <a:t> </a:t>
            </a:r>
          </a:p>
          <a:p>
            <a:pPr lvl="1" algn="just" fontAlgn="base">
              <a:lnSpc>
                <a:spcPct val="85000"/>
              </a:lnSpc>
              <a:spcBef>
                <a:spcPts val="1200"/>
              </a:spcBef>
              <a:spcAft>
                <a:spcPts val="600"/>
              </a:spcAft>
              <a:buFont typeface="Arial" panose="020B0604020202020204" pitchFamily="34" charset="0"/>
              <a:buChar char="•"/>
              <a:defRPr/>
            </a:pPr>
            <a:r>
              <a:rPr lang="cs-CZ" altLang="cs-CZ" sz="1600" b="1" dirty="0">
                <a:solidFill>
                  <a:srgbClr val="FF0000"/>
                </a:solidFill>
              </a:rPr>
              <a:t>lineárně-kvadratickými (leukémie) </a:t>
            </a:r>
            <a:r>
              <a:rPr lang="cs-CZ" altLang="cs-CZ" sz="1600" b="1" dirty="0">
                <a:solidFill>
                  <a:srgbClr val="FF3300"/>
                </a:solidFill>
              </a:rPr>
              <a:t>UZ(ED) </a:t>
            </a:r>
            <a:r>
              <a:rPr lang="cs-CZ" altLang="cs-CZ" sz="1600" b="1" dirty="0">
                <a:solidFill>
                  <a:srgbClr val="000000"/>
                </a:solidFill>
              </a:rPr>
              <a:t>závislostmi</a:t>
            </a:r>
            <a:r>
              <a:rPr lang="cs-CZ" altLang="cs-CZ" sz="1600" dirty="0">
                <a:solidFill>
                  <a:srgbClr val="000000"/>
                </a:solidFill>
              </a:rPr>
              <a:t> </a:t>
            </a:r>
            <a:r>
              <a:rPr lang="cs-CZ" altLang="cs-CZ" sz="1600" b="1" u="sng" dirty="0">
                <a:solidFill>
                  <a:srgbClr val="000000"/>
                </a:solidFill>
              </a:rPr>
              <a:t>(na obrázcích).</a:t>
            </a:r>
            <a:r>
              <a:rPr lang="cs-CZ" altLang="cs-CZ" sz="1600" dirty="0">
                <a:solidFill>
                  <a:srgbClr val="000000"/>
                </a:solidFill>
              </a:rPr>
              <a:t> </a:t>
            </a:r>
          </a:p>
          <a:p>
            <a:pPr lvl="1" algn="just" fontAlgn="base">
              <a:lnSpc>
                <a:spcPct val="85000"/>
              </a:lnSpc>
              <a:spcBef>
                <a:spcPts val="1200"/>
              </a:spcBef>
              <a:spcAft>
                <a:spcPts val="600"/>
              </a:spcAft>
              <a:defRPr/>
            </a:pPr>
            <a:r>
              <a:rPr lang="cs-CZ" altLang="cs-CZ" sz="1600" dirty="0">
                <a:solidFill>
                  <a:srgbClr val="000000"/>
                </a:solidFill>
              </a:rPr>
              <a:t>také učiněn závěr, že epidemiologická data sama o sobě neumožní odpovědět na otázku, zda existuje prahová dávka v UZ(ED) závislosti; </a:t>
            </a:r>
            <a:r>
              <a:rPr lang="cs-CZ" altLang="cs-CZ" sz="1600" b="1" dirty="0">
                <a:solidFill>
                  <a:srgbClr val="000000"/>
                </a:solidFill>
              </a:rPr>
              <a:t>UZ(ED) </a:t>
            </a:r>
            <a:r>
              <a:rPr lang="cs-CZ" altLang="cs-CZ" sz="1600" b="1" dirty="0">
                <a:solidFill>
                  <a:srgbClr val="FF0000"/>
                </a:solidFill>
              </a:rPr>
              <a:t>data pro leukémii jsou konzistentní s existencí prahu v oblasti malých dávek záření</a:t>
            </a:r>
            <a:r>
              <a:rPr lang="cs-CZ" altLang="cs-CZ" sz="1600" b="1" dirty="0">
                <a:solidFill>
                  <a:srgbClr val="000000"/>
                </a:solidFill>
              </a:rPr>
              <a:t>. </a:t>
            </a:r>
          </a:p>
          <a:p>
            <a:pPr lvl="1" algn="just" fontAlgn="base">
              <a:lnSpc>
                <a:spcPct val="85000"/>
              </a:lnSpc>
              <a:spcBef>
                <a:spcPts val="1200"/>
              </a:spcBef>
              <a:spcAft>
                <a:spcPts val="600"/>
              </a:spcAft>
              <a:defRPr/>
            </a:pPr>
            <a:r>
              <a:rPr lang="cs-CZ" altLang="cs-CZ" sz="1600" dirty="0">
                <a:solidFill>
                  <a:srgbClr val="000000"/>
                </a:solidFill>
              </a:rPr>
              <a:t>Byl potvrzen závěr dřívější zprávy o </a:t>
            </a:r>
            <a:r>
              <a:rPr lang="cs-CZ" altLang="cs-CZ" sz="1600" b="1" dirty="0">
                <a:solidFill>
                  <a:srgbClr val="FF0000"/>
                </a:solidFill>
              </a:rPr>
              <a:t>účinku vnitřního ozáření dětí radioaktivním jodem a vznikem rakoviny štítné žlázy</a:t>
            </a:r>
            <a:r>
              <a:rPr lang="cs-CZ" altLang="cs-CZ" sz="1600" dirty="0">
                <a:solidFill>
                  <a:srgbClr val="FF0000"/>
                </a:solidFill>
              </a:rPr>
              <a:t> </a:t>
            </a:r>
            <a:r>
              <a:rPr lang="cs-CZ" altLang="cs-CZ" sz="1600" dirty="0">
                <a:solidFill>
                  <a:srgbClr val="000000"/>
                </a:solidFill>
              </a:rPr>
              <a:t>(Černobyl). Odhad rizika je však komplikován nedostatečně určenou dávkou. Také výsledky dalších studií z území bývalého Sovětského svazu (Maják, řeka </a:t>
            </a:r>
            <a:r>
              <a:rPr lang="cs-CZ" altLang="cs-CZ" sz="1600" dirty="0" err="1">
                <a:solidFill>
                  <a:srgbClr val="000000"/>
                </a:solidFill>
              </a:rPr>
              <a:t>Teča</a:t>
            </a:r>
            <a:r>
              <a:rPr lang="cs-CZ" altLang="cs-CZ" sz="1600" dirty="0">
                <a:solidFill>
                  <a:srgbClr val="000000"/>
                </a:solidFill>
              </a:rPr>
              <a:t>) jsou nedostatečné pro upřesnění UZ(ED) závislostí.</a:t>
            </a:r>
          </a:p>
        </p:txBody>
      </p:sp>
      <p:sp>
        <p:nvSpPr>
          <p:cNvPr id="8197" name="Rectangle 4"/>
          <p:cNvSpPr>
            <a:spLocks noChangeArrowheads="1"/>
          </p:cNvSpPr>
          <p:nvPr/>
        </p:nvSpPr>
        <p:spPr bwMode="auto">
          <a:xfrm>
            <a:off x="1524000" y="4306888"/>
            <a:ext cx="184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
            </a:r>
            <a:br>
              <a:rPr lang="cs-CZ" altLang="cs-CZ" sz="1800">
                <a:solidFill>
                  <a:srgbClr val="000000"/>
                </a:solidFill>
              </a:rPr>
            </a:br>
            <a:endParaRPr lang="cs-CZ" altLang="cs-CZ" sz="1800">
              <a:solidFill>
                <a:srgbClr val="000000"/>
              </a:solidFill>
            </a:endParaRPr>
          </a:p>
        </p:txBody>
      </p:sp>
      <p:sp>
        <p:nvSpPr>
          <p:cNvPr id="8198" name="Text Box 7"/>
          <p:cNvSpPr txBox="1">
            <a:spLocks noChangeArrowheads="1"/>
          </p:cNvSpPr>
          <p:nvPr/>
        </p:nvSpPr>
        <p:spPr bwMode="auto">
          <a:xfrm>
            <a:off x="9612219" y="727076"/>
            <a:ext cx="221615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a:t>
            </a:r>
            <a:r>
              <a:rPr lang="en-US" altLang="cs-CZ" sz="1600">
                <a:solidFill>
                  <a:srgbClr val="000000"/>
                </a:solidFill>
              </a:rPr>
              <a:t>United Nations Scientific Committee on the Effects of Atomic </a:t>
            </a:r>
            <a:r>
              <a:rPr lang="cs-CZ" altLang="cs-CZ" sz="1600">
                <a:solidFill>
                  <a:srgbClr val="000000"/>
                </a:solidFill>
              </a:rPr>
              <a:t>Radiation</a:t>
            </a:r>
          </a:p>
        </p:txBody>
      </p:sp>
    </p:spTree>
    <p:extLst>
      <p:ext uri="{BB962C8B-B14F-4D97-AF65-F5344CB8AC3E}">
        <p14:creationId xmlns:p14="http://schemas.microsoft.com/office/powerpoint/2010/main" val="35875003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03388" y="115889"/>
            <a:ext cx="8291512" cy="242887"/>
          </a:xfrm>
          <a:noFill/>
        </p:spPr>
        <p:txBody>
          <a:bodyPr>
            <a:normAutofit fontScale="90000"/>
          </a:bodyPr>
          <a:lstStyle/>
          <a:p>
            <a:pPr eaLnBrk="1" hangingPunct="1"/>
            <a:r>
              <a:rPr lang="cs-CZ" altLang="cs-CZ" sz="1600" b="1"/>
              <a:t>Stochastické účinky záření na organismy</a:t>
            </a:r>
          </a:p>
        </p:txBody>
      </p:sp>
      <p:sp>
        <p:nvSpPr>
          <p:cNvPr id="9219" name="Rectangle 3"/>
          <p:cNvSpPr>
            <a:spLocks noChangeArrowheads="1"/>
          </p:cNvSpPr>
          <p:nvPr/>
        </p:nvSpPr>
        <p:spPr bwMode="auto">
          <a:xfrm>
            <a:off x="1524000" y="4306888"/>
            <a:ext cx="184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t/>
            </a:r>
            <a:br>
              <a:rPr lang="cs-CZ" altLang="cs-CZ" sz="1800"/>
            </a:br>
            <a:endParaRPr lang="cs-CZ" altLang="cs-CZ" sz="1800"/>
          </a:p>
        </p:txBody>
      </p:sp>
      <p:pic>
        <p:nvPicPr>
          <p:cNvPr id="9220" name="Picture 4" descr="Solidní-nád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1125538"/>
            <a:ext cx="2505075"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P2230014"/>
          <p:cNvPicPr>
            <a:picLocks noChangeAspect="1" noChangeArrowheads="1"/>
          </p:cNvPicPr>
          <p:nvPr/>
        </p:nvPicPr>
        <p:blipFill>
          <a:blip r:embed="rId3" cstate="print">
            <a:lum bright="16000" contrast="72000"/>
            <a:extLst>
              <a:ext uri="{28A0092B-C50C-407E-A947-70E740481C1C}">
                <a14:useLocalDpi xmlns:a14="http://schemas.microsoft.com/office/drawing/2010/main" val="0"/>
              </a:ext>
            </a:extLst>
          </a:blip>
          <a:srcRect l="27350" t="32587" r="32416" b="9892"/>
          <a:stretch>
            <a:fillRect/>
          </a:stretch>
        </p:blipFill>
        <p:spPr bwMode="auto">
          <a:xfrm>
            <a:off x="6167438" y="1125539"/>
            <a:ext cx="291465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2640013" y="4360864"/>
            <a:ext cx="2514600" cy="1228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FontTx/>
              <a:buNone/>
            </a:pPr>
            <a:r>
              <a:rPr lang="cs-CZ" altLang="cs-CZ" sz="1200" b="1" i="1" dirty="0">
                <a:solidFill>
                  <a:srgbClr val="000000"/>
                </a:solidFill>
              </a:rPr>
              <a:t>Dávkové závislosti incidence solidních nádorů u obyvatel Hirošimy a Nagasaki. Pro malé dávky je vidět, že experimentální data jsou v souladu s lineární závislosti.</a:t>
            </a:r>
            <a:endParaRPr lang="cs-CZ" altLang="cs-CZ" sz="1800" b="1" dirty="0">
              <a:solidFill>
                <a:srgbClr val="000000"/>
              </a:solidFill>
            </a:endParaRPr>
          </a:p>
        </p:txBody>
      </p:sp>
      <p:sp>
        <p:nvSpPr>
          <p:cNvPr id="9223" name="Text Box 7"/>
          <p:cNvSpPr txBox="1">
            <a:spLocks noChangeArrowheads="1"/>
          </p:cNvSpPr>
          <p:nvPr/>
        </p:nvSpPr>
        <p:spPr bwMode="auto">
          <a:xfrm>
            <a:off x="6167438" y="4365626"/>
            <a:ext cx="2952750" cy="1223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FontTx/>
              <a:buNone/>
            </a:pPr>
            <a:r>
              <a:rPr lang="cs-CZ" altLang="cs-CZ" sz="1200" b="1" i="1" dirty="0">
                <a:solidFill>
                  <a:srgbClr val="000000"/>
                </a:solidFill>
              </a:rPr>
              <a:t>Dávkové závislosti incidence leukémií u obyvatel Hirošimy a Nagasaki. Pro malé dávky je vidět, že experimentální data odpovídají spíše lineárně-kvadratické závislosti nebo závislosti s prahem do zhruba 0.2 Sv.</a:t>
            </a:r>
            <a:endParaRPr lang="cs-CZ" altLang="cs-CZ" sz="1800" b="1" dirty="0">
              <a:solidFill>
                <a:srgbClr val="000000"/>
              </a:solidFill>
            </a:endParaRPr>
          </a:p>
        </p:txBody>
      </p:sp>
      <p:sp>
        <p:nvSpPr>
          <p:cNvPr id="9224" name="Text Box 8"/>
          <p:cNvSpPr txBox="1">
            <a:spLocks noChangeArrowheads="1"/>
          </p:cNvSpPr>
          <p:nvPr/>
        </p:nvSpPr>
        <p:spPr bwMode="auto">
          <a:xfrm>
            <a:off x="1847850" y="5667375"/>
            <a:ext cx="8496300" cy="915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FontTx/>
              <a:buNone/>
            </a:pPr>
            <a:r>
              <a:rPr lang="cs-CZ" altLang="cs-CZ" sz="1800" dirty="0">
                <a:cs typeface="Times New Roman" panose="02020603050405020304" pitchFamily="18" charset="0"/>
              </a:rPr>
              <a:t>Epidemiologické studie jsou pro radiační ochranu velmi cenné, avšak neumožňují stanovit přesně riziko pro velmi nízké dávky záření (pod 20 </a:t>
            </a:r>
            <a:r>
              <a:rPr lang="cs-CZ" altLang="cs-CZ" sz="1800" dirty="0" err="1">
                <a:cs typeface="Times New Roman" panose="02020603050405020304" pitchFamily="18" charset="0"/>
              </a:rPr>
              <a:t>cSv</a:t>
            </a:r>
            <a:r>
              <a:rPr lang="cs-CZ" altLang="cs-CZ" sz="1800" dirty="0">
                <a:cs typeface="Times New Roman" panose="02020603050405020304" pitchFamily="18" charset="0"/>
              </a:rPr>
              <a:t>) vzhledem k vysoké spontánní incidenci ZN a nízké statistické spolehlivosti závěrů.</a:t>
            </a:r>
            <a:r>
              <a:rPr lang="cs-CZ" altLang="cs-CZ" sz="1800" b="1" dirty="0"/>
              <a:t> </a:t>
            </a:r>
          </a:p>
        </p:txBody>
      </p:sp>
      <p:sp>
        <p:nvSpPr>
          <p:cNvPr id="9225" name="Text Box 9"/>
          <p:cNvSpPr txBox="1">
            <a:spLocks noChangeArrowheads="1"/>
          </p:cNvSpPr>
          <p:nvPr/>
        </p:nvSpPr>
        <p:spPr bwMode="auto">
          <a:xfrm>
            <a:off x="7072313" y="765176"/>
            <a:ext cx="111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b="1">
                <a:solidFill>
                  <a:srgbClr val="FF3300"/>
                </a:solidFill>
              </a:rPr>
              <a:t>Leukmie</a:t>
            </a:r>
          </a:p>
        </p:txBody>
      </p:sp>
      <p:sp>
        <p:nvSpPr>
          <p:cNvPr id="9226" name="Text Box 10"/>
          <p:cNvSpPr txBox="1">
            <a:spLocks noChangeArrowheads="1"/>
          </p:cNvSpPr>
          <p:nvPr/>
        </p:nvSpPr>
        <p:spPr bwMode="auto">
          <a:xfrm>
            <a:off x="2927350" y="758826"/>
            <a:ext cx="178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b="1">
                <a:solidFill>
                  <a:srgbClr val="FF3300"/>
                </a:solidFill>
              </a:rPr>
              <a:t>Solidní tumory</a:t>
            </a:r>
          </a:p>
        </p:txBody>
      </p:sp>
      <p:sp>
        <p:nvSpPr>
          <p:cNvPr id="9227" name="Text Box 11"/>
          <p:cNvSpPr txBox="1">
            <a:spLocks noChangeArrowheads="1"/>
          </p:cNvSpPr>
          <p:nvPr/>
        </p:nvSpPr>
        <p:spPr bwMode="auto">
          <a:xfrm>
            <a:off x="4583113" y="404813"/>
            <a:ext cx="2165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Hirošima, Nagasaki</a:t>
            </a:r>
          </a:p>
        </p:txBody>
      </p:sp>
    </p:spTree>
    <p:extLst>
      <p:ext uri="{BB962C8B-B14F-4D97-AF65-F5344CB8AC3E}">
        <p14:creationId xmlns:p14="http://schemas.microsoft.com/office/powerpoint/2010/main" val="1141079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760111" y="90642"/>
            <a:ext cx="8747573" cy="523220"/>
          </a:xfrm>
          <a:prstGeom prst="rect">
            <a:avLst/>
          </a:prstGeom>
          <a:noFill/>
        </p:spPr>
        <p:txBody>
          <a:bodyPr wrap="square" rtlCol="0">
            <a:spAutoFit/>
          </a:bodyPr>
          <a:lstStyle/>
          <a:p>
            <a:r>
              <a:rPr lang="cs-CZ" sz="2800" b="1" dirty="0">
                <a:solidFill>
                  <a:srgbClr val="000000"/>
                </a:solidFill>
              </a:rPr>
              <a:t>KATASTROFA V ČERNOBYLSKÉ JADERNÉ ELEKTRÁRNĚ</a:t>
            </a:r>
          </a:p>
        </p:txBody>
      </p:sp>
      <p:pic>
        <p:nvPicPr>
          <p:cNvPr id="5" name="Picture 2" descr="http://ucivozs.sweb.cz/cernobyl1_soubory/image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8782" y="3858002"/>
            <a:ext cx="4389219" cy="2999998"/>
          </a:xfrm>
          <a:prstGeom prst="rect">
            <a:avLst/>
          </a:prstGeom>
          <a:noFill/>
          <a:extLst>
            <a:ext uri="{909E8E84-426E-40DD-AFC4-6F175D3DCCD1}">
              <a14:hiddenFill xmlns:a14="http://schemas.microsoft.com/office/drawing/2010/main">
                <a:solidFill>
                  <a:srgbClr val="FFFFFF"/>
                </a:solidFill>
              </a14:hiddenFill>
            </a:ext>
          </a:extLst>
        </p:spPr>
      </p:pic>
      <p:pic>
        <p:nvPicPr>
          <p:cNvPr id="249860" name="Picture 4" descr="http://1gr.cz/fotky/idnes/11/111/cl6/STF3edfdc_profimedia_0102150268.jpg"/>
          <p:cNvPicPr>
            <a:picLocks noChangeAspect="1" noChangeArrowheads="1"/>
          </p:cNvPicPr>
          <p:nvPr/>
        </p:nvPicPr>
        <p:blipFill>
          <a:blip r:embed="rId3" cstate="print"/>
          <a:srcRect/>
          <a:stretch>
            <a:fillRect/>
          </a:stretch>
        </p:blipFill>
        <p:spPr bwMode="auto">
          <a:xfrm>
            <a:off x="7593380" y="1508064"/>
            <a:ext cx="2930242" cy="1920937"/>
          </a:xfrm>
          <a:prstGeom prst="rect">
            <a:avLst/>
          </a:prstGeom>
          <a:noFill/>
        </p:spPr>
      </p:pic>
      <p:pic>
        <p:nvPicPr>
          <p:cNvPr id="249862" name="Picture 6" descr="http://1gr.cz/fotky/idnes/06/042/gal/MIZ12457f_42_15784479.jpg"/>
          <p:cNvPicPr>
            <a:picLocks noChangeAspect="1" noChangeArrowheads="1"/>
          </p:cNvPicPr>
          <p:nvPr/>
        </p:nvPicPr>
        <p:blipFill>
          <a:blip r:embed="rId4" cstate="print"/>
          <a:srcRect/>
          <a:stretch>
            <a:fillRect/>
          </a:stretch>
        </p:blipFill>
        <p:spPr bwMode="auto">
          <a:xfrm>
            <a:off x="2313241" y="4649955"/>
            <a:ext cx="3092951" cy="2033616"/>
          </a:xfrm>
          <a:prstGeom prst="rect">
            <a:avLst/>
          </a:prstGeom>
          <a:noFill/>
        </p:spPr>
      </p:pic>
      <p:sp>
        <p:nvSpPr>
          <p:cNvPr id="2" name="TextovéPole 1"/>
          <p:cNvSpPr txBox="1"/>
          <p:nvPr/>
        </p:nvSpPr>
        <p:spPr>
          <a:xfrm>
            <a:off x="5035297" y="502920"/>
            <a:ext cx="2787943" cy="861774"/>
          </a:xfrm>
          <a:prstGeom prst="rect">
            <a:avLst/>
          </a:prstGeom>
          <a:noFill/>
        </p:spPr>
        <p:txBody>
          <a:bodyPr wrap="none" rtlCol="0">
            <a:spAutoFit/>
          </a:bodyPr>
          <a:lstStyle/>
          <a:p>
            <a:r>
              <a:rPr lang="cs-CZ" sz="3200" dirty="0">
                <a:solidFill>
                  <a:srgbClr val="FF0000"/>
                </a:solidFill>
              </a:rPr>
              <a:t>26. </a:t>
            </a:r>
            <a:r>
              <a:rPr lang="cs-CZ" sz="3200" dirty="0">
                <a:solidFill>
                  <a:srgbClr val="FF0000"/>
                </a:solidFill>
              </a:rPr>
              <a:t>dubna </a:t>
            </a:r>
            <a:r>
              <a:rPr lang="cs-CZ" sz="3200" dirty="0" smtClean="0">
                <a:solidFill>
                  <a:srgbClr val="FF0000"/>
                </a:solidFill>
              </a:rPr>
              <a:t>1986</a:t>
            </a:r>
            <a:endParaRPr lang="en-US" sz="3200" dirty="0">
              <a:solidFill>
                <a:srgbClr val="FF0000"/>
              </a:solidFill>
            </a:endParaRPr>
          </a:p>
          <a:p>
            <a:endParaRPr lang="cs-CZ" dirty="0">
              <a:solidFill>
                <a:srgbClr val="000000"/>
              </a:solidFill>
            </a:endParaRPr>
          </a:p>
        </p:txBody>
      </p:sp>
      <p:pic>
        <p:nvPicPr>
          <p:cNvPr id="3" name="Picture 2" descr="http://img.ihned.cz/attachment.php/500/31086500/aouv34BCE7HJLOl6PQbefpz0Uw29ARVn/Chernobyl_Reuters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8380" y="1433541"/>
            <a:ext cx="5715000" cy="3219451"/>
          </a:xfrm>
          <a:prstGeom prst="rect">
            <a:avLst/>
          </a:prstGeom>
          <a:noFill/>
          <a:ln w="57150">
            <a:solidFill>
              <a:schemeClr val="accent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1588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se stalo:</a:t>
            </a:r>
            <a:endParaRPr lang="cs-CZ" dirty="0"/>
          </a:p>
        </p:txBody>
      </p:sp>
      <p:sp>
        <p:nvSpPr>
          <p:cNvPr id="3" name="Zástupný symbol pro obsah 2"/>
          <p:cNvSpPr>
            <a:spLocks noGrp="1"/>
          </p:cNvSpPr>
          <p:nvPr>
            <p:ph idx="1"/>
          </p:nvPr>
        </p:nvSpPr>
        <p:spPr>
          <a:xfrm>
            <a:off x="327212" y="1583577"/>
            <a:ext cx="6833347" cy="4833097"/>
          </a:xfrm>
        </p:spPr>
        <p:txBody>
          <a:bodyPr>
            <a:normAutofit lnSpcReduction="10000"/>
          </a:bodyPr>
          <a:lstStyle/>
          <a:p>
            <a:r>
              <a:rPr lang="en-US" sz="2400" dirty="0"/>
              <a:t>The accident at the Chernobyl reactor happened during an experimental test of the electrical control system as the reactor was being shut down for routine maintenance. </a:t>
            </a:r>
            <a:endParaRPr lang="cs-CZ" sz="2400" dirty="0"/>
          </a:p>
          <a:p>
            <a:r>
              <a:rPr lang="en-US" sz="2400" dirty="0"/>
              <a:t>The </a:t>
            </a:r>
            <a:r>
              <a:rPr lang="en-US" sz="2400" dirty="0"/>
              <a:t>operators, in violation of safety regulations, had switched off important control systems and allowed the reactor, which had design flaws, to reach unstable, low-power conditions. A sudden power surge caused a steam explosion that ruptured the reactor vessel, allowing further violent fuel-steam interactions that destroyed the reactor core and severely damaged the reactor building. Subsequently, an intense graphite fire burned for 10 days. Under those conditions, large releases of radioactive materials took place.</a:t>
            </a:r>
            <a:endParaRPr lang="cs-CZ" sz="2400"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3617" y="365127"/>
            <a:ext cx="4673451" cy="3112994"/>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617" y="3789831"/>
            <a:ext cx="4674892" cy="2626844"/>
          </a:xfrm>
          <a:prstGeom prst="rect">
            <a:avLst/>
          </a:prstGeom>
        </p:spPr>
      </p:pic>
    </p:spTree>
    <p:extLst>
      <p:ext uri="{BB962C8B-B14F-4D97-AF65-F5344CB8AC3E}">
        <p14:creationId xmlns:p14="http://schemas.microsoft.com/office/powerpoint/2010/main" val="4270812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Černobylský „experiment“</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614" y="2414868"/>
            <a:ext cx="6000750" cy="3905250"/>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364" y="1690690"/>
            <a:ext cx="5858847" cy="4725985"/>
          </a:xfrm>
          <a:prstGeom prst="rect">
            <a:avLst/>
          </a:prstGeom>
        </p:spPr>
      </p:pic>
      <p:sp>
        <p:nvSpPr>
          <p:cNvPr id="6" name="TextovéPole 5"/>
          <p:cNvSpPr txBox="1"/>
          <p:nvPr/>
        </p:nvSpPr>
        <p:spPr>
          <a:xfrm>
            <a:off x="475129" y="1660156"/>
            <a:ext cx="5620871" cy="923330"/>
          </a:xfrm>
          <a:prstGeom prst="rect">
            <a:avLst/>
          </a:prstGeom>
          <a:noFill/>
        </p:spPr>
        <p:txBody>
          <a:bodyPr wrap="square" rtlCol="0">
            <a:spAutoFit/>
          </a:bodyPr>
          <a:lstStyle/>
          <a:p>
            <a:r>
              <a:rPr lang="cs-CZ" dirty="0" smtClean="0"/>
              <a:t>Elektrárna potřebuje elektřinu – v reaktoru i po zastavení řetězové reakce zůstává značný tepelný výkon (údaje pro </a:t>
            </a:r>
            <a:r>
              <a:rPr lang="cs-CZ" dirty="0" err="1" smtClean="0"/>
              <a:t>Fukushimu</a:t>
            </a:r>
            <a:r>
              <a:rPr lang="cs-CZ" dirty="0" smtClean="0"/>
              <a:t>)</a:t>
            </a:r>
            <a:endParaRPr lang="cs-CZ" dirty="0"/>
          </a:p>
        </p:txBody>
      </p:sp>
      <p:sp>
        <p:nvSpPr>
          <p:cNvPr id="7" name="TextovéPole 6"/>
          <p:cNvSpPr txBox="1"/>
          <p:nvPr/>
        </p:nvSpPr>
        <p:spPr>
          <a:xfrm>
            <a:off x="7395882" y="1027908"/>
            <a:ext cx="4148417" cy="369332"/>
          </a:xfrm>
          <a:prstGeom prst="rect">
            <a:avLst/>
          </a:prstGeom>
          <a:noFill/>
        </p:spPr>
        <p:txBody>
          <a:bodyPr wrap="square" rtlCol="0">
            <a:spAutoFit/>
          </a:bodyPr>
          <a:lstStyle/>
          <a:p>
            <a:r>
              <a:rPr lang="cs-CZ" dirty="0" smtClean="0"/>
              <a:t>Výkon reaktoru v průběhu experimentu</a:t>
            </a:r>
            <a:endParaRPr lang="cs-CZ" dirty="0"/>
          </a:p>
        </p:txBody>
      </p:sp>
    </p:spTree>
    <p:extLst>
      <p:ext uri="{BB962C8B-B14F-4D97-AF65-F5344CB8AC3E}">
        <p14:creationId xmlns:p14="http://schemas.microsoft.com/office/powerpoint/2010/main" val="19400450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11335"/>
            <a:ext cx="10515600" cy="1325563"/>
          </a:xfrm>
        </p:spPr>
        <p:txBody>
          <a:bodyPr/>
          <a:lstStyle/>
          <a:p>
            <a:r>
              <a:rPr lang="cs-CZ" dirty="0" smtClean="0"/>
              <a:t>ČERNOBYL - REAKTOR</a:t>
            </a:r>
            <a:endParaRPr lang="cs-CZ" dirty="0"/>
          </a:p>
        </p:txBody>
      </p:sp>
      <p:sp>
        <p:nvSpPr>
          <p:cNvPr id="3" name="Zástupný symbol pro obsah 2"/>
          <p:cNvSpPr>
            <a:spLocks noGrp="1"/>
          </p:cNvSpPr>
          <p:nvPr>
            <p:ph idx="1"/>
          </p:nvPr>
        </p:nvSpPr>
        <p:spPr>
          <a:xfrm>
            <a:off x="770964" y="1636898"/>
            <a:ext cx="7410993" cy="4525963"/>
          </a:xfrm>
        </p:spPr>
        <p:txBody>
          <a:bodyPr/>
          <a:lstStyle/>
          <a:p>
            <a:r>
              <a:rPr lang="cs-CZ" dirty="0"/>
              <a:t>Reaktor RBMK-1000 (</a:t>
            </a:r>
            <a:r>
              <a:rPr lang="cs-CZ" dirty="0" err="1"/>
              <a:t>MeV</a:t>
            </a:r>
            <a:r>
              <a:rPr lang="cs-CZ" dirty="0"/>
              <a:t>): varný reaktor (jako ve </a:t>
            </a:r>
            <a:r>
              <a:rPr lang="cs-CZ" dirty="0" err="1"/>
              <a:t>Fukushimě</a:t>
            </a:r>
            <a:r>
              <a:rPr lang="cs-CZ" dirty="0"/>
              <a:t> a podobný tomu v Jaslovských Bohunicích, jiný než v Temelíně)</a:t>
            </a:r>
          </a:p>
          <a:p>
            <a:r>
              <a:rPr lang="cs-CZ" dirty="0"/>
              <a:t>Chlazený vodou a moderovaný grafitem</a:t>
            </a:r>
          </a:p>
          <a:p>
            <a:r>
              <a:rPr lang="cs-CZ" dirty="0"/>
              <a:t>Přepracovaný mode reaktoru k produkci plutonia</a:t>
            </a:r>
          </a:p>
          <a:p>
            <a:r>
              <a:rPr lang="cs-CZ" dirty="0"/>
              <a:t>Toto ale nebyl reaktor na plutonium, jak se někdy říká</a:t>
            </a:r>
          </a:p>
          <a:p>
            <a:r>
              <a:rPr lang="cs-CZ" dirty="0"/>
              <a:t>Výhoda: lze průběžně vyměňovat palivové soubory (výhodné pro odebírání plutonia)</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1957" y="676184"/>
            <a:ext cx="3747078" cy="2463704"/>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1957" y="3513750"/>
            <a:ext cx="3828146" cy="2702903"/>
          </a:xfrm>
          <a:prstGeom prst="rect">
            <a:avLst/>
          </a:prstGeom>
        </p:spPr>
      </p:pic>
    </p:spTree>
    <p:extLst>
      <p:ext uri="{BB962C8B-B14F-4D97-AF65-F5344CB8AC3E}">
        <p14:creationId xmlns:p14="http://schemas.microsoft.com/office/powerpoint/2010/main" val="1077380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702453" y="526346"/>
            <a:ext cx="10664794" cy="3631763"/>
          </a:xfrm>
          <a:prstGeom prst="rect">
            <a:avLst/>
          </a:prstGeom>
        </p:spPr>
        <p:txBody>
          <a:bodyPr wrap="square">
            <a:spAutoFit/>
          </a:bodyPr>
          <a:lstStyle/>
          <a:p>
            <a:pPr marL="285750" indent="-285750">
              <a:spcBef>
                <a:spcPts val="1200"/>
              </a:spcBef>
              <a:buFont typeface="Arial" panose="020B0604020202020204" pitchFamily="34" charset="0"/>
              <a:buChar char="•"/>
            </a:pPr>
            <a:r>
              <a:rPr lang="cs-CZ" sz="2000" u="sng" dirty="0"/>
              <a:t>U interakce IZ tedy přeci jenom něco specifického…. </a:t>
            </a:r>
            <a:endParaRPr lang="cs-CZ" sz="2000" u="sng" dirty="0" smtClean="0"/>
          </a:p>
          <a:p>
            <a:pPr marL="285750" indent="-285750">
              <a:spcBef>
                <a:spcPts val="1200"/>
              </a:spcBef>
              <a:buFont typeface="Arial" panose="020B0604020202020204" pitchFamily="34" charset="0"/>
              <a:buChar char="•"/>
            </a:pPr>
            <a:r>
              <a:rPr lang="cs-CZ" sz="2000" dirty="0" smtClean="0"/>
              <a:t>IZ = </a:t>
            </a:r>
            <a:r>
              <a:rPr lang="cs-CZ" sz="2000" dirty="0"/>
              <a:t>uvolnění vysokoenergetických kvant v malém objemu </a:t>
            </a:r>
            <a:r>
              <a:rPr lang="cs-CZ" sz="2000" dirty="0" smtClean="0"/>
              <a:t>buňky, tj. </a:t>
            </a:r>
            <a:r>
              <a:rPr lang="cs-CZ" sz="2000" u="sng" dirty="0" smtClean="0">
                <a:solidFill>
                  <a:srgbClr val="C00000"/>
                </a:solidFill>
              </a:rPr>
              <a:t>koncentrované předání energie</a:t>
            </a:r>
            <a:r>
              <a:rPr lang="cs-CZ" sz="2000" dirty="0" smtClean="0"/>
              <a:t>. Toto je pravda, různé typy záření mají proto jiné účinky i při předání stejné dávky (radiační váhový faktor, Gy vs. </a:t>
            </a:r>
            <a:r>
              <a:rPr lang="cs-CZ" sz="2000" dirty="0" err="1" smtClean="0"/>
              <a:t>Sv</a:t>
            </a:r>
            <a:r>
              <a:rPr lang="cs-CZ" sz="2000" dirty="0" smtClean="0"/>
              <a:t>). Avšak </a:t>
            </a:r>
            <a:r>
              <a:rPr lang="cs-CZ" sz="2000" dirty="0"/>
              <a:t>ani zohlednění charakteru energetického </a:t>
            </a:r>
            <a:r>
              <a:rPr lang="cs-CZ" sz="2000" dirty="0" smtClean="0"/>
              <a:t>přenosu, neposkytuje </a:t>
            </a:r>
            <a:r>
              <a:rPr lang="cs-CZ" sz="2000" dirty="0"/>
              <a:t>úplné ozřejmění problému. </a:t>
            </a:r>
            <a:endParaRPr lang="cs-CZ" sz="2000" dirty="0" smtClean="0"/>
          </a:p>
          <a:p>
            <a:pPr marL="285750" indent="-285750">
              <a:spcBef>
                <a:spcPts val="1200"/>
              </a:spcBef>
              <a:buFont typeface="Arial" panose="020B0604020202020204" pitchFamily="34" charset="0"/>
              <a:buChar char="•"/>
            </a:pPr>
            <a:r>
              <a:rPr lang="cs-CZ" sz="2000" b="1" dirty="0" smtClean="0">
                <a:solidFill>
                  <a:srgbClr val="C00000"/>
                </a:solidFill>
              </a:rPr>
              <a:t>TERČOVÁ TEORIE</a:t>
            </a:r>
            <a:r>
              <a:rPr lang="cs-CZ" sz="2000" dirty="0" smtClean="0"/>
              <a:t>: počítá </a:t>
            </a:r>
            <a:r>
              <a:rPr lang="cs-CZ" sz="2000" dirty="0"/>
              <a:t>s existencí </a:t>
            </a:r>
            <a:r>
              <a:rPr lang="cs-CZ" sz="2000" u="sng" dirty="0"/>
              <a:t>obzvlášť citlivého terče uvnitř buňky</a:t>
            </a:r>
            <a:r>
              <a:rPr lang="cs-CZ" sz="2000" dirty="0"/>
              <a:t>, jehož zasažení je pro buňku kritické a potenciálně vede k její smrti. Následně se podařilo tento terč identifikovat s buněčným </a:t>
            </a:r>
            <a:r>
              <a:rPr lang="cs-CZ" sz="2000" dirty="0" smtClean="0"/>
              <a:t>jádrem (z</a:t>
            </a:r>
            <a:r>
              <a:rPr lang="cs-CZ" sz="2000" dirty="0"/>
              <a:t> pohledu stochastických účinků pak dokonce jen určitými typy genů v jaderné </a:t>
            </a:r>
            <a:r>
              <a:rPr lang="cs-CZ" sz="2000" dirty="0" smtClean="0"/>
              <a:t>DNA, viz </a:t>
            </a:r>
            <a:r>
              <a:rPr lang="cs-CZ" sz="2000" dirty="0"/>
              <a:t>dále).</a:t>
            </a:r>
          </a:p>
          <a:p>
            <a:pPr marL="285750" indent="-285750">
              <a:spcBef>
                <a:spcPts val="1200"/>
              </a:spcBef>
              <a:buFont typeface="Arial" panose="020B0604020202020204" pitchFamily="34" charset="0"/>
              <a:buChar char="•"/>
            </a:pPr>
            <a:endParaRPr lang="cs-CZ" sz="20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09" y="3758038"/>
            <a:ext cx="2143125" cy="2143125"/>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489" y="3582043"/>
            <a:ext cx="8331909" cy="2495117"/>
          </a:xfrm>
          <a:prstGeom prst="rect">
            <a:avLst/>
          </a:prstGeom>
        </p:spPr>
      </p:pic>
    </p:spTree>
    <p:extLst>
      <p:ext uri="{BB962C8B-B14F-4D97-AF65-F5344CB8AC3E}">
        <p14:creationId xmlns:p14="http://schemas.microsoft.com/office/powerpoint/2010/main" val="11628303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SE STALO A PROČ</a:t>
            </a:r>
            <a:endParaRPr lang="cs-CZ" dirty="0"/>
          </a:p>
        </p:txBody>
      </p:sp>
      <p:sp>
        <p:nvSpPr>
          <p:cNvPr id="3" name="Zástupný symbol pro obsah 2"/>
          <p:cNvSpPr>
            <a:spLocks noGrp="1"/>
          </p:cNvSpPr>
          <p:nvPr>
            <p:ph idx="1"/>
          </p:nvPr>
        </p:nvSpPr>
        <p:spPr/>
        <p:txBody>
          <a:bodyPr/>
          <a:lstStyle/>
          <a:p>
            <a:r>
              <a:rPr lang="cs-CZ" dirty="0" smtClean="0"/>
              <a:t>Kladná zpětná vazba při určitých provozních podmínkách (s růstem teploty roste reaktivita)</a:t>
            </a:r>
          </a:p>
          <a:p>
            <a:r>
              <a:rPr lang="cs-CZ" dirty="0" smtClean="0"/>
              <a:t>Konce havarijních tyčí zvyšovaly moderaci (reaktivita rostla, než se tyče zasunuly celé)</a:t>
            </a:r>
          </a:p>
          <a:p>
            <a:r>
              <a:rPr lang="cs-CZ" dirty="0" smtClean="0"/>
              <a:t>Nestabilní při rychlých změnách výkonu a při velmi nízkých výkonech</a:t>
            </a:r>
          </a:p>
          <a:p>
            <a:r>
              <a:rPr lang="cs-CZ" dirty="0" smtClean="0"/>
              <a:t>Neměl </a:t>
            </a:r>
            <a:r>
              <a:rPr lang="cs-CZ" dirty="0" err="1" smtClean="0"/>
              <a:t>kontainment</a:t>
            </a:r>
            <a:endParaRPr lang="cs-CZ" dirty="0"/>
          </a:p>
        </p:txBody>
      </p:sp>
    </p:spTree>
    <p:extLst>
      <p:ext uri="{BB962C8B-B14F-4D97-AF65-F5344CB8AC3E}">
        <p14:creationId xmlns:p14="http://schemas.microsoft.com/office/powerpoint/2010/main" val="19520738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01371" y="367154"/>
            <a:ext cx="8229600" cy="776922"/>
          </a:xfrm>
        </p:spPr>
        <p:txBody>
          <a:bodyPr/>
          <a:lstStyle/>
          <a:p>
            <a:r>
              <a:rPr lang="cs-CZ" dirty="0" smtClean="0"/>
              <a:t>CO SE STALO A PROČ</a:t>
            </a:r>
            <a:endParaRPr lang="cs-CZ" dirty="0"/>
          </a:p>
        </p:txBody>
      </p:sp>
      <p:sp>
        <p:nvSpPr>
          <p:cNvPr id="3" name="Zástupný symbol pro obsah 2"/>
          <p:cNvSpPr>
            <a:spLocks noGrp="1"/>
          </p:cNvSpPr>
          <p:nvPr>
            <p:ph idx="1"/>
          </p:nvPr>
        </p:nvSpPr>
        <p:spPr>
          <a:xfrm>
            <a:off x="1467971" y="1447442"/>
            <a:ext cx="8763000" cy="4525963"/>
          </a:xfrm>
        </p:spPr>
        <p:txBody>
          <a:bodyPr>
            <a:normAutofit fontScale="92500" lnSpcReduction="10000"/>
          </a:bodyPr>
          <a:lstStyle/>
          <a:p>
            <a:r>
              <a:rPr lang="cs-CZ" sz="2400" dirty="0"/>
              <a:t>Operátoři neznali rizika (tajeno, byl to „vojenský reaktor“ a horká oblast znalostí ve studené válce)</a:t>
            </a:r>
          </a:p>
          <a:p>
            <a:r>
              <a:rPr lang="cs-CZ" sz="2400" dirty="0"/>
              <a:t>Experiment s využitím doběhu turbíny při </a:t>
            </a:r>
            <a:r>
              <a:rPr lang="cs-CZ" sz="2400" dirty="0" smtClean="0"/>
              <a:t>výpadku proudu („</a:t>
            </a:r>
            <a:r>
              <a:rPr lang="cs-CZ" sz="2400" dirty="0" err="1" smtClean="0"/>
              <a:t>blackout</a:t>
            </a:r>
            <a:r>
              <a:rPr lang="cs-CZ" sz="2400" dirty="0" smtClean="0"/>
              <a:t>“)</a:t>
            </a:r>
          </a:p>
          <a:p>
            <a:r>
              <a:rPr lang="cs-CZ" sz="2400" dirty="0" smtClean="0"/>
              <a:t>Porušení </a:t>
            </a:r>
            <a:r>
              <a:rPr lang="cs-CZ" sz="2400" dirty="0"/>
              <a:t>řady bezpečnostních pravidel</a:t>
            </a:r>
          </a:p>
          <a:p>
            <a:r>
              <a:rPr lang="cs-CZ" sz="2400" dirty="0"/>
              <a:t>vypnutí celého řady bezpečnostních systémů, aby bylo možné dostatečně snížit výkon</a:t>
            </a:r>
            <a:r>
              <a:rPr lang="cs-CZ" sz="2400" dirty="0" smtClean="0"/>
              <a:t>…</a:t>
            </a:r>
            <a:endParaRPr lang="cs-CZ" sz="2400" dirty="0"/>
          </a:p>
          <a:p>
            <a:r>
              <a:rPr lang="cs-CZ" sz="2400" dirty="0"/>
              <a:t>Nezkušená směna, noční směna (oslavy 1. Máje, Kyjev ve dne potřeboval elektřinu a na Ukrajině byl tehdy velký nedostatek elektřiny)</a:t>
            </a:r>
          </a:p>
          <a:p>
            <a:r>
              <a:rPr lang="cs-CZ" sz="2400" dirty="0">
                <a:sym typeface="Wingdings" panose="05000000000000000000" pitchFamily="2" charset="2"/>
              </a:rPr>
              <a:t> </a:t>
            </a:r>
            <a:r>
              <a:rPr lang="cs-CZ" sz="2400" dirty="0"/>
              <a:t>2x parní exploze (nebo 1 parní + 1 vodíková), nikoli tedy jaderná exploze!</a:t>
            </a:r>
          </a:p>
          <a:p>
            <a:r>
              <a:rPr lang="cs-CZ" sz="2400" dirty="0" smtClean="0"/>
              <a:t>1000-2000 </a:t>
            </a:r>
            <a:r>
              <a:rPr lang="cs-CZ" sz="2400" dirty="0"/>
              <a:t>t kryt odhozen</a:t>
            </a:r>
          </a:p>
          <a:p>
            <a:r>
              <a:rPr lang="cs-CZ" sz="2400" dirty="0"/>
              <a:t>Hořící grafit rozmetán do okolí + obrovský únik radioaktivity</a:t>
            </a:r>
          </a:p>
          <a:p>
            <a:endParaRPr lang="cs-CZ" sz="2400" dirty="0"/>
          </a:p>
        </p:txBody>
      </p:sp>
    </p:spTree>
    <p:extLst>
      <p:ext uri="{BB962C8B-B14F-4D97-AF65-F5344CB8AC3E}">
        <p14:creationId xmlns:p14="http://schemas.microsoft.com/office/powerpoint/2010/main" val="23083909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3126441" y="644810"/>
            <a:ext cx="9144000" cy="5692204"/>
          </a:xfrm>
          <a:prstGeom prst="rect">
            <a:avLst/>
          </a:prstGeom>
        </p:spPr>
      </p:pic>
      <p:sp>
        <p:nvSpPr>
          <p:cNvPr id="5" name="Zástupný symbol pro obsah 1"/>
          <p:cNvSpPr>
            <a:spLocks noGrp="1"/>
          </p:cNvSpPr>
          <p:nvPr>
            <p:ph/>
          </p:nvPr>
        </p:nvSpPr>
        <p:spPr>
          <a:xfrm>
            <a:off x="209416" y="485489"/>
            <a:ext cx="2917025" cy="5851525"/>
          </a:xfrm>
        </p:spPr>
        <p:txBody>
          <a:bodyPr>
            <a:normAutofit/>
          </a:bodyPr>
          <a:lstStyle/>
          <a:p>
            <a:r>
              <a:rPr lang="en-US" sz="2000" dirty="0"/>
              <a:t>The </a:t>
            </a:r>
            <a:r>
              <a:rPr lang="en-US" sz="2000" u="sng" dirty="0"/>
              <a:t>radioactive gases </a:t>
            </a:r>
            <a:r>
              <a:rPr lang="en-US" sz="2000" dirty="0"/>
              <a:t>and particles released in the accident were initially carried by the wind in </a:t>
            </a:r>
            <a:r>
              <a:rPr lang="en-US" sz="2000" dirty="0">
                <a:solidFill>
                  <a:srgbClr val="FF0000"/>
                </a:solidFill>
              </a:rPr>
              <a:t>westerly</a:t>
            </a:r>
            <a:r>
              <a:rPr lang="en-US" sz="2000" dirty="0"/>
              <a:t> and </a:t>
            </a:r>
            <a:r>
              <a:rPr lang="en-US" sz="2000" dirty="0">
                <a:solidFill>
                  <a:srgbClr val="FF0000"/>
                </a:solidFill>
              </a:rPr>
              <a:t>northerly directions</a:t>
            </a:r>
            <a:r>
              <a:rPr lang="en-US" sz="2000" dirty="0"/>
              <a:t>. On subsequent days, the winds came from all directions. The deposition of radionuclides was governed primarily by precipitation </a:t>
            </a:r>
            <a:r>
              <a:rPr lang="en-US" sz="2000" dirty="0" smtClean="0"/>
              <a:t>occurring </a:t>
            </a:r>
            <a:r>
              <a:rPr lang="en-US" sz="2000" dirty="0"/>
              <a:t>during the passage of the radioactive cloud, leading to a complex and variable exposure pattern throughout the affected region, and to a lesser extent, the rest of Europe.</a:t>
            </a:r>
            <a:endParaRPr lang="cs-CZ" sz="2000" dirty="0"/>
          </a:p>
        </p:txBody>
      </p:sp>
    </p:spTree>
    <p:extLst>
      <p:ext uri="{BB962C8B-B14F-4D97-AF65-F5344CB8AC3E}">
        <p14:creationId xmlns:p14="http://schemas.microsoft.com/office/powerpoint/2010/main" val="32836488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e7f7lZERYLc"/>
          <p:cNvPicPr>
            <a:picLocks noRot="1" noChangeAspect="1"/>
          </p:cNvPicPr>
          <p:nvPr>
            <a:videoFile r:link="rId1"/>
          </p:nvPr>
        </p:nvPicPr>
        <p:blipFill>
          <a:blip r:embed="rId3"/>
          <a:stretch>
            <a:fillRect/>
          </a:stretch>
        </p:blipFill>
        <p:spPr>
          <a:xfrm>
            <a:off x="1503829" y="986678"/>
            <a:ext cx="8991600" cy="5057775"/>
          </a:xfrm>
          <a:prstGeom prst="rect">
            <a:avLst/>
          </a:prstGeom>
          <a:ln w="19050">
            <a:solidFill>
              <a:schemeClr val="bg1"/>
            </a:solidFill>
            <a:prstDash val="solid"/>
          </a:ln>
        </p:spPr>
      </p:pic>
      <p:sp>
        <p:nvSpPr>
          <p:cNvPr id="9" name="Nadpis 1"/>
          <p:cNvSpPr>
            <a:spLocks noGrp="1"/>
          </p:cNvSpPr>
          <p:nvPr>
            <p:ph type="title"/>
          </p:nvPr>
        </p:nvSpPr>
        <p:spPr>
          <a:xfrm>
            <a:off x="683559" y="82740"/>
            <a:ext cx="10515600" cy="1214902"/>
          </a:xfrm>
        </p:spPr>
        <p:txBody>
          <a:bodyPr>
            <a:normAutofit/>
          </a:bodyPr>
          <a:lstStyle/>
          <a:p>
            <a:r>
              <a:rPr lang="cs-CZ" sz="1600" dirty="0" smtClean="0">
                <a:solidFill>
                  <a:schemeClr val="bg1"/>
                </a:solidFill>
              </a:rPr>
              <a:t>Šíření radioaktivního </a:t>
            </a:r>
            <a:r>
              <a:rPr lang="cs-CZ" sz="1600" dirty="0" smtClean="0">
                <a:solidFill>
                  <a:schemeClr val="bg1"/>
                </a:solidFill>
              </a:rPr>
              <a:t>mraku nad Evropou</a:t>
            </a:r>
            <a:endParaRPr lang="cs-CZ" sz="1600" dirty="0">
              <a:solidFill>
                <a:schemeClr val="bg1"/>
              </a:solidFill>
            </a:endParaRPr>
          </a:p>
        </p:txBody>
      </p:sp>
    </p:spTree>
    <p:extLst>
      <p:ext uri="{BB962C8B-B14F-4D97-AF65-F5344CB8AC3E}">
        <p14:creationId xmlns:p14="http://schemas.microsoft.com/office/powerpoint/2010/main" val="7968281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97959" y="180509"/>
            <a:ext cx="8229600" cy="1143000"/>
          </a:xfrm>
        </p:spPr>
        <p:txBody>
          <a:bodyPr/>
          <a:lstStyle/>
          <a:p>
            <a:r>
              <a:rPr lang="cs-CZ" dirty="0" smtClean="0"/>
              <a:t>LIKVKVIDACE</a:t>
            </a:r>
            <a:endParaRPr lang="cs-CZ" dirty="0"/>
          </a:p>
        </p:txBody>
      </p:sp>
      <p:sp>
        <p:nvSpPr>
          <p:cNvPr id="3" name="Zástupný symbol pro obsah 2"/>
          <p:cNvSpPr>
            <a:spLocks noGrp="1"/>
          </p:cNvSpPr>
          <p:nvPr>
            <p:ph idx="1"/>
          </p:nvPr>
        </p:nvSpPr>
        <p:spPr>
          <a:xfrm>
            <a:off x="623047" y="1453897"/>
            <a:ext cx="11015382" cy="4525963"/>
          </a:xfrm>
        </p:spPr>
        <p:txBody>
          <a:bodyPr>
            <a:normAutofit fontScale="92500"/>
          </a:bodyPr>
          <a:lstStyle/>
          <a:p>
            <a:r>
              <a:rPr lang="cs-CZ" sz="2400" dirty="0"/>
              <a:t>10 dní únik radioaktivity než se povedlo tomu </a:t>
            </a:r>
            <a:r>
              <a:rPr lang="cs-CZ" sz="2400" dirty="0" smtClean="0"/>
              <a:t>zamezit (5 % radioaktivní masy reaktoru)</a:t>
            </a:r>
            <a:endParaRPr lang="cs-CZ" sz="2400" dirty="0"/>
          </a:p>
          <a:p>
            <a:r>
              <a:rPr lang="cs-CZ" sz="2400" dirty="0"/>
              <a:t>Poté dekontaminace (200 000 likvidátorů; </a:t>
            </a:r>
            <a:r>
              <a:rPr lang="cs-CZ" sz="2400" dirty="0" smtClean="0"/>
              <a:t>10 % </a:t>
            </a:r>
            <a:r>
              <a:rPr lang="cs-CZ" sz="2400" dirty="0"/>
              <a:t>dávka &gt;250 </a:t>
            </a:r>
            <a:r>
              <a:rPr lang="cs-CZ" sz="2400" dirty="0" err="1"/>
              <a:t>mSv</a:t>
            </a:r>
            <a:r>
              <a:rPr lang="cs-CZ" sz="2400" dirty="0"/>
              <a:t>, někteří ale &gt;</a:t>
            </a:r>
            <a:r>
              <a:rPr lang="cs-CZ" sz="2400" dirty="0" smtClean="0"/>
              <a:t>1 000 </a:t>
            </a:r>
            <a:r>
              <a:rPr lang="cs-CZ" sz="2400" dirty="0" err="1"/>
              <a:t>mSv</a:t>
            </a:r>
            <a:r>
              <a:rPr lang="cs-CZ" sz="2400" dirty="0"/>
              <a:t>) </a:t>
            </a:r>
          </a:p>
          <a:p>
            <a:r>
              <a:rPr lang="cs-CZ" sz="2400" dirty="0"/>
              <a:t>250 </a:t>
            </a:r>
            <a:r>
              <a:rPr lang="cs-CZ" sz="2400" dirty="0" err="1"/>
              <a:t>mSv</a:t>
            </a:r>
            <a:r>
              <a:rPr lang="cs-CZ" sz="2400" dirty="0"/>
              <a:t> – limit ozáření pro pracovníky v kritických situacích; 100 </a:t>
            </a:r>
            <a:r>
              <a:rPr lang="cs-CZ" sz="2400" dirty="0" err="1"/>
              <a:t>mSv</a:t>
            </a:r>
            <a:r>
              <a:rPr lang="cs-CZ" sz="2400" dirty="0"/>
              <a:t>/5 let – limit pro pracoviště s IZ</a:t>
            </a:r>
          </a:p>
          <a:p>
            <a:r>
              <a:rPr lang="cs-CZ" sz="2400" dirty="0"/>
              <a:t>Kosmonauti na ISS – 100ky (200-300) </a:t>
            </a:r>
            <a:r>
              <a:rPr lang="cs-CZ" sz="2400" dirty="0" err="1"/>
              <a:t>mSv</a:t>
            </a:r>
            <a:r>
              <a:rPr lang="cs-CZ" sz="2400" dirty="0"/>
              <a:t> – v závislosti na době pobytu a aktivitě Slunce)</a:t>
            </a:r>
          </a:p>
          <a:p>
            <a:r>
              <a:rPr lang="cs-CZ" sz="2400" dirty="0"/>
              <a:t>Let na Mars: očekávání 2 </a:t>
            </a:r>
            <a:r>
              <a:rPr lang="cs-CZ" sz="2400" dirty="0" err="1"/>
              <a:t>Sv</a:t>
            </a:r>
            <a:r>
              <a:rPr lang="cs-CZ" sz="2400" dirty="0"/>
              <a:t>, ale v cca. 2 letech</a:t>
            </a:r>
          </a:p>
          <a:p>
            <a:r>
              <a:rPr lang="cs-CZ" sz="2400" dirty="0"/>
              <a:t>Ale: záleží zde výrazně na dávkovém příkonu – jako při opalování (hasiči a první záchranáři: </a:t>
            </a:r>
            <a:r>
              <a:rPr lang="cs-CZ" sz="2400" dirty="0" smtClean="0"/>
              <a:t>2000 </a:t>
            </a:r>
            <a:r>
              <a:rPr lang="cs-CZ" sz="2400" dirty="0" err="1"/>
              <a:t>mSv</a:t>
            </a:r>
            <a:r>
              <a:rPr lang="cs-CZ" sz="2400" dirty="0"/>
              <a:t> </a:t>
            </a:r>
            <a:r>
              <a:rPr lang="cs-CZ" sz="2400" dirty="0">
                <a:sym typeface="Wingdings" panose="05000000000000000000" pitchFamily="2" charset="2"/>
              </a:rPr>
              <a:t> </a:t>
            </a:r>
            <a:r>
              <a:rPr lang="cs-CZ" sz="2400" dirty="0" err="1">
                <a:sym typeface="Wingdings" panose="05000000000000000000" pitchFamily="2" charset="2"/>
              </a:rPr>
              <a:t>NzO</a:t>
            </a:r>
            <a:r>
              <a:rPr lang="cs-CZ" sz="2400" dirty="0"/>
              <a:t>, &gt;4000 až &gt;6000 </a:t>
            </a:r>
            <a:r>
              <a:rPr lang="cs-CZ" sz="2400" dirty="0" err="1"/>
              <a:t>mSv</a:t>
            </a:r>
            <a:r>
              <a:rPr lang="cs-CZ" sz="2400" dirty="0"/>
              <a:t> – bez šance na přežití)</a:t>
            </a:r>
          </a:p>
          <a:p>
            <a:r>
              <a:rPr lang="cs-CZ" sz="2400" dirty="0"/>
              <a:t>Do 1 roku postaven provizorní sarkofág</a:t>
            </a:r>
          </a:p>
          <a:p>
            <a:r>
              <a:rPr lang="cs-CZ" sz="2400" dirty="0"/>
              <a:t>(</a:t>
            </a:r>
            <a:r>
              <a:rPr lang="cs-CZ" sz="2400" u="sng" dirty="0"/>
              <a:t>celkově 530 000 likvidátorů</a:t>
            </a:r>
            <a:r>
              <a:rPr lang="cs-CZ" sz="2400" dirty="0"/>
              <a:t>; střední hodnota dávky pozdějších </a:t>
            </a:r>
            <a:r>
              <a:rPr lang="cs-CZ" sz="2400" u="sng" dirty="0"/>
              <a:t>likvidátorů 113 </a:t>
            </a:r>
            <a:r>
              <a:rPr lang="cs-CZ" sz="2400" u="sng" dirty="0" err="1"/>
              <a:t>mSv</a:t>
            </a:r>
            <a:r>
              <a:rPr lang="cs-CZ" sz="2400" dirty="0"/>
              <a:t>)</a:t>
            </a:r>
            <a:endParaRPr lang="cs-CZ" sz="2400" dirty="0"/>
          </a:p>
        </p:txBody>
      </p:sp>
    </p:spTree>
    <p:extLst>
      <p:ext uri="{BB962C8B-B14F-4D97-AF65-F5344CB8AC3E}">
        <p14:creationId xmlns:p14="http://schemas.microsoft.com/office/powerpoint/2010/main" val="23343931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EXPOZICE LIKVIDÁTORŮ</a:t>
            </a:r>
            <a:endParaRPr lang="cs-CZ" dirty="0"/>
          </a:p>
        </p:txBody>
      </p:sp>
      <p:sp>
        <p:nvSpPr>
          <p:cNvPr id="3" name="Zástupný symbol pro obsah 2"/>
          <p:cNvSpPr>
            <a:spLocks noGrp="1"/>
          </p:cNvSpPr>
          <p:nvPr>
            <p:ph idx="1"/>
          </p:nvPr>
        </p:nvSpPr>
        <p:spPr>
          <a:xfrm>
            <a:off x="441512" y="1961689"/>
            <a:ext cx="7384676" cy="4351338"/>
          </a:xfrm>
        </p:spPr>
        <p:txBody>
          <a:bodyPr/>
          <a:lstStyle/>
          <a:p>
            <a:r>
              <a:rPr lang="cs-CZ" dirty="0"/>
              <a:t>Nutno vyčistit střechy od grafitu – nejprve zkoušeli roboty, ale ti nevydrželi radioaktivitu</a:t>
            </a:r>
          </a:p>
          <a:p>
            <a:r>
              <a:rPr lang="cs-CZ" dirty="0"/>
              <a:t>Vojáci (záložáci) posláni likvidovat kusy silně radioaktivních kusů grafitu a dalších materiálů ze střechy – pobyt na střeše možný max. v řádu desítek sekund až minut, měli olověné zástěry ale nic moc ochrana</a:t>
            </a:r>
          </a:p>
          <a:p>
            <a:r>
              <a:rPr lang="cs-CZ" dirty="0"/>
              <a:t>I tak </a:t>
            </a:r>
            <a:r>
              <a:rPr lang="cs-CZ" dirty="0" err="1"/>
              <a:t>NoZ</a:t>
            </a:r>
            <a:r>
              <a:rPr lang="cs-CZ" dirty="0"/>
              <a:t> (nejvyšší dávky kromě prvních zasahujících </a:t>
            </a:r>
            <a:r>
              <a:rPr lang="cs-CZ" dirty="0" smtClean="0"/>
              <a:t>hasičů) </a:t>
            </a:r>
            <a:r>
              <a:rPr lang="cs-CZ" dirty="0"/>
              <a:t>- úmrtí části likvidátorů</a:t>
            </a:r>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9211" y="114299"/>
            <a:ext cx="2662714" cy="3810681"/>
          </a:xfrm>
          <a:prstGeom prst="rect">
            <a:avLst/>
          </a:prstGeom>
        </p:spPr>
      </p:pic>
      <p:pic>
        <p:nvPicPr>
          <p:cNvPr id="6" name="Obrázek 5"/>
          <p:cNvPicPr>
            <a:picLocks noChangeAspect="1"/>
          </p:cNvPicPr>
          <p:nvPr/>
        </p:nvPicPr>
        <p:blipFill rotWithShape="1">
          <a:blip r:embed="rId3">
            <a:extLst>
              <a:ext uri="{28A0092B-C50C-407E-A947-70E740481C1C}">
                <a14:useLocalDpi xmlns:a14="http://schemas.microsoft.com/office/drawing/2010/main" val="0"/>
              </a:ext>
            </a:extLst>
          </a:blip>
          <a:srcRect r="2431"/>
          <a:stretch/>
        </p:blipFill>
        <p:spPr>
          <a:xfrm>
            <a:off x="8001001" y="3985492"/>
            <a:ext cx="4054287" cy="2797422"/>
          </a:xfrm>
          <a:prstGeom prst="rect">
            <a:avLst/>
          </a:prstGeom>
        </p:spPr>
      </p:pic>
    </p:spTree>
    <p:extLst>
      <p:ext uri="{BB962C8B-B14F-4D97-AF65-F5344CB8AC3E}">
        <p14:creationId xmlns:p14="http://schemas.microsoft.com/office/powerpoint/2010/main" val="14338514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4776" y="378574"/>
            <a:ext cx="11062447" cy="1325563"/>
          </a:xfrm>
        </p:spPr>
        <p:txBody>
          <a:bodyPr/>
          <a:lstStyle/>
          <a:p>
            <a:r>
              <a:rPr lang="cs-CZ" dirty="0" smtClean="0"/>
              <a:t>Přímé oběti – deterministické + neradiační újmy </a:t>
            </a:r>
            <a:endParaRPr lang="cs-CZ" dirty="0"/>
          </a:p>
        </p:txBody>
      </p:sp>
      <p:sp>
        <p:nvSpPr>
          <p:cNvPr id="3" name="Zástupný symbol pro obsah 2"/>
          <p:cNvSpPr>
            <a:spLocks noGrp="1"/>
          </p:cNvSpPr>
          <p:nvPr>
            <p:ph idx="1"/>
          </p:nvPr>
        </p:nvSpPr>
        <p:spPr/>
        <p:txBody>
          <a:bodyPr/>
          <a:lstStyle/>
          <a:p>
            <a:r>
              <a:rPr lang="cs-CZ" dirty="0" smtClean="0"/>
              <a:t>2 pracovníci smrt ihned (jedno tělo doposud nenalezeno)</a:t>
            </a:r>
          </a:p>
          <a:p>
            <a:r>
              <a:rPr lang="cs-CZ" dirty="0" smtClean="0"/>
              <a:t>134 potvrzených případů </a:t>
            </a:r>
            <a:r>
              <a:rPr lang="cs-CZ" dirty="0" err="1" smtClean="0"/>
              <a:t>NzO</a:t>
            </a:r>
            <a:endParaRPr lang="cs-CZ" dirty="0" smtClean="0"/>
          </a:p>
          <a:p>
            <a:r>
              <a:rPr lang="cs-CZ" dirty="0" smtClean="0"/>
              <a:t>28 zahynulo v následujících dnech</a:t>
            </a:r>
          </a:p>
          <a:p>
            <a:r>
              <a:rPr lang="cs-CZ" dirty="0" smtClean="0"/>
              <a:t>19 později (do 2 týdnů)</a:t>
            </a:r>
          </a:p>
          <a:p>
            <a:r>
              <a:rPr lang="cs-CZ" dirty="0" smtClean="0"/>
              <a:t>3 potápěči </a:t>
            </a:r>
            <a:r>
              <a:rPr lang="cs-CZ" sz="1800" dirty="0"/>
              <a:t>(nutné otevřít ventily v silně radioaktivní vodě; nahromadění vody pod reaktorem následkem snah o jeho chlazení, pokud by se masa reaktoru protavila, reakcí s vodou by došlo k další explozi a to by situaci značně zhoršilo </a:t>
            </a:r>
            <a:r>
              <a:rPr lang="cs-CZ" sz="1800" dirty="0">
                <a:sym typeface="Wingdings" panose="05000000000000000000" pitchFamily="2" charset="2"/>
              </a:rPr>
              <a:t> opět ale pozor, i v „seriózních pořadech se někdy mluví o riziku „obrovské jaderné exploze“, </a:t>
            </a:r>
            <a:r>
              <a:rPr lang="cs-CZ" sz="1800" dirty="0" smtClean="0">
                <a:sym typeface="Wingdings" panose="05000000000000000000" pitchFamily="2" charset="2"/>
              </a:rPr>
              <a:t>která by zničila Evropy – TO ALE ROZHODNĚ NEHROZILO!)</a:t>
            </a:r>
            <a:endParaRPr lang="cs-CZ" sz="1800" dirty="0"/>
          </a:p>
          <a:p>
            <a:r>
              <a:rPr lang="cs-CZ" dirty="0" smtClean="0"/>
              <a:t>4 letci při havárii vrtulníku</a:t>
            </a:r>
            <a:endParaRPr lang="cs-CZ" dirty="0"/>
          </a:p>
        </p:txBody>
      </p:sp>
    </p:spTree>
    <p:extLst>
      <p:ext uri="{BB962C8B-B14F-4D97-AF65-F5344CB8AC3E}">
        <p14:creationId xmlns:p14="http://schemas.microsoft.com/office/powerpoint/2010/main" val="26610943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Image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493" y="765175"/>
            <a:ext cx="4548188"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8"/>
          <p:cNvSpPr txBox="1">
            <a:spLocks noChangeArrowheads="1"/>
          </p:cNvSpPr>
          <p:nvPr/>
        </p:nvSpPr>
        <p:spPr bwMode="auto">
          <a:xfrm>
            <a:off x="349624" y="917158"/>
            <a:ext cx="6752670"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lnSpc>
                <a:spcPct val="80000"/>
              </a:lnSpc>
              <a:spcBef>
                <a:spcPts val="1200"/>
              </a:spcBef>
              <a:spcAft>
                <a:spcPct val="0"/>
              </a:spcAft>
              <a:buFontTx/>
              <a:buNone/>
            </a:pPr>
            <a:r>
              <a:rPr lang="en-US" altLang="cs-CZ" sz="2000" b="1" dirty="0">
                <a:solidFill>
                  <a:srgbClr val="FF3300"/>
                </a:solidFill>
              </a:rPr>
              <a:t>Average effective </a:t>
            </a:r>
            <a:r>
              <a:rPr lang="en-US" altLang="cs-CZ" sz="2000" b="1" dirty="0" smtClean="0">
                <a:solidFill>
                  <a:srgbClr val="FF3300"/>
                </a:solidFill>
              </a:rPr>
              <a:t>doses</a:t>
            </a:r>
            <a:r>
              <a:rPr lang="en-US" altLang="cs-CZ" sz="2000" dirty="0" smtClean="0">
                <a:solidFill>
                  <a:srgbClr val="FFFFFF"/>
                </a:solidFill>
              </a:rPr>
              <a:t> </a:t>
            </a:r>
            <a:r>
              <a:rPr lang="en-US" altLang="cs-CZ" sz="2000" dirty="0" smtClean="0">
                <a:solidFill>
                  <a:srgbClr val="000000"/>
                </a:solidFill>
              </a:rPr>
              <a:t>persons </a:t>
            </a:r>
            <a:r>
              <a:rPr lang="en-US" altLang="cs-CZ" sz="2000" u="sng" dirty="0">
                <a:solidFill>
                  <a:srgbClr val="000000"/>
                </a:solidFill>
              </a:rPr>
              <a:t>most affected</a:t>
            </a:r>
            <a:r>
              <a:rPr lang="en-US" altLang="cs-CZ" sz="2000" dirty="0">
                <a:solidFill>
                  <a:srgbClr val="000000"/>
                </a:solidFill>
              </a:rPr>
              <a:t> by the accident were assessed to be about </a:t>
            </a:r>
          </a:p>
          <a:p>
            <a:pPr fontAlgn="base">
              <a:lnSpc>
                <a:spcPct val="80000"/>
              </a:lnSpc>
              <a:spcBef>
                <a:spcPts val="1200"/>
              </a:spcBef>
              <a:spcAft>
                <a:spcPct val="0"/>
              </a:spcAft>
              <a:buFontTx/>
              <a:buNone/>
            </a:pPr>
            <a:r>
              <a:rPr lang="en-US" altLang="cs-CZ" sz="2000" b="1" dirty="0">
                <a:solidFill>
                  <a:srgbClr val="FF0000"/>
                </a:solidFill>
              </a:rPr>
              <a:t>120 </a:t>
            </a:r>
            <a:r>
              <a:rPr lang="en-US" altLang="cs-CZ" sz="2000" b="1" dirty="0" err="1">
                <a:solidFill>
                  <a:srgbClr val="FF0000"/>
                </a:solidFill>
              </a:rPr>
              <a:t>mSv</a:t>
            </a:r>
            <a:r>
              <a:rPr lang="en-US" altLang="cs-CZ" sz="2000" b="1" dirty="0">
                <a:solidFill>
                  <a:srgbClr val="FF0000"/>
                </a:solidFill>
              </a:rPr>
              <a:t> </a:t>
            </a:r>
            <a:r>
              <a:rPr lang="en-US" altLang="cs-CZ" sz="2000" b="1" dirty="0">
                <a:solidFill>
                  <a:srgbClr val="000000"/>
                </a:solidFill>
              </a:rPr>
              <a:t>for 530,000 recovery operation workers</a:t>
            </a:r>
            <a:endParaRPr lang="en-US" altLang="cs-CZ" sz="2000" dirty="0">
              <a:solidFill>
                <a:srgbClr val="000000"/>
              </a:solidFill>
            </a:endParaRPr>
          </a:p>
          <a:p>
            <a:pPr fontAlgn="base">
              <a:lnSpc>
                <a:spcPct val="80000"/>
              </a:lnSpc>
              <a:spcBef>
                <a:spcPts val="1200"/>
              </a:spcBef>
              <a:spcAft>
                <a:spcPct val="0"/>
              </a:spcAft>
              <a:buFontTx/>
              <a:buNone/>
            </a:pPr>
            <a:r>
              <a:rPr lang="en-US" altLang="cs-CZ" sz="2000" b="1" dirty="0">
                <a:solidFill>
                  <a:srgbClr val="FF0000"/>
                </a:solidFill>
              </a:rPr>
              <a:t>30 </a:t>
            </a:r>
            <a:r>
              <a:rPr lang="en-US" altLang="cs-CZ" sz="2000" b="1" dirty="0" err="1">
                <a:solidFill>
                  <a:srgbClr val="FF0000"/>
                </a:solidFill>
              </a:rPr>
              <a:t>mSv</a:t>
            </a:r>
            <a:r>
              <a:rPr lang="en-US" altLang="cs-CZ" sz="2000" b="1" dirty="0">
                <a:solidFill>
                  <a:srgbClr val="FF0000"/>
                </a:solidFill>
              </a:rPr>
              <a:t> </a:t>
            </a:r>
            <a:r>
              <a:rPr lang="en-US" altLang="cs-CZ" sz="2000" b="1" dirty="0">
                <a:solidFill>
                  <a:srgbClr val="000000"/>
                </a:solidFill>
              </a:rPr>
              <a:t>for 116,000 evacuated persons</a:t>
            </a:r>
            <a:r>
              <a:rPr lang="en-US" altLang="cs-CZ" sz="2000" dirty="0">
                <a:solidFill>
                  <a:srgbClr val="000000"/>
                </a:solidFill>
              </a:rPr>
              <a:t> and</a:t>
            </a:r>
          </a:p>
          <a:p>
            <a:pPr fontAlgn="base">
              <a:lnSpc>
                <a:spcPct val="80000"/>
              </a:lnSpc>
              <a:spcBef>
                <a:spcPts val="1200"/>
              </a:spcBef>
              <a:spcAft>
                <a:spcPct val="0"/>
              </a:spcAft>
              <a:buFontTx/>
              <a:buNone/>
            </a:pPr>
            <a:r>
              <a:rPr lang="en-US" altLang="cs-CZ" sz="2000" b="1" dirty="0">
                <a:solidFill>
                  <a:srgbClr val="FF0000"/>
                </a:solidFill>
              </a:rPr>
              <a:t>20 </a:t>
            </a:r>
            <a:r>
              <a:rPr lang="en-US" altLang="cs-CZ" sz="2000" b="1" dirty="0" err="1">
                <a:solidFill>
                  <a:srgbClr val="FF0000"/>
                </a:solidFill>
              </a:rPr>
              <a:t>mSv</a:t>
            </a:r>
            <a:r>
              <a:rPr lang="en-US" altLang="cs-CZ" sz="2000" b="1" dirty="0">
                <a:solidFill>
                  <a:srgbClr val="FF0000"/>
                </a:solidFill>
              </a:rPr>
              <a:t> </a:t>
            </a:r>
            <a:r>
              <a:rPr lang="en-US" altLang="cs-CZ" sz="2000" b="1" dirty="0">
                <a:solidFill>
                  <a:srgbClr val="000000"/>
                </a:solidFill>
              </a:rPr>
              <a:t>during the first two decades after the accident to those who continued to reside in contaminated areas</a:t>
            </a:r>
            <a:r>
              <a:rPr lang="en-US" altLang="cs-CZ" sz="2000" dirty="0">
                <a:solidFill>
                  <a:srgbClr val="000000"/>
                </a:solidFill>
              </a:rPr>
              <a:t>.</a:t>
            </a:r>
          </a:p>
          <a:p>
            <a:pPr fontAlgn="base">
              <a:lnSpc>
                <a:spcPct val="80000"/>
              </a:lnSpc>
              <a:spcBef>
                <a:spcPts val="1200"/>
              </a:spcBef>
              <a:spcAft>
                <a:spcPct val="0"/>
              </a:spcAft>
              <a:buFontTx/>
              <a:buNone/>
            </a:pPr>
            <a:r>
              <a:rPr lang="en-US" altLang="cs-CZ" sz="2000" dirty="0">
                <a:solidFill>
                  <a:srgbClr val="000000"/>
                </a:solidFill>
              </a:rPr>
              <a:t>Maximum values of the dose may be an order of magnitude higher.</a:t>
            </a:r>
          </a:p>
          <a:p>
            <a:pPr fontAlgn="base">
              <a:lnSpc>
                <a:spcPct val="80000"/>
              </a:lnSpc>
              <a:spcBef>
                <a:spcPts val="1200"/>
              </a:spcBef>
              <a:spcAft>
                <a:spcPct val="0"/>
              </a:spcAft>
              <a:buFontTx/>
              <a:buNone/>
            </a:pPr>
            <a:r>
              <a:rPr lang="en-US" altLang="cs-CZ" sz="2000" b="1" u="sng" dirty="0">
                <a:solidFill>
                  <a:srgbClr val="000000"/>
                </a:solidFill>
              </a:rPr>
              <a:t>Outside</a:t>
            </a:r>
            <a:r>
              <a:rPr lang="en-US" altLang="cs-CZ" sz="2000" dirty="0">
                <a:solidFill>
                  <a:srgbClr val="000000"/>
                </a:solidFill>
              </a:rPr>
              <a:t> Belarus, the Russian Federation and Ukraine, other European countries were affected by the accident. </a:t>
            </a:r>
            <a:r>
              <a:rPr lang="en-US" altLang="cs-CZ" sz="2000" b="1" dirty="0">
                <a:solidFill>
                  <a:srgbClr val="000000"/>
                </a:solidFill>
              </a:rPr>
              <a:t>Average doses there were </a:t>
            </a:r>
            <a:r>
              <a:rPr lang="en-US" altLang="cs-CZ" sz="2000" b="1" dirty="0">
                <a:solidFill>
                  <a:srgbClr val="FF0000"/>
                </a:solidFill>
              </a:rPr>
              <a:t>at most 1 </a:t>
            </a:r>
            <a:r>
              <a:rPr lang="en-US" altLang="cs-CZ" sz="2000" b="1" dirty="0" err="1">
                <a:solidFill>
                  <a:srgbClr val="FF0000"/>
                </a:solidFill>
              </a:rPr>
              <a:t>mSv</a:t>
            </a:r>
            <a:r>
              <a:rPr lang="en-US" altLang="cs-CZ" sz="2000" b="1" dirty="0">
                <a:solidFill>
                  <a:srgbClr val="FF0000"/>
                </a:solidFill>
              </a:rPr>
              <a:t> in the first year</a:t>
            </a:r>
            <a:r>
              <a:rPr lang="en-US" altLang="cs-CZ" sz="2000" dirty="0">
                <a:solidFill>
                  <a:srgbClr val="FF0000"/>
                </a:solidFill>
              </a:rPr>
              <a:t> </a:t>
            </a:r>
            <a:r>
              <a:rPr lang="en-US" altLang="cs-CZ" sz="2000" dirty="0">
                <a:solidFill>
                  <a:srgbClr val="000000"/>
                </a:solidFill>
              </a:rPr>
              <a:t>after the accident</a:t>
            </a:r>
          </a:p>
          <a:p>
            <a:pPr fontAlgn="base">
              <a:lnSpc>
                <a:spcPct val="80000"/>
              </a:lnSpc>
              <a:spcBef>
                <a:spcPts val="1200"/>
              </a:spcBef>
              <a:spcAft>
                <a:spcPct val="0"/>
              </a:spcAft>
              <a:buFontTx/>
              <a:buNone/>
            </a:pPr>
            <a:r>
              <a:rPr lang="en-US" altLang="cs-CZ" sz="2000" dirty="0">
                <a:solidFill>
                  <a:srgbClr val="000000"/>
                </a:solidFill>
              </a:rPr>
              <a:t>with progressively decreasing doses in subsequent years.</a:t>
            </a:r>
          </a:p>
          <a:p>
            <a:pPr fontAlgn="base">
              <a:lnSpc>
                <a:spcPct val="80000"/>
              </a:lnSpc>
              <a:spcBef>
                <a:spcPts val="1200"/>
              </a:spcBef>
              <a:spcAft>
                <a:spcPct val="0"/>
              </a:spcAft>
              <a:buFontTx/>
              <a:buNone/>
            </a:pPr>
            <a:r>
              <a:rPr lang="en-US" altLang="cs-CZ" sz="2000" dirty="0">
                <a:solidFill>
                  <a:srgbClr val="000000"/>
                </a:solidFill>
              </a:rPr>
              <a:t>The dose over a lifetime was estimated to be </a:t>
            </a:r>
            <a:r>
              <a:rPr lang="en-US" altLang="cs-CZ" sz="2000" dirty="0" smtClean="0">
                <a:solidFill>
                  <a:srgbClr val="000000"/>
                </a:solidFill>
              </a:rPr>
              <a:t>2</a:t>
            </a:r>
            <a:r>
              <a:rPr lang="cs-CZ" altLang="cs-CZ" sz="2000" dirty="0" smtClean="0">
                <a:solidFill>
                  <a:srgbClr val="000000"/>
                </a:solidFill>
              </a:rPr>
              <a:t> </a:t>
            </a:r>
            <a:r>
              <a:rPr lang="en-US" altLang="cs-CZ" sz="2000" dirty="0" smtClean="0">
                <a:solidFill>
                  <a:srgbClr val="000000"/>
                </a:solidFill>
              </a:rPr>
              <a:t>–</a:t>
            </a:r>
            <a:r>
              <a:rPr lang="cs-CZ" altLang="cs-CZ" sz="2000" dirty="0" smtClean="0">
                <a:solidFill>
                  <a:srgbClr val="000000"/>
                </a:solidFill>
              </a:rPr>
              <a:t> </a:t>
            </a:r>
            <a:r>
              <a:rPr lang="en-US" altLang="cs-CZ" sz="2000" dirty="0" smtClean="0">
                <a:solidFill>
                  <a:srgbClr val="000000"/>
                </a:solidFill>
              </a:rPr>
              <a:t>5</a:t>
            </a:r>
            <a:r>
              <a:rPr lang="cs-CZ" altLang="cs-CZ" sz="2000" dirty="0" smtClean="0">
                <a:solidFill>
                  <a:srgbClr val="000000"/>
                </a:solidFill>
              </a:rPr>
              <a:t>x</a:t>
            </a:r>
            <a:r>
              <a:rPr lang="en-US" altLang="cs-CZ" sz="2000" dirty="0" smtClean="0">
                <a:solidFill>
                  <a:srgbClr val="000000"/>
                </a:solidFill>
              </a:rPr>
              <a:t> </a:t>
            </a:r>
            <a:r>
              <a:rPr lang="en-US" altLang="cs-CZ" sz="2000" dirty="0">
                <a:solidFill>
                  <a:srgbClr val="000000"/>
                </a:solidFill>
              </a:rPr>
              <a:t>the first-year dose. </a:t>
            </a:r>
            <a:r>
              <a:rPr lang="en-US" altLang="cs-CZ" sz="2000" b="1" dirty="0">
                <a:solidFill>
                  <a:srgbClr val="FF3300"/>
                </a:solidFill>
              </a:rPr>
              <a:t>These doses are comparable to an annual dose from natural background radiation</a:t>
            </a:r>
            <a:r>
              <a:rPr lang="en-US" altLang="cs-CZ" sz="2000" dirty="0">
                <a:solidFill>
                  <a:srgbClr val="FFFFFF"/>
                </a:solidFill>
              </a:rPr>
              <a:t> and are, therefore, of little radiological significance. </a:t>
            </a:r>
          </a:p>
        </p:txBody>
      </p:sp>
      <p:sp>
        <p:nvSpPr>
          <p:cNvPr id="11268" name="Text Box 9"/>
          <p:cNvSpPr txBox="1">
            <a:spLocks noChangeArrowheads="1"/>
          </p:cNvSpPr>
          <p:nvPr/>
        </p:nvSpPr>
        <p:spPr bwMode="auto">
          <a:xfrm>
            <a:off x="1992314" y="234950"/>
            <a:ext cx="8135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400" b="1">
                <a:solidFill>
                  <a:srgbClr val="000000"/>
                </a:solidFill>
              </a:rPr>
              <a:t>ČERNOBYLSKÁ HAVÁRIE</a:t>
            </a:r>
            <a:r>
              <a:rPr lang="cs-CZ" altLang="cs-CZ" sz="1600">
                <a:solidFill>
                  <a:srgbClr val="000000"/>
                </a:solidFill>
              </a:rPr>
              <a:t> 26 April 1986, zpráva </a:t>
            </a:r>
            <a:r>
              <a:rPr lang="cs-CZ" altLang="cs-CZ" sz="1600" b="1">
                <a:solidFill>
                  <a:srgbClr val="FF3300"/>
                </a:solidFill>
              </a:rPr>
              <a:t>UNSCEAR 2001, 2006</a:t>
            </a:r>
          </a:p>
        </p:txBody>
      </p:sp>
      <p:sp>
        <p:nvSpPr>
          <p:cNvPr id="11269" name="Line 10"/>
          <p:cNvSpPr>
            <a:spLocks noChangeShapeType="1"/>
          </p:cNvSpPr>
          <p:nvPr/>
        </p:nvSpPr>
        <p:spPr bwMode="auto">
          <a:xfrm flipH="1">
            <a:off x="9308918" y="5264150"/>
            <a:ext cx="698500" cy="1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11270" name="Text Box 11"/>
          <p:cNvSpPr txBox="1">
            <a:spLocks noChangeArrowheads="1"/>
          </p:cNvSpPr>
          <p:nvPr/>
        </p:nvSpPr>
        <p:spPr bwMode="auto">
          <a:xfrm>
            <a:off x="9989957" y="4851400"/>
            <a:ext cx="166052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bývalé</a:t>
            </a:r>
          </a:p>
          <a:p>
            <a:pPr fontAlgn="base">
              <a:spcBef>
                <a:spcPct val="0"/>
              </a:spcBef>
              <a:spcAft>
                <a:spcPct val="0"/>
              </a:spcAft>
              <a:buFontTx/>
              <a:buNone/>
            </a:pPr>
            <a:r>
              <a:rPr lang="cs-CZ" altLang="cs-CZ" sz="1600">
                <a:solidFill>
                  <a:srgbClr val="000000"/>
                </a:solidFill>
              </a:rPr>
              <a:t>Československo</a:t>
            </a:r>
          </a:p>
          <a:p>
            <a:pPr fontAlgn="base">
              <a:spcBef>
                <a:spcPct val="0"/>
              </a:spcBef>
              <a:spcAft>
                <a:spcPct val="0"/>
              </a:spcAft>
              <a:buFontTx/>
              <a:buNone/>
            </a:pPr>
            <a:r>
              <a:rPr lang="cs-CZ" altLang="cs-CZ" sz="1600">
                <a:solidFill>
                  <a:srgbClr val="000000"/>
                </a:solidFill>
                <a:sym typeface="Symbol" panose="05050102010706020507" pitchFamily="18" charset="2"/>
              </a:rPr>
              <a:t>0.35 mSv/rok</a:t>
            </a:r>
          </a:p>
        </p:txBody>
      </p:sp>
    </p:spTree>
    <p:extLst>
      <p:ext uri="{BB962C8B-B14F-4D97-AF65-F5344CB8AC3E}">
        <p14:creationId xmlns:p14="http://schemas.microsoft.com/office/powerpoint/2010/main" val="5915981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063750" y="1989139"/>
            <a:ext cx="8064500" cy="3722687"/>
          </a:xfrm>
          <a:noFill/>
        </p:spPr>
      </p:pic>
      <p:sp>
        <p:nvSpPr>
          <p:cNvPr id="12291" name="Rectangle 6"/>
          <p:cNvSpPr>
            <a:spLocks noChangeArrowheads="1"/>
          </p:cNvSpPr>
          <p:nvPr/>
        </p:nvSpPr>
        <p:spPr bwMode="auto">
          <a:xfrm>
            <a:off x="1981200" y="3413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cs-CZ" altLang="cs-CZ" sz="4000" b="1" dirty="0">
                <a:solidFill>
                  <a:srgbClr val="000000"/>
                </a:solidFill>
              </a:rPr>
              <a:t>ČERNOBYLSKÁ HAVÁRIE</a:t>
            </a:r>
            <a:r>
              <a:rPr lang="cs-CZ" altLang="cs-CZ" sz="4000" dirty="0">
                <a:solidFill>
                  <a:srgbClr val="000000"/>
                </a:solidFill>
              </a:rPr>
              <a:t/>
            </a:r>
            <a:br>
              <a:rPr lang="cs-CZ" altLang="cs-CZ" sz="4000" dirty="0">
                <a:solidFill>
                  <a:srgbClr val="000000"/>
                </a:solidFill>
              </a:rPr>
            </a:br>
            <a:r>
              <a:rPr lang="cs-CZ" altLang="cs-CZ" sz="4000" dirty="0">
                <a:solidFill>
                  <a:srgbClr val="000000"/>
                </a:solidFill>
              </a:rPr>
              <a:t> </a:t>
            </a:r>
            <a:r>
              <a:rPr lang="cs-CZ" altLang="cs-CZ" sz="2800" dirty="0">
                <a:solidFill>
                  <a:srgbClr val="000000"/>
                </a:solidFill>
              </a:rPr>
              <a:t>26 </a:t>
            </a:r>
            <a:r>
              <a:rPr lang="cs-CZ" altLang="cs-CZ" sz="2800" dirty="0" err="1">
                <a:solidFill>
                  <a:srgbClr val="000000"/>
                </a:solidFill>
              </a:rPr>
              <a:t>April</a:t>
            </a:r>
            <a:r>
              <a:rPr lang="cs-CZ" altLang="cs-CZ" sz="2800" dirty="0">
                <a:solidFill>
                  <a:srgbClr val="000000"/>
                </a:solidFill>
              </a:rPr>
              <a:t> 1986, zpráva </a:t>
            </a:r>
            <a:r>
              <a:rPr lang="cs-CZ" altLang="cs-CZ" sz="2800" dirty="0">
                <a:solidFill>
                  <a:srgbClr val="FF6600"/>
                </a:solidFill>
              </a:rPr>
              <a:t>UNSCEAR 2006</a:t>
            </a:r>
          </a:p>
        </p:txBody>
      </p:sp>
      <p:sp>
        <p:nvSpPr>
          <p:cNvPr id="12292" name="Text Box 7"/>
          <p:cNvSpPr txBox="1">
            <a:spLocks noChangeArrowheads="1"/>
          </p:cNvSpPr>
          <p:nvPr/>
        </p:nvSpPr>
        <p:spPr bwMode="auto">
          <a:xfrm>
            <a:off x="9532938" y="3644901"/>
            <a:ext cx="11350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b="1">
                <a:solidFill>
                  <a:srgbClr val="FF3300"/>
                </a:solidFill>
              </a:rPr>
              <a:t>někteří   1-10ky Sv</a:t>
            </a:r>
          </a:p>
        </p:txBody>
      </p:sp>
      <p:sp>
        <p:nvSpPr>
          <p:cNvPr id="12293" name="Line 8"/>
          <p:cNvSpPr>
            <a:spLocks noChangeShapeType="1"/>
          </p:cNvSpPr>
          <p:nvPr/>
        </p:nvSpPr>
        <p:spPr bwMode="auto">
          <a:xfrm>
            <a:off x="9551988" y="4581525"/>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12294" name="Line 9"/>
          <p:cNvSpPr>
            <a:spLocks noChangeShapeType="1"/>
          </p:cNvSpPr>
          <p:nvPr/>
        </p:nvSpPr>
        <p:spPr bwMode="auto">
          <a:xfrm>
            <a:off x="9912350" y="4581526"/>
            <a:ext cx="0" cy="16557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12295" name="Text Box 10"/>
          <p:cNvSpPr txBox="1">
            <a:spLocks noChangeArrowheads="1"/>
          </p:cNvSpPr>
          <p:nvPr/>
        </p:nvSpPr>
        <p:spPr bwMode="auto">
          <a:xfrm>
            <a:off x="5821364" y="6188075"/>
            <a:ext cx="45227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limitní hodnota za rok pro radiačního pracovníka</a:t>
            </a:r>
          </a:p>
        </p:txBody>
      </p:sp>
      <p:sp>
        <p:nvSpPr>
          <p:cNvPr id="12296" name="Line 11"/>
          <p:cNvSpPr>
            <a:spLocks noChangeShapeType="1"/>
          </p:cNvSpPr>
          <p:nvPr/>
        </p:nvSpPr>
        <p:spPr bwMode="auto">
          <a:xfrm flipH="1">
            <a:off x="3863975" y="5013325"/>
            <a:ext cx="532765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600">
              <a:solidFill>
                <a:srgbClr val="000000"/>
              </a:solidFill>
            </a:endParaRPr>
          </a:p>
        </p:txBody>
      </p:sp>
      <p:sp>
        <p:nvSpPr>
          <p:cNvPr id="12297" name="Text Box 12"/>
          <p:cNvSpPr txBox="1">
            <a:spLocks noChangeArrowheads="1"/>
          </p:cNvSpPr>
          <p:nvPr/>
        </p:nvSpPr>
        <p:spPr bwMode="auto">
          <a:xfrm>
            <a:off x="2116138" y="5876925"/>
            <a:ext cx="376396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zhruba odpovídá RDG žaludku nebo panoramatickému snímku zubů (až 60 mSv)</a:t>
            </a:r>
          </a:p>
        </p:txBody>
      </p:sp>
    </p:spTree>
    <p:extLst>
      <p:ext uri="{BB962C8B-B14F-4D97-AF65-F5344CB8AC3E}">
        <p14:creationId xmlns:p14="http://schemas.microsoft.com/office/powerpoint/2010/main" val="3415539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981200" y="822961"/>
            <a:ext cx="8229600" cy="5303203"/>
          </a:xfrm>
        </p:spPr>
        <p:txBody>
          <a:bodyPr/>
          <a:lstStyle/>
          <a:p>
            <a:r>
              <a:rPr lang="cs-CZ" dirty="0"/>
              <a:t>Hlavně</a:t>
            </a:r>
          </a:p>
          <a:p>
            <a:r>
              <a:rPr lang="en-US" baseline="30000" dirty="0"/>
              <a:t>131</a:t>
            </a:r>
            <a:r>
              <a:rPr lang="cs-CZ" dirty="0"/>
              <a:t>I</a:t>
            </a:r>
            <a:r>
              <a:rPr lang="en-US" dirty="0"/>
              <a:t>, </a:t>
            </a:r>
            <a:endParaRPr lang="cs-CZ" dirty="0"/>
          </a:p>
          <a:p>
            <a:r>
              <a:rPr lang="cs-CZ" baseline="30000" dirty="0"/>
              <a:t>1</a:t>
            </a:r>
            <a:r>
              <a:rPr lang="en-US" baseline="30000" dirty="0"/>
              <a:t>34</a:t>
            </a:r>
            <a:r>
              <a:rPr lang="cs-CZ" dirty="0" err="1"/>
              <a:t>Cs</a:t>
            </a:r>
            <a:endParaRPr lang="cs-CZ" dirty="0"/>
          </a:p>
          <a:p>
            <a:r>
              <a:rPr lang="en-US" baseline="30000" dirty="0"/>
              <a:t>137</a:t>
            </a:r>
            <a:r>
              <a:rPr lang="cs-CZ" dirty="0" err="1"/>
              <a:t>Cs</a:t>
            </a:r>
            <a:endParaRPr lang="cs-CZ" dirty="0"/>
          </a:p>
          <a:p>
            <a:endParaRPr lang="cs-CZ" dirty="0"/>
          </a:p>
          <a:p>
            <a:r>
              <a:rPr lang="en-US" baseline="30000" dirty="0"/>
              <a:t>131</a:t>
            </a:r>
            <a:r>
              <a:rPr lang="cs-CZ" dirty="0"/>
              <a:t>I</a:t>
            </a:r>
            <a:r>
              <a:rPr lang="en-US" dirty="0"/>
              <a:t> </a:t>
            </a:r>
            <a:r>
              <a:rPr lang="cs-CZ" dirty="0"/>
              <a:t>krátký T</a:t>
            </a:r>
            <a:r>
              <a:rPr lang="cs-CZ" baseline="-25000" dirty="0"/>
              <a:t>1/2</a:t>
            </a:r>
            <a:r>
              <a:rPr lang="cs-CZ" dirty="0"/>
              <a:t> – 8 dní, ale biogenní radionuklid (vysoký příjem v kontaminovaném mléce </a:t>
            </a:r>
            <a:r>
              <a:rPr lang="cs-CZ" dirty="0">
                <a:sym typeface="Wingdings" panose="05000000000000000000" pitchFamily="2" charset="2"/>
              </a:rPr>
              <a:t> děti  štítná žláza</a:t>
            </a:r>
            <a:r>
              <a:rPr lang="cs-CZ" dirty="0"/>
              <a:t>)</a:t>
            </a:r>
            <a:endParaRPr lang="cs-CZ" dirty="0"/>
          </a:p>
        </p:txBody>
      </p:sp>
    </p:spTree>
    <p:extLst>
      <p:ext uri="{BB962C8B-B14F-4D97-AF65-F5344CB8AC3E}">
        <p14:creationId xmlns:p14="http://schemas.microsoft.com/office/powerpoint/2010/main" val="1251575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txBox="1">
            <a:spLocks/>
          </p:cNvSpPr>
          <p:nvPr/>
        </p:nvSpPr>
        <p:spPr>
          <a:xfrm>
            <a:off x="838200" y="36512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smtClean="0"/>
              <a:t>Fáze interakcí IZ s biologickými systémy</a:t>
            </a:r>
            <a:endParaRPr lang="cs-CZ" dirty="0"/>
          </a:p>
        </p:txBody>
      </p:sp>
      <p:sp>
        <p:nvSpPr>
          <p:cNvPr id="4" name="TextovéPole 3"/>
          <p:cNvSpPr txBox="1"/>
          <p:nvPr/>
        </p:nvSpPr>
        <p:spPr>
          <a:xfrm>
            <a:off x="515254" y="1402648"/>
            <a:ext cx="11161491" cy="4647426"/>
          </a:xfrm>
          <a:prstGeom prst="rect">
            <a:avLst/>
          </a:prstGeom>
          <a:noFill/>
        </p:spPr>
        <p:txBody>
          <a:bodyPr wrap="square" rtlCol="0">
            <a:spAutoFit/>
          </a:bodyPr>
          <a:lstStyle/>
          <a:p>
            <a:pPr>
              <a:spcBef>
                <a:spcPts val="600"/>
              </a:spcBef>
            </a:pPr>
            <a:r>
              <a:rPr lang="cs-CZ" sz="2000" dirty="0"/>
              <a:t>Iniciální </a:t>
            </a:r>
            <a:r>
              <a:rPr lang="cs-CZ" sz="2800" b="1" dirty="0">
                <a:solidFill>
                  <a:srgbClr val="C00000"/>
                </a:solidFill>
              </a:rPr>
              <a:t>fyzikální </a:t>
            </a:r>
            <a:r>
              <a:rPr lang="cs-CZ" sz="2800" b="1" dirty="0" smtClean="0">
                <a:solidFill>
                  <a:srgbClr val="C00000"/>
                </a:solidFill>
              </a:rPr>
              <a:t>stádium</a:t>
            </a:r>
          </a:p>
          <a:p>
            <a:pPr>
              <a:spcBef>
                <a:spcPts val="600"/>
              </a:spcBef>
            </a:pPr>
            <a:r>
              <a:rPr lang="cs-CZ" sz="2000" dirty="0" smtClean="0"/>
              <a:t>trvá </a:t>
            </a:r>
            <a:r>
              <a:rPr lang="cs-CZ" sz="2000" dirty="0"/>
              <a:t>jen velmi krátce, od 10</a:t>
            </a:r>
            <a:r>
              <a:rPr lang="cs-CZ" sz="2000" baseline="30000" dirty="0"/>
              <a:t>-18  </a:t>
            </a:r>
            <a:r>
              <a:rPr lang="cs-CZ" sz="2000" dirty="0"/>
              <a:t>do 10</a:t>
            </a:r>
            <a:r>
              <a:rPr lang="cs-CZ" sz="2000" baseline="30000" dirty="0"/>
              <a:t>-14</a:t>
            </a:r>
            <a:r>
              <a:rPr lang="cs-CZ" sz="2000" dirty="0"/>
              <a:t> s, </a:t>
            </a:r>
            <a:endParaRPr lang="cs-CZ" sz="2000" dirty="0" smtClean="0"/>
          </a:p>
          <a:p>
            <a:pPr>
              <a:spcBef>
                <a:spcPts val="600"/>
              </a:spcBef>
            </a:pPr>
            <a:r>
              <a:rPr lang="cs-CZ" sz="2000" dirty="0" smtClean="0"/>
              <a:t>Charakterizují ho kaskády ionizací</a:t>
            </a:r>
          </a:p>
          <a:p>
            <a:pPr>
              <a:spcBef>
                <a:spcPts val="600"/>
              </a:spcBef>
            </a:pPr>
            <a:r>
              <a:rPr lang="cs-CZ" sz="2000" dirty="0" smtClean="0"/>
              <a:t>Během </a:t>
            </a:r>
            <a:r>
              <a:rPr lang="cs-CZ" sz="2000" dirty="0"/>
              <a:t>této doby primární záření a následně i elektrony vyražené z atomů primárním zářením ionizují a excitují velké množství dalších </a:t>
            </a:r>
            <a:r>
              <a:rPr lang="cs-CZ" sz="2000" dirty="0" smtClean="0"/>
              <a:t>atomů</a:t>
            </a:r>
          </a:p>
          <a:p>
            <a:pPr>
              <a:spcBef>
                <a:spcPts val="600"/>
              </a:spcBef>
            </a:pPr>
            <a:r>
              <a:rPr lang="cs-CZ" sz="2000" dirty="0" smtClean="0"/>
              <a:t>absorpce </a:t>
            </a:r>
            <a:r>
              <a:rPr lang="cs-CZ" sz="2000" dirty="0"/>
              <a:t>1 Gy záření dokáže vyvolat řádově až 10</a:t>
            </a:r>
            <a:r>
              <a:rPr lang="cs-CZ" sz="2000" baseline="30000" dirty="0"/>
              <a:t>5</a:t>
            </a:r>
            <a:r>
              <a:rPr lang="cs-CZ" sz="2000" dirty="0"/>
              <a:t> ionizací v každé </a:t>
            </a:r>
            <a:r>
              <a:rPr lang="cs-CZ" sz="2000" dirty="0" smtClean="0"/>
              <a:t>buňce</a:t>
            </a:r>
          </a:p>
          <a:p>
            <a:pPr>
              <a:spcBef>
                <a:spcPts val="600"/>
              </a:spcBef>
            </a:pPr>
            <a:r>
              <a:rPr lang="cs-CZ" sz="2000" dirty="0" smtClean="0"/>
              <a:t>Jinými </a:t>
            </a:r>
            <a:r>
              <a:rPr lang="cs-CZ" sz="2000" dirty="0"/>
              <a:t>slovy, fyzikální fáze představuje období, kdy atomy a molekuly biologického systému absorbují energii záření.</a:t>
            </a:r>
            <a:r>
              <a:rPr lang="cs-CZ" sz="2000" dirty="0"/>
              <a:t> </a:t>
            </a:r>
            <a:endParaRPr lang="cs-CZ" sz="2000" dirty="0" smtClean="0"/>
          </a:p>
          <a:p>
            <a:pPr>
              <a:spcBef>
                <a:spcPts val="600"/>
              </a:spcBef>
            </a:pPr>
            <a:r>
              <a:rPr lang="cs-CZ" sz="2000" dirty="0"/>
              <a:t>Následně se rozvíjejí </a:t>
            </a:r>
            <a:r>
              <a:rPr lang="cs-CZ" sz="2800" b="1" dirty="0">
                <a:solidFill>
                  <a:srgbClr val="C00000"/>
                </a:solidFill>
              </a:rPr>
              <a:t>procesy fyzikálně-chemické </a:t>
            </a:r>
            <a:endParaRPr lang="cs-CZ" sz="2800" b="1" dirty="0" smtClean="0">
              <a:solidFill>
                <a:srgbClr val="C00000"/>
              </a:solidFill>
            </a:endParaRPr>
          </a:p>
          <a:p>
            <a:pPr>
              <a:spcBef>
                <a:spcPts val="600"/>
              </a:spcBef>
            </a:pPr>
            <a:r>
              <a:rPr lang="cs-CZ" sz="2000" dirty="0" smtClean="0"/>
              <a:t>10</a:t>
            </a:r>
            <a:r>
              <a:rPr lang="cs-CZ" sz="2000" baseline="30000" dirty="0" smtClean="0"/>
              <a:t>-14</a:t>
            </a:r>
            <a:r>
              <a:rPr lang="cs-CZ" sz="2000" baseline="30000" dirty="0"/>
              <a:t> </a:t>
            </a:r>
            <a:r>
              <a:rPr lang="cs-CZ" sz="2000" dirty="0"/>
              <a:t>až 10</a:t>
            </a:r>
            <a:r>
              <a:rPr lang="cs-CZ" sz="2000" baseline="30000" dirty="0"/>
              <a:t>-10</a:t>
            </a:r>
            <a:r>
              <a:rPr lang="cs-CZ" sz="2000" dirty="0"/>
              <a:t> </a:t>
            </a:r>
            <a:r>
              <a:rPr lang="cs-CZ" sz="2000" dirty="0" smtClean="0"/>
              <a:t>s</a:t>
            </a:r>
          </a:p>
          <a:p>
            <a:pPr>
              <a:spcBef>
                <a:spcPts val="600"/>
              </a:spcBef>
            </a:pPr>
            <a:r>
              <a:rPr lang="cs-CZ" sz="2000" dirty="0" smtClean="0"/>
              <a:t>vzájemné </a:t>
            </a:r>
            <a:r>
              <a:rPr lang="cs-CZ" sz="2000" dirty="0"/>
              <a:t>interakce mezi vytvořenými ionty a okolními molekulami za produkce volných radikálů a dalších reaktivních agens, například peroxidu vodíku (H</a:t>
            </a:r>
            <a:r>
              <a:rPr lang="cs-CZ" sz="2000" baseline="-25000" dirty="0"/>
              <a:t>2</a:t>
            </a:r>
            <a:r>
              <a:rPr lang="cs-CZ" sz="2000" dirty="0"/>
              <a:t>O</a:t>
            </a:r>
            <a:r>
              <a:rPr lang="cs-CZ" sz="2000" baseline="-25000" dirty="0"/>
              <a:t>2</a:t>
            </a:r>
            <a:r>
              <a:rPr lang="cs-CZ" sz="2000" dirty="0"/>
              <a:t>). </a:t>
            </a:r>
            <a:endParaRPr lang="cs-CZ" sz="2000" dirty="0"/>
          </a:p>
        </p:txBody>
      </p:sp>
    </p:spTree>
    <p:extLst>
      <p:ext uri="{BB962C8B-B14F-4D97-AF65-F5344CB8AC3E}">
        <p14:creationId xmlns:p14="http://schemas.microsoft.com/office/powerpoint/2010/main" val="17344592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774825" y="1254126"/>
            <a:ext cx="8497888" cy="4983163"/>
          </a:xfrm>
          <a:noFill/>
        </p:spPr>
      </p:pic>
      <p:sp>
        <p:nvSpPr>
          <p:cNvPr id="16387" name="Text Box 7"/>
          <p:cNvSpPr txBox="1">
            <a:spLocks noChangeArrowheads="1"/>
          </p:cNvSpPr>
          <p:nvPr/>
        </p:nvSpPr>
        <p:spPr bwMode="auto">
          <a:xfrm>
            <a:off x="2116138" y="6261100"/>
            <a:ext cx="3433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b="1" i="1">
                <a:solidFill>
                  <a:srgbClr val="000000"/>
                </a:solidFill>
              </a:rPr>
              <a:t>The Chernobyl Forum: 2003–2005</a:t>
            </a:r>
          </a:p>
        </p:txBody>
      </p:sp>
      <p:sp>
        <p:nvSpPr>
          <p:cNvPr id="16388" name="Text Box 8"/>
          <p:cNvSpPr txBox="1">
            <a:spLocks noChangeArrowheads="1"/>
          </p:cNvSpPr>
          <p:nvPr/>
        </p:nvSpPr>
        <p:spPr bwMode="auto">
          <a:xfrm>
            <a:off x="1755775" y="327026"/>
            <a:ext cx="8661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cs-CZ" altLang="cs-CZ" sz="2400" b="1">
                <a:solidFill>
                  <a:srgbClr val="FF3300"/>
                </a:solidFill>
              </a:rPr>
              <a:t>V kontaminovaných oblastech byl zaznamenán zřetelný nárůst případů rakoviny štítné žlázy</a:t>
            </a:r>
          </a:p>
        </p:txBody>
      </p:sp>
      <p:sp>
        <p:nvSpPr>
          <p:cNvPr id="16389" name="Text Box 9"/>
          <p:cNvSpPr txBox="1">
            <a:spLocks noChangeArrowheads="1"/>
          </p:cNvSpPr>
          <p:nvPr/>
        </p:nvSpPr>
        <p:spPr bwMode="auto">
          <a:xfrm>
            <a:off x="5572126" y="1566864"/>
            <a:ext cx="97174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4400" baseline="30000">
                <a:solidFill>
                  <a:srgbClr val="FF3300"/>
                </a:solidFill>
              </a:rPr>
              <a:t>131</a:t>
            </a:r>
            <a:r>
              <a:rPr lang="cs-CZ" altLang="cs-CZ" sz="4400">
                <a:solidFill>
                  <a:srgbClr val="FF3300"/>
                </a:solidFill>
              </a:rPr>
              <a:t>I</a:t>
            </a:r>
          </a:p>
        </p:txBody>
      </p:sp>
    </p:spTree>
    <p:extLst>
      <p:ext uri="{BB962C8B-B14F-4D97-AF65-F5344CB8AC3E}">
        <p14:creationId xmlns:p14="http://schemas.microsoft.com/office/powerpoint/2010/main" val="26345999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63040" y="93292"/>
            <a:ext cx="11797553" cy="1143000"/>
          </a:xfrm>
        </p:spPr>
        <p:txBody>
          <a:bodyPr/>
          <a:lstStyle/>
          <a:p>
            <a:pPr eaLnBrk="1" hangingPunct="1"/>
            <a:r>
              <a:rPr lang="cs-CZ" altLang="cs-CZ" sz="3600" dirty="0" smtClean="0"/>
              <a:t>Prokázaný následek černobylské havárie </a:t>
            </a:r>
            <a:r>
              <a:rPr lang="cs-CZ" altLang="cs-CZ" sz="3600" dirty="0"/>
              <a:t>– </a:t>
            </a:r>
            <a:r>
              <a:rPr lang="cs-CZ" altLang="cs-CZ" sz="3600" u="sng" dirty="0"/>
              <a:t>Rakovina </a:t>
            </a:r>
            <a:r>
              <a:rPr lang="cs-CZ" altLang="cs-CZ" sz="3600" u="sng" dirty="0" smtClean="0"/>
              <a:t>štítné žlázy</a:t>
            </a:r>
            <a:endParaRPr lang="cs-CZ" altLang="cs-CZ" sz="3600" u="sng" dirty="0"/>
          </a:p>
        </p:txBody>
      </p:sp>
      <p:sp>
        <p:nvSpPr>
          <p:cNvPr id="14339" name="Rectangle 3"/>
          <p:cNvSpPr>
            <a:spLocks noGrp="1" noChangeArrowheads="1"/>
          </p:cNvSpPr>
          <p:nvPr>
            <p:ph type="body" idx="1"/>
          </p:nvPr>
        </p:nvSpPr>
        <p:spPr>
          <a:xfrm>
            <a:off x="394446" y="1168868"/>
            <a:ext cx="8971430" cy="5111750"/>
          </a:xfrm>
        </p:spPr>
        <p:txBody>
          <a:bodyPr>
            <a:normAutofit/>
          </a:bodyPr>
          <a:lstStyle/>
          <a:p>
            <a:pPr eaLnBrk="1" hangingPunct="1">
              <a:lnSpc>
                <a:spcPct val="80000"/>
              </a:lnSpc>
            </a:pPr>
            <a:r>
              <a:rPr lang="cs-CZ" altLang="cs-CZ" sz="2000" dirty="0"/>
              <a:t>Jedním z hlavních radionuklidů, které unikly při černobylské </a:t>
            </a:r>
            <a:r>
              <a:rPr lang="cs-CZ" altLang="cs-CZ" sz="2000" dirty="0" err="1"/>
              <a:t>havári</a:t>
            </a:r>
            <a:r>
              <a:rPr lang="cs-CZ" altLang="cs-CZ" sz="2000" dirty="0"/>
              <a:t>, byl </a:t>
            </a:r>
            <a:r>
              <a:rPr lang="cs-CZ" altLang="cs-CZ" sz="2000" b="1" baseline="30000" dirty="0">
                <a:solidFill>
                  <a:srgbClr val="FF3300"/>
                </a:solidFill>
              </a:rPr>
              <a:t>131</a:t>
            </a:r>
            <a:r>
              <a:rPr lang="cs-CZ" altLang="cs-CZ" sz="2000" b="1" dirty="0">
                <a:solidFill>
                  <a:srgbClr val="FF3300"/>
                </a:solidFill>
              </a:rPr>
              <a:t>I</a:t>
            </a:r>
          </a:p>
          <a:p>
            <a:pPr eaLnBrk="1" hangingPunct="1">
              <a:lnSpc>
                <a:spcPct val="80000"/>
              </a:lnSpc>
            </a:pPr>
            <a:r>
              <a:rPr lang="cs-CZ" altLang="cs-CZ" sz="2000" b="1" baseline="30000" dirty="0">
                <a:solidFill>
                  <a:srgbClr val="FF3300"/>
                </a:solidFill>
              </a:rPr>
              <a:t>131</a:t>
            </a:r>
            <a:r>
              <a:rPr lang="cs-CZ" altLang="cs-CZ" sz="2000" b="1" dirty="0">
                <a:solidFill>
                  <a:srgbClr val="FF3300"/>
                </a:solidFill>
              </a:rPr>
              <a:t>I</a:t>
            </a:r>
            <a:r>
              <a:rPr lang="cs-CZ" altLang="cs-CZ" sz="2000" dirty="0"/>
              <a:t> hrál důležitou úlohu zejména v několika prvních měsících po havárii </a:t>
            </a:r>
            <a:r>
              <a:rPr lang="cs-CZ" altLang="cs-CZ" sz="2000" dirty="0" smtClean="0"/>
              <a:t>(T</a:t>
            </a:r>
            <a:r>
              <a:rPr lang="cs-CZ" altLang="cs-CZ" sz="2000" baseline="-25000" dirty="0" smtClean="0"/>
              <a:t>1/2</a:t>
            </a:r>
            <a:r>
              <a:rPr lang="cs-CZ" altLang="cs-CZ" sz="2000" dirty="0" smtClean="0"/>
              <a:t> </a:t>
            </a:r>
            <a:r>
              <a:rPr lang="cs-CZ" altLang="cs-CZ" sz="2000" dirty="0"/>
              <a:t>= </a:t>
            </a:r>
            <a:r>
              <a:rPr lang="cs-CZ" altLang="cs-CZ" sz="2000" dirty="0" smtClean="0"/>
              <a:t>8 d)</a:t>
            </a:r>
            <a:endParaRPr lang="cs-CZ" altLang="cs-CZ" sz="2000" dirty="0"/>
          </a:p>
          <a:p>
            <a:pPr eaLnBrk="1" hangingPunct="1">
              <a:lnSpc>
                <a:spcPct val="80000"/>
              </a:lnSpc>
            </a:pPr>
            <a:r>
              <a:rPr lang="cs-CZ" altLang="cs-CZ" sz="2000" dirty="0"/>
              <a:t>Jedná se </a:t>
            </a:r>
            <a:r>
              <a:rPr lang="cs-CZ" altLang="cs-CZ" sz="2000" b="1" dirty="0">
                <a:solidFill>
                  <a:srgbClr val="FF3300"/>
                </a:solidFill>
              </a:rPr>
              <a:t>biogenní radionuklid </a:t>
            </a:r>
            <a:r>
              <a:rPr lang="cs-CZ" altLang="cs-CZ" sz="2000" dirty="0"/>
              <a:t>(viz </a:t>
            </a:r>
            <a:r>
              <a:rPr lang="cs-CZ" altLang="cs-CZ" sz="2000" b="1" dirty="0">
                <a:solidFill>
                  <a:srgbClr val="FF3300"/>
                </a:solidFill>
              </a:rPr>
              <a:t>BIOGENNÍ RADIONUKLIDY</a:t>
            </a:r>
            <a:r>
              <a:rPr lang="cs-CZ" altLang="cs-CZ" sz="2000" dirty="0"/>
              <a:t> dále), který může být v organismu využíván namísto normálního jódu, protože organismus nemá žádné prostředky k rozpoznání radioaktivního isotopu –  </a:t>
            </a:r>
            <a:r>
              <a:rPr lang="cs-CZ" altLang="cs-CZ" sz="2000" u="sng" dirty="0"/>
              <a:t>v tom právě spočívá jeho nebezpečnost</a:t>
            </a:r>
            <a:r>
              <a:rPr lang="cs-CZ" altLang="cs-CZ" sz="2000" dirty="0"/>
              <a:t>: </a:t>
            </a:r>
          </a:p>
          <a:p>
            <a:pPr eaLnBrk="1" hangingPunct="1">
              <a:lnSpc>
                <a:spcPct val="80000"/>
              </a:lnSpc>
            </a:pPr>
            <a:r>
              <a:rPr lang="cs-CZ" altLang="cs-CZ" sz="2000" dirty="0"/>
              <a:t>Štítná žláza v rámci svého metabolismu vychytává jód z krevního oběhu – radioaktivní </a:t>
            </a:r>
            <a:r>
              <a:rPr lang="cs-CZ" altLang="cs-CZ" sz="2000" baseline="30000" dirty="0"/>
              <a:t>131</a:t>
            </a:r>
            <a:r>
              <a:rPr lang="cs-CZ" altLang="cs-CZ" sz="2000" dirty="0"/>
              <a:t>I, který se do těla dostal inhalací nebo prostřednictvím kontaminované stravy (zejména mléko obsahuje velké množství radioaktivního jódu) se tak </a:t>
            </a:r>
            <a:r>
              <a:rPr lang="cs-CZ" altLang="cs-CZ" sz="2000" b="1" u="sng" dirty="0">
                <a:solidFill>
                  <a:srgbClr val="FF3300"/>
                </a:solidFill>
              </a:rPr>
              <a:t>akumuluje ve štítné žláze</a:t>
            </a:r>
            <a:r>
              <a:rPr lang="cs-CZ" altLang="cs-CZ" sz="2000" u="sng" dirty="0"/>
              <a:t>, což vede k významnému ozáření tohoto orgánu</a:t>
            </a:r>
            <a:r>
              <a:rPr lang="cs-CZ" altLang="cs-CZ" sz="2000" dirty="0"/>
              <a:t> </a:t>
            </a:r>
          </a:p>
        </p:txBody>
      </p:sp>
      <p:pic>
        <p:nvPicPr>
          <p:cNvPr id="4" name="Zástupný symbol pro obsah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3541" y="1168868"/>
            <a:ext cx="2787052" cy="3483815"/>
          </a:xfrm>
          <a:prstGeom prst="rect">
            <a:avLst/>
          </a:prstGeom>
        </p:spPr>
      </p:pic>
      <p:sp>
        <p:nvSpPr>
          <p:cNvPr id="5" name="Rectangle 3"/>
          <p:cNvSpPr txBox="1">
            <a:spLocks noChangeArrowheads="1"/>
          </p:cNvSpPr>
          <p:nvPr/>
        </p:nvSpPr>
        <p:spPr>
          <a:xfrm>
            <a:off x="411180" y="4765674"/>
            <a:ext cx="11501272" cy="20923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cs-CZ" altLang="cs-CZ" sz="2000" b="1" dirty="0" smtClean="0">
                <a:solidFill>
                  <a:srgbClr val="FF3300"/>
                </a:solidFill>
              </a:rPr>
              <a:t>Štítná žláza</a:t>
            </a:r>
            <a:r>
              <a:rPr lang="cs-CZ" altLang="cs-CZ" sz="2000" dirty="0" smtClean="0"/>
              <a:t> je navíc </a:t>
            </a:r>
            <a:r>
              <a:rPr lang="cs-CZ" altLang="cs-CZ" sz="2000" b="1" dirty="0" smtClean="0">
                <a:solidFill>
                  <a:srgbClr val="FF3300"/>
                </a:solidFill>
              </a:rPr>
              <a:t>jedním z nejcitlivějších orgánů</a:t>
            </a:r>
            <a:r>
              <a:rPr lang="cs-CZ" altLang="cs-CZ" sz="2000" dirty="0" smtClean="0"/>
              <a:t> </a:t>
            </a:r>
            <a:r>
              <a:rPr lang="cs-CZ" altLang="cs-CZ" sz="2000" u="sng" dirty="0" smtClean="0"/>
              <a:t>vzhledem ke stochastickým účinkům IZ</a:t>
            </a:r>
          </a:p>
          <a:p>
            <a:pPr>
              <a:lnSpc>
                <a:spcPct val="80000"/>
              </a:lnSpc>
            </a:pPr>
            <a:r>
              <a:rPr lang="cs-CZ" altLang="cs-CZ" sz="2000" dirty="0" smtClean="0"/>
              <a:t>Štítná žláza tedy může být i přes relativně nízkou okolní kontaminaci ozářena dostatečně vysokou dávkou vedoucí ke vzniku rakoviny</a:t>
            </a:r>
          </a:p>
          <a:p>
            <a:pPr>
              <a:lnSpc>
                <a:spcPct val="80000"/>
              </a:lnSpc>
            </a:pPr>
            <a:r>
              <a:rPr lang="cs-CZ" altLang="cs-CZ" sz="2000" u="sng" dirty="0" smtClean="0"/>
              <a:t>Nejcitlivější skupinou jsou </a:t>
            </a:r>
            <a:r>
              <a:rPr lang="cs-CZ" altLang="cs-CZ" sz="2000" b="1" u="sng" dirty="0" smtClean="0">
                <a:solidFill>
                  <a:srgbClr val="FF3300"/>
                </a:solidFill>
              </a:rPr>
              <a:t>děti</a:t>
            </a:r>
            <a:r>
              <a:rPr lang="cs-CZ" altLang="cs-CZ" sz="2000" dirty="0" smtClean="0"/>
              <a:t> – pití mléka, vyšší citlivost k IZ, sčítání dávek z vnitřní kontaminace během celého života a další faktory – dá se proto i nadále předpokládat nárůst případů rakoviny štítné žlázy následkem havárie</a:t>
            </a:r>
          </a:p>
          <a:p>
            <a:pPr>
              <a:lnSpc>
                <a:spcPct val="80000"/>
              </a:lnSpc>
            </a:pPr>
            <a:endParaRPr lang="cs-CZ" altLang="cs-CZ" sz="2000" dirty="0"/>
          </a:p>
        </p:txBody>
      </p:sp>
    </p:spTree>
    <p:extLst>
      <p:ext uri="{BB962C8B-B14F-4D97-AF65-F5344CB8AC3E}">
        <p14:creationId xmlns:p14="http://schemas.microsoft.com/office/powerpoint/2010/main" val="8628381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ctr" eaLnBrk="1" hangingPunct="1"/>
            <a:r>
              <a:rPr lang="cs-CZ" altLang="cs-CZ" sz="3600" dirty="0" smtClean="0"/>
              <a:t>Následky černobylské havárie –</a:t>
            </a:r>
            <a:br>
              <a:rPr lang="cs-CZ" altLang="cs-CZ" sz="3600" dirty="0" smtClean="0"/>
            </a:br>
            <a:r>
              <a:rPr lang="cs-CZ" altLang="cs-CZ" sz="3600" dirty="0" smtClean="0"/>
              <a:t> </a:t>
            </a:r>
            <a:r>
              <a:rPr lang="cs-CZ" altLang="cs-CZ" sz="3600" b="1" u="sng" dirty="0"/>
              <a:t>ostatní typy rakovin a leukémie</a:t>
            </a:r>
          </a:p>
        </p:txBody>
      </p:sp>
      <p:sp>
        <p:nvSpPr>
          <p:cNvPr id="17411" name="Rectangle 3"/>
          <p:cNvSpPr>
            <a:spLocks noGrp="1" noChangeArrowheads="1"/>
          </p:cNvSpPr>
          <p:nvPr>
            <p:ph type="body" idx="1"/>
          </p:nvPr>
        </p:nvSpPr>
        <p:spPr>
          <a:xfrm>
            <a:off x="1042147" y="1848970"/>
            <a:ext cx="10378888" cy="4781550"/>
          </a:xfrm>
        </p:spPr>
        <p:txBody>
          <a:bodyPr>
            <a:normAutofit/>
          </a:bodyPr>
          <a:lstStyle/>
          <a:p>
            <a:pPr eaLnBrk="1" hangingPunct="1">
              <a:lnSpc>
                <a:spcPct val="80000"/>
              </a:lnSpc>
            </a:pPr>
            <a:r>
              <a:rPr lang="cs-CZ" altLang="cs-CZ" sz="2400" dirty="0">
                <a:solidFill>
                  <a:srgbClr val="FF3300"/>
                </a:solidFill>
              </a:rPr>
              <a:t>ve skupině likvidátorů</a:t>
            </a:r>
            <a:r>
              <a:rPr lang="cs-CZ" altLang="cs-CZ" sz="2400" dirty="0"/>
              <a:t> (&gt;150 </a:t>
            </a:r>
            <a:r>
              <a:rPr lang="cs-CZ" altLang="cs-CZ" sz="2400" dirty="0" err="1"/>
              <a:t>mSv</a:t>
            </a:r>
            <a:r>
              <a:rPr lang="cs-CZ" altLang="cs-CZ" sz="2400" dirty="0"/>
              <a:t>) v letech mezi 1986 a 1996 asi </a:t>
            </a:r>
            <a:r>
              <a:rPr lang="cs-CZ" altLang="cs-CZ" sz="2400" dirty="0">
                <a:solidFill>
                  <a:srgbClr val="FF3300"/>
                </a:solidFill>
              </a:rPr>
              <a:t>dvojnásobný výskyt leukémií</a:t>
            </a:r>
            <a:r>
              <a:rPr lang="cs-CZ" altLang="cs-CZ" sz="2400" dirty="0"/>
              <a:t> oproti kontrolním skupinám (+ katarakta)</a:t>
            </a:r>
          </a:p>
          <a:p>
            <a:pPr eaLnBrk="1" hangingPunct="1">
              <a:lnSpc>
                <a:spcPct val="80000"/>
              </a:lnSpc>
            </a:pPr>
            <a:r>
              <a:rPr lang="cs-CZ" altLang="cs-CZ" sz="2400" dirty="0">
                <a:solidFill>
                  <a:srgbClr val="FF3300"/>
                </a:solidFill>
              </a:rPr>
              <a:t>pro ostatní obyvatelstvo</a:t>
            </a:r>
            <a:r>
              <a:rPr lang="cs-CZ" altLang="cs-CZ" sz="2400" dirty="0"/>
              <a:t> je </a:t>
            </a:r>
            <a:r>
              <a:rPr lang="cs-CZ" altLang="cs-CZ" sz="2400" dirty="0">
                <a:solidFill>
                  <a:srgbClr val="FF3300"/>
                </a:solidFill>
              </a:rPr>
              <a:t>nárůst</a:t>
            </a:r>
            <a:r>
              <a:rPr lang="cs-CZ" altLang="cs-CZ" sz="2400" dirty="0"/>
              <a:t> leukémií </a:t>
            </a:r>
            <a:r>
              <a:rPr lang="cs-CZ" altLang="cs-CZ" sz="2400" dirty="0">
                <a:solidFill>
                  <a:srgbClr val="FF3300"/>
                </a:solidFill>
              </a:rPr>
              <a:t>neprůkazný</a:t>
            </a:r>
            <a:r>
              <a:rPr lang="cs-CZ" altLang="cs-CZ" sz="2400" dirty="0"/>
              <a:t>. Je možné že se výsledky s postupem času podaří upřesnit, avšak vzhledem k poklesu rizika vzniku radiačně vyvolaných leukémií několik dekád po ozáření je další zvýšení incidence nepravděpodobné</a:t>
            </a:r>
          </a:p>
          <a:p>
            <a:pPr eaLnBrk="1" hangingPunct="1">
              <a:lnSpc>
                <a:spcPct val="80000"/>
              </a:lnSpc>
            </a:pPr>
            <a:r>
              <a:rPr lang="cs-CZ" altLang="cs-CZ" sz="2400" dirty="0">
                <a:solidFill>
                  <a:srgbClr val="FF3300"/>
                </a:solidFill>
              </a:rPr>
              <a:t>u ostatních typů solidních nádorů (kromě nádorů štítné žlázy)</a:t>
            </a:r>
            <a:r>
              <a:rPr lang="cs-CZ" altLang="cs-CZ" sz="2400" dirty="0"/>
              <a:t> jsou závěry vzhledem k minimálním obdrženým dávkám a rozdílům mezi sledovanými skupinami též statisticky </a:t>
            </a:r>
            <a:r>
              <a:rPr lang="cs-CZ" altLang="cs-CZ" sz="2400" dirty="0">
                <a:solidFill>
                  <a:srgbClr val="FF3300"/>
                </a:solidFill>
              </a:rPr>
              <a:t>neprůkazné</a:t>
            </a:r>
          </a:p>
          <a:p>
            <a:pPr eaLnBrk="1" hangingPunct="1">
              <a:lnSpc>
                <a:spcPct val="80000"/>
              </a:lnSpc>
            </a:pPr>
            <a:r>
              <a:rPr lang="cs-CZ" altLang="cs-CZ" sz="2400" dirty="0"/>
              <a:t>Nicméně, vzhledem k pomalejšímu vývoji solidních nádorů (10-15 let oproti leukémiím) nelze zvýšení incidence těchto případů ještě vyloučit</a:t>
            </a:r>
          </a:p>
        </p:txBody>
      </p:sp>
    </p:spTree>
    <p:extLst>
      <p:ext uri="{BB962C8B-B14F-4D97-AF65-F5344CB8AC3E}">
        <p14:creationId xmlns:p14="http://schemas.microsoft.com/office/powerpoint/2010/main" val="25755212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en-US" dirty="0"/>
              <a:t>There is a tendency to attribute increases in the rates of all cancers over time to the Chernobyl accident, but it should be noted that increases were also observed before the accident in the affected areas. Moreover, a general increase in mortality has been reported in recent decades in most areas of the former Soviet Union, and this must be taken into account when interpreting the results of the accident-related studies.</a:t>
            </a:r>
            <a:endParaRPr lang="cs-CZ" dirty="0"/>
          </a:p>
        </p:txBody>
      </p:sp>
    </p:spTree>
    <p:extLst>
      <p:ext uri="{BB962C8B-B14F-4D97-AF65-F5344CB8AC3E}">
        <p14:creationId xmlns:p14="http://schemas.microsoft.com/office/powerpoint/2010/main" val="17498276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847851" y="1125539"/>
            <a:ext cx="6748463" cy="3240087"/>
          </a:xfrm>
          <a:noFill/>
        </p:spPr>
      </p:pic>
      <p:sp>
        <p:nvSpPr>
          <p:cNvPr id="13315" name="Text Box 6"/>
          <p:cNvSpPr txBox="1">
            <a:spLocks noChangeArrowheads="1"/>
          </p:cNvSpPr>
          <p:nvPr/>
        </p:nvSpPr>
        <p:spPr bwMode="auto">
          <a:xfrm>
            <a:off x="1774825" y="4365626"/>
            <a:ext cx="864235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cs-CZ" sz="1600" b="1" i="1" dirty="0">
                <a:solidFill>
                  <a:srgbClr val="000000"/>
                </a:solidFill>
              </a:rPr>
              <a:t>The Chernobyl Forum: 2003–2005</a:t>
            </a:r>
            <a:endParaRPr lang="en-US" altLang="cs-CZ" sz="1600" dirty="0">
              <a:solidFill>
                <a:srgbClr val="000000"/>
              </a:solidFill>
            </a:endParaRPr>
          </a:p>
          <a:p>
            <a:pPr fontAlgn="base">
              <a:spcBef>
                <a:spcPct val="0"/>
              </a:spcBef>
              <a:spcAft>
                <a:spcPct val="0"/>
              </a:spcAft>
              <a:buFontTx/>
              <a:buNone/>
            </a:pPr>
            <a:r>
              <a:rPr lang="en-US" altLang="cs-CZ" sz="1200" dirty="0">
                <a:solidFill>
                  <a:srgbClr val="000000"/>
                </a:solidFill>
              </a:rPr>
              <a:t>Because of the relatively low dose levels to which the populations of the Chernobyl</a:t>
            </a:r>
            <a:r>
              <a:rPr lang="cs-CZ" altLang="cs-CZ" sz="1200" dirty="0">
                <a:solidFill>
                  <a:srgbClr val="000000"/>
                </a:solidFill>
              </a:rPr>
              <a:t> </a:t>
            </a:r>
            <a:r>
              <a:rPr lang="en-US" altLang="cs-CZ" sz="1200" dirty="0">
                <a:solidFill>
                  <a:srgbClr val="000000"/>
                </a:solidFill>
              </a:rPr>
              <a:t>affected regions were exposed, there is no evidence or any likelihood of observing decreased fertility among males or females in the general population as a direct result</a:t>
            </a:r>
            <a:r>
              <a:rPr lang="cs-CZ" altLang="cs-CZ" sz="1200" dirty="0">
                <a:solidFill>
                  <a:srgbClr val="000000"/>
                </a:solidFill>
              </a:rPr>
              <a:t> </a:t>
            </a:r>
            <a:r>
              <a:rPr lang="en-US" altLang="cs-CZ" sz="1200" dirty="0">
                <a:solidFill>
                  <a:srgbClr val="000000"/>
                </a:solidFill>
              </a:rPr>
              <a:t>of radiation exposure. </a:t>
            </a:r>
            <a:r>
              <a:rPr lang="en-US" altLang="cs-CZ" sz="1200" b="1" dirty="0">
                <a:solidFill>
                  <a:srgbClr val="FF3300"/>
                </a:solidFill>
              </a:rPr>
              <a:t>These doses are also unlikely to have any major effect on the number of stillbirths, adverse pregnancy outcomes or delivery complications or the overall health of children</a:t>
            </a:r>
            <a:r>
              <a:rPr lang="en-US" altLang="cs-CZ" sz="1200" dirty="0">
                <a:solidFill>
                  <a:srgbClr val="000000"/>
                </a:solidFill>
              </a:rPr>
              <a:t>. Birth rates may be lower in ‘contaminated’ areas because of concern about having children (this issue is obscured by the very high rate of medical abortions) and the fact that many younger people have moved away. </a:t>
            </a:r>
            <a:r>
              <a:rPr lang="en-US" altLang="cs-CZ" sz="1200" b="1" dirty="0">
                <a:solidFill>
                  <a:srgbClr val="FF3300"/>
                </a:solidFill>
              </a:rPr>
              <a:t>No discernable increase in hereditary effects caused by radiation is expected based on the low risk coefficients estimated by UNSCEAR (2001)</a:t>
            </a:r>
            <a:r>
              <a:rPr lang="en-US" altLang="cs-CZ" sz="1200" dirty="0">
                <a:solidFill>
                  <a:srgbClr val="000000"/>
                </a:solidFill>
              </a:rPr>
              <a:t> or in previous reports on Chernobyl health effects. Since 2000, there has been no new evidence provided to change this conclusion. </a:t>
            </a:r>
            <a:r>
              <a:rPr lang="en-US" altLang="cs-CZ" sz="1200" u="sng" dirty="0">
                <a:solidFill>
                  <a:srgbClr val="000000"/>
                </a:solidFill>
              </a:rPr>
              <a:t>There has been a modest but steady increase in reported congenital malformations in both ‘contaminated’ and ‘uncontaminated’ areas of Belarus since 1986; see Fig. 4. This does not appear to be radiation-related and may be the result of increased registration</a:t>
            </a:r>
            <a:r>
              <a:rPr lang="en-US" altLang="cs-CZ" sz="1200" dirty="0">
                <a:solidFill>
                  <a:srgbClr val="000000"/>
                </a:solidFill>
              </a:rPr>
              <a:t>.</a:t>
            </a:r>
          </a:p>
          <a:p>
            <a:pPr fontAlgn="base">
              <a:spcBef>
                <a:spcPct val="0"/>
              </a:spcBef>
              <a:spcAft>
                <a:spcPct val="0"/>
              </a:spcAft>
              <a:buFontTx/>
              <a:buNone/>
            </a:pPr>
            <a:endParaRPr lang="en-US" altLang="cs-CZ" sz="1200" dirty="0">
              <a:solidFill>
                <a:srgbClr val="000000"/>
              </a:solidFill>
            </a:endParaRPr>
          </a:p>
        </p:txBody>
      </p:sp>
      <p:sp>
        <p:nvSpPr>
          <p:cNvPr id="13316" name="Text Box 7"/>
          <p:cNvSpPr txBox="1">
            <a:spLocks noChangeArrowheads="1"/>
          </p:cNvSpPr>
          <p:nvPr/>
        </p:nvSpPr>
        <p:spPr bwMode="auto">
          <a:xfrm>
            <a:off x="1774826" y="107950"/>
            <a:ext cx="88931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800" b="1" u="sng">
                <a:solidFill>
                  <a:srgbClr val="000000"/>
                </a:solidFill>
              </a:rPr>
              <a:t>Narušení plodnosti a genetické defekty</a:t>
            </a:r>
            <a:r>
              <a:rPr lang="cs-CZ" altLang="cs-CZ" sz="2800" b="1">
                <a:solidFill>
                  <a:srgbClr val="000000"/>
                </a:solidFill>
              </a:rPr>
              <a:t> následkem Černobylské havárie – nebyly prokázány</a:t>
            </a:r>
          </a:p>
        </p:txBody>
      </p:sp>
      <p:sp>
        <p:nvSpPr>
          <p:cNvPr id="13317" name="Text Box 8"/>
          <p:cNvSpPr txBox="1">
            <a:spLocks noChangeArrowheads="1"/>
          </p:cNvSpPr>
          <p:nvPr/>
        </p:nvSpPr>
        <p:spPr bwMode="auto">
          <a:xfrm>
            <a:off x="8616951" y="1095375"/>
            <a:ext cx="1871663" cy="32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určitý nárůst kongenitálních malformací byl pozorován jak v zamořených tak nezamořených oblastech – </a:t>
            </a:r>
            <a:r>
              <a:rPr lang="cs-CZ" altLang="cs-CZ" sz="1600" b="1">
                <a:solidFill>
                  <a:srgbClr val="FF3300"/>
                </a:solidFill>
              </a:rPr>
              <a:t>nejedná se proto o následek ozáření, ale patrně lepší registrace případů</a:t>
            </a:r>
          </a:p>
        </p:txBody>
      </p:sp>
      <p:sp>
        <p:nvSpPr>
          <p:cNvPr id="13318" name="TextovéPole 1"/>
          <p:cNvSpPr txBox="1">
            <a:spLocks noChangeArrowheads="1"/>
          </p:cNvSpPr>
          <p:nvPr/>
        </p:nvSpPr>
        <p:spPr bwMode="auto">
          <a:xfrm>
            <a:off x="2566989" y="1196976"/>
            <a:ext cx="32416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rPr>
              <a:t>Obecně odhad cca. </a:t>
            </a:r>
            <a:r>
              <a:rPr lang="cs-CZ" altLang="cs-CZ" sz="1600" b="1">
                <a:solidFill>
                  <a:srgbClr val="FF0000"/>
                </a:solidFill>
              </a:rPr>
              <a:t>0.3-0.5% risk/Sv </a:t>
            </a:r>
            <a:r>
              <a:rPr lang="cs-CZ" altLang="cs-CZ" sz="1600">
                <a:solidFill>
                  <a:srgbClr val="000000"/>
                </a:solidFill>
              </a:rPr>
              <a:t>navýšení genetických defektů u potomstva ozářené populace (UNSCEAR 2018)</a:t>
            </a:r>
          </a:p>
        </p:txBody>
      </p:sp>
    </p:spTree>
    <p:extLst>
      <p:ext uri="{BB962C8B-B14F-4D97-AF65-F5344CB8AC3E}">
        <p14:creationId xmlns:p14="http://schemas.microsoft.com/office/powerpoint/2010/main" val="7573710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188913"/>
            <a:ext cx="8229600" cy="1143000"/>
          </a:xfrm>
        </p:spPr>
        <p:txBody>
          <a:bodyPr/>
          <a:lstStyle/>
          <a:p>
            <a:pPr eaLnBrk="1" hangingPunct="1">
              <a:lnSpc>
                <a:spcPct val="70000"/>
              </a:lnSpc>
            </a:pPr>
            <a:r>
              <a:rPr lang="cs-CZ" altLang="cs-CZ" sz="3600" b="1" dirty="0"/>
              <a:t>ČERNOBYLSKÁ HAVÁRIE</a:t>
            </a:r>
            <a:r>
              <a:rPr lang="cs-CZ" altLang="cs-CZ" dirty="0" smtClean="0">
                <a:solidFill>
                  <a:schemeClr val="tx1"/>
                </a:solidFill>
              </a:rPr>
              <a:t/>
            </a:r>
            <a:br>
              <a:rPr lang="cs-CZ" altLang="cs-CZ" dirty="0" smtClean="0">
                <a:solidFill>
                  <a:schemeClr val="tx1"/>
                </a:solidFill>
              </a:rPr>
            </a:br>
            <a:r>
              <a:rPr lang="cs-CZ" altLang="cs-CZ" dirty="0" smtClean="0">
                <a:solidFill>
                  <a:schemeClr val="tx1"/>
                </a:solidFill>
              </a:rPr>
              <a:t> </a:t>
            </a:r>
            <a:r>
              <a:rPr lang="cs-CZ" altLang="cs-CZ" sz="2800" dirty="0"/>
              <a:t>26. březen1986, zpráva </a:t>
            </a:r>
            <a:r>
              <a:rPr lang="cs-CZ" altLang="cs-CZ" sz="2800" dirty="0">
                <a:solidFill>
                  <a:srgbClr val="FF6600"/>
                </a:solidFill>
              </a:rPr>
              <a:t>UNSCEAR 2006</a:t>
            </a:r>
          </a:p>
        </p:txBody>
      </p:sp>
      <p:sp>
        <p:nvSpPr>
          <p:cNvPr id="10243" name="Rectangle 3"/>
          <p:cNvSpPr>
            <a:spLocks noGrp="1" noChangeArrowheads="1"/>
          </p:cNvSpPr>
          <p:nvPr>
            <p:ph type="body" sz="half" idx="1"/>
          </p:nvPr>
        </p:nvSpPr>
        <p:spPr>
          <a:xfrm>
            <a:off x="121024" y="1331913"/>
            <a:ext cx="7660807" cy="4924425"/>
          </a:xfrm>
        </p:spPr>
        <p:txBody>
          <a:bodyPr>
            <a:noAutofit/>
          </a:bodyPr>
          <a:lstStyle/>
          <a:p>
            <a:pPr eaLnBrk="1" hangingPunct="1"/>
            <a:r>
              <a:rPr lang="en-US" altLang="cs-CZ" sz="2000" dirty="0"/>
              <a:t>Apart from the </a:t>
            </a:r>
            <a:r>
              <a:rPr lang="en-US" altLang="cs-CZ" sz="2000" u="sng" dirty="0"/>
              <a:t>dramatic increase in</a:t>
            </a:r>
            <a:r>
              <a:rPr lang="en-US" altLang="cs-CZ" sz="2000" dirty="0"/>
              <a:t> </a:t>
            </a:r>
            <a:r>
              <a:rPr lang="en-US" altLang="cs-CZ" sz="2000" b="1" dirty="0">
                <a:solidFill>
                  <a:srgbClr val="FF3300"/>
                </a:solidFill>
              </a:rPr>
              <a:t>thyroid cancer</a:t>
            </a:r>
            <a:r>
              <a:rPr lang="en-US" altLang="cs-CZ" sz="2000" dirty="0"/>
              <a:t> incidence among those exposed at a young age, </a:t>
            </a:r>
            <a:r>
              <a:rPr lang="en-US" altLang="cs-CZ" sz="2000" u="sng" dirty="0"/>
              <a:t>and some indication of an increased</a:t>
            </a:r>
            <a:r>
              <a:rPr lang="en-US" altLang="cs-CZ" sz="2000" dirty="0"/>
              <a:t> </a:t>
            </a:r>
            <a:r>
              <a:rPr lang="en-US" altLang="cs-CZ" sz="2000" b="1" dirty="0" err="1">
                <a:solidFill>
                  <a:srgbClr val="FF3300"/>
                </a:solidFill>
              </a:rPr>
              <a:t>leukaemia</a:t>
            </a:r>
            <a:r>
              <a:rPr lang="en-US" altLang="cs-CZ" sz="2000" dirty="0"/>
              <a:t> </a:t>
            </a:r>
            <a:r>
              <a:rPr lang="en-US" altLang="cs-CZ" sz="2000" u="sng" dirty="0"/>
              <a:t>incidence among the workers</a:t>
            </a:r>
            <a:r>
              <a:rPr lang="en-US" altLang="cs-CZ" sz="2000" dirty="0"/>
              <a:t>, </a:t>
            </a:r>
          </a:p>
          <a:p>
            <a:pPr eaLnBrk="1" hangingPunct="1"/>
            <a:r>
              <a:rPr lang="en-US" altLang="cs-CZ" sz="2000" dirty="0"/>
              <a:t>there is </a:t>
            </a:r>
            <a:r>
              <a:rPr lang="en-US" altLang="cs-CZ" sz="2000" u="sng" dirty="0"/>
              <a:t>no clearly demonstrated increase</a:t>
            </a:r>
            <a:r>
              <a:rPr lang="en-US" altLang="cs-CZ" sz="2000" dirty="0"/>
              <a:t> in the incidence of </a:t>
            </a:r>
            <a:r>
              <a:rPr lang="en-US" altLang="cs-CZ" sz="2000" b="1" dirty="0">
                <a:solidFill>
                  <a:srgbClr val="FF3300"/>
                </a:solidFill>
              </a:rPr>
              <a:t>solid cancers</a:t>
            </a:r>
            <a:r>
              <a:rPr lang="en-US" altLang="cs-CZ" sz="2000" dirty="0"/>
              <a:t> </a:t>
            </a:r>
            <a:r>
              <a:rPr lang="en-US" altLang="cs-CZ" sz="2000" b="1" u="sng" dirty="0">
                <a:solidFill>
                  <a:srgbClr val="FF3300"/>
                </a:solidFill>
              </a:rPr>
              <a:t>or leukemia</a:t>
            </a:r>
            <a:r>
              <a:rPr lang="en-US" altLang="cs-CZ" sz="2000" dirty="0"/>
              <a:t> </a:t>
            </a:r>
            <a:r>
              <a:rPr lang="en-US" altLang="cs-CZ" sz="2000" dirty="0" smtClean="0"/>
              <a:t>radiation </a:t>
            </a:r>
            <a:r>
              <a:rPr lang="en-US" altLang="cs-CZ" sz="2000" dirty="0"/>
              <a:t>in the most affected populations</a:t>
            </a:r>
            <a:r>
              <a:rPr lang="en-US" altLang="cs-CZ" sz="2000" dirty="0" smtClean="0"/>
              <a:t>.</a:t>
            </a:r>
            <a:r>
              <a:rPr lang="cs-CZ" altLang="cs-CZ" sz="2000" dirty="0" smtClean="0"/>
              <a:t> Na rakovinu štítné žlázy navíc jen 16 úmrtí (je velmi dobře léčitelná)</a:t>
            </a:r>
            <a:endParaRPr lang="en-US" altLang="cs-CZ" sz="2000" dirty="0"/>
          </a:p>
          <a:p>
            <a:pPr eaLnBrk="1" hangingPunct="1"/>
            <a:r>
              <a:rPr lang="en-US" altLang="cs-CZ" sz="2000" b="1" dirty="0"/>
              <a:t>CONCLUSIONS.</a:t>
            </a:r>
          </a:p>
          <a:p>
            <a:pPr eaLnBrk="1" hangingPunct="1"/>
            <a:r>
              <a:rPr lang="en-US" altLang="cs-CZ" sz="2000" dirty="0"/>
              <a:t>... Some of the people who dealt with the emergency lost their lives. Although those </a:t>
            </a:r>
            <a:r>
              <a:rPr lang="en-US" altLang="cs-CZ" sz="2000" b="1" dirty="0"/>
              <a:t>exposed as children and the emergency and recovery workers are at increased risk</a:t>
            </a:r>
            <a:r>
              <a:rPr lang="en-US" altLang="cs-CZ" sz="2000" dirty="0"/>
              <a:t> of radiation-induced effects, the vast majority of the population need not live in fear of serious health consequences due to the radiation from the Chernobyl accident. </a:t>
            </a:r>
            <a:r>
              <a:rPr lang="en-US" altLang="cs-CZ" sz="2000" b="1" dirty="0"/>
              <a:t>For the most part, they were exposed to radiation levels comparable to or a few times higher than the natural background levels</a:t>
            </a:r>
            <a:r>
              <a:rPr lang="en-US" altLang="cs-CZ" sz="2000" dirty="0"/>
              <a:t>, and future exposures continue to slowly diminish as the radionuclides decay... from the radiological point of view, generally positive prospects for the future health of most individuals should prevail. </a:t>
            </a:r>
          </a:p>
        </p:txBody>
      </p:sp>
      <p:pic>
        <p:nvPicPr>
          <p:cNvPr id="10244" name="Picture 6" descr="over1"/>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7956644" y="1447800"/>
            <a:ext cx="3848100" cy="4968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878070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70" name="Group 50"/>
          <p:cNvGraphicFramePr>
            <a:graphicFrameLocks noGrp="1"/>
          </p:cNvGraphicFramePr>
          <p:nvPr>
            <p:extLst>
              <p:ext uri="{D42A27DB-BD31-4B8C-83A1-F6EECF244321}">
                <p14:modId xmlns:p14="http://schemas.microsoft.com/office/powerpoint/2010/main" val="1732340276"/>
              </p:ext>
            </p:extLst>
          </p:nvPr>
        </p:nvGraphicFramePr>
        <p:xfrm>
          <a:off x="2316537" y="1265243"/>
          <a:ext cx="7343775" cy="5151432"/>
        </p:xfrm>
        <a:graphic>
          <a:graphicData uri="http://schemas.openxmlformats.org/drawingml/2006/table">
            <a:tbl>
              <a:tblPr/>
              <a:tblGrid>
                <a:gridCol w="5508625">
                  <a:extLst>
                    <a:ext uri="{9D8B030D-6E8A-4147-A177-3AD203B41FA5}">
                      <a16:colId xmlns:a16="http://schemas.microsoft.com/office/drawing/2014/main" val="20000"/>
                    </a:ext>
                  </a:extLst>
                </a:gridCol>
                <a:gridCol w="1835150">
                  <a:extLst>
                    <a:ext uri="{9D8B030D-6E8A-4147-A177-3AD203B41FA5}">
                      <a16:colId xmlns:a16="http://schemas.microsoft.com/office/drawing/2014/main" val="20001"/>
                    </a:ext>
                  </a:extLst>
                </a:gridCol>
              </a:tblGrid>
              <a:tr h="3962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Cardiovascular disease</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4780</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962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Cancer</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1700</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962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dirty="0" smtClean="0">
                          <a:ln>
                            <a:noFill/>
                          </a:ln>
                          <a:solidFill>
                            <a:schemeClr val="tx2"/>
                          </a:solidFill>
                          <a:effectLst/>
                          <a:latin typeface="Arial" panose="020B0604020202020204" pitchFamily="34" charset="0"/>
                          <a:cs typeface="Arial" panose="020B0604020202020204" pitchFamily="34" charset="0"/>
                        </a:rPr>
                        <a:t>Motor accidents</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220</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Home accidents</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150</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962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Homicides</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100</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Fire</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30</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962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Drowning</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30</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Poisoning</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13</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962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rgbClr val="FF3300"/>
                          </a:solidFill>
                          <a:effectLst/>
                          <a:latin typeface="Arial" panose="020B0604020202020204" pitchFamily="34" charset="0"/>
                          <a:cs typeface="Arial" panose="020B0604020202020204" pitchFamily="34" charset="0"/>
                        </a:rPr>
                        <a:t>Radiation effects (per rem)</a:t>
                      </a:r>
                      <a:r>
                        <a:rPr kumimoji="0" lang="cs-CZ" altLang="cs-CZ" sz="2000" b="1" i="0" u="none" strike="noStrike" cap="none" normalizeH="0" baseline="0" smtClean="0">
                          <a:ln>
                            <a:noFill/>
                          </a:ln>
                          <a:solidFill>
                            <a:srgbClr val="FF3300"/>
                          </a:solidFill>
                          <a:effectLst/>
                          <a:latin typeface="Arial" panose="020B0604020202020204" pitchFamily="34" charset="0"/>
                          <a:cs typeface="Arial" panose="020B0604020202020204" pitchFamily="34" charset="0"/>
                        </a:rPr>
                        <a:t>  (100 rem = 1 Sv)</a:t>
                      </a:r>
                      <a:endParaRPr kumimoji="0" lang="en-US" altLang="cs-CZ" sz="2000" b="1" i="0" u="none" strike="noStrike" cap="none" normalizeH="0" baseline="0" smtClean="0">
                        <a:ln>
                          <a:noFill/>
                        </a:ln>
                        <a:solidFill>
                          <a:srgbClr val="FF3300"/>
                        </a:solidFill>
                        <a:effectLst/>
                        <a:latin typeface="Arial" panose="020B0604020202020204" pitchFamily="34" charset="0"/>
                        <a:cs typeface="Arial" panose="020B0604020202020204" pitchFamily="34" charset="0"/>
                      </a:endParaRP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9</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Aircraft crashes</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8</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962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Electrocution</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6</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Lightning</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1</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39626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smtClean="0">
                          <a:ln>
                            <a:noFill/>
                          </a:ln>
                          <a:solidFill>
                            <a:schemeClr val="tx2"/>
                          </a:solidFill>
                          <a:effectLst/>
                          <a:latin typeface="Arial" panose="020B0604020202020204" pitchFamily="34" charset="0"/>
                          <a:cs typeface="Arial" panose="020B0604020202020204" pitchFamily="34" charset="0"/>
                        </a:rPr>
                        <a:t>Animal and insect bites</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cs-CZ" sz="2000" b="1" i="0" u="none" strike="noStrike" cap="none" normalizeH="0" baseline="0" dirty="0" smtClean="0">
                          <a:ln>
                            <a:noFill/>
                          </a:ln>
                          <a:solidFill>
                            <a:schemeClr val="tx2"/>
                          </a:solidFill>
                          <a:effectLst/>
                          <a:latin typeface="Arial" panose="020B0604020202020204" pitchFamily="34" charset="0"/>
                          <a:cs typeface="Arial" panose="020B0604020202020204" pitchFamily="34" charset="0"/>
                        </a:rPr>
                        <a:t>1</a:t>
                      </a:r>
                    </a:p>
                  </a:txBody>
                  <a:tcPr marT="45723" marB="45723"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bl>
          </a:graphicData>
        </a:graphic>
      </p:graphicFrame>
      <p:sp>
        <p:nvSpPr>
          <p:cNvPr id="18478" name="Rectangle 46"/>
          <p:cNvSpPr>
            <a:spLocks noGrp="1" noChangeArrowheads="1"/>
          </p:cNvSpPr>
          <p:nvPr>
            <p:ph type="title"/>
          </p:nvPr>
        </p:nvSpPr>
        <p:spPr>
          <a:xfrm>
            <a:off x="1257301" y="280429"/>
            <a:ext cx="9927291" cy="892175"/>
          </a:xfrm>
          <a:noFill/>
        </p:spPr>
        <p:txBody>
          <a:bodyPr/>
          <a:lstStyle/>
          <a:p>
            <a:pPr eaLnBrk="1" hangingPunct="1"/>
            <a:r>
              <a:rPr lang="cs-CZ" altLang="cs-CZ" sz="2800" b="1" dirty="0"/>
              <a:t>Rizika jímž je člověk vystaven (počty úmrtí za rok na 1 000 000 osob)</a:t>
            </a:r>
          </a:p>
        </p:txBody>
      </p:sp>
    </p:spTree>
    <p:extLst>
      <p:ext uri="{BB962C8B-B14F-4D97-AF65-F5344CB8AC3E}">
        <p14:creationId xmlns:p14="http://schemas.microsoft.com/office/powerpoint/2010/main" val="9903515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pix117679898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414" y="0"/>
            <a:ext cx="660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1100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img.radio.cz/pictures/cernobyl/svobodne-slovo-29-4-19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7887" y="1564117"/>
            <a:ext cx="6336227" cy="501737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60111" y="90643"/>
            <a:ext cx="8747573" cy="800219"/>
          </a:xfrm>
          <a:prstGeom prst="rect">
            <a:avLst/>
          </a:prstGeom>
          <a:noFill/>
        </p:spPr>
        <p:txBody>
          <a:bodyPr wrap="square" rtlCol="0">
            <a:spAutoFit/>
          </a:bodyPr>
          <a:lstStyle/>
          <a:p>
            <a:r>
              <a:rPr lang="cs-CZ" sz="2800" b="1" dirty="0" smtClean="0">
                <a:solidFill>
                  <a:srgbClr val="000000"/>
                </a:solidFill>
              </a:rPr>
              <a:t>KATASTROFA V ČERNOBYLSKÉ JADERNÉ ELEKTRÁRNĚ</a:t>
            </a:r>
            <a:endParaRPr lang="cs-CZ" sz="2800" b="1" dirty="0">
              <a:solidFill>
                <a:srgbClr val="000000"/>
              </a:solidFill>
            </a:endParaRPr>
          </a:p>
          <a:p>
            <a:r>
              <a:rPr lang="cs-CZ" dirty="0">
                <a:solidFill>
                  <a:srgbClr val="000000"/>
                </a:solidFill>
              </a:rPr>
              <a:t>26. dubna 1986</a:t>
            </a:r>
            <a:endParaRPr lang="en-US" dirty="0">
              <a:solidFill>
                <a:srgbClr val="000000"/>
              </a:solidFill>
            </a:endParaRPr>
          </a:p>
        </p:txBody>
      </p:sp>
      <p:sp>
        <p:nvSpPr>
          <p:cNvPr id="6" name="TextovéPole 5"/>
          <p:cNvSpPr txBox="1"/>
          <p:nvPr/>
        </p:nvSpPr>
        <p:spPr>
          <a:xfrm>
            <a:off x="2141622" y="1034717"/>
            <a:ext cx="4201663" cy="461665"/>
          </a:xfrm>
          <a:prstGeom prst="rect">
            <a:avLst/>
          </a:prstGeom>
          <a:noFill/>
        </p:spPr>
        <p:txBody>
          <a:bodyPr wrap="none" rtlCol="0">
            <a:spAutoFit/>
          </a:bodyPr>
          <a:lstStyle/>
          <a:p>
            <a:r>
              <a:rPr lang="cs-CZ" sz="2400" b="1" dirty="0">
                <a:solidFill>
                  <a:srgbClr val="000000"/>
                </a:solidFill>
              </a:rPr>
              <a:t>JAK NÁS INFORMOVALA MÉDIA</a:t>
            </a:r>
            <a:endParaRPr lang="cs-CZ" sz="2400" b="1" dirty="0">
              <a:solidFill>
                <a:srgbClr val="000000"/>
              </a:solidFill>
            </a:endParaRPr>
          </a:p>
        </p:txBody>
      </p:sp>
    </p:spTree>
    <p:extLst>
      <p:ext uri="{BB962C8B-B14F-4D97-AF65-F5344CB8AC3E}">
        <p14:creationId xmlns:p14="http://schemas.microsoft.com/office/powerpoint/2010/main" val="38281979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cs-CZ" altLang="cs-CZ" sz="4000" b="1"/>
              <a:t>CITLIVOST BUNĚK K IZ – Stochastické účinky</a:t>
            </a:r>
          </a:p>
        </p:txBody>
      </p:sp>
      <p:sp>
        <p:nvSpPr>
          <p:cNvPr id="15363" name="Rectangle 3"/>
          <p:cNvSpPr>
            <a:spLocks noGrp="1" noChangeArrowheads="1"/>
          </p:cNvSpPr>
          <p:nvPr>
            <p:ph type="body" idx="1"/>
          </p:nvPr>
        </p:nvSpPr>
        <p:spPr>
          <a:xfrm>
            <a:off x="1981200" y="1782763"/>
            <a:ext cx="8229600" cy="4525962"/>
          </a:xfrm>
        </p:spPr>
        <p:txBody>
          <a:bodyPr/>
          <a:lstStyle/>
          <a:p>
            <a:pPr marL="176213" indent="-176213">
              <a:lnSpc>
                <a:spcPct val="80000"/>
              </a:lnSpc>
            </a:pPr>
            <a:r>
              <a:rPr lang="cs-CZ" altLang="cs-CZ" sz="2000" b="1"/>
              <a:t>NEJCITLIVĚJŠÍ</a:t>
            </a:r>
          </a:p>
          <a:p>
            <a:pPr marL="990600" lvl="1" indent="-533400">
              <a:lnSpc>
                <a:spcPct val="80000"/>
              </a:lnSpc>
              <a:buFontTx/>
              <a:buAutoNum type="arabicPeriod"/>
            </a:pPr>
            <a:r>
              <a:rPr lang="cs-CZ" altLang="cs-CZ" sz="1800"/>
              <a:t>kostní dřeň</a:t>
            </a:r>
          </a:p>
          <a:p>
            <a:pPr marL="990600" lvl="1" indent="-533400">
              <a:lnSpc>
                <a:spcPct val="80000"/>
              </a:lnSpc>
              <a:buFontTx/>
              <a:buAutoNum type="arabicPeriod"/>
            </a:pPr>
            <a:r>
              <a:rPr lang="cs-CZ" altLang="cs-CZ" sz="1800"/>
              <a:t>plíce</a:t>
            </a:r>
          </a:p>
          <a:p>
            <a:pPr marL="990600" lvl="1" indent="-533400">
              <a:lnSpc>
                <a:spcPct val="80000"/>
              </a:lnSpc>
              <a:spcAft>
                <a:spcPts val="1200"/>
              </a:spcAft>
              <a:buFontTx/>
              <a:buAutoNum type="arabicPeriod"/>
            </a:pPr>
            <a:r>
              <a:rPr lang="cs-CZ" altLang="cs-CZ" sz="1800"/>
              <a:t>žaludek a střeva (u žaludku se donedávna myslelo, že je vysoce odolný)</a:t>
            </a:r>
          </a:p>
          <a:p>
            <a:pPr marL="176213" indent="-176213">
              <a:lnSpc>
                <a:spcPct val="80000"/>
              </a:lnSpc>
            </a:pPr>
            <a:r>
              <a:rPr lang="cs-CZ" altLang="cs-CZ" sz="2000" b="1"/>
              <a:t>VELMI CITLIVÉ</a:t>
            </a:r>
          </a:p>
          <a:p>
            <a:pPr marL="990600" lvl="1" indent="-533400">
              <a:lnSpc>
                <a:spcPct val="80000"/>
              </a:lnSpc>
              <a:buFontTx/>
              <a:buAutoNum type="arabicPeriod"/>
            </a:pPr>
            <a:r>
              <a:rPr lang="cs-CZ" altLang="cs-CZ" sz="1800" b="1" u="sng"/>
              <a:t>mléčná žláza</a:t>
            </a:r>
            <a:r>
              <a:rPr lang="cs-CZ" altLang="cs-CZ" sz="1800"/>
              <a:t> (uvažuje se o jejím přeřazení do první skupiny – přehodnocení strategie mammografických vyšetření. Mnoho vyšetřovaných pacientech navíc nese mutaci v genu BRCA1 nebo BRCA2, jejichž produkty jsou důležité pro reparaci poškození DNA – tato skutečnost v kombinaci s mammografií může teoreticky dále zvyšovat riziko vývoje nádoru</a:t>
            </a:r>
          </a:p>
          <a:p>
            <a:pPr marL="990600" lvl="1" indent="-533400">
              <a:lnSpc>
                <a:spcPct val="80000"/>
              </a:lnSpc>
              <a:spcAft>
                <a:spcPts val="1200"/>
              </a:spcAft>
              <a:buFontTx/>
              <a:buAutoNum type="arabicPeriod"/>
            </a:pPr>
            <a:r>
              <a:rPr lang="cs-CZ" altLang="cs-CZ" sz="1800" b="1" u="sng"/>
              <a:t>štítná žláza</a:t>
            </a:r>
          </a:p>
          <a:p>
            <a:pPr marL="176213" indent="-176213">
              <a:lnSpc>
                <a:spcPct val="80000"/>
              </a:lnSpc>
            </a:pPr>
            <a:r>
              <a:rPr lang="cs-CZ" altLang="cs-CZ" sz="2000" b="1"/>
              <a:t>ODOLNÉ</a:t>
            </a:r>
          </a:p>
          <a:p>
            <a:pPr marL="990600" lvl="1" indent="-533400">
              <a:lnSpc>
                <a:spcPct val="80000"/>
              </a:lnSpc>
              <a:buFontTx/>
              <a:buAutoNum type="arabicPeriod"/>
            </a:pPr>
            <a:r>
              <a:rPr lang="cs-CZ" altLang="cs-CZ" sz="1800"/>
              <a:t>svaly a nervová tkáň</a:t>
            </a:r>
          </a:p>
          <a:p>
            <a:pPr marL="990600" lvl="1" indent="-533400">
              <a:lnSpc>
                <a:spcPct val="80000"/>
              </a:lnSpc>
              <a:buFontTx/>
              <a:buAutoNum type="arabicPeriod"/>
            </a:pPr>
            <a:r>
              <a:rPr lang="cs-CZ" altLang="cs-CZ" sz="1800"/>
              <a:t>oční čočka (100% odolnost, doposud nebyl zaznamenán žádný případ rakoviny čočky)</a:t>
            </a:r>
          </a:p>
        </p:txBody>
      </p:sp>
    </p:spTree>
    <p:extLst>
      <p:ext uri="{BB962C8B-B14F-4D97-AF65-F5344CB8AC3E}">
        <p14:creationId xmlns:p14="http://schemas.microsoft.com/office/powerpoint/2010/main" val="2462712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88894" y="910121"/>
            <a:ext cx="10381130" cy="4955203"/>
          </a:xfrm>
          <a:prstGeom prst="rect">
            <a:avLst/>
          </a:prstGeom>
        </p:spPr>
        <p:txBody>
          <a:bodyPr wrap="square">
            <a:spAutoFit/>
          </a:bodyPr>
          <a:lstStyle/>
          <a:p>
            <a:pPr marL="285750" indent="-285750">
              <a:spcBef>
                <a:spcPts val="1200"/>
              </a:spcBef>
              <a:buFont typeface="Arial" panose="020B0604020202020204" pitchFamily="34" charset="0"/>
              <a:buChar char="•"/>
            </a:pPr>
            <a:r>
              <a:rPr lang="cs-CZ" sz="2800" b="1" dirty="0" smtClean="0">
                <a:solidFill>
                  <a:srgbClr val="C00000"/>
                </a:solidFill>
                <a:latin typeface="Times New Roman" panose="02020603050405020304" pitchFamily="18" charset="0"/>
                <a:ea typeface="Calibri" panose="020F0502020204030204" pitchFamily="34" charset="0"/>
              </a:rPr>
              <a:t>Chemické </a:t>
            </a:r>
            <a:r>
              <a:rPr lang="cs-CZ" sz="2800" b="1" dirty="0">
                <a:solidFill>
                  <a:srgbClr val="C00000"/>
                </a:solidFill>
                <a:latin typeface="Times New Roman" panose="02020603050405020304" pitchFamily="18" charset="0"/>
                <a:ea typeface="Calibri" panose="020F0502020204030204" pitchFamily="34" charset="0"/>
              </a:rPr>
              <a:t>a </a:t>
            </a:r>
            <a:r>
              <a:rPr lang="cs-CZ" sz="2800" b="1" dirty="0" smtClean="0">
                <a:solidFill>
                  <a:srgbClr val="C00000"/>
                </a:solidFill>
                <a:latin typeface="Times New Roman" panose="02020603050405020304" pitchFamily="18" charset="0"/>
                <a:ea typeface="Calibri" panose="020F0502020204030204" pitchFamily="34" charset="0"/>
              </a:rPr>
              <a:t>biochemické stádium</a:t>
            </a:r>
            <a:r>
              <a:rPr lang="cs-CZ" sz="2800" dirty="0" smtClean="0">
                <a:solidFill>
                  <a:srgbClr val="C00000"/>
                </a:solidFill>
                <a:latin typeface="Times New Roman" panose="02020603050405020304" pitchFamily="18" charset="0"/>
                <a:ea typeface="Calibri" panose="020F0502020204030204" pitchFamily="34" charset="0"/>
              </a:rPr>
              <a:t> </a:t>
            </a:r>
          </a:p>
          <a:p>
            <a:pPr marL="285750" indent="-285750">
              <a:spcBef>
                <a:spcPts val="1200"/>
              </a:spcBef>
              <a:buFont typeface="Arial" panose="020B0604020202020204" pitchFamily="34" charset="0"/>
              <a:buChar char="•"/>
            </a:pPr>
            <a:r>
              <a:rPr lang="cs-CZ" dirty="0" smtClean="0">
                <a:latin typeface="Times New Roman" panose="02020603050405020304" pitchFamily="18" charset="0"/>
                <a:ea typeface="Calibri" panose="020F0502020204030204" pitchFamily="34" charset="0"/>
              </a:rPr>
              <a:t>tisíciny </a:t>
            </a:r>
            <a:r>
              <a:rPr lang="cs-CZ" dirty="0">
                <a:latin typeface="Times New Roman" panose="02020603050405020304" pitchFamily="18" charset="0"/>
                <a:ea typeface="Calibri" panose="020F0502020204030204" pitchFamily="34" charset="0"/>
              </a:rPr>
              <a:t>sekundy až několik </a:t>
            </a:r>
            <a:r>
              <a:rPr lang="cs-CZ" dirty="0" smtClean="0">
                <a:latin typeface="Times New Roman" panose="02020603050405020304" pitchFamily="18" charset="0"/>
                <a:ea typeface="Calibri" panose="020F0502020204030204" pitchFamily="34" charset="0"/>
              </a:rPr>
              <a:t>sekund</a:t>
            </a:r>
            <a:endParaRPr lang="cs-CZ" dirty="0">
              <a:latin typeface="Times New Roman" panose="02020603050405020304" pitchFamily="18" charset="0"/>
              <a:ea typeface="Calibri" panose="020F0502020204030204" pitchFamily="34" charset="0"/>
            </a:endParaRPr>
          </a:p>
          <a:p>
            <a:pPr marL="285750" indent="-285750">
              <a:spcBef>
                <a:spcPts val="1200"/>
              </a:spcBef>
              <a:buFont typeface="Arial" panose="020B0604020202020204" pitchFamily="34" charset="0"/>
              <a:buChar char="•"/>
            </a:pPr>
            <a:r>
              <a:rPr lang="cs-CZ" dirty="0" smtClean="0">
                <a:latin typeface="Times New Roman" panose="02020603050405020304" pitchFamily="18" charset="0"/>
                <a:ea typeface="Calibri" panose="020F0502020204030204" pitchFamily="34" charset="0"/>
              </a:rPr>
              <a:t>pak </a:t>
            </a:r>
            <a:r>
              <a:rPr lang="cs-CZ" dirty="0">
                <a:latin typeface="Times New Roman" panose="02020603050405020304" pitchFamily="18" charset="0"/>
                <a:ea typeface="Calibri" panose="020F0502020204030204" pitchFamily="34" charset="0"/>
              </a:rPr>
              <a:t>mezi sebou reagují přítomné radikály, které zároveň </a:t>
            </a:r>
            <a:r>
              <a:rPr lang="cs-CZ" dirty="0">
                <a:solidFill>
                  <a:srgbClr val="C00000"/>
                </a:solidFill>
                <a:latin typeface="Times New Roman" panose="02020603050405020304" pitchFamily="18" charset="0"/>
                <a:ea typeface="Calibri" panose="020F0502020204030204" pitchFamily="34" charset="0"/>
              </a:rPr>
              <a:t>napadají a poškozují okolní biomolekuly</a:t>
            </a:r>
            <a:r>
              <a:rPr lang="cs-CZ" dirty="0">
                <a:latin typeface="Times New Roman" panose="02020603050405020304" pitchFamily="18" charset="0"/>
                <a:ea typeface="Calibri" panose="020F0502020204030204" pitchFamily="34" charset="0"/>
              </a:rPr>
              <a:t>. </a:t>
            </a:r>
            <a:endParaRPr lang="cs-CZ" dirty="0" smtClean="0">
              <a:latin typeface="Times New Roman" panose="02020603050405020304" pitchFamily="18" charset="0"/>
              <a:ea typeface="Calibri" panose="020F0502020204030204" pitchFamily="34" charset="0"/>
            </a:endParaRPr>
          </a:p>
          <a:p>
            <a:pPr marL="285750" indent="-285750">
              <a:spcBef>
                <a:spcPts val="1200"/>
              </a:spcBef>
              <a:buFont typeface="Arial" panose="020B0604020202020204" pitchFamily="34" charset="0"/>
              <a:buChar char="•"/>
            </a:pPr>
            <a:r>
              <a:rPr lang="cs-CZ" dirty="0" smtClean="0">
                <a:latin typeface="Times New Roman" panose="02020603050405020304" pitchFamily="18" charset="0"/>
                <a:ea typeface="Calibri" panose="020F0502020204030204" pitchFamily="34" charset="0"/>
              </a:rPr>
              <a:t>Část </a:t>
            </a:r>
            <a:r>
              <a:rPr lang="cs-CZ" dirty="0">
                <a:latin typeface="Times New Roman" panose="02020603050405020304" pitchFamily="18" charset="0"/>
                <a:ea typeface="Calibri" panose="020F0502020204030204" pitchFamily="34" charset="0"/>
              </a:rPr>
              <a:t>radikálů zaniká vzájemnou rekombinací, například atomární vodík (H</a:t>
            </a:r>
            <a:r>
              <a:rPr lang="cs-CZ" baseline="30000" dirty="0">
                <a:latin typeface="Times New Roman" panose="02020603050405020304" pitchFamily="18" charset="0"/>
                <a:ea typeface="Calibri" panose="020F0502020204030204" pitchFamily="34" charset="0"/>
              </a:rPr>
              <a:t>●</a:t>
            </a:r>
            <a:r>
              <a:rPr lang="cs-CZ" dirty="0">
                <a:latin typeface="Times New Roman" panose="02020603050405020304" pitchFamily="18" charset="0"/>
                <a:ea typeface="Calibri" panose="020F0502020204030204" pitchFamily="34" charset="0"/>
              </a:rPr>
              <a:t>) a hydroxylový anion (OH</a:t>
            </a:r>
            <a:r>
              <a:rPr lang="cs-CZ" baseline="30000" dirty="0">
                <a:latin typeface="Times New Roman" panose="02020603050405020304" pitchFamily="18" charset="0"/>
                <a:ea typeface="Calibri" panose="020F0502020204030204" pitchFamily="34" charset="0"/>
              </a:rPr>
              <a:t>●</a:t>
            </a:r>
            <a:r>
              <a:rPr lang="cs-CZ" dirty="0">
                <a:latin typeface="Times New Roman" panose="02020603050405020304" pitchFamily="18" charset="0"/>
                <a:ea typeface="Calibri" panose="020F0502020204030204" pitchFamily="34" charset="0"/>
              </a:rPr>
              <a:t>) se slučují na neškodnou vodu (H</a:t>
            </a:r>
            <a:r>
              <a:rPr lang="cs-CZ" baseline="30000" dirty="0">
                <a:latin typeface="Times New Roman" panose="02020603050405020304" pitchFamily="18" charset="0"/>
                <a:ea typeface="Calibri" panose="020F0502020204030204" pitchFamily="34" charset="0"/>
              </a:rPr>
              <a:t>● </a:t>
            </a:r>
            <a:r>
              <a:rPr lang="cs-CZ" dirty="0">
                <a:latin typeface="Times New Roman" panose="02020603050405020304" pitchFamily="18" charset="0"/>
                <a:ea typeface="Calibri" panose="020F0502020204030204" pitchFamily="34" charset="0"/>
              </a:rPr>
              <a:t>+</a:t>
            </a:r>
            <a:r>
              <a:rPr lang="cs-CZ" baseline="30000" dirty="0">
                <a:latin typeface="Times New Roman" panose="02020603050405020304" pitchFamily="18" charset="0"/>
                <a:ea typeface="Calibri" panose="020F0502020204030204" pitchFamily="34" charset="0"/>
              </a:rPr>
              <a:t> </a:t>
            </a:r>
            <a:r>
              <a:rPr lang="cs-CZ" dirty="0">
                <a:latin typeface="Times New Roman" panose="02020603050405020304" pitchFamily="18" charset="0"/>
                <a:ea typeface="Calibri" panose="020F0502020204030204" pitchFamily="34" charset="0"/>
              </a:rPr>
              <a:t>OH</a:t>
            </a:r>
            <a:r>
              <a:rPr lang="cs-CZ" baseline="30000" dirty="0">
                <a:latin typeface="Times New Roman" panose="02020603050405020304" pitchFamily="18" charset="0"/>
                <a:ea typeface="Calibri" panose="020F0502020204030204" pitchFamily="34" charset="0"/>
              </a:rPr>
              <a:t>●</a:t>
            </a:r>
            <a:r>
              <a:rPr lang="cs-CZ" dirty="0">
                <a:latin typeface="Times New Roman" panose="02020603050405020304" pitchFamily="18" charset="0"/>
                <a:ea typeface="Calibri" panose="020F0502020204030204" pitchFamily="34" charset="0"/>
              </a:rPr>
              <a:t> → H</a:t>
            </a:r>
            <a:r>
              <a:rPr lang="cs-CZ" baseline="-25000" dirty="0">
                <a:latin typeface="Times New Roman" panose="02020603050405020304" pitchFamily="18" charset="0"/>
                <a:ea typeface="Calibri" panose="020F0502020204030204" pitchFamily="34" charset="0"/>
              </a:rPr>
              <a:t>2</a:t>
            </a:r>
            <a:r>
              <a:rPr lang="cs-CZ" dirty="0">
                <a:latin typeface="Times New Roman" panose="02020603050405020304" pitchFamily="18" charset="0"/>
                <a:ea typeface="Calibri" panose="020F0502020204030204" pitchFamily="34" charset="0"/>
              </a:rPr>
              <a:t>O ). </a:t>
            </a:r>
            <a:endParaRPr lang="cs-CZ" dirty="0" smtClean="0">
              <a:latin typeface="Times New Roman" panose="02020603050405020304" pitchFamily="18" charset="0"/>
              <a:ea typeface="Calibri" panose="020F0502020204030204" pitchFamily="34" charset="0"/>
            </a:endParaRPr>
          </a:p>
          <a:p>
            <a:pPr marL="285750" indent="-285750">
              <a:spcBef>
                <a:spcPts val="1200"/>
              </a:spcBef>
              <a:buFont typeface="Arial" panose="020B0604020202020204" pitchFamily="34" charset="0"/>
              <a:buChar char="•"/>
            </a:pPr>
            <a:r>
              <a:rPr lang="cs-CZ" dirty="0" smtClean="0">
                <a:latin typeface="Times New Roman" panose="02020603050405020304" pitchFamily="18" charset="0"/>
                <a:ea typeface="Calibri" panose="020F0502020204030204" pitchFamily="34" charset="0"/>
              </a:rPr>
              <a:t>Spřažené </a:t>
            </a:r>
            <a:r>
              <a:rPr lang="cs-CZ" dirty="0">
                <a:latin typeface="Times New Roman" panose="02020603050405020304" pitchFamily="18" charset="0"/>
                <a:ea typeface="Calibri" panose="020F0502020204030204" pitchFamily="34" charset="0"/>
              </a:rPr>
              <a:t>reakce ale v přítomnosti kyslíku ( O</a:t>
            </a:r>
            <a:r>
              <a:rPr lang="cs-CZ" baseline="-25000" dirty="0">
                <a:latin typeface="Times New Roman" panose="02020603050405020304" pitchFamily="18" charset="0"/>
                <a:ea typeface="Calibri" panose="020F0502020204030204" pitchFamily="34" charset="0"/>
              </a:rPr>
              <a:t>2</a:t>
            </a:r>
            <a:r>
              <a:rPr lang="cs-CZ" dirty="0">
                <a:latin typeface="Times New Roman" panose="02020603050405020304" pitchFamily="18" charset="0"/>
                <a:ea typeface="Calibri" panose="020F0502020204030204" pitchFamily="34" charset="0"/>
              </a:rPr>
              <a:t>) uvolňují také molekulární vodík (H</a:t>
            </a:r>
            <a:r>
              <a:rPr lang="cs-CZ" baseline="-25000" dirty="0">
                <a:latin typeface="Times New Roman" panose="02020603050405020304" pitchFamily="18" charset="0"/>
                <a:ea typeface="Calibri" panose="020F0502020204030204" pitchFamily="34" charset="0"/>
              </a:rPr>
              <a:t>2</a:t>
            </a:r>
            <a:r>
              <a:rPr lang="cs-CZ" dirty="0">
                <a:latin typeface="Times New Roman" panose="02020603050405020304" pitchFamily="18" charset="0"/>
                <a:ea typeface="Calibri" panose="020F0502020204030204" pitchFamily="34" charset="0"/>
              </a:rPr>
              <a:t>) a nebezpečný peroxid vodíku (H</a:t>
            </a:r>
            <a:r>
              <a:rPr lang="cs-CZ" baseline="-25000" dirty="0">
                <a:latin typeface="Times New Roman" panose="02020603050405020304" pitchFamily="18" charset="0"/>
                <a:ea typeface="Calibri" panose="020F0502020204030204" pitchFamily="34" charset="0"/>
              </a:rPr>
              <a:t>2</a:t>
            </a:r>
            <a:r>
              <a:rPr lang="cs-CZ" dirty="0">
                <a:latin typeface="Times New Roman" panose="02020603050405020304" pitchFamily="18" charset="0"/>
                <a:ea typeface="Calibri" panose="020F0502020204030204" pitchFamily="34" charset="0"/>
              </a:rPr>
              <a:t>O</a:t>
            </a:r>
            <a:r>
              <a:rPr lang="cs-CZ" baseline="-25000" dirty="0">
                <a:latin typeface="Times New Roman" panose="02020603050405020304" pitchFamily="18" charset="0"/>
                <a:ea typeface="Calibri" panose="020F0502020204030204" pitchFamily="34" charset="0"/>
              </a:rPr>
              <a:t>2</a:t>
            </a:r>
            <a:r>
              <a:rPr lang="cs-CZ" dirty="0" smtClean="0">
                <a:latin typeface="Times New Roman" panose="02020603050405020304" pitchFamily="18" charset="0"/>
                <a:ea typeface="Calibri" panose="020F0502020204030204" pitchFamily="34" charset="0"/>
              </a:rPr>
              <a:t>). Kyslík tak významně podporuje radiační poškození. </a:t>
            </a:r>
          </a:p>
          <a:p>
            <a:pPr marL="285750" indent="-285750">
              <a:spcBef>
                <a:spcPts val="1200"/>
              </a:spcBef>
              <a:buFont typeface="Arial" panose="020B0604020202020204" pitchFamily="34" charset="0"/>
              <a:buChar char="•"/>
            </a:pPr>
            <a:r>
              <a:rPr lang="cs-CZ" dirty="0" smtClean="0">
                <a:latin typeface="Times New Roman" panose="02020603050405020304" pitchFamily="18" charset="0"/>
                <a:ea typeface="Calibri" panose="020F0502020204030204" pitchFamily="34" charset="0"/>
              </a:rPr>
              <a:t>(proto hypoxie brání poškození DNA </a:t>
            </a:r>
            <a:r>
              <a:rPr lang="cs-CZ" dirty="0" smtClean="0">
                <a:latin typeface="Times New Roman" panose="02020603050405020304" pitchFamily="18" charset="0"/>
                <a:ea typeface="Calibri" panose="020F0502020204030204" pitchFamily="34" charset="0"/>
                <a:sym typeface="Wingdings" panose="05000000000000000000" pitchFamily="2" charset="2"/>
              </a:rPr>
              <a:t> problémy radioterapie u hypoxických nádorů)</a:t>
            </a:r>
            <a:r>
              <a:rPr lang="cs-CZ" dirty="0" smtClean="0">
                <a:latin typeface="Times New Roman" panose="02020603050405020304" pitchFamily="18" charset="0"/>
                <a:ea typeface="Calibri" panose="020F0502020204030204" pitchFamily="34" charset="0"/>
              </a:rPr>
              <a:t>. </a:t>
            </a:r>
          </a:p>
          <a:p>
            <a:pPr marL="285750" indent="-285750">
              <a:spcBef>
                <a:spcPts val="1200"/>
              </a:spcBef>
              <a:buFont typeface="Arial" panose="020B0604020202020204" pitchFamily="34" charset="0"/>
              <a:buChar char="•"/>
            </a:pPr>
            <a:r>
              <a:rPr lang="cs-CZ" dirty="0" smtClean="0">
                <a:latin typeface="Times New Roman" panose="02020603050405020304" pitchFamily="18" charset="0"/>
                <a:ea typeface="Calibri" panose="020F0502020204030204" pitchFamily="34" charset="0"/>
              </a:rPr>
              <a:t>Reaktivní </a:t>
            </a:r>
            <a:r>
              <a:rPr lang="cs-CZ" dirty="0">
                <a:latin typeface="Times New Roman" panose="02020603050405020304" pitchFamily="18" charset="0"/>
                <a:ea typeface="Calibri" panose="020F0502020204030204" pitchFamily="34" charset="0"/>
              </a:rPr>
              <a:t>produkty proběhnuvších reakcí a </a:t>
            </a:r>
            <a:r>
              <a:rPr lang="cs-CZ" dirty="0" err="1">
                <a:latin typeface="Times New Roman" panose="02020603050405020304" pitchFamily="18" charset="0"/>
                <a:ea typeface="Calibri" panose="020F0502020204030204" pitchFamily="34" charset="0"/>
              </a:rPr>
              <a:t>nezrekombinované</a:t>
            </a:r>
            <a:r>
              <a:rPr lang="cs-CZ" dirty="0">
                <a:latin typeface="Times New Roman" panose="02020603050405020304" pitchFamily="18" charset="0"/>
                <a:ea typeface="Calibri" panose="020F0502020204030204" pitchFamily="34" charset="0"/>
              </a:rPr>
              <a:t> radikály pak napadají okolní biomolekuly, ve kterých generují nejrůznější léze, popsané v dalších statích této kapitoly. </a:t>
            </a:r>
            <a:endParaRPr lang="cs-CZ" dirty="0" smtClean="0">
              <a:latin typeface="Times New Roman" panose="02020603050405020304" pitchFamily="18" charset="0"/>
              <a:ea typeface="Calibri" panose="020F0502020204030204" pitchFamily="34" charset="0"/>
            </a:endParaRPr>
          </a:p>
          <a:p>
            <a:pPr marL="285750" indent="-285750">
              <a:spcBef>
                <a:spcPts val="1200"/>
              </a:spcBef>
              <a:buFont typeface="Arial" panose="020B0604020202020204" pitchFamily="34" charset="0"/>
              <a:buChar char="•"/>
            </a:pPr>
            <a:endParaRPr lang="cs-CZ" dirty="0" smtClean="0"/>
          </a:p>
          <a:p>
            <a:pPr>
              <a:spcBef>
                <a:spcPts val="1200"/>
              </a:spcBef>
            </a:pPr>
            <a:endParaRPr lang="cs-CZ" dirty="0"/>
          </a:p>
        </p:txBody>
      </p:sp>
    </p:spTree>
    <p:extLst>
      <p:ext uri="{BB962C8B-B14F-4D97-AF65-F5344CB8AC3E}">
        <p14:creationId xmlns:p14="http://schemas.microsoft.com/office/powerpoint/2010/main" val="13636885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i.dailymail.co.uk/i/pix/2016/04/05/15/3031D7AE00000578-0-image-a-84_14598683031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2289" y="2217967"/>
            <a:ext cx="5159841" cy="344260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2316502" y="748048"/>
            <a:ext cx="6921841" cy="400110"/>
          </a:xfrm>
          <a:prstGeom prst="rect">
            <a:avLst/>
          </a:prstGeom>
          <a:noFill/>
        </p:spPr>
        <p:txBody>
          <a:bodyPr wrap="square" rtlCol="0">
            <a:spAutoFit/>
          </a:bodyPr>
          <a:lstStyle/>
          <a:p>
            <a:r>
              <a:rPr lang="cs-CZ" sz="2000" b="1" dirty="0">
                <a:solidFill>
                  <a:srgbClr val="000000"/>
                </a:solidFill>
              </a:rPr>
              <a:t>Na Šumavě žijí radioaktivní divočáci, může za to houba jelenka</a:t>
            </a:r>
            <a:endParaRPr lang="cs-CZ" sz="2000" dirty="0">
              <a:solidFill>
                <a:srgbClr val="000000"/>
              </a:solidFill>
            </a:endParaRPr>
          </a:p>
        </p:txBody>
      </p:sp>
      <p:sp>
        <p:nvSpPr>
          <p:cNvPr id="9" name="TextovéPole 8"/>
          <p:cNvSpPr txBox="1"/>
          <p:nvPr/>
        </p:nvSpPr>
        <p:spPr>
          <a:xfrm>
            <a:off x="2324099" y="1134036"/>
            <a:ext cx="7214347" cy="400110"/>
          </a:xfrm>
          <a:prstGeom prst="rect">
            <a:avLst/>
          </a:prstGeom>
          <a:noFill/>
        </p:spPr>
        <p:txBody>
          <a:bodyPr wrap="none" rtlCol="0">
            <a:spAutoFit/>
          </a:bodyPr>
          <a:lstStyle/>
          <a:p>
            <a:r>
              <a:rPr lang="cs-CZ" sz="2000" b="1" dirty="0">
                <a:solidFill>
                  <a:srgbClr val="000000"/>
                </a:solidFill>
              </a:rPr>
              <a:t>Radioaktivní kanci žijí i v Česku. Lidé se ale bát nemusí, říká expert</a:t>
            </a:r>
            <a:endParaRPr lang="cs-CZ" sz="2000" dirty="0">
              <a:solidFill>
                <a:srgbClr val="000000"/>
              </a:solidFill>
            </a:endParaRPr>
          </a:p>
        </p:txBody>
      </p:sp>
      <p:sp>
        <p:nvSpPr>
          <p:cNvPr id="10" name="TextovéPole 9"/>
          <p:cNvSpPr txBox="1"/>
          <p:nvPr/>
        </p:nvSpPr>
        <p:spPr>
          <a:xfrm>
            <a:off x="2101173" y="5984425"/>
            <a:ext cx="7967694" cy="369332"/>
          </a:xfrm>
          <a:prstGeom prst="rect">
            <a:avLst/>
          </a:prstGeom>
          <a:noFill/>
        </p:spPr>
        <p:txBody>
          <a:bodyPr wrap="none" rtlCol="0">
            <a:spAutoFit/>
          </a:bodyPr>
          <a:lstStyle/>
          <a:p>
            <a:r>
              <a:rPr lang="cs-CZ" dirty="0">
                <a:solidFill>
                  <a:srgbClr val="000000"/>
                </a:solidFill>
              </a:rPr>
              <a:t>EU limit: 600 becquerelů na kilogram masa, některá kusy překročily hodnotu až 10x</a:t>
            </a:r>
            <a:endParaRPr lang="cs-CZ" dirty="0">
              <a:solidFill>
                <a:srgbClr val="000000"/>
              </a:solidFill>
            </a:endParaRPr>
          </a:p>
        </p:txBody>
      </p:sp>
      <p:sp>
        <p:nvSpPr>
          <p:cNvPr id="11" name="TextovéPole 10"/>
          <p:cNvSpPr txBox="1"/>
          <p:nvPr/>
        </p:nvSpPr>
        <p:spPr>
          <a:xfrm>
            <a:off x="1939474" y="3617242"/>
            <a:ext cx="2864756" cy="2031325"/>
          </a:xfrm>
          <a:prstGeom prst="rect">
            <a:avLst/>
          </a:prstGeom>
          <a:noFill/>
        </p:spPr>
        <p:txBody>
          <a:bodyPr wrap="square" rtlCol="0">
            <a:spAutoFit/>
          </a:bodyPr>
          <a:lstStyle/>
          <a:p>
            <a:r>
              <a:rPr lang="cs-CZ" dirty="0">
                <a:solidFill>
                  <a:srgbClr val="000000"/>
                </a:solidFill>
              </a:rPr>
              <a:t>hlavním zdrojem radioaktivity je podzemní houba jelenka obecná (kontaminovaná černobylským spadem, hlavně v oblastech, kde zrovna pršelo)</a:t>
            </a:r>
            <a:endParaRPr lang="cs-CZ" dirty="0">
              <a:solidFill>
                <a:srgbClr val="000000"/>
              </a:solidFill>
            </a:endParaRPr>
          </a:p>
        </p:txBody>
      </p:sp>
      <p:sp>
        <p:nvSpPr>
          <p:cNvPr id="12" name="TextovéPole 11"/>
          <p:cNvSpPr txBox="1"/>
          <p:nvPr/>
        </p:nvSpPr>
        <p:spPr>
          <a:xfrm>
            <a:off x="1928587" y="2717240"/>
            <a:ext cx="2549071" cy="923330"/>
          </a:xfrm>
          <a:prstGeom prst="rect">
            <a:avLst/>
          </a:prstGeom>
          <a:noFill/>
        </p:spPr>
        <p:txBody>
          <a:bodyPr wrap="square" rtlCol="0">
            <a:spAutoFit/>
          </a:bodyPr>
          <a:lstStyle/>
          <a:p>
            <a:r>
              <a:rPr lang="cs-CZ" b="1" baseline="30000" dirty="0">
                <a:solidFill>
                  <a:srgbClr val="FF0000"/>
                </a:solidFill>
              </a:rPr>
              <a:t>137</a:t>
            </a:r>
            <a:r>
              <a:rPr lang="cs-CZ" b="1" dirty="0">
                <a:solidFill>
                  <a:srgbClr val="FF0000"/>
                </a:solidFill>
              </a:rPr>
              <a:t>Cs</a:t>
            </a:r>
            <a:r>
              <a:rPr lang="cs-CZ" dirty="0">
                <a:solidFill>
                  <a:srgbClr val="000000"/>
                </a:solidFill>
              </a:rPr>
              <a:t>:</a:t>
            </a:r>
          </a:p>
          <a:p>
            <a:r>
              <a:rPr lang="cs-CZ" dirty="0">
                <a:solidFill>
                  <a:srgbClr val="000000"/>
                </a:solidFill>
              </a:rPr>
              <a:t>fyzikální poločas 30 let</a:t>
            </a:r>
          </a:p>
          <a:p>
            <a:r>
              <a:rPr lang="cs-CZ" dirty="0">
                <a:solidFill>
                  <a:srgbClr val="000000"/>
                </a:solidFill>
              </a:rPr>
              <a:t>biologický poločas 13 dní</a:t>
            </a:r>
            <a:endParaRPr lang="cs-CZ" dirty="0">
              <a:solidFill>
                <a:srgbClr val="000000"/>
              </a:solidFill>
            </a:endParaRPr>
          </a:p>
        </p:txBody>
      </p:sp>
      <p:sp>
        <p:nvSpPr>
          <p:cNvPr id="15" name="TextovéPole 14"/>
          <p:cNvSpPr txBox="1"/>
          <p:nvPr/>
        </p:nvSpPr>
        <p:spPr>
          <a:xfrm>
            <a:off x="2330905" y="390405"/>
            <a:ext cx="7169783" cy="400110"/>
          </a:xfrm>
          <a:prstGeom prst="rect">
            <a:avLst/>
          </a:prstGeom>
          <a:noFill/>
        </p:spPr>
        <p:txBody>
          <a:bodyPr wrap="none" rtlCol="0">
            <a:spAutoFit/>
          </a:bodyPr>
          <a:lstStyle/>
          <a:p>
            <a:r>
              <a:rPr lang="cs-CZ" sz="2000" b="1" dirty="0">
                <a:solidFill>
                  <a:srgbClr val="000000"/>
                </a:solidFill>
              </a:rPr>
              <a:t>Třetina kanců v saských lesích je tak radioaktivní, že nesmí na talíř</a:t>
            </a:r>
            <a:endParaRPr lang="cs-CZ" sz="2000" b="1" dirty="0">
              <a:solidFill>
                <a:srgbClr val="000000"/>
              </a:solidFill>
            </a:endParaRPr>
          </a:p>
        </p:txBody>
      </p:sp>
      <p:graphicFrame>
        <p:nvGraphicFramePr>
          <p:cNvPr id="247809" name="Object 1"/>
          <p:cNvGraphicFramePr>
            <a:graphicFrameLocks noChangeAspect="1"/>
          </p:cNvGraphicFramePr>
          <p:nvPr/>
        </p:nvGraphicFramePr>
        <p:xfrm>
          <a:off x="1699080" y="1816109"/>
          <a:ext cx="3363913" cy="685800"/>
        </p:xfrm>
        <a:graphic>
          <a:graphicData uri="http://schemas.openxmlformats.org/presentationml/2006/ole">
            <mc:AlternateContent xmlns:mc="http://schemas.openxmlformats.org/markup-compatibility/2006">
              <mc:Choice xmlns:v="urn:schemas-microsoft-com:vml" Requires="v">
                <p:oleObj spid="_x0000_s281608" name="Objekt prostředí balíčkovače" showAsIcon="1" r:id="rId4" imgW="3363840" imgH="685440" progId="Package">
                  <p:embed/>
                </p:oleObj>
              </mc:Choice>
              <mc:Fallback>
                <p:oleObj name="Objekt prostředí balíčkovače" showAsIcon="1" r:id="rId4" imgW="3363840" imgH="685440" progId="Package">
                  <p:embed/>
                  <p:pic>
                    <p:nvPicPr>
                      <p:cNvPr id="247809"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9080" y="1816109"/>
                        <a:ext cx="336391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032269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Dávky obyvatelstvu"/>
          <p:cNvPicPr>
            <a:picLocks noChangeAspect="1" noChangeArrowheads="1"/>
          </p:cNvPicPr>
          <p:nvPr/>
        </p:nvPicPr>
        <p:blipFill>
          <a:blip r:embed="rId2" cstate="print"/>
          <a:srcRect/>
          <a:stretch>
            <a:fillRect/>
          </a:stretch>
        </p:blipFill>
        <p:spPr bwMode="auto">
          <a:xfrm>
            <a:off x="2972593" y="925512"/>
            <a:ext cx="5559426" cy="5700369"/>
          </a:xfrm>
          <a:prstGeom prst="rect">
            <a:avLst/>
          </a:prstGeom>
          <a:noFill/>
        </p:spPr>
      </p:pic>
      <p:sp>
        <p:nvSpPr>
          <p:cNvPr id="3" name="TextovéPole 2"/>
          <p:cNvSpPr txBox="1"/>
          <p:nvPr/>
        </p:nvSpPr>
        <p:spPr>
          <a:xfrm>
            <a:off x="1953492" y="124678"/>
            <a:ext cx="8308109" cy="707886"/>
          </a:xfrm>
          <a:prstGeom prst="rect">
            <a:avLst/>
          </a:prstGeom>
          <a:noFill/>
        </p:spPr>
        <p:txBody>
          <a:bodyPr wrap="square" rtlCol="0">
            <a:spAutoFit/>
          </a:bodyPr>
          <a:lstStyle/>
          <a:p>
            <a:pPr algn="ctr"/>
            <a:r>
              <a:rPr lang="cs-CZ" sz="2000" b="1" dirty="0">
                <a:solidFill>
                  <a:srgbClr val="C00000"/>
                </a:solidFill>
              </a:rPr>
              <a:t>DÁVKY PRO OBYVATELSTVO Z JADERNÝCH KATASTROF VŠAK STÁLE JEN MINIMÁLNÍ VE SROVNÁNÍ S PŘIROZENÝM POZADÍM</a:t>
            </a:r>
            <a:endParaRPr lang="cs-CZ" sz="2000" b="1" dirty="0">
              <a:solidFill>
                <a:srgbClr val="C00000"/>
              </a:solidFill>
            </a:endParaRPr>
          </a:p>
        </p:txBody>
      </p:sp>
      <p:sp>
        <p:nvSpPr>
          <p:cNvPr id="4" name="Elipsa 3"/>
          <p:cNvSpPr/>
          <p:nvPr/>
        </p:nvSpPr>
        <p:spPr>
          <a:xfrm>
            <a:off x="7167563" y="3421856"/>
            <a:ext cx="1407318" cy="80724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5" name="Elipsa 4"/>
          <p:cNvSpPr/>
          <p:nvPr/>
        </p:nvSpPr>
        <p:spPr>
          <a:xfrm>
            <a:off x="7077075" y="2538412"/>
            <a:ext cx="1407318" cy="807244"/>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
        <p:nvSpPr>
          <p:cNvPr id="6" name="Elipsa 5"/>
          <p:cNvSpPr/>
          <p:nvPr/>
        </p:nvSpPr>
        <p:spPr>
          <a:xfrm>
            <a:off x="2928938" y="2183606"/>
            <a:ext cx="1602581" cy="1052513"/>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FFFF"/>
              </a:solidFill>
            </a:endParaRPr>
          </a:p>
        </p:txBody>
      </p:sp>
    </p:spTree>
    <p:extLst>
      <p:ext uri="{BB962C8B-B14F-4D97-AF65-F5344CB8AC3E}">
        <p14:creationId xmlns:p14="http://schemas.microsoft.com/office/powerpoint/2010/main" val="10007424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244812"/>
            <a:ext cx="7886700" cy="1325563"/>
          </a:xfrm>
        </p:spPr>
        <p:txBody>
          <a:bodyPr>
            <a:normAutofit fontScale="90000"/>
          </a:bodyPr>
          <a:lstStyle/>
          <a:p>
            <a:r>
              <a:rPr lang="cs-CZ" sz="3600" b="1" dirty="0"/>
              <a:t>KATASTROFA JADERNÉ ELEKTRÁRNY VE FUKUSHIMĚ</a:t>
            </a:r>
            <a:br>
              <a:rPr lang="cs-CZ" sz="3600" b="1" dirty="0"/>
            </a:br>
            <a:endParaRPr lang="cs-CZ" sz="3600" b="1" dirty="0"/>
          </a:p>
        </p:txBody>
      </p:sp>
      <p:pic>
        <p:nvPicPr>
          <p:cNvPr id="268290" name="Picture 2" descr="http://network.bellona.org/content/uploads/sites/3/2016/03/fukushima-fire-hoses.png"/>
          <p:cNvPicPr>
            <a:picLocks noChangeAspect="1" noChangeArrowheads="1"/>
          </p:cNvPicPr>
          <p:nvPr/>
        </p:nvPicPr>
        <p:blipFill>
          <a:blip r:embed="rId2" cstate="print"/>
          <a:srcRect/>
          <a:stretch>
            <a:fillRect/>
          </a:stretch>
        </p:blipFill>
        <p:spPr bwMode="auto">
          <a:xfrm>
            <a:off x="5911516" y="3960800"/>
            <a:ext cx="4756484" cy="2897200"/>
          </a:xfrm>
          <a:prstGeom prst="rect">
            <a:avLst/>
          </a:prstGeom>
          <a:noFill/>
        </p:spPr>
      </p:pic>
      <p:pic>
        <p:nvPicPr>
          <p:cNvPr id="268292" name="Picture 4" descr="https://chernobyl-disaster.org/wp-content/uploads/2016/02/fukushima_disaster.jpg"/>
          <p:cNvPicPr>
            <a:picLocks noChangeAspect="1" noChangeArrowheads="1"/>
          </p:cNvPicPr>
          <p:nvPr/>
        </p:nvPicPr>
        <p:blipFill>
          <a:blip r:embed="rId3" cstate="print"/>
          <a:srcRect/>
          <a:stretch>
            <a:fillRect/>
          </a:stretch>
        </p:blipFill>
        <p:spPr bwMode="auto">
          <a:xfrm>
            <a:off x="1524001" y="4434252"/>
            <a:ext cx="4159751" cy="2423749"/>
          </a:xfrm>
          <a:prstGeom prst="rect">
            <a:avLst/>
          </a:prstGeom>
          <a:noFill/>
        </p:spPr>
      </p:pic>
      <p:sp>
        <p:nvSpPr>
          <p:cNvPr id="268294" name="AutoShape 6" descr="http://euroradio.fm/sites/default/files/legacy_articles/old_inline/in_report/public/field/image/2012/03/101911/88120.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srgbClr val="000000"/>
              </a:solidFill>
            </a:endParaRPr>
          </a:p>
        </p:txBody>
      </p:sp>
      <p:sp>
        <p:nvSpPr>
          <p:cNvPr id="7" name="TextovéPole 6"/>
          <p:cNvSpPr txBox="1"/>
          <p:nvPr/>
        </p:nvSpPr>
        <p:spPr>
          <a:xfrm>
            <a:off x="5840205" y="1351673"/>
            <a:ext cx="4716378" cy="2462213"/>
          </a:xfrm>
          <a:prstGeom prst="rect">
            <a:avLst/>
          </a:prstGeom>
          <a:noFill/>
        </p:spPr>
        <p:txBody>
          <a:bodyPr wrap="square" rtlCol="0">
            <a:spAutoFit/>
          </a:bodyPr>
          <a:lstStyle/>
          <a:p>
            <a:pPr marL="179388" indent="-179388">
              <a:buFont typeface="Arial" pitchFamily="34" charset="0"/>
              <a:buChar char="•"/>
              <a:tabLst>
                <a:tab pos="179388" algn="l"/>
              </a:tabLst>
            </a:pPr>
            <a:r>
              <a:rPr lang="cs-CZ" sz="1400" dirty="0">
                <a:solidFill>
                  <a:srgbClr val="000000"/>
                </a:solidFill>
              </a:rPr>
              <a:t>Silné zemětřesení (</a:t>
            </a:r>
            <a:r>
              <a:rPr lang="en-US" sz="1400" dirty="0">
                <a:solidFill>
                  <a:srgbClr val="000000"/>
                </a:solidFill>
              </a:rPr>
              <a:t>8.9</a:t>
            </a:r>
            <a:r>
              <a:rPr lang="cs-CZ" sz="1400" dirty="0">
                <a:solidFill>
                  <a:srgbClr val="000000"/>
                </a:solidFill>
              </a:rPr>
              <a:t>,</a:t>
            </a:r>
            <a:r>
              <a:rPr lang="en-US" sz="1400" dirty="0">
                <a:solidFill>
                  <a:srgbClr val="000000"/>
                </a:solidFill>
              </a:rPr>
              <a:t> </a:t>
            </a:r>
            <a:r>
              <a:rPr lang="cs-CZ" sz="1400" dirty="0">
                <a:solidFill>
                  <a:srgbClr val="000000"/>
                </a:solidFill>
              </a:rPr>
              <a:t>7, 6.6) + obří tsunami</a:t>
            </a:r>
          </a:p>
          <a:p>
            <a:pPr marL="179388" indent="-179388">
              <a:buFont typeface="Arial" pitchFamily="34" charset="0"/>
              <a:buChar char="•"/>
              <a:tabLst>
                <a:tab pos="179388" algn="l"/>
              </a:tabLst>
            </a:pPr>
            <a:r>
              <a:rPr lang="cs-CZ" sz="1400" dirty="0">
                <a:solidFill>
                  <a:srgbClr val="000000"/>
                </a:solidFill>
              </a:rPr>
              <a:t>&gt;</a:t>
            </a:r>
            <a:r>
              <a:rPr lang="en-US" sz="1400" dirty="0">
                <a:solidFill>
                  <a:srgbClr val="000000"/>
                </a:solidFill>
              </a:rPr>
              <a:t>19 </a:t>
            </a:r>
            <a:r>
              <a:rPr lang="cs-CZ" sz="1400" dirty="0">
                <a:solidFill>
                  <a:srgbClr val="000000"/>
                </a:solidFill>
              </a:rPr>
              <a:t>000 lidí zemřelo</a:t>
            </a:r>
          </a:p>
          <a:p>
            <a:pPr marL="179388" indent="-179388">
              <a:buFont typeface="Arial" pitchFamily="34" charset="0"/>
              <a:buChar char="•"/>
              <a:tabLst>
                <a:tab pos="179388" algn="l"/>
              </a:tabLst>
            </a:pPr>
            <a:r>
              <a:rPr lang="cs-CZ" sz="1400" dirty="0">
                <a:solidFill>
                  <a:srgbClr val="000000"/>
                </a:solidFill>
              </a:rPr>
              <a:t>Havárie v  JE </a:t>
            </a:r>
            <a:r>
              <a:rPr lang="en-US" sz="1400" dirty="0">
                <a:solidFill>
                  <a:srgbClr val="000000"/>
                </a:solidFill>
              </a:rPr>
              <a:t>Fukishima-1 </a:t>
            </a:r>
            <a:endParaRPr lang="cs-CZ" sz="1400" dirty="0">
              <a:solidFill>
                <a:srgbClr val="000000"/>
              </a:solidFill>
            </a:endParaRPr>
          </a:p>
          <a:p>
            <a:pPr marL="179388" indent="-179388">
              <a:buFont typeface="Arial" pitchFamily="34" charset="0"/>
              <a:buChar char="•"/>
              <a:tabLst>
                <a:tab pos="179388" algn="l"/>
              </a:tabLst>
            </a:pPr>
            <a:r>
              <a:rPr lang="cs-CZ" sz="1400" dirty="0">
                <a:solidFill>
                  <a:srgbClr val="000000"/>
                </a:solidFill>
              </a:rPr>
              <a:t>Přes 150 000 obyvatel evakuováno </a:t>
            </a:r>
          </a:p>
          <a:p>
            <a:pPr marL="179388" indent="-179388">
              <a:buFont typeface="Arial" pitchFamily="34" charset="0"/>
              <a:buChar char="•"/>
              <a:tabLst>
                <a:tab pos="179388" algn="l"/>
              </a:tabLst>
            </a:pPr>
            <a:r>
              <a:rPr lang="cs-CZ" sz="1400" dirty="0">
                <a:solidFill>
                  <a:srgbClr val="000000"/>
                </a:solidFill>
              </a:rPr>
              <a:t>prozatím nebyla potvrzena žádná úmrtí nebo nemoci způsobené ozářením</a:t>
            </a:r>
          </a:p>
          <a:p>
            <a:pPr marL="179388" indent="-179388">
              <a:buFont typeface="Arial" pitchFamily="34" charset="0"/>
              <a:buChar char="•"/>
              <a:tabLst>
                <a:tab pos="179388" algn="l"/>
              </a:tabLst>
            </a:pPr>
            <a:r>
              <a:rPr lang="cs-CZ" sz="1400" dirty="0">
                <a:solidFill>
                  <a:srgbClr val="000000"/>
                </a:solidFill>
              </a:rPr>
              <a:t>Více než 1000 evakuovaných obyvatel zemřelo na následky samotné evakuace, ať již kvůli pokročilému věku, nebo z důvodu chronických onemocnění</a:t>
            </a:r>
          </a:p>
          <a:p>
            <a:pPr marL="179388" indent="-179388">
              <a:buFont typeface="Arial" pitchFamily="34" charset="0"/>
              <a:buChar char="•"/>
              <a:tabLst>
                <a:tab pos="179388" algn="l"/>
              </a:tabLst>
            </a:pPr>
            <a:r>
              <a:rPr lang="en-US" sz="1400" dirty="0">
                <a:solidFill>
                  <a:srgbClr val="000000"/>
                </a:solidFill>
              </a:rPr>
              <a:t>http://euroradio.fm/en/report/earthquake-and-tsunami-destroyed-fukushima-1-npp-japan-1-year-ago-101937</a:t>
            </a:r>
            <a:endParaRPr lang="cs-CZ" sz="1400" dirty="0">
              <a:solidFill>
                <a:srgbClr val="000000"/>
              </a:solidFill>
            </a:endParaRPr>
          </a:p>
        </p:txBody>
      </p:sp>
      <p:sp>
        <p:nvSpPr>
          <p:cNvPr id="268296" name="AutoShape 8" descr="http://euroradio.fm/sites/default/files/legacy_articles/old_inline/in_report/public/field/image/2012/03/101911/88120.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srgbClr val="000000"/>
              </a:solidFill>
            </a:endParaRPr>
          </a:p>
        </p:txBody>
      </p:sp>
      <p:pic>
        <p:nvPicPr>
          <p:cNvPr id="269316" name="Picture 4" descr="http://previous.presstv.ir/photo/20110411/miriam20110411125008683.jpg"/>
          <p:cNvPicPr>
            <a:picLocks noChangeAspect="1" noChangeArrowheads="1"/>
          </p:cNvPicPr>
          <p:nvPr/>
        </p:nvPicPr>
        <p:blipFill>
          <a:blip r:embed="rId4" cstate="print"/>
          <a:srcRect/>
          <a:stretch>
            <a:fillRect/>
          </a:stretch>
        </p:blipFill>
        <p:spPr bwMode="auto">
          <a:xfrm>
            <a:off x="1524001" y="1435769"/>
            <a:ext cx="4186989" cy="2791326"/>
          </a:xfrm>
          <a:prstGeom prst="rect">
            <a:avLst/>
          </a:prstGeom>
          <a:noFill/>
        </p:spPr>
      </p:pic>
      <p:sp>
        <p:nvSpPr>
          <p:cNvPr id="10" name="TextovéPole 9"/>
          <p:cNvSpPr txBox="1"/>
          <p:nvPr/>
        </p:nvSpPr>
        <p:spPr>
          <a:xfrm>
            <a:off x="4355431" y="713874"/>
            <a:ext cx="2869568" cy="369332"/>
          </a:xfrm>
          <a:prstGeom prst="rect">
            <a:avLst/>
          </a:prstGeom>
          <a:noFill/>
        </p:spPr>
        <p:txBody>
          <a:bodyPr wrap="none" rtlCol="0">
            <a:spAutoFit/>
          </a:bodyPr>
          <a:lstStyle/>
          <a:p>
            <a:r>
              <a:rPr lang="cs-CZ" b="1" dirty="0">
                <a:solidFill>
                  <a:srgbClr val="FF0000"/>
                </a:solidFill>
              </a:rPr>
              <a:t>11. březen 2011 – 5. VÝROČÍ</a:t>
            </a:r>
            <a:endParaRPr lang="cs-CZ" b="1" dirty="0">
              <a:solidFill>
                <a:srgbClr val="FF0000"/>
              </a:solidFill>
            </a:endParaRPr>
          </a:p>
        </p:txBody>
      </p:sp>
      <p:pic>
        <p:nvPicPr>
          <p:cNvPr id="11" name="Picture 2" descr="https://upload.wikimedia.org/wikipedia/commons/9/96/Fukushima_I_Powerplant_%28Tsunami_hight%29.PNG"/>
          <p:cNvPicPr>
            <a:picLocks noChangeAspect="1" noChangeArrowheads="1"/>
          </p:cNvPicPr>
          <p:nvPr/>
        </p:nvPicPr>
        <p:blipFill>
          <a:blip r:embed="rId5" cstate="print"/>
          <a:srcRect/>
          <a:stretch>
            <a:fillRect/>
          </a:stretch>
        </p:blipFill>
        <p:spPr bwMode="auto">
          <a:xfrm>
            <a:off x="1524004" y="3254039"/>
            <a:ext cx="2657475" cy="984250"/>
          </a:xfrm>
          <a:prstGeom prst="rect">
            <a:avLst/>
          </a:prstGeom>
          <a:noFill/>
        </p:spPr>
      </p:pic>
    </p:spTree>
    <p:extLst>
      <p:ext uri="{BB962C8B-B14F-4D97-AF65-F5344CB8AC3E}">
        <p14:creationId xmlns:p14="http://schemas.microsoft.com/office/powerpoint/2010/main" val="16203202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9949" y="94729"/>
            <a:ext cx="8372103" cy="6668542"/>
          </a:xfrm>
        </p:spPr>
      </p:pic>
    </p:spTree>
    <p:extLst>
      <p:ext uri="{BB962C8B-B14F-4D97-AF65-F5344CB8AC3E}">
        <p14:creationId xmlns:p14="http://schemas.microsoft.com/office/powerpoint/2010/main" val="14427768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MAJAK</a:t>
            </a:r>
            <a:endParaRPr lang="cs-CZ" dirty="0"/>
          </a:p>
        </p:txBody>
      </p:sp>
      <p:sp>
        <p:nvSpPr>
          <p:cNvPr id="5" name="Obdélník 4"/>
          <p:cNvSpPr/>
          <p:nvPr/>
        </p:nvSpPr>
        <p:spPr>
          <a:xfrm>
            <a:off x="1981201" y="1225689"/>
            <a:ext cx="8211787" cy="5355312"/>
          </a:xfrm>
          <a:prstGeom prst="rect">
            <a:avLst/>
          </a:prstGeom>
        </p:spPr>
        <p:txBody>
          <a:bodyPr wrap="square">
            <a:spAutoFit/>
          </a:bodyPr>
          <a:lstStyle/>
          <a:p>
            <a:r>
              <a:rPr lang="cs-CZ" dirty="0" err="1">
                <a:solidFill>
                  <a:srgbClr val="000000"/>
                </a:solidFill>
              </a:rPr>
              <a:t>Majak</a:t>
            </a:r>
            <a:r>
              <a:rPr lang="cs-CZ" dirty="0">
                <a:solidFill>
                  <a:srgbClr val="000000"/>
                </a:solidFill>
              </a:rPr>
              <a:t> (rusky: </a:t>
            </a:r>
            <a:r>
              <a:rPr lang="az-Cyrl-AZ" dirty="0">
                <a:solidFill>
                  <a:srgbClr val="000000"/>
                </a:solidFill>
              </a:rPr>
              <a:t>Маяк, </a:t>
            </a:r>
            <a:r>
              <a:rPr lang="cs-CZ" dirty="0">
                <a:solidFill>
                  <a:srgbClr val="000000"/>
                </a:solidFill>
              </a:rPr>
              <a:t>jinak též </a:t>
            </a:r>
            <a:r>
              <a:rPr lang="cs-CZ" dirty="0" err="1">
                <a:solidFill>
                  <a:srgbClr val="000000"/>
                </a:solidFill>
              </a:rPr>
              <a:t>Kyštym</a:t>
            </a:r>
            <a:r>
              <a:rPr lang="cs-CZ" dirty="0">
                <a:solidFill>
                  <a:srgbClr val="000000"/>
                </a:solidFill>
              </a:rPr>
              <a:t>, rusky: </a:t>
            </a:r>
            <a:r>
              <a:rPr lang="az-Cyrl-AZ" dirty="0">
                <a:solidFill>
                  <a:srgbClr val="000000"/>
                </a:solidFill>
              </a:rPr>
              <a:t>Кыштым) </a:t>
            </a:r>
            <a:r>
              <a:rPr lang="cs-CZ" dirty="0">
                <a:solidFill>
                  <a:srgbClr val="000000"/>
                </a:solidFill>
              </a:rPr>
              <a:t>je kombinát pro zpracování radioaktivních materiálů vybudovaný poblíž města </a:t>
            </a:r>
            <a:r>
              <a:rPr lang="cs-CZ" dirty="0" err="1">
                <a:solidFill>
                  <a:srgbClr val="000000"/>
                </a:solidFill>
              </a:rPr>
              <a:t>Ozjorsk</a:t>
            </a:r>
            <a:r>
              <a:rPr lang="cs-CZ" dirty="0">
                <a:solidFill>
                  <a:srgbClr val="000000"/>
                </a:solidFill>
              </a:rPr>
              <a:t> (</a:t>
            </a:r>
            <a:r>
              <a:rPr lang="az-Cyrl-AZ" dirty="0">
                <a:solidFill>
                  <a:srgbClr val="000000"/>
                </a:solidFill>
              </a:rPr>
              <a:t>Озёрск) </a:t>
            </a:r>
            <a:r>
              <a:rPr lang="cs-CZ" dirty="0">
                <a:solidFill>
                  <a:srgbClr val="000000"/>
                </a:solidFill>
              </a:rPr>
              <a:t>v Čeljabinské oblasti v bývalém SSSR, dnes v Rusku.</a:t>
            </a:r>
          </a:p>
          <a:p>
            <a:endParaRPr lang="cs-CZ" dirty="0">
              <a:solidFill>
                <a:srgbClr val="000000"/>
              </a:solidFill>
            </a:endParaRPr>
          </a:p>
          <a:p>
            <a:r>
              <a:rPr lang="cs-CZ" dirty="0">
                <a:solidFill>
                  <a:srgbClr val="000000"/>
                </a:solidFill>
              </a:rPr>
              <a:t>V závodě došlo 29. září 1957 k </a:t>
            </a:r>
            <a:r>
              <a:rPr lang="cs-CZ" dirty="0" err="1">
                <a:solidFill>
                  <a:srgbClr val="000000"/>
                </a:solidFill>
              </a:rPr>
              <a:t>technogenní</a:t>
            </a:r>
            <a:r>
              <a:rPr lang="cs-CZ" dirty="0">
                <a:solidFill>
                  <a:srgbClr val="000000"/>
                </a:solidFill>
              </a:rPr>
              <a:t> havárii s rozsáhlým únikem radioaktivních materiálů do okolí, zejména do řeky </a:t>
            </a:r>
            <a:r>
              <a:rPr lang="cs-CZ" dirty="0" err="1">
                <a:solidFill>
                  <a:srgbClr val="000000"/>
                </a:solidFill>
              </a:rPr>
              <a:t>Teča</a:t>
            </a:r>
            <a:r>
              <a:rPr lang="cs-CZ" dirty="0">
                <a:solidFill>
                  <a:srgbClr val="000000"/>
                </a:solidFill>
              </a:rPr>
              <a:t> (</a:t>
            </a:r>
            <a:r>
              <a:rPr lang="az-Cyrl-AZ" dirty="0">
                <a:solidFill>
                  <a:srgbClr val="000000"/>
                </a:solidFill>
              </a:rPr>
              <a:t>Теча). </a:t>
            </a:r>
            <a:r>
              <a:rPr lang="cs-CZ" dirty="0">
                <a:solidFill>
                  <a:srgbClr val="000000"/>
                </a:solidFill>
              </a:rPr>
              <a:t>Havárie vznikla v důsledku tepelné destrukce zásobníku vysoce radioaktivního materiálu (pravděpodobně koncentrátu kobaltnatých solí) v důsledku poškozené chladicí soustavy a materiál proniknul až do vodoteče. </a:t>
            </a:r>
          </a:p>
          <a:p>
            <a:r>
              <a:rPr lang="cs-CZ" dirty="0" err="1">
                <a:solidFill>
                  <a:srgbClr val="000000"/>
                </a:solidFill>
              </a:rPr>
              <a:t>Majak</a:t>
            </a:r>
            <a:r>
              <a:rPr lang="cs-CZ" dirty="0">
                <a:solidFill>
                  <a:srgbClr val="000000"/>
                </a:solidFill>
              </a:rPr>
              <a:t> byl postaven v letech 1945 až 1948 v rychlosti a v naprosté tajnosti spolu s městem </a:t>
            </a:r>
            <a:r>
              <a:rPr lang="cs-CZ" dirty="0" err="1">
                <a:solidFill>
                  <a:srgbClr val="000000"/>
                </a:solidFill>
              </a:rPr>
              <a:t>Ozjorsk</a:t>
            </a:r>
            <a:r>
              <a:rPr lang="cs-CZ" dirty="0">
                <a:solidFill>
                  <a:srgbClr val="000000"/>
                </a:solidFill>
              </a:rPr>
              <a:t> vězni z pracovního táboru Gulagu, který ležel na místě dnešního </a:t>
            </a:r>
            <a:r>
              <a:rPr lang="cs-CZ" dirty="0" err="1">
                <a:solidFill>
                  <a:srgbClr val="000000"/>
                </a:solidFill>
              </a:rPr>
              <a:t>Ozjorsku</a:t>
            </a:r>
            <a:r>
              <a:rPr lang="cs-CZ" dirty="0">
                <a:solidFill>
                  <a:srgbClr val="000000"/>
                </a:solidFill>
              </a:rPr>
              <a:t>, jako součást sovětského jaderného programu. Závod se tehdy jmenoval Kombinát číslo 817 (</a:t>
            </a:r>
            <a:r>
              <a:rPr lang="az-Cyrl-AZ" dirty="0">
                <a:solidFill>
                  <a:srgbClr val="000000"/>
                </a:solidFill>
              </a:rPr>
              <a:t>Комбинат № 817) (</a:t>
            </a:r>
            <a:r>
              <a:rPr lang="cs-CZ" dirty="0">
                <a:solidFill>
                  <a:srgbClr val="000000"/>
                </a:solidFill>
              </a:rPr>
              <a:t>do roku 1967) a město Základna-10 ( </a:t>
            </a:r>
            <a:r>
              <a:rPr lang="az-Cyrl-AZ" dirty="0">
                <a:solidFill>
                  <a:srgbClr val="000000"/>
                </a:solidFill>
              </a:rPr>
              <a:t>База-10). 19. </a:t>
            </a:r>
            <a:r>
              <a:rPr lang="cs-CZ" dirty="0">
                <a:solidFill>
                  <a:srgbClr val="000000"/>
                </a:solidFill>
              </a:rPr>
              <a:t>června 1948[2]zde spustili první ruský reaktor A-1 (přezdívaný </a:t>
            </a:r>
            <a:r>
              <a:rPr lang="cs-CZ" dirty="0" err="1">
                <a:solidFill>
                  <a:srgbClr val="000000"/>
                </a:solidFill>
              </a:rPr>
              <a:t>Annuška</a:t>
            </a:r>
            <a:r>
              <a:rPr lang="cs-CZ" dirty="0">
                <a:solidFill>
                  <a:srgbClr val="000000"/>
                </a:solidFill>
              </a:rPr>
              <a:t> (</a:t>
            </a:r>
            <a:r>
              <a:rPr lang="az-Cyrl-AZ" dirty="0">
                <a:solidFill>
                  <a:srgbClr val="000000"/>
                </a:solidFill>
              </a:rPr>
              <a:t>Аннушка), </a:t>
            </a:r>
            <a:r>
              <a:rPr lang="cs-CZ" dirty="0">
                <a:solidFill>
                  <a:srgbClr val="000000"/>
                </a:solidFill>
              </a:rPr>
              <a:t>který vyrobil i palivo pro první ruskou atomovou bombu RDS-1. </a:t>
            </a:r>
          </a:p>
          <a:p>
            <a:r>
              <a:rPr lang="cs-CZ" dirty="0">
                <a:solidFill>
                  <a:srgbClr val="000000"/>
                </a:solidFill>
              </a:rPr>
              <a:t>Během provozu závodu se zde stalo množství havárií a nehod, které značně znečistily okolí. Nejhorší z nich byla havárie v roce 1957 se stupněm vážnosti 6 na 7-dílné stupnici jaderných havárií INES. </a:t>
            </a:r>
          </a:p>
          <a:p>
            <a:endParaRPr lang="cs-CZ" dirty="0">
              <a:solidFill>
                <a:srgbClr val="000000"/>
              </a:solidFill>
            </a:endParaRPr>
          </a:p>
        </p:txBody>
      </p:sp>
    </p:spTree>
    <p:extLst>
      <p:ext uri="{BB962C8B-B14F-4D97-AF65-F5344CB8AC3E}">
        <p14:creationId xmlns:p14="http://schemas.microsoft.com/office/powerpoint/2010/main" val="19669708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1991" y="1600201"/>
            <a:ext cx="7108019" cy="4525963"/>
          </a:xfrm>
        </p:spPr>
      </p:pic>
    </p:spTree>
    <p:extLst>
      <p:ext uri="{BB962C8B-B14F-4D97-AF65-F5344CB8AC3E}">
        <p14:creationId xmlns:p14="http://schemas.microsoft.com/office/powerpoint/2010/main" val="22496310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MAJAK</a:t>
            </a:r>
            <a:endParaRPr lang="cs-CZ" dirty="0"/>
          </a:p>
        </p:txBody>
      </p:sp>
      <p:sp>
        <p:nvSpPr>
          <p:cNvPr id="3" name="Zástupný symbol pro obsah 2"/>
          <p:cNvSpPr>
            <a:spLocks noGrp="1"/>
          </p:cNvSpPr>
          <p:nvPr>
            <p:ph idx="1"/>
          </p:nvPr>
        </p:nvSpPr>
        <p:spPr/>
        <p:txBody>
          <a:bodyPr/>
          <a:lstStyle/>
          <a:p>
            <a:r>
              <a:rPr lang="cs-CZ" sz="1800" dirty="0"/>
              <a:t>K nejhorší z množství havárií došlo 29. září 1957 v 16:20 místního času, kdy vybuchla nádrž, ve které se skladovala směs acetátů a nitrátů sodných, včetně nitrátů všech možných radionuklidů. K výbuchu došlo následkem odpaření chladící vody, bez které se nádrž zahřála na 350 °C. Chemický výbuch přibližně 70–80 tun směsi rozptýlil asi 20 M </a:t>
            </a:r>
            <a:r>
              <a:rPr lang="cs-CZ" sz="1800" dirty="0" err="1"/>
              <a:t>Ci</a:t>
            </a:r>
            <a:r>
              <a:rPr lang="cs-CZ" sz="1800" dirty="0"/>
              <a:t> radioaktivity do výšky 1km, z čehož asi 90% dopadlo v nejbližším okolí a zhruba 2 </a:t>
            </a:r>
            <a:r>
              <a:rPr lang="cs-CZ" sz="1800" dirty="0" err="1"/>
              <a:t>MCi</a:t>
            </a:r>
            <a:r>
              <a:rPr lang="cs-CZ" sz="1800" dirty="0"/>
              <a:t> se rozptýlilo na několik stech čtverečních kilometrech ve "</a:t>
            </a:r>
            <a:r>
              <a:rPr lang="cs-CZ" sz="1800" dirty="0" err="1"/>
              <a:t>východouralské</a:t>
            </a:r>
            <a:r>
              <a:rPr lang="cs-CZ" sz="1800" dirty="0"/>
              <a:t> radioaktivní stopě" směrem na severoseverovýchod.[4] Havárie je považována za třetí nejrozsáhlejší radiační havárii ve světovém měřítku (předčily ji pouze černobylská havárie a Havárie elektrárny </a:t>
            </a:r>
            <a:r>
              <a:rPr lang="cs-CZ" sz="1800" dirty="0" err="1"/>
              <a:t>Fukušima</a:t>
            </a:r>
            <a:r>
              <a:rPr lang="cs-CZ" sz="1800" dirty="0"/>
              <a:t> I). Během rozvoje havárie a její likvidace byly ozářeno několik tisíc lidí. </a:t>
            </a:r>
          </a:p>
          <a:p>
            <a:endParaRPr lang="cs-CZ" sz="1800" dirty="0"/>
          </a:p>
        </p:txBody>
      </p:sp>
    </p:spTree>
    <p:extLst>
      <p:ext uri="{BB962C8B-B14F-4D97-AF65-F5344CB8AC3E}">
        <p14:creationId xmlns:p14="http://schemas.microsoft.com/office/powerpoint/2010/main" val="37320905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904011" y="1261753"/>
            <a:ext cx="8229600" cy="5370616"/>
          </a:xfrm>
        </p:spPr>
        <p:txBody>
          <a:bodyPr/>
          <a:lstStyle/>
          <a:p>
            <a:r>
              <a:rPr lang="cs-CZ" sz="1800" dirty="0"/>
              <a:t>Od roku 1948 odkdy je závod v provozu se zejména v prvních letech vypouštělo hodně radioaktivní odpadní vody, občas přímo využité na chlazení jaderného paliva do místní řeky </a:t>
            </a:r>
            <a:r>
              <a:rPr lang="cs-CZ" sz="1800" dirty="0" err="1"/>
              <a:t>Teča</a:t>
            </a:r>
            <a:r>
              <a:rPr lang="cs-CZ" sz="1800" dirty="0"/>
              <a:t>. Nebezpečný odpad se tak ukládal do půdy na břehu. Obyvatelé byli vystaveni záření a požití radioaktivních izotopů (jako např. 90Sr). Největší znečištění probíhalo během let 1950 a 1951.[3] Břehy řeky obývalo cca 100 000 lidí. Pro omezení šíření nuklidů byly na řece </a:t>
            </a:r>
            <a:r>
              <a:rPr lang="cs-CZ" sz="1800" dirty="0" err="1"/>
              <a:t>Teča</a:t>
            </a:r>
            <a:r>
              <a:rPr lang="cs-CZ" sz="1800" dirty="0"/>
              <a:t> vybudovány dvě přehradní nádrže – objekt N10 v roce 1956 a objekt N11 v roce 1960. Tyto dvě nádrže spolu s třemi již existujícími obsahují odhadem aktivitu 2×106 </a:t>
            </a:r>
            <a:r>
              <a:rPr lang="cs-CZ" sz="1800" dirty="0" err="1"/>
              <a:t>Ci</a:t>
            </a:r>
            <a:r>
              <a:rPr lang="cs-CZ" sz="1800" dirty="0"/>
              <a:t>. Dnes se vynakládají velké zdroje na jejich likvidaci. Je zajímavým faktem, že nehledě na přítomnost radiační stopy a samotného zpracovatelského podniku je radiační pozadí v </a:t>
            </a:r>
            <a:r>
              <a:rPr lang="cs-CZ" sz="1800" dirty="0" err="1"/>
              <a:t>Ozersku</a:t>
            </a:r>
            <a:r>
              <a:rPr lang="cs-CZ" sz="1800" dirty="0"/>
              <a:t> nižší, než Čeljabinsku, </a:t>
            </a:r>
            <a:r>
              <a:rPr lang="cs-CZ" sz="1800" dirty="0" err="1"/>
              <a:t>Jekatěrinburgu</a:t>
            </a:r>
            <a:r>
              <a:rPr lang="cs-CZ" sz="1800" dirty="0"/>
              <a:t> nebo v Moskvě a pohybuje se v hodnotách kolem 80–100 </a:t>
            </a:r>
            <a:r>
              <a:rPr lang="cs-CZ" sz="1800" dirty="0" err="1"/>
              <a:t>nSv</a:t>
            </a:r>
            <a:r>
              <a:rPr lang="cs-CZ" sz="1800" dirty="0"/>
              <a:t>/hod. Vyšší úroveň vykazuje řeka </a:t>
            </a:r>
            <a:r>
              <a:rPr lang="cs-CZ" sz="1800" dirty="0" err="1"/>
              <a:t>Teča</a:t>
            </a:r>
            <a:r>
              <a:rPr lang="cs-CZ" sz="1800" dirty="0"/>
              <a:t>, kaskáda vodojemů dolů po proudu a břehy v šířce několika kilometrů. Vysvětlením může být vítr, který vane na severoseverovýchod (určující i tvar a směr </a:t>
            </a:r>
            <a:r>
              <a:rPr lang="cs-CZ" sz="1800" dirty="0" err="1"/>
              <a:t>východouralské</a:t>
            </a:r>
            <a:r>
              <a:rPr lang="cs-CZ" sz="1800" dirty="0"/>
              <a:t> radiační stopy), přičemž </a:t>
            </a:r>
            <a:r>
              <a:rPr lang="cs-CZ" sz="1800" dirty="0" err="1"/>
              <a:t>Ozjorsk</a:t>
            </a:r>
            <a:r>
              <a:rPr lang="cs-CZ" sz="1800" dirty="0"/>
              <a:t> a </a:t>
            </a:r>
            <a:r>
              <a:rPr lang="cs-CZ" sz="1800" dirty="0" err="1"/>
              <a:t>Kyst</a:t>
            </a:r>
            <a:r>
              <a:rPr lang="cs-CZ" sz="1800" dirty="0"/>
              <a:t> jsou na západ od závodu a také to, že jsou proti proudu znečištěné řekou Tečou, kde už takové příznivé hodnoty naměřené nebyly. </a:t>
            </a:r>
          </a:p>
          <a:p>
            <a:endParaRPr lang="cs-CZ" sz="1800" dirty="0"/>
          </a:p>
        </p:txBody>
      </p:sp>
      <p:sp>
        <p:nvSpPr>
          <p:cNvPr id="4" name="Nadpis 1"/>
          <p:cNvSpPr>
            <a:spLocks noGrp="1"/>
          </p:cNvSpPr>
          <p:nvPr>
            <p:ph type="title"/>
          </p:nvPr>
        </p:nvSpPr>
        <p:spPr>
          <a:xfrm>
            <a:off x="1981200" y="274638"/>
            <a:ext cx="8229600" cy="1143000"/>
          </a:xfrm>
        </p:spPr>
        <p:txBody>
          <a:bodyPr/>
          <a:lstStyle/>
          <a:p>
            <a:r>
              <a:rPr lang="cs-CZ" dirty="0" smtClean="0"/>
              <a:t>MAJAK</a:t>
            </a:r>
            <a:endParaRPr lang="cs-CZ" dirty="0"/>
          </a:p>
        </p:txBody>
      </p:sp>
    </p:spTree>
    <p:extLst>
      <p:ext uri="{BB962C8B-B14F-4D97-AF65-F5344CB8AC3E}">
        <p14:creationId xmlns:p14="http://schemas.microsoft.com/office/powerpoint/2010/main" val="4293294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981200" y="1410195"/>
            <a:ext cx="8229600" cy="4525963"/>
          </a:xfrm>
        </p:spPr>
        <p:txBody>
          <a:bodyPr/>
          <a:lstStyle/>
          <a:p>
            <a:r>
              <a:rPr lang="cs-CZ" dirty="0"/>
              <a:t>Do rozšířené kohorty osob sledovaných v rámci vlivu havárie bylo zahrnuto 29 873 osob, narozených před rokem 1950 a v letech 1950–1960 pobývajících na březích řeky </a:t>
            </a:r>
            <a:r>
              <a:rPr lang="cs-CZ" dirty="0" err="1"/>
              <a:t>Teča</a:t>
            </a:r>
            <a:r>
              <a:rPr lang="cs-CZ" dirty="0"/>
              <a:t>. Pro většinu osob zařazených do této kohorty jsou k dispozici údaje o jejich zdravotním stavu a příčinách úmrtí. Ty zahrnují 1842 případů úmrtí na nádorová onemocnění a 61 úmrtí na leukémie. </a:t>
            </a:r>
          </a:p>
          <a:p>
            <a:endParaRPr lang="cs-CZ" dirty="0"/>
          </a:p>
        </p:txBody>
      </p:sp>
      <p:sp>
        <p:nvSpPr>
          <p:cNvPr id="4" name="Nadpis 1"/>
          <p:cNvSpPr txBox="1">
            <a:spLocks/>
          </p:cNvSpPr>
          <p:nvPr/>
        </p:nvSpPr>
        <p:spPr bwMode="auto">
          <a:xfrm>
            <a:off x="2121724" y="189531"/>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cs-CZ" dirty="0">
                <a:solidFill>
                  <a:srgbClr val="000000"/>
                </a:solidFill>
              </a:rPr>
              <a:t>MAJAK</a:t>
            </a:r>
            <a:endParaRPr lang="cs-CZ" dirty="0">
              <a:solidFill>
                <a:srgbClr val="000000"/>
              </a:solidFill>
            </a:endParaRPr>
          </a:p>
        </p:txBody>
      </p:sp>
    </p:spTree>
    <p:extLst>
      <p:ext uri="{BB962C8B-B14F-4D97-AF65-F5344CB8AC3E}">
        <p14:creationId xmlns:p14="http://schemas.microsoft.com/office/powerpoint/2010/main" val="12349575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070" y="145472"/>
            <a:ext cx="8673460" cy="6403770"/>
          </a:xfrm>
          <a:prstGeom prst="rect">
            <a:avLst/>
          </a:prstGeom>
        </p:spPr>
      </p:pic>
    </p:spTree>
    <p:extLst>
      <p:ext uri="{BB962C8B-B14F-4D97-AF65-F5344CB8AC3E}">
        <p14:creationId xmlns:p14="http://schemas.microsoft.com/office/powerpoint/2010/main" val="1678372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b="40573"/>
          <a:stretch/>
        </p:blipFill>
        <p:spPr>
          <a:xfrm>
            <a:off x="1972235" y="2636568"/>
            <a:ext cx="9144000" cy="3513221"/>
          </a:xfrm>
          <a:prstGeom prst="rect">
            <a:avLst/>
          </a:prstGeom>
        </p:spPr>
      </p:pic>
      <p:sp>
        <p:nvSpPr>
          <p:cNvPr id="3" name="Obdélník 2"/>
          <p:cNvSpPr/>
          <p:nvPr/>
        </p:nvSpPr>
        <p:spPr>
          <a:xfrm>
            <a:off x="808785" y="0"/>
            <a:ext cx="10654085" cy="2954655"/>
          </a:xfrm>
          <a:prstGeom prst="rect">
            <a:avLst/>
          </a:prstGeom>
        </p:spPr>
        <p:txBody>
          <a:bodyPr wrap="square">
            <a:spAutoFit/>
          </a:bodyPr>
          <a:lstStyle/>
          <a:p>
            <a:pPr marL="285750" indent="-285750">
              <a:spcBef>
                <a:spcPts val="1200"/>
              </a:spcBef>
              <a:buFont typeface="Arial" panose="020B0604020202020204" pitchFamily="34" charset="0"/>
              <a:buChar char="•"/>
            </a:pPr>
            <a:endParaRPr lang="cs-CZ" dirty="0" smtClean="0"/>
          </a:p>
          <a:p>
            <a:pPr marL="285750" indent="-285750">
              <a:spcBef>
                <a:spcPts val="1200"/>
              </a:spcBef>
              <a:buFont typeface="Arial" panose="020B0604020202020204" pitchFamily="34" charset="0"/>
              <a:buChar char="•"/>
            </a:pPr>
            <a:r>
              <a:rPr lang="cs-CZ" sz="2800" b="1" dirty="0" smtClean="0">
                <a:solidFill>
                  <a:srgbClr val="C00000"/>
                </a:solidFill>
              </a:rPr>
              <a:t>BIOLOGICKÉ STÁDIUM:</a:t>
            </a:r>
          </a:p>
          <a:p>
            <a:pPr marL="285750" indent="-285750">
              <a:spcBef>
                <a:spcPts val="1200"/>
              </a:spcBef>
              <a:buFont typeface="Arial" panose="020B0604020202020204" pitchFamily="34" charset="0"/>
              <a:buChar char="•"/>
            </a:pPr>
            <a:r>
              <a:rPr lang="cs-CZ" dirty="0" smtClean="0"/>
              <a:t>Poškozené </a:t>
            </a:r>
            <a:r>
              <a:rPr lang="cs-CZ" dirty="0"/>
              <a:t>biomolekuly vyvolávají patofyziologické změny ve fungování </a:t>
            </a:r>
            <a:r>
              <a:rPr lang="cs-CZ" dirty="0" smtClean="0"/>
              <a:t>buněk</a:t>
            </a:r>
          </a:p>
          <a:p>
            <a:pPr marL="285750" indent="-285750">
              <a:spcBef>
                <a:spcPts val="1200"/>
              </a:spcBef>
              <a:buFont typeface="Arial" panose="020B0604020202020204" pitchFamily="34" charset="0"/>
              <a:buChar char="•"/>
            </a:pPr>
            <a:r>
              <a:rPr lang="cs-CZ" dirty="0" smtClean="0"/>
              <a:t>pokud </a:t>
            </a:r>
            <a:r>
              <a:rPr lang="cs-CZ" dirty="0"/>
              <a:t>buňka ihned nezemře (interfázní nekrotická smrt), aktivuje komplexní buněčnou odpověď na ozáření. </a:t>
            </a:r>
            <a:endParaRPr lang="cs-CZ" dirty="0" smtClean="0"/>
          </a:p>
          <a:p>
            <a:pPr marL="285750" indent="-285750">
              <a:spcBef>
                <a:spcPts val="1200"/>
              </a:spcBef>
              <a:buFont typeface="Arial" panose="020B0604020202020204" pitchFamily="34" charset="0"/>
              <a:buChar char="•"/>
            </a:pPr>
            <a:r>
              <a:rPr lang="cs-CZ" dirty="0" smtClean="0"/>
              <a:t>V</a:t>
            </a:r>
            <a:r>
              <a:rPr lang="cs-CZ" dirty="0"/>
              <a:t> závislosti na rozsahu iniciálního poškození a úspěšnosti reparace DNA je pak výsledkem této odpovědi buďto </a:t>
            </a:r>
            <a:r>
              <a:rPr lang="cs-CZ" u="sng" dirty="0"/>
              <a:t>zotavení</a:t>
            </a:r>
            <a:r>
              <a:rPr lang="cs-CZ" dirty="0"/>
              <a:t> buňky, její nádorová </a:t>
            </a:r>
            <a:r>
              <a:rPr lang="cs-CZ" u="sng" dirty="0"/>
              <a:t>transformace</a:t>
            </a:r>
            <a:r>
              <a:rPr lang="cs-CZ" dirty="0"/>
              <a:t>, </a:t>
            </a:r>
            <a:r>
              <a:rPr lang="cs-CZ" u="sng" dirty="0"/>
              <a:t>senescence</a:t>
            </a:r>
            <a:r>
              <a:rPr lang="cs-CZ" dirty="0"/>
              <a:t>, nebo jedna z forem opožděné </a:t>
            </a:r>
            <a:r>
              <a:rPr lang="cs-CZ" u="sng" dirty="0" smtClean="0"/>
              <a:t>smrti</a:t>
            </a:r>
            <a:r>
              <a:rPr lang="cs-CZ" dirty="0" smtClean="0"/>
              <a:t>.</a:t>
            </a:r>
          </a:p>
          <a:p>
            <a:pPr marL="285750" indent="-285750">
              <a:spcBef>
                <a:spcPts val="1200"/>
              </a:spcBef>
              <a:buFont typeface="Arial" panose="020B0604020202020204" pitchFamily="34" charset="0"/>
              <a:buChar char="•"/>
            </a:pPr>
            <a:endParaRPr lang="cs-CZ" dirty="0"/>
          </a:p>
        </p:txBody>
      </p:sp>
      <p:sp>
        <p:nvSpPr>
          <p:cNvPr id="7" name="Obdélník 6"/>
          <p:cNvSpPr/>
          <p:nvPr/>
        </p:nvSpPr>
        <p:spPr>
          <a:xfrm>
            <a:off x="3810915" y="4899004"/>
            <a:ext cx="5981037" cy="1683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824" y="4129428"/>
            <a:ext cx="1518157" cy="2020361"/>
          </a:xfrm>
          <a:prstGeom prst="rect">
            <a:avLst/>
          </a:prstGeom>
        </p:spPr>
      </p:pic>
      <p:pic>
        <p:nvPicPr>
          <p:cNvPr id="6" name="Obrázek 5"/>
          <p:cNvPicPr>
            <a:picLocks noChangeAspect="1"/>
          </p:cNvPicPr>
          <p:nvPr/>
        </p:nvPicPr>
        <p:blipFill rotWithShape="1">
          <a:blip r:embed="rId2">
            <a:extLst>
              <a:ext uri="{28A0092B-C50C-407E-A947-70E740481C1C}">
                <a14:useLocalDpi xmlns:a14="http://schemas.microsoft.com/office/drawing/2010/main" val="0"/>
              </a:ext>
            </a:extLst>
          </a:blip>
          <a:srcRect l="40007" t="24245" r="41913" b="46972"/>
          <a:stretch/>
        </p:blipFill>
        <p:spPr>
          <a:xfrm>
            <a:off x="3833278" y="4396390"/>
            <a:ext cx="1653187" cy="1701632"/>
          </a:xfrm>
          <a:prstGeom prst="rect">
            <a:avLst/>
          </a:prstGeom>
        </p:spPr>
      </p:pic>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38948" t="21068" r="42575" b="46870"/>
          <a:stretch/>
        </p:blipFill>
        <p:spPr>
          <a:xfrm>
            <a:off x="7615706" y="3893769"/>
            <a:ext cx="1689520" cy="1895413"/>
          </a:xfrm>
          <a:prstGeom prst="rect">
            <a:avLst/>
          </a:prstGeom>
        </p:spPr>
      </p:pic>
      <p:pic>
        <p:nvPicPr>
          <p:cNvPr id="9" name="Obrázek 8"/>
          <p:cNvPicPr>
            <a:picLocks noChangeAspect="1"/>
          </p:cNvPicPr>
          <p:nvPr/>
        </p:nvPicPr>
        <p:blipFill rotWithShape="1">
          <a:blip r:embed="rId2">
            <a:extLst>
              <a:ext uri="{28A0092B-C50C-407E-A947-70E740481C1C}">
                <a14:useLocalDpi xmlns:a14="http://schemas.microsoft.com/office/drawing/2010/main" val="0"/>
              </a:ext>
            </a:extLst>
          </a:blip>
          <a:srcRect l="49610" t="53232" r="20589" b="44719"/>
          <a:stretch/>
        </p:blipFill>
        <p:spPr>
          <a:xfrm>
            <a:off x="5867281" y="3953914"/>
            <a:ext cx="2725033" cy="121112"/>
          </a:xfrm>
          <a:prstGeom prst="rect">
            <a:avLst/>
          </a:prstGeom>
        </p:spPr>
      </p:pic>
      <p:pic>
        <p:nvPicPr>
          <p:cNvPr id="5" name="Obrázek 4"/>
          <p:cNvPicPr>
            <a:picLocks noChangeAspect="1"/>
          </p:cNvPicPr>
          <p:nvPr/>
        </p:nvPicPr>
        <p:blipFill rotWithShape="1">
          <a:blip r:embed="rId2">
            <a:extLst>
              <a:ext uri="{28A0092B-C50C-407E-A947-70E740481C1C}">
                <a14:useLocalDpi xmlns:a14="http://schemas.microsoft.com/office/drawing/2010/main" val="0"/>
              </a:ext>
            </a:extLst>
          </a:blip>
          <a:srcRect l="19902" t="24364" r="61624" b="41817"/>
          <a:stretch/>
        </p:blipFill>
        <p:spPr>
          <a:xfrm>
            <a:off x="7672720" y="4147123"/>
            <a:ext cx="1689284" cy="1999341"/>
          </a:xfrm>
          <a:prstGeom prst="rect">
            <a:avLst/>
          </a:prstGeom>
        </p:spPr>
      </p:pic>
      <p:sp>
        <p:nvSpPr>
          <p:cNvPr id="10" name="TextovéPole 9"/>
          <p:cNvSpPr txBox="1"/>
          <p:nvPr/>
        </p:nvSpPr>
        <p:spPr>
          <a:xfrm>
            <a:off x="6610227" y="4371022"/>
            <a:ext cx="1265090" cy="369332"/>
          </a:xfrm>
          <a:prstGeom prst="rect">
            <a:avLst/>
          </a:prstGeom>
          <a:noFill/>
        </p:spPr>
        <p:txBody>
          <a:bodyPr wrap="none" rtlCol="0">
            <a:spAutoFit/>
          </a:bodyPr>
          <a:lstStyle/>
          <a:p>
            <a:r>
              <a:rPr lang="cs-CZ" dirty="0" smtClean="0"/>
              <a:t>senescence</a:t>
            </a:r>
            <a:endParaRPr lang="cs-CZ" dirty="0"/>
          </a:p>
        </p:txBody>
      </p:sp>
    </p:spTree>
    <p:extLst>
      <p:ext uri="{BB962C8B-B14F-4D97-AF65-F5344CB8AC3E}">
        <p14:creationId xmlns:p14="http://schemas.microsoft.com/office/powerpoint/2010/main" val="3536024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i.dailymail.co.uk/i/pix/2016/04/05/15/3031D7AE00000578-0-image-a-84_14598683031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2289" y="2479223"/>
            <a:ext cx="5159841" cy="34426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2316502" y="1339716"/>
            <a:ext cx="6921841" cy="400110"/>
          </a:xfrm>
          <a:prstGeom prst="rect">
            <a:avLst/>
          </a:prstGeom>
          <a:noFill/>
        </p:spPr>
        <p:txBody>
          <a:bodyPr wrap="square" rtlCol="0">
            <a:spAutoFit/>
          </a:bodyPr>
          <a:lstStyle/>
          <a:p>
            <a:r>
              <a:rPr lang="cs-CZ" sz="2000" b="1" dirty="0">
                <a:solidFill>
                  <a:prstClr val="black"/>
                </a:solidFill>
                <a:latin typeface="Calibri"/>
              </a:rPr>
              <a:t>Na Šumavě žijí radioaktivní divočáci, může za to houba jelenka</a:t>
            </a:r>
            <a:endParaRPr lang="cs-CZ" sz="2000" dirty="0">
              <a:solidFill>
                <a:prstClr val="black"/>
              </a:solidFill>
              <a:latin typeface="Calibri"/>
            </a:endParaRPr>
          </a:p>
        </p:txBody>
      </p:sp>
      <p:sp>
        <p:nvSpPr>
          <p:cNvPr id="15" name="TextovéPole 14"/>
          <p:cNvSpPr txBox="1"/>
          <p:nvPr/>
        </p:nvSpPr>
        <p:spPr>
          <a:xfrm>
            <a:off x="2324099" y="1602760"/>
            <a:ext cx="7214347" cy="400110"/>
          </a:xfrm>
          <a:prstGeom prst="rect">
            <a:avLst/>
          </a:prstGeom>
          <a:noFill/>
        </p:spPr>
        <p:txBody>
          <a:bodyPr wrap="none" rtlCol="0">
            <a:spAutoFit/>
          </a:bodyPr>
          <a:lstStyle/>
          <a:p>
            <a:r>
              <a:rPr lang="cs-CZ" sz="2000" b="1" dirty="0">
                <a:solidFill>
                  <a:prstClr val="black"/>
                </a:solidFill>
                <a:latin typeface="Calibri"/>
              </a:rPr>
              <a:t>Radioaktivní kanci žijí i v Česku. Lidé se ale bát nemusí, říká expert</a:t>
            </a:r>
            <a:endParaRPr lang="cs-CZ" sz="2000" dirty="0">
              <a:solidFill>
                <a:prstClr val="black"/>
              </a:solidFill>
              <a:latin typeface="Calibri"/>
            </a:endParaRPr>
          </a:p>
        </p:txBody>
      </p:sp>
      <p:sp>
        <p:nvSpPr>
          <p:cNvPr id="16" name="TextovéPole 15"/>
          <p:cNvSpPr txBox="1"/>
          <p:nvPr/>
        </p:nvSpPr>
        <p:spPr>
          <a:xfrm>
            <a:off x="2101173" y="6085361"/>
            <a:ext cx="7967694" cy="646331"/>
          </a:xfrm>
          <a:prstGeom prst="rect">
            <a:avLst/>
          </a:prstGeom>
          <a:noFill/>
        </p:spPr>
        <p:txBody>
          <a:bodyPr wrap="none" rtlCol="0">
            <a:spAutoFit/>
          </a:bodyPr>
          <a:lstStyle/>
          <a:p>
            <a:r>
              <a:rPr lang="cs-CZ" dirty="0">
                <a:solidFill>
                  <a:prstClr val="black"/>
                </a:solidFill>
                <a:latin typeface="Calibri"/>
              </a:rPr>
              <a:t>EU limit: 600 becquerelů na kilogram masa, některá kusy překročily hodnotu až 10x</a:t>
            </a:r>
          </a:p>
          <a:p>
            <a:r>
              <a:rPr lang="cs-CZ" dirty="0">
                <a:solidFill>
                  <a:prstClr val="black"/>
                </a:solidFill>
                <a:latin typeface="Calibri"/>
              </a:rPr>
              <a:t>Problém (pouze/zejména) u některých myslivců &gt;40 kg masa</a:t>
            </a:r>
            <a:endParaRPr lang="cs-CZ" dirty="0">
              <a:solidFill>
                <a:prstClr val="black"/>
              </a:solidFill>
              <a:latin typeface="Calibri"/>
            </a:endParaRPr>
          </a:p>
        </p:txBody>
      </p:sp>
      <p:sp>
        <p:nvSpPr>
          <p:cNvPr id="17" name="TextovéPole 16"/>
          <p:cNvSpPr txBox="1"/>
          <p:nvPr/>
        </p:nvSpPr>
        <p:spPr>
          <a:xfrm>
            <a:off x="1939474" y="3878498"/>
            <a:ext cx="2864756" cy="2031325"/>
          </a:xfrm>
          <a:prstGeom prst="rect">
            <a:avLst/>
          </a:prstGeom>
          <a:noFill/>
        </p:spPr>
        <p:txBody>
          <a:bodyPr wrap="square" rtlCol="0">
            <a:spAutoFit/>
          </a:bodyPr>
          <a:lstStyle/>
          <a:p>
            <a:r>
              <a:rPr lang="cs-CZ" dirty="0">
                <a:solidFill>
                  <a:prstClr val="black"/>
                </a:solidFill>
                <a:latin typeface="Calibri"/>
              </a:rPr>
              <a:t>hlavním zdrojem radioaktivity je podzemní houba </a:t>
            </a:r>
            <a:r>
              <a:rPr lang="cs-CZ" b="1" dirty="0">
                <a:solidFill>
                  <a:prstClr val="black"/>
                </a:solidFill>
                <a:latin typeface="Calibri"/>
              </a:rPr>
              <a:t>jelenka obecná </a:t>
            </a:r>
            <a:r>
              <a:rPr lang="cs-CZ" dirty="0">
                <a:solidFill>
                  <a:prstClr val="black"/>
                </a:solidFill>
                <a:latin typeface="Calibri"/>
              </a:rPr>
              <a:t>(kontaminovaná černobylským spadem, hlavně v oblastech, kde zrovna pršelo)</a:t>
            </a:r>
            <a:endParaRPr lang="cs-CZ" dirty="0">
              <a:solidFill>
                <a:prstClr val="black"/>
              </a:solidFill>
              <a:latin typeface="Calibri"/>
            </a:endParaRPr>
          </a:p>
        </p:txBody>
      </p:sp>
      <p:sp>
        <p:nvSpPr>
          <p:cNvPr id="18" name="TextovéPole 17"/>
          <p:cNvSpPr txBox="1"/>
          <p:nvPr/>
        </p:nvSpPr>
        <p:spPr>
          <a:xfrm>
            <a:off x="1928587" y="2978496"/>
            <a:ext cx="2549071" cy="923330"/>
          </a:xfrm>
          <a:prstGeom prst="rect">
            <a:avLst/>
          </a:prstGeom>
          <a:noFill/>
        </p:spPr>
        <p:txBody>
          <a:bodyPr wrap="square" rtlCol="0">
            <a:spAutoFit/>
          </a:bodyPr>
          <a:lstStyle/>
          <a:p>
            <a:r>
              <a:rPr lang="cs-CZ" b="1" baseline="30000" dirty="0">
                <a:solidFill>
                  <a:srgbClr val="FF0000"/>
                </a:solidFill>
                <a:latin typeface="Calibri"/>
              </a:rPr>
              <a:t>137</a:t>
            </a:r>
            <a:r>
              <a:rPr lang="cs-CZ" b="1" dirty="0">
                <a:solidFill>
                  <a:srgbClr val="FF0000"/>
                </a:solidFill>
                <a:latin typeface="Calibri"/>
              </a:rPr>
              <a:t>Cs</a:t>
            </a:r>
            <a:r>
              <a:rPr lang="cs-CZ" dirty="0">
                <a:solidFill>
                  <a:prstClr val="black"/>
                </a:solidFill>
                <a:latin typeface="Calibri"/>
              </a:rPr>
              <a:t>:</a:t>
            </a:r>
          </a:p>
          <a:p>
            <a:r>
              <a:rPr lang="cs-CZ" dirty="0">
                <a:solidFill>
                  <a:prstClr val="black"/>
                </a:solidFill>
                <a:latin typeface="Calibri"/>
              </a:rPr>
              <a:t>fyzikální poločas 30 let</a:t>
            </a:r>
          </a:p>
          <a:p>
            <a:r>
              <a:rPr lang="cs-CZ" dirty="0">
                <a:solidFill>
                  <a:prstClr val="black"/>
                </a:solidFill>
                <a:latin typeface="Calibri"/>
              </a:rPr>
              <a:t>biologický poločas 13 dní</a:t>
            </a:r>
            <a:endParaRPr lang="cs-CZ" dirty="0">
              <a:solidFill>
                <a:prstClr val="black"/>
              </a:solidFill>
              <a:latin typeface="Calibri"/>
            </a:endParaRPr>
          </a:p>
        </p:txBody>
      </p:sp>
      <p:sp>
        <p:nvSpPr>
          <p:cNvPr id="19" name="TextovéPole 18"/>
          <p:cNvSpPr txBox="1"/>
          <p:nvPr/>
        </p:nvSpPr>
        <p:spPr>
          <a:xfrm>
            <a:off x="2330905" y="1043545"/>
            <a:ext cx="7169783" cy="400110"/>
          </a:xfrm>
          <a:prstGeom prst="rect">
            <a:avLst/>
          </a:prstGeom>
          <a:noFill/>
        </p:spPr>
        <p:txBody>
          <a:bodyPr wrap="none" rtlCol="0">
            <a:spAutoFit/>
          </a:bodyPr>
          <a:lstStyle/>
          <a:p>
            <a:r>
              <a:rPr lang="cs-CZ" sz="2000" b="1" dirty="0">
                <a:solidFill>
                  <a:prstClr val="black"/>
                </a:solidFill>
                <a:latin typeface="Calibri"/>
              </a:rPr>
              <a:t>Třetina kanců v saských lesích je tak radioaktivní, že nesmí na talíř</a:t>
            </a:r>
            <a:endParaRPr lang="cs-CZ" sz="2000" b="1" dirty="0">
              <a:solidFill>
                <a:prstClr val="black"/>
              </a:solidFill>
              <a:latin typeface="Calibri"/>
            </a:endParaRPr>
          </a:p>
        </p:txBody>
      </p:sp>
      <p:graphicFrame>
        <p:nvGraphicFramePr>
          <p:cNvPr id="20" name="Object 1"/>
          <p:cNvGraphicFramePr>
            <a:graphicFrameLocks noChangeAspect="1"/>
          </p:cNvGraphicFramePr>
          <p:nvPr>
            <p:extLst/>
          </p:nvPr>
        </p:nvGraphicFramePr>
        <p:xfrm>
          <a:off x="1699080" y="2307885"/>
          <a:ext cx="3363913" cy="685800"/>
        </p:xfrm>
        <a:graphic>
          <a:graphicData uri="http://schemas.openxmlformats.org/presentationml/2006/ole">
            <mc:AlternateContent xmlns:mc="http://schemas.openxmlformats.org/markup-compatibility/2006">
              <mc:Choice xmlns:v="urn:schemas-microsoft-com:vml" Requires="v">
                <p:oleObj spid="_x0000_s282632" name="Objekt prostředí balíčkovače" showAsIcon="1" r:id="rId4" imgW="3352680" imgH="673200" progId="Package">
                  <p:embed/>
                </p:oleObj>
              </mc:Choice>
              <mc:Fallback>
                <p:oleObj name="Objekt prostředí balíčkovače" showAsIcon="1" r:id="rId4" imgW="3352680" imgH="673200" progId="Package">
                  <p:embed/>
                  <p:pic>
                    <p:nvPicPr>
                      <p:cNvPr id="20" name="Object 1"/>
                      <p:cNvPicPr>
                        <a:picLocks noChangeAspect="1" noChangeArrowheads="1"/>
                      </p:cNvPicPr>
                      <p:nvPr/>
                    </p:nvPicPr>
                    <p:blipFill>
                      <a:blip r:embed="rId5"/>
                      <a:srcRect/>
                      <a:stretch>
                        <a:fillRect/>
                      </a:stretch>
                    </p:blipFill>
                    <p:spPr bwMode="auto">
                      <a:xfrm>
                        <a:off x="1699080" y="2307885"/>
                        <a:ext cx="336391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TextovéPole 20"/>
          <p:cNvSpPr txBox="1"/>
          <p:nvPr/>
        </p:nvSpPr>
        <p:spPr>
          <a:xfrm>
            <a:off x="2722706" y="69158"/>
            <a:ext cx="6237798" cy="954107"/>
          </a:xfrm>
          <a:prstGeom prst="rect">
            <a:avLst/>
          </a:prstGeom>
          <a:noFill/>
        </p:spPr>
        <p:txBody>
          <a:bodyPr wrap="none" rtlCol="0">
            <a:spAutoFit/>
          </a:bodyPr>
          <a:lstStyle/>
          <a:p>
            <a:pPr algn="ctr"/>
            <a:r>
              <a:rPr lang="cs-CZ" sz="3200" b="1" dirty="0">
                <a:solidFill>
                  <a:prstClr val="black"/>
                </a:solidFill>
                <a:latin typeface="Calibri"/>
              </a:rPr>
              <a:t>OBDOBÍ SKEPSE AŽ RADIOFOBIE </a:t>
            </a:r>
          </a:p>
          <a:p>
            <a:pPr algn="ctr"/>
            <a:r>
              <a:rPr lang="cs-CZ" sz="2400" b="1" dirty="0">
                <a:solidFill>
                  <a:prstClr val="black"/>
                </a:solidFill>
                <a:latin typeface="Calibri"/>
              </a:rPr>
              <a:t>Skutečné následky ale i mediální anti-kampaň</a:t>
            </a:r>
            <a:endParaRPr lang="cs-CZ" sz="2400" b="1" dirty="0">
              <a:solidFill>
                <a:prstClr val="black"/>
              </a:solidFill>
              <a:latin typeface="Calibri"/>
            </a:endParaRPr>
          </a:p>
        </p:txBody>
      </p:sp>
    </p:spTree>
    <p:extLst>
      <p:ext uri="{BB962C8B-B14F-4D97-AF65-F5344CB8AC3E}">
        <p14:creationId xmlns:p14="http://schemas.microsoft.com/office/powerpoint/2010/main" val="27297924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20772" y="1600201"/>
            <a:ext cx="7950456" cy="4525963"/>
          </a:xfrm>
        </p:spPr>
      </p:pic>
    </p:spTree>
    <p:extLst>
      <p:ext uri="{BB962C8B-B14F-4D97-AF65-F5344CB8AC3E}">
        <p14:creationId xmlns:p14="http://schemas.microsoft.com/office/powerpoint/2010/main" val="33964798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4" name="Objekt 3"/>
          <p:cNvGraphicFramePr>
            <a:graphicFrameLocks noChangeAspect="1"/>
          </p:cNvGraphicFramePr>
          <p:nvPr>
            <p:extLst/>
          </p:nvPr>
        </p:nvGraphicFramePr>
        <p:xfrm>
          <a:off x="1523205" y="960120"/>
          <a:ext cx="9128654" cy="4928616"/>
        </p:xfrm>
        <a:graphic>
          <a:graphicData uri="http://schemas.openxmlformats.org/presentationml/2006/ole">
            <mc:AlternateContent xmlns:mc="http://schemas.openxmlformats.org/markup-compatibility/2006">
              <mc:Choice xmlns:v="urn:schemas-microsoft-com:vml" Requires="v">
                <p:oleObj spid="_x0000_s283656" r:id="rId3" imgW="10755360" imgH="5790240" progId="">
                  <p:embed/>
                </p:oleObj>
              </mc:Choice>
              <mc:Fallback>
                <p:oleObj r:id="rId3" imgW="10755360" imgH="5790240" progId="">
                  <p:embed/>
                  <p:pic>
                    <p:nvPicPr>
                      <p:cNvPr id="4" name="Objekt 3"/>
                      <p:cNvPicPr/>
                      <p:nvPr/>
                    </p:nvPicPr>
                    <p:blipFill>
                      <a:blip r:embed="rId4"/>
                      <a:stretch>
                        <a:fillRect/>
                      </a:stretch>
                    </p:blipFill>
                    <p:spPr>
                      <a:xfrm>
                        <a:off x="1523205" y="960120"/>
                        <a:ext cx="9128654" cy="4928616"/>
                      </a:xfrm>
                      <a:prstGeom prst="rect">
                        <a:avLst/>
                      </a:prstGeom>
                    </p:spPr>
                  </p:pic>
                </p:oleObj>
              </mc:Fallback>
            </mc:AlternateContent>
          </a:graphicData>
        </a:graphic>
      </p:graphicFrame>
    </p:spTree>
    <p:extLst>
      <p:ext uri="{BB962C8B-B14F-4D97-AF65-F5344CB8AC3E}">
        <p14:creationId xmlns:p14="http://schemas.microsoft.com/office/powerpoint/2010/main" val="804101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2826" y="292608"/>
            <a:ext cx="9132530" cy="5833872"/>
          </a:xfrm>
        </p:spPr>
      </p:pic>
    </p:spTree>
    <p:extLst>
      <p:ext uri="{BB962C8B-B14F-4D97-AF65-F5344CB8AC3E}">
        <p14:creationId xmlns:p14="http://schemas.microsoft.com/office/powerpoint/2010/main" val="21304706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2623" y="0"/>
            <a:ext cx="7266754" cy="6858000"/>
          </a:xfrm>
        </p:spPr>
      </p:pic>
    </p:spTree>
    <p:extLst>
      <p:ext uri="{BB962C8B-B14F-4D97-AF65-F5344CB8AC3E}">
        <p14:creationId xmlns:p14="http://schemas.microsoft.com/office/powerpoint/2010/main" val="1612653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8039" y="0"/>
            <a:ext cx="6613467" cy="6858000"/>
          </a:xfrm>
        </p:spPr>
      </p:pic>
    </p:spTree>
    <p:extLst>
      <p:ext uri="{BB962C8B-B14F-4D97-AF65-F5344CB8AC3E}">
        <p14:creationId xmlns:p14="http://schemas.microsoft.com/office/powerpoint/2010/main" val="23502358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7360" y="577056"/>
            <a:ext cx="7620000" cy="4286250"/>
          </a:xfrm>
        </p:spPr>
      </p:pic>
      <p:sp>
        <p:nvSpPr>
          <p:cNvPr id="4" name="Obdélník 3"/>
          <p:cNvSpPr/>
          <p:nvPr/>
        </p:nvSpPr>
        <p:spPr>
          <a:xfrm>
            <a:off x="1880616" y="5067776"/>
            <a:ext cx="4572000" cy="1477328"/>
          </a:xfrm>
          <a:prstGeom prst="rect">
            <a:avLst/>
          </a:prstGeom>
        </p:spPr>
        <p:txBody>
          <a:bodyPr>
            <a:spAutoFit/>
          </a:bodyPr>
          <a:lstStyle/>
          <a:p>
            <a:r>
              <a:rPr lang="cs-CZ">
                <a:solidFill>
                  <a:srgbClr val="000000"/>
                </a:solidFill>
              </a:rPr>
              <a:t>K havárii v jadrovej elektrárni Jaslovské Bohunice, pri ktorej zahynuli dvaja ľudia a do ovzdušia uniklo značné množstvo rádioaktívneho oxidu uhličitého, prišlo 5. januára 1976. </a:t>
            </a:r>
            <a:endParaRPr lang="cs-CZ" dirty="0">
              <a:solidFill>
                <a:srgbClr val="000000"/>
              </a:solidFill>
            </a:endParaRPr>
          </a:p>
        </p:txBody>
      </p:sp>
    </p:spTree>
    <p:extLst>
      <p:ext uri="{BB962C8B-B14F-4D97-AF65-F5344CB8AC3E}">
        <p14:creationId xmlns:p14="http://schemas.microsoft.com/office/powerpoint/2010/main" val="23254687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981200" y="1487378"/>
            <a:ext cx="8229600" cy="5026238"/>
          </a:xfrm>
        </p:spPr>
        <p:txBody>
          <a:bodyPr/>
          <a:lstStyle/>
          <a:p>
            <a:r>
              <a:rPr lang="cs-CZ" sz="1400" b="1" dirty="0" err="1"/>
              <a:t>Čo</a:t>
            </a:r>
            <a:r>
              <a:rPr lang="cs-CZ" sz="1400" b="1" dirty="0"/>
              <a:t> </a:t>
            </a:r>
            <a:r>
              <a:rPr lang="cs-CZ" sz="1400" b="1" dirty="0" err="1"/>
              <a:t>sa</a:t>
            </a:r>
            <a:r>
              <a:rPr lang="cs-CZ" sz="1400" b="1" dirty="0"/>
              <a:t> stalo v roku 1976</a:t>
            </a:r>
          </a:p>
          <a:p>
            <a:r>
              <a:rPr lang="cs-CZ" sz="1400" dirty="0" err="1"/>
              <a:t>Dňa</a:t>
            </a:r>
            <a:r>
              <a:rPr lang="cs-CZ" sz="1400" dirty="0"/>
              <a:t> 5. </a:t>
            </a:r>
            <a:r>
              <a:rPr lang="cs-CZ" sz="1400" dirty="0" err="1"/>
              <a:t>januára</a:t>
            </a:r>
            <a:r>
              <a:rPr lang="cs-CZ" sz="1400" dirty="0"/>
              <a:t> 1976 </a:t>
            </a:r>
            <a:r>
              <a:rPr lang="cs-CZ" sz="1400" dirty="0" err="1"/>
              <a:t>vymieňali</a:t>
            </a:r>
            <a:r>
              <a:rPr lang="cs-CZ" sz="1400" dirty="0"/>
              <a:t> v </a:t>
            </a:r>
            <a:r>
              <a:rPr lang="cs-CZ" sz="1400" dirty="0" err="1"/>
              <a:t>prvom</a:t>
            </a:r>
            <a:r>
              <a:rPr lang="cs-CZ" sz="1400" dirty="0"/>
              <a:t> bloku </a:t>
            </a:r>
            <a:r>
              <a:rPr lang="cs-CZ" sz="1400" dirty="0" err="1"/>
              <a:t>elektrárne</a:t>
            </a:r>
            <a:r>
              <a:rPr lang="cs-CZ" sz="1400" dirty="0"/>
              <a:t> A1 palivo. </a:t>
            </a:r>
            <a:r>
              <a:rPr lang="cs-CZ" sz="1400" dirty="0" err="1"/>
              <a:t>Pri</a:t>
            </a:r>
            <a:r>
              <a:rPr lang="cs-CZ" sz="1400" dirty="0"/>
              <a:t> </a:t>
            </a:r>
            <a:r>
              <a:rPr lang="cs-CZ" sz="1400" dirty="0" err="1"/>
              <a:t>výmene</a:t>
            </a:r>
            <a:r>
              <a:rPr lang="cs-CZ" sz="1400" dirty="0"/>
              <a:t> </a:t>
            </a:r>
            <a:r>
              <a:rPr lang="cs-CZ" sz="1400" dirty="0" err="1"/>
              <a:t>jedného</a:t>
            </a:r>
            <a:r>
              <a:rPr lang="cs-CZ" sz="1400" dirty="0"/>
              <a:t> palivového článku, </a:t>
            </a:r>
            <a:r>
              <a:rPr lang="cs-CZ" sz="1400" dirty="0" err="1"/>
              <a:t>ktorú</a:t>
            </a:r>
            <a:r>
              <a:rPr lang="cs-CZ" sz="1400" dirty="0"/>
              <a:t> technici robili </a:t>
            </a:r>
            <a:r>
              <a:rPr lang="cs-CZ" sz="1400" dirty="0" err="1"/>
              <a:t>počas</a:t>
            </a:r>
            <a:r>
              <a:rPr lang="cs-CZ" sz="1400" dirty="0"/>
              <a:t> </a:t>
            </a:r>
            <a:r>
              <a:rPr lang="cs-CZ" sz="1400" dirty="0" err="1"/>
              <a:t>prevádzky</a:t>
            </a:r>
            <a:r>
              <a:rPr lang="cs-CZ" sz="1400" dirty="0"/>
              <a:t>, </a:t>
            </a:r>
            <a:r>
              <a:rPr lang="cs-CZ" sz="1400" dirty="0" err="1"/>
              <a:t>vystrelil</a:t>
            </a:r>
            <a:r>
              <a:rPr lang="cs-CZ" sz="1400" dirty="0"/>
              <a:t> </a:t>
            </a:r>
            <a:r>
              <a:rPr lang="cs-CZ" sz="1400" dirty="0" err="1"/>
              <a:t>článok</a:t>
            </a:r>
            <a:r>
              <a:rPr lang="cs-CZ" sz="1400" dirty="0"/>
              <a:t> do výšky, narazil na </a:t>
            </a:r>
            <a:r>
              <a:rPr lang="cs-CZ" sz="1400" dirty="0" err="1"/>
              <a:t>žeriav</a:t>
            </a:r>
            <a:r>
              <a:rPr lang="cs-CZ" sz="1400" dirty="0"/>
              <a:t> a rozbil </a:t>
            </a:r>
            <a:r>
              <a:rPr lang="cs-CZ" sz="1400" dirty="0" err="1"/>
              <a:t>sa</a:t>
            </a:r>
            <a:r>
              <a:rPr lang="cs-CZ" sz="1400" dirty="0"/>
              <a:t>. Po </a:t>
            </a:r>
            <a:r>
              <a:rPr lang="cs-CZ" sz="1400" dirty="0" err="1"/>
              <a:t>vystrelení</a:t>
            </a:r>
            <a:r>
              <a:rPr lang="cs-CZ" sz="1400" dirty="0"/>
              <a:t> článku </a:t>
            </a:r>
            <a:r>
              <a:rPr lang="cs-CZ" sz="1400" dirty="0" err="1"/>
              <a:t>zostal</a:t>
            </a:r>
            <a:r>
              <a:rPr lang="cs-CZ" sz="1400" dirty="0"/>
              <a:t> </a:t>
            </a:r>
            <a:r>
              <a:rPr lang="cs-CZ" sz="1400" dirty="0" err="1"/>
              <a:t>otvorený</a:t>
            </a:r>
            <a:r>
              <a:rPr lang="cs-CZ" sz="1400" dirty="0"/>
              <a:t> technologický kanál a do </a:t>
            </a:r>
            <a:r>
              <a:rPr lang="cs-CZ" sz="1400" dirty="0" err="1"/>
              <a:t>reaktorovej</a:t>
            </a:r>
            <a:r>
              <a:rPr lang="cs-CZ" sz="1400" dirty="0"/>
              <a:t> sály začal </a:t>
            </a:r>
            <a:r>
              <a:rPr lang="cs-CZ" sz="1400" dirty="0" err="1"/>
              <a:t>unikať</a:t>
            </a:r>
            <a:r>
              <a:rPr lang="cs-CZ" sz="1400" dirty="0"/>
              <a:t> oxid uhličitý, používaný na </a:t>
            </a:r>
            <a:r>
              <a:rPr lang="cs-CZ" sz="1400" dirty="0" err="1"/>
              <a:t>chladenie</a:t>
            </a:r>
            <a:r>
              <a:rPr lang="cs-CZ" sz="1400" dirty="0"/>
              <a:t> </a:t>
            </a:r>
            <a:r>
              <a:rPr lang="cs-CZ" sz="1400" dirty="0" err="1"/>
              <a:t>reaktora</a:t>
            </a:r>
            <a:r>
              <a:rPr lang="cs-CZ" sz="1400" dirty="0"/>
              <a:t>.</a:t>
            </a:r>
          </a:p>
          <a:p>
            <a:r>
              <a:rPr lang="cs-CZ" sz="1400" dirty="0"/>
              <a:t>Pracovníci, </a:t>
            </a:r>
            <a:r>
              <a:rPr lang="cs-CZ" sz="1400" dirty="0" err="1"/>
              <a:t>ktorí</a:t>
            </a:r>
            <a:r>
              <a:rPr lang="cs-CZ" sz="1400" dirty="0"/>
              <a:t> </a:t>
            </a:r>
            <a:r>
              <a:rPr lang="cs-CZ" sz="1400" dirty="0" err="1"/>
              <a:t>článok</a:t>
            </a:r>
            <a:r>
              <a:rPr lang="cs-CZ" sz="1400" dirty="0"/>
              <a:t> </a:t>
            </a:r>
            <a:r>
              <a:rPr lang="cs-CZ" sz="1400" dirty="0" err="1"/>
              <a:t>vymieňali</a:t>
            </a:r>
            <a:r>
              <a:rPr lang="cs-CZ" sz="1400" dirty="0"/>
              <a:t>, museli </a:t>
            </a:r>
            <a:r>
              <a:rPr lang="cs-CZ" sz="1400" dirty="0" err="1"/>
              <a:t>zo</a:t>
            </a:r>
            <a:r>
              <a:rPr lang="cs-CZ" sz="1400" dirty="0"/>
              <a:t> sály </a:t>
            </a:r>
            <a:r>
              <a:rPr lang="cs-CZ" sz="1400" dirty="0" err="1"/>
              <a:t>okamžite</a:t>
            </a:r>
            <a:r>
              <a:rPr lang="cs-CZ" sz="1400" dirty="0"/>
              <a:t> </a:t>
            </a:r>
            <a:r>
              <a:rPr lang="cs-CZ" sz="1400" dirty="0" err="1"/>
              <a:t>utiecť</a:t>
            </a:r>
            <a:r>
              <a:rPr lang="cs-CZ" sz="1400" dirty="0"/>
              <a:t>, </a:t>
            </a:r>
            <a:r>
              <a:rPr lang="cs-CZ" sz="1400" dirty="0" err="1"/>
              <a:t>pretože</a:t>
            </a:r>
            <a:r>
              <a:rPr lang="cs-CZ" sz="1400" dirty="0"/>
              <a:t> by </a:t>
            </a:r>
            <a:r>
              <a:rPr lang="cs-CZ" sz="1400" dirty="0" err="1"/>
              <a:t>sa</a:t>
            </a:r>
            <a:r>
              <a:rPr lang="cs-CZ" sz="1400" dirty="0"/>
              <a:t> zadusili. V sále však </a:t>
            </a:r>
            <a:r>
              <a:rPr lang="cs-CZ" sz="1400" dirty="0" err="1"/>
              <a:t>zostal</a:t>
            </a:r>
            <a:r>
              <a:rPr lang="cs-CZ" sz="1400" dirty="0"/>
              <a:t> </a:t>
            </a:r>
            <a:r>
              <a:rPr lang="cs-CZ" sz="1400" dirty="0" err="1"/>
              <a:t>otvorený</a:t>
            </a:r>
            <a:r>
              <a:rPr lang="cs-CZ" sz="1400" dirty="0"/>
              <a:t> technologický kanál, </a:t>
            </a:r>
            <a:r>
              <a:rPr lang="cs-CZ" sz="1400" dirty="0" err="1"/>
              <a:t>ktorým</a:t>
            </a:r>
            <a:r>
              <a:rPr lang="cs-CZ" sz="1400" dirty="0"/>
              <a:t> </a:t>
            </a:r>
            <a:r>
              <a:rPr lang="cs-CZ" sz="1400" dirty="0" err="1"/>
              <a:t>chladiaci</a:t>
            </a:r>
            <a:r>
              <a:rPr lang="cs-CZ" sz="1400" dirty="0"/>
              <a:t> plyn unikal do </a:t>
            </a:r>
            <a:r>
              <a:rPr lang="cs-CZ" sz="1400" dirty="0" err="1"/>
              <a:t>ovzdušia</a:t>
            </a:r>
            <a:r>
              <a:rPr lang="cs-CZ" sz="1400" dirty="0"/>
              <a:t>.</a:t>
            </a:r>
          </a:p>
          <a:p>
            <a:r>
              <a:rPr lang="cs-CZ" sz="1400" b="1" dirty="0"/>
              <a:t>Zabránili tomu </a:t>
            </a:r>
            <a:r>
              <a:rPr lang="cs-CZ" sz="1400" b="1" dirty="0" err="1"/>
              <a:t>najhoršiemu</a:t>
            </a:r>
            <a:endParaRPr lang="cs-CZ" sz="1400" b="1" dirty="0"/>
          </a:p>
          <a:p>
            <a:r>
              <a:rPr lang="cs-CZ" sz="1400" dirty="0" err="1"/>
              <a:t>Keby</a:t>
            </a:r>
            <a:r>
              <a:rPr lang="cs-CZ" sz="1400" dirty="0"/>
              <a:t> </a:t>
            </a:r>
            <a:r>
              <a:rPr lang="cs-CZ" sz="1400" dirty="0" err="1"/>
              <a:t>sa</a:t>
            </a:r>
            <a:r>
              <a:rPr lang="cs-CZ" sz="1400" dirty="0"/>
              <a:t> kanál </a:t>
            </a:r>
            <a:r>
              <a:rPr lang="cs-CZ" sz="1400" dirty="0" err="1"/>
              <a:t>nepodarilo</a:t>
            </a:r>
            <a:r>
              <a:rPr lang="cs-CZ" sz="1400" dirty="0"/>
              <a:t> </a:t>
            </a:r>
            <a:r>
              <a:rPr lang="cs-CZ" sz="1400" dirty="0" err="1"/>
              <a:t>utesniť</a:t>
            </a:r>
            <a:r>
              <a:rPr lang="cs-CZ" sz="1400" dirty="0"/>
              <a:t> v </a:t>
            </a:r>
            <a:r>
              <a:rPr lang="cs-CZ" sz="1400" dirty="0" err="1"/>
              <a:t>priebehu</a:t>
            </a:r>
            <a:r>
              <a:rPr lang="cs-CZ" sz="1400" dirty="0"/>
              <a:t> 30 až 60 </a:t>
            </a:r>
            <a:r>
              <a:rPr lang="cs-CZ" sz="1400" dirty="0" err="1"/>
              <a:t>minút</a:t>
            </a:r>
            <a:r>
              <a:rPr lang="cs-CZ" sz="1400" dirty="0"/>
              <a:t>, </a:t>
            </a:r>
            <a:r>
              <a:rPr lang="cs-CZ" sz="1400" dirty="0" err="1"/>
              <a:t>všetok</a:t>
            </a:r>
            <a:r>
              <a:rPr lang="cs-CZ" sz="1400" dirty="0"/>
              <a:t> plyn by </a:t>
            </a:r>
            <a:r>
              <a:rPr lang="cs-CZ" sz="1400" dirty="0" err="1"/>
              <a:t>unikol</a:t>
            </a:r>
            <a:r>
              <a:rPr lang="cs-CZ" sz="1400" dirty="0"/>
              <a:t> do vzduchu, </a:t>
            </a:r>
            <a:r>
              <a:rPr lang="cs-CZ" sz="1400" dirty="0" err="1"/>
              <a:t>nebolo</a:t>
            </a:r>
            <a:r>
              <a:rPr lang="cs-CZ" sz="1400" dirty="0"/>
              <a:t> by čím </a:t>
            </a:r>
            <a:r>
              <a:rPr lang="cs-CZ" sz="1400" dirty="0" err="1"/>
              <a:t>chladiť</a:t>
            </a:r>
            <a:r>
              <a:rPr lang="cs-CZ" sz="1400" dirty="0"/>
              <a:t> reaktor a teplota v </a:t>
            </a:r>
            <a:r>
              <a:rPr lang="cs-CZ" sz="1400" dirty="0" err="1"/>
              <a:t>ňom</a:t>
            </a:r>
            <a:r>
              <a:rPr lang="cs-CZ" sz="1400" dirty="0"/>
              <a:t> by </a:t>
            </a:r>
            <a:r>
              <a:rPr lang="cs-CZ" sz="1400" dirty="0" err="1"/>
              <a:t>stúpala</a:t>
            </a:r>
            <a:r>
              <a:rPr lang="cs-CZ" sz="1400" dirty="0"/>
              <a:t> na úroveň, </a:t>
            </a:r>
            <a:r>
              <a:rPr lang="cs-CZ" sz="1400" dirty="0" err="1"/>
              <a:t>kedy</a:t>
            </a:r>
            <a:r>
              <a:rPr lang="cs-CZ" sz="1400" dirty="0"/>
              <a:t> by </a:t>
            </a:r>
            <a:r>
              <a:rPr lang="cs-CZ" sz="1400" dirty="0" err="1"/>
              <a:t>sa</a:t>
            </a:r>
            <a:r>
              <a:rPr lang="cs-CZ" sz="1400" dirty="0"/>
              <a:t> začali </a:t>
            </a:r>
            <a:r>
              <a:rPr lang="cs-CZ" sz="1400" dirty="0" err="1"/>
              <a:t>taviť</a:t>
            </a:r>
            <a:r>
              <a:rPr lang="cs-CZ" sz="1400" dirty="0"/>
              <a:t> </a:t>
            </a:r>
            <a:r>
              <a:rPr lang="cs-CZ" sz="1400" dirty="0" err="1"/>
              <a:t>ostatné</a:t>
            </a:r>
            <a:r>
              <a:rPr lang="cs-CZ" sz="1400" dirty="0"/>
              <a:t> palivové články. V tom </a:t>
            </a:r>
            <a:r>
              <a:rPr lang="cs-CZ" sz="1400" dirty="0" err="1"/>
              <a:t>prípade</a:t>
            </a:r>
            <a:r>
              <a:rPr lang="cs-CZ" sz="1400" dirty="0"/>
              <a:t> by </a:t>
            </a:r>
            <a:r>
              <a:rPr lang="cs-CZ" sz="1400" dirty="0" err="1"/>
              <a:t>sa</a:t>
            </a:r>
            <a:r>
              <a:rPr lang="cs-CZ" sz="1400" dirty="0"/>
              <a:t> v </a:t>
            </a:r>
            <a:r>
              <a:rPr lang="cs-CZ" sz="1400" dirty="0" err="1"/>
              <a:t>elektrárni</a:t>
            </a:r>
            <a:r>
              <a:rPr lang="cs-CZ" sz="1400" dirty="0"/>
              <a:t> v Jaslovských </a:t>
            </a:r>
            <a:r>
              <a:rPr lang="cs-CZ" sz="1400" dirty="0" err="1"/>
              <a:t>Bohuniciach</a:t>
            </a:r>
            <a:r>
              <a:rPr lang="cs-CZ" sz="1400" dirty="0"/>
              <a:t> mohlo </a:t>
            </a:r>
            <a:r>
              <a:rPr lang="cs-CZ" sz="1400" dirty="0" err="1"/>
              <a:t>odohrať</a:t>
            </a:r>
            <a:r>
              <a:rPr lang="cs-CZ" sz="1400" dirty="0"/>
              <a:t> to, </a:t>
            </a:r>
            <a:r>
              <a:rPr lang="cs-CZ" sz="1400" dirty="0" err="1"/>
              <a:t>čo</a:t>
            </a:r>
            <a:r>
              <a:rPr lang="cs-CZ" sz="1400" dirty="0"/>
              <a:t> </a:t>
            </a:r>
            <a:r>
              <a:rPr lang="cs-CZ" sz="1400" dirty="0" err="1"/>
              <a:t>sa</a:t>
            </a:r>
            <a:r>
              <a:rPr lang="cs-CZ" sz="1400" dirty="0"/>
              <a:t> o </a:t>
            </a:r>
            <a:r>
              <a:rPr lang="cs-CZ" sz="1400" dirty="0" err="1"/>
              <a:t>desať</a:t>
            </a:r>
            <a:r>
              <a:rPr lang="cs-CZ" sz="1400" dirty="0"/>
              <a:t> </a:t>
            </a:r>
            <a:r>
              <a:rPr lang="cs-CZ" sz="1400" dirty="0" err="1"/>
              <a:t>rokov</a:t>
            </a:r>
            <a:r>
              <a:rPr lang="cs-CZ" sz="1400" dirty="0"/>
              <a:t> stalo v Černobyle.</a:t>
            </a:r>
          </a:p>
          <a:p>
            <a:r>
              <a:rPr lang="cs-CZ" sz="1400" dirty="0" err="1"/>
              <a:t>Upratať</a:t>
            </a:r>
            <a:r>
              <a:rPr lang="cs-CZ" sz="1400" dirty="0"/>
              <a:t> </a:t>
            </a:r>
            <a:r>
              <a:rPr lang="cs-CZ" sz="1400" dirty="0" err="1"/>
              <a:t>zvyšky</a:t>
            </a:r>
            <a:r>
              <a:rPr lang="cs-CZ" sz="1400" dirty="0"/>
              <a:t> rozbitého palivového článku a </a:t>
            </a:r>
            <a:r>
              <a:rPr lang="cs-CZ" sz="1400" dirty="0" err="1"/>
              <a:t>upchať</a:t>
            </a:r>
            <a:r>
              <a:rPr lang="cs-CZ" sz="1400" dirty="0"/>
              <a:t> </a:t>
            </a:r>
            <a:r>
              <a:rPr lang="cs-CZ" sz="1400" dirty="0" err="1"/>
              <a:t>otvorený</a:t>
            </a:r>
            <a:r>
              <a:rPr lang="cs-CZ" sz="1400" dirty="0"/>
              <a:t> kanál </a:t>
            </a:r>
            <a:r>
              <a:rPr lang="cs-CZ" sz="1400" dirty="0" err="1"/>
              <a:t>sa</a:t>
            </a:r>
            <a:r>
              <a:rPr lang="cs-CZ" sz="1400" dirty="0"/>
              <a:t> </a:t>
            </a:r>
            <a:r>
              <a:rPr lang="cs-CZ" sz="1400" dirty="0" err="1"/>
              <a:t>podarilo</a:t>
            </a:r>
            <a:r>
              <a:rPr lang="cs-CZ" sz="1400" dirty="0"/>
              <a:t> </a:t>
            </a:r>
            <a:r>
              <a:rPr lang="cs-CZ" sz="1400" dirty="0" err="1"/>
              <a:t>dvom</a:t>
            </a:r>
            <a:r>
              <a:rPr lang="cs-CZ" sz="1400" dirty="0"/>
              <a:t> mladým </a:t>
            </a:r>
            <a:r>
              <a:rPr lang="cs-CZ" sz="1400" dirty="0" err="1"/>
              <a:t>zamestnancom</a:t>
            </a:r>
            <a:r>
              <a:rPr lang="cs-CZ" sz="1400" dirty="0"/>
              <a:t> </a:t>
            </a:r>
            <a:r>
              <a:rPr lang="cs-CZ" sz="1400" dirty="0" err="1"/>
              <a:t>elektrárne</a:t>
            </a:r>
            <a:r>
              <a:rPr lang="cs-CZ" sz="1400" dirty="0"/>
              <a:t>, </a:t>
            </a:r>
            <a:r>
              <a:rPr lang="cs-CZ" sz="1400" dirty="0" err="1"/>
              <a:t>ktorí</a:t>
            </a:r>
            <a:r>
              <a:rPr lang="cs-CZ" sz="1400" dirty="0"/>
              <a:t> tak zabránili </a:t>
            </a:r>
            <a:r>
              <a:rPr lang="cs-CZ" sz="1400" dirty="0" err="1"/>
              <a:t>najhoršiemu</a:t>
            </a:r>
            <a:r>
              <a:rPr lang="cs-CZ" sz="1400" dirty="0"/>
              <a:t>.</a:t>
            </a:r>
          </a:p>
          <a:p>
            <a:r>
              <a:rPr lang="cs-CZ" sz="1400" dirty="0"/>
              <a:t>Nehoda si </a:t>
            </a:r>
            <a:r>
              <a:rPr lang="cs-CZ" sz="1400" dirty="0" err="1"/>
              <a:t>vyžiadala</a:t>
            </a:r>
            <a:r>
              <a:rPr lang="cs-CZ" sz="1400" dirty="0"/>
              <a:t> životy </a:t>
            </a:r>
            <a:r>
              <a:rPr lang="cs-CZ" sz="1400" dirty="0" err="1"/>
              <a:t>dvoch</a:t>
            </a:r>
            <a:r>
              <a:rPr lang="cs-CZ" sz="1400" dirty="0"/>
              <a:t> </a:t>
            </a:r>
            <a:r>
              <a:rPr lang="cs-CZ" sz="1400" dirty="0" err="1"/>
              <a:t>likvidátorov</a:t>
            </a:r>
            <a:r>
              <a:rPr lang="cs-CZ" sz="1400" dirty="0"/>
              <a:t> </a:t>
            </a:r>
            <a:r>
              <a:rPr lang="cs-CZ" sz="1400" dirty="0" err="1"/>
              <a:t>jadrového</a:t>
            </a:r>
            <a:r>
              <a:rPr lang="cs-CZ" sz="1400" dirty="0"/>
              <a:t> odpadu. </a:t>
            </a:r>
            <a:r>
              <a:rPr lang="cs-CZ" sz="1400" dirty="0" err="1"/>
              <a:t>Tí</a:t>
            </a:r>
            <a:r>
              <a:rPr lang="cs-CZ" sz="1400" dirty="0"/>
              <a:t> totiž pracovali v podzemí, nestačili </a:t>
            </a:r>
            <a:r>
              <a:rPr lang="cs-CZ" sz="1400" dirty="0" err="1"/>
              <a:t>pred</a:t>
            </a:r>
            <a:r>
              <a:rPr lang="cs-CZ" sz="1400" dirty="0"/>
              <a:t> </a:t>
            </a:r>
            <a:r>
              <a:rPr lang="cs-CZ" sz="1400" dirty="0" err="1"/>
              <a:t>smrtiacim</a:t>
            </a:r>
            <a:r>
              <a:rPr lang="cs-CZ" sz="1400" dirty="0"/>
              <a:t> </a:t>
            </a:r>
            <a:r>
              <a:rPr lang="cs-CZ" sz="1400" dirty="0" err="1"/>
              <a:t>plynom</a:t>
            </a:r>
            <a:r>
              <a:rPr lang="cs-CZ" sz="1400" dirty="0"/>
              <a:t> </a:t>
            </a:r>
            <a:r>
              <a:rPr lang="cs-CZ" sz="1400" dirty="0" err="1"/>
              <a:t>vybehnúť</a:t>
            </a:r>
            <a:r>
              <a:rPr lang="cs-CZ" sz="1400" dirty="0"/>
              <a:t> </a:t>
            </a:r>
            <a:r>
              <a:rPr lang="cs-CZ" sz="1400" dirty="0" err="1"/>
              <a:t>cez</a:t>
            </a:r>
            <a:r>
              <a:rPr lang="cs-CZ" sz="1400" dirty="0"/>
              <a:t> zamknuté únikové </a:t>
            </a:r>
            <a:r>
              <a:rPr lang="cs-CZ" sz="1400" dirty="0" err="1"/>
              <a:t>dvere</a:t>
            </a:r>
            <a:r>
              <a:rPr lang="cs-CZ" sz="1400" dirty="0"/>
              <a:t> a udusili </a:t>
            </a:r>
            <a:r>
              <a:rPr lang="cs-CZ" sz="1400" dirty="0" err="1"/>
              <a:t>sa</a:t>
            </a:r>
            <a:r>
              <a:rPr lang="cs-CZ" sz="1400" dirty="0"/>
              <a:t>. </a:t>
            </a:r>
            <a:r>
              <a:rPr lang="cs-CZ" sz="1400" dirty="0" err="1"/>
              <a:t>Neskoršie</a:t>
            </a:r>
            <a:r>
              <a:rPr lang="cs-CZ" sz="1400" dirty="0"/>
              <a:t> </a:t>
            </a:r>
            <a:r>
              <a:rPr lang="cs-CZ" sz="1400" dirty="0" err="1"/>
              <a:t>vyšetrovanie</a:t>
            </a:r>
            <a:r>
              <a:rPr lang="cs-CZ" sz="1400" dirty="0"/>
              <a:t> ukázalo, že </a:t>
            </a:r>
            <a:r>
              <a:rPr lang="cs-CZ" sz="1400" dirty="0" err="1"/>
              <a:t>dvere</a:t>
            </a:r>
            <a:r>
              <a:rPr lang="cs-CZ" sz="1400" dirty="0"/>
              <a:t> </a:t>
            </a:r>
            <a:r>
              <a:rPr lang="cs-CZ" sz="1400" dirty="0" err="1"/>
              <a:t>boli</a:t>
            </a:r>
            <a:r>
              <a:rPr lang="cs-CZ" sz="1400" dirty="0"/>
              <a:t> zamknuté </a:t>
            </a:r>
            <a:r>
              <a:rPr lang="cs-CZ" sz="1400" dirty="0" err="1"/>
              <a:t>kvôli</a:t>
            </a:r>
            <a:r>
              <a:rPr lang="cs-CZ" sz="1400" dirty="0"/>
              <a:t> </a:t>
            </a:r>
            <a:r>
              <a:rPr lang="cs-CZ" sz="1400" dirty="0" err="1"/>
              <a:t>zamedzeniu</a:t>
            </a:r>
            <a:r>
              <a:rPr lang="cs-CZ" sz="1400" dirty="0"/>
              <a:t> krádeží.</a:t>
            </a:r>
          </a:p>
          <a:p>
            <a:r>
              <a:rPr lang="cs-CZ" sz="1400" b="1" dirty="0"/>
              <a:t>Do </a:t>
            </a:r>
            <a:r>
              <a:rPr lang="cs-CZ" sz="1400" b="1" dirty="0" err="1"/>
              <a:t>ovzdušia</a:t>
            </a:r>
            <a:r>
              <a:rPr lang="cs-CZ" sz="1400" b="1" dirty="0"/>
              <a:t> unikli </a:t>
            </a:r>
            <a:r>
              <a:rPr lang="cs-CZ" sz="1400" b="1" dirty="0" err="1"/>
              <a:t>rádioaktívne</a:t>
            </a:r>
            <a:r>
              <a:rPr lang="cs-CZ" sz="1400" b="1" dirty="0"/>
              <a:t> látky</a:t>
            </a:r>
          </a:p>
          <a:p>
            <a:r>
              <a:rPr lang="cs-CZ" sz="1400" dirty="0" err="1"/>
              <a:t>Počas</a:t>
            </a:r>
            <a:r>
              <a:rPr lang="cs-CZ" sz="1400" dirty="0"/>
              <a:t> havárie uniklo do </a:t>
            </a:r>
            <a:r>
              <a:rPr lang="cs-CZ" sz="1400" dirty="0" err="1"/>
              <a:t>okolia</a:t>
            </a:r>
            <a:r>
              <a:rPr lang="cs-CZ" sz="1400" dirty="0"/>
              <a:t> </a:t>
            </a:r>
            <a:r>
              <a:rPr lang="cs-CZ" sz="1400" dirty="0" err="1"/>
              <a:t>elektrárne</a:t>
            </a:r>
            <a:r>
              <a:rPr lang="cs-CZ" sz="1400" dirty="0"/>
              <a:t> 1011 </a:t>
            </a:r>
            <a:r>
              <a:rPr lang="cs-CZ" sz="1400" dirty="0" err="1"/>
              <a:t>Bq</a:t>
            </a:r>
            <a:r>
              <a:rPr lang="cs-CZ" sz="1400" dirty="0"/>
              <a:t> </a:t>
            </a:r>
            <a:r>
              <a:rPr lang="cs-CZ" sz="1400" dirty="0" err="1"/>
              <a:t>aerosolov</a:t>
            </a:r>
            <a:r>
              <a:rPr lang="cs-CZ" sz="1400" dirty="0"/>
              <a:t> a 109 </a:t>
            </a:r>
            <a:r>
              <a:rPr lang="cs-CZ" sz="1400" dirty="0" err="1"/>
              <a:t>Bq</a:t>
            </a:r>
            <a:r>
              <a:rPr lang="cs-CZ" sz="1400" dirty="0"/>
              <a:t> </a:t>
            </a:r>
            <a:r>
              <a:rPr lang="cs-CZ" sz="1400" dirty="0" err="1"/>
              <a:t>rádioaktívnych</a:t>
            </a:r>
            <a:r>
              <a:rPr lang="cs-CZ" sz="1400" dirty="0"/>
              <a:t> </a:t>
            </a:r>
            <a:r>
              <a:rPr lang="cs-CZ" sz="1400" dirty="0" err="1"/>
              <a:t>izotopov</a:t>
            </a:r>
            <a:r>
              <a:rPr lang="cs-CZ" sz="1400" dirty="0"/>
              <a:t> jódu, 11 km </a:t>
            </a:r>
            <a:r>
              <a:rPr lang="cs-CZ" sz="1400" dirty="0" err="1"/>
              <a:t>severne</a:t>
            </a:r>
            <a:r>
              <a:rPr lang="cs-CZ" sz="1400" dirty="0"/>
              <a:t> od Jaslovských </a:t>
            </a:r>
            <a:r>
              <a:rPr lang="cs-CZ" sz="1400" dirty="0" err="1"/>
              <a:t>Bohuníc</a:t>
            </a:r>
            <a:r>
              <a:rPr lang="cs-CZ" sz="1400" dirty="0"/>
              <a:t> </a:t>
            </a:r>
            <a:r>
              <a:rPr lang="cs-CZ" sz="1400" dirty="0" err="1"/>
              <a:t>namerali</a:t>
            </a:r>
            <a:r>
              <a:rPr lang="cs-CZ" sz="1400" dirty="0"/>
              <a:t> 480 </a:t>
            </a:r>
            <a:r>
              <a:rPr lang="cs-CZ" sz="1400" dirty="0" err="1"/>
              <a:t>Bq</a:t>
            </a:r>
            <a:r>
              <a:rPr lang="cs-CZ" sz="1400" dirty="0"/>
              <a:t>/kg cézia-137 v </a:t>
            </a:r>
            <a:r>
              <a:rPr lang="cs-CZ" sz="1400" dirty="0" err="1"/>
              <a:t>tráve</a:t>
            </a:r>
            <a:r>
              <a:rPr lang="cs-CZ" sz="1400" dirty="0"/>
              <a:t> a 407 </a:t>
            </a:r>
            <a:r>
              <a:rPr lang="cs-CZ" sz="1400" dirty="0" err="1"/>
              <a:t>Bq</a:t>
            </a:r>
            <a:r>
              <a:rPr lang="cs-CZ" sz="1400" dirty="0"/>
              <a:t>/kg jódu-131 v </a:t>
            </a:r>
            <a:r>
              <a:rPr lang="cs-CZ" sz="1400" dirty="0" err="1"/>
              <a:t>kukurici</a:t>
            </a:r>
            <a:r>
              <a:rPr lang="cs-CZ" sz="1400" dirty="0"/>
              <a:t>.</a:t>
            </a:r>
          </a:p>
          <a:p>
            <a:endParaRPr lang="cs-CZ" sz="1400" dirty="0"/>
          </a:p>
        </p:txBody>
      </p:sp>
      <p:sp>
        <p:nvSpPr>
          <p:cNvPr id="4" name="Nadpis 1"/>
          <p:cNvSpPr>
            <a:spLocks noGrp="1"/>
          </p:cNvSpPr>
          <p:nvPr>
            <p:ph type="title"/>
          </p:nvPr>
        </p:nvSpPr>
        <p:spPr>
          <a:xfrm>
            <a:off x="1981200" y="274638"/>
            <a:ext cx="8229600" cy="1143000"/>
          </a:xfrm>
        </p:spPr>
        <p:txBody>
          <a:bodyPr/>
          <a:lstStyle/>
          <a:p>
            <a:r>
              <a:rPr lang="cs-CZ" dirty="0" smtClean="0"/>
              <a:t>Jaslovské Bohunice I.</a:t>
            </a:r>
            <a:endParaRPr lang="cs-CZ" dirty="0"/>
          </a:p>
        </p:txBody>
      </p:sp>
    </p:spTree>
    <p:extLst>
      <p:ext uri="{BB962C8B-B14F-4D97-AF65-F5344CB8AC3E}">
        <p14:creationId xmlns:p14="http://schemas.microsoft.com/office/powerpoint/2010/main" val="33704008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Jaslovské Bohunice II.</a:t>
            </a:r>
            <a:endParaRPr lang="cs-CZ" dirty="0"/>
          </a:p>
        </p:txBody>
      </p:sp>
      <p:sp>
        <p:nvSpPr>
          <p:cNvPr id="3" name="Zástupný symbol pro obsah 2"/>
          <p:cNvSpPr>
            <a:spLocks noGrp="1"/>
          </p:cNvSpPr>
          <p:nvPr>
            <p:ph idx="1"/>
          </p:nvPr>
        </p:nvSpPr>
        <p:spPr/>
        <p:txBody>
          <a:bodyPr/>
          <a:lstStyle/>
          <a:p>
            <a:r>
              <a:rPr lang="cs-CZ" sz="1600" dirty="0"/>
              <a:t>JASLOVSKÉ BOHUNICE A-1 (ČSSR 1977)</a:t>
            </a:r>
            <a:br>
              <a:rPr lang="cs-CZ" sz="1600" dirty="0"/>
            </a:br>
            <a:r>
              <a:rPr lang="cs-CZ" sz="1600" dirty="0"/>
              <a:t>K havárii těžkou vodou moderovaného a plynem (CO2) chlazeného reaktoru čs. jaderné elektrárny A -1 s výkonem 103 </a:t>
            </a:r>
            <a:r>
              <a:rPr lang="cs-CZ" sz="1600" dirty="0" err="1"/>
              <a:t>MWe</a:t>
            </a:r>
            <a:r>
              <a:rPr lang="cs-CZ" sz="1600" dirty="0"/>
              <a:t> došlo po čtyřletém ověřovacím provozu 22. února 1977 při výměně paliva. Ve snaze urychlit výměnu palivového článku, aby nedošlo k samovolnému odstavení reaktoru, neodstranila obsluha jeho ochrannou silikagelovou vložku. Ta v kanálu znemožnila průtok chladícího plynu a palivo se začalo tavit. Když se protavila i kanálová trubka, dostala se do primárního okruhu těžká voda. Rychlou erozí narušila povlak čtvrtiny z 570 založených článků. Radioaktivní zplodiny zamořily primární okruh a přes netěsnosti parogenerátorů došlo i ke kontaminaci sekundárního okruhu parovodů, turbíny a kondenzátoru. Ani zde nebyl nikdo zraněn nebo nadměrně ozářen. Protože pod nátlakem SSSR se musela naše jaderná energetika dále orientovat jen na sovětské vodo-vodní reaktory, nebyl provoz A-1 už obnovován. Likvidace zařízení končí teprve v současné době.</a:t>
            </a:r>
          </a:p>
          <a:p>
            <a:endParaRPr lang="cs-CZ" sz="1600" dirty="0"/>
          </a:p>
        </p:txBody>
      </p:sp>
    </p:spTree>
    <p:extLst>
      <p:ext uri="{BB962C8B-B14F-4D97-AF65-F5344CB8AC3E}">
        <p14:creationId xmlns:p14="http://schemas.microsoft.com/office/powerpoint/2010/main" val="17779884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2847" y="105475"/>
            <a:ext cx="9166307" cy="5054949"/>
          </a:xfrm>
        </p:spPr>
      </p:pic>
      <p:sp>
        <p:nvSpPr>
          <p:cNvPr id="5" name="TextovéPole 4"/>
          <p:cNvSpPr txBox="1"/>
          <p:nvPr/>
        </p:nvSpPr>
        <p:spPr>
          <a:xfrm>
            <a:off x="1780033" y="5385816"/>
            <a:ext cx="8692025" cy="923330"/>
          </a:xfrm>
          <a:prstGeom prst="rect">
            <a:avLst/>
          </a:prstGeom>
          <a:noFill/>
        </p:spPr>
        <p:txBody>
          <a:bodyPr wrap="square" rtlCol="0">
            <a:spAutoFit/>
          </a:bodyPr>
          <a:lstStyle/>
          <a:p>
            <a:r>
              <a:rPr lang="en-US" dirty="0">
                <a:solidFill>
                  <a:srgbClr val="000000"/>
                </a:solidFill>
              </a:rPr>
              <a:t>Global risk of radioactive contamination. The map shows the annual probability in percent of radioactive contamination by more than 40 </a:t>
            </a:r>
            <a:r>
              <a:rPr lang="en-US" dirty="0" err="1">
                <a:solidFill>
                  <a:srgbClr val="000000"/>
                </a:solidFill>
              </a:rPr>
              <a:t>kilobecquerels</a:t>
            </a:r>
            <a:r>
              <a:rPr lang="en-US" dirty="0">
                <a:solidFill>
                  <a:srgbClr val="000000"/>
                </a:solidFill>
              </a:rPr>
              <a:t> per square meter. In Western Europe the risk is around two percent per year. Daniel Kunkel, MPI for Chemistry, 2011</a:t>
            </a:r>
            <a:endParaRPr lang="cs-CZ" dirty="0">
              <a:solidFill>
                <a:srgbClr val="000000"/>
              </a:solidFill>
            </a:endParaRPr>
          </a:p>
        </p:txBody>
      </p:sp>
    </p:spTree>
    <p:extLst>
      <p:ext uri="{BB962C8B-B14F-4D97-AF65-F5344CB8AC3E}">
        <p14:creationId xmlns:p14="http://schemas.microsoft.com/office/powerpoint/2010/main" val="1289642609"/>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25388</TotalTime>
  <Words>12620</Words>
  <Application>Microsoft Office PowerPoint</Application>
  <PresentationFormat>Širokoúhlá obrazovka</PresentationFormat>
  <Paragraphs>835</Paragraphs>
  <Slides>134</Slides>
  <Notes>0</Notes>
  <HiddenSlides>0</HiddenSlides>
  <MMClips>1</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3</vt:i4>
      </vt:variant>
      <vt:variant>
        <vt:lpstr>Nadpisy snímků</vt:lpstr>
      </vt:variant>
      <vt:variant>
        <vt:i4>134</vt:i4>
      </vt:variant>
    </vt:vector>
  </HeadingPairs>
  <TitlesOfParts>
    <vt:vector size="144" baseType="lpstr">
      <vt:lpstr>Arial</vt:lpstr>
      <vt:lpstr>Calibri</vt:lpstr>
      <vt:lpstr>Calibri Light</vt:lpstr>
      <vt:lpstr>Symbol</vt:lpstr>
      <vt:lpstr>Times New Roman</vt:lpstr>
      <vt:lpstr>Wingdings</vt:lpstr>
      <vt:lpstr>Motiv Office</vt:lpstr>
      <vt:lpstr>Objekt prostředí balíčkovače</vt:lpstr>
      <vt:lpstr>Dokument</vt:lpstr>
      <vt:lpstr>Balíček</vt:lpstr>
      <vt:lpstr>Radiační biofyzika</vt:lpstr>
      <vt:lpstr>Účinek záření na organismy – první pozorování</vt:lpstr>
      <vt:lpstr>Vývoj poznání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Účinek záření na organismy</vt:lpstr>
      <vt:lpstr>Prezentace aplikace PowerPoint</vt:lpstr>
      <vt:lpstr>Deterministické účinky záření na organismy</vt:lpstr>
      <vt:lpstr>CITLIVOST BUŇEK K IZ PRO DETERMINISTICKÉ ÚČINKY</vt:lpstr>
      <vt:lpstr>DETERMINISTICKÉ ÚČINKY IZ u člověka – CELOTĚNÍ OZÁŘENÍ</vt:lpstr>
      <vt:lpstr>Prezentace aplikace PowerPoint</vt:lpstr>
      <vt:lpstr>Prezentace aplikace PowerPoint</vt:lpstr>
      <vt:lpstr>Prezentace aplikace PowerPoint</vt:lpstr>
      <vt:lpstr>Deterministické účinky záření na organismy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PROBLÉMY SE STOCHASTICKÝMI ÚČINKY:</vt:lpstr>
      <vt:lpstr>UNSCEAR</vt:lpstr>
      <vt:lpstr>Stochastické účinky záření na organismy</vt:lpstr>
      <vt:lpstr>Stochastické účinky záření na organismy</vt:lpstr>
      <vt:lpstr>Prezentace aplikace PowerPoint</vt:lpstr>
      <vt:lpstr>Co se stalo:</vt:lpstr>
      <vt:lpstr>Černobylský „experiment“</vt:lpstr>
      <vt:lpstr>ČERNOBYL - REAKTOR</vt:lpstr>
      <vt:lpstr>CO SE STALO A PROČ</vt:lpstr>
      <vt:lpstr>CO SE STALO A PROČ</vt:lpstr>
      <vt:lpstr>Prezentace aplikace PowerPoint</vt:lpstr>
      <vt:lpstr>Šíření radioaktivního mraku nad Evropou</vt:lpstr>
      <vt:lpstr>LIKVKVIDACE</vt:lpstr>
      <vt:lpstr>EXPOZICE LIKVIDÁTORŮ</vt:lpstr>
      <vt:lpstr>Přímé oběti – deterministické + neradiační újmy </vt:lpstr>
      <vt:lpstr>Prezentace aplikace PowerPoint</vt:lpstr>
      <vt:lpstr>Prezentace aplikace PowerPoint</vt:lpstr>
      <vt:lpstr>Prezentace aplikace PowerPoint</vt:lpstr>
      <vt:lpstr>Prezentace aplikace PowerPoint</vt:lpstr>
      <vt:lpstr>Prokázaný následek černobylské havárie – Rakovina štítné žlázy</vt:lpstr>
      <vt:lpstr>Následky černobylské havárie –  ostatní typy rakovin a leukémie</vt:lpstr>
      <vt:lpstr>Prezentace aplikace PowerPoint</vt:lpstr>
      <vt:lpstr>Prezentace aplikace PowerPoint</vt:lpstr>
      <vt:lpstr>ČERNOBYLSKÁ HAVÁRIE  26. březen1986, zpráva UNSCEAR 2006</vt:lpstr>
      <vt:lpstr>Rizika jímž je člověk vystaven (počty úmrtí za rok na 1 000 000 osob)</vt:lpstr>
      <vt:lpstr>Prezentace aplikace PowerPoint</vt:lpstr>
      <vt:lpstr>Prezentace aplikace PowerPoint</vt:lpstr>
      <vt:lpstr>CITLIVOST BUNĚK K IZ – Stochastické účinky</vt:lpstr>
      <vt:lpstr>Prezentace aplikace PowerPoint</vt:lpstr>
      <vt:lpstr>Prezentace aplikace PowerPoint</vt:lpstr>
      <vt:lpstr>KATASTROFA JADERNÉ ELEKTRÁRNY VE FUKUSHIMĚ </vt:lpstr>
      <vt:lpstr>Prezentace aplikace PowerPoint</vt:lpstr>
      <vt:lpstr>MAJAK</vt:lpstr>
      <vt:lpstr>Prezentace aplikace PowerPoint</vt:lpstr>
      <vt:lpstr>MAJAK</vt:lpstr>
      <vt:lpstr>MAJAK</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Jaslovské Bohunice I.</vt:lpstr>
      <vt:lpstr>Jaslovské Bohunice II.</vt:lpstr>
      <vt:lpstr>Prezentace aplikace PowerPoint</vt:lpstr>
      <vt:lpstr>RISKS</vt:lpstr>
      <vt:lpstr>Prezentace aplikace PowerPoint</vt:lpstr>
      <vt:lpstr>Prezentace aplikace PowerPoint</vt:lpstr>
      <vt:lpstr>Rizika jímž je člověk vystaven (zkrácení života ve dnech při určitém zaměstnání)</vt:lpstr>
      <vt:lpstr>Účinky záření na organismy - odhad rizika -</vt:lpstr>
      <vt:lpstr>Účinky záření na organismy - odhad rizika, RBU -</vt:lpstr>
      <vt:lpstr>RADIAČNÍ VÁHOVÝ FAKTOR</vt:lpstr>
      <vt:lpstr>- odhad rizika, RBU, ekvivalentní dávka -</vt:lpstr>
      <vt:lpstr>- odhad rizika, RBU, dávkový ekvivalent -</vt:lpstr>
      <vt:lpstr>- další veličiny používané v radiační ochraně -</vt:lpstr>
      <vt:lpstr>- odhad rizika stochastických účinků, efektivní dávka -</vt:lpstr>
      <vt:lpstr>Radiační ochrana – výpočet efektivní ekvivalentní dávky</vt:lpstr>
      <vt:lpstr>RADIAČNÍ OCHRANA – základní veličiny</vt:lpstr>
      <vt:lpstr>VNITŘNÍ KONTAMINACE- odhad rizika, ÚVAZEK EFEKTIVNÍ DÁVKY -</vt:lpstr>
      <vt:lpstr>BIOGENNÍ RADIONUKLIDY</vt:lpstr>
      <vt:lpstr>Problémy výpočtu dávek z vnitřního ozáření</vt:lpstr>
      <vt:lpstr>VNITŘNÍ KONTAMINACE- odhad rizika, ÚVAZEK EFEKTIVNÍ DÁVKY -</vt:lpstr>
      <vt:lpstr>VNITŘNÍ KONTAMINACE- odhad rizika, ÚVAZEK EFEKTIVNÍ DÁVKY -</vt:lpstr>
      <vt:lpstr>VNITŘNÍ KONTAMINACE- odhad rizika, ÚVAZEK EFEKTIVNÍ DÁVKY -</vt:lpstr>
      <vt:lpstr>Šíření radioaktivního mraku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Kryt je 150 metrů dlouhý, 260 metrů široký a 105 metrů vysoký. Bylo nutné jej postavit vedle elektrárny, protože přímo nad 4. blokem je velmi silná radioaktivita. Jakmile byl hotov, tak se „nasunul“ nad chátrající starý sarkofág. Stalo se tak v závěru roku 2016. Nyní se ještě dokončují práce na hermetickém utěsnění.  Je to ejvětší pohyblivá stavba vůbec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Martin Falk</dc:creator>
  <cp:lastModifiedBy>REVIEWER1</cp:lastModifiedBy>
  <cp:revision>758</cp:revision>
  <cp:lastPrinted>2020-02-25T16:30:59Z</cp:lastPrinted>
  <dcterms:created xsi:type="dcterms:W3CDTF">2019-03-03T09:56:32Z</dcterms:created>
  <dcterms:modified xsi:type="dcterms:W3CDTF">2021-04-26T18:45:53Z</dcterms:modified>
</cp:coreProperties>
</file>