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2"/>
  </p:notesMasterIdLst>
  <p:sldIdLst>
    <p:sldId id="256" r:id="rId5"/>
    <p:sldId id="271" r:id="rId6"/>
    <p:sldId id="272" r:id="rId7"/>
    <p:sldId id="273" r:id="rId8"/>
    <p:sldId id="274" r:id="rId9"/>
    <p:sldId id="266" r:id="rId10"/>
    <p:sldId id="275" r:id="rId11"/>
    <p:sldId id="276" r:id="rId12"/>
    <p:sldId id="277" r:id="rId13"/>
    <p:sldId id="278" r:id="rId14"/>
    <p:sldId id="264" r:id="rId15"/>
    <p:sldId id="279" r:id="rId16"/>
    <p:sldId id="265" r:id="rId17"/>
    <p:sldId id="268" r:id="rId18"/>
    <p:sldId id="269" r:id="rId19"/>
    <p:sldId id="27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8CAA-04DA-4DE1-8D37-74A77E88858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2CE1F-D1F0-4986-A8F8-9E29A51E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189C-C1C5-49B7-B7EF-E184DFA0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52443-5731-4B5F-B09D-F31710ED9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78D6-803E-4DD3-B331-A31E056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D8C-E2F2-4A31-9EA4-CB90052577A1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08EB-C9C8-455F-B64E-0DC77A53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569F-D1A6-470D-9040-0A78B4CE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131A-32BF-435F-AC32-CAF95E90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6FD61-59D0-45CA-8FED-505CA0A66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C4FB2-924D-44A3-AE9A-095B4F51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D175-1371-4011-A556-12ACD631AA83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39B6-9A1C-4999-88C9-0E2AED92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3348-DC92-4C7D-B4AC-BC20C8E7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33DB2-7EC9-4EA5-9C2C-94B791E88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2CD63-5566-4FEF-80E4-5652A70DB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5C9D1-6D00-436C-9DB7-E7691325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D337-E4F0-4A90-BBDF-4C0B3CB8DD78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E920-1F0A-4D3C-9E0A-09A8784A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1103-E15C-4AFD-B618-4A4D041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6A2B-2D41-42E2-989C-A8910F89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5CF5-FC2D-41E9-A245-C513178B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BAB42-A112-44C9-8CFF-BFBDB3BF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9EE0-8001-4300-92CA-1776C79D2377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2AD59-4AC3-4BED-B7B2-E3850F38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CB6A-849F-487A-A2F8-FF7D8A8C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CBE-69C1-4DDA-A3EE-245914A5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BC91-4A6D-4DD1-9C10-CA90409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7C16-A217-451B-AD68-9D556903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1AE-3968-45A5-8D94-344B0AE994B7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1480-E396-499C-9DA1-74F2FC52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7D8C-0CCC-4C4E-804A-4AADC19A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0B68-22AD-406F-ABCB-9C991EE2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F469-7D53-4FD2-A190-010303CEF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96A8C-2D63-44D6-8D47-C0568CF1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A3197-1378-4432-9D70-1FBED64A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BEAB-0F56-4F5A-A054-293C569C336E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CA51-2C9D-4F06-826E-549894D8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349C4-E7D9-4C2A-8559-1599938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F870-F2B6-426B-AEB8-554503CB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12535-90D6-4C4B-B2EF-273EAE7B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4E7DA-6E37-4EC9-AEF8-4BAE76D9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1D00E-0CC5-44E4-8F4D-77D41EB51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6946D-659A-4E6E-B953-C6C3388E1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CAB83-0E83-479E-8291-568E930E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36D8-ADFF-4203-99C2-79EC35682B5D}" type="datetime1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BC1D6-D45D-4AAA-B974-529FB3CD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47685-2A52-4306-A02F-5A86ACC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4695-0839-4C4D-A427-E859A69E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C6533-6877-4007-9E7A-9657B5AA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B48-575B-4F27-9BBF-7097F985AF62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5EFF4-1080-4CDC-BE41-4CD4466D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1A8F6-E915-4F1E-8834-5CB618DD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41F05-1A78-4130-882A-70E39E9D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2A2-D026-4AD3-8627-2F5B85F5EACC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51677-66EF-499E-BE76-69A0F13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9A6F-5A92-48BE-881A-6CD65535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3F3C-5454-4C61-90B1-48006A14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5BAC-6454-43B8-81DC-45AD6683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55ECB-18FE-464A-AC14-584DDC227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69C7-B89A-49B0-B73A-BA2AECE1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36E6-8F0A-42C7-8E21-2A2AD6ED4C94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18D7-14C0-41B6-BDE0-ED094062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09C2C-7798-4F3F-BE31-04120F45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0073-822E-445E-85AB-88899744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661BF-634C-4198-96A7-70213A8B4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E52C6-374E-423D-A90B-A949C9701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FFCA2-1E4E-42EE-988A-390F23F2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03C-94E7-454C-8D0B-F27B44B6B398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C73B4-35CE-4101-A33D-9143C5DB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45396-1F93-41EE-8B8F-7B5D221D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72406-4A36-4B81-BA72-7731AD9D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D2E42-7389-4059-8E7D-D22EF4D3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B413-0A37-4866-870C-EA1236245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6F84-6969-41D8-9EDA-342B92248E90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D495-7173-4AC7-942B-C89E5373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5E71-2133-4BF1-B33C-3E15A0C5A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0E50-A2C6-4351-A643-D66DC6D7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CBFC5EDE-EB41-4D36-A34C-24B4D493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45" y="1472476"/>
            <a:ext cx="3789988" cy="3789988"/>
          </a:xfrm>
          <a:prstGeom prst="rect">
            <a:avLst/>
          </a:prstGeom>
        </p:spPr>
      </p:pic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76718-F9F0-47E9-833B-7C66E1479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/>
              <a:t>Stochastic thermostats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DA476-D1C4-4268-AECD-B77419F59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Sushmita Pal</a:t>
            </a:r>
          </a:p>
          <a:p>
            <a:pPr algn="l"/>
            <a:r>
              <a:rPr lang="en-US" sz="2000"/>
              <a:t>Problems in molecular simulations (FB810)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423E-4462-4F2C-93FF-6796530A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15C1DB-752C-4ACA-B6FB-4FE653939304}"/>
              </a:ext>
            </a:extLst>
          </p:cNvPr>
          <p:cNvSpPr/>
          <p:nvPr/>
        </p:nvSpPr>
        <p:spPr>
          <a:xfrm>
            <a:off x="643468" y="1033389"/>
            <a:ext cx="4826256" cy="482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cap="all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F980F-37F0-4FA2-98AB-47C60A665EE7}"/>
              </a:ext>
            </a:extLst>
          </p:cNvPr>
          <p:cNvSpPr txBox="1"/>
          <p:nvPr/>
        </p:nvSpPr>
        <p:spPr>
          <a:xfrm>
            <a:off x="6755769" y="1033390"/>
            <a:ext cx="4855037" cy="4825409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Use of velocity rescaling thermostats than velocity rescaling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69AB7-622D-426F-825D-35C9F570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B9A1-75FB-4481-95CF-611C68CD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"/>
            <a:ext cx="10515600" cy="5986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Various thermostats with different   </a:t>
            </a:r>
            <a:r>
              <a:rPr lang="en-US" dirty="0" err="1"/>
              <a:t>Ƭ</a:t>
            </a:r>
            <a:r>
              <a:rPr lang="en-US" baseline="-25000" dirty="0" err="1"/>
              <a:t>t</a:t>
            </a:r>
            <a:endParaRPr lang="en-US" dirty="0"/>
          </a:p>
        </p:txBody>
      </p:sp>
      <p:pic>
        <p:nvPicPr>
          <p:cNvPr id="5" name="Picture 4" descr="Table, Excel, calendar&#10;&#10;Description automatically generated">
            <a:extLst>
              <a:ext uri="{FF2B5EF4-FFF2-40B4-BE49-F238E27FC236}">
                <a16:creationId xmlns:a16="http://schemas.microsoft.com/office/drawing/2014/main" id="{B9344104-B0FE-428D-81C9-7AAE4F1F8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9" y="881062"/>
            <a:ext cx="11674263" cy="5091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79F07-081B-491C-8D5E-9DD22C025909}"/>
              </a:ext>
            </a:extLst>
          </p:cNvPr>
          <p:cNvSpPr txBox="1"/>
          <p:nvPr/>
        </p:nvSpPr>
        <p:spPr>
          <a:xfrm>
            <a:off x="1552575" y="5972175"/>
            <a:ext cx="90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Simulations of TIP3P water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02FC9-07B4-4009-91CF-8E368E78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A215CE8-14C7-4852-966A-9ADE074F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9" y="495206"/>
            <a:ext cx="10344178" cy="4934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1651C-ADFC-486F-B18E-D28A1AFE0DAB}"/>
              </a:ext>
            </a:extLst>
          </p:cNvPr>
          <p:cNvSpPr txBox="1"/>
          <p:nvPr/>
        </p:nvSpPr>
        <p:spPr>
          <a:xfrm>
            <a:off x="1190625" y="5743575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Simulations of solvated polymer chain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8CB0E-C344-4722-9919-2F03F338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4323-1534-4205-BFBD-90E63C4B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Use of Non-invasive scheme ( only solvent is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thermostatted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and solute is connected to heat bath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i.e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solvent)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FFBAC1-5985-4D8A-A366-A1F7DB37073F}"/>
              </a:ext>
            </a:extLst>
          </p:cNvPr>
          <p:cNvSpPr/>
          <p:nvPr/>
        </p:nvSpPr>
        <p:spPr>
          <a:xfrm>
            <a:off x="643468" y="1033389"/>
            <a:ext cx="4826256" cy="482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cap="all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C8734-76F1-4DB4-9846-4025AA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6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A9B57-D9FE-4D13-89F8-B7AECC58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4" y="425334"/>
            <a:ext cx="10653263" cy="5127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AB370-A79C-407D-A0E7-A14C15507C49}"/>
              </a:ext>
            </a:extLst>
          </p:cNvPr>
          <p:cNvSpPr txBox="1"/>
          <p:nvPr/>
        </p:nvSpPr>
        <p:spPr>
          <a:xfrm>
            <a:off x="1781175" y="5724525"/>
            <a:ext cx="950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Simulations of solvated united-atom methane          b) a solvated polymer chain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CACB8-0657-4FEE-8C11-5E84BC2C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E7FF-73D8-4C25-BB53-6A3F96F8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Use of Global velocity rescaling thermostat rather than massive velocity rescaling thermostat</a:t>
            </a: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Global approach – the coupling constant is coupled to ensembled average Kinetic energy of the system</a:t>
            </a: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Massive approach- the coupling constant is coupled to individual kinetic energy of the particle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EF0E6-FA7D-4590-A1C0-7A2492397EAB}"/>
              </a:ext>
            </a:extLst>
          </p:cNvPr>
          <p:cNvSpPr/>
          <p:nvPr/>
        </p:nvSpPr>
        <p:spPr>
          <a:xfrm>
            <a:off x="643468" y="1033389"/>
            <a:ext cx="4826256" cy="482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cap="all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2E476-7392-4ABA-85EF-D4A72290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9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, histogram&#10;&#10;Description automatically generated">
            <a:extLst>
              <a:ext uri="{FF2B5EF4-FFF2-40B4-BE49-F238E27FC236}">
                <a16:creationId xmlns:a16="http://schemas.microsoft.com/office/drawing/2014/main" id="{442B6C7A-DB32-46D3-99A7-78126710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8" y="1042132"/>
            <a:ext cx="12125007" cy="37013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7D57C-EC75-43E9-B684-0F2172DD3C97}"/>
              </a:ext>
            </a:extLst>
          </p:cNvPr>
          <p:cNvSpPr txBox="1"/>
          <p:nvPr/>
        </p:nvSpPr>
        <p:spPr>
          <a:xfrm>
            <a:off x="1685925" y="4953000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Simulations of TIP3P water with coupling constants 0.1 </a:t>
            </a:r>
            <a:r>
              <a:rPr lang="en-US" dirty="0" err="1"/>
              <a:t>ps</a:t>
            </a:r>
            <a:r>
              <a:rPr lang="en-US" dirty="0"/>
              <a:t>, 1 </a:t>
            </a:r>
            <a:r>
              <a:rPr lang="en-US" dirty="0" err="1"/>
              <a:t>ps</a:t>
            </a:r>
            <a:r>
              <a:rPr lang="en-US" dirty="0"/>
              <a:t>, 10 </a:t>
            </a:r>
            <a:r>
              <a:rPr lang="en-US" dirty="0" err="1"/>
              <a:t>ps</a:t>
            </a:r>
            <a:r>
              <a:rPr lang="en-US" dirty="0"/>
              <a:t> and 100 </a:t>
            </a:r>
            <a:r>
              <a:rPr lang="en-US" dirty="0" err="1"/>
              <a:t>ps</a:t>
            </a:r>
            <a:r>
              <a:rPr lang="en-US" dirty="0"/>
              <a:t> respectively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429E0D-33DD-4136-80E5-B5327042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72323-597E-434E-8F49-5E3B8D68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BCA0-311A-4E8A-93DC-15E34D3E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13DEC2-8A9B-40A5-8306-23FDF3963742}"/>
              </a:ext>
            </a:extLst>
          </p:cNvPr>
          <p:cNvSpPr/>
          <p:nvPr/>
        </p:nvSpPr>
        <p:spPr>
          <a:xfrm>
            <a:off x="847724" y="2614612"/>
            <a:ext cx="10734675" cy="1628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Experiments work at constant temp so NVT ensemble has to be incorporated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291D7-85E9-43E3-9BFE-4B36F675A5BC}"/>
              </a:ext>
            </a:extLst>
          </p:cNvPr>
          <p:cNvSpPr/>
          <p:nvPr/>
        </p:nvSpPr>
        <p:spPr>
          <a:xfrm>
            <a:off x="847725" y="590550"/>
            <a:ext cx="10734675" cy="1628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NVE ensemble gives the correct dynamics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9AFFA-ABC3-44BC-9F5C-541A203BADD5}"/>
              </a:ext>
            </a:extLst>
          </p:cNvPr>
          <p:cNvSpPr/>
          <p:nvPr/>
        </p:nvSpPr>
        <p:spPr>
          <a:xfrm>
            <a:off x="847724" y="4567237"/>
            <a:ext cx="10734675" cy="1628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For NVT, we alter the newtons motion to reach the target temperature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21D40-60AE-46A8-A11A-EF982D4B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FB2B-C50E-4B7E-8EB2-81CB7132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1"/>
            <a:ext cx="10515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The velocity is altered in the system, it changes the dynamic properties and does not give the true result</a:t>
            </a:r>
          </a:p>
          <a:p>
            <a:pPr marL="0" indent="0">
              <a:buNone/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2178A-0A09-49F8-9976-6007D0D155F0}"/>
              </a:ext>
            </a:extLst>
          </p:cNvPr>
          <p:cNvSpPr/>
          <p:nvPr/>
        </p:nvSpPr>
        <p:spPr>
          <a:xfrm>
            <a:off x="838200" y="1943100"/>
            <a:ext cx="3048000" cy="781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Thermostat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E6820-B2FB-4F0B-A6F0-26AF98BB2266}"/>
              </a:ext>
            </a:extLst>
          </p:cNvPr>
          <p:cNvSpPr/>
          <p:nvPr/>
        </p:nvSpPr>
        <p:spPr>
          <a:xfrm>
            <a:off x="4733925" y="1943100"/>
            <a:ext cx="3048000" cy="781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Constant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42CA7-9B1E-4A50-970B-3ABE7863510D}"/>
              </a:ext>
            </a:extLst>
          </p:cNvPr>
          <p:cNvSpPr/>
          <p:nvPr/>
        </p:nvSpPr>
        <p:spPr>
          <a:xfrm>
            <a:off x="8515350" y="1943100"/>
            <a:ext cx="3048000" cy="781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Kinetic energy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079A3-865E-4FE1-86B0-71579D058176}"/>
              </a:ext>
            </a:extLst>
          </p:cNvPr>
          <p:cNvSpPr/>
          <p:nvPr/>
        </p:nvSpPr>
        <p:spPr>
          <a:xfrm>
            <a:off x="8515350" y="3352801"/>
            <a:ext cx="3048000" cy="781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Velocity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BA122-C3E8-4B04-AB09-8EC6531E348A}"/>
              </a:ext>
            </a:extLst>
          </p:cNvPr>
          <p:cNvSpPr/>
          <p:nvPr/>
        </p:nvSpPr>
        <p:spPr>
          <a:xfrm>
            <a:off x="4743450" y="3429000"/>
            <a:ext cx="3048000" cy="781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Equation of motion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5983DB-E07A-4FC0-8D65-4A34EA649C92}"/>
              </a:ext>
            </a:extLst>
          </p:cNvPr>
          <p:cNvCxnSpPr/>
          <p:nvPr/>
        </p:nvCxnSpPr>
        <p:spPr>
          <a:xfrm>
            <a:off x="4000500" y="2333625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67F2B7-910A-401A-96A1-3B91A23A8599}"/>
              </a:ext>
            </a:extLst>
          </p:cNvPr>
          <p:cNvCxnSpPr/>
          <p:nvPr/>
        </p:nvCxnSpPr>
        <p:spPr>
          <a:xfrm>
            <a:off x="7877175" y="2343150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0E7F40-1899-4965-9E83-BF0EDF417E0E}"/>
              </a:ext>
            </a:extLst>
          </p:cNvPr>
          <p:cNvCxnSpPr>
            <a:cxnSpLocks/>
          </p:cNvCxnSpPr>
          <p:nvPr/>
        </p:nvCxnSpPr>
        <p:spPr>
          <a:xfrm>
            <a:off x="9944100" y="2828925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D76F19-7CC1-4FB2-B808-4513DF9CCE8E}"/>
              </a:ext>
            </a:extLst>
          </p:cNvPr>
          <p:cNvCxnSpPr>
            <a:cxnSpLocks/>
          </p:cNvCxnSpPr>
          <p:nvPr/>
        </p:nvCxnSpPr>
        <p:spPr>
          <a:xfrm flipH="1">
            <a:off x="7905750" y="3743326"/>
            <a:ext cx="514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6772FC8-28F7-42F3-B5A6-D468EC8CC088}"/>
                  </a:ext>
                </a:extLst>
              </p:cNvPr>
              <p:cNvSpPr/>
              <p:nvPr/>
            </p:nvSpPr>
            <p:spPr>
              <a:xfrm>
                <a:off x="1014412" y="4794825"/>
                <a:ext cx="2695575" cy="1371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</a:t>
                </a:r>
                <a:r>
                  <a:rPr lang="en-US" sz="32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rPr>
                          <m:t>r</m:t>
                        </m:r>
                      </m:num>
                      <m:den>
                        <m: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320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F</a:t>
                </a:r>
                <a:r>
                  <a:rPr lang="en-US" sz="32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</a:t>
                </a:r>
                <a:r>
                  <a:rPr lang="en-US" sz="3200" baseline="-25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6772FC8-28F7-42F3-B5A6-D468EC8CC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" y="4794825"/>
                <a:ext cx="2695575" cy="137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C4F0EF-5F15-4A11-84F0-109779D3FAAE}"/>
              </a:ext>
            </a:extLst>
          </p:cNvPr>
          <p:cNvCxnSpPr/>
          <p:nvPr/>
        </p:nvCxnSpPr>
        <p:spPr>
          <a:xfrm>
            <a:off x="3943350" y="5480625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AAA87BC-576D-4C99-BF09-9AE91A1F3F7B}"/>
              </a:ext>
            </a:extLst>
          </p:cNvPr>
          <p:cNvSpPr txBox="1"/>
          <p:nvPr/>
        </p:nvSpPr>
        <p:spPr>
          <a:xfrm>
            <a:off x="6838950" y="5288518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the equation of motion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1585042-C090-4CA3-B4AB-3E19C24A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C13180-F193-4C33-9078-172011FB83CE}"/>
              </a:ext>
            </a:extLst>
          </p:cNvPr>
          <p:cNvSpPr/>
          <p:nvPr/>
        </p:nvSpPr>
        <p:spPr>
          <a:xfrm>
            <a:off x="2800350" y="133350"/>
            <a:ext cx="5353050" cy="9906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lgerian" panose="04020705040A02060702" pitchFamily="82" charset="0"/>
              </a:rPr>
              <a:t>PROBLEM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A12A5-2768-447A-B18C-9853109605D9}"/>
              </a:ext>
            </a:extLst>
          </p:cNvPr>
          <p:cNvSpPr/>
          <p:nvPr/>
        </p:nvSpPr>
        <p:spPr>
          <a:xfrm>
            <a:off x="523875" y="1771650"/>
            <a:ext cx="10829925" cy="8572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Changes in velocity by altering the newton’s equation of motion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B56C1-70DB-4AFA-8C23-0282378E4FD4}"/>
              </a:ext>
            </a:extLst>
          </p:cNvPr>
          <p:cNvSpPr/>
          <p:nvPr/>
        </p:nvSpPr>
        <p:spPr>
          <a:xfrm>
            <a:off x="523875" y="3495675"/>
            <a:ext cx="10829925" cy="8572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Dampening of dynamic properties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E0CA5C-1B26-41A3-9CFE-3BB394627E4A}"/>
              </a:ext>
            </a:extLst>
          </p:cNvPr>
          <p:cNvCxnSpPr/>
          <p:nvPr/>
        </p:nvCxnSpPr>
        <p:spPr>
          <a:xfrm>
            <a:off x="5915025" y="2800350"/>
            <a:ext cx="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615B6CF-8EB5-480A-AD60-3522EB70C0F4}"/>
              </a:ext>
            </a:extLst>
          </p:cNvPr>
          <p:cNvSpPr/>
          <p:nvPr/>
        </p:nvSpPr>
        <p:spPr>
          <a:xfrm>
            <a:off x="6362700" y="4810125"/>
            <a:ext cx="4733925" cy="1343025"/>
          </a:xfrm>
          <a:prstGeom prst="wedgeEllipse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Deviation from “true” dynamics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926820-AE8B-4DBB-A283-AEF0C953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E3D8C-0D1D-487A-AB8B-584F510633C4}"/>
              </a:ext>
            </a:extLst>
          </p:cNvPr>
          <p:cNvSpPr/>
          <p:nvPr/>
        </p:nvSpPr>
        <p:spPr>
          <a:xfrm>
            <a:off x="1276350" y="342900"/>
            <a:ext cx="9001125" cy="8763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 of thermostats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D811DC-701A-48CF-9CF9-FF9AF0978279}"/>
              </a:ext>
            </a:extLst>
          </p:cNvPr>
          <p:cNvCxnSpPr/>
          <p:nvPr/>
        </p:nvCxnSpPr>
        <p:spPr>
          <a:xfrm>
            <a:off x="5753100" y="1419225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1CC3EB-D9E7-4CF3-8B00-771858D0DDD1}"/>
              </a:ext>
            </a:extLst>
          </p:cNvPr>
          <p:cNvCxnSpPr/>
          <p:nvPr/>
        </p:nvCxnSpPr>
        <p:spPr>
          <a:xfrm>
            <a:off x="2038350" y="1914525"/>
            <a:ext cx="7191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9C65C-4150-4610-AAEF-A9A480AF3CA0}"/>
              </a:ext>
            </a:extLst>
          </p:cNvPr>
          <p:cNvCxnSpPr/>
          <p:nvPr/>
        </p:nvCxnSpPr>
        <p:spPr>
          <a:xfrm>
            <a:off x="2038350" y="1914525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456294-DD36-450F-950C-843C98C55BCA}"/>
              </a:ext>
            </a:extLst>
          </p:cNvPr>
          <p:cNvCxnSpPr/>
          <p:nvPr/>
        </p:nvCxnSpPr>
        <p:spPr>
          <a:xfrm>
            <a:off x="9229725" y="1914525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9DB2-9029-43B0-9C25-C6F871EA0CE4}"/>
              </a:ext>
            </a:extLst>
          </p:cNvPr>
          <p:cNvSpPr/>
          <p:nvPr/>
        </p:nvSpPr>
        <p:spPr>
          <a:xfrm>
            <a:off x="1181099" y="2552705"/>
            <a:ext cx="3533772" cy="1314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Velocity Randomizing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A9D68-4ECB-43A4-B53A-8F8E46B45C64}"/>
              </a:ext>
            </a:extLst>
          </p:cNvPr>
          <p:cNvSpPr/>
          <p:nvPr/>
        </p:nvSpPr>
        <p:spPr>
          <a:xfrm>
            <a:off x="7381879" y="2552705"/>
            <a:ext cx="3533772" cy="1314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Velocity rescaling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983488-7C5C-40E9-B9A7-C0E5153C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378D2-CE6C-442C-A195-1695DE6E5AB2}"/>
              </a:ext>
            </a:extLst>
          </p:cNvPr>
          <p:cNvSpPr/>
          <p:nvPr/>
        </p:nvSpPr>
        <p:spPr>
          <a:xfrm>
            <a:off x="923925" y="381000"/>
            <a:ext cx="9477375" cy="9048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COUPLING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3EA04-D1E1-4DC1-9FD4-1304D0BC4728}"/>
              </a:ext>
            </a:extLst>
          </p:cNvPr>
          <p:cNvSpPr/>
          <p:nvPr/>
        </p:nvSpPr>
        <p:spPr>
          <a:xfrm>
            <a:off x="990600" y="1800225"/>
            <a:ext cx="9410700" cy="4391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D50B6-EF40-433C-ADD4-BD7DB65199C8}"/>
              </a:ext>
            </a:extLst>
          </p:cNvPr>
          <p:cNvSpPr txBox="1"/>
          <p:nvPr/>
        </p:nvSpPr>
        <p:spPr>
          <a:xfrm>
            <a:off x="1343025" y="2280761"/>
            <a:ext cx="89154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err="1"/>
              <a:t>Ƭ</a:t>
            </a:r>
            <a:r>
              <a:rPr lang="en-US" sz="2800" baseline="-25000" dirty="0" err="1"/>
              <a:t>t</a:t>
            </a:r>
            <a:r>
              <a:rPr lang="en-US" sz="2800" baseline="-25000" dirty="0"/>
              <a:t> </a:t>
            </a:r>
            <a:r>
              <a:rPr lang="en-US" sz="2800" dirty="0"/>
              <a:t>(coupling constant) determines how strongly the system is coupled to heat bath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More strongly coupled, </a:t>
            </a:r>
            <a:r>
              <a:rPr lang="en-US" sz="2400" dirty="0" err="1"/>
              <a:t>Ƭ</a:t>
            </a:r>
            <a:r>
              <a:rPr lang="en-US" sz="2400" baseline="-25000" dirty="0" err="1"/>
              <a:t>t</a:t>
            </a:r>
            <a:r>
              <a:rPr lang="en-US" sz="2400" dirty="0"/>
              <a:t>           0</a:t>
            </a:r>
          </a:p>
          <a:p>
            <a:pPr marL="0" indent="0">
              <a:buNone/>
            </a:pPr>
            <a:r>
              <a:rPr lang="en-US" sz="2400" dirty="0"/>
              <a:t>Less strongly coupled, </a:t>
            </a:r>
            <a:r>
              <a:rPr lang="en-US" sz="2400" dirty="0" err="1"/>
              <a:t>Ƭ</a:t>
            </a:r>
            <a:r>
              <a:rPr lang="en-US" sz="2400" baseline="-25000" dirty="0" err="1"/>
              <a:t>t</a:t>
            </a:r>
            <a:r>
              <a:rPr lang="en-US" sz="2400" dirty="0"/>
              <a:t>          ∞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90B6EE-E0E0-4A77-9DBB-3E62FD2E9BEE}"/>
              </a:ext>
            </a:extLst>
          </p:cNvPr>
          <p:cNvCxnSpPr/>
          <p:nvPr/>
        </p:nvCxnSpPr>
        <p:spPr>
          <a:xfrm>
            <a:off x="4619625" y="4038600"/>
            <a:ext cx="66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38AA1D-7752-4FEF-88E3-8A5067DA6FED}"/>
              </a:ext>
            </a:extLst>
          </p:cNvPr>
          <p:cNvCxnSpPr/>
          <p:nvPr/>
        </p:nvCxnSpPr>
        <p:spPr>
          <a:xfrm>
            <a:off x="4486275" y="4362450"/>
            <a:ext cx="590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4CE3E4-DFBC-46A5-A6C9-C7667BB1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F7A9B-2585-4E73-A867-BAE9C645F301}"/>
              </a:ext>
            </a:extLst>
          </p:cNvPr>
          <p:cNvSpPr/>
          <p:nvPr/>
        </p:nvSpPr>
        <p:spPr>
          <a:xfrm>
            <a:off x="923925" y="381000"/>
            <a:ext cx="9477375" cy="9048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Velocity randomizing thermostat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430425-3A04-4309-B62D-07D2711592C3}"/>
              </a:ext>
            </a:extLst>
          </p:cNvPr>
          <p:cNvCxnSpPr/>
          <p:nvPr/>
        </p:nvCxnSpPr>
        <p:spPr>
          <a:xfrm>
            <a:off x="5734050" y="1400175"/>
            <a:ext cx="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8EF18-82E5-4355-8416-47CDA93362B8}"/>
              </a:ext>
            </a:extLst>
          </p:cNvPr>
          <p:cNvCxnSpPr>
            <a:cxnSpLocks/>
          </p:cNvCxnSpPr>
          <p:nvPr/>
        </p:nvCxnSpPr>
        <p:spPr>
          <a:xfrm>
            <a:off x="1038225" y="1914525"/>
            <a:ext cx="964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C4C303-F61B-46E6-8989-626401F6138A}"/>
              </a:ext>
            </a:extLst>
          </p:cNvPr>
          <p:cNvCxnSpPr/>
          <p:nvPr/>
        </p:nvCxnSpPr>
        <p:spPr>
          <a:xfrm>
            <a:off x="1038225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2321A3-D2FE-47B3-B0DA-E7C8F5BA4412}"/>
              </a:ext>
            </a:extLst>
          </p:cNvPr>
          <p:cNvCxnSpPr/>
          <p:nvPr/>
        </p:nvCxnSpPr>
        <p:spPr>
          <a:xfrm>
            <a:off x="5734050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3A92CB-F53C-448B-A8F0-F65CA5A60734}"/>
              </a:ext>
            </a:extLst>
          </p:cNvPr>
          <p:cNvCxnSpPr/>
          <p:nvPr/>
        </p:nvCxnSpPr>
        <p:spPr>
          <a:xfrm>
            <a:off x="10687050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20B5F-6A0B-4ED7-B10C-D2C360D0CE72}"/>
              </a:ext>
            </a:extLst>
          </p:cNvPr>
          <p:cNvSpPr/>
          <p:nvPr/>
        </p:nvSpPr>
        <p:spPr>
          <a:xfrm>
            <a:off x="519114" y="2505075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Andersen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47951-B14C-45C3-9041-A6DBFCEA808D}"/>
              </a:ext>
            </a:extLst>
          </p:cNvPr>
          <p:cNvSpPr/>
          <p:nvPr/>
        </p:nvSpPr>
        <p:spPr>
          <a:xfrm>
            <a:off x="4572000" y="2495550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Massive Andersen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D0D572-EFD2-4527-8E87-FA751739B440}"/>
              </a:ext>
            </a:extLst>
          </p:cNvPr>
          <p:cNvSpPr/>
          <p:nvPr/>
        </p:nvSpPr>
        <p:spPr>
          <a:xfrm>
            <a:off x="8834438" y="2495551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Langevin Dynamics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D4D528-E9D8-4216-A438-727516D117D3}"/>
              </a:ext>
            </a:extLst>
          </p:cNvPr>
          <p:cNvSpPr/>
          <p:nvPr/>
        </p:nvSpPr>
        <p:spPr>
          <a:xfrm>
            <a:off x="4572000" y="3543300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randomly reassigning new velocities to all the molecules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270D41-A2F9-4BDB-866D-1E09BA26FC5D}"/>
              </a:ext>
            </a:extLst>
          </p:cNvPr>
          <p:cNvSpPr/>
          <p:nvPr/>
        </p:nvSpPr>
        <p:spPr>
          <a:xfrm>
            <a:off x="728664" y="3581400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randomly reassigning new velocities to a group of molecules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B6C0BE-E7C4-42A0-B3B7-2B10035AACD8}"/>
              </a:ext>
            </a:extLst>
          </p:cNvPr>
          <p:cNvSpPr/>
          <p:nvPr/>
        </p:nvSpPr>
        <p:spPr>
          <a:xfrm>
            <a:off x="8834438" y="3581399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changing the Newtonian equation of motion by adding a frictional term and a random term for collision of molecules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41AFAD4-49B7-48E1-90AE-A384601B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33638-3B5F-4AF4-AEC6-0F8416DC4AC0}"/>
              </a:ext>
            </a:extLst>
          </p:cNvPr>
          <p:cNvSpPr/>
          <p:nvPr/>
        </p:nvSpPr>
        <p:spPr>
          <a:xfrm>
            <a:off x="923925" y="381000"/>
            <a:ext cx="9477375" cy="9048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Velocity rescaling thermostat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482A3-89B0-4394-9D88-88DB6FC9FA7E}"/>
              </a:ext>
            </a:extLst>
          </p:cNvPr>
          <p:cNvSpPr/>
          <p:nvPr/>
        </p:nvSpPr>
        <p:spPr>
          <a:xfrm>
            <a:off x="519114" y="2505075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ED3DC-A778-4EEF-8162-80DA81B51A73}"/>
              </a:ext>
            </a:extLst>
          </p:cNvPr>
          <p:cNvSpPr/>
          <p:nvPr/>
        </p:nvSpPr>
        <p:spPr>
          <a:xfrm>
            <a:off x="4805363" y="2505075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Stochastic rescaling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214A4-E522-41C2-B3E7-92C8B7BB8B34}"/>
              </a:ext>
            </a:extLst>
          </p:cNvPr>
          <p:cNvSpPr/>
          <p:nvPr/>
        </p:nvSpPr>
        <p:spPr>
          <a:xfrm>
            <a:off x="8805864" y="2505075"/>
            <a:ext cx="2581274" cy="580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63484D-B69F-458E-86AE-8022C3778AAF}"/>
              </a:ext>
            </a:extLst>
          </p:cNvPr>
          <p:cNvCxnSpPr/>
          <p:nvPr/>
        </p:nvCxnSpPr>
        <p:spPr>
          <a:xfrm>
            <a:off x="5734050" y="1400175"/>
            <a:ext cx="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79DCA3-C1DD-451D-9713-7CCC81A91954}"/>
              </a:ext>
            </a:extLst>
          </p:cNvPr>
          <p:cNvCxnSpPr>
            <a:cxnSpLocks/>
          </p:cNvCxnSpPr>
          <p:nvPr/>
        </p:nvCxnSpPr>
        <p:spPr>
          <a:xfrm>
            <a:off x="1038225" y="1914525"/>
            <a:ext cx="964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6DF4C4-B965-4296-A5C3-4C0B221388AB}"/>
              </a:ext>
            </a:extLst>
          </p:cNvPr>
          <p:cNvCxnSpPr/>
          <p:nvPr/>
        </p:nvCxnSpPr>
        <p:spPr>
          <a:xfrm>
            <a:off x="1038225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DF2936-43F9-4D20-AE7E-138521D0D5DD}"/>
              </a:ext>
            </a:extLst>
          </p:cNvPr>
          <p:cNvCxnSpPr/>
          <p:nvPr/>
        </p:nvCxnSpPr>
        <p:spPr>
          <a:xfrm>
            <a:off x="5734050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14FB7-9CD0-41A0-B837-1DC9E3B5AC18}"/>
              </a:ext>
            </a:extLst>
          </p:cNvPr>
          <p:cNvCxnSpPr/>
          <p:nvPr/>
        </p:nvCxnSpPr>
        <p:spPr>
          <a:xfrm>
            <a:off x="10687050" y="1914525"/>
            <a:ext cx="0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FAF404-41D6-4A2A-951A-F7281E3BEBAB}"/>
              </a:ext>
            </a:extLst>
          </p:cNvPr>
          <p:cNvSpPr txBox="1"/>
          <p:nvPr/>
        </p:nvSpPr>
        <p:spPr>
          <a:xfrm>
            <a:off x="923925" y="2609851"/>
            <a:ext cx="1328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Berendsen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47AB2-882E-4677-A9B3-6176A6CBCF74}"/>
              </a:ext>
            </a:extLst>
          </p:cNvPr>
          <p:cNvSpPr txBox="1"/>
          <p:nvPr/>
        </p:nvSpPr>
        <p:spPr>
          <a:xfrm>
            <a:off x="9458325" y="2600289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Nośe</a:t>
            </a:r>
            <a:r>
              <a:rPr lang="en-US" dirty="0"/>
              <a:t>-Hoover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8E244-8BE1-4002-A70C-5F17B0179C7E}"/>
              </a:ext>
            </a:extLst>
          </p:cNvPr>
          <p:cNvSpPr/>
          <p:nvPr/>
        </p:nvSpPr>
        <p:spPr>
          <a:xfrm>
            <a:off x="519114" y="3333750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Temperature relaxation is exponential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4B4C94-DD82-4B7E-AF71-4AC61F41B188}"/>
              </a:ext>
            </a:extLst>
          </p:cNvPr>
          <p:cNvSpPr/>
          <p:nvPr/>
        </p:nvSpPr>
        <p:spPr>
          <a:xfrm>
            <a:off x="4805363" y="3490912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Temperature relaxation is exponential with correct energy distribution by addition of properly chosen stochastic factor that rescales the kinetic energy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4C27C8-3599-4833-9804-A50BA3FDE800}"/>
              </a:ext>
            </a:extLst>
          </p:cNvPr>
          <p:cNvSpPr/>
          <p:nvPr/>
        </p:nvSpPr>
        <p:spPr>
          <a:xfrm>
            <a:off x="8805864" y="3428999"/>
            <a:ext cx="2581274" cy="29051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Temperature relaxation in oscillatory manner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835B6D2-BDBB-44DF-9A98-33E666F4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54D29-A368-4B36-A6BC-09B8B7BE218F}"/>
              </a:ext>
            </a:extLst>
          </p:cNvPr>
          <p:cNvSpPr/>
          <p:nvPr/>
        </p:nvSpPr>
        <p:spPr>
          <a:xfrm>
            <a:off x="923925" y="381000"/>
            <a:ext cx="9477375" cy="9048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dynamical properties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1D3AA-B002-4759-9BBD-EF39AD8441A2}"/>
              </a:ext>
            </a:extLst>
          </p:cNvPr>
          <p:cNvSpPr/>
          <p:nvPr/>
        </p:nvSpPr>
        <p:spPr>
          <a:xfrm>
            <a:off x="1933575" y="1600200"/>
            <a:ext cx="7705725" cy="638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time scale dynamical properties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8FA4FB-6152-44F5-946D-C476B21091D3}"/>
              </a:ext>
            </a:extLst>
          </p:cNvPr>
          <p:cNvCxnSpPr/>
          <p:nvPr/>
        </p:nvCxnSpPr>
        <p:spPr>
          <a:xfrm>
            <a:off x="5905500" y="2238375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43DCF2-EA2D-433E-BC71-48493EAB270D}"/>
              </a:ext>
            </a:extLst>
          </p:cNvPr>
          <p:cNvCxnSpPr/>
          <p:nvPr/>
        </p:nvCxnSpPr>
        <p:spPr>
          <a:xfrm>
            <a:off x="2486025" y="2619375"/>
            <a:ext cx="7067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E64D19-86BD-43F9-8F8B-273E46A0E7F6}"/>
              </a:ext>
            </a:extLst>
          </p:cNvPr>
          <p:cNvCxnSpPr/>
          <p:nvPr/>
        </p:nvCxnSpPr>
        <p:spPr>
          <a:xfrm>
            <a:off x="2486025" y="2619375"/>
            <a:ext cx="0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594362-3A10-43C8-B379-ABF5452D8FA1}"/>
              </a:ext>
            </a:extLst>
          </p:cNvPr>
          <p:cNvCxnSpPr/>
          <p:nvPr/>
        </p:nvCxnSpPr>
        <p:spPr>
          <a:xfrm>
            <a:off x="5905500" y="2619375"/>
            <a:ext cx="0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06AFAB-7105-4B60-BF02-31DF67DCECD6}"/>
              </a:ext>
            </a:extLst>
          </p:cNvPr>
          <p:cNvCxnSpPr/>
          <p:nvPr/>
        </p:nvCxnSpPr>
        <p:spPr>
          <a:xfrm>
            <a:off x="9534525" y="2619375"/>
            <a:ext cx="0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A9688-E1EB-41BF-97AF-BA3A5F90D520}"/>
              </a:ext>
            </a:extLst>
          </p:cNvPr>
          <p:cNvSpPr/>
          <p:nvPr/>
        </p:nvSpPr>
        <p:spPr>
          <a:xfrm>
            <a:off x="1743076" y="3000376"/>
            <a:ext cx="1857371" cy="5143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Diffusivity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3E6856-B9C2-44CB-88B0-1CBA8BD92958}"/>
              </a:ext>
            </a:extLst>
          </p:cNvPr>
          <p:cNvSpPr/>
          <p:nvPr/>
        </p:nvSpPr>
        <p:spPr>
          <a:xfrm>
            <a:off x="4976814" y="3047987"/>
            <a:ext cx="1857371" cy="5143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Rotational correlation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436AD1-1B32-4845-AEEC-9E724303A9E9}"/>
              </a:ext>
            </a:extLst>
          </p:cNvPr>
          <p:cNvSpPr/>
          <p:nvPr/>
        </p:nvSpPr>
        <p:spPr>
          <a:xfrm>
            <a:off x="8543929" y="3047987"/>
            <a:ext cx="1857371" cy="5143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Viscosity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C5CCD-9AAF-4876-83B3-E6EADB22B0C9}"/>
              </a:ext>
            </a:extLst>
          </p:cNvPr>
          <p:cNvSpPr/>
          <p:nvPr/>
        </p:nvSpPr>
        <p:spPr>
          <a:xfrm>
            <a:off x="2166937" y="4014788"/>
            <a:ext cx="7705725" cy="638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 time scale dynamical properties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DD5674-576E-4A62-8E8D-E6A12F5A15A0}"/>
              </a:ext>
            </a:extLst>
          </p:cNvPr>
          <p:cNvSpPr/>
          <p:nvPr/>
        </p:nvSpPr>
        <p:spPr>
          <a:xfrm>
            <a:off x="2533650" y="5095933"/>
            <a:ext cx="7124700" cy="638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Dynamic structure factor using Dynamic light scattering experiments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6CBD7E-1293-481F-8FA0-4611BD104249}"/>
              </a:ext>
            </a:extLst>
          </p:cNvPr>
          <p:cNvCxnSpPr/>
          <p:nvPr/>
        </p:nvCxnSpPr>
        <p:spPr>
          <a:xfrm>
            <a:off x="6029323" y="4705379"/>
            <a:ext cx="0" cy="39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E09DA80-E162-4525-87F7-41558778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0E50-A2C6-4351-A643-D66DC6D703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8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D352B0B9270F4F96376ABA63EF80DB" ma:contentTypeVersion="2" ma:contentTypeDescription="Vytvoří nový dokument" ma:contentTypeScope="" ma:versionID="0460ca0fc4dddae8e1fe2babe1e2e6e8">
  <xsd:schema xmlns:xsd="http://www.w3.org/2001/XMLSchema" xmlns:xs="http://www.w3.org/2001/XMLSchema" xmlns:p="http://schemas.microsoft.com/office/2006/metadata/properties" xmlns:ns3="39757f5d-35fc-436f-a529-1eacf7081220" targetNamespace="http://schemas.microsoft.com/office/2006/metadata/properties" ma:root="true" ma:fieldsID="1b7b770a6ff111e7e7c3606b3ac2097e" ns3:_="">
    <xsd:import namespace="39757f5d-35fc-436f-a529-1eacf70812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57f5d-35fc-436f-a529-1eacf7081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B97A7-30EE-4BE8-BB62-D941D2C6A4C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9757f5d-35fc-436f-a529-1eacf7081220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0DDF31-7655-4DB4-8638-1BF83C8F2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57f5d-35fc-436f-a529-1eacf7081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099245-F3B7-4BFF-BBD8-377C1751A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394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Algerian</vt:lpstr>
      <vt:lpstr>Arial</vt:lpstr>
      <vt:lpstr>Calibri</vt:lpstr>
      <vt:lpstr>Calibri Light</vt:lpstr>
      <vt:lpstr>Cambria Math</vt:lpstr>
      <vt:lpstr>Wingdings 2</vt:lpstr>
      <vt:lpstr>Office Theme</vt:lpstr>
      <vt:lpstr>Stochastic thermostats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Sushmita Pal</dc:creator>
  <cp:lastModifiedBy>Sushmita Pal</cp:lastModifiedBy>
  <cp:revision>6</cp:revision>
  <dcterms:created xsi:type="dcterms:W3CDTF">2021-03-13T13:46:30Z</dcterms:created>
  <dcterms:modified xsi:type="dcterms:W3CDTF">2021-03-29T14:53:52Z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0x01010016D352B0B9270F4F96376ABA63EF80DB</vt:lpwstr>
  </property>
</Properties>
</file>