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4"/>
  </p:notesMasterIdLst>
  <p:sldIdLst>
    <p:sldId id="258" r:id="rId2"/>
    <p:sldId id="292" r:id="rId3"/>
    <p:sldId id="314" r:id="rId4"/>
    <p:sldId id="313" r:id="rId5"/>
    <p:sldId id="312" r:id="rId6"/>
    <p:sldId id="293" r:id="rId7"/>
    <p:sldId id="294" r:id="rId8"/>
    <p:sldId id="295" r:id="rId9"/>
    <p:sldId id="296" r:id="rId10"/>
    <p:sldId id="317" r:id="rId11"/>
    <p:sldId id="326" r:id="rId12"/>
    <p:sldId id="327" r:id="rId13"/>
    <p:sldId id="328" r:id="rId14"/>
    <p:sldId id="329" r:id="rId15"/>
    <p:sldId id="330" r:id="rId16"/>
    <p:sldId id="331" r:id="rId17"/>
    <p:sldId id="297" r:id="rId18"/>
    <p:sldId id="301" r:id="rId19"/>
    <p:sldId id="298" r:id="rId20"/>
    <p:sldId id="299" r:id="rId21"/>
    <p:sldId id="335" r:id="rId22"/>
    <p:sldId id="333" r:id="rId23"/>
    <p:sldId id="332" r:id="rId24"/>
    <p:sldId id="334" r:id="rId25"/>
    <p:sldId id="303" r:id="rId26"/>
    <p:sldId id="304" r:id="rId27"/>
    <p:sldId id="305" r:id="rId28"/>
    <p:sldId id="324" r:id="rId29"/>
    <p:sldId id="300" r:id="rId30"/>
    <p:sldId id="306" r:id="rId31"/>
    <p:sldId id="307" r:id="rId32"/>
    <p:sldId id="336" r:id="rId33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99"/>
    <a:srgbClr val="FFFF99"/>
    <a:srgbClr val="0000FF"/>
    <a:srgbClr val="CCFF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13" autoAdjust="0"/>
    <p:restoredTop sz="94249" autoAdjust="0"/>
  </p:normalViewPr>
  <p:slideViewPr>
    <p:cSldViewPr>
      <p:cViewPr varScale="1">
        <p:scale>
          <a:sx n="69" d="100"/>
          <a:sy n="69" d="100"/>
        </p:scale>
        <p:origin x="-149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0F2DA7-9949-4D2F-A1E8-6E85D1936F0B}" type="datetimeFigureOut">
              <a:rPr lang="cs-CZ" smtClean="0"/>
              <a:t>17.3.2021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9874D-5F00-46AE-B4B5-9A6E9E37C5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38788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9874D-5F00-46AE-B4B5-9A6E9E37C5A8}" type="slidenum">
              <a:rPr lang="cs-CZ" smtClean="0"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37174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9874D-5F00-46AE-B4B5-9A6E9E37C5A8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862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9874D-5F00-46AE-B4B5-9A6E9E37C5A8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8622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9874D-5F00-46AE-B4B5-9A6E9E37C5A8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67292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9874D-5F00-46AE-B4B5-9A6E9E37C5A8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67292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9874D-5F00-46AE-B4B5-9A6E9E37C5A8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67292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9874D-5F00-46AE-B4B5-9A6E9E37C5A8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30517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9874D-5F00-46AE-B4B5-9A6E9E37C5A8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08574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9874D-5F00-46AE-B4B5-9A6E9E37C5A8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60299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9874D-5F00-46AE-B4B5-9A6E9E37C5A8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23247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9874D-5F00-46AE-B4B5-9A6E9E37C5A8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5932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9874D-5F00-46AE-B4B5-9A6E9E37C5A8}" type="slidenum">
              <a:rPr lang="cs-CZ" smtClean="0"/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37174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9874D-5F00-46AE-B4B5-9A6E9E37C5A8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59329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9874D-5F00-46AE-B4B5-9A6E9E37C5A8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59329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9874D-5F00-46AE-B4B5-9A6E9E37C5A8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59329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9874D-5F00-46AE-B4B5-9A6E9E37C5A8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51444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9874D-5F00-46AE-B4B5-9A6E9E37C5A8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66872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9874D-5F00-46AE-B4B5-9A6E9E37C5A8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57414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9874D-5F00-46AE-B4B5-9A6E9E37C5A8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59329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9874D-5F00-46AE-B4B5-9A6E9E37C5A8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27165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9874D-5F00-46AE-B4B5-9A6E9E37C5A8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1124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9874D-5F00-46AE-B4B5-9A6E9E37C5A8}" type="slidenum">
              <a:rPr lang="cs-CZ" smtClean="0"/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3717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9874D-5F00-46AE-B4B5-9A6E9E37C5A8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3717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9874D-5F00-46AE-B4B5-9A6E9E37C5A8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815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9874D-5F00-46AE-B4B5-9A6E9E37C5A8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2604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9874D-5F00-46AE-B4B5-9A6E9E37C5A8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862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9874D-5F00-46AE-B4B5-9A6E9E37C5A8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67292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9874D-5F00-46AE-B4B5-9A6E9E37C5A8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862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xmlns="" id="{06AC2AB2-7F89-48A0-83E8-5E28C5611515}"/>
              </a:ext>
            </a:extLst>
          </p:cNvPr>
          <p:cNvGrpSpPr>
            <a:grpSpLocks/>
          </p:cNvGrpSpPr>
          <p:nvPr/>
        </p:nvGrpSpPr>
        <p:grpSpPr bwMode="auto">
          <a:xfrm>
            <a:off x="-3175" y="0"/>
            <a:ext cx="9147175" cy="6867525"/>
            <a:chOff x="-2" y="0"/>
            <a:chExt cx="5762" cy="4326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xmlns="" id="{8EF0DDA1-A6E0-4EDB-A8BB-20BE05EEE242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-2" y="0"/>
              <a:ext cx="5712" cy="4326"/>
              <a:chOff x="-2" y="0"/>
              <a:chExt cx="5712" cy="4326"/>
            </a:xfrm>
          </p:grpSpPr>
          <p:sp>
            <p:nvSpPr>
              <p:cNvPr id="8" name="Rectangle 4">
                <a:extLst>
                  <a:ext uri="{FF2B5EF4-FFF2-40B4-BE49-F238E27FC236}">
                    <a16:creationId xmlns:a16="http://schemas.microsoft.com/office/drawing/2014/main" xmlns="" id="{2841F4F5-1EA0-4BF1-A12F-E217A9730D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2" y="0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9" name="Rectangle 5">
                <a:extLst>
                  <a:ext uri="{FF2B5EF4-FFF2-40B4-BE49-F238E27FC236}">
                    <a16:creationId xmlns:a16="http://schemas.microsoft.com/office/drawing/2014/main" xmlns="" id="{44CE0A75-AFFD-4E59-8EEB-FE5892C2C1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10" name="Rectangle 6">
                <a:extLst>
                  <a:ext uri="{FF2B5EF4-FFF2-40B4-BE49-F238E27FC236}">
                    <a16:creationId xmlns:a16="http://schemas.microsoft.com/office/drawing/2014/main" xmlns="" id="{EAD66054-CAD9-439B-8892-0F49101F3A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11" name="Rectangle 7">
                <a:extLst>
                  <a:ext uri="{FF2B5EF4-FFF2-40B4-BE49-F238E27FC236}">
                    <a16:creationId xmlns:a16="http://schemas.microsoft.com/office/drawing/2014/main" xmlns="" id="{66E892F8-C180-4AE5-B3C4-02873339D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12" name="Rectangle 8">
                <a:extLst>
                  <a:ext uri="{FF2B5EF4-FFF2-40B4-BE49-F238E27FC236}">
                    <a16:creationId xmlns:a16="http://schemas.microsoft.com/office/drawing/2014/main" xmlns="" id="{F419E637-E703-48D0-9B7A-81FCB32B64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13" name="Rectangle 9">
                <a:extLst>
                  <a:ext uri="{FF2B5EF4-FFF2-40B4-BE49-F238E27FC236}">
                    <a16:creationId xmlns:a16="http://schemas.microsoft.com/office/drawing/2014/main" xmlns="" id="{B8D238E3-719E-4ABB-B639-24FAA743FB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14" name="Rectangle 10">
                <a:extLst>
                  <a:ext uri="{FF2B5EF4-FFF2-40B4-BE49-F238E27FC236}">
                    <a16:creationId xmlns:a16="http://schemas.microsoft.com/office/drawing/2014/main" xmlns="" id="{C6E3B349-B86C-4A6C-AC96-6C0C611C49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15" name="Rectangle 11">
                <a:extLst>
                  <a:ext uri="{FF2B5EF4-FFF2-40B4-BE49-F238E27FC236}">
                    <a16:creationId xmlns:a16="http://schemas.microsoft.com/office/drawing/2014/main" xmlns="" id="{E0D5DBA7-C187-4E0D-A4A7-680FD75FF0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16" name="Rectangle 12">
                <a:extLst>
                  <a:ext uri="{FF2B5EF4-FFF2-40B4-BE49-F238E27FC236}">
                    <a16:creationId xmlns:a16="http://schemas.microsoft.com/office/drawing/2014/main" xmlns="" id="{1B7FB7A5-48DB-4BCE-AD04-E76523DF9D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17" name="Rectangle 13">
                <a:extLst>
                  <a:ext uri="{FF2B5EF4-FFF2-40B4-BE49-F238E27FC236}">
                    <a16:creationId xmlns:a16="http://schemas.microsoft.com/office/drawing/2014/main" xmlns="" id="{0A3A8D9D-F76E-45C3-9564-7556E7AB06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18" name="Rectangle 14">
                <a:extLst>
                  <a:ext uri="{FF2B5EF4-FFF2-40B4-BE49-F238E27FC236}">
                    <a16:creationId xmlns:a16="http://schemas.microsoft.com/office/drawing/2014/main" xmlns="" id="{EDED61B0-CCF1-4427-8927-01956888D6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19" name="Rectangle 15">
                <a:extLst>
                  <a:ext uri="{FF2B5EF4-FFF2-40B4-BE49-F238E27FC236}">
                    <a16:creationId xmlns:a16="http://schemas.microsoft.com/office/drawing/2014/main" xmlns="" id="{BA7EF15D-441D-45E3-B037-73F7A2715E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20" name="Rectangle 16">
                <a:extLst>
                  <a:ext uri="{FF2B5EF4-FFF2-40B4-BE49-F238E27FC236}">
                    <a16:creationId xmlns:a16="http://schemas.microsoft.com/office/drawing/2014/main" xmlns="" id="{B966BFC0-76F7-4EB4-9D80-DB1A961D46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21" name="Rectangle 17">
                <a:extLst>
                  <a:ext uri="{FF2B5EF4-FFF2-40B4-BE49-F238E27FC236}">
                    <a16:creationId xmlns:a16="http://schemas.microsoft.com/office/drawing/2014/main" xmlns="" id="{B5BAD601-4DCC-4A0B-B906-2C8A21B771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22" name="Rectangle 18">
                <a:extLst>
                  <a:ext uri="{FF2B5EF4-FFF2-40B4-BE49-F238E27FC236}">
                    <a16:creationId xmlns:a16="http://schemas.microsoft.com/office/drawing/2014/main" xmlns="" id="{A274FFAA-8973-4609-9142-4BB1AB7F0A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23" name="Rectangle 19">
                <a:extLst>
                  <a:ext uri="{FF2B5EF4-FFF2-40B4-BE49-F238E27FC236}">
                    <a16:creationId xmlns:a16="http://schemas.microsoft.com/office/drawing/2014/main" xmlns="" id="{D38CAFCF-41D9-4C69-8A00-811770FF24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24" name="Rectangle 20">
                <a:extLst>
                  <a:ext uri="{FF2B5EF4-FFF2-40B4-BE49-F238E27FC236}">
                    <a16:creationId xmlns:a16="http://schemas.microsoft.com/office/drawing/2014/main" xmlns="" id="{A27A866A-5D08-4A86-AFF6-CDE928FE8D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25" name="Rectangle 21">
                <a:extLst>
                  <a:ext uri="{FF2B5EF4-FFF2-40B4-BE49-F238E27FC236}">
                    <a16:creationId xmlns:a16="http://schemas.microsoft.com/office/drawing/2014/main" xmlns="" id="{38A366AA-B023-4D56-83F8-A95A768AD4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26" name="Rectangle 22">
                <a:extLst>
                  <a:ext uri="{FF2B5EF4-FFF2-40B4-BE49-F238E27FC236}">
                    <a16:creationId xmlns:a16="http://schemas.microsoft.com/office/drawing/2014/main" xmlns="" id="{5A22F11C-6B2E-4E29-AC45-20C900FBE9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27" name="Rectangle 23">
                <a:extLst>
                  <a:ext uri="{FF2B5EF4-FFF2-40B4-BE49-F238E27FC236}">
                    <a16:creationId xmlns:a16="http://schemas.microsoft.com/office/drawing/2014/main" xmlns="" id="{BABFA75A-7BF1-4602-AD9E-3550B3AB2A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28" name="Rectangle 24">
                <a:extLst>
                  <a:ext uri="{FF2B5EF4-FFF2-40B4-BE49-F238E27FC236}">
                    <a16:creationId xmlns:a16="http://schemas.microsoft.com/office/drawing/2014/main" xmlns="" id="{0455B0B6-DF65-4276-BF85-D9F3C33284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29" name="Rectangle 25">
                <a:extLst>
                  <a:ext uri="{FF2B5EF4-FFF2-40B4-BE49-F238E27FC236}">
                    <a16:creationId xmlns:a16="http://schemas.microsoft.com/office/drawing/2014/main" xmlns="" id="{927AAC72-C1B4-4FA1-B728-6F942D16DB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30" name="Rectangle 26">
                <a:extLst>
                  <a:ext uri="{FF2B5EF4-FFF2-40B4-BE49-F238E27FC236}">
                    <a16:creationId xmlns:a16="http://schemas.microsoft.com/office/drawing/2014/main" xmlns="" id="{9881053C-A400-407F-A99F-FD2A908C47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31" name="Rectangle 27">
                <a:extLst>
                  <a:ext uri="{FF2B5EF4-FFF2-40B4-BE49-F238E27FC236}">
                    <a16:creationId xmlns:a16="http://schemas.microsoft.com/office/drawing/2014/main" xmlns="" id="{C5214007-1FD6-42C6-8978-B6A9080F39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32" name="Rectangle 28">
                <a:extLst>
                  <a:ext uri="{FF2B5EF4-FFF2-40B4-BE49-F238E27FC236}">
                    <a16:creationId xmlns:a16="http://schemas.microsoft.com/office/drawing/2014/main" xmlns="" id="{AD8EA1C7-794C-4804-984A-0DE9A2580C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33" name="Rectangle 29">
                <a:extLst>
                  <a:ext uri="{FF2B5EF4-FFF2-40B4-BE49-F238E27FC236}">
                    <a16:creationId xmlns:a16="http://schemas.microsoft.com/office/drawing/2014/main" xmlns="" id="{C7D061AA-2186-4364-ADAE-42B1A3E07B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34" name="Rectangle 30">
                <a:extLst>
                  <a:ext uri="{FF2B5EF4-FFF2-40B4-BE49-F238E27FC236}">
                    <a16:creationId xmlns:a16="http://schemas.microsoft.com/office/drawing/2014/main" xmlns="" id="{99CD3B73-4574-4471-9588-E0CD4B29A8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35" name="Rectangle 31">
                <a:extLst>
                  <a:ext uri="{FF2B5EF4-FFF2-40B4-BE49-F238E27FC236}">
                    <a16:creationId xmlns:a16="http://schemas.microsoft.com/office/drawing/2014/main" xmlns="" id="{1E2604D8-02AA-460B-8A72-4EB5BD71C1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36" name="Rectangle 32">
                <a:extLst>
                  <a:ext uri="{FF2B5EF4-FFF2-40B4-BE49-F238E27FC236}">
                    <a16:creationId xmlns:a16="http://schemas.microsoft.com/office/drawing/2014/main" xmlns="" id="{CCCDF646-7CBC-4BE2-879F-CFE2A95C47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37" name="Rectangle 33">
                <a:extLst>
                  <a:ext uri="{FF2B5EF4-FFF2-40B4-BE49-F238E27FC236}">
                    <a16:creationId xmlns:a16="http://schemas.microsoft.com/office/drawing/2014/main" xmlns="" id="{9CDAF899-B7B6-4663-BD3D-C9F9D02A81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38" name="Rectangle 34">
                <a:extLst>
                  <a:ext uri="{FF2B5EF4-FFF2-40B4-BE49-F238E27FC236}">
                    <a16:creationId xmlns:a16="http://schemas.microsoft.com/office/drawing/2014/main" xmlns="" id="{476C7782-038D-4526-9EE5-892E7D99E2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39" name="Rectangle 35">
                <a:extLst>
                  <a:ext uri="{FF2B5EF4-FFF2-40B4-BE49-F238E27FC236}">
                    <a16:creationId xmlns:a16="http://schemas.microsoft.com/office/drawing/2014/main" xmlns="" id="{4791137B-7355-4DF9-8211-35BC4D83A7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40" name="Rectangle 36">
                <a:extLst>
                  <a:ext uri="{FF2B5EF4-FFF2-40B4-BE49-F238E27FC236}">
                    <a16:creationId xmlns:a16="http://schemas.microsoft.com/office/drawing/2014/main" xmlns="" id="{2A81777F-FBE5-4F9D-96EA-D8899CCE09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41" name="Rectangle 37">
                <a:extLst>
                  <a:ext uri="{FF2B5EF4-FFF2-40B4-BE49-F238E27FC236}">
                    <a16:creationId xmlns:a16="http://schemas.microsoft.com/office/drawing/2014/main" xmlns="" id="{20E024D2-E902-455E-8CAB-77B23702FE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42" name="Rectangle 38">
                <a:extLst>
                  <a:ext uri="{FF2B5EF4-FFF2-40B4-BE49-F238E27FC236}">
                    <a16:creationId xmlns:a16="http://schemas.microsoft.com/office/drawing/2014/main" xmlns="" id="{9F7E0496-D573-43CD-9C17-9E9FA0FE9D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43" name="Rectangle 39">
                <a:extLst>
                  <a:ext uri="{FF2B5EF4-FFF2-40B4-BE49-F238E27FC236}">
                    <a16:creationId xmlns:a16="http://schemas.microsoft.com/office/drawing/2014/main" xmlns="" id="{97C90121-1D05-420B-843E-67152C643B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44" name="Rectangle 40">
                <a:extLst>
                  <a:ext uri="{FF2B5EF4-FFF2-40B4-BE49-F238E27FC236}">
                    <a16:creationId xmlns:a16="http://schemas.microsoft.com/office/drawing/2014/main" xmlns="" id="{30D996AF-CC7A-412E-B8AF-E4D403B6AD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45" name="Rectangle 41">
                <a:extLst>
                  <a:ext uri="{FF2B5EF4-FFF2-40B4-BE49-F238E27FC236}">
                    <a16:creationId xmlns:a16="http://schemas.microsoft.com/office/drawing/2014/main" xmlns="" id="{B0D9208D-A482-4573-939B-E5AF1D59FE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46" name="Rectangle 42">
                <a:extLst>
                  <a:ext uri="{FF2B5EF4-FFF2-40B4-BE49-F238E27FC236}">
                    <a16:creationId xmlns:a16="http://schemas.microsoft.com/office/drawing/2014/main" xmlns="" id="{BC8D7B96-C9AF-4604-852E-3A652D101B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47" name="Rectangle 43">
                <a:extLst>
                  <a:ext uri="{FF2B5EF4-FFF2-40B4-BE49-F238E27FC236}">
                    <a16:creationId xmlns:a16="http://schemas.microsoft.com/office/drawing/2014/main" xmlns="" id="{0FC94C49-1366-46DA-B7ED-3E9BB00247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48" name="Rectangle 44">
                <a:extLst>
                  <a:ext uri="{FF2B5EF4-FFF2-40B4-BE49-F238E27FC236}">
                    <a16:creationId xmlns:a16="http://schemas.microsoft.com/office/drawing/2014/main" xmlns="" id="{8CFA4D98-4B1A-460A-ABB8-95F3E96B4F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49" name="Rectangle 45">
                <a:extLst>
                  <a:ext uri="{FF2B5EF4-FFF2-40B4-BE49-F238E27FC236}">
                    <a16:creationId xmlns:a16="http://schemas.microsoft.com/office/drawing/2014/main" xmlns="" id="{3A8326F9-1FE5-4D26-A3E8-73A9D20ED1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50" name="Rectangle 46">
                <a:extLst>
                  <a:ext uri="{FF2B5EF4-FFF2-40B4-BE49-F238E27FC236}">
                    <a16:creationId xmlns:a16="http://schemas.microsoft.com/office/drawing/2014/main" xmlns="" id="{6656F2B5-23B0-4D32-889E-880CEF101A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51" name="Rectangle 47">
                <a:extLst>
                  <a:ext uri="{FF2B5EF4-FFF2-40B4-BE49-F238E27FC236}">
                    <a16:creationId xmlns:a16="http://schemas.microsoft.com/office/drawing/2014/main" xmlns="" id="{8C131F75-4C7A-4FBD-B041-E91D7C85EF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52" name="Rectangle 48">
                <a:extLst>
                  <a:ext uri="{FF2B5EF4-FFF2-40B4-BE49-F238E27FC236}">
                    <a16:creationId xmlns:a16="http://schemas.microsoft.com/office/drawing/2014/main" xmlns="" id="{1EF94C50-EE63-4DA6-89A7-5808E691DA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53" name="Rectangle 49">
                <a:extLst>
                  <a:ext uri="{FF2B5EF4-FFF2-40B4-BE49-F238E27FC236}">
                    <a16:creationId xmlns:a16="http://schemas.microsoft.com/office/drawing/2014/main" xmlns="" id="{E450AAA1-7684-4E2F-AC1C-26BF282AD2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54" name="Rectangle 50">
                <a:extLst>
                  <a:ext uri="{FF2B5EF4-FFF2-40B4-BE49-F238E27FC236}">
                    <a16:creationId xmlns:a16="http://schemas.microsoft.com/office/drawing/2014/main" xmlns="" id="{42FDD09C-0A09-4AEC-A2BB-6DE166EA92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55" name="Rectangle 51">
                <a:extLst>
                  <a:ext uri="{FF2B5EF4-FFF2-40B4-BE49-F238E27FC236}">
                    <a16:creationId xmlns:a16="http://schemas.microsoft.com/office/drawing/2014/main" xmlns="" id="{E5CF8E54-8423-4AE3-B9E8-D80415867C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56" name="Rectangle 52">
                <a:extLst>
                  <a:ext uri="{FF2B5EF4-FFF2-40B4-BE49-F238E27FC236}">
                    <a16:creationId xmlns:a16="http://schemas.microsoft.com/office/drawing/2014/main" xmlns="" id="{CEF19153-A302-4893-8EE9-A138DBEBF6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57" name="Rectangle 53">
                <a:extLst>
                  <a:ext uri="{FF2B5EF4-FFF2-40B4-BE49-F238E27FC236}">
                    <a16:creationId xmlns:a16="http://schemas.microsoft.com/office/drawing/2014/main" xmlns="" id="{90D1952D-1371-4332-A503-67DAA7F8B2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58" name="Rectangle 54">
                <a:extLst>
                  <a:ext uri="{FF2B5EF4-FFF2-40B4-BE49-F238E27FC236}">
                    <a16:creationId xmlns:a16="http://schemas.microsoft.com/office/drawing/2014/main" xmlns="" id="{5764E473-BC48-4FFE-B7CF-9524C8ECA5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59" name="Rectangle 55">
                <a:extLst>
                  <a:ext uri="{FF2B5EF4-FFF2-40B4-BE49-F238E27FC236}">
                    <a16:creationId xmlns:a16="http://schemas.microsoft.com/office/drawing/2014/main" xmlns="" id="{0C1D43F1-B788-4A83-8CB7-97EA6DD0D9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60" name="Rectangle 56">
                <a:extLst>
                  <a:ext uri="{FF2B5EF4-FFF2-40B4-BE49-F238E27FC236}">
                    <a16:creationId xmlns:a16="http://schemas.microsoft.com/office/drawing/2014/main" xmlns="" id="{4AFFA2C2-22F8-4FF2-833A-3075701BCC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61" name="Rectangle 57">
                <a:extLst>
                  <a:ext uri="{FF2B5EF4-FFF2-40B4-BE49-F238E27FC236}">
                    <a16:creationId xmlns:a16="http://schemas.microsoft.com/office/drawing/2014/main" xmlns="" id="{CEAF91FE-449C-467F-8BBB-E878FFE81C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62" name="Rectangle 58">
                <a:extLst>
                  <a:ext uri="{FF2B5EF4-FFF2-40B4-BE49-F238E27FC236}">
                    <a16:creationId xmlns:a16="http://schemas.microsoft.com/office/drawing/2014/main" xmlns="" id="{224CC779-C48D-4FCF-819D-EBBA9AD9CA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63" name="Rectangle 59">
                <a:extLst>
                  <a:ext uri="{FF2B5EF4-FFF2-40B4-BE49-F238E27FC236}">
                    <a16:creationId xmlns:a16="http://schemas.microsoft.com/office/drawing/2014/main" xmlns="" id="{64A55F42-B483-449A-8525-AB4744809A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64" name="Rectangle 60">
                <a:extLst>
                  <a:ext uri="{FF2B5EF4-FFF2-40B4-BE49-F238E27FC236}">
                    <a16:creationId xmlns:a16="http://schemas.microsoft.com/office/drawing/2014/main" xmlns="" id="{169C7393-1969-49F4-8E35-A711F4A263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65" name="Rectangle 61">
                <a:extLst>
                  <a:ext uri="{FF2B5EF4-FFF2-40B4-BE49-F238E27FC236}">
                    <a16:creationId xmlns:a16="http://schemas.microsoft.com/office/drawing/2014/main" xmlns="" id="{E04C0DCB-F081-4B10-9801-1A4EBF8042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66" name="Rectangle 62">
                <a:extLst>
                  <a:ext uri="{FF2B5EF4-FFF2-40B4-BE49-F238E27FC236}">
                    <a16:creationId xmlns:a16="http://schemas.microsoft.com/office/drawing/2014/main" xmlns="" id="{DD01914C-C7F8-4FE8-826F-5D29B14DD4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  <p:sp>
            <p:nvSpPr>
              <p:cNvPr id="67" name="Rectangle 63">
                <a:extLst>
                  <a:ext uri="{FF2B5EF4-FFF2-40B4-BE49-F238E27FC236}">
                    <a16:creationId xmlns:a16="http://schemas.microsoft.com/office/drawing/2014/main" xmlns="" id="{C364D295-EDDC-4779-8EDD-972B93E074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bg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cs-CZ" altLang="cs-CZ"/>
              </a:p>
            </p:txBody>
          </p:sp>
        </p:grpSp>
        <p:sp>
          <p:nvSpPr>
            <p:cNvPr id="6" name="Rectangle 64">
              <a:extLst>
                <a:ext uri="{FF2B5EF4-FFF2-40B4-BE49-F238E27FC236}">
                  <a16:creationId xmlns:a16="http://schemas.microsoft.com/office/drawing/2014/main" xmlns="" id="{AFFFA218-EF8E-48FE-92F9-FE9642F566D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29" y="0"/>
              <a:ext cx="5331" cy="432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7" name="Rectangle 65">
              <a:extLst>
                <a:ext uri="{FF2B5EF4-FFF2-40B4-BE49-F238E27FC236}">
                  <a16:creationId xmlns:a16="http://schemas.microsoft.com/office/drawing/2014/main" xmlns="" id="{9AF34984-499C-4731-BF16-EAE69EED350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0" y="0"/>
              <a:ext cx="5760" cy="321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</p:grpSp>
      <p:sp>
        <p:nvSpPr>
          <p:cNvPr id="68" name="Rectangle 66">
            <a:extLst>
              <a:ext uri="{FF2B5EF4-FFF2-40B4-BE49-F238E27FC236}">
                <a16:creationId xmlns:a16="http://schemas.microsoft.com/office/drawing/2014/main" xmlns="" id="{EE6EFD73-2421-47F9-B4B2-6867414F2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590800"/>
            <a:ext cx="4892675" cy="76200"/>
          </a:xfrm>
          <a:prstGeom prst="rect">
            <a:avLst/>
          </a:prstGeom>
          <a:solidFill>
            <a:schemeClr val="hlink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endParaRPr kumimoji="1" lang="cs-CZ" altLang="cs-CZ"/>
          </a:p>
        </p:txBody>
      </p:sp>
      <p:sp>
        <p:nvSpPr>
          <p:cNvPr id="5187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779463" y="1096963"/>
            <a:ext cx="7678737" cy="143192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cs-CZ" altLang="cs-CZ" noProof="0"/>
              <a:t>Klepnutím lze upravit styl předlohy nadpisů.</a:t>
            </a:r>
          </a:p>
        </p:txBody>
      </p:sp>
      <p:sp>
        <p:nvSpPr>
          <p:cNvPr id="5188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021138" y="2860675"/>
            <a:ext cx="4437062" cy="3114675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cs-CZ" altLang="cs-CZ" noProof="0"/>
              <a:t>Klepnutím lze upravit styl předlohy podnadpisů.</a:t>
            </a:r>
          </a:p>
        </p:txBody>
      </p:sp>
      <p:sp>
        <p:nvSpPr>
          <p:cNvPr id="69" name="Rectangle 69">
            <a:extLst>
              <a:ext uri="{FF2B5EF4-FFF2-40B4-BE49-F238E27FC236}">
                <a16:creationId xmlns:a16="http://schemas.microsoft.com/office/drawing/2014/main" xmlns="" id="{94DDA1D2-633C-4C77-89AE-A14A00B1BFE8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0" name="Rectangle 70">
            <a:extLst>
              <a:ext uri="{FF2B5EF4-FFF2-40B4-BE49-F238E27FC236}">
                <a16:creationId xmlns:a16="http://schemas.microsoft.com/office/drawing/2014/main" xmlns="" id="{55C5243E-CB26-4422-A1B5-909A458A7A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1" name="Rectangle 71">
            <a:extLst>
              <a:ext uri="{FF2B5EF4-FFF2-40B4-BE49-F238E27FC236}">
                <a16:creationId xmlns:a16="http://schemas.microsoft.com/office/drawing/2014/main" xmlns="" id="{E98EAC52-0413-4C2B-8D1C-51E0BFC251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D887A0E-67F0-4917-9C08-E0FA219C19B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01463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7">
            <a:extLst>
              <a:ext uri="{FF2B5EF4-FFF2-40B4-BE49-F238E27FC236}">
                <a16:creationId xmlns:a16="http://schemas.microsoft.com/office/drawing/2014/main" xmlns="" id="{309A4326-9CD8-436B-A864-50085158CB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8">
            <a:extLst>
              <a:ext uri="{FF2B5EF4-FFF2-40B4-BE49-F238E27FC236}">
                <a16:creationId xmlns:a16="http://schemas.microsoft.com/office/drawing/2014/main" xmlns="" id="{5E7A6FEA-A863-4A2C-AE96-CE5DADD3B1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9">
            <a:extLst>
              <a:ext uri="{FF2B5EF4-FFF2-40B4-BE49-F238E27FC236}">
                <a16:creationId xmlns:a16="http://schemas.microsoft.com/office/drawing/2014/main" xmlns="" id="{999CB821-C145-448E-92A7-DA62163FE6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AF1347-9538-4F4A-A73F-E353F8DA835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14526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994525" y="192088"/>
            <a:ext cx="2039938" cy="5903912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71538" y="192088"/>
            <a:ext cx="5970587" cy="5903912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7">
            <a:extLst>
              <a:ext uri="{FF2B5EF4-FFF2-40B4-BE49-F238E27FC236}">
                <a16:creationId xmlns:a16="http://schemas.microsoft.com/office/drawing/2014/main" xmlns="" id="{9128117A-D787-465E-B5EA-906C59BA7A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8">
            <a:extLst>
              <a:ext uri="{FF2B5EF4-FFF2-40B4-BE49-F238E27FC236}">
                <a16:creationId xmlns:a16="http://schemas.microsoft.com/office/drawing/2014/main" xmlns="" id="{0846B8EC-B364-457C-A0A0-4CBE08DA99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9">
            <a:extLst>
              <a:ext uri="{FF2B5EF4-FFF2-40B4-BE49-F238E27FC236}">
                <a16:creationId xmlns:a16="http://schemas.microsoft.com/office/drawing/2014/main" xmlns="" id="{28459CE7-A762-4E8A-88C6-C33A03D91A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CE4EAA-927A-4A3F-970F-3870C8D6C40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24713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67">
            <a:extLst>
              <a:ext uri="{FF2B5EF4-FFF2-40B4-BE49-F238E27FC236}">
                <a16:creationId xmlns:a16="http://schemas.microsoft.com/office/drawing/2014/main" xmlns="" id="{2CD04322-4008-4AF3-BB21-9A17DEFA88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8">
            <a:extLst>
              <a:ext uri="{FF2B5EF4-FFF2-40B4-BE49-F238E27FC236}">
                <a16:creationId xmlns:a16="http://schemas.microsoft.com/office/drawing/2014/main" xmlns="" id="{389F1C88-C1B8-4CBF-BC73-F5F9AFD49D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9">
            <a:extLst>
              <a:ext uri="{FF2B5EF4-FFF2-40B4-BE49-F238E27FC236}">
                <a16:creationId xmlns:a16="http://schemas.microsoft.com/office/drawing/2014/main" xmlns="" id="{B5C9B7A9-64E9-4757-94F7-9F92B60096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99DD85-DDFE-4333-A8F2-0A676E858A3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93821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67">
            <a:extLst>
              <a:ext uri="{FF2B5EF4-FFF2-40B4-BE49-F238E27FC236}">
                <a16:creationId xmlns:a16="http://schemas.microsoft.com/office/drawing/2014/main" xmlns="" id="{9E184D67-8059-4333-96D9-9BDEDB77F6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8">
            <a:extLst>
              <a:ext uri="{FF2B5EF4-FFF2-40B4-BE49-F238E27FC236}">
                <a16:creationId xmlns:a16="http://schemas.microsoft.com/office/drawing/2014/main" xmlns="" id="{F278ABB8-547E-43E3-A6C4-C7B0FD06A5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9">
            <a:extLst>
              <a:ext uri="{FF2B5EF4-FFF2-40B4-BE49-F238E27FC236}">
                <a16:creationId xmlns:a16="http://schemas.microsoft.com/office/drawing/2014/main" xmlns="" id="{79AA6B3A-9A10-44B3-9AB6-71C871CCC9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FD2033-4BDB-419B-B07F-4FF3D2919E8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54996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912813" y="1905000"/>
            <a:ext cx="39782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43488" y="1905000"/>
            <a:ext cx="3979862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67">
            <a:extLst>
              <a:ext uri="{FF2B5EF4-FFF2-40B4-BE49-F238E27FC236}">
                <a16:creationId xmlns:a16="http://schemas.microsoft.com/office/drawing/2014/main" xmlns="" id="{69FC65D1-5F9C-4826-BCDF-25A15AE65F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8">
            <a:extLst>
              <a:ext uri="{FF2B5EF4-FFF2-40B4-BE49-F238E27FC236}">
                <a16:creationId xmlns:a16="http://schemas.microsoft.com/office/drawing/2014/main" xmlns="" id="{A4471B74-196E-4CDC-BD2C-BDDAE7763B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9">
            <a:extLst>
              <a:ext uri="{FF2B5EF4-FFF2-40B4-BE49-F238E27FC236}">
                <a16:creationId xmlns:a16="http://schemas.microsoft.com/office/drawing/2014/main" xmlns="" id="{AD218C3C-BAAD-4CA9-BBDE-170FAF76EB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AFC283-147A-439C-AEA1-3C666273C08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76351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67">
            <a:extLst>
              <a:ext uri="{FF2B5EF4-FFF2-40B4-BE49-F238E27FC236}">
                <a16:creationId xmlns:a16="http://schemas.microsoft.com/office/drawing/2014/main" xmlns="" id="{608303A6-CA86-4555-BDED-6BC831F93B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68">
            <a:extLst>
              <a:ext uri="{FF2B5EF4-FFF2-40B4-BE49-F238E27FC236}">
                <a16:creationId xmlns:a16="http://schemas.microsoft.com/office/drawing/2014/main" xmlns="" id="{0AFF7F53-6261-49DC-B9EC-569C8688EA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9">
            <a:extLst>
              <a:ext uri="{FF2B5EF4-FFF2-40B4-BE49-F238E27FC236}">
                <a16:creationId xmlns:a16="http://schemas.microsoft.com/office/drawing/2014/main" xmlns="" id="{8FD00627-B783-4218-8EE0-C96EE4048F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429C33-7BAC-4879-8956-E5A3607B0E0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47417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67">
            <a:extLst>
              <a:ext uri="{FF2B5EF4-FFF2-40B4-BE49-F238E27FC236}">
                <a16:creationId xmlns:a16="http://schemas.microsoft.com/office/drawing/2014/main" xmlns="" id="{43EA30CF-E992-417F-BC68-899E6E019A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8">
            <a:extLst>
              <a:ext uri="{FF2B5EF4-FFF2-40B4-BE49-F238E27FC236}">
                <a16:creationId xmlns:a16="http://schemas.microsoft.com/office/drawing/2014/main" xmlns="" id="{D67D70C1-74F1-4F14-BD98-E3888FA73D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9">
            <a:extLst>
              <a:ext uri="{FF2B5EF4-FFF2-40B4-BE49-F238E27FC236}">
                <a16:creationId xmlns:a16="http://schemas.microsoft.com/office/drawing/2014/main" xmlns="" id="{1D6B48EA-4E32-45CE-9C84-A45ED8F27F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D6417D-F7AB-4061-B858-236B761E75F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75202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>
            <a:extLst>
              <a:ext uri="{FF2B5EF4-FFF2-40B4-BE49-F238E27FC236}">
                <a16:creationId xmlns:a16="http://schemas.microsoft.com/office/drawing/2014/main" xmlns="" id="{3043D4F1-21AB-4F23-9FBB-18E47668A6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68">
            <a:extLst>
              <a:ext uri="{FF2B5EF4-FFF2-40B4-BE49-F238E27FC236}">
                <a16:creationId xmlns:a16="http://schemas.microsoft.com/office/drawing/2014/main" xmlns="" id="{B11B6232-2C39-4DA8-85D1-62C7F59892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9">
            <a:extLst>
              <a:ext uri="{FF2B5EF4-FFF2-40B4-BE49-F238E27FC236}">
                <a16:creationId xmlns:a16="http://schemas.microsoft.com/office/drawing/2014/main" xmlns="" id="{A5E7265D-D67F-4DBA-BEE4-13405A5B61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420C6D-2870-4B40-BBA2-B94C8696FB3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28059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67">
            <a:extLst>
              <a:ext uri="{FF2B5EF4-FFF2-40B4-BE49-F238E27FC236}">
                <a16:creationId xmlns:a16="http://schemas.microsoft.com/office/drawing/2014/main" xmlns="" id="{5EF2AD38-7B64-4507-930A-D0DC56CAF3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8">
            <a:extLst>
              <a:ext uri="{FF2B5EF4-FFF2-40B4-BE49-F238E27FC236}">
                <a16:creationId xmlns:a16="http://schemas.microsoft.com/office/drawing/2014/main" xmlns="" id="{852560E2-46F7-4B82-B46D-D8C93BCEE3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9">
            <a:extLst>
              <a:ext uri="{FF2B5EF4-FFF2-40B4-BE49-F238E27FC236}">
                <a16:creationId xmlns:a16="http://schemas.microsoft.com/office/drawing/2014/main" xmlns="" id="{F8F50796-8EE7-412A-B063-5E268889E2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9C166D-EF9F-4F89-8A85-2381EBF4EFB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49312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67">
            <a:extLst>
              <a:ext uri="{FF2B5EF4-FFF2-40B4-BE49-F238E27FC236}">
                <a16:creationId xmlns:a16="http://schemas.microsoft.com/office/drawing/2014/main" xmlns="" id="{C7F187F1-3BF2-40A2-9553-7F30710F28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8">
            <a:extLst>
              <a:ext uri="{FF2B5EF4-FFF2-40B4-BE49-F238E27FC236}">
                <a16:creationId xmlns:a16="http://schemas.microsoft.com/office/drawing/2014/main" xmlns="" id="{3A3BD325-E0C7-4AE5-9A41-B57AC2F5C1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9">
            <a:extLst>
              <a:ext uri="{FF2B5EF4-FFF2-40B4-BE49-F238E27FC236}">
                <a16:creationId xmlns:a16="http://schemas.microsoft.com/office/drawing/2014/main" xmlns="" id="{EACFD3D2-3CED-487C-BA75-102C4E6371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AA9649-B9F0-4E9D-8660-9E972F8709F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69701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xmlns="" id="{894F806C-2FC4-4886-9B9A-8774477D072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7175" cy="6867525"/>
            <a:chOff x="0" y="0"/>
            <a:chExt cx="5762" cy="4326"/>
          </a:xfrm>
        </p:grpSpPr>
        <p:sp>
          <p:nvSpPr>
            <p:cNvPr id="1032" name="Rectangle 3">
              <a:extLst>
                <a:ext uri="{FF2B5EF4-FFF2-40B4-BE49-F238E27FC236}">
                  <a16:creationId xmlns:a16="http://schemas.microsoft.com/office/drawing/2014/main" xmlns="" id="{D8FB6AF0-B1EA-443D-97DC-B8D2960654D3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0" y="0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33" name="Rectangle 4">
              <a:extLst>
                <a:ext uri="{FF2B5EF4-FFF2-40B4-BE49-F238E27FC236}">
                  <a16:creationId xmlns:a16="http://schemas.microsoft.com/office/drawing/2014/main" xmlns="" id="{FF03F7E3-40FF-4134-B021-E34975477E27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34" name="Rectangle 5">
              <a:extLst>
                <a:ext uri="{FF2B5EF4-FFF2-40B4-BE49-F238E27FC236}">
                  <a16:creationId xmlns:a16="http://schemas.microsoft.com/office/drawing/2014/main" xmlns="" id="{D181E740-31EC-4D81-9B13-0251738C17E5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35" name="Rectangle 6">
              <a:extLst>
                <a:ext uri="{FF2B5EF4-FFF2-40B4-BE49-F238E27FC236}">
                  <a16:creationId xmlns:a16="http://schemas.microsoft.com/office/drawing/2014/main" xmlns="" id="{B8FB803D-8E15-4D41-BB94-DEBDDDEFDDF7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36" name="Rectangle 7">
              <a:extLst>
                <a:ext uri="{FF2B5EF4-FFF2-40B4-BE49-F238E27FC236}">
                  <a16:creationId xmlns:a16="http://schemas.microsoft.com/office/drawing/2014/main" xmlns="" id="{1E9AC139-4F5E-49A8-92EF-59F67E7EC9DF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37" name="Rectangle 8">
              <a:extLst>
                <a:ext uri="{FF2B5EF4-FFF2-40B4-BE49-F238E27FC236}">
                  <a16:creationId xmlns:a16="http://schemas.microsoft.com/office/drawing/2014/main" xmlns="" id="{AAE3E4FA-79F8-4D1A-80CA-BC15FACACED4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38" name="Rectangle 9">
              <a:extLst>
                <a:ext uri="{FF2B5EF4-FFF2-40B4-BE49-F238E27FC236}">
                  <a16:creationId xmlns:a16="http://schemas.microsoft.com/office/drawing/2014/main" xmlns="" id="{7FE0739B-20E5-47B5-AFD3-30AF5453E3D5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5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39" name="Rectangle 10">
              <a:extLst>
                <a:ext uri="{FF2B5EF4-FFF2-40B4-BE49-F238E27FC236}">
                  <a16:creationId xmlns:a16="http://schemas.microsoft.com/office/drawing/2014/main" xmlns="" id="{26CE6CAE-7DCD-4EFF-B903-CDB356DC9197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6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40" name="Rectangle 11">
              <a:extLst>
                <a:ext uri="{FF2B5EF4-FFF2-40B4-BE49-F238E27FC236}">
                  <a16:creationId xmlns:a16="http://schemas.microsoft.com/office/drawing/2014/main" xmlns="" id="{C78BD80A-5102-42FA-BA69-DAC7BEF394F8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7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41" name="Rectangle 12">
              <a:extLst>
                <a:ext uri="{FF2B5EF4-FFF2-40B4-BE49-F238E27FC236}">
                  <a16:creationId xmlns:a16="http://schemas.microsoft.com/office/drawing/2014/main" xmlns="" id="{F319D21A-F9D2-45A3-B04C-F8D9BA5BA86D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8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42" name="Rectangle 13">
              <a:extLst>
                <a:ext uri="{FF2B5EF4-FFF2-40B4-BE49-F238E27FC236}">
                  <a16:creationId xmlns:a16="http://schemas.microsoft.com/office/drawing/2014/main" xmlns="" id="{CB401F0C-6295-4302-9FFD-57B424267FAA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9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43" name="Rectangle 14">
              <a:extLst>
                <a:ext uri="{FF2B5EF4-FFF2-40B4-BE49-F238E27FC236}">
                  <a16:creationId xmlns:a16="http://schemas.microsoft.com/office/drawing/2014/main" xmlns="" id="{F271BF05-A652-4E08-B8BB-8BF3A785B80F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0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44" name="Rectangle 15">
              <a:extLst>
                <a:ext uri="{FF2B5EF4-FFF2-40B4-BE49-F238E27FC236}">
                  <a16:creationId xmlns:a16="http://schemas.microsoft.com/office/drawing/2014/main" xmlns="" id="{34573897-96E5-4B4B-8415-A92369BA1321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1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45" name="Rectangle 16">
              <a:extLst>
                <a:ext uri="{FF2B5EF4-FFF2-40B4-BE49-F238E27FC236}">
                  <a16:creationId xmlns:a16="http://schemas.microsoft.com/office/drawing/2014/main" xmlns="" id="{8D459854-5B9B-421C-99C8-3D9D7E6B8F7D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2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46" name="Rectangle 17">
              <a:extLst>
                <a:ext uri="{FF2B5EF4-FFF2-40B4-BE49-F238E27FC236}">
                  <a16:creationId xmlns:a16="http://schemas.microsoft.com/office/drawing/2014/main" xmlns="" id="{C5DD06A3-FD93-498C-ADA1-3FD47447B2B1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3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47" name="Rectangle 18">
              <a:extLst>
                <a:ext uri="{FF2B5EF4-FFF2-40B4-BE49-F238E27FC236}">
                  <a16:creationId xmlns:a16="http://schemas.microsoft.com/office/drawing/2014/main" xmlns="" id="{70BF42A7-AC35-48B2-AFA1-C9D7EED64A1B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4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48" name="Rectangle 19">
              <a:extLst>
                <a:ext uri="{FF2B5EF4-FFF2-40B4-BE49-F238E27FC236}">
                  <a16:creationId xmlns:a16="http://schemas.microsoft.com/office/drawing/2014/main" xmlns="" id="{B9CA748C-DE47-42B6-B5DC-59FF4DBE6B16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5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49" name="Rectangle 20">
              <a:extLst>
                <a:ext uri="{FF2B5EF4-FFF2-40B4-BE49-F238E27FC236}">
                  <a16:creationId xmlns:a16="http://schemas.microsoft.com/office/drawing/2014/main" xmlns="" id="{81042E36-C945-47EE-9E33-A71BC771452A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6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50" name="Rectangle 21">
              <a:extLst>
                <a:ext uri="{FF2B5EF4-FFF2-40B4-BE49-F238E27FC236}">
                  <a16:creationId xmlns:a16="http://schemas.microsoft.com/office/drawing/2014/main" xmlns="" id="{398199A9-9727-4E17-B105-57E080DFCB8F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7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51" name="Rectangle 22">
              <a:extLst>
                <a:ext uri="{FF2B5EF4-FFF2-40B4-BE49-F238E27FC236}">
                  <a16:creationId xmlns:a16="http://schemas.microsoft.com/office/drawing/2014/main" xmlns="" id="{B7081098-FAF7-4321-8F4C-2D3E1469FB75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8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52" name="Rectangle 23">
              <a:extLst>
                <a:ext uri="{FF2B5EF4-FFF2-40B4-BE49-F238E27FC236}">
                  <a16:creationId xmlns:a16="http://schemas.microsoft.com/office/drawing/2014/main" xmlns="" id="{0B858482-9B38-48EC-9F89-37AEDC2480A9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9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53" name="Rectangle 24">
              <a:extLst>
                <a:ext uri="{FF2B5EF4-FFF2-40B4-BE49-F238E27FC236}">
                  <a16:creationId xmlns:a16="http://schemas.microsoft.com/office/drawing/2014/main" xmlns="" id="{BF12B145-05B9-4899-9640-90DA9FAFE3A6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0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54" name="Rectangle 25">
              <a:extLst>
                <a:ext uri="{FF2B5EF4-FFF2-40B4-BE49-F238E27FC236}">
                  <a16:creationId xmlns:a16="http://schemas.microsoft.com/office/drawing/2014/main" xmlns="" id="{AB34A5D2-BCF3-4CDC-A3EF-8DC45768D7F1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1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55" name="Rectangle 26">
              <a:extLst>
                <a:ext uri="{FF2B5EF4-FFF2-40B4-BE49-F238E27FC236}">
                  <a16:creationId xmlns:a16="http://schemas.microsoft.com/office/drawing/2014/main" xmlns="" id="{ED841044-9A2A-4E60-BB98-E9990BFEA7A0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2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56" name="Rectangle 27">
              <a:extLst>
                <a:ext uri="{FF2B5EF4-FFF2-40B4-BE49-F238E27FC236}">
                  <a16:creationId xmlns:a16="http://schemas.microsoft.com/office/drawing/2014/main" xmlns="" id="{CD5DD7FE-0C0A-4020-B78E-E44B84FB6926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3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57" name="Rectangle 28">
              <a:extLst>
                <a:ext uri="{FF2B5EF4-FFF2-40B4-BE49-F238E27FC236}">
                  <a16:creationId xmlns:a16="http://schemas.microsoft.com/office/drawing/2014/main" xmlns="" id="{15947CD7-8066-4F93-8F3F-39926E600E87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4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58" name="Rectangle 29">
              <a:extLst>
                <a:ext uri="{FF2B5EF4-FFF2-40B4-BE49-F238E27FC236}">
                  <a16:creationId xmlns:a16="http://schemas.microsoft.com/office/drawing/2014/main" xmlns="" id="{F8964E9F-3E67-4CF4-A9CE-BD334F253F1C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4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59" name="Rectangle 30">
              <a:extLst>
                <a:ext uri="{FF2B5EF4-FFF2-40B4-BE49-F238E27FC236}">
                  <a16:creationId xmlns:a16="http://schemas.microsoft.com/office/drawing/2014/main" xmlns="" id="{94197EA8-65EF-47DD-B491-E869D8813AD9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5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60" name="Rectangle 31">
              <a:extLst>
                <a:ext uri="{FF2B5EF4-FFF2-40B4-BE49-F238E27FC236}">
                  <a16:creationId xmlns:a16="http://schemas.microsoft.com/office/drawing/2014/main" xmlns="" id="{52697546-09F8-4B54-B6BD-00476D851D42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6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61" name="Rectangle 32">
              <a:extLst>
                <a:ext uri="{FF2B5EF4-FFF2-40B4-BE49-F238E27FC236}">
                  <a16:creationId xmlns:a16="http://schemas.microsoft.com/office/drawing/2014/main" xmlns="" id="{99C20CD2-EE23-4BC3-9156-09664EAC7827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7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62" name="Rectangle 33">
              <a:extLst>
                <a:ext uri="{FF2B5EF4-FFF2-40B4-BE49-F238E27FC236}">
                  <a16:creationId xmlns:a16="http://schemas.microsoft.com/office/drawing/2014/main" xmlns="" id="{DDBCA65C-23CE-4884-AFF3-B09C6FC6EDF5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8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63" name="Rectangle 34">
              <a:extLst>
                <a:ext uri="{FF2B5EF4-FFF2-40B4-BE49-F238E27FC236}">
                  <a16:creationId xmlns:a16="http://schemas.microsoft.com/office/drawing/2014/main" xmlns="" id="{06DF3E01-95CF-444D-9D12-D159527F79A4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9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64" name="Rectangle 35">
              <a:extLst>
                <a:ext uri="{FF2B5EF4-FFF2-40B4-BE49-F238E27FC236}">
                  <a16:creationId xmlns:a16="http://schemas.microsoft.com/office/drawing/2014/main" xmlns="" id="{805680F0-4B03-40BF-A59B-6C65E4A4F63D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0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65" name="Rectangle 36">
              <a:extLst>
                <a:ext uri="{FF2B5EF4-FFF2-40B4-BE49-F238E27FC236}">
                  <a16:creationId xmlns:a16="http://schemas.microsoft.com/office/drawing/2014/main" xmlns="" id="{944A02E1-2FF6-4D7C-AB9D-3825D9854185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1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66" name="Rectangle 37">
              <a:extLst>
                <a:ext uri="{FF2B5EF4-FFF2-40B4-BE49-F238E27FC236}">
                  <a16:creationId xmlns:a16="http://schemas.microsoft.com/office/drawing/2014/main" xmlns="" id="{F5CEC92E-6F0D-43B1-A2A5-B8682558D491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2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67" name="Rectangle 38">
              <a:extLst>
                <a:ext uri="{FF2B5EF4-FFF2-40B4-BE49-F238E27FC236}">
                  <a16:creationId xmlns:a16="http://schemas.microsoft.com/office/drawing/2014/main" xmlns="" id="{46BF5163-5501-48EF-A278-D3E9E6DFCA9B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3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68" name="Rectangle 39">
              <a:extLst>
                <a:ext uri="{FF2B5EF4-FFF2-40B4-BE49-F238E27FC236}">
                  <a16:creationId xmlns:a16="http://schemas.microsoft.com/office/drawing/2014/main" xmlns="" id="{E8A573F0-AD73-4147-A69B-0B7058093D29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4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69" name="Rectangle 40">
              <a:extLst>
                <a:ext uri="{FF2B5EF4-FFF2-40B4-BE49-F238E27FC236}">
                  <a16:creationId xmlns:a16="http://schemas.microsoft.com/office/drawing/2014/main" xmlns="" id="{0B84352A-84C4-4EB7-B85B-607760DD855C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5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70" name="Rectangle 41">
              <a:extLst>
                <a:ext uri="{FF2B5EF4-FFF2-40B4-BE49-F238E27FC236}">
                  <a16:creationId xmlns:a16="http://schemas.microsoft.com/office/drawing/2014/main" xmlns="" id="{079BC674-4133-4D5E-A66C-1E5AD80AB8C0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6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71" name="Rectangle 42">
              <a:extLst>
                <a:ext uri="{FF2B5EF4-FFF2-40B4-BE49-F238E27FC236}">
                  <a16:creationId xmlns:a16="http://schemas.microsoft.com/office/drawing/2014/main" xmlns="" id="{28BFF233-9A14-40F0-B133-E796F465F880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7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72" name="Rectangle 43">
              <a:extLst>
                <a:ext uri="{FF2B5EF4-FFF2-40B4-BE49-F238E27FC236}">
                  <a16:creationId xmlns:a16="http://schemas.microsoft.com/office/drawing/2014/main" xmlns="" id="{413B9AFC-5799-4513-9ABC-D05282FD19BB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8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73" name="Rectangle 44">
              <a:extLst>
                <a:ext uri="{FF2B5EF4-FFF2-40B4-BE49-F238E27FC236}">
                  <a16:creationId xmlns:a16="http://schemas.microsoft.com/office/drawing/2014/main" xmlns="" id="{1D37A508-B290-4FC8-962A-7B332960224C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9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74" name="Rectangle 45">
              <a:extLst>
                <a:ext uri="{FF2B5EF4-FFF2-40B4-BE49-F238E27FC236}">
                  <a16:creationId xmlns:a16="http://schemas.microsoft.com/office/drawing/2014/main" xmlns="" id="{55863F27-AE38-47C8-99CA-F5CDF35ADCC7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0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75" name="Rectangle 46">
              <a:extLst>
                <a:ext uri="{FF2B5EF4-FFF2-40B4-BE49-F238E27FC236}">
                  <a16:creationId xmlns:a16="http://schemas.microsoft.com/office/drawing/2014/main" xmlns="" id="{415276E7-74EC-46A2-9F74-F789232041D8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1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76" name="Rectangle 47">
              <a:extLst>
                <a:ext uri="{FF2B5EF4-FFF2-40B4-BE49-F238E27FC236}">
                  <a16:creationId xmlns:a16="http://schemas.microsoft.com/office/drawing/2014/main" xmlns="" id="{9E3322D2-7DD2-4FCA-8612-CB6882AEDAAF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2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77" name="Rectangle 48">
              <a:extLst>
                <a:ext uri="{FF2B5EF4-FFF2-40B4-BE49-F238E27FC236}">
                  <a16:creationId xmlns:a16="http://schemas.microsoft.com/office/drawing/2014/main" xmlns="" id="{DAFF649E-6567-4FC1-AF09-00FD1C3345D0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3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78" name="Rectangle 49">
              <a:extLst>
                <a:ext uri="{FF2B5EF4-FFF2-40B4-BE49-F238E27FC236}">
                  <a16:creationId xmlns:a16="http://schemas.microsoft.com/office/drawing/2014/main" xmlns="" id="{D3830DEC-20CC-4CBB-AC52-BC8538B04793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4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79" name="Rectangle 50">
              <a:extLst>
                <a:ext uri="{FF2B5EF4-FFF2-40B4-BE49-F238E27FC236}">
                  <a16:creationId xmlns:a16="http://schemas.microsoft.com/office/drawing/2014/main" xmlns="" id="{8D1AF8A2-94B5-476C-9748-091EB90FA6C2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5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80" name="Rectangle 51">
              <a:extLst>
                <a:ext uri="{FF2B5EF4-FFF2-40B4-BE49-F238E27FC236}">
                  <a16:creationId xmlns:a16="http://schemas.microsoft.com/office/drawing/2014/main" xmlns="" id="{78F04A42-8D87-4913-93D0-C83556350FFE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6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81" name="Rectangle 52">
              <a:extLst>
                <a:ext uri="{FF2B5EF4-FFF2-40B4-BE49-F238E27FC236}">
                  <a16:creationId xmlns:a16="http://schemas.microsoft.com/office/drawing/2014/main" xmlns="" id="{8EE483EF-20E8-4DE9-A0F3-E2B48B16079C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7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82" name="Rectangle 53">
              <a:extLst>
                <a:ext uri="{FF2B5EF4-FFF2-40B4-BE49-F238E27FC236}">
                  <a16:creationId xmlns:a16="http://schemas.microsoft.com/office/drawing/2014/main" xmlns="" id="{63567CFB-63E2-4DDF-8C94-4EC9E6CD83C4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8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83" name="Rectangle 54">
              <a:extLst>
                <a:ext uri="{FF2B5EF4-FFF2-40B4-BE49-F238E27FC236}">
                  <a16:creationId xmlns:a16="http://schemas.microsoft.com/office/drawing/2014/main" xmlns="" id="{D7D0E6E5-D706-413E-9B76-33784161F232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8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84" name="Rectangle 55">
              <a:extLst>
                <a:ext uri="{FF2B5EF4-FFF2-40B4-BE49-F238E27FC236}">
                  <a16:creationId xmlns:a16="http://schemas.microsoft.com/office/drawing/2014/main" xmlns="" id="{3B31C7CA-69BC-4094-A858-8CD3C2819ED7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9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85" name="Rectangle 56">
              <a:extLst>
                <a:ext uri="{FF2B5EF4-FFF2-40B4-BE49-F238E27FC236}">
                  <a16:creationId xmlns:a16="http://schemas.microsoft.com/office/drawing/2014/main" xmlns="" id="{EE8006AB-7CD6-4AE0-952F-7659783E41D8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50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86" name="Rectangle 57">
              <a:extLst>
                <a:ext uri="{FF2B5EF4-FFF2-40B4-BE49-F238E27FC236}">
                  <a16:creationId xmlns:a16="http://schemas.microsoft.com/office/drawing/2014/main" xmlns="" id="{86E05D67-45AE-49A8-A652-FF2313E9899A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51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87" name="Rectangle 58">
              <a:extLst>
                <a:ext uri="{FF2B5EF4-FFF2-40B4-BE49-F238E27FC236}">
                  <a16:creationId xmlns:a16="http://schemas.microsoft.com/office/drawing/2014/main" xmlns="" id="{49F4B053-2D11-4E1F-9550-811D149B108D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52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88" name="Rectangle 59">
              <a:extLst>
                <a:ext uri="{FF2B5EF4-FFF2-40B4-BE49-F238E27FC236}">
                  <a16:creationId xmlns:a16="http://schemas.microsoft.com/office/drawing/2014/main" xmlns="" id="{911B2E9E-9BC8-436C-A04F-A6326B571EC0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53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89" name="Rectangle 60">
              <a:extLst>
                <a:ext uri="{FF2B5EF4-FFF2-40B4-BE49-F238E27FC236}">
                  <a16:creationId xmlns:a16="http://schemas.microsoft.com/office/drawing/2014/main" xmlns="" id="{C70662DC-9BA2-4082-84AD-49F311750862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54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90" name="Rectangle 61">
              <a:extLst>
                <a:ext uri="{FF2B5EF4-FFF2-40B4-BE49-F238E27FC236}">
                  <a16:creationId xmlns:a16="http://schemas.microsoft.com/office/drawing/2014/main" xmlns="" id="{F9E181BE-6468-407B-A95D-B9B08DE2688C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55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91" name="Rectangle 62">
              <a:extLst>
                <a:ext uri="{FF2B5EF4-FFF2-40B4-BE49-F238E27FC236}">
                  <a16:creationId xmlns:a16="http://schemas.microsoft.com/office/drawing/2014/main" xmlns="" id="{32591796-8AC5-4F23-83C7-13B525006F3F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56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92" name="Rectangle 63">
              <a:extLst>
                <a:ext uri="{FF2B5EF4-FFF2-40B4-BE49-F238E27FC236}">
                  <a16:creationId xmlns:a16="http://schemas.microsoft.com/office/drawing/2014/main" xmlns="" id="{57DCED37-645F-474F-A495-A72415AA01C5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31" y="0"/>
              <a:ext cx="5331" cy="432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  <p:sp>
          <p:nvSpPr>
            <p:cNvPr id="1093" name="Rectangle 64">
              <a:extLst>
                <a:ext uri="{FF2B5EF4-FFF2-40B4-BE49-F238E27FC236}">
                  <a16:creationId xmlns:a16="http://schemas.microsoft.com/office/drawing/2014/main" xmlns="" id="{16E838F7-BC7E-400B-A248-9DB2AA75835B}"/>
                </a:ext>
              </a:extLst>
            </p:cNvPr>
            <p:cNvSpPr>
              <a:spLocks noChangeArrowheads="1"/>
            </p:cNvSpPr>
            <p:nvPr userDrawn="1"/>
          </p:nvSpPr>
          <p:spPr bwMode="blackGray">
            <a:xfrm>
              <a:off x="0" y="1081"/>
              <a:ext cx="4378" cy="47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eaLnBrk="1" hangingPunct="1">
                <a:defRPr/>
              </a:pPr>
              <a:endParaRPr lang="cs-CZ" altLang="cs-CZ"/>
            </a:p>
          </p:txBody>
        </p:sp>
      </p:grpSp>
      <p:sp>
        <p:nvSpPr>
          <p:cNvPr id="1027" name="Rectangle 65">
            <a:extLst>
              <a:ext uri="{FF2B5EF4-FFF2-40B4-BE49-F238E27FC236}">
                <a16:creationId xmlns:a16="http://schemas.microsoft.com/office/drawing/2014/main" xmlns="" id="{6EF37FAE-8702-4A3A-BC03-04622FD0DB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192088"/>
            <a:ext cx="816292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8" name="Rectangle 66">
            <a:extLst>
              <a:ext uri="{FF2B5EF4-FFF2-40B4-BE49-F238E27FC236}">
                <a16:creationId xmlns:a16="http://schemas.microsoft.com/office/drawing/2014/main" xmlns="" id="{2A0D73CA-E8BF-40B4-BD1B-6708CABA84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1905000"/>
            <a:ext cx="8110537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163" name="Rectangle 67">
            <a:extLst>
              <a:ext uri="{FF2B5EF4-FFF2-40B4-BE49-F238E27FC236}">
                <a16:creationId xmlns:a16="http://schemas.microsoft.com/office/drawing/2014/main" xmlns="" id="{4BDEF1D7-5856-4DCB-8153-25CFF26BA2B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52525" y="62865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164" name="Rectangle 68">
            <a:extLst>
              <a:ext uri="{FF2B5EF4-FFF2-40B4-BE49-F238E27FC236}">
                <a16:creationId xmlns:a16="http://schemas.microsoft.com/office/drawing/2014/main" xmlns="" id="{905B915D-741A-4BE6-875D-F2F4501F3E9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90925" y="62865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165" name="Rectangle 69">
            <a:extLst>
              <a:ext uri="{FF2B5EF4-FFF2-40B4-BE49-F238E27FC236}">
                <a16:creationId xmlns:a16="http://schemas.microsoft.com/office/drawing/2014/main" xmlns="" id="{DA113FF3-D001-47E8-87C7-4235246C6DA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2865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5A4020A-BA02-46B3-85F0-49982D9DF696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3" r:id="rId2"/>
    <p:sldLayoutId id="2147483862" r:id="rId3"/>
    <p:sldLayoutId id="2147483861" r:id="rId4"/>
    <p:sldLayoutId id="2147483860" r:id="rId5"/>
    <p:sldLayoutId id="2147483859" r:id="rId6"/>
    <p:sldLayoutId id="2147483858" r:id="rId7"/>
    <p:sldLayoutId id="2147483857" r:id="rId8"/>
    <p:sldLayoutId id="2147483856" r:id="rId9"/>
    <p:sldLayoutId id="2147483855" r:id="rId10"/>
    <p:sldLayoutId id="214748385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audio" Target="../media/media11.wav"/><Relationship Id="rId7" Type="http://schemas.openxmlformats.org/officeDocument/2006/relationships/image" Target="../media/image4.wmf"/><Relationship Id="rId2" Type="http://schemas.microsoft.com/office/2007/relationships/media" Target="../media/media11.wav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microsoft.com/office/2007/relationships/hdphoto" Target="../media/hdphoto1.wdp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1.png"/><Relationship Id="rId5" Type="http://schemas.openxmlformats.org/officeDocument/2006/relationships/image" Target="../media/image10.emf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microsoft.com/office/2007/relationships/hdphoto" Target="../media/hdphoto1.wdp"/><Relationship Id="rId3" Type="http://schemas.openxmlformats.org/officeDocument/2006/relationships/audio" Target="../media/media20.wav"/><Relationship Id="rId7" Type="http://schemas.openxmlformats.org/officeDocument/2006/relationships/image" Target="../media/image12.wmf"/><Relationship Id="rId12" Type="http://schemas.openxmlformats.org/officeDocument/2006/relationships/image" Target="../media/image1.png"/><Relationship Id="rId2" Type="http://schemas.microsoft.com/office/2007/relationships/media" Target="../media/media20.wav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4.wmf"/><Relationship Id="rId5" Type="http://schemas.openxmlformats.org/officeDocument/2006/relationships/notesSlide" Target="../notesSlides/notesSlide18.xml"/><Relationship Id="rId10" Type="http://schemas.openxmlformats.org/officeDocument/2006/relationships/oleObject" Target="../embeddings/oleObject6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17.tiff"/><Relationship Id="rId5" Type="http://schemas.openxmlformats.org/officeDocument/2006/relationships/image" Target="../media/image16.tiff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1.png"/><Relationship Id="rId5" Type="http://schemas.openxmlformats.org/officeDocument/2006/relationships/image" Target="../media/image18.tiff"/><Relationship Id="rId4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1.png"/><Relationship Id="rId5" Type="http://schemas.openxmlformats.org/officeDocument/2006/relationships/image" Target="../media/image19.tiff"/><Relationship Id="rId4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25.wav"/><Relationship Id="rId7" Type="http://schemas.openxmlformats.org/officeDocument/2006/relationships/image" Target="../media/image20.wmf"/><Relationship Id="rId12" Type="http://schemas.microsoft.com/office/2007/relationships/hdphoto" Target="../media/hdphoto1.wdp"/><Relationship Id="rId2" Type="http://schemas.microsoft.com/office/2007/relationships/media" Target="../media/media25.wav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23.xml"/><Relationship Id="rId10" Type="http://schemas.openxmlformats.org/officeDocument/2006/relationships/image" Target="../media/image21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8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1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1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image" Target="../media/image1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image" Target="../media/image1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8.wav"/><Relationship Id="rId7" Type="http://schemas.openxmlformats.org/officeDocument/2006/relationships/image" Target="../media/image2.wmf"/><Relationship Id="rId2" Type="http://schemas.microsoft.com/office/2007/relationships/media" Target="../media/media8.wav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>
            <a:extLst>
              <a:ext uri="{FF2B5EF4-FFF2-40B4-BE49-F238E27FC236}">
                <a16:creationId xmlns:a16="http://schemas.microsoft.com/office/drawing/2014/main" xmlns="" id="{A5F2CB5C-4AC7-4885-9670-AD70393DD5E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987824" y="974338"/>
            <a:ext cx="5904656" cy="1446550"/>
          </a:xfrm>
        </p:spPr>
        <p:txBody>
          <a:bodyPr/>
          <a:lstStyle/>
          <a:p>
            <a:pPr algn="ctr" eaLnBrk="1" hangingPunct="1">
              <a:spcAft>
                <a:spcPts val="300"/>
              </a:spcAft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Antropogenní ovlivnění</a:t>
            </a:r>
            <a:b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jeskynního mikroklimatu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xmlns="" id="{77588BCD-C2F5-4C7B-AE7E-4BB6EEBDCE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912" y="2983592"/>
            <a:ext cx="432048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l" eaLnBrk="1" hangingPunct="1">
              <a:spcAft>
                <a:spcPts val="2600"/>
              </a:spcAft>
            </a:pPr>
            <a:r>
              <a:rPr lang="cs-CZ" altLang="cs-CZ" sz="4800" kern="0" dirty="0">
                <a:latin typeface="Calibri" panose="020F0502020204030204" pitchFamily="34" charset="0"/>
                <a:cs typeface="Calibri" panose="020F0502020204030204" pitchFamily="34" charset="0"/>
              </a:rPr>
              <a:t>        01 Úvod</a:t>
            </a:r>
          </a:p>
          <a:p>
            <a:pPr algn="l" eaLnBrk="1" hangingPunct="1">
              <a:spcAft>
                <a:spcPts val="24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cs-CZ" altLang="cs-CZ" sz="8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role jeskynní mikroklimatologie</a:t>
            </a:r>
          </a:p>
          <a:p>
            <a:pPr algn="l" eaLnBrk="1" hangingPunct="1">
              <a:spcAft>
                <a:spcPts val="24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cs-CZ" altLang="cs-CZ" sz="8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oxid</a:t>
            </a:r>
            <a:r>
              <a:rPr lang="cs-CZ" altLang="cs-CZ" sz="12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uhličitý</a:t>
            </a:r>
            <a:r>
              <a:rPr lang="cs-CZ" altLang="cs-CZ" sz="12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cs-CZ" altLang="cs-CZ" sz="12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jeskynní</a:t>
            </a:r>
            <a:r>
              <a:rPr lang="cs-CZ" altLang="cs-CZ" sz="12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atmosféře</a:t>
            </a: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cs-CZ" altLang="cs-CZ" sz="8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role proudění vzduchu v jeskyni</a:t>
            </a:r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000" y="270000"/>
            <a:ext cx="540000" cy="5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0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>
            <a:extLst>
              <a:ext uri="{FF2B5EF4-FFF2-40B4-BE49-F238E27FC236}">
                <a16:creationId xmlns:a16="http://schemas.microsoft.com/office/drawing/2014/main" xmlns="" id="{5C110C49-83B7-4D61-BBB5-150470C7C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15708"/>
            <a:ext cx="7344816" cy="4604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D94763BF-E0A0-4EB5-BEBA-9E6119298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692696"/>
            <a:ext cx="64087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Aft>
                <a:spcPts val="1800"/>
              </a:spcAft>
            </a:pPr>
            <a:r>
              <a:rPr lang="cs-CZ" altLang="cs-CZ" sz="4800" kern="0" dirty="0">
                <a:latin typeface="Calibri" panose="020F0502020204030204" pitchFamily="34" charset="0"/>
                <a:cs typeface="Calibri" panose="020F0502020204030204" pitchFamily="34" charset="0"/>
              </a:rPr>
              <a:t>Krasový profil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000" y="270000"/>
            <a:ext cx="540000" cy="540000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</p:pic>
    </p:spTree>
    <p:extLst>
      <p:ext uri="{BB962C8B-B14F-4D97-AF65-F5344CB8AC3E}">
        <p14:creationId xmlns:p14="http://schemas.microsoft.com/office/powerpoint/2010/main" val="274383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9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D94763BF-E0A0-4EB5-BEBA-9E6119298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692696"/>
            <a:ext cx="64087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Aft>
                <a:spcPts val="1800"/>
              </a:spcAft>
            </a:pPr>
            <a:r>
              <a:rPr lang="cs-CZ" altLang="cs-CZ" sz="4800" kern="0" dirty="0">
                <a:latin typeface="Calibri" panose="020F0502020204030204" pitchFamily="34" charset="0"/>
                <a:cs typeface="Calibri" panose="020F0502020204030204" pitchFamily="34" charset="0"/>
              </a:rPr>
              <a:t>Jeskyně jako dyn. systém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574CCD72-8D15-4EE4-A9E1-8BBB96EF2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477" y="1844824"/>
            <a:ext cx="8208912" cy="4170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jeskyně představuje otevřený dynamický systém, v němž dochází k výměně</a:t>
            </a: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jak hmoty, tak i energie s okolním prostředím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výměna hmoty vyjádřena pomocí hmotových toků, které odpovídají změně</a:t>
            </a:r>
          </a:p>
          <a:p>
            <a:pPr algn="l" eaLnBrk="1" hangingPunct="1">
              <a:spcAft>
                <a:spcPts val="7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látkového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množství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čase,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kladná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změna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přírůstek,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záporná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změna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úbytek</a:t>
            </a:r>
            <a:endParaRPr lang="cs-CZ" altLang="cs-CZ" sz="10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eaLnBrk="1" hangingPunct="1">
              <a:spcAft>
                <a:spcPts val="12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bilance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toků: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aktuální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stav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systému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odpovídá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sumě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všech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toků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do/z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systému</a:t>
            </a: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stacionární stav: suma všech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dílčích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hmotových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toků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do/z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sytému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je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rovna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  <a:p>
            <a:pPr algn="l" eaLnBrk="1" hangingPunct="1">
              <a:spcAft>
                <a:spcPts val="1800"/>
              </a:spcAft>
            </a:pPr>
            <a:endParaRPr lang="cs-CZ" altLang="cs-CZ" sz="20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" name="Objekt 7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561503991"/>
              </p:ext>
            </p:extLst>
          </p:nvPr>
        </p:nvGraphicFramePr>
        <p:xfrm>
          <a:off x="3491880" y="3861048"/>
          <a:ext cx="2514600" cy="5592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4" name="Rovnice" r:id="rId6" imgW="1422400" imgH="393700" progId="Equation.3">
                  <p:embed/>
                </p:oleObj>
              </mc:Choice>
              <mc:Fallback>
                <p:oleObj name="Rovnice" r:id="rId6" imgW="1422400" imgH="393700" progId="Equation.3">
                  <p:embed/>
                  <p:pic>
                    <p:nvPicPr>
                      <p:cNvPr id="0" name="Object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1880" y="3861048"/>
                        <a:ext cx="2514600" cy="559291"/>
                      </a:xfrm>
                      <a:prstGeom prst="rect">
                        <a:avLst/>
                      </a:prstGeom>
                      <a:solidFill>
                        <a:srgbClr val="CCFF99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8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030593288"/>
              </p:ext>
            </p:extLst>
          </p:nvPr>
        </p:nvGraphicFramePr>
        <p:xfrm>
          <a:off x="3131840" y="5661248"/>
          <a:ext cx="3281363" cy="640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5" name="Rovnice" r:id="rId8" imgW="1930400" imgH="419100" progId="Equation.3">
                  <p:embed/>
                </p:oleObj>
              </mc:Choice>
              <mc:Fallback>
                <p:oleObj name="Rovnice" r:id="rId8" imgW="1930400" imgH="419100" progId="Equation.3">
                  <p:embed/>
                  <p:pic>
                    <p:nvPicPr>
                      <p:cNvPr id="0" name="Object 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1840" y="5661248"/>
                        <a:ext cx="3281363" cy="640780"/>
                      </a:xfrm>
                      <a:prstGeom prst="rect">
                        <a:avLst/>
                      </a:prstGeom>
                      <a:solidFill>
                        <a:srgbClr val="CCFF99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Nahraný zvu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>
            <a:biLevel thresh="7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000" y="270000"/>
            <a:ext cx="540000" cy="540000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</p:pic>
    </p:spTree>
    <p:extLst>
      <p:ext uri="{BB962C8B-B14F-4D97-AF65-F5344CB8AC3E}">
        <p14:creationId xmlns:p14="http://schemas.microsoft.com/office/powerpoint/2010/main" val="188335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6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D94763BF-E0A0-4EB5-BEBA-9E6119298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692696"/>
            <a:ext cx="64087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Aft>
                <a:spcPts val="1800"/>
              </a:spcAft>
            </a:pPr>
            <a:r>
              <a:rPr lang="cs-CZ" altLang="cs-CZ" sz="4800" kern="0" dirty="0">
                <a:latin typeface="Calibri" panose="020F0502020204030204" pitchFamily="34" charset="0"/>
                <a:cs typeface="Calibri" panose="020F0502020204030204" pitchFamily="34" charset="0"/>
              </a:rPr>
              <a:t>Box model jeskyně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574CCD72-8D15-4EE4-A9E1-8BBB96EF2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917" y="1916832"/>
            <a:ext cx="8208912" cy="461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l" eaLnBrk="1" hangingPunct="1">
              <a:spcAft>
                <a:spcPts val="1200"/>
              </a:spcAft>
            </a:pPr>
            <a:r>
              <a:rPr lang="cs-CZ" altLang="cs-CZ" sz="2400" b="1" kern="0" dirty="0">
                <a:latin typeface="Calibri" panose="020F0502020204030204" pitchFamily="34" charset="0"/>
                <a:cs typeface="Calibri" panose="020F0502020204030204" pitchFamily="34" charset="0"/>
              </a:rPr>
              <a:t>Proměnné:</a:t>
            </a: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Q … teplo (j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… tepelný tok)</a:t>
            </a: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X</a:t>
            </a:r>
            <a:r>
              <a:rPr lang="cs-CZ" altLang="cs-CZ" sz="12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lang="cs-CZ" altLang="cs-CZ" sz="12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cs-CZ" altLang="cs-CZ" sz="12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O,</a:t>
            </a:r>
            <a:r>
              <a:rPr lang="cs-CZ" altLang="cs-CZ" sz="12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radon,</a:t>
            </a:r>
            <a:r>
              <a:rPr lang="cs-CZ" altLang="cs-CZ" sz="12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částice</a:t>
            </a: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T</a:t>
            </a:r>
            <a:r>
              <a:rPr lang="cs-CZ" altLang="cs-CZ" sz="12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teplota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vzduchu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jeskyně</a:t>
            </a: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c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cs-CZ" altLang="cs-CZ" sz="12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… koncentrace složky X</a:t>
            </a:r>
          </a:p>
          <a:p>
            <a:pPr algn="l" eaLnBrk="1" hangingPunct="1">
              <a:spcAft>
                <a:spcPts val="24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RH … relat. vlhkost vzduchu</a:t>
            </a:r>
          </a:p>
          <a:p>
            <a:pPr algn="l" eaLnBrk="1" hangingPunct="1">
              <a:spcAft>
                <a:spcPts val="12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výpočty: určení vstupů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a výstupů,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stanovení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toků hmot a tepla do/z jeskyně</a:t>
            </a:r>
          </a:p>
          <a:p>
            <a:pPr algn="l" eaLnBrk="1" hangingPunct="1">
              <a:spcAft>
                <a:spcPts val="12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hodnoty parametrů v jeskyni: c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, T, RH… – předpokládáme stacionární stav</a:t>
            </a:r>
          </a:p>
          <a:p>
            <a:pPr algn="l" eaLnBrk="1" hangingPunct="1">
              <a:spcAft>
                <a:spcPts val="7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„nositelé“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hlavních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proměnných: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teplo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(T),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voda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(RH,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, T), </a:t>
            </a:r>
            <a:r>
              <a:rPr lang="cs-CZ" altLang="cs-CZ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vzduch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(RH, c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, T)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xmlns="" id="{B437E131-26C9-4CE6-991A-5FCFBF658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060849"/>
            <a:ext cx="4407347" cy="2952328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000" y="270000"/>
            <a:ext cx="540000" cy="540000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</p:pic>
    </p:spTree>
    <p:extLst>
      <p:ext uri="{BB962C8B-B14F-4D97-AF65-F5344CB8AC3E}">
        <p14:creationId xmlns:p14="http://schemas.microsoft.com/office/powerpoint/2010/main" val="162054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4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D94763BF-E0A0-4EB5-BEBA-9E6119298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692696"/>
            <a:ext cx="64087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Aft>
                <a:spcPts val="1800"/>
              </a:spcAft>
            </a:pPr>
            <a:r>
              <a:rPr lang="cs-CZ" altLang="cs-CZ" sz="4800" kern="0" dirty="0">
                <a:latin typeface="Calibri" panose="020F0502020204030204" pitchFamily="34" charset="0"/>
                <a:cs typeface="Calibri" panose="020F0502020204030204" pitchFamily="34" charset="0"/>
              </a:rPr>
              <a:t>Teplota jesk. atmosféry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574CCD72-8D15-4EE4-A9E1-8BBB96EF2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917" y="1993776"/>
            <a:ext cx="8208912" cy="4539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l" eaLnBrk="1" hangingPunct="1">
              <a:spcAft>
                <a:spcPts val="1200"/>
              </a:spcAft>
            </a:pPr>
            <a:r>
              <a:rPr lang="cs-CZ" altLang="cs-CZ" sz="2400" b="1" kern="0" dirty="0">
                <a:latin typeface="Calibri" panose="020F0502020204030204" pitchFamily="34" charset="0"/>
                <a:cs typeface="Calibri" panose="020F0502020204030204" pitchFamily="34" charset="0"/>
              </a:rPr>
              <a:t>Teplota dána teplem:</a:t>
            </a: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b="1" i="1" kern="0" dirty="0">
                <a:latin typeface="Calibri" panose="020F0502020204030204" pitchFamily="34" charset="0"/>
                <a:cs typeface="Calibri" panose="020F0502020204030204" pitchFamily="34" charset="0"/>
              </a:rPr>
              <a:t>             Q = m c </a:t>
            </a:r>
            <a:r>
              <a:rPr lang="cs-CZ" altLang="cs-CZ" sz="2000" b="1" i="1" kern="0" dirty="0">
                <a:latin typeface="Symbol" panose="05050102010706020507" pitchFamily="18" charset="2"/>
                <a:cs typeface="Calibri" panose="020F0502020204030204" pitchFamily="34" charset="0"/>
              </a:rPr>
              <a:t>D</a:t>
            </a:r>
            <a:r>
              <a:rPr lang="cs-CZ" altLang="cs-CZ" sz="2000" b="1" i="1" kern="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Q představuje teplo </a:t>
            </a:r>
            <a:r>
              <a:rPr lang="en-US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en-US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cs-CZ" altLang="cs-CZ" sz="20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c</a:t>
            </a:r>
            <a:r>
              <a:rPr lang="cs-CZ" altLang="cs-CZ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měrnou</a:t>
            </a:r>
            <a:r>
              <a:rPr lang="cs-CZ" altLang="cs-CZ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t.</a:t>
            </a:r>
            <a:r>
              <a:rPr lang="cs-CZ" altLang="cs-CZ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kap.</a:t>
            </a:r>
            <a:r>
              <a:rPr lang="cs-CZ" altLang="cs-CZ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J/kg/K</a:t>
            </a:r>
            <a:r>
              <a:rPr lang="en-US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cs-CZ" altLang="cs-CZ" sz="20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m udává hmotnost </a:t>
            </a:r>
            <a:r>
              <a:rPr lang="en-US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kg</a:t>
            </a:r>
            <a:r>
              <a:rPr lang="en-US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cs-CZ" altLang="cs-CZ" sz="20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eaLnBrk="1" hangingPunct="1">
              <a:spcAft>
                <a:spcPts val="24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cs-CZ" altLang="cs-CZ" sz="2000" kern="0" dirty="0">
                <a:latin typeface="Symbol" panose="05050102010706020507" pitchFamily="18" charset="2"/>
                <a:cs typeface="Calibri" panose="020F0502020204030204" pitchFamily="34" charset="0"/>
              </a:rPr>
              <a:t>D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T je změna teploty </a:t>
            </a:r>
            <a:r>
              <a:rPr lang="en-US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cs-CZ" altLang="cs-CZ" sz="20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tep. kapacity pro různá prostředí: voda (4180 J/kg/K), vzduch (1003 J/kg/K</a:t>
            </a:r>
          </a:p>
          <a:p>
            <a:pPr algn="l" eaLnBrk="1" hangingPunct="1">
              <a:spcAft>
                <a:spcPts val="12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pro 0 °C), hornina (700–900 J/kg/K v závislosti na typu horniny)</a:t>
            </a:r>
          </a:p>
          <a:p>
            <a:pPr algn="l" eaLnBrk="1" hangingPunct="1">
              <a:spcAft>
                <a:spcPts val="7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vzduch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tvoří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nejvýznamnější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médium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pro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přenos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tepla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jeskynním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prostředí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83F1F21-4B62-4665-859D-F8EEF9462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988840"/>
            <a:ext cx="5118422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000" y="270000"/>
            <a:ext cx="540000" cy="540000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</p:pic>
    </p:spTree>
    <p:extLst>
      <p:ext uri="{BB962C8B-B14F-4D97-AF65-F5344CB8AC3E}">
        <p14:creationId xmlns:p14="http://schemas.microsoft.com/office/powerpoint/2010/main" val="65140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6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574CCD72-8D15-4EE4-A9E1-8BBB96EF2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1739418"/>
            <a:ext cx="7776864" cy="4785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l" eaLnBrk="1" hangingPunct="1">
              <a:spcAft>
                <a:spcPts val="1000"/>
              </a:spcAft>
            </a:pPr>
            <a:r>
              <a:rPr lang="cs-CZ" altLang="cs-CZ" sz="2200" b="1" kern="0" dirty="0">
                <a:latin typeface="Calibri" panose="020F0502020204030204" pitchFamily="34" charset="0"/>
                <a:cs typeface="Calibri" panose="020F0502020204030204" pitchFamily="34" charset="0"/>
              </a:rPr>
              <a:t>Významné</a:t>
            </a:r>
            <a:r>
              <a:rPr lang="cs-CZ" altLang="cs-CZ" sz="14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200" b="1" kern="0" dirty="0">
                <a:latin typeface="Calibri" panose="020F0502020204030204" pitchFamily="34" charset="0"/>
                <a:cs typeface="Calibri" panose="020F0502020204030204" pitchFamily="34" charset="0"/>
              </a:rPr>
              <a:t>faktory</a:t>
            </a:r>
            <a:r>
              <a:rPr lang="cs-CZ" altLang="cs-CZ" sz="14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200" b="1" kern="0" dirty="0">
                <a:latin typeface="Calibri" panose="020F0502020204030204" pitchFamily="34" charset="0"/>
                <a:cs typeface="Calibri" panose="020F0502020204030204" pitchFamily="34" charset="0"/>
              </a:rPr>
              <a:t>řídící</a:t>
            </a:r>
            <a:r>
              <a:rPr lang="cs-CZ" altLang="cs-CZ" sz="14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200" b="1" kern="0" dirty="0">
                <a:latin typeface="Calibri" panose="020F0502020204030204" pitchFamily="34" charset="0"/>
                <a:cs typeface="Calibri" panose="020F0502020204030204" pitchFamily="34" charset="0"/>
              </a:rPr>
              <a:t>teplotu</a:t>
            </a:r>
            <a:r>
              <a:rPr lang="cs-CZ" altLang="cs-CZ" sz="14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200" b="1" kern="0" dirty="0">
                <a:latin typeface="Calibri" panose="020F0502020204030204" pitchFamily="34" charset="0"/>
                <a:cs typeface="Calibri" panose="020F0502020204030204" pitchFamily="34" charset="0"/>
              </a:rPr>
              <a:t>vzduchu</a:t>
            </a:r>
            <a:r>
              <a:rPr lang="cs-CZ" altLang="cs-CZ" sz="14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200" b="1" kern="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cs-CZ" altLang="cs-CZ" sz="14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200" b="1" kern="0" dirty="0">
                <a:latin typeface="Calibri" panose="020F0502020204030204" pitchFamily="34" charset="0"/>
                <a:cs typeface="Calibri" panose="020F0502020204030204" pitchFamily="34" charset="0"/>
              </a:rPr>
              <a:t>jeskyni:</a:t>
            </a:r>
          </a:p>
          <a:p>
            <a:pPr algn="l" eaLnBrk="1" hangingPunct="1">
              <a:spcAft>
                <a:spcPts val="10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</a:t>
            </a:r>
            <a:r>
              <a:rPr lang="cs-CZ" altLang="cs-CZ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výměna vzduchu s okolní atmosférou jeskyně (ventilace jeskyně) (!)</a:t>
            </a:r>
          </a:p>
          <a:p>
            <a:pPr algn="l" eaLnBrk="1" hangingPunct="1">
              <a:spcAft>
                <a:spcPts val="24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endogenní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teplo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(geoterm.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gradient)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  geologicky aktivních oblastech </a:t>
            </a:r>
            <a:endParaRPr lang="cs-CZ" altLang="cs-CZ" sz="2000" kern="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eaLnBrk="1" hangingPunct="1">
              <a:spcAft>
                <a:spcPts val="1000"/>
              </a:spcAft>
            </a:pPr>
            <a:r>
              <a:rPr lang="cs-CZ" altLang="cs-CZ" sz="2200" b="1" kern="0" dirty="0">
                <a:latin typeface="Calibri" panose="020F0502020204030204" pitchFamily="34" charset="0"/>
                <a:cs typeface="Calibri" panose="020F0502020204030204" pitchFamily="34" charset="0"/>
              </a:rPr>
              <a:t>Méně je teplota jeskynní atmosféry ovlivňována:</a:t>
            </a:r>
          </a:p>
          <a:p>
            <a:pPr algn="l" eaLnBrk="1" hangingPunct="1">
              <a:spcAft>
                <a:spcPts val="10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podzemní (například řeka Punkva) případně povrchově tekoucí voda</a:t>
            </a:r>
          </a:p>
          <a:p>
            <a:pPr algn="l" eaLnBrk="1" hangingPunct="1">
              <a:spcAft>
                <a:spcPts val="10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exhalace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(výron)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juvenilních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plynů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(plyny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uvolňující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se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ze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zemské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kůry)</a:t>
            </a: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různé chemické pochody vyskytující se například v sed. horninách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200" b="1" kern="0" dirty="0">
                <a:latin typeface="Calibri" panose="020F0502020204030204" pitchFamily="34" charset="0"/>
                <a:cs typeface="Calibri" panose="020F0502020204030204" pitchFamily="34" charset="0"/>
              </a:rPr>
              <a:t>Při malém příspěvku endogenního tepla je prům. teplota uvnitř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200" b="1" kern="0" dirty="0">
                <a:latin typeface="Calibri" panose="020F0502020204030204" pitchFamily="34" charset="0"/>
                <a:cs typeface="Calibri" panose="020F0502020204030204" pitchFamily="34" charset="0"/>
              </a:rPr>
              <a:t>jeskyně</a:t>
            </a:r>
            <a:r>
              <a:rPr lang="cs-CZ" altLang="cs-CZ" sz="14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200" b="1" kern="0" dirty="0">
                <a:latin typeface="Calibri" panose="020F0502020204030204" pitchFamily="34" charset="0"/>
                <a:cs typeface="Calibri" panose="020F0502020204030204" pitchFamily="34" charset="0"/>
              </a:rPr>
              <a:t>blízká</a:t>
            </a:r>
            <a:r>
              <a:rPr lang="cs-CZ" altLang="cs-CZ" sz="14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200" b="1" kern="0" dirty="0">
                <a:latin typeface="Calibri" panose="020F0502020204030204" pitchFamily="34" charset="0"/>
                <a:cs typeface="Calibri" panose="020F0502020204030204" pitchFamily="34" charset="0"/>
              </a:rPr>
              <a:t>průměrné</a:t>
            </a:r>
            <a:r>
              <a:rPr lang="cs-CZ" altLang="cs-CZ" sz="14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200" b="1" kern="0" dirty="0">
                <a:latin typeface="Calibri" panose="020F0502020204030204" pitchFamily="34" charset="0"/>
                <a:cs typeface="Calibri" panose="020F0502020204030204" pitchFamily="34" charset="0"/>
              </a:rPr>
              <a:t>roční</a:t>
            </a:r>
            <a:r>
              <a:rPr lang="cs-CZ" altLang="cs-CZ" sz="14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200" b="1" kern="0" dirty="0">
                <a:latin typeface="Calibri" panose="020F0502020204030204" pitchFamily="34" charset="0"/>
                <a:cs typeface="Calibri" panose="020F0502020204030204" pitchFamily="34" charset="0"/>
              </a:rPr>
              <a:t>teplotě</a:t>
            </a:r>
            <a:r>
              <a:rPr lang="cs-CZ" altLang="cs-CZ" sz="14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200" b="1" kern="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cs-CZ" altLang="cs-CZ" sz="14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200" b="1" kern="0" dirty="0">
                <a:latin typeface="Calibri" panose="020F0502020204030204" pitchFamily="34" charset="0"/>
                <a:cs typeface="Calibri" panose="020F0502020204030204" pitchFamily="34" charset="0"/>
              </a:rPr>
              <a:t>okolní</a:t>
            </a:r>
            <a:r>
              <a:rPr lang="cs-CZ" altLang="cs-CZ" sz="14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200" b="1" kern="0" dirty="0">
                <a:latin typeface="Calibri" panose="020F0502020204030204" pitchFamily="34" charset="0"/>
                <a:cs typeface="Calibri" panose="020F0502020204030204" pitchFamily="34" charset="0"/>
              </a:rPr>
              <a:t>atmosféře</a:t>
            </a:r>
            <a:r>
              <a:rPr lang="cs-CZ" altLang="cs-CZ" sz="14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200" b="1" kern="0" dirty="0">
                <a:latin typeface="Calibri" panose="020F0502020204030204" pitchFamily="34" charset="0"/>
                <a:cs typeface="Calibri" panose="020F0502020204030204" pitchFamily="34" charset="0"/>
              </a:rPr>
              <a:t>(využití</a:t>
            </a:r>
          </a:p>
          <a:p>
            <a:pPr algn="l" eaLnBrk="1" hangingPunct="1">
              <a:spcAft>
                <a:spcPts val="1000"/>
              </a:spcAft>
            </a:pPr>
            <a:r>
              <a:rPr lang="cs-CZ" altLang="cs-CZ" sz="2200" b="1" kern="0" dirty="0">
                <a:latin typeface="Calibri" panose="020F0502020204030204" pitchFamily="34" charset="0"/>
                <a:cs typeface="Calibri" panose="020F0502020204030204" pitchFamily="34" charset="0"/>
              </a:rPr>
              <a:t>speleotém v jeskyni jako archiv paleoteplot v minulých dobách)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D94763BF-E0A0-4EB5-BEBA-9E6119298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692696"/>
            <a:ext cx="64087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Aft>
                <a:spcPts val="1800"/>
              </a:spcAft>
            </a:pPr>
            <a:r>
              <a:rPr lang="cs-CZ" altLang="cs-CZ" sz="4800" kern="0" dirty="0">
                <a:latin typeface="Calibri" panose="020F0502020204030204" pitchFamily="34" charset="0"/>
                <a:cs typeface="Calibri" panose="020F0502020204030204" pitchFamily="34" charset="0"/>
              </a:rPr>
              <a:t>Teplota jesk. atmosféry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000" y="270000"/>
            <a:ext cx="540000" cy="540000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</p:pic>
    </p:spTree>
    <p:extLst>
      <p:ext uri="{BB962C8B-B14F-4D97-AF65-F5344CB8AC3E}">
        <p14:creationId xmlns:p14="http://schemas.microsoft.com/office/powerpoint/2010/main" val="344013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6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574CCD72-8D15-4EE4-A9E1-8BBB96EF2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885" y="1867272"/>
            <a:ext cx="7776864" cy="451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l" eaLnBrk="1" hangingPunct="1">
              <a:spcAft>
                <a:spcPts val="1000"/>
              </a:spcAft>
            </a:pPr>
            <a:r>
              <a:rPr lang="cs-CZ" altLang="cs-CZ" sz="2200" b="1" kern="0" dirty="0">
                <a:latin typeface="Calibri" panose="020F0502020204030204" pitchFamily="34" charset="0"/>
                <a:cs typeface="Calibri" panose="020F0502020204030204" pitchFamily="34" charset="0"/>
              </a:rPr>
              <a:t>Změny teploty jeskynního vzduchu ovlivňují</a:t>
            </a:r>
          </a:p>
          <a:p>
            <a:pPr algn="l" eaLnBrk="1" hangingPunct="1">
              <a:spcAft>
                <a:spcPts val="12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okamžitou relativní vlhkost jeskynního vzduchu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změny v proudění vzduchu v dynamických jeskyní - komínový efekt</a:t>
            </a:r>
          </a:p>
          <a:p>
            <a:pPr algn="l" eaLnBrk="1" hangingPunct="1">
              <a:spcAft>
                <a:spcPts val="12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 (na základě teploty okolní atmosféry vznik různých módů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ventilace)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určující vliv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mají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meteorologické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podmínky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externí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teplota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vzduchu</a:t>
            </a:r>
          </a:p>
          <a:p>
            <a:pPr algn="l" eaLnBrk="1" hangingPunct="1">
              <a:spcAft>
                <a:spcPts val="24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 (ovlivnění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proudění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vzduchu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uvnitř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jeskyně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roční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či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denní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sezónností)</a:t>
            </a:r>
          </a:p>
          <a:p>
            <a:pPr algn="l" eaLnBrk="1" hangingPunct="1">
              <a:spcAft>
                <a:spcPts val="1000"/>
              </a:spcAft>
            </a:pPr>
            <a:r>
              <a:rPr lang="cs-CZ" altLang="cs-CZ" sz="2200" b="1" kern="0" dirty="0">
                <a:latin typeface="Calibri" panose="020F0502020204030204" pitchFamily="34" charset="0"/>
                <a:cs typeface="Calibri" panose="020F0502020204030204" pitchFamily="34" charset="0"/>
              </a:rPr>
              <a:t>Obecně uznávaný model krasového systému – tři hlavní zóny:</a:t>
            </a:r>
          </a:p>
          <a:p>
            <a:pPr algn="l" eaLnBrk="1" hangingPunct="1">
              <a:spcAft>
                <a:spcPts val="10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heterotermická zóna: blízko povrchu/vstupů do jeskyně,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externí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vliv</a:t>
            </a:r>
          </a:p>
          <a:p>
            <a:pPr algn="l" eaLnBrk="1" hangingPunct="1">
              <a:spcAft>
                <a:spcPts val="10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homotermická zóna: hlubší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pasáže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jeskyně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konst.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teplotou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vzduchu</a:t>
            </a: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přechodová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zóna: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střídání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heterotermických/homotermických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pasáží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D94763BF-E0A0-4EB5-BEBA-9E6119298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692696"/>
            <a:ext cx="64087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Aft>
                <a:spcPts val="1800"/>
              </a:spcAft>
            </a:pPr>
            <a:r>
              <a:rPr lang="cs-CZ" altLang="cs-CZ" sz="4800" kern="0" dirty="0">
                <a:latin typeface="Calibri" panose="020F0502020204030204" pitchFamily="34" charset="0"/>
                <a:cs typeface="Calibri" panose="020F0502020204030204" pitchFamily="34" charset="0"/>
              </a:rPr>
              <a:t>Teplota jesk. atmosféry</a:t>
            </a:r>
          </a:p>
        </p:txBody>
      </p:sp>
      <p:pic>
        <p:nvPicPr>
          <p:cNvPr id="5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000" y="270000"/>
            <a:ext cx="540000" cy="540000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</p:pic>
    </p:spTree>
    <p:extLst>
      <p:ext uri="{BB962C8B-B14F-4D97-AF65-F5344CB8AC3E}">
        <p14:creationId xmlns:p14="http://schemas.microsoft.com/office/powerpoint/2010/main" val="341883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7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574CCD72-8D15-4EE4-A9E1-8BBB96EF2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884" y="1772816"/>
            <a:ext cx="8080595" cy="2067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l" eaLnBrk="1" hangingPunct="1">
              <a:spcAft>
                <a:spcPts val="4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absolutní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vlhkost: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hmotnost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vodní páry obsažené v obj. jednotce vzduchu</a:t>
            </a:r>
          </a:p>
          <a:p>
            <a:pPr algn="l" eaLnBrk="1" hangingPunct="1">
              <a:spcAft>
                <a:spcPts val="10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(nejčastěji se vyjadřuje v jednotce g/m</a:t>
            </a:r>
            <a:r>
              <a:rPr lang="cs-CZ" altLang="cs-CZ" sz="2000" kern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l" eaLnBrk="1" hangingPunct="1">
              <a:spcAft>
                <a:spcPts val="4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relativní/poměrná vlhkost: poměr okamžitého množstvím vodní páry ve</a:t>
            </a:r>
          </a:p>
          <a:p>
            <a:pPr algn="l" eaLnBrk="1" hangingPunct="1">
              <a:spcAft>
                <a:spcPts val="12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 vzduchu a množství vodní páry za stejných podmínek při plném nasycení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specifická vlhkost: hmotnost vodní páry obsažená v 1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kg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vlhkého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vzduchu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D94763BF-E0A0-4EB5-BEBA-9E6119298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692696"/>
            <a:ext cx="64087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Aft>
                <a:spcPts val="1800"/>
              </a:spcAft>
            </a:pPr>
            <a:r>
              <a:rPr lang="cs-CZ" altLang="cs-CZ" sz="4800" kern="0" dirty="0">
                <a:latin typeface="Calibri" panose="020F0502020204030204" pitchFamily="34" charset="0"/>
                <a:cs typeface="Calibri" panose="020F0502020204030204" pitchFamily="34" charset="0"/>
              </a:rPr>
              <a:t>Vlhkost jesk. atmosféry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89F013D-D578-4E7E-AAEC-529B21234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417" y="3933056"/>
            <a:ext cx="4043663" cy="262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574CCD72-8D15-4EE4-A9E1-8BBB96EF2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6116" y="3977917"/>
            <a:ext cx="3204356" cy="2539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l" eaLnBrk="1" hangingPunct="1">
              <a:spcAft>
                <a:spcPts val="1200"/>
              </a:spcAft>
            </a:pPr>
            <a:r>
              <a:rPr lang="cs-CZ" altLang="cs-CZ" sz="2400" b="1" kern="0" dirty="0">
                <a:latin typeface="Calibri" panose="020F0502020204030204" pitchFamily="34" charset="0"/>
                <a:cs typeface="Calibri" panose="020F0502020204030204" pitchFamily="34" charset="0"/>
              </a:rPr>
              <a:t>Hlavní toky v jeskyni:</a:t>
            </a: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proudění vzduchu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jeskyni</a:t>
            </a: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odpařování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j.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atmosféry</a:t>
            </a: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proudění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vzduchu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jeskyně</a:t>
            </a: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kondenzace vody v jeskyni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000" y="270000"/>
            <a:ext cx="540000" cy="540000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</p:pic>
    </p:spTree>
    <p:extLst>
      <p:ext uri="{BB962C8B-B14F-4D97-AF65-F5344CB8AC3E}">
        <p14:creationId xmlns:p14="http://schemas.microsoft.com/office/powerpoint/2010/main" val="419605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5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D94763BF-E0A0-4EB5-BEBA-9E6119298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692696"/>
            <a:ext cx="64087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Aft>
                <a:spcPts val="1800"/>
              </a:spcAft>
            </a:pPr>
            <a:r>
              <a:rPr lang="cs-CZ" altLang="cs-CZ" sz="4800" kern="0" dirty="0">
                <a:latin typeface="Calibri" panose="020F0502020204030204" pitchFamily="34" charset="0"/>
                <a:cs typeface="Calibri" panose="020F0502020204030204" pitchFamily="34" charset="0"/>
              </a:rPr>
              <a:t>Role krasového CO</a:t>
            </a:r>
            <a:r>
              <a:rPr lang="cs-CZ" altLang="cs-CZ" sz="48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574CCD72-8D15-4EE4-A9E1-8BBB96EF2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104" y="2021353"/>
            <a:ext cx="3456384" cy="4431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l" eaLnBrk="1" hangingPunct="1">
              <a:spcAft>
                <a:spcPts val="1000"/>
              </a:spcAft>
            </a:pPr>
            <a:r>
              <a:rPr lang="cs-CZ" altLang="cs-CZ" sz="24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      Externí atmosféra</a:t>
            </a:r>
          </a:p>
          <a:p>
            <a:pPr algn="l" eaLnBrk="1" hangingPunct="1">
              <a:spcAft>
                <a:spcPts val="10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P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CO2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~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cs-CZ" altLang="cs-CZ" sz="2000" kern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-3,4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Arial" panose="020B0604020202020204" pitchFamily="34" charset="0"/>
                <a:cs typeface="Arial" panose="020B0604020202020204" pitchFamily="34" charset="0"/>
              </a:rPr>
              <a:t>, tj.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400 ppmv</a:t>
            </a:r>
          </a:p>
          <a:p>
            <a:pPr algn="l" eaLnBrk="1" hangingPunct="1">
              <a:spcAft>
                <a:spcPts val="24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dopad na povrch jako srážky</a:t>
            </a:r>
            <a:endParaRPr lang="cs-CZ" altLang="cs-CZ" sz="2000" kern="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eaLnBrk="1" hangingPunct="1">
              <a:spcAft>
                <a:spcPts val="1000"/>
              </a:spcAft>
            </a:pPr>
            <a:r>
              <a:rPr lang="cs-CZ" altLang="cs-CZ" sz="24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          Půdy a epikras</a:t>
            </a:r>
          </a:p>
          <a:p>
            <a:pPr algn="l" eaLnBrk="1" hangingPunct="1">
              <a:spcAft>
                <a:spcPts val="10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P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CO2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cs-CZ" altLang="cs-CZ" sz="2000" kern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-1,5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31600</a:t>
            </a:r>
            <a:r>
              <a:rPr lang="cs-CZ" alt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ppmv)</a:t>
            </a:r>
            <a:endParaRPr lang="cs-CZ" altLang="cs-CZ" sz="20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eaLnBrk="1" hangingPunct="1">
              <a:spcAft>
                <a:spcPts val="24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sycení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až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rovnováhy</a:t>
            </a:r>
          </a:p>
          <a:p>
            <a:pPr algn="l" eaLnBrk="1" hangingPunct="1">
              <a:spcAft>
                <a:spcPts val="1000"/>
              </a:spcAft>
            </a:pPr>
            <a:r>
              <a:rPr lang="cs-CZ" altLang="cs-CZ" sz="24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     Jeskynní atmosféra</a:t>
            </a:r>
          </a:p>
          <a:p>
            <a:pPr algn="l" eaLnBrk="1" hangingPunct="1">
              <a:spcAft>
                <a:spcPts val="10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P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CO2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~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cs-CZ" altLang="cs-CZ" sz="2000" kern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-3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tj.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~ 1000 ppmv</a:t>
            </a:r>
            <a:endParaRPr lang="cs-CZ" altLang="cs-CZ" sz="20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eaLnBrk="1" hangingPunct="1">
              <a:spcAft>
                <a:spcPts val="24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odplyňování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přebytečn.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C395F363-16EB-4916-A9C3-22AA4EF7F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1988840"/>
            <a:ext cx="4392487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000" y="270000"/>
            <a:ext cx="540000" cy="540000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</p:pic>
    </p:spTree>
    <p:extLst>
      <p:ext uri="{BB962C8B-B14F-4D97-AF65-F5344CB8AC3E}">
        <p14:creationId xmlns:p14="http://schemas.microsoft.com/office/powerpoint/2010/main" val="328538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6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D94763BF-E0A0-4EB5-BEBA-9E6119298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692696"/>
            <a:ext cx="64087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Aft>
                <a:spcPts val="1800"/>
              </a:spcAft>
            </a:pPr>
            <a:r>
              <a:rPr lang="cs-CZ" altLang="cs-CZ" sz="4800" kern="0" dirty="0"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cs-CZ" altLang="cs-CZ" sz="48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4800" kern="0" dirty="0">
                <a:latin typeface="Calibri" panose="020F0502020204030204" pitchFamily="34" charset="0"/>
                <a:cs typeface="Calibri" panose="020F0502020204030204" pitchFamily="34" charset="0"/>
              </a:rPr>
              <a:t> v jeskynní atmosféře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574CCD72-8D15-4EE4-A9E1-8BBB96EF2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1989708"/>
            <a:ext cx="3312368" cy="2192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l" eaLnBrk="1" hangingPunct="1">
              <a:spcAft>
                <a:spcPts val="1200"/>
              </a:spcAft>
            </a:pPr>
            <a:r>
              <a:rPr lang="cs-CZ" altLang="cs-CZ" sz="24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     Sezónní závislosti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anuální – odlišné hodnoty</a:t>
            </a:r>
          </a:p>
          <a:p>
            <a:pPr algn="l" eaLnBrk="1" hangingPunct="1">
              <a:spcAft>
                <a:spcPts val="15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 během sezóny (léto/zima)</a:t>
            </a:r>
            <a:endParaRPr lang="cs-CZ" altLang="cs-CZ" sz="2000" kern="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diurnální – různé hodnoty</a:t>
            </a:r>
            <a:endParaRPr lang="cs-CZ" altLang="cs-CZ" sz="14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 v průběhu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dne (den a noc)</a:t>
            </a:r>
            <a:endParaRPr lang="cs-CZ" altLang="cs-CZ" sz="14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xmlns="" id="{118AF263-7823-4A9C-8233-C5374FFC7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916832"/>
            <a:ext cx="4824536" cy="4789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4">
            <a:extLst>
              <a:ext uri="{FF2B5EF4-FFF2-40B4-BE49-F238E27FC236}">
                <a16:creationId xmlns:a16="http://schemas.microsoft.com/office/drawing/2014/main" xmlns="" id="{44C93A3C-676F-4094-B7BB-A1EBFE8CF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4365972"/>
            <a:ext cx="3312368" cy="2231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l" eaLnBrk="1" hangingPunct="1">
              <a:spcAft>
                <a:spcPts val="1200"/>
              </a:spcAft>
            </a:pPr>
            <a:r>
              <a:rPr lang="cs-CZ" altLang="cs-CZ" sz="24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cs-CZ" altLang="cs-CZ" sz="12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b="1" kern="0" dirty="0">
                <a:latin typeface="Calibri" panose="020F0502020204030204" pitchFamily="34" charset="0"/>
                <a:cs typeface="Calibri" panose="020F0502020204030204" pitchFamily="34" charset="0"/>
              </a:rPr>
              <a:t>Zdroje CO</a:t>
            </a:r>
            <a:r>
              <a:rPr lang="cs-CZ" altLang="cs-CZ" sz="2400" b="1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24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v jeskyni</a:t>
            </a:r>
          </a:p>
          <a:p>
            <a:pPr algn="l" eaLnBrk="1" hangingPunct="1">
              <a:spcAft>
                <a:spcPts val="10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produkce půdami a epikr.</a:t>
            </a:r>
          </a:p>
          <a:p>
            <a:pPr algn="l" eaLnBrk="1" hangingPunct="1">
              <a:spcAft>
                <a:spcPts val="10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antropogenní toky turistů</a:t>
            </a:r>
            <a:endParaRPr lang="cs-CZ" altLang="cs-CZ" sz="2000" kern="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eaLnBrk="1" hangingPunct="1">
              <a:spcAft>
                <a:spcPts val="10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externí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atmosféra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jeskyně</a:t>
            </a:r>
            <a:endParaRPr lang="cs-CZ" altLang="cs-CZ" sz="14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produkce jesk. sedimenty</a:t>
            </a:r>
            <a:endParaRPr lang="cs-CZ" altLang="cs-CZ" sz="14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000" y="270000"/>
            <a:ext cx="540000" cy="540000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</p:pic>
    </p:spTree>
    <p:extLst>
      <p:ext uri="{BB962C8B-B14F-4D97-AF65-F5344CB8AC3E}">
        <p14:creationId xmlns:p14="http://schemas.microsoft.com/office/powerpoint/2010/main" val="45598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6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D94763BF-E0A0-4EB5-BEBA-9E6119298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692696"/>
            <a:ext cx="64087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Aft>
                <a:spcPts val="1800"/>
              </a:spcAft>
            </a:pPr>
            <a:r>
              <a:rPr lang="cs-CZ" altLang="cs-CZ" sz="4800" kern="0" dirty="0">
                <a:latin typeface="Calibri" panose="020F0502020204030204" pitchFamily="34" charset="0"/>
                <a:cs typeface="Calibri" panose="020F0502020204030204" pitchFamily="34" charset="0"/>
              </a:rPr>
              <a:t>Box model CO</a:t>
            </a:r>
            <a:r>
              <a:rPr lang="cs-CZ" altLang="cs-CZ" sz="48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4800" kern="0" dirty="0">
                <a:latin typeface="Calibri" panose="020F0502020204030204" pitchFamily="34" charset="0"/>
                <a:cs typeface="Calibri" panose="020F0502020204030204" pitchFamily="34" charset="0"/>
              </a:rPr>
              <a:t> v jeskyni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574CCD72-8D15-4EE4-A9E1-8BBB96EF2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0112" y="3226618"/>
            <a:ext cx="3312368" cy="315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l" eaLnBrk="1" hangingPunct="1">
              <a:spcAft>
                <a:spcPts val="1800"/>
              </a:spcAft>
            </a:pPr>
            <a:r>
              <a:rPr lang="cs-CZ" altLang="cs-CZ" sz="24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 Modelové proměnné</a:t>
            </a: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j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…</a:t>
            </a:r>
            <a:r>
              <a:rPr lang="cs-CZ" alt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přirozený vstupní tok</a:t>
            </a: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j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… antropogenní vst. tok</a:t>
            </a:r>
            <a:endParaRPr lang="cs-CZ" altLang="cs-CZ" sz="2000" kern="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u …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obj.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rychlost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proudění</a:t>
            </a:r>
            <a:endParaRPr lang="cs-CZ" altLang="cs-CZ" sz="14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c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ox(in)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venkovní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konc.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cs-CZ" altLang="cs-CZ" sz="14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eaLnBrk="1" hangingPunct="1">
              <a:spcAft>
                <a:spcPts val="1000"/>
              </a:spcAft>
            </a:pP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c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ox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… konc.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uvnitř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jesk.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xmlns="" id="{FF703406-5B16-45A2-9987-FBE2B9F742D1}"/>
              </a:ext>
            </a:extLst>
          </p:cNvPr>
          <p:cNvGrpSpPr/>
          <p:nvPr/>
        </p:nvGrpSpPr>
        <p:grpSpPr>
          <a:xfrm>
            <a:off x="971600" y="3068960"/>
            <a:ext cx="4392488" cy="3456310"/>
            <a:chOff x="539750" y="2565400"/>
            <a:chExt cx="4895850" cy="38163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30F4FE35-397A-45A7-967E-9DCF4B99AF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750" y="2565400"/>
              <a:ext cx="4895850" cy="381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Ovál 6">
              <a:extLst>
                <a:ext uri="{FF2B5EF4-FFF2-40B4-BE49-F238E27FC236}">
                  <a16:creationId xmlns:a16="http://schemas.microsoft.com/office/drawing/2014/main" xmlns="" id="{1EFFA0B6-D774-42E7-AA38-9558A91E4CA4}"/>
                </a:ext>
              </a:extLst>
            </p:cNvPr>
            <p:cNvSpPr/>
            <p:nvPr/>
          </p:nvSpPr>
          <p:spPr>
            <a:xfrm>
              <a:off x="539750" y="3860800"/>
              <a:ext cx="1223963" cy="1223963"/>
            </a:xfrm>
            <a:prstGeom prst="ellipse">
              <a:avLst/>
            </a:prstGeom>
            <a:noFill/>
            <a:ln w="22225">
              <a:solidFill>
                <a:srgbClr val="FF33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8" name="Ovál 7">
              <a:extLst>
                <a:ext uri="{FF2B5EF4-FFF2-40B4-BE49-F238E27FC236}">
                  <a16:creationId xmlns:a16="http://schemas.microsoft.com/office/drawing/2014/main" xmlns="" id="{9D8B4F01-C44C-4A65-908B-A5413B45F2FB}"/>
                </a:ext>
              </a:extLst>
            </p:cNvPr>
            <p:cNvSpPr/>
            <p:nvPr/>
          </p:nvSpPr>
          <p:spPr>
            <a:xfrm>
              <a:off x="4319588" y="3860800"/>
              <a:ext cx="1116012" cy="1223963"/>
            </a:xfrm>
            <a:prstGeom prst="ellipse">
              <a:avLst/>
            </a:prstGeom>
            <a:noFill/>
            <a:ln w="22225">
              <a:solidFill>
                <a:srgbClr val="FF33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sp>
        <p:nvSpPr>
          <p:cNvPr id="10" name="Rectangle 4">
            <a:extLst>
              <a:ext uri="{FF2B5EF4-FFF2-40B4-BE49-F238E27FC236}">
                <a16:creationId xmlns:a16="http://schemas.microsoft.com/office/drawing/2014/main" xmlns="" id="{6D518277-E176-4BD8-842D-0B787E1A5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1991162"/>
            <a:ext cx="813690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l" eaLnBrk="1" hangingPunct="1">
              <a:spcAft>
                <a:spcPts val="12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modelování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koncentrace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 jeskyni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pomocí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box-modelu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(hmotové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toky)</a:t>
            </a:r>
          </a:p>
          <a:p>
            <a:pPr algn="l" eaLnBrk="1" hangingPunct="1">
              <a:spcAft>
                <a:spcPts val="12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aktuální koncentrace 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v rezervoáru dána sumou jednotlivých toků 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000" y="270000"/>
            <a:ext cx="540000" cy="540000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</p:pic>
    </p:spTree>
    <p:extLst>
      <p:ext uri="{BB962C8B-B14F-4D97-AF65-F5344CB8AC3E}">
        <p14:creationId xmlns:p14="http://schemas.microsoft.com/office/powerpoint/2010/main" val="333053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1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D94763BF-E0A0-4EB5-BEBA-9E6119298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692696"/>
            <a:ext cx="626469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Aft>
                <a:spcPts val="1800"/>
              </a:spcAft>
            </a:pPr>
            <a:r>
              <a:rPr lang="cs-CZ" altLang="cs-CZ" sz="4800" kern="0" dirty="0">
                <a:latin typeface="Calibri" panose="020F0502020204030204" pitchFamily="34" charset="0"/>
                <a:cs typeface="Calibri" panose="020F0502020204030204" pitchFamily="34" charset="0"/>
              </a:rPr>
              <a:t>Klimatologie 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574CCD72-8D15-4EE4-A9E1-8BBB96EF2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886" y="1775768"/>
            <a:ext cx="8028464" cy="459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l" eaLnBrk="1" hangingPunct="1">
              <a:spcAft>
                <a:spcPts val="15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klima = sklon (Hipparchos) - závislost podnebí na sklonu paprsků slunce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Předmět studia: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vytváření klimatu na Zemi - vznik odlišného klimatu jednotlivých regionů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kolísání a změny klimatu a prognóza budoucího vývoje klimatu</a:t>
            </a:r>
          </a:p>
          <a:p>
            <a:pPr algn="l" eaLnBrk="1" hangingPunct="1">
              <a:spcAft>
                <a:spcPts val="15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klasifikace jednotlivých typů podnebí a jednotlivých klimatických oblastí 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Dělení klimatologie: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1) podle měřítka: klimatologie v makro- / mezo- / topo- / </a:t>
            </a:r>
            <a:r>
              <a:rPr lang="cs-CZ" altLang="cs-CZ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mikro-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oblastech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2) podle studijních hledisek: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obecná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(zákonitosti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tvorby podnebí a klimatických změn, faktory vs. jevy)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regionální (analytické studium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klimat. poměry území, klim. regionalizace)</a:t>
            </a: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aplikovaná (využití klimatologie v praktických oborech)</a:t>
            </a:r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000" y="270000"/>
            <a:ext cx="540000" cy="540000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</p:pic>
    </p:spTree>
    <p:extLst>
      <p:ext uri="{BB962C8B-B14F-4D97-AF65-F5344CB8AC3E}">
        <p14:creationId xmlns:p14="http://schemas.microsoft.com/office/powerpoint/2010/main" val="175498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D94763BF-E0A0-4EB5-BEBA-9E6119298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692696"/>
            <a:ext cx="64087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Aft>
                <a:spcPts val="1800"/>
              </a:spcAft>
            </a:pPr>
            <a:r>
              <a:rPr lang="cs-CZ" altLang="cs-CZ" sz="4800" kern="0" dirty="0">
                <a:latin typeface="Calibri" panose="020F0502020204030204" pitchFamily="34" charset="0"/>
                <a:cs typeface="Calibri" panose="020F0502020204030204" pitchFamily="34" charset="0"/>
              </a:rPr>
              <a:t>Box model CO</a:t>
            </a:r>
            <a:r>
              <a:rPr lang="cs-CZ" altLang="cs-CZ" sz="48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4800" kern="0" dirty="0">
                <a:latin typeface="Calibri" panose="020F0502020204030204" pitchFamily="34" charset="0"/>
                <a:cs typeface="Calibri" panose="020F0502020204030204" pitchFamily="34" charset="0"/>
              </a:rPr>
              <a:t> v jeskyni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xmlns="" id="{6D518277-E176-4BD8-842D-0B787E1A5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1916832"/>
            <a:ext cx="8136904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celk. tok 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do jeskyně (přírůstek 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za čas) dán součtem jednotlivých</a:t>
            </a:r>
          </a:p>
          <a:p>
            <a:pPr algn="l" eaLnBrk="1" hangingPunct="1">
              <a:spcAft>
                <a:spcPts val="12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dílčích toků 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do/z jeskyně (do jeskyně kladné, z jeskyně ven záporné)</a:t>
            </a:r>
          </a:p>
        </p:txBody>
      </p:sp>
      <p:graphicFrame>
        <p:nvGraphicFramePr>
          <p:cNvPr id="11" name="Object 8">
            <a:extLst>
              <a:ext uri="{FF2B5EF4-FFF2-40B4-BE49-F238E27FC236}">
                <a16:creationId xmlns:a16="http://schemas.microsoft.com/office/drawing/2014/main" xmlns="" id="{F6110D90-C620-45DC-8481-D055F4FBE0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4531420"/>
              </p:ext>
            </p:extLst>
          </p:nvPr>
        </p:nvGraphicFramePr>
        <p:xfrm>
          <a:off x="948505" y="2883225"/>
          <a:ext cx="4919639" cy="6897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7" name="Rovnice" r:id="rId6" imgW="2806700" imgH="393700" progId="Equation.3">
                  <p:embed/>
                </p:oleObj>
              </mc:Choice>
              <mc:Fallback>
                <p:oleObj name="Rovnice" r:id="rId6" imgW="2806700" imgH="393700" progId="Equation.3">
                  <p:embed/>
                  <p:pic>
                    <p:nvPicPr>
                      <p:cNvPr id="22534" name="Object 8">
                        <a:extLst>
                          <a:ext uri="{FF2B5EF4-FFF2-40B4-BE49-F238E27FC236}">
                            <a16:creationId xmlns:a16="http://schemas.microsoft.com/office/drawing/2014/main" xmlns="" id="{BC39303C-45F3-4820-B947-4FEFA9E426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8505" y="2883225"/>
                        <a:ext cx="4919639" cy="689791"/>
                      </a:xfrm>
                      <a:prstGeom prst="rect">
                        <a:avLst/>
                      </a:prstGeom>
                      <a:solidFill>
                        <a:srgbClr val="CCFF99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4">
            <a:extLst>
              <a:ext uri="{FF2B5EF4-FFF2-40B4-BE49-F238E27FC236}">
                <a16:creationId xmlns:a16="http://schemas.microsoft.com/office/drawing/2014/main" xmlns="" id="{66FC063B-0AF3-4617-97E9-20CDA198E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3676962"/>
            <a:ext cx="81369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l" eaLnBrk="1" hangingPunct="1">
              <a:spcAft>
                <a:spcPts val="12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pokud je součet dílčích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toků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nulový,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máme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koncentraci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stac.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stavu </a:t>
            </a:r>
          </a:p>
        </p:txBody>
      </p:sp>
      <p:graphicFrame>
        <p:nvGraphicFramePr>
          <p:cNvPr id="13" name="Object 9">
            <a:extLst>
              <a:ext uri="{FF2B5EF4-FFF2-40B4-BE49-F238E27FC236}">
                <a16:creationId xmlns:a16="http://schemas.microsoft.com/office/drawing/2014/main" xmlns="" id="{FB12AD6F-67F0-4449-AE3A-81FE8EB627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3708488"/>
              </p:ext>
            </p:extLst>
          </p:nvPr>
        </p:nvGraphicFramePr>
        <p:xfrm>
          <a:off x="1835696" y="4193878"/>
          <a:ext cx="2447528" cy="6752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8" name="Rovnice" r:id="rId8" imgW="1473200" imgH="406400" progId="Equation.3">
                  <p:embed/>
                </p:oleObj>
              </mc:Choice>
              <mc:Fallback>
                <p:oleObj name="Rovnice" r:id="rId8" imgW="1473200" imgH="406400" progId="Equation.3">
                  <p:embed/>
                  <p:pic>
                    <p:nvPicPr>
                      <p:cNvPr id="22533" name="Object 9">
                        <a:extLst>
                          <a:ext uri="{FF2B5EF4-FFF2-40B4-BE49-F238E27FC236}">
                            <a16:creationId xmlns:a16="http://schemas.microsoft.com/office/drawing/2014/main" xmlns="" id="{C85E024D-B60C-426A-BBFC-70031473BDA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696" y="4193878"/>
                        <a:ext cx="2447528" cy="675282"/>
                      </a:xfrm>
                      <a:prstGeom prst="rect">
                        <a:avLst/>
                      </a:prstGeom>
                      <a:solidFill>
                        <a:srgbClr val="CCFF99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4">
            <a:extLst>
              <a:ext uri="{FF2B5EF4-FFF2-40B4-BE49-F238E27FC236}">
                <a16:creationId xmlns:a16="http://schemas.microsoft.com/office/drawing/2014/main" xmlns="" id="{540913BD-80C0-40C5-B4D5-96C13BAF5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5045114"/>
            <a:ext cx="81369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l" eaLnBrk="1" hangingPunct="1">
              <a:spcAft>
                <a:spcPts val="12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jestliže jsou j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, j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, u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ox(in)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konstantní,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po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integraci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úpravách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dostáváme</a:t>
            </a:r>
          </a:p>
        </p:txBody>
      </p:sp>
      <p:graphicFrame>
        <p:nvGraphicFramePr>
          <p:cNvPr id="15" name="Object 7">
            <a:extLst>
              <a:ext uri="{FF2B5EF4-FFF2-40B4-BE49-F238E27FC236}">
                <a16:creationId xmlns:a16="http://schemas.microsoft.com/office/drawing/2014/main" xmlns="" id="{46AF8B4E-3CD1-4A5E-BCF5-446FBCDA2F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0799567"/>
              </p:ext>
            </p:extLst>
          </p:nvPr>
        </p:nvGraphicFramePr>
        <p:xfrm>
          <a:off x="2483768" y="5555543"/>
          <a:ext cx="4824536" cy="8977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9" name="Rovnice" r:id="rId10" imgW="3276600" imgH="609600" progId="Equation.3">
                  <p:embed/>
                </p:oleObj>
              </mc:Choice>
              <mc:Fallback>
                <p:oleObj name="Rovnice" r:id="rId10" imgW="3276600" imgH="609600" progId="Equation.3">
                  <p:embed/>
                  <p:pic>
                    <p:nvPicPr>
                      <p:cNvPr id="22532" name="Object 7">
                        <a:extLst>
                          <a:ext uri="{FF2B5EF4-FFF2-40B4-BE49-F238E27FC236}">
                            <a16:creationId xmlns:a16="http://schemas.microsoft.com/office/drawing/2014/main" xmlns="" id="{111304F3-301F-470F-A539-3F8405C4925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3768" y="5555543"/>
                        <a:ext cx="4824536" cy="897793"/>
                      </a:xfrm>
                      <a:prstGeom prst="rect">
                        <a:avLst/>
                      </a:prstGeom>
                      <a:solidFill>
                        <a:srgbClr val="CCFF99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4">
            <a:extLst>
              <a:ext uri="{FF2B5EF4-FFF2-40B4-BE49-F238E27FC236}">
                <a16:creationId xmlns:a16="http://schemas.microsoft.com/office/drawing/2014/main" xmlns="" id="{D0F8B61D-46DF-4F5D-84C5-A2DAB3ED7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5920" y="2701369"/>
            <a:ext cx="306057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l" eaLnBrk="1" hangingPunct="1">
              <a:spcAft>
                <a:spcPts val="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</a:t>
            </a:r>
            <a:r>
              <a:rPr lang="cs-CZ" altLang="cs-CZ" sz="2000" i="1" kern="0" dirty="0">
                <a:latin typeface="Calibri" panose="020F0502020204030204" pitchFamily="34" charset="0"/>
                <a:cs typeface="Calibri" panose="020F0502020204030204" pitchFamily="34" charset="0"/>
              </a:rPr>
              <a:t>tok j</a:t>
            </a:r>
            <a:r>
              <a:rPr lang="cs-CZ" altLang="cs-CZ" sz="2000" i="1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cs-CZ" altLang="cs-CZ" sz="2000" i="1" kern="0" dirty="0">
                <a:latin typeface="Calibri" panose="020F0502020204030204" pitchFamily="34" charset="0"/>
                <a:cs typeface="Calibri" panose="020F0502020204030204" pitchFamily="34" charset="0"/>
              </a:rPr>
              <a:t>: 2 x 10</a:t>
            </a:r>
            <a:r>
              <a:rPr lang="cs-CZ" altLang="cs-CZ" sz="2000" i="1" kern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-6</a:t>
            </a:r>
            <a:r>
              <a:rPr lang="cs-CZ" altLang="cs-CZ" sz="2000" i="1" kern="0" dirty="0">
                <a:latin typeface="Calibri" panose="020F0502020204030204" pitchFamily="34" charset="0"/>
                <a:cs typeface="Calibri" panose="020F0502020204030204" pitchFamily="34" charset="0"/>
              </a:rPr>
              <a:t> m</a:t>
            </a:r>
            <a:r>
              <a:rPr lang="cs-CZ" altLang="cs-CZ" sz="2000" i="1" kern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cs-CZ" altLang="cs-CZ" sz="2000" i="1" kern="0" dirty="0">
                <a:latin typeface="Calibri" panose="020F0502020204030204" pitchFamily="34" charset="0"/>
                <a:cs typeface="Calibri" panose="020F0502020204030204" pitchFamily="34" charset="0"/>
              </a:rPr>
              <a:t> s</a:t>
            </a:r>
            <a:r>
              <a:rPr lang="cs-CZ" altLang="cs-CZ" sz="2000" i="1" kern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</a:p>
          <a:p>
            <a:pPr algn="l" eaLnBrk="1" hangingPunct="1">
              <a:spcAft>
                <a:spcPts val="0"/>
              </a:spcAft>
            </a:pPr>
            <a:r>
              <a:rPr lang="cs-CZ" altLang="cs-CZ" sz="2000" i="1" kern="0" dirty="0">
                <a:latin typeface="Calibri" panose="020F0502020204030204" pitchFamily="34" charset="0"/>
                <a:cs typeface="Calibri" panose="020F0502020204030204" pitchFamily="34" charset="0"/>
              </a:rPr>
              <a:t> • tok j</a:t>
            </a:r>
            <a:r>
              <a:rPr lang="cs-CZ" altLang="cs-CZ" sz="2000" i="1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2000" i="1" kern="0" dirty="0">
                <a:latin typeface="Calibri" panose="020F0502020204030204" pitchFamily="34" charset="0"/>
                <a:cs typeface="Calibri" panose="020F0502020204030204" pitchFamily="34" charset="0"/>
              </a:rPr>
              <a:t>: 2 x 10</a:t>
            </a:r>
            <a:r>
              <a:rPr lang="cs-CZ" altLang="cs-CZ" sz="2000" i="1" kern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-4</a:t>
            </a:r>
            <a:r>
              <a:rPr lang="cs-CZ" altLang="cs-CZ" sz="2000" i="1" kern="0" dirty="0">
                <a:latin typeface="Calibri" panose="020F0502020204030204" pitchFamily="34" charset="0"/>
                <a:cs typeface="Calibri" panose="020F0502020204030204" pitchFamily="34" charset="0"/>
              </a:rPr>
              <a:t> m</a:t>
            </a:r>
            <a:r>
              <a:rPr lang="cs-CZ" altLang="cs-CZ" sz="2000" i="1" kern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cs-CZ" altLang="cs-CZ" sz="2000" i="1" kern="0" dirty="0">
                <a:latin typeface="Calibri" panose="020F0502020204030204" pitchFamily="34" charset="0"/>
                <a:cs typeface="Calibri" panose="020F0502020204030204" pitchFamily="34" charset="0"/>
              </a:rPr>
              <a:t> s</a:t>
            </a:r>
            <a:r>
              <a:rPr lang="cs-CZ" altLang="cs-CZ" sz="2000" i="1" kern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</a:p>
          <a:p>
            <a:pPr algn="l" eaLnBrk="1" hangingPunct="1">
              <a:spcAft>
                <a:spcPts val="1500"/>
              </a:spcAft>
            </a:pPr>
            <a:r>
              <a:rPr lang="cs-CZ" altLang="cs-CZ" sz="2000" i="1" kern="0" dirty="0">
                <a:latin typeface="Calibri" panose="020F0502020204030204" pitchFamily="34" charset="0"/>
                <a:cs typeface="Calibri" panose="020F0502020204030204" pitchFamily="34" charset="0"/>
              </a:rPr>
              <a:t> • rychlost u: 7 x 10</a:t>
            </a:r>
            <a:r>
              <a:rPr lang="cs-CZ" altLang="cs-CZ" sz="2000" i="1" kern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-2</a:t>
            </a:r>
            <a:r>
              <a:rPr lang="cs-CZ" altLang="cs-CZ" sz="2000" i="1" kern="0" dirty="0">
                <a:latin typeface="Calibri" panose="020F0502020204030204" pitchFamily="34" charset="0"/>
                <a:cs typeface="Calibri" panose="020F0502020204030204" pitchFamily="34" charset="0"/>
              </a:rPr>
              <a:t> m</a:t>
            </a:r>
            <a:r>
              <a:rPr lang="cs-CZ" altLang="cs-CZ" sz="2000" i="1" kern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cs-CZ" altLang="cs-CZ" sz="2000" i="1" kern="0" dirty="0">
                <a:latin typeface="Calibri" panose="020F0502020204030204" pitchFamily="34" charset="0"/>
                <a:cs typeface="Calibri" panose="020F0502020204030204" pitchFamily="34" charset="0"/>
              </a:rPr>
              <a:t> s</a:t>
            </a:r>
            <a:r>
              <a:rPr lang="cs-CZ" altLang="cs-CZ" sz="2000" i="1" kern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cs-CZ" altLang="cs-CZ" sz="2000" i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xmlns="" id="{DDC097B8-B5D1-4CAE-B8DA-B5FE42C32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9864" y="4325034"/>
            <a:ext cx="347450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l" eaLnBrk="1" hangingPunct="1">
              <a:spcAft>
                <a:spcPts val="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</a:t>
            </a:r>
            <a:r>
              <a:rPr lang="cs-CZ" altLang="cs-CZ" sz="2000" i="1" kern="0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cs-CZ" altLang="cs-CZ" sz="2000" i="1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ox</a:t>
            </a:r>
            <a:r>
              <a:rPr lang="cs-CZ" altLang="cs-CZ" sz="2000" i="1" kern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ss</a:t>
            </a:r>
            <a:r>
              <a:rPr lang="cs-CZ" altLang="cs-CZ" sz="2000" i="1" kern="0" dirty="0">
                <a:latin typeface="Calibri" panose="020F0502020204030204" pitchFamily="34" charset="0"/>
                <a:cs typeface="Calibri" panose="020F0502020204030204" pitchFamily="34" charset="0"/>
              </a:rPr>
              <a:t>: (8,08-8,64) x 10</a:t>
            </a:r>
            <a:r>
              <a:rPr lang="cs-CZ" altLang="cs-CZ" sz="2000" i="1" kern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-3</a:t>
            </a:r>
            <a:r>
              <a:rPr lang="cs-CZ" altLang="cs-CZ" sz="2000" i="1" kern="0" dirty="0">
                <a:latin typeface="Calibri" panose="020F0502020204030204" pitchFamily="34" charset="0"/>
                <a:cs typeface="Calibri" panose="020F0502020204030204" pitchFamily="34" charset="0"/>
              </a:rPr>
              <a:t> m</a:t>
            </a:r>
            <a:r>
              <a:rPr lang="cs-CZ" altLang="cs-CZ" sz="2000" i="1" kern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cs-CZ" altLang="cs-CZ" sz="2000" i="1" kern="0" dirty="0">
                <a:latin typeface="Calibri" panose="020F0502020204030204" pitchFamily="34" charset="0"/>
                <a:cs typeface="Calibri" panose="020F0502020204030204" pitchFamily="34" charset="0"/>
              </a:rPr>
              <a:t> s</a:t>
            </a:r>
            <a:r>
              <a:rPr lang="cs-CZ" altLang="cs-CZ" sz="2000" i="1" kern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000" y="270000"/>
            <a:ext cx="540000" cy="540000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</p:pic>
    </p:spTree>
    <p:extLst>
      <p:ext uri="{BB962C8B-B14F-4D97-AF65-F5344CB8AC3E}">
        <p14:creationId xmlns:p14="http://schemas.microsoft.com/office/powerpoint/2010/main" val="155131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1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D94763BF-E0A0-4EB5-BEBA-9E6119298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692696"/>
            <a:ext cx="64087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Aft>
                <a:spcPts val="1800"/>
              </a:spcAft>
            </a:pPr>
            <a:r>
              <a:rPr lang="cs-CZ" altLang="cs-CZ" sz="4800" kern="0" dirty="0">
                <a:latin typeface="Calibri" panose="020F0502020204030204" pitchFamily="34" charset="0"/>
                <a:cs typeface="Calibri" panose="020F0502020204030204" pitchFamily="34" charset="0"/>
              </a:rPr>
              <a:t>Dynamika CO</a:t>
            </a:r>
            <a:r>
              <a:rPr lang="cs-CZ" altLang="cs-CZ" sz="48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4800" kern="0" dirty="0">
                <a:latin typeface="Calibri" panose="020F0502020204030204" pitchFamily="34" charset="0"/>
                <a:cs typeface="Calibri" panose="020F0502020204030204" pitchFamily="34" charset="0"/>
              </a:rPr>
              <a:t> v závrtech</a:t>
            </a:r>
          </a:p>
        </p:txBody>
      </p:sp>
      <p:pic>
        <p:nvPicPr>
          <p:cNvPr id="5" name="Picture 4" descr="karst model">
            <a:extLst>
              <a:ext uri="{FF2B5EF4-FFF2-40B4-BE49-F238E27FC236}">
                <a16:creationId xmlns:a16="http://schemas.microsoft.com/office/drawing/2014/main" xmlns="" id="{49A25097-4590-4A6B-922B-C95DAC9E4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034904"/>
            <a:ext cx="7461448" cy="463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000" y="270000"/>
            <a:ext cx="540000" cy="540000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</p:pic>
    </p:spTree>
    <p:extLst>
      <p:ext uri="{BB962C8B-B14F-4D97-AF65-F5344CB8AC3E}">
        <p14:creationId xmlns:p14="http://schemas.microsoft.com/office/powerpoint/2010/main" val="361805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0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D94763BF-E0A0-4EB5-BEBA-9E6119298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692696"/>
            <a:ext cx="64087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Aft>
                <a:spcPts val="1800"/>
              </a:spcAft>
            </a:pPr>
            <a:r>
              <a:rPr lang="cs-CZ" altLang="cs-CZ" sz="4800" kern="0" dirty="0">
                <a:latin typeface="Calibri" panose="020F0502020204030204" pitchFamily="34" charset="0"/>
                <a:cs typeface="Calibri" panose="020F0502020204030204" pitchFamily="34" charset="0"/>
              </a:rPr>
              <a:t>Advekce CO</a:t>
            </a:r>
            <a:r>
              <a:rPr lang="cs-CZ" altLang="cs-CZ" sz="48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4800" kern="0" dirty="0">
                <a:latin typeface="Calibri" panose="020F0502020204030204" pitchFamily="34" charset="0"/>
                <a:cs typeface="Calibri" panose="020F0502020204030204" pitchFamily="34" charset="0"/>
              </a:rPr>
              <a:t> z epikrasu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277928E4-CEBC-40E0-94EE-F28D25AAF9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046673"/>
            <a:ext cx="4745181" cy="203039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AD9CFC3A-D29A-41BE-B033-D7E83B571D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1" y="4326927"/>
            <a:ext cx="4752528" cy="2270425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000" y="270000"/>
            <a:ext cx="540000" cy="540000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</p:pic>
    </p:spTree>
    <p:extLst>
      <p:ext uri="{BB962C8B-B14F-4D97-AF65-F5344CB8AC3E}">
        <p14:creationId xmlns:p14="http://schemas.microsoft.com/office/powerpoint/2010/main" val="335804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D94763BF-E0A0-4EB5-BEBA-9E6119298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692696"/>
            <a:ext cx="64087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Aft>
                <a:spcPts val="1800"/>
              </a:spcAft>
            </a:pPr>
            <a:r>
              <a:rPr lang="cs-CZ" altLang="cs-CZ" sz="4800" kern="0" dirty="0">
                <a:latin typeface="Calibri" panose="020F0502020204030204" pitchFamily="34" charset="0"/>
                <a:cs typeface="Calibri" panose="020F0502020204030204" pitchFamily="34" charset="0"/>
              </a:rPr>
              <a:t>Advekce CO</a:t>
            </a:r>
            <a:r>
              <a:rPr lang="cs-CZ" altLang="cs-CZ" sz="48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4800" kern="0" dirty="0">
                <a:latin typeface="Calibri" panose="020F0502020204030204" pitchFamily="34" charset="0"/>
                <a:cs typeface="Calibri" panose="020F0502020204030204" pitchFamily="34" charset="0"/>
              </a:rPr>
              <a:t> z epikrasu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1424B9FD-2D89-445B-B17F-4B619CA3AB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988840"/>
            <a:ext cx="7199479" cy="4608512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000" y="270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84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1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D94763BF-E0A0-4EB5-BEBA-9E6119298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692696"/>
            <a:ext cx="64087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Aft>
                <a:spcPts val="1800"/>
              </a:spcAft>
            </a:pPr>
            <a:r>
              <a:rPr lang="cs-CZ" altLang="cs-CZ" sz="4800" kern="0" dirty="0">
                <a:latin typeface="Calibri" panose="020F0502020204030204" pitchFamily="34" charset="0"/>
                <a:cs typeface="Calibri" panose="020F0502020204030204" pitchFamily="34" charset="0"/>
              </a:rPr>
              <a:t>Advekce CO</a:t>
            </a:r>
            <a:r>
              <a:rPr lang="cs-CZ" altLang="cs-CZ" sz="48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4800" kern="0" dirty="0">
                <a:latin typeface="Calibri" panose="020F0502020204030204" pitchFamily="34" charset="0"/>
                <a:cs typeface="Calibri" panose="020F0502020204030204" pitchFamily="34" charset="0"/>
              </a:rPr>
              <a:t> z epikrasu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xmlns="" id="{BEF7A613-482F-4ADA-BD60-084CD81BD1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988840"/>
            <a:ext cx="7406641" cy="4608512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000" y="270000"/>
            <a:ext cx="540000" cy="540000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</p:pic>
    </p:spTree>
    <p:extLst>
      <p:ext uri="{BB962C8B-B14F-4D97-AF65-F5344CB8AC3E}">
        <p14:creationId xmlns:p14="http://schemas.microsoft.com/office/powerpoint/2010/main" val="328264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7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D94763BF-E0A0-4EB5-BEBA-9E6119298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692696"/>
            <a:ext cx="655272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Aft>
                <a:spcPts val="1800"/>
              </a:spcAft>
            </a:pPr>
            <a:r>
              <a:rPr lang="cs-CZ" altLang="cs-CZ" sz="4800" kern="0" dirty="0">
                <a:latin typeface="Calibri" panose="020F0502020204030204" pitchFamily="34" charset="0"/>
                <a:cs typeface="Calibri" panose="020F0502020204030204" pitchFamily="34" charset="0"/>
              </a:rPr>
              <a:t>Proudění vzduchu jeskyní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89B747C7-956E-4BF1-B073-2272542AC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1916832"/>
            <a:ext cx="8136904" cy="1887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l" eaLnBrk="1" hangingPunct="1">
              <a:spcAft>
                <a:spcPts val="2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proudění a jeho směr dán rozdílem hustot vzduchu v jeskyni a v jejím okolí</a:t>
            </a:r>
          </a:p>
          <a:p>
            <a:pPr algn="l" eaLnBrk="1" hangingPunct="1">
              <a:spcAft>
                <a:spcPts val="40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součet hustot </a:t>
            </a:r>
            <a:r>
              <a:rPr lang="cs-CZ" altLang="cs-CZ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suchého vzduchu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vodní</a:t>
            </a:r>
            <a:r>
              <a:rPr lang="cs-CZ" altLang="cs-CZ" sz="14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páry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l" eaLnBrk="1" hangingPunct="1">
              <a:spcAft>
                <a:spcPts val="12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parc. tlak vodní páry dán polynomem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6.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řádu:</a:t>
            </a:r>
            <a:endParaRPr lang="cs-CZ" altLang="cs-CZ" sz="2000" b="1" kern="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" name="Object 5">
            <a:extLst>
              <a:ext uri="{FF2B5EF4-FFF2-40B4-BE49-F238E27FC236}">
                <a16:creationId xmlns:a16="http://schemas.microsoft.com/office/drawing/2014/main" xmlns="" id="{55749BA4-1AFD-4DE0-B30D-41E9D756F9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0040819"/>
              </p:ext>
            </p:extLst>
          </p:nvPr>
        </p:nvGraphicFramePr>
        <p:xfrm>
          <a:off x="6012160" y="2492896"/>
          <a:ext cx="2520280" cy="575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4" name="Rovnice" r:id="rId6" imgW="1790700" imgH="406400" progId="Equation.3">
                  <p:embed/>
                </p:oleObj>
              </mc:Choice>
              <mc:Fallback>
                <p:oleObj name="Rovnice" r:id="rId6" imgW="1790700" imgH="406400" progId="Equation.3">
                  <p:embed/>
                  <p:pic>
                    <p:nvPicPr>
                      <p:cNvPr id="20484" name="Object 5">
                        <a:extLst>
                          <a:ext uri="{FF2B5EF4-FFF2-40B4-BE49-F238E27FC236}">
                            <a16:creationId xmlns:a16="http://schemas.microsoft.com/office/drawing/2014/main" xmlns="" id="{C820FED8-77CB-41E1-B621-AE5CEF7F7F7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160" y="2492896"/>
                        <a:ext cx="2520280" cy="575980"/>
                      </a:xfrm>
                      <a:prstGeom prst="rect">
                        <a:avLst/>
                      </a:prstGeom>
                      <a:solidFill>
                        <a:srgbClr val="CCFF99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4">
            <a:extLst>
              <a:ext uri="{FF2B5EF4-FFF2-40B4-BE49-F238E27FC236}">
                <a16:creationId xmlns:a16="http://schemas.microsoft.com/office/drawing/2014/main" xmlns="" id="{2B6943C0-DAE8-4071-978C-4753E7649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4077072"/>
            <a:ext cx="3816424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3" name="Object 9">
            <a:extLst>
              <a:ext uri="{FF2B5EF4-FFF2-40B4-BE49-F238E27FC236}">
                <a16:creationId xmlns:a16="http://schemas.microsoft.com/office/drawing/2014/main" xmlns="" id="{51393925-9990-4B74-BF67-BB201818B0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4686156"/>
              </p:ext>
            </p:extLst>
          </p:nvPr>
        </p:nvGraphicFramePr>
        <p:xfrm>
          <a:off x="6012160" y="3269230"/>
          <a:ext cx="2520280" cy="663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5" name="Rovnice" r:id="rId9" imgW="1968500" imgH="508000" progId="Equation.3">
                  <p:embed/>
                </p:oleObj>
              </mc:Choice>
              <mc:Fallback>
                <p:oleObj name="Rovnice" r:id="rId9" imgW="1968500" imgH="508000" progId="Equation.3">
                  <p:embed/>
                  <p:pic>
                    <p:nvPicPr>
                      <p:cNvPr id="20485" name="Object 9">
                        <a:extLst>
                          <a:ext uri="{FF2B5EF4-FFF2-40B4-BE49-F238E27FC236}">
                            <a16:creationId xmlns:a16="http://schemas.microsoft.com/office/drawing/2014/main" xmlns="" id="{F67F569D-AE1C-4718-A45D-8406E6E90FA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160" y="3269230"/>
                        <a:ext cx="2520280" cy="663826"/>
                      </a:xfrm>
                      <a:prstGeom prst="rect">
                        <a:avLst/>
                      </a:prstGeom>
                      <a:solidFill>
                        <a:srgbClr val="CCFF99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4">
            <a:extLst>
              <a:ext uri="{FF2B5EF4-FFF2-40B4-BE49-F238E27FC236}">
                <a16:creationId xmlns:a16="http://schemas.microsoft.com/office/drawing/2014/main" xmlns="" id="{468EE895-787A-44FD-8A87-144F08A51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032" y="4165917"/>
            <a:ext cx="3960440" cy="2431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l" eaLnBrk="1" hangingPunct="1">
              <a:spcAft>
                <a:spcPts val="1500"/>
              </a:spcAft>
            </a:pPr>
            <a:r>
              <a:rPr lang="cs-CZ" altLang="cs-CZ" sz="22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  Vliv relativní vlhkosti a teploty</a:t>
            </a:r>
          </a:p>
          <a:p>
            <a:pPr algn="l" eaLnBrk="1" hangingPunct="1">
              <a:spcAft>
                <a:spcPts val="15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citlivostní analýza → tornádo graf</a:t>
            </a:r>
          </a:p>
          <a:p>
            <a:pPr algn="l" eaLnBrk="1" hangingPunct="1">
              <a:spcAft>
                <a:spcPts val="15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teploty 0–30 °C (běžné podmínky)</a:t>
            </a:r>
            <a:endParaRPr lang="cs-CZ" altLang="cs-CZ" sz="2000" kern="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eaLnBrk="1" hangingPunct="1">
              <a:spcAft>
                <a:spcPts val="15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rozmezí relativní vlhkosti 0–100 %</a:t>
            </a:r>
          </a:p>
          <a:p>
            <a:pPr algn="l" eaLnBrk="1" hangingPunct="1">
              <a:spcAft>
                <a:spcPts val="10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teplotní rozdíl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Symbol" panose="05050102010706020507" pitchFamily="18" charset="2"/>
                <a:cs typeface="Calibri" panose="020F0502020204030204" pitchFamily="34" charset="0"/>
              </a:rPr>
              <a:t>D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exteriér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– T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jeskyně</a:t>
            </a:r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385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000" y="270000"/>
            <a:ext cx="540000" cy="540000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</p:pic>
    </p:spTree>
    <p:extLst>
      <p:ext uri="{BB962C8B-B14F-4D97-AF65-F5344CB8AC3E}">
        <p14:creationId xmlns:p14="http://schemas.microsoft.com/office/powerpoint/2010/main" val="226184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4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D94763BF-E0A0-4EB5-BEBA-9E6119298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692696"/>
            <a:ext cx="655272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Aft>
                <a:spcPts val="1800"/>
              </a:spcAft>
            </a:pPr>
            <a:r>
              <a:rPr lang="cs-CZ" altLang="cs-CZ" sz="4800" kern="0" dirty="0">
                <a:latin typeface="Calibri" panose="020F0502020204030204" pitchFamily="34" charset="0"/>
                <a:cs typeface="Calibri" panose="020F0502020204030204" pitchFamily="34" charset="0"/>
              </a:rPr>
              <a:t>Proudění vzduchu jeskyní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89B747C7-956E-4BF1-B073-2272542AC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6" y="1945670"/>
            <a:ext cx="8136904" cy="3067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l" eaLnBrk="1" hangingPunct="1">
              <a:spcAft>
                <a:spcPts val="13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cs-CZ" altLang="cs-CZ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lineární rychlost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US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[m/s]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- závislá na ploše jeskynního profilu v daném místě</a:t>
            </a:r>
          </a:p>
          <a:p>
            <a:pPr algn="l" eaLnBrk="1" hangingPunct="1">
              <a:spcAft>
                <a:spcPts val="13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cs-CZ" altLang="cs-CZ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objemová</a:t>
            </a:r>
            <a:r>
              <a:rPr lang="cs-CZ" altLang="cs-CZ" sz="14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rychlost</a:t>
            </a:r>
            <a:r>
              <a:rPr lang="cs-CZ" altLang="cs-CZ" sz="14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cs-CZ" altLang="cs-CZ" sz="2000" kern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/s</a:t>
            </a:r>
            <a:r>
              <a:rPr lang="en-US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je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jeskyni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konstantní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(modely,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objemové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toky)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cs-CZ" altLang="cs-CZ" sz="20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Příklad: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lineární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rychlost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proudění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jeskynní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chodbě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(S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cs-CZ" altLang="cs-CZ" sz="2000" kern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je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0,022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m/s</a:t>
            </a:r>
          </a:p>
          <a:p>
            <a:pPr algn="l" eaLnBrk="1" hangingPunct="1">
              <a:spcAft>
                <a:spcPts val="1300"/>
              </a:spcAft>
            </a:pPr>
            <a:r>
              <a:rPr lang="cs-CZ" altLang="cs-CZ" sz="2000" b="1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entury Gothic" panose="020B0502020202020204" pitchFamily="34" charset="0"/>
                <a:cs typeface="Calibri" panose="020F0502020204030204" pitchFamily="34" charset="0"/>
              </a:rPr>
              <a:t>►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jaká bude lin. rychlost proudění vzduchu v chodbě s profilem S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=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cs-CZ" altLang="cs-CZ" sz="2000" kern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cs-CZ" altLang="cs-CZ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ventilace jeskyně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čas</a:t>
            </a:r>
            <a:r>
              <a:rPr lang="cs-CZ" altLang="cs-CZ" sz="2000" kern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en-US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cs-CZ" altLang="cs-CZ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objemové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proudění vzduchu normalizované na</a:t>
            </a:r>
          </a:p>
          <a:p>
            <a:pPr algn="l" eaLnBrk="1" hangingPunct="1">
              <a:spcAft>
                <a:spcPts val="13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objem jeskyně </a:t>
            </a:r>
            <a:r>
              <a:rPr lang="cs-CZ" altLang="cs-CZ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≈</a:t>
            </a:r>
            <a:r>
              <a:rPr lang="cs-CZ" altLang="cs-CZ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rozsah výměny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jeskynní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atmosféry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za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časovou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jednotku)</a:t>
            </a:r>
          </a:p>
          <a:p>
            <a:pPr algn="l" eaLnBrk="1" hangingPunct="1">
              <a:spcAft>
                <a:spcPts val="12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cs-CZ" altLang="cs-CZ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doba </a:t>
            </a:r>
            <a:r>
              <a:rPr lang="cs-CZ" altLang="cs-CZ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z(a)držení</a:t>
            </a:r>
            <a:r>
              <a:rPr lang="cs-CZ" altLang="cs-CZ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čas</a:t>
            </a:r>
            <a:r>
              <a:rPr lang="en-US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– to odpovídá převrácené hodnotě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ventilace jeskyně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xmlns="" id="{D4078649-C400-45A4-85EB-95D863FBC473}"/>
              </a:ext>
            </a:extLst>
          </p:cNvPr>
          <p:cNvGrpSpPr/>
          <p:nvPr/>
        </p:nvGrpSpPr>
        <p:grpSpPr>
          <a:xfrm>
            <a:off x="1081981" y="5301208"/>
            <a:ext cx="3201987" cy="1143000"/>
            <a:chOff x="792461" y="5589240"/>
            <a:chExt cx="3201987" cy="1143000"/>
          </a:xfrm>
        </p:grpSpPr>
        <p:sp>
          <p:nvSpPr>
            <p:cNvPr id="9" name="Rectangle 14">
              <a:extLst>
                <a:ext uri="{FF2B5EF4-FFF2-40B4-BE49-F238E27FC236}">
                  <a16:creationId xmlns:a16="http://schemas.microsoft.com/office/drawing/2014/main" xmlns="" id="{DDCF6F6B-DF88-4653-B1F4-7BF55F8BF9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3648" y="5589240"/>
              <a:ext cx="1981200" cy="1143000"/>
            </a:xfrm>
            <a:prstGeom prst="rect">
              <a:avLst/>
            </a:prstGeom>
            <a:solidFill>
              <a:srgbClr val="FFFF99"/>
            </a:solidFill>
            <a:ln w="349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-18"/>
                <a:ea typeface="+mn-ea"/>
                <a:cs typeface="+mn-cs"/>
              </a:endParaRPr>
            </a:p>
          </p:txBody>
        </p:sp>
        <p:sp>
          <p:nvSpPr>
            <p:cNvPr id="11" name="Line 15">
              <a:extLst>
                <a:ext uri="{FF2B5EF4-FFF2-40B4-BE49-F238E27FC236}">
                  <a16:creationId xmlns:a16="http://schemas.microsoft.com/office/drawing/2014/main" xmlns="" id="{BAAAA5A2-2BD7-4A36-A286-95651E5CB8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92461" y="6163915"/>
              <a:ext cx="6096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-18"/>
                <a:ea typeface="+mn-ea"/>
                <a:cs typeface="+mn-cs"/>
              </a:endParaRPr>
            </a:p>
          </p:txBody>
        </p:sp>
        <p:sp>
          <p:nvSpPr>
            <p:cNvPr id="12" name="Line 15">
              <a:extLst>
                <a:ext uri="{FF2B5EF4-FFF2-40B4-BE49-F238E27FC236}">
                  <a16:creationId xmlns:a16="http://schemas.microsoft.com/office/drawing/2014/main" xmlns="" id="{4AF5F1B6-4885-4422-A10C-D79CF80B2E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84848" y="6163915"/>
              <a:ext cx="6096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-18"/>
                <a:ea typeface="+mn-ea"/>
                <a:cs typeface="+mn-cs"/>
              </a:endParaRPr>
            </a:p>
          </p:txBody>
        </p:sp>
        <p:sp>
          <p:nvSpPr>
            <p:cNvPr id="15" name="Text Box 10">
              <a:extLst>
                <a:ext uri="{FF2B5EF4-FFF2-40B4-BE49-F238E27FC236}">
                  <a16:creationId xmlns:a16="http://schemas.microsoft.com/office/drawing/2014/main" xmlns="" id="{C6DF719D-E11A-4CA7-AEC7-5A53D343F6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2461" y="5660677"/>
              <a:ext cx="4572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cs-CZ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j</a:t>
              </a:r>
            </a:p>
          </p:txBody>
        </p:sp>
        <p:sp>
          <p:nvSpPr>
            <p:cNvPr id="16" name="Text Box 10">
              <a:extLst>
                <a:ext uri="{FF2B5EF4-FFF2-40B4-BE49-F238E27FC236}">
                  <a16:creationId xmlns:a16="http://schemas.microsoft.com/office/drawing/2014/main" xmlns="" id="{EDE8FEF3-C92E-4B2B-9F8B-164E940509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4848" y="5660677"/>
              <a:ext cx="4572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cs-CZ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j</a:t>
              </a:r>
            </a:p>
          </p:txBody>
        </p:sp>
        <p:sp>
          <p:nvSpPr>
            <p:cNvPr id="17" name="Text Box 12">
              <a:extLst>
                <a:ext uri="{FF2B5EF4-FFF2-40B4-BE49-F238E27FC236}">
                  <a16:creationId xmlns:a16="http://schemas.microsoft.com/office/drawing/2014/main" xmlns="" id="{795016E8-2FD4-412B-BD7C-FF3FD5A209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7136" y="5805140"/>
              <a:ext cx="2017712" cy="708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cs-CZ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Císařská </a:t>
              </a:r>
              <a:r>
                <a:rPr kumimoji="0" lang="cs-CZ" altLang="cs-CZ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jeskyně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altLang="cs-CZ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 = 11 500 m</a:t>
              </a:r>
              <a:r>
                <a:rPr kumimoji="0" lang="cs-CZ" altLang="cs-CZ" sz="16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US" altLang="cs-CZ" sz="16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 4">
            <a:extLst>
              <a:ext uri="{FF2B5EF4-FFF2-40B4-BE49-F238E27FC236}">
                <a16:creationId xmlns:a16="http://schemas.microsoft.com/office/drawing/2014/main" xmlns="" id="{2404C26A-8FBC-430B-982C-01C3DE910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984" y="5157192"/>
            <a:ext cx="4464496" cy="1400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l" eaLnBrk="1" hangingPunct="1">
              <a:spcAft>
                <a:spcPts val="15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prům.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objemové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proudění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0,188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cs-CZ" altLang="cs-CZ" sz="2000" kern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/s</a:t>
            </a:r>
          </a:p>
          <a:p>
            <a:pPr algn="l" eaLnBrk="1" hangingPunct="1">
              <a:spcAft>
                <a:spcPts val="15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ventilace jeskyně: 0,059 hod</a:t>
            </a:r>
            <a:r>
              <a:rPr lang="cs-CZ" altLang="cs-CZ" sz="2000" kern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(5,9 %)</a:t>
            </a:r>
            <a:endParaRPr lang="cs-CZ" altLang="cs-CZ" sz="2000" kern="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eaLnBrk="1" hangingPunct="1">
              <a:spcAft>
                <a:spcPts val="15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doba zadržení vzduchu v jeskyni: 17 h</a:t>
            </a:r>
          </a:p>
        </p:txBody>
      </p:sp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000" y="270000"/>
            <a:ext cx="540000" cy="540000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</p:pic>
    </p:spTree>
    <p:extLst>
      <p:ext uri="{BB962C8B-B14F-4D97-AF65-F5344CB8AC3E}">
        <p14:creationId xmlns:p14="http://schemas.microsoft.com/office/powerpoint/2010/main" val="215431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4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D94763BF-E0A0-4EB5-BEBA-9E6119298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692696"/>
            <a:ext cx="655272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Aft>
                <a:spcPts val="1800"/>
              </a:spcAft>
            </a:pPr>
            <a:r>
              <a:rPr lang="cs-CZ" altLang="cs-CZ" sz="4800" kern="0" dirty="0">
                <a:latin typeface="Calibri" panose="020F0502020204030204" pitchFamily="34" charset="0"/>
                <a:cs typeface="Calibri" panose="020F0502020204030204" pitchFamily="34" charset="0"/>
              </a:rPr>
              <a:t>Dynamické jeskyně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89B747C7-956E-4BF1-B073-2272542AC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088" y="1906280"/>
            <a:ext cx="8316416" cy="181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l" eaLnBrk="1" hangingPunct="1">
              <a:spcAft>
                <a:spcPts val="15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dva nebo více vchodů v různých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nadmořských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výškách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(dynamické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proudění)</a:t>
            </a:r>
          </a:p>
          <a:p>
            <a:pPr algn="l" eaLnBrk="1" hangingPunct="1">
              <a:spcAft>
                <a:spcPts val="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ventilace v dynamické jeskyni probíhá na principu tzv. „komínového efektu“</a:t>
            </a:r>
          </a:p>
          <a:p>
            <a:pPr algn="l" eaLnBrk="1" hangingPunct="1">
              <a:spcAft>
                <a:spcPts val="15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(proudění způsobené rozdílnými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teplotami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jednotlivých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jeskynních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vchodů)</a:t>
            </a:r>
          </a:p>
          <a:p>
            <a:pPr algn="l" eaLnBrk="1" hangingPunct="1">
              <a:spcAft>
                <a:spcPts val="12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dva ventilační módy: zimní mód proudění (</a:t>
            </a:r>
            <a:r>
              <a:rPr lang="cs-CZ" altLang="cs-CZ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UAF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) a letní mód proudění (</a:t>
            </a:r>
            <a:r>
              <a:rPr lang="cs-CZ" altLang="cs-CZ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DAF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cs-CZ" altLang="cs-CZ" sz="2000" b="1" kern="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4" descr="dynam_jesk_ventil">
            <a:extLst>
              <a:ext uri="{FF2B5EF4-FFF2-40B4-BE49-F238E27FC236}">
                <a16:creationId xmlns:a16="http://schemas.microsoft.com/office/drawing/2014/main" xmlns="" id="{0D15FE76-7CAE-4AC0-B43C-6D4604677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933056"/>
            <a:ext cx="5112568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xmlns="" id="{D21EC81B-20B4-466D-BA85-3341BAC5A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00" y="3917131"/>
            <a:ext cx="2520280" cy="2680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l" eaLnBrk="1" hangingPunct="1">
              <a:spcAft>
                <a:spcPts val="1000"/>
              </a:spcAft>
            </a:pPr>
            <a:r>
              <a:rPr lang="cs-CZ" altLang="cs-CZ" sz="2200" b="1" kern="0" dirty="0">
                <a:latin typeface="Calibri" panose="020F0502020204030204" pitchFamily="34" charset="0"/>
                <a:cs typeface="Calibri" panose="020F0502020204030204" pitchFamily="34" charset="0"/>
              </a:rPr>
              <a:t>UAF mód proudění</a:t>
            </a:r>
          </a:p>
          <a:p>
            <a:pPr algn="l" eaLnBrk="1" hangingPunct="1">
              <a:spcAft>
                <a:spcPts val="10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T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jeskyně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T</a:t>
            </a:r>
            <a:r>
              <a:rPr lang="en-US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exteri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ér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l" eaLnBrk="1" hangingPunct="1">
              <a:spcAft>
                <a:spcPts val="15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vzestupné proudění</a:t>
            </a:r>
          </a:p>
          <a:p>
            <a:pPr algn="l" eaLnBrk="1" hangingPunct="1">
              <a:spcAft>
                <a:spcPts val="1000"/>
              </a:spcAft>
            </a:pPr>
            <a:r>
              <a:rPr lang="cs-CZ" altLang="cs-CZ" sz="2200" b="1" kern="0" dirty="0">
                <a:latin typeface="Calibri" panose="020F0502020204030204" pitchFamily="34" charset="0"/>
                <a:cs typeface="Calibri" panose="020F0502020204030204" pitchFamily="34" charset="0"/>
              </a:rPr>
              <a:t>DAF mód proudění</a:t>
            </a:r>
            <a:endParaRPr lang="cs-CZ" altLang="cs-CZ" sz="20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eaLnBrk="1" hangingPunct="1">
              <a:spcAft>
                <a:spcPts val="10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T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jeskyně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T</a:t>
            </a:r>
            <a:r>
              <a:rPr lang="en-US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exteri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ér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l" eaLnBrk="1" hangingPunct="1">
              <a:spcAft>
                <a:spcPts val="15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sestupné proudění</a:t>
            </a:r>
            <a:endParaRPr lang="cs-CZ" altLang="cs-CZ" sz="2000" kern="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000" y="270000"/>
            <a:ext cx="540000" cy="540000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</p:pic>
    </p:spTree>
    <p:extLst>
      <p:ext uri="{BB962C8B-B14F-4D97-AF65-F5344CB8AC3E}">
        <p14:creationId xmlns:p14="http://schemas.microsoft.com/office/powerpoint/2010/main" val="360615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8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xmlns="" id="{AA9FDCDE-F991-4A80-B146-67012BBEA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0"/>
            <a:ext cx="456766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94763BF-E0A0-4EB5-BEBA-9E6119298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874747"/>
            <a:ext cx="3835451" cy="754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Aft>
                <a:spcPts val="0"/>
              </a:spcAft>
            </a:pPr>
            <a:r>
              <a:rPr lang="cs-CZ" altLang="cs-CZ" sz="4200" kern="0" dirty="0">
                <a:latin typeface="Calibri" panose="020F0502020204030204" pitchFamily="34" charset="0"/>
                <a:cs typeface="Calibri" panose="020F0502020204030204" pitchFamily="34" charset="0"/>
              </a:rPr>
              <a:t>Císařská jeskyně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574CCD72-8D15-4EE4-A9E1-8BBB96EF2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9" y="1759163"/>
            <a:ext cx="4248471" cy="4478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v severní části Moravského krasu</a:t>
            </a: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(≈50 m za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obcí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Ostrov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Macochy)</a:t>
            </a:r>
            <a:endParaRPr lang="cs-CZ" altLang="cs-CZ" sz="2000" kern="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typicky dyn. jeskyně - dva vchody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o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různé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nadm.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výšce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(ve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vchodech</a:t>
            </a: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ocelové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dveře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okénky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20x20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cm)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v jeskyni celkem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jezírek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(hladina</a:t>
            </a: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uměle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regulována skrze čerpadla)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jeskyně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je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současnosti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využívána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Dětskou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léčebnou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se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speleoterapií</a:t>
            </a: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(kapacita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dětí,</a:t>
            </a:r>
            <a:r>
              <a:rPr lang="cs-CZ" altLang="cs-CZ" sz="1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pobyt</a:t>
            </a:r>
            <a:r>
              <a:rPr lang="cs-CZ" altLang="cs-CZ" sz="1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cs-CZ" altLang="cs-CZ" sz="1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cs-CZ" altLang="cs-CZ" sz="1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týdně)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000" y="270000"/>
            <a:ext cx="540000" cy="540000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</p:pic>
    </p:spTree>
    <p:extLst>
      <p:ext uri="{BB962C8B-B14F-4D97-AF65-F5344CB8AC3E}">
        <p14:creationId xmlns:p14="http://schemas.microsoft.com/office/powerpoint/2010/main" val="85867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1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D94763BF-E0A0-4EB5-BEBA-9E6119298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120695"/>
            <a:ext cx="4248472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Aft>
                <a:spcPts val="0"/>
              </a:spcAft>
            </a:pPr>
            <a:r>
              <a:rPr lang="cs-CZ" altLang="cs-CZ" sz="4500" kern="0" dirty="0">
                <a:latin typeface="Calibri" panose="020F0502020204030204" pitchFamily="34" charset="0"/>
                <a:cs typeface="Calibri" panose="020F0502020204030204" pitchFamily="34" charset="0"/>
              </a:rPr>
              <a:t>Císařská jeskyně:</a:t>
            </a:r>
          </a:p>
          <a:p>
            <a:pPr algn="ctr" eaLnBrk="1" hangingPunct="1">
              <a:spcAft>
                <a:spcPts val="1800"/>
              </a:spcAft>
            </a:pPr>
            <a:r>
              <a:rPr lang="cs-CZ" altLang="cs-CZ" sz="4500" kern="0" dirty="0">
                <a:latin typeface="Calibri" panose="020F0502020204030204" pitchFamily="34" charset="0"/>
                <a:cs typeface="Calibri" panose="020F0502020204030204" pitchFamily="34" charset="0"/>
              </a:rPr>
              <a:t>vlaštovčí křídla</a:t>
            </a:r>
          </a:p>
        </p:txBody>
      </p:sp>
      <p:pic>
        <p:nvPicPr>
          <p:cNvPr id="8" name="Picture 4" descr="LWS dynamics">
            <a:extLst>
              <a:ext uri="{FF2B5EF4-FFF2-40B4-BE49-F238E27FC236}">
                <a16:creationId xmlns:a16="http://schemas.microsoft.com/office/drawing/2014/main" xmlns="" id="{B28C0C74-0412-4C08-B349-16F02E777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0"/>
            <a:ext cx="427707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xmlns="" id="{574CCD72-8D15-4EE4-A9E1-8BBB96EF2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482" y="1800587"/>
            <a:ext cx="4248471" cy="4580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dyn. jeskyně: dva vchody v různých</a:t>
            </a:r>
          </a:p>
          <a:p>
            <a:pPr algn="ctr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nadmořských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výškách - rozdíl 10 m </a:t>
            </a:r>
            <a:endParaRPr lang="cs-CZ" altLang="cs-CZ" sz="2000" kern="0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• podzim: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období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stagnující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ventilace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• DAF mód: intenzivnější ventilace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horního vchodu -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pokles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konc.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cs-CZ" altLang="cs-CZ" sz="14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eaLnBrk="1" hangingPunct="1">
              <a:spcAft>
                <a:spcPts val="600"/>
              </a:spcAft>
            </a:pP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UAF mód: přínos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koncentrací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   hlubších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pasáží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jeskyně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nárůst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• při přepnutí do DAF módu teplotní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   hystereze (teplota přepnutí vyšší o</a:t>
            </a:r>
          </a:p>
          <a:p>
            <a:pPr algn="l" eaLnBrk="1" hangingPunct="1">
              <a:spcAft>
                <a:spcPts val="10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   ≈3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°C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přechodné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období proudění)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000" y="270000"/>
            <a:ext cx="540000" cy="540000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</p:pic>
    </p:spTree>
    <p:extLst>
      <p:ext uri="{BB962C8B-B14F-4D97-AF65-F5344CB8AC3E}">
        <p14:creationId xmlns:p14="http://schemas.microsoft.com/office/powerpoint/2010/main" val="131461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1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D94763BF-E0A0-4EB5-BEBA-9E6119298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692696"/>
            <a:ext cx="626469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Aft>
                <a:spcPts val="1800"/>
              </a:spcAft>
            </a:pPr>
            <a:r>
              <a:rPr lang="cs-CZ" altLang="cs-CZ" sz="4800" kern="0" dirty="0">
                <a:latin typeface="Calibri" panose="020F0502020204030204" pitchFamily="34" charset="0"/>
                <a:cs typeface="Calibri" panose="020F0502020204030204" pitchFamily="34" charset="0"/>
              </a:rPr>
              <a:t>Klima podle rozsahu</a:t>
            </a:r>
          </a:p>
        </p:txBody>
      </p:sp>
      <p:graphicFrame>
        <p:nvGraphicFramePr>
          <p:cNvPr id="4" name="Group 106">
            <a:extLst>
              <a:ext uri="{FF2B5EF4-FFF2-40B4-BE49-F238E27FC236}">
                <a16:creationId xmlns:a16="http://schemas.microsoft.com/office/drawing/2014/main" xmlns="" id="{25BFE729-6C87-46A4-A30D-FD3ED4034C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0668550"/>
              </p:ext>
            </p:extLst>
          </p:nvPr>
        </p:nvGraphicFramePr>
        <p:xfrm>
          <a:off x="899592" y="2276872"/>
          <a:ext cx="7992888" cy="3135313"/>
        </p:xfrm>
        <a:graphic>
          <a:graphicData uri="http://schemas.openxmlformats.org/drawingml/2006/table">
            <a:tbl>
              <a:tblPr/>
              <a:tblGrid>
                <a:gridCol w="1200409">
                  <a:extLst>
                    <a:ext uri="{9D8B030D-6E8A-4147-A177-3AD203B41FA5}">
                      <a16:colId xmlns:a16="http://schemas.microsoft.com/office/drawing/2014/main" xmlns="" val="364901088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xmlns="" val="2596468497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3484891369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xmlns="" val="2538999246"/>
                    </a:ext>
                  </a:extLst>
                </a:gridCol>
                <a:gridCol w="1247863">
                  <a:extLst>
                    <a:ext uri="{9D8B030D-6E8A-4147-A177-3AD203B41FA5}">
                      <a16:colId xmlns:a16="http://schemas.microsoft.com/office/drawing/2014/main" xmlns="" val="1572639632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xmlns="" val="2023537363"/>
                    </a:ext>
                  </a:extLst>
                </a:gridCol>
              </a:tblGrid>
              <a:tr h="762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</a:t>
                      </a:r>
                      <a:r>
                        <a:rPr kumimoji="0" lang="cs-CZ" alt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ategorie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Horizontální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rozměr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Vertikální</a:t>
                      </a:r>
                      <a:r>
                        <a:rPr kumimoji="0" lang="en-US" alt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r</a:t>
                      </a:r>
                      <a:r>
                        <a:rPr kumimoji="0" lang="cs-CZ" alt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ozměr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Doba trvání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atm. víru</a:t>
                      </a:r>
                      <a:r>
                        <a:rPr kumimoji="0" lang="en-US" alt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endParaRPr kumimoji="0" lang="cs-CZ" altLang="cs-CZ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Atm. vír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Objekt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29617189"/>
                  </a:ext>
                </a:extLst>
              </a:tr>
              <a:tr h="623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Mikroklima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0,01 – 100 </a:t>
                      </a:r>
                      <a:r>
                        <a:rPr kumimoji="0" lang="en-US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</a:t>
                      </a:r>
                      <a:endParaRPr kumimoji="0" lang="cs-CZ" alt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0,1 – 10</a:t>
                      </a:r>
                      <a:r>
                        <a:rPr kumimoji="0" lang="en-US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</a:t>
                      </a:r>
                      <a:endParaRPr kumimoji="0" lang="cs-CZ" alt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0,1 – 10</a:t>
                      </a:r>
                      <a:r>
                        <a:rPr kumimoji="0" lang="en-US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s</a:t>
                      </a:r>
                      <a:endParaRPr kumimoji="0" lang="cs-CZ" alt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Prašný vítr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Louky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09408346"/>
                  </a:ext>
                </a:extLst>
              </a:tr>
              <a:tr h="625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Topoklima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100 m – 10 km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 – 1000 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 s – 2,7 hod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Tornádo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Svah</a:t>
                      </a:r>
                      <a:r>
                        <a:rPr kumimoji="0" lang="en-US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y</a:t>
                      </a:r>
                      <a:endParaRPr kumimoji="0" lang="cs-CZ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69695980"/>
                  </a:ext>
                </a:extLst>
              </a:tr>
              <a:tr h="571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Mezoklima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 – 200 km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 – 1000 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2,7 – 27,7 hod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Hurikán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Kotliny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30842624"/>
                  </a:ext>
                </a:extLst>
              </a:tr>
              <a:tr h="5524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Makroklima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200 – 50000 km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 m – 100km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27,7 h – 11,5 dnů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Cyklona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ČR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70786773"/>
                  </a:ext>
                </a:extLst>
              </a:tr>
            </a:tbl>
          </a:graphicData>
        </a:graphic>
      </p:graphicFrame>
      <p:pic>
        <p:nvPicPr>
          <p:cNvPr id="3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000" y="270000"/>
            <a:ext cx="540000" cy="540000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</p:pic>
    </p:spTree>
    <p:extLst>
      <p:ext uri="{BB962C8B-B14F-4D97-AF65-F5344CB8AC3E}">
        <p14:creationId xmlns:p14="http://schemas.microsoft.com/office/powerpoint/2010/main" val="413938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D94763BF-E0A0-4EB5-BEBA-9E6119298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692696"/>
            <a:ext cx="655272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Aft>
                <a:spcPts val="1800"/>
              </a:spcAft>
            </a:pPr>
            <a:r>
              <a:rPr lang="cs-CZ" altLang="cs-CZ" sz="4800" kern="0" dirty="0">
                <a:latin typeface="Calibri" panose="020F0502020204030204" pitchFamily="34" charset="0"/>
                <a:cs typeface="Calibri" panose="020F0502020204030204" pitchFamily="34" charset="0"/>
              </a:rPr>
              <a:t>Statické jeskyně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89B747C7-956E-4BF1-B073-2272542AC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104" y="2060848"/>
            <a:ext cx="7956376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statické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jeskyně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ventilují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pouze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polovinu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sezóny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závislosti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ext.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teplotě</a:t>
            </a: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jeden anebo více vchodů s relativně malým rozdílem nadmořských výšek</a:t>
            </a:r>
            <a:endParaRPr lang="cs-CZ" altLang="cs-CZ" sz="2000" kern="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eaLnBrk="1" hangingPunct="1">
              <a:spcAft>
                <a:spcPts val="12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odlišný klimatický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režim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jeskyní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situovaných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pod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nad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úrovní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hl.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vchodu</a:t>
            </a:r>
            <a:endParaRPr lang="cs-CZ" altLang="cs-CZ" sz="2000" b="1" kern="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xmlns="" id="{D21EC81B-20B4-466D-BA85-3341BAC5A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6136" y="3747467"/>
            <a:ext cx="3096344" cy="2705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l" eaLnBrk="1" hangingPunct="1">
              <a:spcAft>
                <a:spcPts val="1000"/>
              </a:spcAft>
            </a:pPr>
            <a:r>
              <a:rPr lang="cs-CZ" altLang="cs-CZ" sz="2200" b="1" kern="0" dirty="0">
                <a:latin typeface="Calibri" panose="020F0502020204030204" pitchFamily="34" charset="0"/>
                <a:cs typeface="Calibri" panose="020F0502020204030204" pitchFamily="34" charset="0"/>
              </a:rPr>
              <a:t>Jesk. pod úrovní vchodu</a:t>
            </a:r>
          </a:p>
          <a:p>
            <a:pPr algn="l" eaLnBrk="1" hangingPunct="1">
              <a:spcAft>
                <a:spcPts val="10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ventilují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zimním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období</a:t>
            </a:r>
          </a:p>
          <a:p>
            <a:pPr algn="l" eaLnBrk="1" hangingPunct="1">
              <a:spcAft>
                <a:spcPts val="15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„past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studený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vzduch“</a:t>
            </a:r>
          </a:p>
          <a:p>
            <a:pPr algn="l" eaLnBrk="1" hangingPunct="1">
              <a:spcAft>
                <a:spcPts val="1000"/>
              </a:spcAft>
            </a:pPr>
            <a:r>
              <a:rPr lang="cs-CZ" altLang="cs-CZ" sz="2200" b="1" kern="0" dirty="0">
                <a:latin typeface="Calibri" panose="020F0502020204030204" pitchFamily="34" charset="0"/>
                <a:cs typeface="Calibri" panose="020F0502020204030204" pitchFamily="34" charset="0"/>
              </a:rPr>
              <a:t>Jesk. nad úrovní vchodu</a:t>
            </a:r>
            <a:endParaRPr lang="cs-CZ" altLang="cs-CZ" sz="20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eaLnBrk="1" hangingPunct="1">
              <a:spcAft>
                <a:spcPts val="10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ventilují v letním období</a:t>
            </a:r>
          </a:p>
          <a:p>
            <a:pPr algn="l" eaLnBrk="1" hangingPunct="1">
              <a:spcAft>
                <a:spcPts val="15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„past na teplý vzduch“</a:t>
            </a:r>
            <a:endParaRPr lang="cs-CZ" altLang="cs-CZ" sz="2000" kern="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4" descr="stat jesk ventil">
            <a:extLst>
              <a:ext uri="{FF2B5EF4-FFF2-40B4-BE49-F238E27FC236}">
                <a16:creationId xmlns:a16="http://schemas.microsoft.com/office/drawing/2014/main" xmlns="" id="{2ADFCEBD-8072-44EA-8E14-480796795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789040"/>
            <a:ext cx="4680520" cy="2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000" y="270000"/>
            <a:ext cx="540000" cy="540000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</p:pic>
    </p:spTree>
    <p:extLst>
      <p:ext uri="{BB962C8B-B14F-4D97-AF65-F5344CB8AC3E}">
        <p14:creationId xmlns:p14="http://schemas.microsoft.com/office/powerpoint/2010/main" val="119435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1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D94763BF-E0A0-4EB5-BEBA-9E6119298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692696"/>
            <a:ext cx="655272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Aft>
                <a:spcPts val="1800"/>
              </a:spcAft>
            </a:pPr>
            <a:r>
              <a:rPr lang="cs-CZ" altLang="cs-CZ" sz="4800" kern="0" dirty="0">
                <a:latin typeface="Calibri" panose="020F0502020204030204" pitchFamily="34" charset="0"/>
                <a:cs typeface="Calibri" panose="020F0502020204030204" pitchFamily="34" charset="0"/>
              </a:rPr>
              <a:t>Ventilační období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xmlns="" id="{D21EC81B-20B4-466D-BA85-3341BAC5A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6" y="1865630"/>
            <a:ext cx="4104456" cy="199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l" eaLnBrk="1" hangingPunct="1">
              <a:spcAft>
                <a:spcPts val="800"/>
              </a:spcAft>
            </a:pPr>
            <a:r>
              <a:rPr lang="cs-CZ" altLang="cs-CZ" sz="22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      Období aktivní ventilace</a:t>
            </a:r>
          </a:p>
          <a:p>
            <a:pPr algn="l" eaLnBrk="1" hangingPunct="1">
              <a:spcAft>
                <a:spcPts val="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trvání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aktuálního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módu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delší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než</a:t>
            </a:r>
          </a:p>
          <a:p>
            <a:pPr algn="l" eaLnBrk="1" hangingPunct="1">
              <a:spcAft>
                <a:spcPts val="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 doba zadržení vzduchu v jeskyni </a:t>
            </a:r>
          </a:p>
          <a:p>
            <a:pPr algn="l" eaLnBrk="1" hangingPunct="1">
              <a:spcAft>
                <a:spcPts val="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výměna pomocí pístového toku</a:t>
            </a:r>
          </a:p>
          <a:p>
            <a:pPr algn="l" eaLnBrk="1" hangingPunct="1">
              <a:spcAft>
                <a:spcPts val="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typické pro zimní a letní období</a:t>
            </a:r>
          </a:p>
        </p:txBody>
      </p:sp>
      <p:pic>
        <p:nvPicPr>
          <p:cNvPr id="9" name="Picture 4" descr="obdobi stagnujici ventil">
            <a:extLst>
              <a:ext uri="{FF2B5EF4-FFF2-40B4-BE49-F238E27FC236}">
                <a16:creationId xmlns:a16="http://schemas.microsoft.com/office/drawing/2014/main" xmlns="" id="{AE455485-105B-41BF-AA4F-303366C89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4005064"/>
            <a:ext cx="5375275" cy="2592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xmlns="" id="{E34FCAA9-4C91-4272-BA1C-115DDF239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016" y="1865630"/>
            <a:ext cx="4104456" cy="199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l" eaLnBrk="1" hangingPunct="1">
              <a:spcAft>
                <a:spcPts val="800"/>
              </a:spcAft>
            </a:pPr>
            <a:r>
              <a:rPr lang="cs-CZ" altLang="cs-CZ" sz="22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    Období stagnující ventilace</a:t>
            </a:r>
          </a:p>
          <a:p>
            <a:pPr algn="l" eaLnBrk="1" hangingPunct="1">
              <a:spcAft>
                <a:spcPts val="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doba zadržení vzduchu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jeskyni</a:t>
            </a:r>
          </a:p>
          <a:p>
            <a:pPr algn="l" eaLnBrk="1" hangingPunct="1">
              <a:spcAft>
                <a:spcPts val="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 kratší než aktuální mód jeskyně</a:t>
            </a:r>
          </a:p>
          <a:p>
            <a:pPr algn="l" eaLnBrk="1" hangingPunct="1">
              <a:spcAft>
                <a:spcPts val="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přechodný mód - popotahování</a:t>
            </a:r>
          </a:p>
          <a:p>
            <a:pPr algn="l" eaLnBrk="1" hangingPunct="1">
              <a:spcAft>
                <a:spcPts val="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zbylé části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sezóny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(jaro/podzim)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000" y="270000"/>
            <a:ext cx="540000" cy="540000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</p:pic>
    </p:spTree>
    <p:extLst>
      <p:ext uri="{BB962C8B-B14F-4D97-AF65-F5344CB8AC3E}">
        <p14:creationId xmlns:p14="http://schemas.microsoft.com/office/powerpoint/2010/main" val="315643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7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>
            <a:extLst>
              <a:ext uri="{FF2B5EF4-FFF2-40B4-BE49-F238E27FC236}">
                <a16:creationId xmlns:a16="http://schemas.microsoft.com/office/drawing/2014/main" xmlns="" id="{303B7781-9644-4985-9646-12259EBCA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064547"/>
            <a:ext cx="4824536" cy="4460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D94763BF-E0A0-4EB5-BEBA-9E6119298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692696"/>
            <a:ext cx="655272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Aft>
                <a:spcPts val="1800"/>
              </a:spcAft>
            </a:pPr>
            <a:r>
              <a:rPr lang="cs-CZ" altLang="cs-CZ" sz="4800" kern="0" dirty="0">
                <a:latin typeface="Calibri" panose="020F0502020204030204" pitchFamily="34" charset="0"/>
                <a:cs typeface="Calibri" panose="020F0502020204030204" pitchFamily="34" charset="0"/>
              </a:rPr>
              <a:t>Ventilace v Císařské jesk.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74CCD72-8D15-4EE4-A9E1-8BBB96EF2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1888233"/>
            <a:ext cx="3168352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paralelní</a:t>
            </a:r>
            <a:r>
              <a:rPr lang="cs-CZ" altLang="cs-CZ" sz="1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měření</a:t>
            </a:r>
            <a:r>
              <a:rPr lang="cs-CZ" altLang="cs-CZ" sz="1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proudění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 vzduchu u obou j. vchodů</a:t>
            </a:r>
          </a:p>
          <a:p>
            <a:pPr algn="l" eaLnBrk="1" hangingPunct="1">
              <a:spcAft>
                <a:spcPts val="15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 za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různých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tepl.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podmínek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lineární</a:t>
            </a:r>
            <a:r>
              <a:rPr lang="cs-CZ" altLang="cs-CZ" sz="1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hodnoty</a:t>
            </a:r>
            <a:r>
              <a:rPr lang="cs-CZ" altLang="cs-CZ" sz="1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proudění</a:t>
            </a:r>
          </a:p>
          <a:p>
            <a:pPr algn="l" eaLnBrk="1" hangingPunct="1">
              <a:spcAft>
                <a:spcPts val="1500"/>
              </a:spcAft>
            </a:pPr>
            <a:r>
              <a:rPr lang="cs-CZ" altLang="cs-CZ" sz="2000" kern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přepočítány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na objemové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záporné</a:t>
            </a:r>
            <a:r>
              <a:rPr lang="cs-CZ" altLang="cs-CZ" sz="1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hodnoty</a:t>
            </a:r>
            <a:r>
              <a:rPr lang="cs-CZ" altLang="cs-CZ" sz="1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proudění</a:t>
            </a:r>
          </a:p>
          <a:p>
            <a:pPr algn="l" eaLnBrk="1" hangingPunct="1">
              <a:spcAft>
                <a:spcPts val="15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- opačné směry proudění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vyšší objem vzduchu přes</a:t>
            </a:r>
          </a:p>
          <a:p>
            <a:pPr algn="l" eaLnBrk="1" hangingPunct="1">
              <a:spcAft>
                <a:spcPts val="15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 okénko horního vchodu j.</a:t>
            </a:r>
            <a:endParaRPr lang="cs-CZ" altLang="cs-CZ" sz="14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nulové proudění vzduchu</a:t>
            </a: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 při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venkovní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teplotě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°C</a:t>
            </a:r>
            <a:endParaRPr lang="cs-CZ" altLang="cs-CZ" sz="14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000" y="270000"/>
            <a:ext cx="540000" cy="540000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</p:pic>
    </p:spTree>
    <p:extLst>
      <p:ext uri="{BB962C8B-B14F-4D97-AF65-F5344CB8AC3E}">
        <p14:creationId xmlns:p14="http://schemas.microsoft.com/office/powerpoint/2010/main" val="416577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D94763BF-E0A0-4EB5-BEBA-9E6119298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692696"/>
            <a:ext cx="626469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Aft>
                <a:spcPts val="1800"/>
              </a:spcAft>
            </a:pPr>
            <a:r>
              <a:rPr lang="cs-CZ" altLang="cs-CZ" sz="4800" kern="0" dirty="0">
                <a:latin typeface="Calibri" panose="020F0502020204030204" pitchFamily="34" charset="0"/>
                <a:cs typeface="Calibri" panose="020F0502020204030204" pitchFamily="34" charset="0"/>
              </a:rPr>
              <a:t>Kl. systém, složky, vazby 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574CCD72-8D15-4EE4-A9E1-8BBB96EF2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175" y="1927860"/>
            <a:ext cx="8028464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pět klim. složek: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Atmosféra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Hydrosféra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Kryosféra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Biosféra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Geosféra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složky 2-5 tvoří aktivní povrch: „Aktivní povrch je ta část krajinné sféry,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kde dochází k odrazu dopadajícího slun. záření a kde současně probíhá</a:t>
            </a: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přeměna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energie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krátkovlnného slunečního záření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na tepelnou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energii.“</a:t>
            </a: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aktivní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vrstva: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trojrozměrný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prostor,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který také ovlivňuje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tvorbu klimatu</a:t>
            </a:r>
          </a:p>
          <a:p>
            <a:pPr algn="l" eaLnBrk="1" hangingPunct="1">
              <a:spcAft>
                <a:spcPts val="10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Mezi jednotlivými složkami nepřetržitě probíhají klimatotvorné procesy:</a:t>
            </a:r>
          </a:p>
          <a:p>
            <a:pPr algn="l" eaLnBrk="1" hangingPunct="1">
              <a:spcAft>
                <a:spcPts val="10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pojem „počasí“ představuje okamžitý stav klimatického systému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pojem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„klima“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představuje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stat. soubor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všech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stavů,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jimiž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prochází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úplný</a:t>
            </a: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úplný klimatický systém během několika desetiletí (podle WMO 30 let)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000" y="270000"/>
            <a:ext cx="540000" cy="540000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</p:pic>
    </p:spTree>
    <p:extLst>
      <p:ext uri="{BB962C8B-B14F-4D97-AF65-F5344CB8AC3E}">
        <p14:creationId xmlns:p14="http://schemas.microsoft.com/office/powerpoint/2010/main" val="408291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6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D94763BF-E0A0-4EB5-BEBA-9E6119298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692696"/>
            <a:ext cx="626469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Aft>
                <a:spcPts val="1800"/>
              </a:spcAft>
            </a:pPr>
            <a:r>
              <a:rPr lang="cs-CZ" altLang="cs-CZ" sz="4800" kern="0" dirty="0">
                <a:latin typeface="Calibri" panose="020F0502020204030204" pitchFamily="34" charset="0"/>
                <a:cs typeface="Calibri" panose="020F0502020204030204" pitchFamily="34" charset="0"/>
              </a:rPr>
              <a:t>Mikroklima </a:t>
            </a:r>
            <a:r>
              <a:rPr lang="cs-CZ" altLang="cs-CZ" sz="48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(tologie</a:t>
            </a:r>
            <a:r>
              <a:rPr lang="cs-CZ" altLang="cs-CZ" sz="4800" kern="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574CCD72-8D15-4EE4-A9E1-8BBB96EF2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2023531"/>
            <a:ext cx="8028464" cy="4285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l" eaLnBrk="1" hangingPunct="1">
              <a:spcAft>
                <a:spcPts val="24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mikroklima představuje podnebí velmi malých oblastí (patří sem i jeskyně)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předmětem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našeho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zájmu je mikroklima jeskyní, Př. krasová klimatologie -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relativní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uzavřenost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malý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kontakt s okolím, jeskynní mikroklima spadá do</a:t>
            </a:r>
          </a:p>
          <a:p>
            <a:pPr algn="l" eaLnBrk="1" hangingPunct="1">
              <a:spcAft>
                <a:spcPts val="15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dvou kategorií, jejichž definice často splývají:</a:t>
            </a:r>
          </a:p>
          <a:p>
            <a:pPr algn="l" eaLnBrk="1" hangingPunct="1">
              <a:spcAft>
                <a:spcPts val="2400"/>
              </a:spcAft>
            </a:pPr>
            <a:r>
              <a:rPr lang="cs-CZ" altLang="cs-CZ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(1) </a:t>
            </a:r>
            <a:r>
              <a:rPr lang="cs-CZ" altLang="cs-CZ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endoklima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a (2) </a:t>
            </a:r>
            <a:r>
              <a:rPr lang="cs-CZ" altLang="cs-CZ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kryptoklima        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významnou roli při vzniku mikroklimatu hraje makropočasí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(počasí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okolní</a:t>
            </a:r>
          </a:p>
          <a:p>
            <a:pPr algn="l" eaLnBrk="1" hangingPunct="1">
              <a:spcAft>
                <a:spcPts val="15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atmosféře) a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základě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jeho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vlivu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makroklima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rozlišujeme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typy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počasí:</a:t>
            </a:r>
          </a:p>
          <a:p>
            <a:pPr algn="l" eaLnBrk="1" hangingPunct="1">
              <a:spcAft>
                <a:spcPts val="1500"/>
              </a:spcAft>
            </a:pPr>
            <a:r>
              <a:rPr lang="cs-CZ" altLang="cs-CZ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  radiační typ počasí: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příznivý</a:t>
            </a:r>
            <a:r>
              <a:rPr lang="cs-CZ" altLang="cs-CZ" sz="18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vliv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mikroklima – malý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dopad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makropočasí</a:t>
            </a:r>
            <a:endParaRPr lang="cs-CZ" altLang="cs-CZ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eaLnBrk="1" hangingPunct="1">
              <a:spcAft>
                <a:spcPts val="2400"/>
              </a:spcAft>
            </a:pPr>
            <a:r>
              <a:rPr lang="cs-CZ" altLang="cs-CZ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  advekční typ</a:t>
            </a:r>
            <a:r>
              <a:rPr lang="cs-CZ" altLang="cs-CZ" sz="14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počasí: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nepříznivý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vliv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na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mikroklima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malý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rozdíl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oproti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okolí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000" y="270000"/>
            <a:ext cx="540000" cy="540000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</p:pic>
    </p:spTree>
    <p:extLst>
      <p:ext uri="{BB962C8B-B14F-4D97-AF65-F5344CB8AC3E}">
        <p14:creationId xmlns:p14="http://schemas.microsoft.com/office/powerpoint/2010/main" val="307840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6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D94763BF-E0A0-4EB5-BEBA-9E6119298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692696"/>
            <a:ext cx="626469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Aft>
                <a:spcPts val="1800"/>
              </a:spcAft>
            </a:pPr>
            <a:r>
              <a:rPr lang="cs-CZ" altLang="cs-CZ" sz="4800" kern="0" dirty="0">
                <a:latin typeface="Calibri" panose="020F0502020204030204" pitchFamily="34" charset="0"/>
                <a:cs typeface="Calibri" panose="020F0502020204030204" pitchFamily="34" charset="0"/>
              </a:rPr>
              <a:t>Jeskynní mikroklima 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86E67173-5307-4D7B-87A2-8102EBD03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016" y="2060848"/>
            <a:ext cx="8028464" cy="4362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soubor</a:t>
            </a:r>
            <a:r>
              <a:rPr lang="cs-CZ" altLang="cs-CZ" sz="12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charakteristických</a:t>
            </a:r>
            <a:r>
              <a:rPr lang="cs-CZ" altLang="cs-CZ" sz="12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klimatických</a:t>
            </a:r>
            <a:r>
              <a:rPr lang="cs-CZ" altLang="cs-CZ" sz="12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procesů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probíhajících</a:t>
            </a:r>
            <a:r>
              <a:rPr lang="cs-CZ" altLang="cs-CZ" sz="12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uvnitř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jeskyně    </a:t>
            </a:r>
          </a:p>
          <a:p>
            <a:pPr algn="l" eaLnBrk="1" hangingPunct="1">
              <a:spcAft>
                <a:spcPts val="24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(bez slunečního záření, stálá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nízká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teplota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vysoká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vlhkost,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slabé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proudění)</a:t>
            </a:r>
          </a:p>
          <a:p>
            <a:pPr algn="l" eaLnBrk="1" hangingPunct="1">
              <a:spcAft>
                <a:spcPts val="12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jeskynní mikroklima je charakterizováno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několika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základními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proměnnými:</a:t>
            </a:r>
          </a:p>
          <a:p>
            <a:pPr algn="l" eaLnBrk="1" hangingPunct="1">
              <a:spcAft>
                <a:spcPts val="1500"/>
              </a:spcAft>
            </a:pPr>
            <a:r>
              <a:rPr lang="cs-CZ" altLang="cs-CZ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      teplota vzduchu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(jak teplota uvnitř jeskyně, tak i v okolní atmosféře)</a:t>
            </a:r>
            <a:endParaRPr lang="cs-CZ" altLang="cs-CZ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eaLnBrk="1" hangingPunct="1">
              <a:spcAft>
                <a:spcPts val="1500"/>
              </a:spcAft>
            </a:pPr>
            <a:r>
              <a:rPr lang="cs-CZ" altLang="cs-CZ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      tlak vzduchu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cs-CZ" altLang="cs-CZ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vlhkost vzduchu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(typy: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absolutní,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relativní,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specifická)</a:t>
            </a:r>
          </a:p>
          <a:p>
            <a:pPr algn="l" eaLnBrk="1" hangingPunct="1">
              <a:spcAft>
                <a:spcPts val="15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cs-CZ" altLang="cs-CZ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koncentrace plynů v atmosféře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(nejdůležitější: oxid uhličitý a radon)</a:t>
            </a:r>
          </a:p>
          <a:p>
            <a:pPr algn="l" eaLnBrk="1" hangingPunct="1">
              <a:spcAft>
                <a:spcPts val="24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cs-CZ" altLang="cs-CZ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koncentrace</a:t>
            </a:r>
            <a:r>
              <a:rPr lang="cs-CZ" altLang="cs-CZ" sz="14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částic</a:t>
            </a:r>
            <a:r>
              <a:rPr lang="cs-CZ" altLang="cs-CZ" sz="14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cs-CZ" altLang="cs-CZ" sz="14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atmosféře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(jeskynní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aerosol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nebo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speleoaerosol)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základní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proměnné jeskynního mikroklimatu jsou pak ovlivňovány/řízeny: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cs-CZ" altLang="cs-CZ" sz="1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prouděním vzduchu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(ventilací), </a:t>
            </a:r>
            <a:r>
              <a:rPr lang="cs-CZ" altLang="cs-CZ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prouděním vody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výměnou tepla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000" y="270000"/>
            <a:ext cx="540000" cy="540000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</p:pic>
    </p:spTree>
    <p:extLst>
      <p:ext uri="{BB962C8B-B14F-4D97-AF65-F5344CB8AC3E}">
        <p14:creationId xmlns:p14="http://schemas.microsoft.com/office/powerpoint/2010/main" val="274621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7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D94763BF-E0A0-4EB5-BEBA-9E6119298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692696"/>
            <a:ext cx="626469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Aft>
                <a:spcPts val="1800"/>
              </a:spcAft>
            </a:pPr>
            <a:r>
              <a:rPr lang="cs-CZ" altLang="cs-CZ" sz="4800" kern="0" dirty="0">
                <a:latin typeface="Calibri" panose="020F0502020204030204" pitchFamily="34" charset="0"/>
                <a:cs typeface="Calibri" panose="020F0502020204030204" pitchFamily="34" charset="0"/>
              </a:rPr>
              <a:t>Jeskynní mikroklima 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574CCD72-8D15-4EE4-A9E1-8BBB96EF2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016" y="2090603"/>
            <a:ext cx="8028464" cy="4362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l" eaLnBrk="1" hangingPunct="1">
              <a:spcAft>
                <a:spcPts val="12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mikroklima jeskyně je dále ovlivňováno řadou vedlejších faktorů:</a:t>
            </a:r>
          </a:p>
          <a:p>
            <a:pPr algn="l" eaLnBrk="1" hangingPunct="1">
              <a:spcAft>
                <a:spcPts val="1500"/>
              </a:spcAft>
            </a:pPr>
            <a:r>
              <a:rPr lang="cs-CZ" altLang="cs-CZ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    geografické/geologické</a:t>
            </a:r>
            <a:r>
              <a:rPr lang="cs-CZ" altLang="cs-CZ" sz="14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faktory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(vliv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geologické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stavby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oblasti)</a:t>
            </a:r>
            <a:endParaRPr lang="cs-CZ" altLang="cs-CZ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eaLnBrk="1" hangingPunct="1">
              <a:spcAft>
                <a:spcPts val="1500"/>
              </a:spcAft>
            </a:pPr>
            <a:r>
              <a:rPr lang="cs-CZ" altLang="cs-CZ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    hydrologické/meteorologické faktory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(srážky,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rychlosti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větru)</a:t>
            </a:r>
          </a:p>
          <a:p>
            <a:pPr algn="l" eaLnBrk="1" hangingPunct="1">
              <a:spcAft>
                <a:spcPts val="15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cs-CZ" altLang="cs-CZ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antropogenní faktory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(zpřístupňování jeskyní, turistický ruch)</a:t>
            </a:r>
          </a:p>
          <a:p>
            <a:pPr algn="l" eaLnBrk="1" hangingPunct="1">
              <a:spcAft>
                <a:spcPts val="24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cs-CZ" altLang="cs-CZ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fyzikální</a:t>
            </a:r>
            <a:r>
              <a:rPr lang="cs-CZ" altLang="cs-CZ" sz="14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faktory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radiologické</a:t>
            </a:r>
            <a:r>
              <a:rPr lang="cs-CZ" altLang="cs-CZ" sz="14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faktory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nebo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chemické faktory</a:t>
            </a:r>
            <a:endParaRPr lang="cs-CZ" altLang="cs-CZ" sz="20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s postupujícím časem dochází k pozvolným změnám intenzity ovlivňování</a:t>
            </a:r>
          </a:p>
          <a:p>
            <a:pPr algn="l" eaLnBrk="1" hangingPunct="1">
              <a:spcAft>
                <a:spcPts val="24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jednotlivými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faktory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důsledek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změn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podmínek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okolní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atmosféře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jeskyně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• fyzikální a chemické procesy, podílející se na tvorbě mikroklimatu jeskyně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mohou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být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ovlivněny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geologicky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aktivním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podložím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(hydrotermální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oblasti)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000" y="270000"/>
            <a:ext cx="540000" cy="540000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</p:pic>
    </p:spTree>
    <p:extLst>
      <p:ext uri="{BB962C8B-B14F-4D97-AF65-F5344CB8AC3E}">
        <p14:creationId xmlns:p14="http://schemas.microsoft.com/office/powerpoint/2010/main" val="427138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D94763BF-E0A0-4EB5-BEBA-9E6119298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692696"/>
            <a:ext cx="64087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Aft>
                <a:spcPts val="1800"/>
              </a:spcAft>
            </a:pPr>
            <a:r>
              <a:rPr lang="cs-CZ" altLang="cs-CZ" sz="4800" kern="0" dirty="0">
                <a:latin typeface="Calibri" panose="020F0502020204030204" pitchFamily="34" charset="0"/>
                <a:cs typeface="Calibri" panose="020F0502020204030204" pitchFamily="34" charset="0"/>
              </a:rPr>
              <a:t>Role j. mikroklimatologie 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574CCD72-8D15-4EE4-A9E1-8BBB96EF2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1916832"/>
            <a:ext cx="8208912" cy="4239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l" eaLnBrk="1" hangingPunct="1">
              <a:spcAft>
                <a:spcPts val="1200"/>
              </a:spcAft>
            </a:pPr>
            <a:r>
              <a:rPr lang="cs-CZ" altLang="cs-CZ" sz="2200" b="1" kern="0" dirty="0">
                <a:latin typeface="Calibri" panose="020F0502020204030204" pitchFamily="34" charset="0"/>
                <a:cs typeface="Calibri" panose="020F0502020204030204" pitchFamily="34" charset="0"/>
              </a:rPr>
              <a:t>(1) Speleogeneze – tvorba jeskyní a jejich výplní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v jeskynní atmosféře představuje významnou proměnnou kras. procesů</a:t>
            </a:r>
          </a:p>
          <a:p>
            <a:pPr algn="l" eaLnBrk="1" hangingPunct="1">
              <a:spcAft>
                <a:spcPts val="600"/>
              </a:spcAft>
            </a:pPr>
            <a:endParaRPr lang="cs-CZ" altLang="cs-CZ" sz="24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eaLnBrk="1" hangingPunct="1">
              <a:spcAft>
                <a:spcPts val="600"/>
              </a:spcAft>
            </a:pPr>
            <a:endParaRPr lang="cs-CZ" altLang="cs-CZ" sz="20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eaLnBrk="1" hangingPunct="1">
              <a:spcAft>
                <a:spcPts val="1200"/>
              </a:spcAft>
            </a:pPr>
            <a:endParaRPr lang="cs-CZ" altLang="cs-CZ" sz="4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eaLnBrk="1" hangingPunct="1">
              <a:spcAft>
                <a:spcPts val="1200"/>
              </a:spcAft>
            </a:pPr>
            <a:endParaRPr lang="cs-CZ" altLang="cs-CZ" sz="1000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Hnací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silou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speleogen.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procesů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je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tak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rozdíl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koncentrací/parciálních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tlaků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cs-CZ" altLang="cs-CZ" sz="16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(i) </a:t>
            </a:r>
            <a:r>
              <a:rPr lang="cs-CZ" altLang="cs-CZ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parc. tlak CO</a:t>
            </a:r>
            <a:r>
              <a:rPr lang="cs-CZ" altLang="cs-CZ" sz="2000" b="1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„ve vodě“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(P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CO2(w)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)   (ii) </a:t>
            </a:r>
            <a:r>
              <a:rPr lang="cs-CZ" altLang="cs-CZ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parc. tlak CO</a:t>
            </a:r>
            <a:r>
              <a:rPr lang="cs-CZ" altLang="cs-CZ" sz="2000" b="1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 v jeskyni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(P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CO2(atm)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l" eaLnBrk="1" hangingPunct="1">
              <a:spcAft>
                <a:spcPts val="15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          P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CO2(w)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CO2(atm)</a:t>
            </a:r>
            <a:r>
              <a:rPr lang="en-US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… rozpouštění 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ve vodě (rozpouštění)</a:t>
            </a:r>
          </a:p>
          <a:p>
            <a:pPr algn="l" eaLnBrk="1" hangingPunct="1">
              <a:spcAft>
                <a:spcPts val="6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            P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CO2(w)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  <a:r>
              <a:rPr lang="en-US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CO2(atm)</a:t>
            </a:r>
            <a:r>
              <a:rPr lang="en-US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… odplynění vody o 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(růst speleotém)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xmlns="" id="{530BB05F-5A9A-432C-A489-006F591BE814}"/>
              </a:ext>
            </a:extLst>
          </p:cNvPr>
          <p:cNvGrpSpPr/>
          <p:nvPr/>
        </p:nvGrpSpPr>
        <p:grpSpPr>
          <a:xfrm>
            <a:off x="2339975" y="2996952"/>
            <a:ext cx="4819650" cy="965895"/>
            <a:chOff x="2339975" y="3161283"/>
            <a:chExt cx="4819650" cy="965895"/>
          </a:xfrm>
        </p:grpSpPr>
        <p:graphicFrame>
          <p:nvGraphicFramePr>
            <p:cNvPr id="4" name="Object 4">
              <a:extLst>
                <a:ext uri="{FF2B5EF4-FFF2-40B4-BE49-F238E27FC236}">
                  <a16:creationId xmlns:a16="http://schemas.microsoft.com/office/drawing/2014/main" xmlns="" id="{58DD97D0-1498-4022-A98A-F84363C9176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89303442"/>
                </p:ext>
              </p:extLst>
            </p:nvPr>
          </p:nvGraphicFramePr>
          <p:xfrm>
            <a:off x="2339975" y="3211513"/>
            <a:ext cx="4819650" cy="8651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7" name="Rovnice" r:id="rId6" imgW="3111500" imgH="558800" progId="Equation.3">
                    <p:embed/>
                  </p:oleObj>
                </mc:Choice>
                <mc:Fallback>
                  <p:oleObj name="Rovnice" r:id="rId6" imgW="3111500" imgH="558800" progId="Equation.3">
                    <p:embed/>
                    <p:pic>
                      <p:nvPicPr>
                        <p:cNvPr id="24579" name="Object 4">
                          <a:extLst>
                            <a:ext uri="{FF2B5EF4-FFF2-40B4-BE49-F238E27FC236}">
                              <a16:creationId xmlns:a16="http://schemas.microsoft.com/office/drawing/2014/main" xmlns="" id="{0B216D8A-A574-4EB6-9BBF-9252487451C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39975" y="3211513"/>
                          <a:ext cx="4819650" cy="865187"/>
                        </a:xfrm>
                        <a:prstGeom prst="rect">
                          <a:avLst/>
                        </a:prstGeom>
                        <a:solidFill>
                          <a:srgbClr val="CCFFCC"/>
                        </a:solidFill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Text Box 13">
              <a:extLst>
                <a:ext uri="{FF2B5EF4-FFF2-40B4-BE49-F238E27FC236}">
                  <a16:creationId xmlns:a16="http://schemas.microsoft.com/office/drawing/2014/main" xmlns="" id="{11968A59-E7FC-464C-B585-BD0B07A0CE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3968" y="3161283"/>
              <a:ext cx="1943100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altLang="cs-CZ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rozpouštění vápenců</a:t>
              </a:r>
            </a:p>
          </p:txBody>
        </p:sp>
        <p:sp>
          <p:nvSpPr>
            <p:cNvPr id="7" name="Text Box 13">
              <a:extLst>
                <a:ext uri="{FF2B5EF4-FFF2-40B4-BE49-F238E27FC236}">
                  <a16:creationId xmlns:a16="http://schemas.microsoft.com/office/drawing/2014/main" xmlns="" id="{378ABA50-E5A0-468A-AD55-31E035AC62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55505" y="3789040"/>
              <a:ext cx="1944687" cy="338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altLang="cs-CZ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růst </a:t>
              </a:r>
              <a:r>
                <a:rPr kumimoji="0" lang="cs-CZ" altLang="cs-CZ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speleotém</a:t>
              </a:r>
            </a:p>
          </p:txBody>
        </p:sp>
      </p:grpSp>
      <p:pic>
        <p:nvPicPr>
          <p:cNvPr id="8" name="Nahraný zvuk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000" y="270000"/>
            <a:ext cx="540000" cy="540000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</p:pic>
    </p:spTree>
    <p:extLst>
      <p:ext uri="{BB962C8B-B14F-4D97-AF65-F5344CB8AC3E}">
        <p14:creationId xmlns:p14="http://schemas.microsoft.com/office/powerpoint/2010/main" val="261924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6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D94763BF-E0A0-4EB5-BEBA-9E6119298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692696"/>
            <a:ext cx="64087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Aft>
                <a:spcPts val="1800"/>
              </a:spcAft>
            </a:pPr>
            <a:r>
              <a:rPr lang="cs-CZ" altLang="cs-CZ" sz="4800" kern="0" dirty="0">
                <a:latin typeface="Calibri" panose="020F0502020204030204" pitchFamily="34" charset="0"/>
                <a:cs typeface="Calibri" panose="020F0502020204030204" pitchFamily="34" charset="0"/>
              </a:rPr>
              <a:t>Role j. mikroklimatologie 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574CCD72-8D15-4EE4-A9E1-8BBB96EF29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1903566"/>
            <a:ext cx="7776864" cy="4621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l" eaLnBrk="1" hangingPunct="1">
              <a:spcAft>
                <a:spcPts val="1000"/>
              </a:spcAft>
            </a:pPr>
            <a:r>
              <a:rPr lang="cs-CZ" altLang="cs-CZ" sz="2200" b="1" kern="0" dirty="0">
                <a:latin typeface="Calibri" panose="020F0502020204030204" pitchFamily="34" charset="0"/>
                <a:cs typeface="Calibri" panose="020F0502020204030204" pitchFamily="34" charset="0"/>
              </a:rPr>
              <a:t>(2) Ochrana jeskynního prostředí</a:t>
            </a:r>
          </a:p>
          <a:p>
            <a:pPr algn="l" eaLnBrk="1" hangingPunct="1">
              <a:spcAft>
                <a:spcPts val="10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acidifikace prostředí – vliv kyselých dešťů, působení na vegetaci</a:t>
            </a:r>
          </a:p>
          <a:p>
            <a:pPr algn="l" eaLnBrk="1" hangingPunct="1">
              <a:spcAft>
                <a:spcPts val="10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kondenzační koroze na jesk. stěnách: CaCO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+ H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O = Ca</a:t>
            </a:r>
            <a:r>
              <a:rPr lang="cs-CZ" altLang="cs-CZ" sz="2000" kern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2+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+ 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cs-CZ" altLang="cs-CZ" sz="2000" kern="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2-</a:t>
            </a: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antropogenní CO</a:t>
            </a:r>
            <a:r>
              <a:rPr lang="cs-CZ" altLang="cs-CZ" sz="2000" kern="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, teplo, vlhkost, částice, viry, bakterie, plísně …</a:t>
            </a:r>
          </a:p>
          <a:p>
            <a:pPr algn="l" eaLnBrk="1" hangingPunct="1">
              <a:spcAft>
                <a:spcPts val="1000"/>
              </a:spcAft>
            </a:pPr>
            <a:r>
              <a:rPr lang="cs-CZ" altLang="cs-CZ" sz="2200" b="1" kern="0" dirty="0">
                <a:latin typeface="Calibri" panose="020F0502020204030204" pitchFamily="34" charset="0"/>
                <a:cs typeface="Calibri" panose="020F0502020204030204" pitchFamily="34" charset="0"/>
              </a:rPr>
              <a:t>(3) Rekonstrukce paleoklimatu – archiv informací</a:t>
            </a:r>
          </a:p>
          <a:p>
            <a:pPr algn="l" eaLnBrk="1" hangingPunct="1">
              <a:spcAft>
                <a:spcPts val="10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konstantní teplota jeskyně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odpovídá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průměrné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venkovní</a:t>
            </a:r>
            <a:r>
              <a:rPr lang="cs-CZ" altLang="cs-CZ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teplotě</a:t>
            </a:r>
          </a:p>
          <a:p>
            <a:pPr algn="l" eaLnBrk="1" hangingPunct="1">
              <a:spcAft>
                <a:spcPts val="18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změny teplot v geologické minulosti v izotop. složení speleotém</a:t>
            </a:r>
          </a:p>
          <a:p>
            <a:pPr algn="l" eaLnBrk="1" hangingPunct="1">
              <a:spcAft>
                <a:spcPts val="1000"/>
              </a:spcAft>
            </a:pPr>
            <a:r>
              <a:rPr lang="cs-CZ" altLang="cs-CZ" sz="2200" b="1" kern="0" dirty="0">
                <a:latin typeface="Calibri" panose="020F0502020204030204" pitchFamily="34" charset="0"/>
                <a:cs typeface="Calibri" panose="020F0502020204030204" pitchFamily="34" charset="0"/>
              </a:rPr>
              <a:t>(4) Speleoterapie</a:t>
            </a:r>
          </a:p>
          <a:p>
            <a:pPr algn="l" eaLnBrk="1" hangingPunct="1">
              <a:spcAft>
                <a:spcPts val="10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založena na periodickém pobytu pacientů v jeskynním prostředí</a:t>
            </a:r>
          </a:p>
          <a:p>
            <a:pPr algn="l" eaLnBrk="1" hangingPunct="1">
              <a:spcAft>
                <a:spcPts val="2400"/>
              </a:spcAft>
            </a:pPr>
            <a:r>
              <a:rPr lang="cs-CZ" altLang="cs-CZ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 • zaměřeno především na léčbu nemocí horních cest dýchacích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000" y="270000"/>
            <a:ext cx="540000" cy="540000"/>
          </a:xfrm>
          <a:prstGeom prst="rect">
            <a:avLst/>
          </a:prstGeom>
          <a:scene3d>
            <a:camera prst="orthographicFront"/>
            <a:lightRig rig="threePt" dir="t"/>
          </a:scene3d>
          <a:sp3d/>
        </p:spPr>
      </p:pic>
    </p:spTree>
    <p:extLst>
      <p:ext uri="{BB962C8B-B14F-4D97-AF65-F5344CB8AC3E}">
        <p14:creationId xmlns:p14="http://schemas.microsoft.com/office/powerpoint/2010/main" val="383418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Široké pruhy">
  <a:themeElements>
    <a:clrScheme name="Široké pruhy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Široké pruhy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Široké pruhy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iroké pruhy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iroké pruhy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iroké pruhy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Designs\Široké pruhy.pot</Template>
  <TotalTime>7999</TotalTime>
  <Words>2487</Words>
  <Application>Microsoft Office PowerPoint</Application>
  <PresentationFormat>Předvádění na obrazovce (4:3)</PresentationFormat>
  <Paragraphs>337</Paragraphs>
  <Slides>32</Slides>
  <Notes>28</Notes>
  <HiddenSlides>0</HiddenSlides>
  <MMClips>32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4" baseType="lpstr">
      <vt:lpstr>Široké pruhy</vt:lpstr>
      <vt:lpstr>Rovnice</vt:lpstr>
      <vt:lpstr>Antropogenní ovlivnění jeskynního mikroklimatu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PřF MU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Vliv lidské aktivity</dc:title>
  <dc:creator>Slobodnik</dc:creator>
  <cp:lastModifiedBy>student</cp:lastModifiedBy>
  <cp:revision>380</cp:revision>
  <dcterms:created xsi:type="dcterms:W3CDTF">2007-11-01T09:08:37Z</dcterms:created>
  <dcterms:modified xsi:type="dcterms:W3CDTF">2021-03-17T10:23:00Z</dcterms:modified>
</cp:coreProperties>
</file>