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57" r:id="rId7"/>
    <p:sldId id="269" r:id="rId8"/>
    <p:sldId id="266" r:id="rId9"/>
    <p:sldId id="268" r:id="rId10"/>
    <p:sldId id="260" r:id="rId11"/>
    <p:sldId id="270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93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3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30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46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0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7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54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4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3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54AC-F07F-455E-95DB-CB85BA18391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F3198-2BF8-42BC-8B36-5AB89ED860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7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9329" y="1750160"/>
            <a:ext cx="9144000" cy="2387600"/>
          </a:xfrm>
        </p:spPr>
        <p:txBody>
          <a:bodyPr/>
          <a:lstStyle/>
          <a:p>
            <a:r>
              <a:rPr lang="cs-CZ" dirty="0" smtClean="0"/>
              <a:t>Pevnostní charakteristiky hornin brněnské aglomerace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655762"/>
          </a:xfrm>
        </p:spPr>
        <p:txBody>
          <a:bodyPr/>
          <a:lstStyle/>
          <a:p>
            <a:r>
              <a:rPr lang="cs-CZ" dirty="0" smtClean="0"/>
              <a:t>Patrik Bognár</a:t>
            </a:r>
            <a:br>
              <a:rPr lang="cs-CZ" dirty="0" smtClean="0"/>
            </a:br>
            <a:r>
              <a:rPr lang="cs-CZ" dirty="0" smtClean="0"/>
              <a:t>Školitel: </a:t>
            </a:r>
            <a:r>
              <a:rPr lang="cs-CZ" altLang="cs-CZ" dirty="0" smtClean="0"/>
              <a:t>Mgr. Martin Knížek, Ph.D.</a:t>
            </a:r>
            <a:endParaRPr lang="cs-CZ" dirty="0"/>
          </a:p>
        </p:txBody>
      </p:sp>
      <p:pic>
        <p:nvPicPr>
          <p:cNvPr id="4" name="Obrázek 3" descr="Výsledek obrázku pro logo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-1"/>
            <a:ext cx="25638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78" y="115886"/>
            <a:ext cx="236061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765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745" y="1610436"/>
            <a:ext cx="10680510" cy="492449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Rešeršní část diplomové práce</a:t>
            </a:r>
          </a:p>
          <a:p>
            <a:endParaRPr lang="cs-CZ" dirty="0"/>
          </a:p>
          <a:p>
            <a:r>
              <a:rPr lang="cs-CZ" dirty="0" smtClean="0"/>
              <a:t>Terénní měření pomocí </a:t>
            </a:r>
            <a:r>
              <a:rPr lang="cs-CZ" dirty="0"/>
              <a:t>S</a:t>
            </a:r>
            <a:r>
              <a:rPr lang="cs-CZ" dirty="0" smtClean="0"/>
              <a:t>chmidtova kladívka</a:t>
            </a:r>
          </a:p>
          <a:p>
            <a:endParaRPr lang="cs-CZ" dirty="0"/>
          </a:p>
          <a:p>
            <a:r>
              <a:rPr lang="cs-CZ" dirty="0" smtClean="0"/>
              <a:t>Vyhodnocení výsledků měření se Schmidtovým kladívkem</a:t>
            </a:r>
          </a:p>
          <a:p>
            <a:endParaRPr lang="cs-CZ" dirty="0"/>
          </a:p>
          <a:p>
            <a:r>
              <a:rPr lang="cs-CZ" dirty="0" smtClean="0"/>
              <a:t>Odebrání vzorků</a:t>
            </a:r>
          </a:p>
          <a:p>
            <a:endParaRPr lang="cs-CZ" dirty="0"/>
          </a:p>
          <a:p>
            <a:r>
              <a:rPr lang="cs-CZ" dirty="0" smtClean="0"/>
              <a:t>Úprava vzorků</a:t>
            </a:r>
          </a:p>
          <a:p>
            <a:endParaRPr lang="cs-CZ" dirty="0"/>
          </a:p>
          <a:p>
            <a:r>
              <a:rPr lang="cs-CZ" dirty="0" smtClean="0"/>
              <a:t>Laboratorní zkoušky </a:t>
            </a:r>
          </a:p>
          <a:p>
            <a:endParaRPr lang="cs-CZ" dirty="0"/>
          </a:p>
          <a:p>
            <a:r>
              <a:rPr lang="cs-CZ" dirty="0" smtClean="0"/>
              <a:t>Interpretace výsledků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850" y="1564280"/>
            <a:ext cx="381000" cy="333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85" y="2253258"/>
            <a:ext cx="381000" cy="333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48" y="2967892"/>
            <a:ext cx="381000" cy="3333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14" y="3739308"/>
            <a:ext cx="381000" cy="333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064" y="4450209"/>
            <a:ext cx="323850" cy="3333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414" y="5161110"/>
            <a:ext cx="342900" cy="3238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607" y="5843258"/>
            <a:ext cx="3238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my thesis…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my thesis: </a:t>
            </a:r>
            <a:r>
              <a:rPr lang="en-US" dirty="0"/>
              <a:t>Strength characteristics of rocky outcrops in </a:t>
            </a:r>
            <a:r>
              <a:rPr lang="en-US" dirty="0" smtClean="0"/>
              <a:t>Brno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/>
              <a:t>t</a:t>
            </a:r>
            <a:r>
              <a:rPr lang="en-US" dirty="0" err="1" smtClean="0"/>
              <a:t>ools</a:t>
            </a:r>
            <a:r>
              <a:rPr lang="en-US" dirty="0" smtClean="0"/>
              <a:t>: </a:t>
            </a:r>
            <a:r>
              <a:rPr lang="en-US" dirty="0"/>
              <a:t>Schmidt hammer and laboratory </a:t>
            </a:r>
            <a:r>
              <a:rPr lang="en-US" dirty="0" smtClean="0"/>
              <a:t>press</a:t>
            </a:r>
            <a:endParaRPr lang="cs-CZ" dirty="0" smtClean="0"/>
          </a:p>
          <a:p>
            <a:endParaRPr lang="cs-CZ" dirty="0"/>
          </a:p>
          <a:p>
            <a:r>
              <a:rPr lang="en-US" dirty="0"/>
              <a:t>Comparison the results and creating an overview of strength the rocky outcrops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6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7133"/>
            <a:ext cx="10515600" cy="4351338"/>
          </a:xfrm>
        </p:spPr>
        <p:txBody>
          <a:bodyPr>
            <a:normAutofit/>
          </a:bodyPr>
          <a:lstStyle/>
          <a:p>
            <a:r>
              <a:rPr lang="cs-CZ" sz="1600" dirty="0"/>
              <a:t>ANTON, O., KOUKAL, J., VÍTEK, L., CIKRLE, P., SCHMID, O., HEŘMÁNKOVÁ, V &amp; STEHLÍK, M. (2004): Zkušebnictví a technologie. ― Studijní opory pro studijní programy s kombinovanou formou studia, VUT, fakulta stavební. Brno. </a:t>
            </a:r>
            <a:endParaRPr lang="cs-CZ" sz="1600" dirty="0" smtClean="0"/>
          </a:p>
          <a:p>
            <a:r>
              <a:rPr lang="cs-CZ" sz="1600" dirty="0" smtClean="0"/>
              <a:t>Česká </a:t>
            </a:r>
            <a:r>
              <a:rPr lang="cs-CZ" sz="1600" dirty="0"/>
              <a:t>geologická služba (</a:t>
            </a:r>
            <a:r>
              <a:rPr lang="cs-CZ" sz="1600" dirty="0" smtClean="0"/>
              <a:t>2019) </a:t>
            </a:r>
            <a:r>
              <a:rPr lang="cs-CZ" sz="1600" dirty="0"/>
              <a:t>― Online: https://</a:t>
            </a:r>
            <a:r>
              <a:rPr lang="cs-CZ" sz="1600" dirty="0" smtClean="0"/>
              <a:t>mapy.geology.cz/geocr_25/ </a:t>
            </a:r>
            <a:r>
              <a:rPr lang="cs-CZ" sz="1600" dirty="0"/>
              <a:t>[shlédnuto dne 6</a:t>
            </a:r>
            <a:r>
              <a:rPr lang="cs-CZ" sz="1600" dirty="0" smtClean="0"/>
              <a:t>. 4. 2019]</a:t>
            </a:r>
          </a:p>
          <a:p>
            <a:r>
              <a:rPr lang="cs-CZ" sz="1600" dirty="0"/>
              <a:t>Horák, V., Paseka, A., Pospíšil, P. (2005): Mechanika hornin – laboratoř – </a:t>
            </a:r>
            <a:r>
              <a:rPr lang="cs-CZ" sz="1600" dirty="0" smtClean="0"/>
              <a:t>Online: http</a:t>
            </a:r>
            <a:r>
              <a:rPr lang="cs-CZ" sz="1600" dirty="0"/>
              <a:t>://geotech.fce.vutbr.cz/studium/</a:t>
            </a:r>
            <a:r>
              <a:rPr lang="cs-CZ" sz="1600" dirty="0" err="1"/>
              <a:t>mech_hornin</a:t>
            </a:r>
            <a:r>
              <a:rPr lang="cs-CZ" sz="1600" dirty="0"/>
              <a:t>/mhig_10.pdf, 16. 1. 2018</a:t>
            </a:r>
          </a:p>
          <a:p>
            <a:r>
              <a:rPr lang="en-US" sz="1600" dirty="0" smtClean="0"/>
              <a:t>TORABI</a:t>
            </a:r>
            <a:r>
              <a:rPr lang="en-US" sz="1600" dirty="0"/>
              <a:t>, S. R., ATAEI, M. &amp; JAVANSHIR, M. (2010): Application of Schmidt rebound number for estimating rock strength under specific geological conditions. ―Journal of Mining &amp; </a:t>
            </a:r>
            <a:r>
              <a:rPr lang="en-US" sz="1600" dirty="0" err="1"/>
              <a:t>Enviroment</a:t>
            </a:r>
            <a:r>
              <a:rPr lang="en-US" sz="1600" dirty="0"/>
              <a:t>, 1, 2, 1-8. </a:t>
            </a:r>
            <a:endParaRPr lang="cs-CZ" sz="1600" dirty="0" smtClean="0"/>
          </a:p>
          <a:p>
            <a:r>
              <a:rPr lang="cs-CZ" sz="1600" dirty="0"/>
              <a:t>Urbánek, P. (2018) – Archiv fotografií, </a:t>
            </a:r>
            <a:r>
              <a:rPr lang="cs-CZ" sz="1600" dirty="0" err="1"/>
              <a:t>Form+Test</a:t>
            </a:r>
            <a:r>
              <a:rPr lang="cs-CZ" sz="1600" dirty="0"/>
              <a:t> </a:t>
            </a:r>
            <a:r>
              <a:rPr lang="cs-CZ" sz="1600" dirty="0" err="1"/>
              <a:t>Seidner</a:t>
            </a:r>
            <a:r>
              <a:rPr lang="cs-CZ" sz="1600" dirty="0"/>
              <a:t>. Brno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249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80" y="1690688"/>
            <a:ext cx="7570639" cy="45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59339"/>
            <a:ext cx="10515600" cy="4351338"/>
          </a:xfrm>
        </p:spPr>
        <p:txBody>
          <a:bodyPr/>
          <a:lstStyle/>
          <a:p>
            <a:r>
              <a:rPr lang="cs-CZ" dirty="0" smtClean="0"/>
              <a:t>Zpracování přehledu pevnostních charakteristik vybraných výchozů na území města Brna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1) Pomocí Schmidtova kladívka</a:t>
            </a:r>
            <a:br>
              <a:rPr lang="cs-CZ" dirty="0" smtClean="0"/>
            </a:br>
            <a:r>
              <a:rPr lang="cs-CZ" dirty="0" smtClean="0"/>
              <a:t>			2) Pomocí laboratorního lisu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Popis míry alterace na vybraných výchozech</a:t>
            </a:r>
          </a:p>
        </p:txBody>
      </p:sp>
    </p:spTree>
    <p:extLst>
      <p:ext uri="{BB962C8B-B14F-4D97-AF65-F5344CB8AC3E}">
        <p14:creationId xmlns:p14="http://schemas.microsoft.com/office/powerpoint/2010/main" val="1851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3733" y="216634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Metodika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3733" y="1542197"/>
            <a:ext cx="10544033" cy="481765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Vytipování vhodných výchozů pomocí geologických a leteckých map</a:t>
            </a:r>
          </a:p>
          <a:p>
            <a:endParaRPr lang="cs-CZ" dirty="0" smtClean="0"/>
          </a:p>
          <a:p>
            <a:r>
              <a:rPr lang="cs-CZ" dirty="0" smtClean="0"/>
              <a:t>Vlastní terénní výzkum         pomocí Schmidtova kladívka</a:t>
            </a:r>
          </a:p>
          <a:p>
            <a:endParaRPr lang="cs-CZ" dirty="0" smtClean="0"/>
          </a:p>
          <a:p>
            <a:r>
              <a:rPr lang="cs-CZ" dirty="0" smtClean="0"/>
              <a:t>Odebrání vzorků v terénu          jejich následná úprava pro laboratorní zkoušky</a:t>
            </a:r>
          </a:p>
          <a:p>
            <a:endParaRPr lang="cs-CZ" dirty="0" smtClean="0"/>
          </a:p>
          <a:p>
            <a:r>
              <a:rPr lang="cs-CZ" dirty="0" smtClean="0"/>
              <a:t>Provedení laboratorních zkoušek pevnosti v prostém (jednoosém) tlaku</a:t>
            </a:r>
          </a:p>
          <a:p>
            <a:endParaRPr lang="cs-CZ" dirty="0" smtClean="0"/>
          </a:p>
          <a:p>
            <a:r>
              <a:rPr lang="cs-CZ" dirty="0" smtClean="0"/>
              <a:t>Korelace výsledků terénních měření s laboratorními měřeními </a:t>
            </a:r>
            <a:br>
              <a:rPr lang="cs-CZ" dirty="0" smtClean="0"/>
            </a:br>
            <a:r>
              <a:rPr lang="cs-CZ" dirty="0" smtClean="0"/>
              <a:t>	snaha nelézt shodu v měření a zpracovat pevnostní charakteristiku + 	míru zvětrání na jednotlivých výchozech na území města Brna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428699" y="2407467"/>
            <a:ext cx="395786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9651241" y="5106536"/>
            <a:ext cx="395786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4831309" y="3214367"/>
            <a:ext cx="395786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Schmidtovo kladívko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7410"/>
            <a:ext cx="10515600" cy="4486275"/>
          </a:xfrm>
        </p:spPr>
        <p:txBody>
          <a:bodyPr/>
          <a:lstStyle/>
          <a:p>
            <a:r>
              <a:rPr lang="cs-CZ" dirty="0" smtClean="0"/>
              <a:t>Ernest Schmidt (1948, Švýcarsko)</a:t>
            </a:r>
          </a:p>
          <a:p>
            <a:r>
              <a:rPr lang="cs-CZ" dirty="0" smtClean="0"/>
              <a:t>Původně vyrobeno pro testování betonů</a:t>
            </a:r>
          </a:p>
          <a:p>
            <a:r>
              <a:rPr lang="cs-CZ" dirty="0" smtClean="0"/>
              <a:t>Měří pevnost testovaného materiálu v prostém tlaku in </a:t>
            </a:r>
            <a:r>
              <a:rPr lang="cs-CZ" dirty="0" err="1" smtClean="0"/>
              <a:t>situ</a:t>
            </a:r>
            <a:r>
              <a:rPr lang="cs-CZ" dirty="0" smtClean="0"/>
              <a:t>, měření skalního povrchu - </a:t>
            </a:r>
            <a:r>
              <a:rPr lang="cs-CZ" dirty="0" err="1" smtClean="0"/>
              <a:t>Torabi</a:t>
            </a:r>
            <a:r>
              <a:rPr lang="cs-CZ" dirty="0" smtClean="0"/>
              <a:t> et al. 2010</a:t>
            </a:r>
          </a:p>
          <a:p>
            <a:r>
              <a:rPr lang="cs-CZ" dirty="0" smtClean="0"/>
              <a:t>Při měření záleží na sklonu kladívka k testované ploše (velikost úhlu je zohledněna ve vzorci pro úpravu naměřených hodnot)</a:t>
            </a:r>
          </a:p>
          <a:p>
            <a:r>
              <a:rPr lang="cs-CZ" dirty="0" smtClean="0"/>
              <a:t>Při měření záleží i na rozdílu okolní teploty vzduchu od 20°C (</a:t>
            </a:r>
            <a:r>
              <a:rPr lang="cs-CZ" dirty="0"/>
              <a:t>rovněž </a:t>
            </a:r>
            <a:r>
              <a:rPr lang="cs-CZ" dirty="0" smtClean="0"/>
              <a:t>zohledněno </a:t>
            </a:r>
            <a:r>
              <a:rPr lang="cs-CZ" dirty="0"/>
              <a:t>ve </a:t>
            </a:r>
            <a:r>
              <a:rPr lang="cs-CZ" dirty="0" smtClean="0"/>
              <a:t>vzorci)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15962" y="6176963"/>
            <a:ext cx="247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Anton </a:t>
            </a:r>
            <a:r>
              <a:rPr lang="cs-CZ" dirty="0"/>
              <a:t>et al</a:t>
            </a:r>
            <a:r>
              <a:rPr lang="cs-CZ" dirty="0" smtClean="0"/>
              <a:t>. (2004) </a:t>
            </a: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12" y="4832569"/>
            <a:ext cx="5238750" cy="1990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1" y="1442612"/>
            <a:ext cx="6179299" cy="53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Přístroj na měření prostého tlaku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94957"/>
            <a:ext cx="10515600" cy="4351338"/>
          </a:xfrm>
        </p:spPr>
        <p:txBody>
          <a:bodyPr/>
          <a:lstStyle/>
          <a:p>
            <a:r>
              <a:rPr lang="cs-CZ" dirty="0" smtClean="0"/>
              <a:t>Spolupráce s Výzkumným ústavem </a:t>
            </a:r>
            <a:br>
              <a:rPr lang="cs-CZ" dirty="0" smtClean="0"/>
            </a:br>
            <a:r>
              <a:rPr lang="cs-CZ" dirty="0" smtClean="0"/>
              <a:t>stavebních hmot v Brně</a:t>
            </a:r>
          </a:p>
          <a:p>
            <a:endParaRPr lang="cs-CZ" dirty="0"/>
          </a:p>
          <a:p>
            <a:r>
              <a:rPr lang="cs-CZ" dirty="0" smtClean="0"/>
              <a:t>Testování odebraných vzorků </a:t>
            </a:r>
            <a:br>
              <a:rPr lang="cs-CZ" dirty="0" smtClean="0"/>
            </a:br>
            <a:r>
              <a:rPr lang="cs-CZ" dirty="0" smtClean="0"/>
              <a:t>na pevnost v prostém tlaku</a:t>
            </a:r>
          </a:p>
          <a:p>
            <a:endParaRPr lang="cs-CZ" dirty="0" smtClean="0"/>
          </a:p>
          <a:p>
            <a:r>
              <a:rPr lang="cs-CZ" dirty="0"/>
              <a:t>Přístroj </a:t>
            </a:r>
            <a:r>
              <a:rPr lang="cs-CZ" dirty="0" err="1"/>
              <a:t>Form+Test</a:t>
            </a:r>
            <a:r>
              <a:rPr lang="cs-CZ" dirty="0"/>
              <a:t> </a:t>
            </a:r>
            <a:r>
              <a:rPr lang="cs-CZ" dirty="0" err="1"/>
              <a:t>Seidner</a:t>
            </a:r>
            <a:r>
              <a:rPr lang="cs-CZ" dirty="0"/>
              <a:t> </a:t>
            </a:r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52" y="1386590"/>
            <a:ext cx="4018448" cy="53579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603359" y="6176963"/>
            <a:ext cx="220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Urbánek (2018)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34247"/>
            <a:ext cx="6416062" cy="48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26414"/>
          </a:xfrm>
        </p:spPr>
        <p:txBody>
          <a:bodyPr/>
          <a:lstStyle/>
          <a:p>
            <a:pPr algn="ctr"/>
            <a:r>
              <a:rPr lang="cs-CZ" dirty="0" smtClean="0"/>
              <a:t>Lokality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095"/>
            <a:ext cx="12192000" cy="607190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89107" y="6186003"/>
            <a:ext cx="252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Česká geologická služba, upraveno (2019)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702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Průběžné výsledky - Husovice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047164"/>
            <a:ext cx="9288437" cy="39807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286" y="1481245"/>
            <a:ext cx="7685714" cy="512380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13899" y="6076622"/>
            <a:ext cx="27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Mapy.cz (2019)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539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Průběžné výsledky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28" y="1371989"/>
            <a:ext cx="10257143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Průběžné výsledky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09" y="1690688"/>
            <a:ext cx="6329782" cy="47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408</Words>
  <Application>Microsoft Office PowerPoint</Application>
  <PresentationFormat>Širokoúhlá obrazovka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Pevnostní charakteristiky hornin brněnské aglomerace</vt:lpstr>
      <vt:lpstr>Cíle práce</vt:lpstr>
      <vt:lpstr>Metodika</vt:lpstr>
      <vt:lpstr>Schmidtovo kladívko</vt:lpstr>
      <vt:lpstr>Přístroj na měření prostého tlaku</vt:lpstr>
      <vt:lpstr>Lokality</vt:lpstr>
      <vt:lpstr>Průběžné výsledky - Husovice</vt:lpstr>
      <vt:lpstr>Průběžné výsledky</vt:lpstr>
      <vt:lpstr>Průběžné výsledky</vt:lpstr>
      <vt:lpstr>Shrnutí</vt:lpstr>
      <vt:lpstr>A few english words about my thesis…</vt:lpstr>
      <vt:lpstr>Literatura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Patrik Bognár</dc:creator>
  <cp:lastModifiedBy>Uživatel systému Windows</cp:lastModifiedBy>
  <cp:revision>43</cp:revision>
  <dcterms:created xsi:type="dcterms:W3CDTF">2019-04-10T12:33:50Z</dcterms:created>
  <dcterms:modified xsi:type="dcterms:W3CDTF">2020-03-22T19:03:07Z</dcterms:modified>
</cp:coreProperties>
</file>