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0083800" cy="7562850"/>
  <p:notesSz cx="10083800" cy="7562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7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81259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87028" y="0"/>
            <a:ext cx="1094231" cy="7559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6132" y="1856232"/>
            <a:ext cx="7475220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90444" y="2526792"/>
            <a:ext cx="3816096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42844" y="3229356"/>
            <a:ext cx="734568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080004" y="3232404"/>
            <a:ext cx="3232404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15000" y="3229356"/>
            <a:ext cx="734568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9380" y="2001139"/>
            <a:ext cx="7305039" cy="191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1A1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52"/>
            <a:ext cx="10072088" cy="583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042" y="653324"/>
            <a:ext cx="195337" cy="457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251" y="1514246"/>
            <a:ext cx="158711" cy="457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944479" y="1196742"/>
            <a:ext cx="3235276" cy="344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042" y="3516959"/>
            <a:ext cx="2978896" cy="464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44479" y="3516959"/>
            <a:ext cx="2612638" cy="4640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042" y="4506103"/>
            <a:ext cx="4114295" cy="344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846811" y="4078695"/>
            <a:ext cx="5139817" cy="163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834" y="5360920"/>
            <a:ext cx="2734725" cy="3510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8834" y="6227948"/>
            <a:ext cx="4004417" cy="3510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846811" y="6096673"/>
            <a:ext cx="476135" cy="4854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7351422"/>
            <a:ext cx="10072088" cy="2075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868176" y="219810"/>
            <a:ext cx="0" cy="3858895"/>
          </a:xfrm>
          <a:custGeom>
            <a:avLst/>
            <a:gdLst/>
            <a:ahLst/>
            <a:cxnLst/>
            <a:rect l="l" t="t" r="r" b="b"/>
            <a:pathLst>
              <a:path h="3858895">
                <a:moveTo>
                  <a:pt x="0" y="385888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662483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83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086838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520352"/>
            <a:ext cx="4944745" cy="0"/>
          </a:xfrm>
          <a:custGeom>
            <a:avLst/>
            <a:gdLst/>
            <a:ahLst/>
            <a:cxnLst/>
            <a:rect l="l" t="t" r="r" b="b"/>
            <a:pathLst>
              <a:path w="4944745">
                <a:moveTo>
                  <a:pt x="0" y="0"/>
                </a:moveTo>
                <a:lnTo>
                  <a:pt x="4944480" y="0"/>
                </a:lnTo>
              </a:path>
            </a:pathLst>
          </a:custGeom>
          <a:ln w="183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953866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2726254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4396199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5251016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5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6121097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0" y="0"/>
                </a:moveTo>
                <a:lnTo>
                  <a:pt x="10081260" y="0"/>
                </a:lnTo>
              </a:path>
            </a:pathLst>
          </a:custGeom>
          <a:ln w="183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1A1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1A1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81259" cy="7559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87028" y="0"/>
            <a:ext cx="1094231" cy="7559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2712" y="205073"/>
            <a:ext cx="6618375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1A1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363" y="2395219"/>
            <a:ext cx="8323072" cy="292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ppraha.cz/wp-content/uploads/2011/03/Vyhledavame-rozumove-nadane-zaky1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nadanedeti.cz/" TargetMode="External"/><Relationship Id="rId4" Type="http://schemas.openxmlformats.org/officeDocument/2006/relationships/hyperlink" Target="http://www.ippp.cz/index.php?option=com_content&amp;view=category&amp;layout=blog&amp;id=52&amp;Itemid=1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lnet.cz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958BE-71D0-4373-AA5A-F9A50465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C51FC1-AF3D-475E-B10A-A36020107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363" y="2395219"/>
            <a:ext cx="6142737" cy="615553"/>
          </a:xfrm>
        </p:spPr>
        <p:txBody>
          <a:bodyPr/>
          <a:lstStyle/>
          <a:p>
            <a:r>
              <a:rPr lang="cs-CZ" sz="4000" dirty="0"/>
              <a:t>Nadaný žák</a:t>
            </a:r>
          </a:p>
        </p:txBody>
      </p:sp>
    </p:spTree>
    <p:extLst>
      <p:ext uri="{BB962C8B-B14F-4D97-AF65-F5344CB8AC3E}">
        <p14:creationId xmlns:p14="http://schemas.microsoft.com/office/powerpoint/2010/main" val="153135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620" y="555371"/>
            <a:ext cx="8207603" cy="377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7622" y="1007999"/>
            <a:ext cx="2147189" cy="37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920" y="1787728"/>
            <a:ext cx="8418830" cy="495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136525" indent="-302260">
              <a:lnSpc>
                <a:spcPct val="100000"/>
              </a:lnSpc>
              <a:spcBef>
                <a:spcPts val="100"/>
              </a:spcBef>
            </a:pPr>
            <a:r>
              <a:rPr sz="2400" spc="229" dirty="0">
                <a:solidFill>
                  <a:srgbClr val="FFFFFF"/>
                </a:solidFill>
                <a:latin typeface="Cambria"/>
                <a:cs typeface="Cambria"/>
              </a:rPr>
              <a:t>Žák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diagnostikovaný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odborníky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ze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školského 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poradenského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zařízení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jako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mimořádně </a:t>
            </a:r>
            <a:r>
              <a:rPr sz="2400" spc="190" dirty="0">
                <a:solidFill>
                  <a:srgbClr val="FFFFFF"/>
                </a:solidFill>
                <a:latin typeface="Cambria"/>
                <a:cs typeface="Cambria"/>
              </a:rPr>
              <a:t>nadaný 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může 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mít </a:t>
            </a:r>
            <a:r>
              <a:rPr sz="2400" spc="229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základě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žádosti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zákonného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zástupce 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vypracovaný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individuální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vzdělávací </a:t>
            </a:r>
            <a:r>
              <a:rPr sz="2400" spc="185" dirty="0">
                <a:solidFill>
                  <a:srgbClr val="FFFFFF"/>
                </a:solidFill>
                <a:latin typeface="Cambria"/>
                <a:cs typeface="Cambria"/>
              </a:rPr>
              <a:t>plán.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tvorbě 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participuje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třídní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učitel,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PPP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rodiče</a:t>
            </a:r>
            <a:r>
              <a:rPr sz="2400" spc="7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žáka.</a:t>
            </a:r>
            <a:endParaRPr sz="2400">
              <a:latin typeface="Cambria"/>
              <a:cs typeface="Cambria"/>
            </a:endParaRPr>
          </a:p>
          <a:p>
            <a:pPr marL="314325" marR="5080" indent="-302260">
              <a:lnSpc>
                <a:spcPct val="100000"/>
              </a:lnSpc>
              <a:spcBef>
                <a:spcPts val="700"/>
              </a:spcBef>
            </a:pP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Individuální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vzdělávací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plán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(IVP)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vychází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ze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školního 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vzdělávacího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programu školy,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závěrů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psychologického 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vyšetření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vyjádření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zástupce 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žáka,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za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zpracování IVP 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odpovídá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ředitel</a:t>
            </a:r>
            <a:r>
              <a:rPr sz="2400" spc="3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školy.</a:t>
            </a:r>
            <a:endParaRPr sz="2400">
              <a:latin typeface="Cambria"/>
              <a:cs typeface="Cambria"/>
            </a:endParaRPr>
          </a:p>
          <a:p>
            <a:pPr marL="314325" marR="171450" indent="-302260">
              <a:lnSpc>
                <a:spcPct val="100000"/>
              </a:lnSpc>
              <a:spcBef>
                <a:spcPts val="700"/>
              </a:spcBef>
            </a:pP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Ředitel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školy 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může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přeřadit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mimořádně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nadaného žáka 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do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vyššího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ročníku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bez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absolvování předchozího 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ročníku </a:t>
            </a:r>
            <a:r>
              <a:rPr sz="2400" spc="229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základě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zkoušky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před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komisí,</a:t>
            </a:r>
            <a:r>
              <a:rPr sz="2400" spc="5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kterou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jmenuje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ředitel</a:t>
            </a:r>
            <a:r>
              <a:rPr sz="2400" spc="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školy.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11" y="535051"/>
            <a:ext cx="8207616" cy="377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927" y="987679"/>
            <a:ext cx="2167382" cy="382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987" y="2005711"/>
            <a:ext cx="8827770" cy="413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110489" indent="-30226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Individuální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vzdělávací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plán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žáka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obsahuje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osobní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údaje, 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údaje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dosavadním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psychologickém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vyšetření,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jeho 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výsledky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závěry,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závěry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kontrolních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vyšetření,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důležité 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zdravotní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údaje,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žádost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rodičů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IVP,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rozhodnutí 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ředitele 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školy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povolení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IVP,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pedagogickou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diagnostiku,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plány 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učiva </a:t>
            </a:r>
            <a:r>
              <a:rPr sz="2400" spc="215" dirty="0">
                <a:solidFill>
                  <a:srgbClr val="FFFFFF"/>
                </a:solidFill>
                <a:latin typeface="Cambria"/>
                <a:cs typeface="Cambria"/>
              </a:rPr>
              <a:t>s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rozšiřujícími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aktivitami </a:t>
            </a:r>
            <a:r>
              <a:rPr sz="2400" spc="229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dané</a:t>
            </a:r>
            <a:r>
              <a:rPr sz="2400" spc="5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období.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210" dirty="0">
                <a:solidFill>
                  <a:srgbClr val="FFFFFF"/>
                </a:solidFill>
                <a:latin typeface="Cambria"/>
                <a:cs typeface="Cambria"/>
              </a:rPr>
              <a:t>Obsahuje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také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materiálně-technické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4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organizační</a:t>
            </a:r>
            <a:endParaRPr sz="2400">
              <a:latin typeface="Cambria"/>
              <a:cs typeface="Cambria"/>
            </a:endParaRPr>
          </a:p>
          <a:p>
            <a:pPr marL="314325" marR="5080">
              <a:lnSpc>
                <a:spcPct val="100000"/>
              </a:lnSpc>
            </a:pP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zabezpečení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výuky,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které </a:t>
            </a:r>
            <a:r>
              <a:rPr sz="2400" spc="235" dirty="0">
                <a:solidFill>
                  <a:srgbClr val="FFFFFF"/>
                </a:solidFill>
                <a:latin typeface="Cambria"/>
                <a:cs typeface="Cambria"/>
              </a:rPr>
              <a:t>má </a:t>
            </a:r>
            <a:r>
              <a:rPr sz="2400" spc="229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starosti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škola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(třídní 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učitel).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Především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jde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používání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alternativních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učebnic, 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pracovních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listů,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encyklopedickou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literaturu,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AV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počítačovou </a:t>
            </a:r>
            <a:r>
              <a:rPr sz="2400" spc="190" dirty="0">
                <a:solidFill>
                  <a:srgbClr val="FFFFFF"/>
                </a:solidFill>
                <a:latin typeface="Cambria"/>
                <a:cs typeface="Cambria"/>
              </a:rPr>
              <a:t>techniku,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interaktivní </a:t>
            </a:r>
            <a:r>
              <a:rPr sz="2400" spc="270" dirty="0">
                <a:solidFill>
                  <a:srgbClr val="FFFFFF"/>
                </a:solidFill>
                <a:latin typeface="Cambria"/>
                <a:cs typeface="Cambria"/>
              </a:rPr>
              <a:t>PC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programy</a:t>
            </a:r>
            <a:r>
              <a:rPr sz="2400" spc="5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atd.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117" y="504063"/>
            <a:ext cx="3197097" cy="377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" y="1533144"/>
            <a:ext cx="346252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5264" y="1534668"/>
            <a:ext cx="2874264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4" y="1533144"/>
            <a:ext cx="1676400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59" y="1533144"/>
            <a:ext cx="1325879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5656" y="1533144"/>
            <a:ext cx="502920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20" y="1950720"/>
            <a:ext cx="3017520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0255" y="1952244"/>
            <a:ext cx="4035552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0423" y="1950720"/>
            <a:ext cx="2651760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20" y="2369820"/>
            <a:ext cx="1837944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0679" y="2369820"/>
            <a:ext cx="2129027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4323" y="2371344"/>
            <a:ext cx="4817364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872" y="2700528"/>
            <a:ext cx="7043928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8416" y="2699004"/>
            <a:ext cx="1533144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9872" y="3028188"/>
            <a:ext cx="6068567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" y="3445764"/>
            <a:ext cx="1837944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30679" y="3445764"/>
            <a:ext cx="2129027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4323" y="3447288"/>
            <a:ext cx="5215128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4068" y="3445764"/>
            <a:ext cx="606551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872" y="3776472"/>
            <a:ext cx="2450591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5615" y="1553421"/>
            <a:ext cx="8514080" cy="26879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Hříbková, </a:t>
            </a:r>
            <a:r>
              <a:rPr sz="2400" spc="210" dirty="0">
                <a:solidFill>
                  <a:srgbClr val="FFFFFF"/>
                </a:solidFill>
                <a:latin typeface="Cambria"/>
                <a:cs typeface="Cambria"/>
              </a:rPr>
              <a:t>L.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(2009). </a:t>
            </a:r>
            <a:r>
              <a:rPr sz="2400" i="1" spc="35" dirty="0">
                <a:solidFill>
                  <a:srgbClr val="FFFFFF"/>
                </a:solidFill>
                <a:latin typeface="Georgia"/>
                <a:cs typeface="Georgia"/>
              </a:rPr>
              <a:t>Nadání </a:t>
            </a:r>
            <a:r>
              <a:rPr sz="2400" i="1" spc="114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400" i="1" spc="100" dirty="0">
                <a:solidFill>
                  <a:srgbClr val="FFFFFF"/>
                </a:solidFill>
                <a:latin typeface="Georgia"/>
                <a:cs typeface="Georgia"/>
              </a:rPr>
              <a:t>nadaní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Praha:</a:t>
            </a:r>
            <a:r>
              <a:rPr sz="240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Cambria"/>
                <a:cs typeface="Cambria"/>
              </a:rPr>
              <a:t>Grada.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Mareš, </a:t>
            </a:r>
            <a:r>
              <a:rPr sz="2400" spc="484" dirty="0">
                <a:solidFill>
                  <a:srgbClr val="FFFFFF"/>
                </a:solidFill>
                <a:latin typeface="Cambria"/>
                <a:cs typeface="Cambria"/>
              </a:rPr>
              <a:t>J.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(2013). </a:t>
            </a:r>
            <a:r>
              <a:rPr sz="2400" i="1" spc="50" dirty="0">
                <a:solidFill>
                  <a:srgbClr val="FFFFFF"/>
                </a:solidFill>
                <a:latin typeface="Georgia"/>
                <a:cs typeface="Georgia"/>
              </a:rPr>
              <a:t>Pedagogická </a:t>
            </a:r>
            <a:r>
              <a:rPr sz="2400" i="1" spc="75" dirty="0">
                <a:solidFill>
                  <a:srgbClr val="FFFFFF"/>
                </a:solidFill>
                <a:latin typeface="Georgia"/>
                <a:cs typeface="Georgia"/>
              </a:rPr>
              <a:t>psychologie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Praha: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Portál.</a:t>
            </a:r>
            <a:endParaRPr sz="2400">
              <a:latin typeface="Cambria"/>
              <a:cs typeface="Cambria"/>
            </a:endParaRPr>
          </a:p>
          <a:p>
            <a:pPr marL="314325" marR="520065" indent="-302260">
              <a:lnSpc>
                <a:spcPts val="2590"/>
              </a:lnSpc>
              <a:spcBef>
                <a:spcPts val="750"/>
              </a:spcBef>
            </a:pP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Portešová, </a:t>
            </a:r>
            <a:r>
              <a:rPr sz="2400" spc="330" dirty="0">
                <a:solidFill>
                  <a:srgbClr val="FFFFFF"/>
                </a:solidFill>
                <a:latin typeface="Cambria"/>
                <a:cs typeface="Cambria"/>
              </a:rPr>
              <a:t>Š.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(2009). </a:t>
            </a:r>
            <a:r>
              <a:rPr sz="2400" i="1" spc="60" dirty="0">
                <a:solidFill>
                  <a:srgbClr val="FFFFFF"/>
                </a:solidFill>
                <a:latin typeface="Georgia"/>
                <a:cs typeface="Georgia"/>
              </a:rPr>
              <a:t>Skryté </a:t>
            </a:r>
            <a:r>
              <a:rPr sz="2400" i="1" spc="65" dirty="0">
                <a:solidFill>
                  <a:srgbClr val="FFFFFF"/>
                </a:solidFill>
                <a:latin typeface="Georgia"/>
                <a:cs typeface="Georgia"/>
              </a:rPr>
              <a:t>nadání. </a:t>
            </a:r>
            <a:r>
              <a:rPr sz="2400" i="1" spc="55" dirty="0">
                <a:solidFill>
                  <a:srgbClr val="FFFFFF"/>
                </a:solidFill>
                <a:latin typeface="Georgia"/>
                <a:cs typeface="Georgia"/>
              </a:rPr>
              <a:t>Psychologická  </a:t>
            </a:r>
            <a:r>
              <a:rPr sz="2400" i="1" spc="80" dirty="0">
                <a:solidFill>
                  <a:srgbClr val="FFFFFF"/>
                </a:solidFill>
                <a:latin typeface="Georgia"/>
                <a:cs typeface="Georgia"/>
              </a:rPr>
              <a:t>specifika </a:t>
            </a:r>
            <a:r>
              <a:rPr sz="2400" i="1" spc="35" dirty="0">
                <a:solidFill>
                  <a:srgbClr val="FFFFFF"/>
                </a:solidFill>
                <a:latin typeface="Georgia"/>
                <a:cs typeface="Georgia"/>
              </a:rPr>
              <a:t>rozumově </a:t>
            </a:r>
            <a:r>
              <a:rPr sz="2400" i="1" spc="90" dirty="0">
                <a:solidFill>
                  <a:srgbClr val="FFFFFF"/>
                </a:solidFill>
                <a:latin typeface="Georgia"/>
                <a:cs typeface="Georgia"/>
              </a:rPr>
              <a:t>nadaných </a:t>
            </a:r>
            <a:r>
              <a:rPr sz="2400" i="1" spc="125" dirty="0">
                <a:solidFill>
                  <a:srgbClr val="FFFFFF"/>
                </a:solidFill>
                <a:latin typeface="Georgia"/>
                <a:cs typeface="Georgia"/>
              </a:rPr>
              <a:t>žáků </a:t>
            </a:r>
            <a:r>
              <a:rPr sz="2400" i="1" spc="260" dirty="0">
                <a:solidFill>
                  <a:srgbClr val="FFFFFF"/>
                </a:solidFill>
                <a:latin typeface="Georgia"/>
                <a:cs typeface="Georgia"/>
              </a:rPr>
              <a:t>s </a:t>
            </a:r>
            <a:r>
              <a:rPr sz="2400" i="1" spc="100" dirty="0">
                <a:solidFill>
                  <a:srgbClr val="FFFFFF"/>
                </a:solidFill>
                <a:latin typeface="Georgia"/>
                <a:cs typeface="Georgia"/>
              </a:rPr>
              <a:t>dyslexií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Brno: 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Nakladatelství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Masarykovy</a:t>
            </a:r>
            <a:r>
              <a:rPr sz="2400" spc="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university.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40"/>
              </a:lnSpc>
              <a:spcBef>
                <a:spcPts val="375"/>
              </a:spcBef>
            </a:pP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Portešová, </a:t>
            </a:r>
            <a:r>
              <a:rPr sz="2400" spc="330" dirty="0">
                <a:solidFill>
                  <a:srgbClr val="FFFFFF"/>
                </a:solidFill>
                <a:latin typeface="Cambria"/>
                <a:cs typeface="Cambria"/>
              </a:rPr>
              <a:t>Š.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(2011). </a:t>
            </a:r>
            <a:r>
              <a:rPr sz="2400" i="1" spc="50" dirty="0">
                <a:solidFill>
                  <a:srgbClr val="FFFFFF"/>
                </a:solidFill>
                <a:latin typeface="Georgia"/>
                <a:cs typeface="Georgia"/>
              </a:rPr>
              <a:t>Rozumově </a:t>
            </a:r>
            <a:r>
              <a:rPr sz="2400" i="1" spc="100" dirty="0">
                <a:solidFill>
                  <a:srgbClr val="FFFFFF"/>
                </a:solidFill>
                <a:latin typeface="Georgia"/>
                <a:cs typeface="Georgia"/>
              </a:rPr>
              <a:t>nadané </a:t>
            </a:r>
            <a:r>
              <a:rPr sz="2400" i="1" spc="50" dirty="0">
                <a:solidFill>
                  <a:srgbClr val="FFFFFF"/>
                </a:solidFill>
                <a:latin typeface="Georgia"/>
                <a:cs typeface="Georgia"/>
              </a:rPr>
              <a:t>děti </a:t>
            </a:r>
            <a:r>
              <a:rPr sz="2400" i="1" spc="26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400" i="1" spc="6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i="1" spc="100" dirty="0">
                <a:solidFill>
                  <a:srgbClr val="FFFFFF"/>
                </a:solidFill>
                <a:latin typeface="Georgia"/>
                <a:cs typeface="Georgia"/>
              </a:rPr>
              <a:t>dyslexií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ts val="2740"/>
              </a:lnSpc>
            </a:pP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Praha:</a:t>
            </a:r>
            <a:r>
              <a:rPr sz="24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Portál.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3202" y="720725"/>
            <a:ext cx="4297553" cy="372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462" y="1762125"/>
            <a:ext cx="8601075" cy="50069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14325" marR="932180" indent="-302260">
              <a:lnSpc>
                <a:spcPts val="2660"/>
              </a:lnSpc>
              <a:spcBef>
                <a:spcPts val="370"/>
              </a:spcBef>
            </a:pP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Problematický vzájemný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vztah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mezi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pojmy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„nadání“ 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sz="2400" i="1" spc="45" dirty="0">
                <a:solidFill>
                  <a:srgbClr val="FFFFFF"/>
                </a:solidFill>
                <a:latin typeface="Georgia"/>
                <a:cs typeface="Georgia"/>
              </a:rPr>
              <a:t>giftedness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„talent“</a:t>
            </a:r>
            <a:r>
              <a:rPr sz="24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sz="2400" i="1" spc="-20" dirty="0">
                <a:solidFill>
                  <a:srgbClr val="FFFFFF"/>
                </a:solidFill>
                <a:latin typeface="Georgia"/>
                <a:cs typeface="Georgia"/>
              </a:rPr>
              <a:t>talent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Tři</a:t>
            </a:r>
            <a:r>
              <a:rPr sz="2400" b="1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Cambria"/>
                <a:cs typeface="Cambria"/>
              </a:rPr>
              <a:t>přístupy</a:t>
            </a:r>
            <a:endParaRPr sz="2400">
              <a:latin typeface="Cambria"/>
              <a:cs typeface="Cambria"/>
            </a:endParaRPr>
          </a:p>
          <a:p>
            <a:pPr marL="390525" marR="75565" indent="-390525">
              <a:lnSpc>
                <a:spcPts val="2680"/>
              </a:lnSpc>
              <a:spcBef>
                <a:spcPts val="735"/>
              </a:spcBef>
              <a:buAutoNum type="arabicParenR"/>
              <a:tabLst>
                <a:tab pos="390525" algn="l"/>
              </a:tabLst>
            </a:pP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jsou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synonyma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vyjadřují 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nadprůměrnou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až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vysoce 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nadprůměrnou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úroveň</a:t>
            </a:r>
            <a:r>
              <a:rPr sz="2400" spc="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schopností;</a:t>
            </a:r>
            <a:endParaRPr sz="2400">
              <a:latin typeface="Cambria"/>
              <a:cs typeface="Cambria"/>
            </a:endParaRPr>
          </a:p>
          <a:p>
            <a:pPr marL="389890" indent="-377825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90525" algn="l"/>
              </a:tabLst>
            </a:pP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dva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pojmy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vyjadřující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rozdílnou </a:t>
            </a:r>
            <a:r>
              <a:rPr sz="2400" i="1" spc="-30" dirty="0">
                <a:solidFill>
                  <a:srgbClr val="FFFFFF"/>
                </a:solidFill>
                <a:latin typeface="Georgia"/>
                <a:cs typeface="Georgia"/>
              </a:rPr>
              <a:t>míru</a:t>
            </a:r>
            <a:r>
              <a:rPr sz="2400" i="1" spc="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i="1" spc="65" dirty="0">
                <a:solidFill>
                  <a:srgbClr val="FFFFFF"/>
                </a:solidFill>
                <a:latin typeface="Georgia"/>
                <a:cs typeface="Georgia"/>
              </a:rPr>
              <a:t>obecnosti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469900" marR="5080" indent="-457200">
              <a:lnSpc>
                <a:spcPct val="93000"/>
              </a:lnSpc>
              <a:spcBef>
                <a:spcPts val="705"/>
              </a:spcBef>
            </a:pPr>
            <a:r>
              <a:rPr sz="2400" b="1" spc="125" dirty="0">
                <a:solidFill>
                  <a:srgbClr val="FFFFFF"/>
                </a:solidFill>
                <a:latin typeface="Cambria"/>
                <a:cs typeface="Cambria"/>
              </a:rPr>
              <a:t>nadání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zjišťováno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testy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intelektových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schopností;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je 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obecnějším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předpokladem 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úspěšného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řešení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problémů 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zvládání školy;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je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stabilní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charakteristikou</a:t>
            </a:r>
            <a:r>
              <a:rPr sz="2400" spc="7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jedince;</a:t>
            </a:r>
            <a:endParaRPr sz="2400">
              <a:latin typeface="Cambria"/>
              <a:cs typeface="Cambria"/>
            </a:endParaRPr>
          </a:p>
          <a:p>
            <a:pPr marL="469900" marR="162560" indent="-457200" algn="just">
              <a:lnSpc>
                <a:spcPts val="2680"/>
              </a:lnSpc>
              <a:spcBef>
                <a:spcPts val="760"/>
              </a:spcBef>
            </a:pPr>
            <a:r>
              <a:rPr sz="2400" b="1" spc="155" dirty="0">
                <a:solidFill>
                  <a:srgbClr val="FFFFFF"/>
                </a:solidFill>
                <a:latin typeface="Cambria"/>
                <a:cs typeface="Cambria"/>
              </a:rPr>
              <a:t>talent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specifické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výrazné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schopnosti;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podléhá </a:t>
            </a:r>
            <a:r>
              <a:rPr sz="2400" spc="185" dirty="0">
                <a:solidFill>
                  <a:srgbClr val="FFFFFF"/>
                </a:solidFill>
                <a:latin typeface="Cambria"/>
                <a:cs typeface="Cambria"/>
              </a:rPr>
              <a:t>změnám 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čase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(nutnost 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rozvíjení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talentu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pod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vedením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rodičů, 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učitelů..)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3202" y="720725"/>
            <a:ext cx="4317873" cy="38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462" y="1688719"/>
            <a:ext cx="8489315" cy="560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785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3)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dva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pojmy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vyjadřující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rozdílnou </a:t>
            </a:r>
            <a:r>
              <a:rPr sz="2400" i="1" spc="-30" dirty="0">
                <a:solidFill>
                  <a:srgbClr val="FFFFFF"/>
                </a:solidFill>
                <a:latin typeface="Georgia"/>
                <a:cs typeface="Georgia"/>
              </a:rPr>
              <a:t>míru</a:t>
            </a:r>
            <a:r>
              <a:rPr sz="2400" i="1" spc="43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i="1" spc="90" dirty="0">
                <a:solidFill>
                  <a:srgbClr val="FFFFFF"/>
                </a:solidFill>
                <a:latin typeface="Georgia"/>
                <a:cs typeface="Georgia"/>
              </a:rPr>
              <a:t>aktualizace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endParaRPr sz="2400">
              <a:latin typeface="Cambria"/>
              <a:cs typeface="Cambria"/>
            </a:endParaRPr>
          </a:p>
          <a:p>
            <a:pPr marL="314325" marR="265430" algn="just">
              <a:lnSpc>
                <a:spcPct val="93100"/>
              </a:lnSpc>
              <a:spcBef>
                <a:spcPts val="100"/>
              </a:spcBef>
            </a:pP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rozvinutosti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schopností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jeden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pro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úroveň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skrytých, 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latentních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možností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druhý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pro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úroveň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uplatněných 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možností 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(pozorovatelné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mimořádné</a:t>
            </a:r>
            <a:r>
              <a:rPr sz="2400" spc="4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výkony).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Cambria"/>
              <a:cs typeface="Cambria"/>
            </a:endParaRPr>
          </a:p>
          <a:p>
            <a:pPr marL="314325" marR="451484" indent="-302260">
              <a:lnSpc>
                <a:spcPct val="93000"/>
              </a:lnSpc>
            </a:pPr>
            <a:r>
              <a:rPr sz="2400" b="1" spc="125" dirty="0">
                <a:solidFill>
                  <a:srgbClr val="FFFFFF"/>
                </a:solidFill>
                <a:latin typeface="Cambria"/>
                <a:cs typeface="Cambria"/>
              </a:rPr>
              <a:t>Nadání </a:t>
            </a:r>
            <a:r>
              <a:rPr sz="2400" spc="185" dirty="0">
                <a:solidFill>
                  <a:srgbClr val="FFFFFF"/>
                </a:solidFill>
                <a:latin typeface="Cambria"/>
                <a:cs typeface="Cambria"/>
              </a:rPr>
              <a:t>chápáno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jako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potencialita,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možnost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jedince 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úspěšně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vykonávat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určité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činnosti;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doposud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plně 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neprojevilo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nevnímáno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okolím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ani</a:t>
            </a:r>
            <a:r>
              <a:rPr sz="24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jedincem</a:t>
            </a:r>
            <a:endParaRPr sz="2400">
              <a:latin typeface="Cambria"/>
              <a:cs typeface="Cambria"/>
            </a:endParaRPr>
          </a:p>
          <a:p>
            <a:pPr marL="314325" marR="325755" indent="-302260">
              <a:lnSpc>
                <a:spcPts val="2680"/>
              </a:lnSpc>
              <a:spcBef>
                <a:spcPts val="760"/>
              </a:spcBef>
            </a:pP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Nutnost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odhalit </a:t>
            </a:r>
            <a:r>
              <a:rPr sz="2400" spc="185" dirty="0">
                <a:solidFill>
                  <a:srgbClr val="FFFFFF"/>
                </a:solidFill>
                <a:latin typeface="Cambria"/>
                <a:cs typeface="Cambria"/>
              </a:rPr>
              <a:t>nadání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(vnější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aspekt)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uvědomit si  </a:t>
            </a:r>
            <a:r>
              <a:rPr sz="2400" spc="185" dirty="0">
                <a:solidFill>
                  <a:srgbClr val="FFFFFF"/>
                </a:solidFill>
                <a:latin typeface="Cambria"/>
                <a:cs typeface="Cambria"/>
              </a:rPr>
              <a:t>nadání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jako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součást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identity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jedince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(vnitřní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 aspekt).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Cambria"/>
              <a:cs typeface="Cambria"/>
            </a:endParaRPr>
          </a:p>
          <a:p>
            <a:pPr marL="314325" marR="5080" indent="-302260">
              <a:lnSpc>
                <a:spcPct val="92900"/>
              </a:lnSpc>
              <a:spcBef>
                <a:spcPts val="5"/>
              </a:spcBef>
            </a:pPr>
            <a:r>
              <a:rPr sz="2400" b="1" spc="135" dirty="0">
                <a:solidFill>
                  <a:srgbClr val="FFFFFF"/>
                </a:solidFill>
                <a:latin typeface="Cambria"/>
                <a:cs typeface="Cambria"/>
              </a:rPr>
              <a:t>Talent </a:t>
            </a:r>
            <a:r>
              <a:rPr sz="2400" spc="210" dirty="0">
                <a:solidFill>
                  <a:srgbClr val="FFFFFF"/>
                </a:solidFill>
                <a:latin typeface="Cambria"/>
                <a:cs typeface="Cambria"/>
              </a:rPr>
              <a:t>chápán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jako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realizace 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nadání,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uplatnění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původně 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skrytých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možností;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charakterizován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opakovaným 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prokazování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výjimečných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výsledků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určité</a:t>
            </a:r>
            <a:r>
              <a:rPr sz="2400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oblasti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ts val="2690"/>
              </a:lnSpc>
            </a:pP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lidské</a:t>
            </a:r>
            <a:r>
              <a:rPr sz="240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činnosti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692" y="720725"/>
            <a:ext cx="5860923" cy="44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462" y="1716151"/>
            <a:ext cx="8738235" cy="5551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Wingdings"/>
              <a:buChar char=""/>
              <a:tabLst>
                <a:tab pos="314960" algn="l"/>
              </a:tabLst>
            </a:pPr>
            <a:r>
              <a:rPr sz="2300" b="1" spc="135" dirty="0">
                <a:solidFill>
                  <a:srgbClr val="FFFFFF"/>
                </a:solidFill>
                <a:latin typeface="Cambria"/>
                <a:cs typeface="Cambria"/>
              </a:rPr>
              <a:t>Úspěšné </a:t>
            </a:r>
            <a:r>
              <a:rPr sz="2300" b="1" spc="125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300" spc="95" dirty="0">
                <a:solidFill>
                  <a:srgbClr val="FFFFFF"/>
                </a:solidFill>
                <a:latin typeface="Cambria"/>
                <a:cs typeface="Cambria"/>
              </a:rPr>
              <a:t>velmi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dobře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2300" spc="195" dirty="0">
                <a:solidFill>
                  <a:srgbClr val="FFFFFF"/>
                </a:solidFill>
                <a:latin typeface="Cambria"/>
                <a:cs typeface="Cambria"/>
              </a:rPr>
              <a:t>učí, </a:t>
            </a:r>
            <a:r>
              <a:rPr sz="2300" spc="229" dirty="0">
                <a:solidFill>
                  <a:srgbClr val="FFFFFF"/>
                </a:solidFill>
                <a:latin typeface="Cambria"/>
                <a:cs typeface="Cambria"/>
              </a:rPr>
              <a:t>má</a:t>
            </a:r>
            <a:r>
              <a:rPr sz="2300" spc="7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85" dirty="0">
                <a:solidFill>
                  <a:srgbClr val="FFFFFF"/>
                </a:solidFill>
                <a:latin typeface="Cambria"/>
                <a:cs typeface="Cambria"/>
              </a:rPr>
              <a:t>samé</a:t>
            </a:r>
            <a:endParaRPr sz="2300">
              <a:latin typeface="Cambria"/>
              <a:cs typeface="Cambria"/>
            </a:endParaRPr>
          </a:p>
          <a:p>
            <a:pPr marL="314325" marR="344805">
              <a:lnSpc>
                <a:spcPct val="100000"/>
              </a:lnSpc>
            </a:pP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jedničky, </a:t>
            </a: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dovede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jednat </a:t>
            </a:r>
            <a:r>
              <a:rPr sz="2300" spc="204" dirty="0">
                <a:solidFill>
                  <a:srgbClr val="FFFFFF"/>
                </a:solidFill>
                <a:latin typeface="Cambria"/>
                <a:cs typeface="Cambria"/>
              </a:rPr>
              <a:t>s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dospělými, </a:t>
            </a:r>
            <a:r>
              <a:rPr sz="2300" spc="75" dirty="0">
                <a:solidFill>
                  <a:srgbClr val="FFFFFF"/>
                </a:solidFill>
                <a:latin typeface="Cambria"/>
                <a:cs typeface="Cambria"/>
              </a:rPr>
              <a:t>je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poslušné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190" dirty="0">
                <a:solidFill>
                  <a:srgbClr val="FFFFFF"/>
                </a:solidFill>
                <a:latin typeface="Cambria"/>
                <a:cs typeface="Cambria"/>
              </a:rPr>
              <a:t>nemá 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žádné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problémy </a:t>
            </a:r>
            <a:r>
              <a:rPr sz="2300" spc="3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300" spc="3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chování.</a:t>
            </a:r>
            <a:endParaRPr sz="2300">
              <a:latin typeface="Cambria"/>
              <a:cs typeface="Cambria"/>
            </a:endParaRPr>
          </a:p>
          <a:p>
            <a:pPr marL="314325" marR="5080" indent="-302260">
              <a:lnSpc>
                <a:spcPct val="99800"/>
              </a:lnSpc>
              <a:spcBef>
                <a:spcPts val="715"/>
              </a:spcBef>
              <a:buClr>
                <a:srgbClr val="B03E9A"/>
              </a:buClr>
              <a:buSzPct val="71739"/>
              <a:buFont typeface="Wingdings"/>
              <a:buChar char=""/>
              <a:tabLst>
                <a:tab pos="314960" algn="l"/>
              </a:tabLst>
            </a:pPr>
            <a:r>
              <a:rPr sz="2300" b="1" spc="165" dirty="0">
                <a:solidFill>
                  <a:srgbClr val="FFFFFF"/>
                </a:solidFill>
                <a:latin typeface="Cambria"/>
                <a:cs typeface="Cambria"/>
              </a:rPr>
              <a:t>Vysoce </a:t>
            </a:r>
            <a:r>
              <a:rPr sz="2300" b="1" spc="120" dirty="0">
                <a:solidFill>
                  <a:srgbClr val="FFFFFF"/>
                </a:solidFill>
                <a:latin typeface="Cambria"/>
                <a:cs typeface="Cambria"/>
              </a:rPr>
              <a:t>tvořivé </a:t>
            </a:r>
            <a:r>
              <a:rPr sz="2300" b="1" spc="125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vymýšlí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něco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nového, 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experimentuje; </a:t>
            </a:r>
            <a:r>
              <a:rPr sz="2300" spc="105" dirty="0">
                <a:solidFill>
                  <a:srgbClr val="FFFFFF"/>
                </a:solidFill>
                <a:latin typeface="Cambria"/>
                <a:cs typeface="Cambria"/>
              </a:rPr>
              <a:t>obtížně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přizpůsobuje </a:t>
            </a:r>
            <a:r>
              <a:rPr sz="2300" spc="175" dirty="0">
                <a:solidFill>
                  <a:srgbClr val="FFFFFF"/>
                </a:solidFill>
                <a:latin typeface="Cambria"/>
                <a:cs typeface="Cambria"/>
              </a:rPr>
              <a:t>školnímu 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systému; 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opravuje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dospělé, </a:t>
            </a:r>
            <a:r>
              <a:rPr sz="2300" spc="170" dirty="0">
                <a:solidFill>
                  <a:srgbClr val="FFFFFF"/>
                </a:solidFill>
                <a:latin typeface="Cambria"/>
                <a:cs typeface="Cambria"/>
              </a:rPr>
              <a:t>chce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měnit školní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pravidla,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špatně</a:t>
            </a:r>
            <a:r>
              <a:rPr sz="2300" spc="6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endParaRPr sz="23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</a:pP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ovládá; 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občas </a:t>
            </a: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velmi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konfliktní</a:t>
            </a:r>
            <a:r>
              <a:rPr sz="2300" spc="4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chování.</a:t>
            </a:r>
            <a:endParaRPr sz="2300">
              <a:latin typeface="Cambria"/>
              <a:cs typeface="Cambria"/>
            </a:endParaRPr>
          </a:p>
          <a:p>
            <a:pPr marL="314325" marR="27305" indent="-302260">
              <a:lnSpc>
                <a:spcPct val="99800"/>
              </a:lnSpc>
              <a:spcBef>
                <a:spcPts val="715"/>
              </a:spcBef>
              <a:buClr>
                <a:srgbClr val="B03E9A"/>
              </a:buClr>
              <a:buSzPct val="71739"/>
              <a:buFont typeface="Wingdings"/>
              <a:buChar char=""/>
              <a:tabLst>
                <a:tab pos="314960" algn="l"/>
              </a:tabLst>
            </a:pPr>
            <a:r>
              <a:rPr sz="2300" b="1" spc="120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300" b="1" spc="150" dirty="0">
                <a:solidFill>
                  <a:srgbClr val="FFFFFF"/>
                </a:solidFill>
                <a:latin typeface="Cambria"/>
                <a:cs typeface="Cambria"/>
              </a:rPr>
              <a:t>maskující </a:t>
            </a:r>
            <a:r>
              <a:rPr sz="2300" b="1" spc="135" dirty="0">
                <a:solidFill>
                  <a:srgbClr val="FFFFFF"/>
                </a:solidFill>
                <a:latin typeface="Cambria"/>
                <a:cs typeface="Cambria"/>
              </a:rPr>
              <a:t>své </a:t>
            </a:r>
            <a:r>
              <a:rPr sz="2300" b="1" spc="155" dirty="0">
                <a:solidFill>
                  <a:srgbClr val="FFFFFF"/>
                </a:solidFill>
                <a:latin typeface="Cambria"/>
                <a:cs typeface="Cambria"/>
              </a:rPr>
              <a:t>schopnosti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skrývá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své 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schopnosti,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aby </a:t>
            </a:r>
            <a:r>
              <a:rPr sz="2300" spc="95" dirty="0">
                <a:solidFill>
                  <a:srgbClr val="FFFFFF"/>
                </a:solidFill>
                <a:latin typeface="Cambria"/>
                <a:cs typeface="Cambria"/>
              </a:rPr>
              <a:t>bylo přijato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ostatními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spolužáky; často </a:t>
            </a:r>
            <a:r>
              <a:rPr sz="2300" spc="229" dirty="0">
                <a:solidFill>
                  <a:srgbClr val="FFFFFF"/>
                </a:solidFill>
                <a:latin typeface="Cambria"/>
                <a:cs typeface="Cambria"/>
              </a:rPr>
              <a:t>má 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nízké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sebevědomí </a:t>
            </a:r>
            <a:r>
              <a:rPr sz="2300" spc="50" dirty="0">
                <a:solidFill>
                  <a:srgbClr val="FFFFFF"/>
                </a:solidFill>
                <a:latin typeface="Cambria"/>
                <a:cs typeface="Cambria"/>
              </a:rPr>
              <a:t>i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sebehodnocení; </a:t>
            </a:r>
            <a:r>
              <a:rPr sz="2300" spc="75" dirty="0">
                <a:solidFill>
                  <a:srgbClr val="FFFFFF"/>
                </a:solidFill>
                <a:latin typeface="Cambria"/>
                <a:cs typeface="Cambria"/>
              </a:rPr>
              <a:t>je</a:t>
            </a:r>
            <a:r>
              <a:rPr sz="23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frustrované.</a:t>
            </a:r>
            <a:endParaRPr sz="23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710"/>
              </a:spcBef>
              <a:buClr>
                <a:srgbClr val="B03E9A"/>
              </a:buClr>
              <a:buSzPct val="71739"/>
              <a:buFont typeface="Wingdings"/>
              <a:buChar char=""/>
              <a:tabLst>
                <a:tab pos="314960" algn="l"/>
              </a:tabLst>
            </a:pP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„</a:t>
            </a:r>
            <a:r>
              <a:rPr sz="2300" b="1" spc="140" dirty="0">
                <a:solidFill>
                  <a:srgbClr val="FFFFFF"/>
                </a:solidFill>
                <a:latin typeface="Cambria"/>
                <a:cs typeface="Cambria"/>
              </a:rPr>
              <a:t>Ztroskotané, </a:t>
            </a:r>
            <a:r>
              <a:rPr sz="2300" b="1" spc="90" dirty="0">
                <a:solidFill>
                  <a:srgbClr val="FFFFFF"/>
                </a:solidFill>
                <a:latin typeface="Cambria"/>
                <a:cs typeface="Cambria"/>
              </a:rPr>
              <a:t>odpadlé</a:t>
            </a: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“ </a:t>
            </a:r>
            <a:r>
              <a:rPr sz="2300" b="1" spc="125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stojí</a:t>
            </a:r>
            <a:r>
              <a:rPr sz="23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často</a:t>
            </a:r>
            <a:endParaRPr sz="2300">
              <a:latin typeface="Cambria"/>
              <a:cs typeface="Cambria"/>
            </a:endParaRPr>
          </a:p>
          <a:p>
            <a:pPr marL="314325" marR="126364">
              <a:lnSpc>
                <a:spcPct val="100000"/>
              </a:lnSpc>
            </a:pPr>
            <a:r>
              <a:rPr sz="23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opozici, </a:t>
            </a:r>
            <a:r>
              <a:rPr sz="2300" spc="80" dirty="0">
                <a:solidFill>
                  <a:srgbClr val="FFFFFF"/>
                </a:solidFill>
                <a:latin typeface="Cambria"/>
                <a:cs typeface="Cambria"/>
              </a:rPr>
              <a:t>proti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všem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všemu; </a:t>
            </a:r>
            <a:r>
              <a:rPr sz="2300" spc="75" dirty="0">
                <a:solidFill>
                  <a:srgbClr val="FFFFFF"/>
                </a:solidFill>
                <a:latin typeface="Cambria"/>
                <a:cs typeface="Cambria"/>
              </a:rPr>
              <a:t>je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stále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nespokojeno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dává  </a:t>
            </a:r>
            <a:r>
              <a:rPr sz="2300" spc="8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najevo; </a:t>
            </a:r>
            <a:r>
              <a:rPr sz="2300" spc="229" dirty="0">
                <a:solidFill>
                  <a:srgbClr val="FFFFFF"/>
                </a:solidFill>
                <a:latin typeface="Cambria"/>
                <a:cs typeface="Cambria"/>
              </a:rPr>
              <a:t>má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snížené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sebevědomí,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zároveň </a:t>
            </a:r>
            <a:r>
              <a:rPr sz="2300" spc="229" dirty="0">
                <a:solidFill>
                  <a:srgbClr val="FFFFFF"/>
                </a:solidFill>
                <a:latin typeface="Cambria"/>
                <a:cs typeface="Cambria"/>
              </a:rPr>
              <a:t>má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pocit, </a:t>
            </a:r>
            <a:r>
              <a:rPr sz="2300" spc="65" dirty="0">
                <a:solidFill>
                  <a:srgbClr val="FFFFFF"/>
                </a:solidFill>
                <a:latin typeface="Cambria"/>
                <a:cs typeface="Cambria"/>
              </a:rPr>
              <a:t>že  </a:t>
            </a:r>
            <a:r>
              <a:rPr sz="2300" spc="270" dirty="0">
                <a:solidFill>
                  <a:srgbClr val="FFFFFF"/>
                </a:solidFill>
                <a:latin typeface="Cambria"/>
                <a:cs typeface="Cambria"/>
              </a:rPr>
              <a:t>mu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nikdo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nerozumí;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vyrušování;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rezignace,</a:t>
            </a:r>
            <a:r>
              <a:rPr sz="2300" spc="3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ztráta</a:t>
            </a:r>
            <a:endParaRPr sz="23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</a:pP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motivace;</a:t>
            </a:r>
            <a:r>
              <a:rPr sz="2300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nevyrovnané.</a:t>
            </a:r>
            <a:endParaRPr sz="2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692" y="720725"/>
            <a:ext cx="5881116" cy="44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462" y="1716151"/>
            <a:ext cx="8399780" cy="2919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Wingdings"/>
              <a:buChar char=""/>
              <a:tabLst>
                <a:tab pos="314960" algn="l"/>
              </a:tabLst>
            </a:pPr>
            <a:r>
              <a:rPr sz="2300" b="1" spc="120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300" b="1" spc="140" dirty="0">
                <a:solidFill>
                  <a:srgbClr val="FFFFFF"/>
                </a:solidFill>
                <a:latin typeface="Cambria"/>
                <a:cs typeface="Cambria"/>
              </a:rPr>
              <a:t>s </a:t>
            </a:r>
            <a:r>
              <a:rPr sz="2300" b="1" spc="135" dirty="0">
                <a:solidFill>
                  <a:srgbClr val="FFFFFF"/>
                </a:solidFill>
                <a:latin typeface="Cambria"/>
                <a:cs typeface="Cambria"/>
              </a:rPr>
              <a:t>vývojovou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poruchou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300" spc="95" dirty="0">
                <a:solidFill>
                  <a:srgbClr val="FFFFFF"/>
                </a:solidFill>
                <a:latin typeface="Cambria"/>
                <a:cs typeface="Cambria"/>
              </a:rPr>
              <a:t>velmi </a:t>
            </a:r>
            <a:r>
              <a:rPr sz="2300" spc="195" dirty="0">
                <a:solidFill>
                  <a:srgbClr val="FFFFFF"/>
                </a:solidFill>
                <a:latin typeface="Cambria"/>
                <a:cs typeface="Cambria"/>
              </a:rPr>
              <a:t>nadané,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ale  </a:t>
            </a:r>
            <a:r>
              <a:rPr sz="2300" spc="204" dirty="0">
                <a:solidFill>
                  <a:srgbClr val="FFFFFF"/>
                </a:solidFill>
                <a:latin typeface="Cambria"/>
                <a:cs typeface="Cambria"/>
              </a:rPr>
              <a:t>s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neodpovídajícími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výsledky;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nedokončuje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úkoly; není  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schopno </a:t>
            </a:r>
            <a:r>
              <a:rPr sz="2300" spc="120" dirty="0">
                <a:solidFill>
                  <a:srgbClr val="FFFFFF"/>
                </a:solidFill>
                <a:latin typeface="Cambria"/>
                <a:cs typeface="Cambria"/>
              </a:rPr>
              <a:t>pracovat pod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časovým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tlakem;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vypadá</a:t>
            </a:r>
            <a:r>
              <a:rPr sz="2300" spc="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jako</a:t>
            </a:r>
            <a:endParaRPr sz="2300">
              <a:latin typeface="Cambria"/>
              <a:cs typeface="Cambria"/>
            </a:endParaRPr>
          </a:p>
          <a:p>
            <a:pPr marL="314325">
              <a:lnSpc>
                <a:spcPts val="2750"/>
              </a:lnSpc>
            </a:pP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„průměrné“;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tzv. </a:t>
            </a:r>
            <a:r>
              <a:rPr sz="2300" i="1" spc="65" dirty="0">
                <a:solidFill>
                  <a:srgbClr val="FFFFFF"/>
                </a:solidFill>
                <a:latin typeface="Georgia"/>
                <a:cs typeface="Georgia"/>
              </a:rPr>
              <a:t>žáci </a:t>
            </a:r>
            <a:r>
              <a:rPr sz="2300" i="1" spc="250" dirty="0">
                <a:solidFill>
                  <a:srgbClr val="FFFFFF"/>
                </a:solidFill>
                <a:latin typeface="Georgia"/>
                <a:cs typeface="Georgia"/>
              </a:rPr>
              <a:t>s </a:t>
            </a:r>
            <a:r>
              <a:rPr sz="2300" i="1" spc="10" dirty="0">
                <a:solidFill>
                  <a:srgbClr val="FFFFFF"/>
                </a:solidFill>
                <a:latin typeface="Georgia"/>
                <a:cs typeface="Georgia"/>
              </a:rPr>
              <a:t>dvojí</a:t>
            </a:r>
            <a:r>
              <a:rPr sz="2300" i="1" spc="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i="1" spc="50" dirty="0">
                <a:solidFill>
                  <a:srgbClr val="FFFFFF"/>
                </a:solidFill>
                <a:latin typeface="Georgia"/>
                <a:cs typeface="Georgia"/>
              </a:rPr>
              <a:t>výjimečností</a:t>
            </a:r>
            <a:r>
              <a:rPr sz="2300" spc="5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300">
              <a:latin typeface="Cambria"/>
              <a:cs typeface="Cambria"/>
            </a:endParaRPr>
          </a:p>
          <a:p>
            <a:pPr marL="314325" marR="88900" indent="-302260">
              <a:lnSpc>
                <a:spcPct val="99900"/>
              </a:lnSpc>
              <a:spcBef>
                <a:spcPts val="720"/>
              </a:spcBef>
              <a:buClr>
                <a:srgbClr val="B03E9A"/>
              </a:buClr>
              <a:buSzPct val="71739"/>
              <a:buFont typeface="Wingdings"/>
              <a:buChar char=""/>
              <a:tabLst>
                <a:tab pos="314960" algn="l"/>
              </a:tabLst>
            </a:pPr>
            <a:r>
              <a:rPr sz="2300" b="1" spc="160" dirty="0">
                <a:solidFill>
                  <a:srgbClr val="FFFFFF"/>
                </a:solidFill>
                <a:latin typeface="Cambria"/>
                <a:cs typeface="Cambria"/>
              </a:rPr>
              <a:t>Autonomní </a:t>
            </a:r>
            <a:r>
              <a:rPr sz="2300" b="1" spc="125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bývá </a:t>
            </a:r>
            <a:r>
              <a:rPr sz="2300" spc="95" dirty="0">
                <a:solidFill>
                  <a:srgbClr val="FFFFFF"/>
                </a:solidFill>
                <a:latin typeface="Cambria"/>
                <a:cs typeface="Cambria"/>
              </a:rPr>
              <a:t>velmi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nezávislé, vystačí  si </a:t>
            </a:r>
            <a:r>
              <a:rPr sz="2300" spc="170" dirty="0">
                <a:solidFill>
                  <a:srgbClr val="FFFFFF"/>
                </a:solidFill>
                <a:latin typeface="Cambria"/>
                <a:cs typeface="Cambria"/>
              </a:rPr>
              <a:t>samo; </a:t>
            </a:r>
            <a:r>
              <a:rPr sz="2300" spc="75" dirty="0">
                <a:solidFill>
                  <a:srgbClr val="FFFFFF"/>
                </a:solidFill>
                <a:latin typeface="Cambria"/>
                <a:cs typeface="Cambria"/>
              </a:rPr>
              <a:t>je 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schopno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riskovat, </a:t>
            </a:r>
            <a:r>
              <a:rPr sz="2300" spc="225" dirty="0">
                <a:solidFill>
                  <a:srgbClr val="FFFFFF"/>
                </a:solidFill>
                <a:latin typeface="Cambria"/>
                <a:cs typeface="Cambria"/>
              </a:rPr>
              <a:t>má </a:t>
            </a:r>
            <a:r>
              <a:rPr sz="2300" spc="95" dirty="0">
                <a:solidFill>
                  <a:srgbClr val="FFFFFF"/>
                </a:solidFill>
                <a:latin typeface="Cambria"/>
                <a:cs typeface="Cambria"/>
              </a:rPr>
              <a:t>velmi </a:t>
            </a:r>
            <a:r>
              <a:rPr sz="2300" spc="85" dirty="0">
                <a:solidFill>
                  <a:srgbClr val="FFFFFF"/>
                </a:solidFill>
                <a:latin typeface="Cambria"/>
                <a:cs typeface="Cambria"/>
              </a:rPr>
              <a:t>pozitivní 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sebehodnocení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využívá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školní </a:t>
            </a:r>
            <a:r>
              <a:rPr sz="2300" spc="105" dirty="0">
                <a:solidFill>
                  <a:srgbClr val="FFFFFF"/>
                </a:solidFill>
                <a:latin typeface="Cambria"/>
                <a:cs typeface="Cambria"/>
              </a:rPr>
              <a:t>vzdělávací </a:t>
            </a:r>
            <a:r>
              <a:rPr sz="2300" spc="155" dirty="0">
                <a:solidFill>
                  <a:srgbClr val="FFFFFF"/>
                </a:solidFill>
                <a:latin typeface="Cambria"/>
                <a:cs typeface="Cambria"/>
              </a:rPr>
              <a:t>systém </a:t>
            </a:r>
            <a:r>
              <a:rPr sz="2300" spc="195" dirty="0">
                <a:solidFill>
                  <a:srgbClr val="FFFFFF"/>
                </a:solidFill>
                <a:latin typeface="Cambria"/>
                <a:cs typeface="Cambria"/>
              </a:rPr>
              <a:t>tak, 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aby </a:t>
            </a:r>
            <a:r>
              <a:rPr sz="2300" spc="60" dirty="0">
                <a:solidFill>
                  <a:srgbClr val="FFFFFF"/>
                </a:solidFill>
                <a:latin typeface="Cambria"/>
                <a:cs typeface="Cambria"/>
              </a:rPr>
              <a:t>z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něj </a:t>
            </a:r>
            <a:r>
              <a:rPr sz="2300" spc="114" dirty="0">
                <a:solidFill>
                  <a:srgbClr val="FFFFFF"/>
                </a:solidFill>
                <a:latin typeface="Cambria"/>
                <a:cs typeface="Cambria"/>
              </a:rPr>
              <a:t>mělo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co </a:t>
            </a:r>
            <a:r>
              <a:rPr sz="2300" spc="105" dirty="0">
                <a:solidFill>
                  <a:srgbClr val="FFFFFF"/>
                </a:solidFill>
                <a:latin typeface="Cambria"/>
                <a:cs typeface="Cambria"/>
              </a:rPr>
              <a:t>nejvíc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80" dirty="0">
                <a:solidFill>
                  <a:srgbClr val="FFFFFF"/>
                </a:solidFill>
                <a:latin typeface="Cambria"/>
                <a:cs typeface="Cambria"/>
              </a:rPr>
              <a:t>užitku.</a:t>
            </a:r>
            <a:endParaRPr sz="2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520" y="566674"/>
            <a:ext cx="8491435" cy="78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7852" y="1716151"/>
            <a:ext cx="8319770" cy="537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Především </a:t>
            </a:r>
            <a:r>
              <a:rPr sz="2300" spc="140" dirty="0">
                <a:solidFill>
                  <a:srgbClr val="FFFFFF"/>
                </a:solidFill>
                <a:latin typeface="Cambria"/>
                <a:cs typeface="Cambria"/>
              </a:rPr>
              <a:t>podstatné </a:t>
            </a: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rozlišovat </a:t>
            </a:r>
            <a:r>
              <a:rPr sz="2300" spc="110" dirty="0">
                <a:solidFill>
                  <a:srgbClr val="FFFFFF"/>
                </a:solidFill>
                <a:latin typeface="Cambria"/>
                <a:cs typeface="Cambria"/>
              </a:rPr>
              <a:t>mezi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orientační  diagnostikou </a:t>
            </a:r>
            <a:r>
              <a:rPr sz="2300" spc="200" dirty="0">
                <a:solidFill>
                  <a:srgbClr val="FFFFFF"/>
                </a:solidFill>
                <a:latin typeface="Cambria"/>
                <a:cs typeface="Cambria"/>
              </a:rPr>
              <a:t>nadaných, </a:t>
            </a:r>
            <a:r>
              <a:rPr sz="2300" spc="130" dirty="0">
                <a:solidFill>
                  <a:srgbClr val="FFFFFF"/>
                </a:solidFill>
                <a:latin typeface="Cambria"/>
                <a:cs typeface="Cambria"/>
              </a:rPr>
              <a:t>kterou </a:t>
            </a:r>
            <a:r>
              <a:rPr sz="2300" spc="185" dirty="0">
                <a:solidFill>
                  <a:srgbClr val="FFFFFF"/>
                </a:solidFill>
                <a:latin typeface="Cambria"/>
                <a:cs typeface="Cambria"/>
              </a:rPr>
              <a:t>mohou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provádět  </a:t>
            </a:r>
            <a:r>
              <a:rPr sz="2300" spc="155" dirty="0">
                <a:solidFill>
                  <a:srgbClr val="FFFFFF"/>
                </a:solidFill>
                <a:latin typeface="Cambria"/>
                <a:cs typeface="Cambria"/>
              </a:rPr>
              <a:t>samotní </a:t>
            </a:r>
            <a:r>
              <a:rPr sz="2300" spc="120" dirty="0">
                <a:solidFill>
                  <a:srgbClr val="FFFFFF"/>
                </a:solidFill>
                <a:latin typeface="Cambria"/>
                <a:cs typeface="Cambria"/>
              </a:rPr>
              <a:t>učitelé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b="1" spc="130" dirty="0">
                <a:solidFill>
                  <a:srgbClr val="FFFFFF"/>
                </a:solidFill>
                <a:latin typeface="Cambria"/>
                <a:cs typeface="Cambria"/>
              </a:rPr>
              <a:t>diagnostikou </a:t>
            </a:r>
            <a:r>
              <a:rPr sz="2300" b="1" spc="125" dirty="0">
                <a:solidFill>
                  <a:srgbClr val="FFFFFF"/>
                </a:solidFill>
                <a:latin typeface="Cambria"/>
                <a:cs typeface="Cambria"/>
              </a:rPr>
              <a:t>nadání </a:t>
            </a:r>
            <a:r>
              <a:rPr sz="2300" spc="65" dirty="0">
                <a:solidFill>
                  <a:srgbClr val="FFFFFF"/>
                </a:solidFill>
                <a:latin typeface="Cambria"/>
                <a:cs typeface="Cambria"/>
              </a:rPr>
              <a:t>ze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strany  odborníků </a:t>
            </a:r>
            <a:r>
              <a:rPr sz="2300" spc="65" dirty="0">
                <a:solidFill>
                  <a:srgbClr val="FFFFFF"/>
                </a:solidFill>
                <a:latin typeface="Cambria"/>
                <a:cs typeface="Cambria"/>
              </a:rPr>
              <a:t>ze 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školských </a:t>
            </a:r>
            <a:r>
              <a:rPr sz="2300" spc="155" dirty="0">
                <a:solidFill>
                  <a:srgbClr val="FFFFFF"/>
                </a:solidFill>
                <a:latin typeface="Cambria"/>
                <a:cs typeface="Cambria"/>
              </a:rPr>
              <a:t>poradenských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zařízení </a:t>
            </a:r>
            <a:r>
              <a:rPr sz="2300" spc="105" dirty="0">
                <a:solidFill>
                  <a:srgbClr val="FFFFFF"/>
                </a:solidFill>
                <a:latin typeface="Cambria"/>
                <a:cs typeface="Cambria"/>
              </a:rPr>
              <a:t>(podklad  </a:t>
            </a: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pro </a:t>
            </a:r>
            <a:r>
              <a:rPr sz="2300" spc="85" dirty="0">
                <a:solidFill>
                  <a:srgbClr val="FFFFFF"/>
                </a:solidFill>
                <a:latin typeface="Cambria"/>
                <a:cs typeface="Cambria"/>
              </a:rPr>
              <a:t>IVP). </a:t>
            </a:r>
            <a:r>
              <a:rPr sz="2300" spc="180" dirty="0">
                <a:solidFill>
                  <a:srgbClr val="FFFFFF"/>
                </a:solidFill>
                <a:latin typeface="Cambria"/>
                <a:cs typeface="Cambria"/>
              </a:rPr>
              <a:t>Obecně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neexistuje </a:t>
            </a:r>
            <a:r>
              <a:rPr sz="2300" spc="150" dirty="0">
                <a:solidFill>
                  <a:srgbClr val="FFFFFF"/>
                </a:solidFill>
                <a:latin typeface="Cambria"/>
                <a:cs typeface="Cambria"/>
              </a:rPr>
              <a:t>přesná </a:t>
            </a:r>
            <a:r>
              <a:rPr sz="2300" spc="105" dirty="0">
                <a:solidFill>
                  <a:srgbClr val="FFFFFF"/>
                </a:solidFill>
                <a:latin typeface="Cambria"/>
                <a:cs typeface="Cambria"/>
              </a:rPr>
              <a:t>definice</a:t>
            </a:r>
            <a:r>
              <a:rPr sz="2300" spc="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75" dirty="0">
                <a:solidFill>
                  <a:srgbClr val="FFFFFF"/>
                </a:solidFill>
                <a:latin typeface="Cambria"/>
                <a:cs typeface="Cambria"/>
              </a:rPr>
              <a:t>nadaného</a:t>
            </a:r>
            <a:endParaRPr sz="2300" dirty="0">
              <a:latin typeface="Cambria"/>
              <a:cs typeface="Cambria"/>
            </a:endParaRPr>
          </a:p>
          <a:p>
            <a:pPr marL="314325" marR="148590">
              <a:lnSpc>
                <a:spcPct val="100000"/>
              </a:lnSpc>
            </a:pPr>
            <a:r>
              <a:rPr sz="2300" spc="175" dirty="0">
                <a:solidFill>
                  <a:srgbClr val="FFFFFF"/>
                </a:solidFill>
                <a:latin typeface="Cambria"/>
                <a:cs typeface="Cambria"/>
              </a:rPr>
              <a:t>žáka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300" spc="80" dirty="0">
                <a:solidFill>
                  <a:srgbClr val="FFFFFF"/>
                </a:solidFill>
                <a:latin typeface="Cambria"/>
                <a:cs typeface="Cambria"/>
              </a:rPr>
              <a:t>této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souvislosti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ani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diagnostický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nástroj,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který 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300" spc="120" dirty="0">
                <a:solidFill>
                  <a:srgbClr val="FFFFFF"/>
                </a:solidFill>
                <a:latin typeface="Cambria"/>
                <a:cs typeface="Cambria"/>
              </a:rPr>
              <a:t>zcela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jednoznačně </a:t>
            </a:r>
            <a:r>
              <a:rPr sz="2300" spc="21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300" spc="145" dirty="0">
                <a:solidFill>
                  <a:srgbClr val="FFFFFF"/>
                </a:solidFill>
                <a:latin typeface="Cambria"/>
                <a:cs typeface="Cambria"/>
              </a:rPr>
              <a:t>jednoduše </a:t>
            </a:r>
            <a:r>
              <a:rPr sz="2300" spc="180" dirty="0">
                <a:solidFill>
                  <a:srgbClr val="FFFFFF"/>
                </a:solidFill>
                <a:latin typeface="Cambria"/>
                <a:cs typeface="Cambria"/>
              </a:rPr>
              <a:t>nadání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„odhalil“.  </a:t>
            </a:r>
            <a:r>
              <a:rPr sz="2300" spc="120" dirty="0">
                <a:solidFill>
                  <a:srgbClr val="FFFFFF"/>
                </a:solidFill>
                <a:latin typeface="Cambria"/>
                <a:cs typeface="Cambria"/>
              </a:rPr>
              <a:t>(http://mojeskola.net)</a:t>
            </a:r>
            <a:endParaRPr sz="2300" dirty="0">
              <a:latin typeface="Cambria"/>
              <a:cs typeface="Cambria"/>
            </a:endParaRPr>
          </a:p>
          <a:p>
            <a:pPr marL="314325" marR="762635" indent="-302260">
              <a:lnSpc>
                <a:spcPct val="100000"/>
              </a:lnSpc>
              <a:spcBef>
                <a:spcPts val="700"/>
              </a:spcBef>
            </a:pP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Komplexnější 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pohled </a:t>
            </a:r>
            <a:r>
              <a:rPr sz="2300" spc="220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problematiku </a:t>
            </a:r>
            <a:r>
              <a:rPr sz="2300" spc="120" dirty="0">
                <a:solidFill>
                  <a:srgbClr val="FFFFFF"/>
                </a:solidFill>
                <a:latin typeface="Cambria"/>
                <a:cs typeface="Cambria"/>
              </a:rPr>
              <a:t>identifikace  </a:t>
            </a:r>
            <a:r>
              <a:rPr sz="2300" spc="190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nadaných </a:t>
            </a:r>
            <a:r>
              <a:rPr sz="2300" spc="125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nabízí </a:t>
            </a:r>
            <a:r>
              <a:rPr sz="2300" spc="145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metodická </a:t>
            </a:r>
            <a:r>
              <a:rPr sz="2300" spc="150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příručka</a:t>
            </a:r>
            <a:r>
              <a:rPr sz="2300" u="heavy" spc="355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u="heavy" spc="145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Vyhledáváme</a:t>
            </a:r>
            <a:endParaRPr sz="2300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314325" marR="216535" indent="-635">
              <a:lnSpc>
                <a:spcPct val="100000"/>
              </a:lnSpc>
            </a:pPr>
            <a:r>
              <a:rPr sz="2300" u="heavy" spc="-575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u="heavy" spc="114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rozumově </a:t>
            </a:r>
            <a:r>
              <a:rPr sz="2300" u="heavy" spc="180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nadané </a:t>
            </a:r>
            <a:r>
              <a:rPr sz="2300" u="heavy" spc="165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žáky</a:t>
            </a:r>
            <a:r>
              <a:rPr sz="2300" spc="165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sz="2300" spc="170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Další </a:t>
            </a:r>
            <a:r>
              <a:rPr sz="2300" spc="130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případné </a:t>
            </a:r>
            <a:r>
              <a:rPr sz="2300" spc="125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nástroje </a:t>
            </a:r>
            <a:r>
              <a:rPr sz="2300" spc="85" dirty="0">
                <a:solidFill>
                  <a:schemeClr val="bg1"/>
                </a:solidFill>
                <a:latin typeface="Cambria"/>
                <a:cs typeface="Cambria"/>
              </a:rPr>
              <a:t>pro  </a:t>
            </a:r>
            <a:r>
              <a:rPr sz="2300" spc="125" dirty="0">
                <a:solidFill>
                  <a:schemeClr val="bg1"/>
                </a:solidFill>
                <a:latin typeface="Cambria"/>
                <a:cs typeface="Cambria"/>
              </a:rPr>
              <a:t>orientační </a:t>
            </a:r>
            <a:r>
              <a:rPr sz="2300" spc="150" dirty="0">
                <a:solidFill>
                  <a:schemeClr val="bg1"/>
                </a:solidFill>
                <a:latin typeface="Cambria"/>
                <a:cs typeface="Cambria"/>
              </a:rPr>
              <a:t>diagnostiku </a:t>
            </a:r>
            <a:r>
              <a:rPr sz="2300" spc="190" dirty="0">
                <a:solidFill>
                  <a:schemeClr val="bg1"/>
                </a:solidFill>
                <a:latin typeface="Cambria"/>
                <a:cs typeface="Cambria"/>
              </a:rPr>
              <a:t>nadaných </a:t>
            </a:r>
            <a:r>
              <a:rPr sz="2300" spc="45" dirty="0">
                <a:solidFill>
                  <a:schemeClr val="bg1"/>
                </a:solidFill>
                <a:latin typeface="Cambria"/>
                <a:cs typeface="Cambria"/>
              </a:rPr>
              <a:t>viz </a:t>
            </a:r>
            <a:r>
              <a:rPr sz="2300" spc="180" dirty="0">
                <a:solidFill>
                  <a:schemeClr val="bg1"/>
                </a:solidFill>
                <a:latin typeface="Cambria"/>
                <a:cs typeface="Cambria"/>
              </a:rPr>
              <a:t>např. </a:t>
            </a:r>
            <a:r>
              <a:rPr sz="2300" spc="105" dirty="0">
                <a:solidFill>
                  <a:schemeClr val="bg1"/>
                </a:solidFill>
                <a:latin typeface="Cambria"/>
                <a:cs typeface="Cambria"/>
              </a:rPr>
              <a:t>bývalý </a:t>
            </a:r>
            <a:r>
              <a:rPr sz="2300" u="heavy" spc="100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IPPP </a:t>
            </a:r>
            <a:r>
              <a:rPr sz="2300" spc="1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300" spc="130" dirty="0">
                <a:solidFill>
                  <a:schemeClr val="bg1"/>
                </a:solidFill>
                <a:latin typeface="Cambria"/>
                <a:cs typeface="Cambria"/>
              </a:rPr>
              <a:t>nebo</a:t>
            </a:r>
            <a:r>
              <a:rPr sz="2300" u="heavy" spc="130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u="heavy" spc="200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</a:t>
            </a:r>
            <a:r>
              <a:rPr sz="2300" u="heavy" spc="65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rozvoje </a:t>
            </a:r>
            <a:r>
              <a:rPr sz="2300" u="heavy" spc="190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nadaných </a:t>
            </a:r>
            <a:r>
              <a:rPr sz="2300" u="heavy" spc="90" dirty="0">
                <a:solidFill>
                  <a:schemeClr val="bg1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dětí</a:t>
            </a:r>
            <a:r>
              <a:rPr sz="2300" spc="90" dirty="0">
                <a:solidFill>
                  <a:schemeClr val="bg1"/>
                </a:solid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spc="65" dirty="0">
                <a:solidFill>
                  <a:schemeClr val="bg1"/>
                </a:solidFill>
                <a:latin typeface="Cambria"/>
                <a:cs typeface="Cambria"/>
              </a:rPr>
              <a:t>(kde </a:t>
            </a:r>
            <a:r>
              <a:rPr sz="2300" spc="140" dirty="0">
                <a:solidFill>
                  <a:schemeClr val="bg1"/>
                </a:solidFill>
                <a:latin typeface="Cambria"/>
                <a:cs typeface="Cambria"/>
              </a:rPr>
              <a:t>se </a:t>
            </a:r>
            <a:r>
              <a:rPr sz="2300" spc="165" dirty="0">
                <a:solidFill>
                  <a:schemeClr val="bg1"/>
                </a:solidFill>
                <a:latin typeface="Cambria"/>
                <a:cs typeface="Cambria"/>
              </a:rPr>
              <a:t>nachází  </a:t>
            </a:r>
            <a:r>
              <a:rPr sz="2300" spc="125" dirty="0">
                <a:solidFill>
                  <a:schemeClr val="bg1"/>
                </a:solidFill>
                <a:latin typeface="Cambria"/>
                <a:cs typeface="Cambria"/>
              </a:rPr>
              <a:t>dotazníky </a:t>
            </a:r>
            <a:r>
              <a:rPr sz="2300" spc="220" dirty="0">
                <a:solidFill>
                  <a:schemeClr val="bg1"/>
                </a:solidFill>
                <a:latin typeface="Cambria"/>
                <a:cs typeface="Cambria"/>
              </a:rPr>
              <a:t>k </a:t>
            </a:r>
            <a:r>
              <a:rPr sz="2300" spc="114" dirty="0">
                <a:solidFill>
                  <a:schemeClr val="bg1"/>
                </a:solidFill>
                <a:latin typeface="Cambria"/>
                <a:cs typeface="Cambria"/>
              </a:rPr>
              <a:t>identifikaci </a:t>
            </a:r>
            <a:r>
              <a:rPr sz="2300" spc="190" dirty="0">
                <a:solidFill>
                  <a:schemeClr val="bg1"/>
                </a:solidFill>
                <a:latin typeface="Cambria"/>
                <a:cs typeface="Cambria"/>
              </a:rPr>
              <a:t>nadání, </a:t>
            </a:r>
            <a:r>
              <a:rPr sz="2300" spc="155" dirty="0">
                <a:solidFill>
                  <a:schemeClr val="bg1"/>
                </a:solidFill>
                <a:latin typeface="Cambria"/>
                <a:cs typeface="Cambria"/>
              </a:rPr>
              <a:t>určené </a:t>
            </a:r>
            <a:r>
              <a:rPr sz="2300" spc="160" dirty="0">
                <a:solidFill>
                  <a:schemeClr val="bg1"/>
                </a:solidFill>
                <a:latin typeface="Cambria"/>
                <a:cs typeface="Cambria"/>
              </a:rPr>
              <a:t>jednak</a:t>
            </a:r>
            <a:r>
              <a:rPr sz="2300" spc="46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300" spc="85" dirty="0">
                <a:solidFill>
                  <a:schemeClr val="bg1"/>
                </a:solidFill>
                <a:latin typeface="Cambria"/>
                <a:cs typeface="Cambria"/>
              </a:rPr>
              <a:t>pro</a:t>
            </a:r>
            <a:endParaRPr sz="2300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</a:pPr>
            <a:r>
              <a:rPr sz="2300" spc="135" dirty="0">
                <a:solidFill>
                  <a:srgbClr val="FFFFFF"/>
                </a:solidFill>
                <a:latin typeface="Cambria"/>
                <a:cs typeface="Cambria"/>
              </a:rPr>
              <a:t>učitele, </a:t>
            </a:r>
            <a:r>
              <a:rPr sz="2300" spc="160" dirty="0">
                <a:solidFill>
                  <a:srgbClr val="FFFFFF"/>
                </a:solidFill>
                <a:latin typeface="Cambria"/>
                <a:cs typeface="Cambria"/>
              </a:rPr>
              <a:t>jednak </a:t>
            </a: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pro</a:t>
            </a:r>
            <a:r>
              <a:rPr sz="2300" spc="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Cambria"/>
                <a:cs typeface="Cambria"/>
              </a:rPr>
              <a:t>rodiče).</a:t>
            </a:r>
            <a:endParaRPr sz="23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337" y="558165"/>
            <a:ext cx="8281860" cy="374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3930" y="1007999"/>
            <a:ext cx="3618738" cy="37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615" y="2100453"/>
            <a:ext cx="8860790" cy="455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b="1" spc="145" dirty="0">
                <a:solidFill>
                  <a:srgbClr val="FFFFFF"/>
                </a:solidFill>
                <a:latin typeface="Cambria"/>
                <a:cs typeface="Cambria"/>
              </a:rPr>
              <a:t>Vyhláška </a:t>
            </a:r>
            <a:r>
              <a:rPr sz="2400" b="1" spc="260" dirty="0">
                <a:solidFill>
                  <a:srgbClr val="FFFFFF"/>
                </a:solidFill>
                <a:latin typeface="Cambria"/>
                <a:cs typeface="Cambria"/>
              </a:rPr>
              <a:t>č. </a:t>
            </a:r>
            <a:r>
              <a:rPr sz="2400" b="1" spc="165" dirty="0">
                <a:solidFill>
                  <a:srgbClr val="FFFFFF"/>
                </a:solidFill>
                <a:latin typeface="Cambria"/>
                <a:cs typeface="Cambria"/>
              </a:rPr>
              <a:t>147/2011 </a:t>
            </a:r>
            <a:r>
              <a:rPr sz="2400" b="1" spc="215" dirty="0">
                <a:solidFill>
                  <a:srgbClr val="FFFFFF"/>
                </a:solidFill>
                <a:latin typeface="Cambria"/>
                <a:cs typeface="Cambria"/>
              </a:rPr>
              <a:t>Sb.,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kterou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mění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vyhláška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Cambria"/>
                <a:cs typeface="Cambria"/>
              </a:rPr>
              <a:t>č.</a:t>
            </a:r>
            <a:endParaRPr sz="2400">
              <a:latin typeface="Cambria"/>
              <a:cs typeface="Cambria"/>
            </a:endParaRPr>
          </a:p>
          <a:p>
            <a:pPr marL="314325" marR="922655">
              <a:lnSpc>
                <a:spcPct val="93200"/>
              </a:lnSpc>
              <a:spcBef>
                <a:spcPts val="90"/>
              </a:spcBef>
            </a:pP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73/2005 </a:t>
            </a:r>
            <a:r>
              <a:rPr sz="2400" spc="275" dirty="0">
                <a:solidFill>
                  <a:srgbClr val="FFFFFF"/>
                </a:solidFill>
                <a:latin typeface="Cambria"/>
                <a:cs typeface="Cambria"/>
              </a:rPr>
              <a:t>Sb.,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vzdělávání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dětí, 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žáků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studentů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se  speciálními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vzdělávacími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potřebami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dětí, 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žáků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studentů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mimořádně</a:t>
            </a:r>
            <a:r>
              <a:rPr sz="2400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nadaných</a:t>
            </a:r>
            <a:endParaRPr sz="2400">
              <a:latin typeface="Cambria"/>
              <a:cs typeface="Cambria"/>
            </a:endParaRPr>
          </a:p>
          <a:p>
            <a:pPr marL="314325" marR="133985" indent="-302260">
              <a:lnSpc>
                <a:spcPts val="2660"/>
              </a:lnSpc>
              <a:spcBef>
                <a:spcPts val="780"/>
              </a:spcBef>
            </a:pPr>
            <a:r>
              <a:rPr sz="2400" b="1" spc="160" dirty="0">
                <a:solidFill>
                  <a:srgbClr val="FFFFFF"/>
                </a:solidFill>
                <a:latin typeface="Cambria"/>
                <a:cs typeface="Cambria"/>
              </a:rPr>
              <a:t>Školní </a:t>
            </a:r>
            <a:r>
              <a:rPr sz="2400" b="1" spc="135" dirty="0">
                <a:solidFill>
                  <a:srgbClr val="FFFFFF"/>
                </a:solidFill>
                <a:latin typeface="Cambria"/>
                <a:cs typeface="Cambria"/>
              </a:rPr>
              <a:t>vzdělávací </a:t>
            </a:r>
            <a:r>
              <a:rPr sz="2400" b="1" spc="100" dirty="0">
                <a:solidFill>
                  <a:srgbClr val="FFFFFF"/>
                </a:solidFill>
                <a:latin typeface="Cambria"/>
                <a:cs typeface="Cambria"/>
              </a:rPr>
              <a:t>program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kapitole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vzdělávání 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žáků 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mimořádně 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nadaných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je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vhodné 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(a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důležité)</a:t>
            </a:r>
            <a:r>
              <a:rPr sz="2400" spc="3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zmínit: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b="1" spc="165" dirty="0">
                <a:solidFill>
                  <a:srgbClr val="FFFFFF"/>
                </a:solidFill>
                <a:latin typeface="Cambria"/>
                <a:cs typeface="Cambria"/>
              </a:rPr>
              <a:t>Metody</a:t>
            </a:r>
            <a:r>
              <a:rPr sz="2400" b="1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Cambria"/>
                <a:cs typeface="Cambria"/>
              </a:rPr>
              <a:t>práce</a:t>
            </a:r>
            <a:endParaRPr sz="2400">
              <a:latin typeface="Cambria"/>
              <a:cs typeface="Cambria"/>
            </a:endParaRPr>
          </a:p>
          <a:p>
            <a:pPr marL="314325" marR="172085" indent="-302260">
              <a:lnSpc>
                <a:spcPct val="100000"/>
              </a:lnSpc>
              <a:spcBef>
                <a:spcPts val="670"/>
              </a:spcBef>
            </a:pP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„Uplatňujeme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individualizované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podle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možností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potřeb 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diferenciované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metody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formy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práce </a:t>
            </a:r>
            <a:r>
              <a:rPr sz="2400" spc="215" dirty="0">
                <a:solidFill>
                  <a:srgbClr val="FFFFFF"/>
                </a:solidFill>
                <a:latin typeface="Cambria"/>
                <a:cs typeface="Cambria"/>
              </a:rPr>
              <a:t>s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nadanými</a:t>
            </a:r>
            <a:r>
              <a:rPr sz="2400" spc="7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žáky.</a:t>
            </a:r>
            <a:endParaRPr sz="2400">
              <a:latin typeface="Cambria"/>
              <a:cs typeface="Cambria"/>
            </a:endParaRPr>
          </a:p>
          <a:p>
            <a:pPr marL="314325" marR="5080">
              <a:lnSpc>
                <a:spcPct val="100000"/>
              </a:lnSpc>
            </a:pP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Využíváme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kombinací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řady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možností,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jejichž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vhodnost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účelnost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liší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podle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jednotlivých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předmětů, věku 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žáků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často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i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podle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konkrétního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stavu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dané</a:t>
            </a:r>
            <a:r>
              <a:rPr sz="2400" spc="-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třídě.“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785" y="504063"/>
            <a:ext cx="6769100" cy="377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5615" y="1339723"/>
            <a:ext cx="8602980" cy="54121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spc="185" dirty="0">
                <a:solidFill>
                  <a:srgbClr val="FFFFFF"/>
                </a:solidFill>
                <a:latin typeface="Cambria"/>
                <a:cs typeface="Cambria"/>
              </a:rPr>
              <a:t>Obecně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existují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dva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hlavní</a:t>
            </a:r>
            <a:r>
              <a:rPr sz="2400" spc="5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přístupy:</a:t>
            </a:r>
            <a:endParaRPr sz="2400">
              <a:latin typeface="Cambria"/>
              <a:cs typeface="Cambria"/>
            </a:endParaRPr>
          </a:p>
          <a:p>
            <a:pPr marL="314325" marR="5080" indent="-302260">
              <a:lnSpc>
                <a:spcPct val="100000"/>
              </a:lnSpc>
              <a:spcBef>
                <a:spcPts val="695"/>
              </a:spcBef>
            </a:pPr>
            <a:r>
              <a:rPr sz="2400" b="1" spc="135" dirty="0">
                <a:solidFill>
                  <a:srgbClr val="FFFFFF"/>
                </a:solidFill>
                <a:latin typeface="Cambria"/>
                <a:cs typeface="Cambria"/>
              </a:rPr>
              <a:t>Akcelerace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mimořádně </a:t>
            </a:r>
            <a:r>
              <a:rPr sz="2400" spc="190" dirty="0">
                <a:solidFill>
                  <a:srgbClr val="FFFFFF"/>
                </a:solidFill>
                <a:latin typeface="Cambria"/>
                <a:cs typeface="Cambria"/>
              </a:rPr>
              <a:t>nadané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postupuje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školními  osnovami 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mnohem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rychleji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než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ostatní </a:t>
            </a: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děti.</a:t>
            </a:r>
            <a:r>
              <a:rPr sz="2400" spc="7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Může</a:t>
            </a:r>
            <a:endParaRPr sz="2400">
              <a:latin typeface="Cambria"/>
              <a:cs typeface="Cambria"/>
            </a:endParaRPr>
          </a:p>
          <a:p>
            <a:pPr marL="314325" marR="690880">
              <a:lnSpc>
                <a:spcPct val="100000"/>
              </a:lnSpc>
            </a:pP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„přeskočit“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některý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nebo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některé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ročníky,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případně 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zahájit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docházku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dříve,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než jeho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vrstevníci.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Tato 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eventualita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se doporučuje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dětem </a:t>
            </a:r>
            <a:r>
              <a:rPr sz="2400" spc="21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400" spc="6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nadprůměrným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nadáním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velmi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dobrou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schopností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sociální</a:t>
            </a:r>
            <a:r>
              <a:rPr sz="2400" spc="6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adaptace.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875"/>
              </a:lnSpc>
              <a:spcBef>
                <a:spcPts val="705"/>
              </a:spcBef>
            </a:pPr>
            <a:r>
              <a:rPr sz="2400" b="1" spc="145" dirty="0">
                <a:solidFill>
                  <a:srgbClr val="FFFFFF"/>
                </a:solidFill>
                <a:latin typeface="Cambria"/>
                <a:cs typeface="Cambria"/>
              </a:rPr>
              <a:t>Obohacování osnov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osnovy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pro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běžnou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třídu</a:t>
            </a:r>
            <a:r>
              <a:rPr sz="2400" spc="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jsou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ts val="2875"/>
              </a:lnSpc>
            </a:pP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obohacovány </a:t>
            </a:r>
            <a:r>
              <a:rPr sz="2400" spc="150" dirty="0">
                <a:solidFill>
                  <a:srgbClr val="FFFFFF"/>
                </a:solidFill>
                <a:latin typeface="Cambria"/>
                <a:cs typeface="Cambria"/>
              </a:rPr>
              <a:t>směrem </a:t>
            </a:r>
            <a:r>
              <a:rPr sz="2400" spc="225" dirty="0">
                <a:solidFill>
                  <a:srgbClr val="FFFFFF"/>
                </a:solidFill>
                <a:latin typeface="Cambria"/>
                <a:cs typeface="Cambria"/>
              </a:rPr>
              <a:t>k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rozšíření </a:t>
            </a:r>
            <a:r>
              <a:rPr sz="2400" spc="2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prohloubení</a:t>
            </a:r>
            <a:r>
              <a:rPr sz="2400" spc="5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Cambria"/>
                <a:cs typeface="Cambria"/>
              </a:rPr>
              <a:t>učiva.</a:t>
            </a:r>
            <a:endParaRPr sz="2400">
              <a:latin typeface="Cambria"/>
              <a:cs typeface="Cambria"/>
            </a:endParaRPr>
          </a:p>
          <a:p>
            <a:pPr marL="314325" marR="541020">
              <a:lnSpc>
                <a:spcPct val="100000"/>
              </a:lnSpc>
            </a:pPr>
            <a:r>
              <a:rPr sz="2400" spc="275" dirty="0">
                <a:solidFill>
                  <a:srgbClr val="FFFFFF"/>
                </a:solidFill>
                <a:latin typeface="Cambria"/>
                <a:cs typeface="Cambria"/>
              </a:rPr>
              <a:t>Jedná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podstatě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opak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akcelerace.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Dítě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zůstává 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běžné třídě,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probírá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však značně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rozšířenou</a:t>
            </a:r>
            <a:r>
              <a:rPr sz="2400" spc="3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látku.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Varianta </a:t>
            </a:r>
            <a:r>
              <a:rPr sz="2400" spc="215" dirty="0">
                <a:solidFill>
                  <a:srgbClr val="FFFFFF"/>
                </a:solidFill>
                <a:latin typeface="Cambria"/>
                <a:cs typeface="Cambria"/>
              </a:rPr>
              <a:t>s </a:t>
            </a:r>
            <a:r>
              <a:rPr sz="2400" spc="130" dirty="0">
                <a:solidFill>
                  <a:srgbClr val="FFFFFF"/>
                </a:solidFill>
                <a:latin typeface="Cambria"/>
                <a:cs typeface="Cambria"/>
              </a:rPr>
              <a:t>IVP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2400" spc="204" dirty="0">
                <a:solidFill>
                  <a:srgbClr val="FFFFFF"/>
                </a:solidFill>
                <a:latin typeface="Cambria"/>
                <a:cs typeface="Cambria"/>
              </a:rPr>
              <a:t>musí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jít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400" spc="195" dirty="0">
                <a:solidFill>
                  <a:srgbClr val="FFFFFF"/>
                </a:solidFill>
                <a:latin typeface="Cambria"/>
                <a:cs typeface="Cambria"/>
              </a:rPr>
              <a:t>skutečnou,</a:t>
            </a:r>
            <a:r>
              <a:rPr sz="2400" spc="4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důslednou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</a:pP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integraci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podle </a:t>
            </a:r>
            <a:r>
              <a:rPr sz="2400" spc="165" dirty="0">
                <a:solidFill>
                  <a:srgbClr val="FFFFFF"/>
                </a:solidFill>
                <a:latin typeface="Cambria"/>
                <a:cs typeface="Cambria"/>
              </a:rPr>
              <a:t>IVP,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nejen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ponechání </a:t>
            </a:r>
            <a:r>
              <a:rPr sz="2400" spc="180" dirty="0">
                <a:solidFill>
                  <a:srgbClr val="FFFFFF"/>
                </a:solidFill>
                <a:latin typeface="Cambria"/>
                <a:cs typeface="Cambria"/>
              </a:rPr>
              <a:t>nadaného</a:t>
            </a:r>
            <a:r>
              <a:rPr sz="2400" spc="7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dítěte</a:t>
            </a:r>
            <a:endParaRPr sz="2400">
              <a:latin typeface="Cambria"/>
              <a:cs typeface="Cambria"/>
            </a:endParaRPr>
          </a:p>
          <a:p>
            <a:pPr marL="314325">
              <a:lnSpc>
                <a:spcPct val="100000"/>
              </a:lnSpc>
            </a:pP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„sedět“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běžné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třídě.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0668" y="555371"/>
            <a:ext cx="7263053" cy="377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4839" y="1007999"/>
            <a:ext cx="2308352" cy="37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023" y="1563217"/>
            <a:ext cx="8408035" cy="56597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b="1" spc="135" dirty="0">
                <a:solidFill>
                  <a:srgbClr val="FFFFFF"/>
                </a:solidFill>
                <a:latin typeface="Cambria"/>
                <a:cs typeface="Cambria"/>
              </a:rPr>
              <a:t>Mezi </a:t>
            </a:r>
            <a:r>
              <a:rPr sz="2000" b="1" spc="100" dirty="0">
                <a:solidFill>
                  <a:srgbClr val="FFFFFF"/>
                </a:solidFill>
                <a:latin typeface="Cambria"/>
                <a:cs typeface="Cambria"/>
              </a:rPr>
              <a:t>aplikované </a:t>
            </a:r>
            <a:r>
              <a:rPr sz="2000" b="1" spc="145" dirty="0">
                <a:solidFill>
                  <a:srgbClr val="FFFFFF"/>
                </a:solidFill>
                <a:latin typeface="Cambria"/>
                <a:cs typeface="Cambria"/>
              </a:rPr>
              <a:t>možnosti </a:t>
            </a:r>
            <a:r>
              <a:rPr sz="2000" b="1" spc="90" dirty="0">
                <a:solidFill>
                  <a:srgbClr val="FFFFFF"/>
                </a:solidFill>
                <a:latin typeface="Cambria"/>
                <a:cs typeface="Cambria"/>
              </a:rPr>
              <a:t>patří</a:t>
            </a:r>
            <a:r>
              <a:rPr sz="2000" b="1" spc="4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Cambria"/>
                <a:cs typeface="Cambria"/>
              </a:rPr>
              <a:t>zejména: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675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dělení 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předmětů </a:t>
            </a:r>
            <a:r>
              <a:rPr sz="2000" spc="190" dirty="0">
                <a:solidFill>
                  <a:srgbClr val="FFFFFF"/>
                </a:solidFill>
                <a:latin typeface="Cambria"/>
                <a:cs typeface="Cambria"/>
              </a:rPr>
              <a:t>na 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rychlejší </a:t>
            </a:r>
            <a:r>
              <a:rPr sz="2000" spc="18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pomalejší</a:t>
            </a:r>
            <a:r>
              <a:rPr sz="2000" spc="3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skupiny;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710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věkově </a:t>
            </a:r>
            <a:r>
              <a:rPr sz="2000" spc="130" dirty="0">
                <a:solidFill>
                  <a:srgbClr val="FFFFFF"/>
                </a:solidFill>
                <a:latin typeface="Cambria"/>
                <a:cs typeface="Cambria"/>
              </a:rPr>
              <a:t>smíšené</a:t>
            </a:r>
            <a:r>
              <a:rPr sz="2000" spc="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skupiny;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individuální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přestup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ročník</a:t>
            </a:r>
            <a:r>
              <a:rPr sz="2000" spc="3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výš;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nabídka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volitelných </a:t>
            </a:r>
            <a:r>
              <a:rPr sz="2000" spc="18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nepovinných 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předmětů,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kroužků </a:t>
            </a:r>
            <a:r>
              <a:rPr sz="2000" spc="18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aktivit;</a:t>
            </a:r>
            <a:endParaRPr sz="2000">
              <a:latin typeface="Cambria"/>
              <a:cs typeface="Cambria"/>
            </a:endParaRPr>
          </a:p>
          <a:p>
            <a:pPr marL="314325" marR="5080" indent="-302260">
              <a:lnSpc>
                <a:spcPct val="100000"/>
              </a:lnSpc>
              <a:spcBef>
                <a:spcPts val="710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vytvoření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individuálního </a:t>
            </a:r>
            <a:r>
              <a:rPr sz="2000" spc="160" dirty="0">
                <a:solidFill>
                  <a:srgbClr val="FFFFFF"/>
                </a:solidFill>
                <a:latin typeface="Cambria"/>
                <a:cs typeface="Cambria"/>
              </a:rPr>
              <a:t>plánu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práce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předmětech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(vs.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„oficiální“  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IVP);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diferencování 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náročnosti </a:t>
            </a:r>
            <a:r>
              <a:rPr sz="2000" spc="140" dirty="0">
                <a:solidFill>
                  <a:srgbClr val="FFFFFF"/>
                </a:solidFill>
                <a:latin typeface="Cambria"/>
                <a:cs typeface="Cambria"/>
              </a:rPr>
              <a:t>zadávaných</a:t>
            </a:r>
            <a:r>
              <a:rPr sz="2000" spc="3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úloh;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zařazování 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projektů, 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vytváření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projektových </a:t>
            </a:r>
            <a:r>
              <a:rPr sz="2000" spc="165" dirty="0">
                <a:solidFill>
                  <a:srgbClr val="FFFFFF"/>
                </a:solidFill>
                <a:latin typeface="Cambria"/>
                <a:cs typeface="Cambria"/>
              </a:rPr>
              <a:t>plánů </a:t>
            </a:r>
            <a:r>
              <a:rPr sz="2000" spc="18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Cambria"/>
                <a:cs typeface="Cambria"/>
              </a:rPr>
              <a:t>skupin;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710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motivace 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žáků </a:t>
            </a:r>
            <a:r>
              <a:rPr sz="2000" spc="190" dirty="0">
                <a:solidFill>
                  <a:srgbClr val="FFFFFF"/>
                </a:solidFill>
                <a:latin typeface="Cambria"/>
                <a:cs typeface="Cambria"/>
              </a:rPr>
              <a:t>k </a:t>
            </a:r>
            <a:r>
              <a:rPr sz="2000" spc="150" dirty="0">
                <a:solidFill>
                  <a:srgbClr val="FFFFFF"/>
                </a:solidFill>
                <a:latin typeface="Cambria"/>
                <a:cs typeface="Cambria"/>
              </a:rPr>
              <a:t>účasti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soutěžích </a:t>
            </a:r>
            <a:r>
              <a:rPr sz="2000" spc="18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olympiádách;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využívání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možností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e-learningu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(viz </a:t>
            </a:r>
            <a:r>
              <a:rPr sz="2000" spc="155" dirty="0">
                <a:solidFill>
                  <a:srgbClr val="FFFFFF"/>
                </a:solidFill>
                <a:latin typeface="Cambria"/>
                <a:cs typeface="Cambria"/>
              </a:rPr>
              <a:t>např.</a:t>
            </a:r>
            <a:r>
              <a:rPr sz="2000" spc="130" dirty="0">
                <a:solidFill>
                  <a:srgbClr val="FFDE66"/>
                </a:solidFill>
                <a:latin typeface="Cambria"/>
                <a:cs typeface="Cambria"/>
              </a:rPr>
              <a:t> </a:t>
            </a:r>
            <a:r>
              <a:rPr sz="2000" u="heavy" spc="7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Cambria"/>
                <a:cs typeface="Cambria"/>
                <a:hlinkClick r:id="rId4"/>
              </a:rPr>
              <a:t>Talnet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);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operativní 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vytváření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diferencovaných 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skupin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rámci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třídy;</a:t>
            </a:r>
            <a:endParaRPr sz="2000">
              <a:latin typeface="Cambria"/>
              <a:cs typeface="Cambria"/>
            </a:endParaRPr>
          </a:p>
          <a:p>
            <a:pPr marL="314325" indent="-302260">
              <a:lnSpc>
                <a:spcPct val="100000"/>
              </a:lnSpc>
              <a:spcBef>
                <a:spcPts val="710"/>
              </a:spcBef>
              <a:buClr>
                <a:srgbClr val="B03E9A"/>
              </a:buClr>
              <a:buSzPct val="72500"/>
              <a:buFont typeface="Wingdings"/>
              <a:buChar char=""/>
              <a:tabLst>
                <a:tab pos="314325" algn="l"/>
                <a:tab pos="314960" algn="l"/>
              </a:tabLst>
            </a:pP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vedení 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žáků </a:t>
            </a:r>
            <a:r>
              <a:rPr sz="2000" spc="190" dirty="0">
                <a:solidFill>
                  <a:srgbClr val="FFFFFF"/>
                </a:solidFill>
                <a:latin typeface="Cambria"/>
                <a:cs typeface="Cambria"/>
              </a:rPr>
              <a:t>k </a:t>
            </a:r>
            <a:r>
              <a:rPr sz="2000" spc="170" dirty="0">
                <a:solidFill>
                  <a:srgbClr val="FFFFFF"/>
                </a:solidFill>
                <a:latin typeface="Cambria"/>
                <a:cs typeface="Cambria"/>
              </a:rPr>
              <a:t>tomu, </a:t>
            </a:r>
            <a:r>
              <a:rPr sz="2000" spc="130" dirty="0">
                <a:solidFill>
                  <a:srgbClr val="FFFFFF"/>
                </a:solidFill>
                <a:latin typeface="Cambria"/>
                <a:cs typeface="Cambria"/>
              </a:rPr>
              <a:t>aby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v 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oblastech,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které </a:t>
            </a:r>
            <a:r>
              <a:rPr sz="2000" spc="125" dirty="0">
                <a:solidFill>
                  <a:srgbClr val="FFFFFF"/>
                </a:solidFill>
                <a:latin typeface="Cambria"/>
                <a:cs typeface="Cambria"/>
              </a:rPr>
              <a:t>mají</a:t>
            </a:r>
            <a:r>
              <a:rPr sz="2000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zájem,</a:t>
            </a:r>
            <a:endParaRPr sz="2000">
              <a:latin typeface="Cambria"/>
              <a:cs typeface="Cambria"/>
            </a:endParaRPr>
          </a:p>
          <a:p>
            <a:pPr marL="314325" marR="530225">
              <a:lnSpc>
                <a:spcPct val="100000"/>
              </a:lnSpc>
            </a:pP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zpracovávali 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rozsáhlejší </a:t>
            </a:r>
            <a:r>
              <a:rPr sz="2000" spc="110" dirty="0">
                <a:solidFill>
                  <a:srgbClr val="FFFFFF"/>
                </a:solidFill>
                <a:latin typeface="Cambria"/>
                <a:cs typeface="Cambria"/>
              </a:rPr>
              <a:t>dlouhodobější </a:t>
            </a:r>
            <a:r>
              <a:rPr sz="2000" spc="130" dirty="0">
                <a:solidFill>
                  <a:srgbClr val="FFFFFF"/>
                </a:solidFill>
                <a:latin typeface="Cambria"/>
                <a:cs typeface="Cambria"/>
              </a:rPr>
              <a:t>domácí 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tzv. </a:t>
            </a:r>
            <a:r>
              <a:rPr sz="2000" spc="130" dirty="0">
                <a:solidFill>
                  <a:srgbClr val="FFFFFF"/>
                </a:solidFill>
                <a:latin typeface="Cambria"/>
                <a:cs typeface="Cambria"/>
              </a:rPr>
              <a:t>seminární  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práce.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1061</Words>
  <Application>Microsoft Office PowerPoint</Application>
  <PresentationFormat>Vlastní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Calibri</vt:lpstr>
      <vt:lpstr>Cambria</vt:lpstr>
      <vt:lpstr>Georgia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pedagogické psychologii (nadaný žák)</dc:title>
  <dc:creator>Pepca</dc:creator>
  <cp:lastModifiedBy>Bohumíra Lazarová</cp:lastModifiedBy>
  <cp:revision>1</cp:revision>
  <dcterms:created xsi:type="dcterms:W3CDTF">2021-04-04T09:38:38Z</dcterms:created>
  <dcterms:modified xsi:type="dcterms:W3CDTF">2021-04-04T09:41:45Z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2021-04-04T00:00:00Z</vt:filetime>
  </property>
</Properties>
</file>