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62" r:id="rId4"/>
    <p:sldId id="310" r:id="rId5"/>
    <p:sldId id="272" r:id="rId6"/>
    <p:sldId id="263" r:id="rId7"/>
    <p:sldId id="264" r:id="rId8"/>
    <p:sldId id="265" r:id="rId9"/>
    <p:sldId id="266" r:id="rId10"/>
    <p:sldId id="267" r:id="rId11"/>
    <p:sldId id="268" r:id="rId12"/>
    <p:sldId id="269" r:id="rId13"/>
    <p:sldId id="270" r:id="rId14"/>
    <p:sldId id="271" r:id="rId15"/>
    <p:sldId id="259" r:id="rId16"/>
    <p:sldId id="260" r:id="rId17"/>
    <p:sldId id="273" r:id="rId18"/>
    <p:sldId id="276" r:id="rId19"/>
    <p:sldId id="275" r:id="rId20"/>
    <p:sldId id="277" r:id="rId21"/>
    <p:sldId id="278" r:id="rId22"/>
    <p:sldId id="279" r:id="rId23"/>
    <p:sldId id="323" r:id="rId24"/>
    <p:sldId id="280" r:id="rId25"/>
    <p:sldId id="281" r:id="rId26"/>
    <p:sldId id="282" r:id="rId27"/>
    <p:sldId id="299" r:id="rId28"/>
    <p:sldId id="274" r:id="rId29"/>
    <p:sldId id="286" r:id="rId30"/>
    <p:sldId id="288" r:id="rId31"/>
    <p:sldId id="289" r:id="rId32"/>
    <p:sldId id="290" r:id="rId33"/>
    <p:sldId id="291" r:id="rId34"/>
    <p:sldId id="292" r:id="rId35"/>
    <p:sldId id="284" r:id="rId36"/>
    <p:sldId id="285" r:id="rId37"/>
    <p:sldId id="293" r:id="rId38"/>
    <p:sldId id="294" r:id="rId39"/>
    <p:sldId id="295" r:id="rId40"/>
    <p:sldId id="296" r:id="rId41"/>
    <p:sldId id="297" r:id="rId42"/>
    <p:sldId id="298" r:id="rId43"/>
    <p:sldId id="301" r:id="rId44"/>
    <p:sldId id="261" r:id="rId45"/>
    <p:sldId id="300" r:id="rId46"/>
    <p:sldId id="326" r:id="rId47"/>
    <p:sldId id="311" r:id="rId48"/>
    <p:sldId id="307" r:id="rId49"/>
    <p:sldId id="303" r:id="rId50"/>
    <p:sldId id="312" r:id="rId51"/>
    <p:sldId id="304" r:id="rId52"/>
    <p:sldId id="308" r:id="rId53"/>
    <p:sldId id="309" r:id="rId54"/>
    <p:sldId id="315" r:id="rId55"/>
    <p:sldId id="317" r:id="rId56"/>
    <p:sldId id="319" r:id="rId57"/>
    <p:sldId id="318" r:id="rId58"/>
    <p:sldId id="313" r:id="rId59"/>
    <p:sldId id="287" r:id="rId60"/>
    <p:sldId id="324" r:id="rId61"/>
    <p:sldId id="314" r:id="rId62"/>
    <p:sldId id="320" r:id="rId63"/>
    <p:sldId id="321" r:id="rId64"/>
    <p:sldId id="322" r:id="rId65"/>
  </p:sldIdLst>
  <p:sldSz cx="12192000" cy="6858000"/>
  <p:notesSz cx="6794500" cy="9931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88">
          <p15:clr>
            <a:srgbClr val="A4A3A4"/>
          </p15:clr>
        </p15:guide>
        <p15:guide id="2" pos="1375">
          <p15:clr>
            <a:srgbClr val="A4A3A4"/>
          </p15:clr>
        </p15:guide>
        <p15:guide id="3" orient="horz" pos="1608">
          <p15:clr>
            <a:srgbClr val="A4A3A4"/>
          </p15:clr>
        </p15:guide>
        <p15:guide id="4" pos="1250">
          <p15:clr>
            <a:srgbClr val="A4A3A4"/>
          </p15:clr>
        </p15:guide>
      </p15:sldGuideLst>
    </p:ext>
    <p:ext uri="{2D200454-40CA-4A62-9FC3-DE9A4176ACB9}">
      <p15:notesGuideLst xmlns=""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5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05"/>
    <a:srgbClr val="E6E6E6"/>
    <a:srgbClr val="FBFBF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786" autoAdjust="0"/>
  </p:normalViewPr>
  <p:slideViewPr>
    <p:cSldViewPr snapToGrid="0">
      <p:cViewPr>
        <p:scale>
          <a:sx n="292" d="100"/>
          <a:sy n="292" d="100"/>
        </p:scale>
        <p:origin x="8064" y="3228"/>
      </p:cViewPr>
      <p:guideLst>
        <p:guide orient="horz" pos="4088"/>
        <p:guide orient="horz" pos="1803"/>
        <p:guide pos="1375"/>
        <p:guide pos="1250"/>
      </p:guideLst>
    </p:cSldViewPr>
  </p:slideViewPr>
  <p:outlineViewPr>
    <p:cViewPr>
      <p:scale>
        <a:sx n="33" d="100"/>
        <a:sy n="33" d="100"/>
      </p:scale>
      <p:origin x="0" y="28014"/>
    </p:cViewPr>
  </p:outlineViewPr>
  <p:notesTextViewPr>
    <p:cViewPr>
      <p:scale>
        <a:sx n="1" d="1"/>
        <a:sy n="1" d="1"/>
      </p:scale>
      <p:origin x="0" y="0"/>
    </p:cViewPr>
  </p:notesTextViewPr>
  <p:sorterViewPr>
    <p:cViewPr>
      <p:scale>
        <a:sx n="70" d="100"/>
        <a:sy n="70" d="100"/>
      </p:scale>
      <p:origin x="0" y="6846"/>
    </p:cViewPr>
  </p:sorterViewPr>
  <p:notesViewPr>
    <p:cSldViewPr snapToGrid="0" showGuides="1">
      <p:cViewPr varScale="1">
        <p:scale>
          <a:sx n="85" d="100"/>
          <a:sy n="85" d="100"/>
        </p:scale>
        <p:origin x="-3834" y="-96"/>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mila Burianová" userId="S::14941@muni.cz::d1fdcd1b-56f8-4310-b6ea-cb1f6557a785" providerId="AD" clId="Web-{DC98E460-A48A-4670-9177-E82B3E3B8EE1}"/>
    <pc:docChg chg="modSld">
      <pc:chgData name="Jarmila Burianová" userId="S::14941@muni.cz::d1fdcd1b-56f8-4310-b6ea-cb1f6557a785" providerId="AD" clId="Web-{DC98E460-A48A-4670-9177-E82B3E3B8EE1}" dt="2019-03-07T16:44:52.800" v="489" actId="20577"/>
      <pc:docMkLst>
        <pc:docMk/>
      </pc:docMkLst>
      <pc:sldChg chg="modSp">
        <pc:chgData name="Jarmila Burianová" userId="S::14941@muni.cz::d1fdcd1b-56f8-4310-b6ea-cb1f6557a785" providerId="AD" clId="Web-{DC98E460-A48A-4670-9177-E82B3E3B8EE1}" dt="2019-03-07T15:57:11.229" v="10" actId="20577"/>
        <pc:sldMkLst>
          <pc:docMk/>
          <pc:sldMk cId="857839471" sldId="257"/>
        </pc:sldMkLst>
        <pc:spChg chg="mod">
          <ac:chgData name="Jarmila Burianová" userId="S::14941@muni.cz::d1fdcd1b-56f8-4310-b6ea-cb1f6557a785" providerId="AD" clId="Web-{DC98E460-A48A-4670-9177-E82B3E3B8EE1}" dt="2019-03-07T15:57:11.229" v="10" actId="20577"/>
          <ac:spMkLst>
            <pc:docMk/>
            <pc:sldMk cId="857839471" sldId="257"/>
            <ac:spMk id="3" creationId="{00000000-0000-0000-0000-000000000000}"/>
          </ac:spMkLst>
        </pc:spChg>
      </pc:sldChg>
      <pc:sldChg chg="modSp">
        <pc:chgData name="Jarmila Burianová" userId="S::14941@muni.cz::d1fdcd1b-56f8-4310-b6ea-cb1f6557a785" providerId="AD" clId="Web-{DC98E460-A48A-4670-9177-E82B3E3B8EE1}" dt="2019-03-07T16:00:24.572" v="89"/>
        <pc:sldMkLst>
          <pc:docMk/>
          <pc:sldMk cId="4171808230" sldId="265"/>
        </pc:sldMkLst>
        <pc:graphicFrameChg chg="mod modGraphic">
          <ac:chgData name="Jarmila Burianová" userId="S::14941@muni.cz::d1fdcd1b-56f8-4310-b6ea-cb1f6557a785" providerId="AD" clId="Web-{DC98E460-A48A-4670-9177-E82B3E3B8EE1}" dt="2019-03-07T16:00:24.572" v="89"/>
          <ac:graphicFrameMkLst>
            <pc:docMk/>
            <pc:sldMk cId="4171808230" sldId="265"/>
            <ac:graphicFrameMk id="4" creationId="{00000000-0000-0000-0000-000000000000}"/>
          </ac:graphicFrameMkLst>
        </pc:graphicFrameChg>
      </pc:sldChg>
      <pc:sldChg chg="modSp">
        <pc:chgData name="Jarmila Burianová" userId="S::14941@muni.cz::d1fdcd1b-56f8-4310-b6ea-cb1f6557a785" providerId="AD" clId="Web-{DC98E460-A48A-4670-9177-E82B3E3B8EE1}" dt="2019-03-07T16:04:44.086" v="92" actId="20577"/>
        <pc:sldMkLst>
          <pc:docMk/>
          <pc:sldMk cId="2663056141" sldId="273"/>
        </pc:sldMkLst>
        <pc:spChg chg="mod">
          <ac:chgData name="Jarmila Burianová" userId="S::14941@muni.cz::d1fdcd1b-56f8-4310-b6ea-cb1f6557a785" providerId="AD" clId="Web-{DC98E460-A48A-4670-9177-E82B3E3B8EE1}" dt="2019-03-07T16:04:44.086" v="92" actId="20577"/>
          <ac:spMkLst>
            <pc:docMk/>
            <pc:sldMk cId="2663056141" sldId="273"/>
            <ac:spMk id="3" creationId="{00000000-0000-0000-0000-000000000000}"/>
          </ac:spMkLst>
        </pc:spChg>
      </pc:sldChg>
      <pc:sldChg chg="modSp">
        <pc:chgData name="Jarmila Burianová" userId="S::14941@muni.cz::d1fdcd1b-56f8-4310-b6ea-cb1f6557a785" providerId="AD" clId="Web-{DC98E460-A48A-4670-9177-E82B3E3B8EE1}" dt="2019-03-07T16:15:43.129" v="397" actId="20577"/>
        <pc:sldMkLst>
          <pc:docMk/>
          <pc:sldMk cId="3418428008" sldId="275"/>
        </pc:sldMkLst>
        <pc:spChg chg="mod">
          <ac:chgData name="Jarmila Burianová" userId="S::14941@muni.cz::d1fdcd1b-56f8-4310-b6ea-cb1f6557a785" providerId="AD" clId="Web-{DC98E460-A48A-4670-9177-E82B3E3B8EE1}" dt="2019-03-07T16:15:43.129" v="397" actId="20577"/>
          <ac:spMkLst>
            <pc:docMk/>
            <pc:sldMk cId="3418428008" sldId="275"/>
            <ac:spMk id="3" creationId="{00000000-0000-0000-0000-000000000000}"/>
          </ac:spMkLst>
        </pc:spChg>
      </pc:sldChg>
      <pc:sldChg chg="modSp">
        <pc:chgData name="Jarmila Burianová" userId="S::14941@muni.cz::d1fdcd1b-56f8-4310-b6ea-cb1f6557a785" providerId="AD" clId="Web-{DC98E460-A48A-4670-9177-E82B3E3B8EE1}" dt="2019-03-07T16:34:00.576" v="414" actId="20577"/>
        <pc:sldMkLst>
          <pc:docMk/>
          <pc:sldMk cId="4022376153" sldId="279"/>
        </pc:sldMkLst>
        <pc:spChg chg="mod">
          <ac:chgData name="Jarmila Burianová" userId="S::14941@muni.cz::d1fdcd1b-56f8-4310-b6ea-cb1f6557a785" providerId="AD" clId="Web-{DC98E460-A48A-4670-9177-E82B3E3B8EE1}" dt="2019-03-07T16:34:00.576" v="414" actId="20577"/>
          <ac:spMkLst>
            <pc:docMk/>
            <pc:sldMk cId="4022376153" sldId="279"/>
            <ac:spMk id="3" creationId="{00000000-0000-0000-0000-000000000000}"/>
          </ac:spMkLst>
        </pc:spChg>
      </pc:sldChg>
      <pc:sldChg chg="modSp">
        <pc:chgData name="Jarmila Burianová" userId="S::14941@muni.cz::d1fdcd1b-56f8-4310-b6ea-cb1f6557a785" providerId="AD" clId="Web-{DC98E460-A48A-4670-9177-E82B3E3B8EE1}" dt="2019-03-07T16:39:27.711" v="439" actId="20577"/>
        <pc:sldMkLst>
          <pc:docMk/>
          <pc:sldMk cId="1221055646" sldId="288"/>
        </pc:sldMkLst>
        <pc:spChg chg="mod">
          <ac:chgData name="Jarmila Burianová" userId="S::14941@muni.cz::d1fdcd1b-56f8-4310-b6ea-cb1f6557a785" providerId="AD" clId="Web-{DC98E460-A48A-4670-9177-E82B3E3B8EE1}" dt="2019-03-07T16:39:27.711" v="439" actId="20577"/>
          <ac:spMkLst>
            <pc:docMk/>
            <pc:sldMk cId="1221055646" sldId="288"/>
            <ac:spMk id="3" creationId="{00000000-0000-0000-0000-000000000000}"/>
          </ac:spMkLst>
        </pc:spChg>
      </pc:sldChg>
      <pc:sldChg chg="modSp">
        <pc:chgData name="Jarmila Burianová" userId="S::14941@muni.cz::d1fdcd1b-56f8-4310-b6ea-cb1f6557a785" providerId="AD" clId="Web-{DC98E460-A48A-4670-9177-E82B3E3B8EE1}" dt="2019-03-07T16:44:52.784" v="488" actId="20577"/>
        <pc:sldMkLst>
          <pc:docMk/>
          <pc:sldMk cId="4013828272" sldId="293"/>
        </pc:sldMkLst>
        <pc:spChg chg="mod">
          <ac:chgData name="Jarmila Burianová" userId="S::14941@muni.cz::d1fdcd1b-56f8-4310-b6ea-cb1f6557a785" providerId="AD" clId="Web-{DC98E460-A48A-4670-9177-E82B3E3B8EE1}" dt="2019-03-07T16:44:52.784" v="488" actId="20577"/>
          <ac:spMkLst>
            <pc:docMk/>
            <pc:sldMk cId="4013828272" sldId="293"/>
            <ac:spMk id="3" creationId="{00000000-0000-0000-0000-000000000000}"/>
          </ac:spMkLst>
        </pc:spChg>
      </pc:sldChg>
      <pc:sldChg chg="modSp">
        <pc:chgData name="Jarmila Burianová" userId="S::14941@muni.cz::d1fdcd1b-56f8-4310-b6ea-cb1f6557a785" providerId="AD" clId="Web-{DC98E460-A48A-4670-9177-E82B3E3B8EE1}" dt="2019-03-07T15:59:31.525" v="59" actId="20577"/>
        <pc:sldMkLst>
          <pc:docMk/>
          <pc:sldMk cId="3643135850" sldId="310"/>
        </pc:sldMkLst>
        <pc:spChg chg="mod">
          <ac:chgData name="Jarmila Burianová" userId="S::14941@muni.cz::d1fdcd1b-56f8-4310-b6ea-cb1f6557a785" providerId="AD" clId="Web-{DC98E460-A48A-4670-9177-E82B3E3B8EE1}" dt="2019-03-07T15:59:31.525" v="59" actId="20577"/>
          <ac:spMkLst>
            <pc:docMk/>
            <pc:sldMk cId="3643135850" sldId="310"/>
            <ac:spMk id="3" creationId="{00000000-0000-0000-0000-000000000000}"/>
          </ac:spMkLst>
        </pc:spChg>
      </pc:sldChg>
      <pc:sldChg chg="modSp">
        <pc:chgData name="Jarmila Burianová" userId="S::14941@muni.cz::d1fdcd1b-56f8-4310-b6ea-cb1f6557a785" providerId="AD" clId="Web-{DC98E460-A48A-4670-9177-E82B3E3B8EE1}" dt="2019-03-07T16:37:33.364" v="417" actId="20577"/>
        <pc:sldMkLst>
          <pc:docMk/>
          <pc:sldMk cId="4046983983" sldId="323"/>
        </pc:sldMkLst>
        <pc:spChg chg="mod">
          <ac:chgData name="Jarmila Burianová" userId="S::14941@muni.cz::d1fdcd1b-56f8-4310-b6ea-cb1f6557a785" providerId="AD" clId="Web-{DC98E460-A48A-4670-9177-E82B3E3B8EE1}" dt="2019-03-07T16:37:33.364" v="417" actId="20577"/>
          <ac:spMkLst>
            <pc:docMk/>
            <pc:sldMk cId="4046983983" sldId="32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96536A6-68DF-4912-8467-4E628B37C889}" type="datetimeFigureOut">
              <a:rPr lang="cs-CZ" smtClean="0"/>
              <a:t>17.6.2020</a:t>
            </a:fld>
            <a:endParaRPr lang="cs-CZ"/>
          </a:p>
        </p:txBody>
      </p:sp>
      <p:sp>
        <p:nvSpPr>
          <p:cNvPr id="4" name="Zástupný symbol pro zápatí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05A998FE-89E0-4044-B9C8-DAE038674CE9}" type="slidenum">
              <a:rPr lang="cs-CZ" smtClean="0"/>
              <a:t>‹#›</a:t>
            </a:fld>
            <a:endParaRPr lang="cs-CZ"/>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00A990A-E69E-465C-A71A-3EC58947211B}" type="datetimeFigureOut">
              <a:rPr lang="cs-CZ" smtClean="0"/>
              <a:t>17.6.2020</a:t>
            </a:fld>
            <a:endParaRPr lang="cs-CZ"/>
          </a:p>
        </p:txBody>
      </p:sp>
      <p:sp>
        <p:nvSpPr>
          <p:cNvPr id="4" name="Zástupný symbol pro obrázek snímku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5E1F89E-3C27-4B1F-BA7C-16250903A364}" type="slidenum">
              <a:rPr lang="cs-CZ" smtClean="0"/>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1</a:t>
            </a:fld>
            <a:endParaRPr lang="cs-CZ"/>
          </a:p>
        </p:txBody>
      </p:sp>
    </p:spTree>
    <p:extLst>
      <p:ext uri="{BB962C8B-B14F-4D97-AF65-F5344CB8AC3E}">
        <p14:creationId xmlns:p14="http://schemas.microsoft.com/office/powerpoint/2010/main" val="424731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58</a:t>
            </a:fld>
            <a:endParaRPr lang="cs-CZ"/>
          </a:p>
        </p:txBody>
      </p:sp>
    </p:spTree>
    <p:extLst>
      <p:ext uri="{BB962C8B-B14F-4D97-AF65-F5344CB8AC3E}">
        <p14:creationId xmlns:p14="http://schemas.microsoft.com/office/powerpoint/2010/main" val="19172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63</a:t>
            </a:fld>
            <a:endParaRPr lang="cs-CZ"/>
          </a:p>
        </p:txBody>
      </p:sp>
    </p:spTree>
    <p:extLst>
      <p:ext uri="{BB962C8B-B14F-4D97-AF65-F5344CB8AC3E}">
        <p14:creationId xmlns:p14="http://schemas.microsoft.com/office/powerpoint/2010/main" val="126648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3</a:t>
            </a:fld>
            <a:endParaRPr lang="cs-CZ"/>
          </a:p>
        </p:txBody>
      </p:sp>
    </p:spTree>
    <p:extLst>
      <p:ext uri="{BB962C8B-B14F-4D97-AF65-F5344CB8AC3E}">
        <p14:creationId xmlns:p14="http://schemas.microsoft.com/office/powerpoint/2010/main" val="70834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52425" lvl="1" indent="0" defTabSz="179388">
              <a:lnSpc>
                <a:spcPct val="100000"/>
              </a:lnSpc>
              <a:spcBef>
                <a:spcPts val="0"/>
              </a:spcBef>
              <a:buFont typeface="Arial" panose="020B0604020202020204" pitchFamily="34" charset="0"/>
              <a:buNone/>
            </a:pPr>
            <a:endParaRPr lang="cs-CZ" sz="1300"/>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4</a:t>
            </a:fld>
            <a:endParaRPr lang="cs-CZ"/>
          </a:p>
        </p:txBody>
      </p:sp>
    </p:spTree>
    <p:extLst>
      <p:ext uri="{BB962C8B-B14F-4D97-AF65-F5344CB8AC3E}">
        <p14:creationId xmlns:p14="http://schemas.microsoft.com/office/powerpoint/2010/main" val="77429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a:solidFill>
                  <a:srgbClr val="FF0000"/>
                </a:solidFill>
              </a:rPr>
              <a:t>	</a:t>
            </a:r>
            <a:endParaRPr lang="cs-CZ" sz="2000">
              <a:solidFill>
                <a:srgbClr val="FF0000"/>
              </a:solidFill>
            </a:endParaRPr>
          </a:p>
          <a:p>
            <a:endParaRPr lang="cs-CZ">
              <a:solidFill>
                <a:srgbClr val="FF0000"/>
              </a:solidFill>
            </a:endParaRPr>
          </a:p>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8</a:t>
            </a:fld>
            <a:endParaRPr lang="cs-CZ"/>
          </a:p>
        </p:txBody>
      </p:sp>
    </p:spTree>
    <p:extLst>
      <p:ext uri="{BB962C8B-B14F-4D97-AF65-F5344CB8AC3E}">
        <p14:creationId xmlns:p14="http://schemas.microsoft.com/office/powerpoint/2010/main" val="30152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20</a:t>
            </a:fld>
            <a:endParaRPr lang="cs-CZ"/>
          </a:p>
        </p:txBody>
      </p:sp>
    </p:spTree>
    <p:extLst>
      <p:ext uri="{BB962C8B-B14F-4D97-AF65-F5344CB8AC3E}">
        <p14:creationId xmlns:p14="http://schemas.microsoft.com/office/powerpoint/2010/main" val="205618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30</a:t>
            </a:fld>
            <a:endParaRPr lang="cs-CZ"/>
          </a:p>
        </p:txBody>
      </p:sp>
    </p:spTree>
    <p:extLst>
      <p:ext uri="{BB962C8B-B14F-4D97-AF65-F5344CB8AC3E}">
        <p14:creationId xmlns:p14="http://schemas.microsoft.com/office/powerpoint/2010/main" val="34343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34</a:t>
            </a:fld>
            <a:endParaRPr lang="cs-CZ"/>
          </a:p>
        </p:txBody>
      </p:sp>
    </p:spTree>
    <p:extLst>
      <p:ext uri="{BB962C8B-B14F-4D97-AF65-F5344CB8AC3E}">
        <p14:creationId xmlns:p14="http://schemas.microsoft.com/office/powerpoint/2010/main" val="126648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55</a:t>
            </a:fld>
            <a:endParaRPr lang="cs-CZ"/>
          </a:p>
        </p:txBody>
      </p:sp>
    </p:spTree>
    <p:extLst>
      <p:ext uri="{BB962C8B-B14F-4D97-AF65-F5344CB8AC3E}">
        <p14:creationId xmlns:p14="http://schemas.microsoft.com/office/powerpoint/2010/main" val="77684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5E1F89E-3C27-4B1F-BA7C-16250903A364}" type="slidenum">
              <a:rPr lang="cs-CZ" smtClean="0"/>
              <a:t>57</a:t>
            </a:fld>
            <a:endParaRPr lang="cs-CZ"/>
          </a:p>
        </p:txBody>
      </p:sp>
    </p:spTree>
    <p:extLst>
      <p:ext uri="{BB962C8B-B14F-4D97-AF65-F5344CB8AC3E}">
        <p14:creationId xmlns:p14="http://schemas.microsoft.com/office/powerpoint/2010/main" val="77684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26.xml"/><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slide" Target="../slides/slide19.xml"/><Relationship Id="rId5" Type="http://schemas.openxmlformats.org/officeDocument/2006/relationships/slide" Target="../slides/slide4.xml"/><Relationship Id="rId4" Type="http://schemas.openxmlformats.org/officeDocument/2006/relationships/slide" Target="../slides/slide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6E6E6"/>
        </a:solidFill>
        <a:effectLst/>
      </p:bgPr>
    </p:bg>
    <p:spTree>
      <p:nvGrpSpPr>
        <p:cNvPr id="1" name=""/>
        <p:cNvGrpSpPr/>
        <p:nvPr/>
      </p:nvGrpSpPr>
      <p:grpSpPr>
        <a:xfrm>
          <a:off x="0" y="0"/>
          <a:ext cx="0" cy="0"/>
          <a:chOff x="0" y="0"/>
          <a:chExt cx="0" cy="0"/>
        </a:xfrm>
      </p:grpSpPr>
      <p:sp>
        <p:nvSpPr>
          <p:cNvPr id="14" name="Rounded Rectangle 13"/>
          <p:cNvSpPr/>
          <p:nvPr userDrawn="1"/>
        </p:nvSpPr>
        <p:spPr>
          <a:xfrm>
            <a:off x="232599" y="395786"/>
            <a:ext cx="11693238" cy="6155140"/>
          </a:xfrm>
          <a:prstGeom prst="roundRect">
            <a:avLst>
              <a:gd name="adj" fmla="val 2520"/>
            </a:avLst>
          </a:prstGeom>
          <a:solidFill>
            <a:srgbClr val="FBFBF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hlinkClick r:id="rId3" action="ppaction://hlinksldjump"/>
          </p:cNvPr>
          <p:cNvSpPr/>
          <p:nvPr userDrawn="1"/>
        </p:nvSpPr>
        <p:spPr>
          <a:xfrm>
            <a:off x="843158" y="791570"/>
            <a:ext cx="1008000" cy="967808"/>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900" b="1">
                <a:solidFill>
                  <a:schemeClr val="bg1">
                    <a:lumMod val="85000"/>
                  </a:schemeClr>
                </a:solidFill>
                <a:latin typeface="Calibri" panose="020F0502020204030204" pitchFamily="34" charset="0"/>
              </a:rPr>
              <a:t>Úvod</a:t>
            </a:r>
            <a:endParaRPr lang="en-US" sz="900" b="1">
              <a:solidFill>
                <a:schemeClr val="bg1">
                  <a:lumMod val="85000"/>
                </a:schemeClr>
              </a:solidFill>
              <a:latin typeface="Calibri" panose="020F0502020204030204" pitchFamily="34" charset="0"/>
            </a:endParaRPr>
          </a:p>
        </p:txBody>
      </p:sp>
      <p:sp>
        <p:nvSpPr>
          <p:cNvPr id="18" name="Rounded Rectangle 17">
            <a:hlinkClick r:id="rId4" action="ppaction://hlinksldjump"/>
          </p:cNvPr>
          <p:cNvSpPr/>
          <p:nvPr userDrawn="1"/>
        </p:nvSpPr>
        <p:spPr>
          <a:xfrm>
            <a:off x="843157" y="5269219"/>
            <a:ext cx="1008000"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900" b="1">
                <a:solidFill>
                  <a:schemeClr val="bg1">
                    <a:lumMod val="85000"/>
                  </a:schemeClr>
                </a:solidFill>
                <a:latin typeface="Calibri" panose="020F0502020204030204" pitchFamily="34" charset="0"/>
              </a:rPr>
              <a:t>Bibliografické citace</a:t>
            </a:r>
          </a:p>
          <a:p>
            <a:endParaRPr lang="cs-CZ" sz="900" b="1">
              <a:solidFill>
                <a:schemeClr val="bg1">
                  <a:lumMod val="85000"/>
                </a:schemeClr>
              </a:solidFill>
              <a:latin typeface="Calibri" panose="020F0502020204030204" pitchFamily="34" charset="0"/>
            </a:endParaRPr>
          </a:p>
          <a:p>
            <a:r>
              <a:rPr lang="cs-CZ" sz="900" b="1">
                <a:solidFill>
                  <a:schemeClr val="bg1">
                    <a:lumMod val="85000"/>
                  </a:schemeClr>
                </a:solidFill>
                <a:latin typeface="Calibri" panose="020F0502020204030204" pitchFamily="34" charset="0"/>
              </a:rPr>
              <a:t>Odkazy</a:t>
            </a:r>
            <a:r>
              <a:rPr lang="cs-CZ" sz="900" b="1" baseline="0">
                <a:solidFill>
                  <a:schemeClr val="bg1">
                    <a:lumMod val="85000"/>
                  </a:schemeClr>
                </a:solidFill>
                <a:latin typeface="Calibri" panose="020F0502020204030204" pitchFamily="34" charset="0"/>
              </a:rPr>
              <a:t> na citace</a:t>
            </a:r>
            <a:endParaRPr lang="en-US" sz="900" b="1">
              <a:solidFill>
                <a:schemeClr val="bg1">
                  <a:lumMod val="85000"/>
                </a:schemeClr>
              </a:solidFill>
              <a:latin typeface="Calibri" panose="020F0502020204030204" pitchFamily="34" charset="0"/>
            </a:endParaRPr>
          </a:p>
        </p:txBody>
      </p:sp>
      <p:sp>
        <p:nvSpPr>
          <p:cNvPr id="19" name="Rounded Rectangle 18">
            <a:hlinkClick r:id="rId5" action="ppaction://hlinksldjump"/>
          </p:cNvPr>
          <p:cNvSpPr/>
          <p:nvPr userDrawn="1"/>
        </p:nvSpPr>
        <p:spPr>
          <a:xfrm>
            <a:off x="843157" y="1910982"/>
            <a:ext cx="1008000"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900" b="1">
                <a:solidFill>
                  <a:schemeClr val="bg1">
                    <a:lumMod val="85000"/>
                  </a:schemeClr>
                </a:solidFill>
                <a:latin typeface="Calibri" panose="020F0502020204030204" pitchFamily="34" charset="0"/>
              </a:rPr>
              <a:t>Kompozice práce</a:t>
            </a:r>
            <a:endParaRPr lang="en-US" sz="900" b="1">
              <a:solidFill>
                <a:schemeClr val="bg1">
                  <a:lumMod val="85000"/>
                </a:schemeClr>
              </a:solidFill>
              <a:latin typeface="Calibri" panose="020F0502020204030204" pitchFamily="34" charset="0"/>
            </a:endParaRPr>
          </a:p>
        </p:txBody>
      </p:sp>
      <p:sp>
        <p:nvSpPr>
          <p:cNvPr id="20" name="Rounded Rectangle 19">
            <a:hlinkClick r:id="rId6" action="ppaction://hlinksldjump"/>
          </p:cNvPr>
          <p:cNvSpPr/>
          <p:nvPr userDrawn="1"/>
        </p:nvSpPr>
        <p:spPr>
          <a:xfrm>
            <a:off x="843157" y="3030395"/>
            <a:ext cx="1008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900" b="1">
                <a:solidFill>
                  <a:schemeClr val="bg1">
                    <a:lumMod val="85000"/>
                  </a:schemeClr>
                </a:solidFill>
                <a:latin typeface="Calibri" panose="020F0502020204030204" pitchFamily="34" charset="0"/>
              </a:rPr>
              <a:t>Typografické zásady</a:t>
            </a:r>
          </a:p>
          <a:p>
            <a:endParaRPr lang="cs-CZ" sz="900" b="1">
              <a:solidFill>
                <a:schemeClr val="bg1">
                  <a:lumMod val="85000"/>
                </a:schemeClr>
              </a:solidFill>
              <a:latin typeface="Calibri" panose="020F0502020204030204" pitchFamily="34" charset="0"/>
            </a:endParaRPr>
          </a:p>
          <a:p>
            <a:r>
              <a:rPr lang="cs-CZ" sz="900" b="1">
                <a:solidFill>
                  <a:schemeClr val="bg1">
                    <a:lumMod val="85000"/>
                  </a:schemeClr>
                </a:solidFill>
                <a:latin typeface="Calibri" panose="020F0502020204030204" pitchFamily="34" charset="0"/>
              </a:rPr>
              <a:t>Pravopisná</a:t>
            </a:r>
            <a:r>
              <a:rPr lang="cs-CZ" sz="900" b="1" baseline="0">
                <a:solidFill>
                  <a:schemeClr val="bg1">
                    <a:lumMod val="85000"/>
                  </a:schemeClr>
                </a:solidFill>
                <a:latin typeface="Calibri" panose="020F0502020204030204" pitchFamily="34" charset="0"/>
              </a:rPr>
              <a:t> korektura</a:t>
            </a:r>
          </a:p>
          <a:p>
            <a:endParaRPr lang="en-US" sz="900" b="1">
              <a:solidFill>
                <a:schemeClr val="bg1">
                  <a:lumMod val="85000"/>
                </a:schemeClr>
              </a:solidFill>
              <a:latin typeface="Calibri" panose="020F0502020204030204" pitchFamily="34" charset="0"/>
            </a:endParaRPr>
          </a:p>
        </p:txBody>
      </p:sp>
      <p:sp>
        <p:nvSpPr>
          <p:cNvPr id="21" name="Rounded Rectangle 20">
            <a:hlinkClick r:id="rId7" action="ppaction://hlinksldjump"/>
          </p:cNvPr>
          <p:cNvSpPr/>
          <p:nvPr userDrawn="1"/>
        </p:nvSpPr>
        <p:spPr>
          <a:xfrm>
            <a:off x="843157" y="4149807"/>
            <a:ext cx="1008000"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900" b="1">
                <a:solidFill>
                  <a:schemeClr val="bg1">
                    <a:lumMod val="85000"/>
                  </a:schemeClr>
                </a:solidFill>
                <a:latin typeface="Calibri" panose="020F0502020204030204" pitchFamily="34" charset="0"/>
              </a:rPr>
              <a:t>Grafická</a:t>
            </a:r>
            <a:r>
              <a:rPr lang="cs-CZ" sz="900" b="1" baseline="0">
                <a:solidFill>
                  <a:schemeClr val="bg1">
                    <a:lumMod val="85000"/>
                  </a:schemeClr>
                </a:solidFill>
                <a:latin typeface="Calibri" panose="020F0502020204030204" pitchFamily="34" charset="0"/>
              </a:rPr>
              <a:t> prezentace</a:t>
            </a:r>
            <a:endParaRPr lang="en-US" sz="900" b="1">
              <a:solidFill>
                <a:schemeClr val="bg1">
                  <a:lumMod val="85000"/>
                </a:schemeClr>
              </a:solidFill>
              <a:latin typeface="Calibri" panose="020F0502020204030204" pitchFamily="34" charset="0"/>
            </a:endParaRPr>
          </a:p>
        </p:txBody>
      </p:sp>
      <p:sp>
        <p:nvSpPr>
          <p:cNvPr id="22" name="Rounded Rectangle 21"/>
          <p:cNvSpPr/>
          <p:nvPr userDrawn="1"/>
        </p:nvSpPr>
        <p:spPr>
          <a:xfrm>
            <a:off x="1787857" y="395786"/>
            <a:ext cx="10137980" cy="6155140"/>
          </a:xfrm>
          <a:prstGeom prst="roundRect">
            <a:avLst>
              <a:gd name="adj" fmla="val 0"/>
            </a:avLst>
          </a:prstGeom>
          <a:gradFill flip="none" rotWithShape="1">
            <a:gsLst>
              <a:gs pos="0">
                <a:srgbClr val="FBFBFB"/>
              </a:gs>
              <a:gs pos="100000">
                <a:srgbClr val="F0F0F0"/>
              </a:gs>
            </a:gsLst>
            <a:lin ang="5400000" scaled="1"/>
            <a:tileRect/>
          </a:gradFill>
          <a:ln w="28575">
            <a:solidFill>
              <a:srgbClr val="FFFFF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p:cNvSpPr>
            <a:spLocks noGrp="1"/>
          </p:cNvSpPr>
          <p:nvPr userDrawn="1">
            <p:ph type="title"/>
          </p:nvPr>
        </p:nvSpPr>
        <p:spPr>
          <a:xfrm>
            <a:off x="2101754" y="736978"/>
            <a:ext cx="9621673" cy="1325563"/>
          </a:xfrm>
        </p:spPr>
        <p:txBody>
          <a:bodyPr/>
          <a:lstStyle>
            <a:lvl1pPr>
              <a:defRPr>
                <a:latin typeface="Calibri" panose="020F0502020204030204" pitchFamily="34" charset="0"/>
              </a:defRPr>
            </a:lvl1pPr>
          </a:lstStyle>
          <a:p>
            <a:r>
              <a:rPr lang="en-US"/>
              <a:t>Click to edit Master title style</a:t>
            </a:r>
          </a:p>
        </p:txBody>
      </p:sp>
      <p:sp>
        <p:nvSpPr>
          <p:cNvPr id="25" name="Content Placeholder 24"/>
          <p:cNvSpPr>
            <a:spLocks noGrp="1"/>
          </p:cNvSpPr>
          <p:nvPr userDrawn="1">
            <p:ph sz="quarter" idx="10"/>
          </p:nvPr>
        </p:nvSpPr>
        <p:spPr>
          <a:xfrm>
            <a:off x="2101754" y="2072081"/>
            <a:ext cx="9621673" cy="416494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78146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8A71-00A1-4C83-BCF0-DAC202D6ADC5}" type="datetimeFigureOut">
              <a:rPr lang="en-US" smtClean="0"/>
              <a:t>6/17/2020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09D1-5379-4918-9EA1-1F6BF178A29C}" type="slidenum">
              <a:rPr lang="en-US" smtClean="0"/>
              <a:t>‹#›</a:t>
            </a:fld>
            <a:endParaRPr lang="en-US"/>
          </a:p>
        </p:txBody>
      </p:sp>
    </p:spTree>
    <p:extLst>
      <p:ext uri="{BB962C8B-B14F-4D97-AF65-F5344CB8AC3E}">
        <p14:creationId xmlns:p14="http://schemas.microsoft.com/office/powerpoint/2010/main" val="149929003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0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hyperlink" Target="https://is.muni.cz/auth/el/sci/jaro2020/Z6004/sablony_BPDP_2020.docx"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43.xml"/><Relationship Id="rId4" Type="http://schemas.openxmlformats.org/officeDocument/2006/relationships/slide" Target="slide16.xml"/><Relationship Id="rId9" Type="http://schemas.openxmlformats.org/officeDocument/2006/relationships/slide" Target="slide4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slide" Target="slide5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8.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slide" Target="slide21.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3" Type="http://schemas.openxmlformats.org/officeDocument/2006/relationships/slide" Target="slide56.xml"/><Relationship Id="rId7" Type="http://schemas.openxmlformats.org/officeDocument/2006/relationships/slide" Target="slide60.xml"/><Relationship Id="rId12" Type="http://schemas.openxmlformats.org/officeDocument/2006/relationships/slide" Target="slide58.xml"/><Relationship Id="rId2" Type="http://schemas.openxmlformats.org/officeDocument/2006/relationships/slide" Target="slide26.xml"/><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slide" Target="slide28.xml"/><Relationship Id="rId11" Type="http://schemas.openxmlformats.org/officeDocument/2006/relationships/image" Target="../media/image18.jpeg"/><Relationship Id="rId5" Type="http://schemas.openxmlformats.org/officeDocument/2006/relationships/slide" Target="slide30.xml"/><Relationship Id="rId15" Type="http://schemas.openxmlformats.org/officeDocument/2006/relationships/slide" Target="slide57.xml"/><Relationship Id="rId10" Type="http://schemas.openxmlformats.org/officeDocument/2006/relationships/slide" Target="slide59.xml"/><Relationship Id="rId4" Type="http://schemas.openxmlformats.org/officeDocument/2006/relationships/image" Target="../media/image15.png"/><Relationship Id="rId9" Type="http://schemas.openxmlformats.org/officeDocument/2006/relationships/image" Target="../media/image17.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slide" Target="slide30.xml"/><Relationship Id="rId5" Type="http://schemas.openxmlformats.org/officeDocument/2006/relationships/image" Target="../media/image24.jpeg"/><Relationship Id="rId10" Type="http://schemas.openxmlformats.org/officeDocument/2006/relationships/slide" Target="slide32.xml"/><Relationship Id="rId4" Type="http://schemas.openxmlformats.org/officeDocument/2006/relationships/image" Target="../media/image23.jpe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4.xml"/><Relationship Id="rId7" Type="http://schemas.openxmlformats.org/officeDocument/2006/relationships/slide" Target="slide31.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6.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6.xml"/><Relationship Id="rId7" Type="http://schemas.openxmlformats.org/officeDocument/2006/relationships/slide" Target="slide3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10" Type="http://schemas.openxmlformats.org/officeDocument/2006/relationships/image" Target="../media/image34.jpeg"/><Relationship Id="rId4" Type="http://schemas.openxmlformats.org/officeDocument/2006/relationships/slide" Target="slide63.xml"/><Relationship Id="rId9" Type="http://schemas.openxmlformats.org/officeDocument/2006/relationships/slide" Target="slide55.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6.png"/><Relationship Id="rId7" Type="http://schemas.openxmlformats.org/officeDocument/2006/relationships/slide" Target="slide34.xml"/><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 Target="slide26.xml"/></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slide" Target="slide35.xml"/><Relationship Id="rId4" Type="http://schemas.openxmlformats.org/officeDocument/2006/relationships/slide" Target="slide62.xml"/><Relationship Id="rId9"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7.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7.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notesSlide" Target="../notesSlides/notesSlide3.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slideLayout" Target="../slideLayouts/slideLayout1.xml"/><Relationship Id="rId16" Type="http://schemas.openxmlformats.org/officeDocument/2006/relationships/slide" Target="slide5.xml"/><Relationship Id="rId1" Type="http://schemas.openxmlformats.org/officeDocument/2006/relationships/tags" Target="../tags/tag6.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6.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7.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slide" Target="slide40.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37.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41.xml"/></Relationships>
</file>

<file path=ppt/slides/_rels/slide4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slide" Target="slide15.xml"/><Relationship Id="rId5" Type="http://schemas.openxmlformats.org/officeDocument/2006/relationships/slide" Target="slide42.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43.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slide" Target="slide45.xml"/><Relationship Id="rId5" Type="http://schemas.openxmlformats.org/officeDocument/2006/relationships/slide" Target="slide37.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slide" Target="slide44.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slide" Target="slide46.xml"/><Relationship Id="rId5" Type="http://schemas.openxmlformats.org/officeDocument/2006/relationships/slide" Target="slide37.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slide" Target="slide15.xml"/><Relationship Id="rId5" Type="http://schemas.openxmlformats.org/officeDocument/2006/relationships/slide" Target="slide45.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slide" Target="slide46.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slide" Target="slide47.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slide" Target="slide48.xml"/><Relationship Id="rId5" Type="http://schemas.openxmlformats.org/officeDocument/2006/relationships/slide" Target="slide50.xml"/><Relationship Id="rId4" Type="http://schemas.openxmlformats.org/officeDocument/2006/relationships/slide" Target="slide3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37.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8" Type="http://schemas.openxmlformats.org/officeDocument/2006/relationships/hyperlink" Target="https://is.muni.cz/do/rect/el/estud/prif/ps11/metodika/web/ebook_citace_2011.html" TargetMode="External"/><Relationship Id="rId3" Type="http://schemas.openxmlformats.org/officeDocument/2006/relationships/hyperlink" Target="http://www.citace.com/soubory/csniso690-interpretace.pdf" TargetMode="External"/><Relationship Id="rId7" Type="http://schemas.openxmlformats.org/officeDocument/2006/relationships/hyperlink" Target="http://iva.k.utb.cz/kurzy/jak-spravne-citovat-a-odkazovat-na-citace/" TargetMode="External"/><Relationship Id="rId12" Type="http://schemas.openxmlformats.org/officeDocument/2006/relationships/slide" Target="slide50.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hyperlink" Target="https://is.muni.cz/auth/do/sci/normy/OD/OD-2019_3/OD_3_2019_-_Pokyny_pro_vypracovani_bc._dipl._a_rigor.praci.pdf" TargetMode="External"/><Relationship Id="rId11" Type="http://schemas.openxmlformats.org/officeDocument/2006/relationships/slide" Target="slide37.xml"/><Relationship Id="rId5" Type="http://schemas.openxmlformats.org/officeDocument/2006/relationships/hyperlink" Target="http://prirucka.ujc.cas.cz/" TargetMode="External"/><Relationship Id="rId10" Type="http://schemas.openxmlformats.org/officeDocument/2006/relationships/hyperlink" Target="https://www.sci.muni.cz/student/bc-a-mgr/pokyny-a-sablony-pro-bakalarske-diplomove-a-rigorozni-prace" TargetMode="External"/><Relationship Id="rId4" Type="http://schemas.openxmlformats.org/officeDocument/2006/relationships/hyperlink" Target="https://borik.blog.sme.sk/c/58148/Vysledky-merania-spotreby-elektriny-setrite.html%20(1" TargetMode="External"/><Relationship Id="rId9" Type="http://schemas.openxmlformats.org/officeDocument/2006/relationships/hyperlink" Target="http://www.slideshare.net/rs_knihovnaffmu/typografick-zsady-psani-odborneho-textu" TargetMode="External"/></Relationships>
</file>

<file path=ppt/slides/_rels/slide5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image" Target="../media/image21.jpe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image" Target="../media/image19.png"/><Relationship Id="rId4" Type="http://schemas.openxmlformats.org/officeDocument/2006/relationships/slide" Target="slide26.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6.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image" Target="../media/image60.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slide" Target="slide3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slide" Target="slide36.xml"/></Relationships>
</file>

<file path=ppt/slides/_rels/slide6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33.jpe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3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ablony.muni.cz/" TargetMode="External"/><Relationship Id="rId2"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5" name="Title 24"/>
          <p:cNvSpPr>
            <a:spLocks noGrp="1"/>
          </p:cNvSpPr>
          <p:nvPr>
            <p:ph type="title"/>
          </p:nvPr>
        </p:nvSpPr>
        <p:spPr>
          <a:xfrm>
            <a:off x="2093288" y="1931997"/>
            <a:ext cx="9621673" cy="1380227"/>
          </a:xfrm>
        </p:spPr>
        <p:txBody>
          <a:bodyPr>
            <a:normAutofit/>
          </a:bodyPr>
          <a:lstStyle/>
          <a:p>
            <a:pPr algn="ctr"/>
            <a:r>
              <a:rPr lang="cs-CZ" sz="4400" b="1">
                <a:effectLst>
                  <a:outerShdw blurRad="38100" dist="38100" dir="2700000" algn="tl">
                    <a:srgbClr val="000000">
                      <a:alpha val="43137"/>
                    </a:srgbClr>
                  </a:outerShdw>
                </a:effectLst>
              </a:rPr>
              <a:t>BAKALÁŘSKÁ A DIPLOMOVÁ PRÁCE</a:t>
            </a:r>
            <a:endParaRPr lang="cs-CZ" sz="4400">
              <a:effectLst>
                <a:outerShdw blurRad="38100" dist="38100" dir="2700000" algn="tl">
                  <a:srgbClr val="000000">
                    <a:alpha val="43137"/>
                  </a:srgbClr>
                </a:outerShdw>
              </a:effectLst>
            </a:endParaRPr>
          </a:p>
        </p:txBody>
      </p:sp>
      <p:sp>
        <p:nvSpPr>
          <p:cNvPr id="26" name="Content Placeholder 25"/>
          <p:cNvSpPr>
            <a:spLocks noGrp="1"/>
          </p:cNvSpPr>
          <p:nvPr>
            <p:ph sz="quarter" idx="10"/>
          </p:nvPr>
        </p:nvSpPr>
        <p:spPr>
          <a:xfrm>
            <a:off x="3140075" y="3429000"/>
            <a:ext cx="7336361" cy="2139950"/>
          </a:xfrm>
        </p:spPr>
        <p:txBody>
          <a:bodyPr vert="horz" lIns="91440" tIns="45720" rIns="91440" bIns="45720" rtlCol="0" anchor="t">
            <a:normAutofit/>
          </a:bodyPr>
          <a:lstStyle/>
          <a:p>
            <a:pPr marL="0" indent="0" algn="ctr">
              <a:lnSpc>
                <a:spcPct val="150000"/>
              </a:lnSpc>
              <a:buNone/>
            </a:pPr>
            <a:r>
              <a:rPr lang="cs-CZ"/>
              <a:t>Pokyny pro jednotnou úpravu bakalářských a diplomových prací z geografie a kartografie</a:t>
            </a:r>
          </a:p>
        </p:txBody>
      </p:sp>
      <p:sp>
        <p:nvSpPr>
          <p:cNvPr id="2" name="TextovéPole 1">
            <a:hlinkClick r:id="rId4"/>
          </p:cNvPr>
          <p:cNvSpPr txBox="1"/>
          <p:nvPr/>
        </p:nvSpPr>
        <p:spPr>
          <a:xfrm>
            <a:off x="1997476" y="6172334"/>
            <a:ext cx="1976823" cy="246221"/>
          </a:xfrm>
          <a:prstGeom prst="rect">
            <a:avLst/>
          </a:prstGeom>
          <a:noFill/>
        </p:spPr>
        <p:txBody>
          <a:bodyPr wrap="none" rtlCol="0">
            <a:spAutoFit/>
          </a:bodyPr>
          <a:lstStyle/>
          <a:p>
            <a:r>
              <a:rPr lang="cs-CZ" sz="1000" i="1" dirty="0">
                <a:solidFill>
                  <a:srgbClr val="FF0000"/>
                </a:solidFill>
              </a:rPr>
              <a:t>soubor se šablonami ke stažení</a:t>
            </a:r>
          </a:p>
        </p:txBody>
      </p:sp>
      <p:pic>
        <p:nvPicPr>
          <p:cNvPr id="1027" name="Picture 3" descr="C:\Users\1\Downloads\sci-lg-eng-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1535" y="5540579"/>
            <a:ext cx="1276350" cy="982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0" y="6642556"/>
            <a:ext cx="3551068" cy="215444"/>
          </a:xfrm>
          <a:prstGeom prst="rect">
            <a:avLst/>
          </a:prstGeom>
          <a:noFill/>
        </p:spPr>
        <p:txBody>
          <a:bodyPr wrap="square" rtlCol="0">
            <a:spAutoFit/>
          </a:bodyPr>
          <a:lstStyle/>
          <a:p>
            <a:r>
              <a:rPr lang="cs-CZ" sz="800" dirty="0" smtClean="0"/>
              <a:t>Poslední aktualizace </a:t>
            </a:r>
            <a:r>
              <a:rPr lang="cs-CZ" sz="800" dirty="0" smtClean="0"/>
              <a:t>17</a:t>
            </a:r>
            <a:r>
              <a:rPr lang="cs-CZ" sz="800" dirty="0" smtClean="0"/>
              <a:t>. </a:t>
            </a:r>
            <a:r>
              <a:rPr lang="cs-CZ" sz="800" dirty="0" smtClean="0"/>
              <a:t>6. </a:t>
            </a:r>
            <a:r>
              <a:rPr lang="cs-CZ" sz="800" dirty="0" smtClean="0"/>
              <a:t>2020</a:t>
            </a:r>
            <a:endParaRPr lang="cs-CZ" sz="800" dirty="0"/>
          </a:p>
        </p:txBody>
      </p:sp>
    </p:spTree>
    <p:custDataLst>
      <p:tags r:id="rId1"/>
    </p:custDataLst>
    <p:extLst>
      <p:ext uri="{BB962C8B-B14F-4D97-AF65-F5344CB8AC3E}">
        <p14:creationId xmlns:p14="http://schemas.microsoft.com/office/powerpoint/2010/main" val="256605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Bakalarska_prace_z_kartografie_Jan_Tajovsky(1)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3465" y="599019"/>
            <a:ext cx="3983923" cy="56338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cap="all"/>
              <a:t>Poděkování </a:t>
            </a:r>
            <a:br>
              <a:rPr lang="cs-CZ" b="1" cap="all"/>
            </a:br>
            <a:r>
              <a:rPr lang="cs-CZ" b="1" cap="all"/>
              <a:t>a autorské prohlášení</a:t>
            </a:r>
            <a:endParaRPr lang="cs-CZ"/>
          </a:p>
        </p:txBody>
      </p:sp>
      <p:sp>
        <p:nvSpPr>
          <p:cNvPr id="3" name="Zástupný symbol pro obsah 2"/>
          <p:cNvSpPr>
            <a:spLocks noGrp="1"/>
          </p:cNvSpPr>
          <p:nvPr>
            <p:ph sz="quarter" idx="10"/>
          </p:nvPr>
        </p:nvSpPr>
        <p:spPr>
          <a:xfrm>
            <a:off x="2101755" y="2072081"/>
            <a:ext cx="5771709" cy="4164945"/>
          </a:xfrm>
        </p:spPr>
        <p:txBody>
          <a:bodyPr>
            <a:normAutofit/>
          </a:bodyPr>
          <a:lstStyle/>
          <a:p>
            <a:pPr marL="0" indent="0" algn="just">
              <a:spcBef>
                <a:spcPts val="600"/>
              </a:spcBef>
              <a:buNone/>
            </a:pPr>
            <a:r>
              <a:rPr lang="cs-CZ" sz="1800" b="1"/>
              <a:t>Poděkování</a:t>
            </a:r>
            <a:r>
              <a:rPr lang="cs-CZ" sz="1800"/>
              <a:t> – nepovinné</a:t>
            </a:r>
          </a:p>
          <a:p>
            <a:pPr marL="0" indent="0" algn="just">
              <a:spcBef>
                <a:spcPts val="600"/>
              </a:spcBef>
              <a:buNone/>
            </a:pPr>
            <a:endParaRPr lang="cs-CZ" sz="1800" b="1"/>
          </a:p>
          <a:p>
            <a:pPr marL="0" indent="0" algn="just">
              <a:spcBef>
                <a:spcPts val="600"/>
              </a:spcBef>
              <a:buNone/>
            </a:pPr>
            <a:r>
              <a:rPr lang="cs-CZ" sz="1800" b="1"/>
              <a:t>Prohlášení</a:t>
            </a:r>
            <a:r>
              <a:rPr lang="cs-CZ" sz="1800"/>
              <a:t> – povinné ve znění: </a:t>
            </a:r>
          </a:p>
          <a:p>
            <a:pPr marL="0" indent="0">
              <a:spcBef>
                <a:spcPts val="600"/>
              </a:spcBef>
              <a:buNone/>
            </a:pPr>
            <a:r>
              <a:rPr lang="cs-CZ" sz="1800"/>
              <a:t>Prohlašuji, že jsem svoji bakalářskou/diplomovou práci vypracoval(-a) samostatně pod vedením ............................ a s využitím informačních zdrojů, které jsou v práci citovány.</a:t>
            </a:r>
          </a:p>
          <a:p>
            <a:pPr algn="just">
              <a:spcBef>
                <a:spcPts val="600"/>
              </a:spcBef>
            </a:pPr>
            <a:endParaRPr lang="cs-CZ" sz="1800"/>
          </a:p>
          <a:p>
            <a:pPr marL="0" indent="0" algn="just">
              <a:spcBef>
                <a:spcPts val="600"/>
              </a:spcBef>
              <a:buNone/>
            </a:pPr>
            <a:endParaRPr lang="cs-CZ" sz="1800"/>
          </a:p>
          <a:p>
            <a:pPr marL="0" indent="0" algn="just">
              <a:spcBef>
                <a:spcPts val="600"/>
              </a:spcBef>
              <a:buNone/>
            </a:pPr>
            <a:endParaRPr lang="cs-CZ" sz="1800"/>
          </a:p>
          <a:p>
            <a:pPr marL="0" indent="0" algn="just">
              <a:spcBef>
                <a:spcPts val="600"/>
              </a:spcBef>
              <a:buNone/>
            </a:pPr>
            <a:endParaRPr lang="cs-CZ" sz="1800"/>
          </a:p>
          <a:p>
            <a:endParaRPr lang="cs-CZ" sz="1800"/>
          </a:p>
        </p:txBody>
      </p:sp>
      <p:sp>
        <p:nvSpPr>
          <p:cNvPr id="7"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8" name="Šipka doprava 7">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9" name="Šipka doprava 8">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0" name="TextovéPole 9"/>
          <p:cNvSpPr txBox="1"/>
          <p:nvPr/>
        </p:nvSpPr>
        <p:spPr>
          <a:xfrm>
            <a:off x="7873464" y="6005156"/>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
        <p:nvSpPr>
          <p:cNvPr id="4" name="TextovéPole 3"/>
          <p:cNvSpPr txBox="1"/>
          <p:nvPr/>
        </p:nvSpPr>
        <p:spPr>
          <a:xfrm>
            <a:off x="9777136" y="5183471"/>
            <a:ext cx="1960334" cy="272415"/>
          </a:xfrm>
          <a:prstGeom prst="round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cs-CZ" sz="1000" i="1">
                <a:latin typeface="Calibri" panose="020F0502020204030204" pitchFamily="34" charset="0"/>
              </a:rPr>
              <a:t>Vlastnoruční podpis v tištěné verzi</a:t>
            </a:r>
          </a:p>
        </p:txBody>
      </p:sp>
      <p:sp>
        <p:nvSpPr>
          <p:cNvPr id="5" name="TextovéPole 4"/>
          <p:cNvSpPr txBox="1"/>
          <p:nvPr/>
        </p:nvSpPr>
        <p:spPr>
          <a:xfrm>
            <a:off x="8459719" y="1535486"/>
            <a:ext cx="3020075" cy="1446550"/>
          </a:xfrm>
          <a:prstGeom prst="rect">
            <a:avLst/>
          </a:prstGeom>
          <a:solidFill>
            <a:schemeClr val="bg1"/>
          </a:solidFill>
        </p:spPr>
        <p:txBody>
          <a:bodyPr wrap="square" rtlCol="0">
            <a:spAutoFit/>
          </a:bodyPr>
          <a:lstStyle/>
          <a:p>
            <a:pPr algn="just"/>
            <a:r>
              <a:rPr lang="cs-CZ" sz="800" b="1">
                <a:latin typeface="Times New Roman" panose="02020603050405020304" pitchFamily="18" charset="0"/>
                <a:cs typeface="Times New Roman" panose="02020603050405020304" pitchFamily="18" charset="0"/>
              </a:rPr>
              <a:t>Poděkování </a:t>
            </a:r>
            <a:endParaRPr lang="cs-CZ" sz="800">
              <a:latin typeface="Times New Roman" panose="02020603050405020304" pitchFamily="18" charset="0"/>
              <a:cs typeface="Times New Roman" panose="02020603050405020304" pitchFamily="18" charset="0"/>
            </a:endParaRPr>
          </a:p>
          <a:p>
            <a:pPr algn="just"/>
            <a:r>
              <a:rPr lang="cs-CZ" sz="800">
                <a:latin typeface="Times New Roman" panose="02020603050405020304" pitchFamily="18" charset="0"/>
                <a:cs typeface="Times New Roman" panose="02020603050405020304" pitchFamily="18" charset="0"/>
              </a:rPr>
              <a:t>Na tomto místě bych chtěl poděkovat své vedoucí práce Ing. Kateřině Tajovské, Ph.D. za cenné rady, trpělivost, vstřícný přístup a za možnost ponořit se hlouběji do tématu spojujícího trend současnosti s možnostmi jeho reálného využití. Poděkování patří i panu Mgr. Karlu Staňkovi, Ph.D. za pomoc při vyhodnocování měření. Dále bych chtěl projevit dík svým spolužákům a kamarádům za trpělivé naslouchání každému problému, za snahu pomoci a také za podporu, které se mi od nich dostalo. Nesmím zapomenout poděkovat také všem, kteří mi poskytli potřebné přístroje a cenné rady, díky nimž bylo možné celou rešeršní část zpracovat. </a:t>
            </a:r>
          </a:p>
        </p:txBody>
      </p:sp>
      <p:sp>
        <p:nvSpPr>
          <p:cNvPr id="6" name="TextovéPole 5"/>
          <p:cNvSpPr txBox="1"/>
          <p:nvPr/>
        </p:nvSpPr>
        <p:spPr>
          <a:xfrm>
            <a:off x="8450841" y="4396868"/>
            <a:ext cx="3028953" cy="584775"/>
          </a:xfrm>
          <a:prstGeom prst="rect">
            <a:avLst/>
          </a:prstGeom>
          <a:solidFill>
            <a:schemeClr val="bg1"/>
          </a:solidFill>
        </p:spPr>
        <p:txBody>
          <a:bodyPr wrap="square" rtlCol="0">
            <a:spAutoFit/>
          </a:bodyPr>
          <a:lstStyle/>
          <a:p>
            <a:pPr algn="just"/>
            <a:r>
              <a:rPr lang="cs-CZ" sz="800" b="1">
                <a:latin typeface="Times New Roman" panose="02020603050405020304" pitchFamily="18" charset="0"/>
                <a:cs typeface="Times New Roman" panose="02020603050405020304" pitchFamily="18" charset="0"/>
              </a:rPr>
              <a:t>Prohlášení </a:t>
            </a:r>
            <a:endParaRPr lang="cs-CZ" sz="800">
              <a:latin typeface="Times New Roman" panose="02020603050405020304" pitchFamily="18" charset="0"/>
              <a:cs typeface="Times New Roman" panose="02020603050405020304" pitchFamily="18" charset="0"/>
            </a:endParaRPr>
          </a:p>
          <a:p>
            <a:pPr algn="just"/>
            <a:r>
              <a:rPr lang="cs-CZ" sz="800">
                <a:latin typeface="Times New Roman" panose="02020603050405020304" pitchFamily="18" charset="0"/>
                <a:cs typeface="Times New Roman" panose="02020603050405020304" pitchFamily="18" charset="0"/>
              </a:rPr>
              <a:t>Prohlašuji, že jsem svoji bakalářskou práci vypracoval samostatně pod vedením Ing. Kateřiny Tajovské, Ph.D. a s využitím informačních zdrojů, které jsou v práci citovány. </a:t>
            </a:r>
          </a:p>
        </p:txBody>
      </p:sp>
      <p:sp>
        <p:nvSpPr>
          <p:cNvPr id="11" name="TextovéPole 10"/>
          <p:cNvSpPr txBox="1"/>
          <p:nvPr/>
        </p:nvSpPr>
        <p:spPr>
          <a:xfrm>
            <a:off x="8447368" y="5275289"/>
            <a:ext cx="1036944" cy="215444"/>
          </a:xfrm>
          <a:prstGeom prst="rect">
            <a:avLst/>
          </a:prstGeom>
          <a:solidFill>
            <a:schemeClr val="bg1"/>
          </a:solidFill>
        </p:spPr>
        <p:txBody>
          <a:bodyPr wrap="square" rtlCol="0">
            <a:spAutoFit/>
          </a:bodyPr>
          <a:lstStyle/>
          <a:p>
            <a:r>
              <a:rPr lang="cs-CZ" sz="800">
                <a:latin typeface="Times New Roman" panose="02020603050405020304" pitchFamily="18" charset="0"/>
                <a:cs typeface="Times New Roman" panose="02020603050405020304" pitchFamily="18" charset="0"/>
              </a:rPr>
              <a:t>Brno, 12. 5. 2016</a:t>
            </a:r>
          </a:p>
        </p:txBody>
      </p:sp>
    </p:spTree>
    <p:extLst>
      <p:ext uri="{BB962C8B-B14F-4D97-AF65-F5344CB8AC3E}">
        <p14:creationId xmlns:p14="http://schemas.microsoft.com/office/powerpoint/2010/main" val="2724043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CizkovaBP_final_rev 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51" t="7878" r="3867" b="15917"/>
          <a:stretch/>
        </p:blipFill>
        <p:spPr bwMode="auto">
          <a:xfrm>
            <a:off x="7276046" y="551781"/>
            <a:ext cx="4505275" cy="570989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cap="all"/>
              <a:t>Obsah</a:t>
            </a:r>
            <a:endParaRPr lang="cs-CZ"/>
          </a:p>
        </p:txBody>
      </p:sp>
      <p:sp>
        <p:nvSpPr>
          <p:cNvPr id="3" name="Zástupný symbol pro obsah 2"/>
          <p:cNvSpPr>
            <a:spLocks noGrp="1"/>
          </p:cNvSpPr>
          <p:nvPr>
            <p:ph sz="quarter" idx="10"/>
          </p:nvPr>
        </p:nvSpPr>
        <p:spPr/>
        <p:txBody>
          <a:bodyPr>
            <a:noAutofit/>
          </a:bodyPr>
          <a:lstStyle/>
          <a:p>
            <a:pPr marL="0" indent="0">
              <a:spcBef>
                <a:spcPts val="300"/>
              </a:spcBef>
              <a:buNone/>
            </a:pPr>
            <a:r>
              <a:rPr lang="cs-CZ" sz="1800">
                <a:cs typeface="Times New Roman" panose="02020603050405020304" pitchFamily="18" charset="0"/>
              </a:rPr>
              <a:t>1 ÚVOD</a:t>
            </a:r>
          </a:p>
          <a:p>
            <a:pPr marL="0" indent="0">
              <a:spcBef>
                <a:spcPts val="300"/>
              </a:spcBef>
              <a:buNone/>
            </a:pPr>
            <a:r>
              <a:rPr lang="cs-CZ" sz="1800">
                <a:cs typeface="Times New Roman" panose="02020603050405020304" pitchFamily="18" charset="0"/>
              </a:rPr>
              <a:t>2 NÁZEV KAPITOLY</a:t>
            </a:r>
          </a:p>
          <a:p>
            <a:pPr marL="400050" lvl="1" indent="0">
              <a:spcBef>
                <a:spcPts val="300"/>
              </a:spcBef>
              <a:buNone/>
            </a:pPr>
            <a:r>
              <a:rPr lang="cs-CZ">
                <a:cs typeface="Times New Roman" panose="02020603050405020304" pitchFamily="18" charset="0"/>
              </a:rPr>
              <a:t>2.1 Název podkapitoly</a:t>
            </a:r>
          </a:p>
          <a:p>
            <a:pPr marL="400050" lvl="1" indent="0">
              <a:spcBef>
                <a:spcPts val="300"/>
              </a:spcBef>
              <a:buNone/>
            </a:pPr>
            <a:r>
              <a:rPr lang="cs-CZ">
                <a:cs typeface="Times New Roman" panose="02020603050405020304" pitchFamily="18" charset="0"/>
              </a:rPr>
              <a:t>2.2 Název podkapitoly</a:t>
            </a:r>
          </a:p>
          <a:p>
            <a:pPr marL="800100" lvl="2" indent="0">
              <a:spcBef>
                <a:spcPts val="300"/>
              </a:spcBef>
              <a:buNone/>
            </a:pPr>
            <a:r>
              <a:rPr lang="cs-CZ" sz="1800">
                <a:cs typeface="Times New Roman" panose="02020603050405020304" pitchFamily="18" charset="0"/>
              </a:rPr>
              <a:t>2.2.1 Název oddílu</a:t>
            </a:r>
          </a:p>
          <a:p>
            <a:pPr marL="0" indent="0">
              <a:spcBef>
                <a:spcPts val="300"/>
              </a:spcBef>
              <a:buNone/>
            </a:pPr>
            <a:r>
              <a:rPr lang="cs-CZ" sz="1800">
                <a:cs typeface="Times New Roman" panose="02020603050405020304" pitchFamily="18" charset="0"/>
              </a:rPr>
              <a:t>3 NÁZEV KAPITOLY</a:t>
            </a:r>
          </a:p>
          <a:p>
            <a:pPr marL="0" indent="0">
              <a:spcBef>
                <a:spcPts val="300"/>
              </a:spcBef>
              <a:buNone/>
            </a:pPr>
            <a:r>
              <a:rPr lang="cs-CZ" sz="1800">
                <a:cs typeface="Times New Roman" panose="02020603050405020304" pitchFamily="18" charset="0"/>
              </a:rPr>
              <a:t>4 ZÁVĚR</a:t>
            </a:r>
          </a:p>
          <a:p>
            <a:pPr marL="0" indent="0">
              <a:spcBef>
                <a:spcPts val="300"/>
              </a:spcBef>
              <a:buNone/>
            </a:pPr>
            <a:r>
              <a:rPr lang="cs-CZ" sz="1800">
                <a:cs typeface="Times New Roman" panose="02020603050405020304" pitchFamily="18" charset="0"/>
              </a:rPr>
              <a:t>SEZNAM POUŽITÉ LITERATURY</a:t>
            </a:r>
          </a:p>
          <a:p>
            <a:pPr marL="0" indent="452438">
              <a:spcBef>
                <a:spcPts val="300"/>
              </a:spcBef>
              <a:buNone/>
            </a:pPr>
            <a:r>
              <a:rPr lang="cs-CZ" sz="1800">
                <a:cs typeface="Times New Roman" panose="02020603050405020304" pitchFamily="18" charset="0"/>
              </a:rPr>
              <a:t>Knihy a časopisy </a:t>
            </a:r>
            <a:endParaRPr lang="cs-CZ" sz="1800">
              <a:solidFill>
                <a:srgbClr val="FF0000"/>
              </a:solidFill>
              <a:cs typeface="Times New Roman" panose="02020603050405020304" pitchFamily="18" charset="0"/>
            </a:endParaRPr>
          </a:p>
          <a:p>
            <a:pPr marL="0" indent="452438">
              <a:spcBef>
                <a:spcPts val="300"/>
              </a:spcBef>
              <a:buNone/>
            </a:pPr>
            <a:r>
              <a:rPr lang="cs-CZ" sz="1800">
                <a:cs typeface="Times New Roman" panose="02020603050405020304" pitchFamily="18" charset="0"/>
              </a:rPr>
              <a:t>Mapy a atlasy</a:t>
            </a:r>
            <a:endParaRPr lang="cs-CZ" sz="1800">
              <a:solidFill>
                <a:srgbClr val="FF0000"/>
              </a:solidFill>
              <a:cs typeface="Times New Roman" panose="02020603050405020304" pitchFamily="18" charset="0"/>
            </a:endParaRPr>
          </a:p>
          <a:p>
            <a:pPr marL="0" indent="452438">
              <a:spcBef>
                <a:spcPts val="300"/>
              </a:spcBef>
              <a:buNone/>
            </a:pPr>
            <a:r>
              <a:rPr lang="cs-CZ" sz="1800">
                <a:cs typeface="Times New Roman" panose="02020603050405020304" pitchFamily="18" charset="0"/>
              </a:rPr>
              <a:t>Elektronické zdroje</a:t>
            </a:r>
            <a:endParaRPr lang="cs-CZ" sz="1800">
              <a:solidFill>
                <a:srgbClr val="FF0000"/>
              </a:solidFill>
              <a:cs typeface="Times New Roman" panose="02020603050405020304" pitchFamily="18" charset="0"/>
            </a:endParaRPr>
          </a:p>
          <a:p>
            <a:pPr marL="0" indent="0">
              <a:spcBef>
                <a:spcPts val="300"/>
              </a:spcBef>
              <a:buNone/>
            </a:pPr>
            <a:r>
              <a:rPr lang="cs-CZ" sz="1800">
                <a:cs typeface="Times New Roman" panose="02020603050405020304" pitchFamily="18" charset="0"/>
              </a:rPr>
              <a:t>SEZNAM ZKRATEK*</a:t>
            </a:r>
          </a:p>
          <a:p>
            <a:pPr marL="0" indent="0">
              <a:spcBef>
                <a:spcPts val="300"/>
              </a:spcBef>
              <a:buNone/>
            </a:pPr>
            <a:r>
              <a:rPr lang="cs-CZ" sz="1800">
                <a:cs typeface="Times New Roman" panose="02020603050405020304" pitchFamily="18" charset="0"/>
              </a:rPr>
              <a:t>SEZNAM OBRÁZKŮ*</a:t>
            </a:r>
          </a:p>
          <a:p>
            <a:pPr marL="0" indent="0">
              <a:spcBef>
                <a:spcPts val="300"/>
              </a:spcBef>
              <a:buNone/>
            </a:pPr>
            <a:r>
              <a:rPr lang="cs-CZ" sz="1800">
                <a:cs typeface="Times New Roman" panose="02020603050405020304" pitchFamily="18" charset="0"/>
              </a:rPr>
              <a:t>SEZNAM TABULEK*</a:t>
            </a:r>
          </a:p>
          <a:p>
            <a:pPr marL="0" indent="0">
              <a:spcBef>
                <a:spcPts val="300"/>
              </a:spcBef>
              <a:buNone/>
            </a:pPr>
            <a:r>
              <a:rPr lang="cs-CZ" sz="1800">
                <a:cs typeface="Times New Roman" panose="02020603050405020304" pitchFamily="18" charset="0"/>
              </a:rPr>
              <a:t>SEZNAM PŘÍLOH**</a:t>
            </a:r>
          </a:p>
          <a:p>
            <a:pPr marL="0" indent="0">
              <a:spcBef>
                <a:spcPts val="300"/>
              </a:spcBef>
              <a:buNone/>
            </a:pPr>
            <a:r>
              <a:rPr lang="cs-CZ" sz="1000">
                <a:cs typeface="Times New Roman" panose="02020603050405020304" pitchFamily="18" charset="0"/>
              </a:rPr>
              <a:t>*volitelné; ** pokud je práce obsahuje</a:t>
            </a:r>
          </a:p>
        </p:txBody>
      </p:sp>
      <p:sp>
        <p:nvSpPr>
          <p:cNvPr id="7"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8" name="Šipka doprava 7">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9" name="Šipka doprava 8">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0" name="TextovéPole 9"/>
          <p:cNvSpPr txBox="1"/>
          <p:nvPr/>
        </p:nvSpPr>
        <p:spPr>
          <a:xfrm>
            <a:off x="7276045" y="6040942"/>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
        <p:nvSpPr>
          <p:cNvPr id="4" name="TextovéPole 3"/>
          <p:cNvSpPr txBox="1"/>
          <p:nvPr/>
        </p:nvSpPr>
        <p:spPr>
          <a:xfrm>
            <a:off x="2114026" y="1558460"/>
            <a:ext cx="2176320" cy="246221"/>
          </a:xfrm>
          <a:prstGeom prst="rect">
            <a:avLst/>
          </a:prstGeom>
          <a:noFill/>
        </p:spPr>
        <p:txBody>
          <a:bodyPr wrap="square" rtlCol="0">
            <a:spAutoFit/>
          </a:bodyPr>
          <a:lstStyle/>
          <a:p>
            <a:r>
              <a:rPr lang="cs-CZ" sz="1000">
                <a:latin typeface="Calibri" panose="020F0502020204030204" pitchFamily="34" charset="0"/>
                <a:cs typeface="Times New Roman" panose="02020603050405020304" pitchFamily="18" charset="0"/>
              </a:rPr>
              <a:t>první viditelně číslovaná strana</a:t>
            </a:r>
          </a:p>
        </p:txBody>
      </p:sp>
    </p:spTree>
    <p:extLst>
      <p:ext uri="{BB962C8B-B14F-4D97-AF65-F5344CB8AC3E}">
        <p14:creationId xmlns:p14="http://schemas.microsoft.com/office/powerpoint/2010/main" val="81168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Úvod</a:t>
            </a:r>
            <a:endParaRPr lang="cs-CZ"/>
          </a:p>
        </p:txBody>
      </p:sp>
      <p:sp>
        <p:nvSpPr>
          <p:cNvPr id="3" name="Zástupný symbol pro obsah 2"/>
          <p:cNvSpPr>
            <a:spLocks noGrp="1"/>
          </p:cNvSpPr>
          <p:nvPr>
            <p:ph sz="quarter" idx="10"/>
          </p:nvPr>
        </p:nvSpPr>
        <p:spPr/>
        <p:txBody>
          <a:bodyPr>
            <a:normAutofit lnSpcReduction="10000"/>
          </a:bodyPr>
          <a:lstStyle/>
          <a:p>
            <a:pPr marL="0" indent="0">
              <a:lnSpc>
                <a:spcPct val="120000"/>
              </a:lnSpc>
              <a:spcBef>
                <a:spcPts val="0"/>
              </a:spcBef>
              <a:buNone/>
            </a:pPr>
            <a:r>
              <a:rPr lang="cs-CZ" sz="1800"/>
              <a:t>Téma práce se v úvodu zasazuje do širších souvislostí: čtenář je seznamován s problematikou v rozsahu nezbytném pro porozumění následujícímu textu, zprostředkovává se mu vazba na současný stav poznání a blíže se specifikuje řešená otázka. </a:t>
            </a:r>
          </a:p>
          <a:p>
            <a:pPr marL="0" indent="0">
              <a:lnSpc>
                <a:spcPct val="120000"/>
              </a:lnSpc>
              <a:spcBef>
                <a:spcPts val="0"/>
              </a:spcBef>
              <a:buNone/>
            </a:pPr>
            <a:endParaRPr lang="cs-CZ" sz="1800"/>
          </a:p>
          <a:p>
            <a:pPr marL="0" indent="0">
              <a:lnSpc>
                <a:spcPct val="120000"/>
              </a:lnSpc>
              <a:spcBef>
                <a:spcPts val="0"/>
              </a:spcBef>
              <a:buNone/>
            </a:pPr>
            <a:r>
              <a:rPr lang="cs-CZ" sz="1800"/>
              <a:t>V úvodu se má</a:t>
            </a:r>
          </a:p>
          <a:p>
            <a:pPr marL="266700" indent="-266700">
              <a:buFont typeface="Arial" panose="020B0604020202020204" pitchFamily="34" charset="0"/>
              <a:buChar char="→"/>
            </a:pPr>
            <a:r>
              <a:rPr lang="cs-CZ" sz="1800"/>
              <a:t>poukázat na aktuálnost tematiky, </a:t>
            </a:r>
          </a:p>
          <a:p>
            <a:pPr marL="266700" indent="-266700">
              <a:buFont typeface="Arial" panose="020B0604020202020204" pitchFamily="34" charset="0"/>
              <a:buChar char="→"/>
            </a:pPr>
            <a:r>
              <a:rPr lang="cs-CZ" sz="1800"/>
              <a:t>formulovat cíl práce, </a:t>
            </a:r>
          </a:p>
          <a:p>
            <a:pPr marL="266700" indent="-266700">
              <a:buFont typeface="Arial" panose="020B0604020202020204" pitchFamily="34" charset="0"/>
              <a:buChar char="→"/>
            </a:pPr>
            <a:r>
              <a:rPr lang="cs-CZ" sz="1800"/>
              <a:t>všeobecně seznámit s předmětem práce, </a:t>
            </a:r>
          </a:p>
          <a:p>
            <a:pPr marL="266700" indent="-266700">
              <a:buFont typeface="Arial" panose="020B0604020202020204" pitchFamily="34" charset="0"/>
              <a:buChar char="→"/>
            </a:pPr>
            <a:r>
              <a:rPr lang="cs-CZ" sz="1800"/>
              <a:t>vymezit stěžejní a okrajovou problematiku, </a:t>
            </a:r>
          </a:p>
          <a:p>
            <a:pPr marL="266700" indent="-266700">
              <a:buFont typeface="Arial" panose="020B0604020202020204" pitchFamily="34" charset="0"/>
              <a:buChar char="→"/>
            </a:pPr>
            <a:r>
              <a:rPr lang="cs-CZ" sz="1800"/>
              <a:t>vytyčit pracovní hypotézy, výzkumné otázky, </a:t>
            </a:r>
          </a:p>
          <a:p>
            <a:pPr marL="266700" indent="-266700">
              <a:buFont typeface="Arial" panose="020B0604020202020204" pitchFamily="34" charset="0"/>
              <a:buChar char="→"/>
            </a:pPr>
            <a:r>
              <a:rPr lang="cs-CZ" sz="1800"/>
              <a:t>uvést metody a postupy, jichž se v práci používá, </a:t>
            </a:r>
          </a:p>
          <a:p>
            <a:pPr marL="266700" indent="-266700">
              <a:buFont typeface="Arial" panose="020B0604020202020204" pitchFamily="34" charset="0"/>
              <a:buChar char="→"/>
            </a:pPr>
            <a:r>
              <a:rPr lang="cs-CZ" sz="1800"/>
              <a:t>zdůvodnit členění práce a nastínit její celkovou strukturu. </a:t>
            </a:r>
          </a:p>
          <a:p>
            <a:pPr marL="271463" indent="-271463">
              <a:lnSpc>
                <a:spcPct val="120000"/>
              </a:lnSpc>
              <a:spcBef>
                <a:spcPts val="0"/>
              </a:spcBef>
              <a:buFont typeface="Arial" panose="020B0604020202020204" pitchFamily="34" charset="0"/>
              <a:buChar char="→"/>
            </a:pPr>
            <a:endParaRPr lang="cs-CZ" sz="1800"/>
          </a:p>
          <a:p>
            <a:pPr marL="0" indent="0">
              <a:lnSpc>
                <a:spcPct val="120000"/>
              </a:lnSpc>
              <a:spcBef>
                <a:spcPts val="0"/>
              </a:spcBef>
              <a:buNone/>
            </a:pPr>
            <a:endParaRPr lang="cs-CZ" sz="1800"/>
          </a:p>
          <a:p>
            <a:pPr>
              <a:lnSpc>
                <a:spcPct val="120000"/>
              </a:lnSpc>
              <a:spcBef>
                <a:spcPts val="0"/>
              </a:spcBef>
            </a:pPr>
            <a:endParaRPr lang="cs-CZ" sz="1800"/>
          </a:p>
        </p:txBody>
      </p:sp>
      <p:sp>
        <p:nvSpPr>
          <p:cNvPr id="5"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69136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Vlastní text práce</a:t>
            </a:r>
            <a:endParaRPr lang="cs-CZ"/>
          </a:p>
        </p:txBody>
      </p:sp>
      <p:sp>
        <p:nvSpPr>
          <p:cNvPr id="3" name="Zástupný symbol pro obsah 2"/>
          <p:cNvSpPr>
            <a:spLocks noGrp="1"/>
          </p:cNvSpPr>
          <p:nvPr>
            <p:ph sz="quarter" idx="10"/>
          </p:nvPr>
        </p:nvSpPr>
        <p:spPr/>
        <p:txBody>
          <a:bodyPr>
            <a:normAutofit/>
          </a:bodyPr>
          <a:lstStyle/>
          <a:p>
            <a:pPr marL="0" indent="0">
              <a:spcBef>
                <a:spcPts val="600"/>
              </a:spcBef>
              <a:buNone/>
            </a:pPr>
            <a:r>
              <a:rPr lang="cs-CZ" sz="1800" b="1"/>
              <a:t>Rešeršní část (teoretická východiska práce)</a:t>
            </a:r>
          </a:p>
          <a:p>
            <a:pPr marL="269875" indent="-269875">
              <a:spcBef>
                <a:spcPts val="600"/>
              </a:spcBef>
              <a:buFont typeface="Arial" panose="020B0604020202020204" pitchFamily="34" charset="0"/>
              <a:buChar char="→"/>
            </a:pPr>
            <a:r>
              <a:rPr lang="cs-CZ" sz="1800"/>
              <a:t>stručné a výstižné zhodnocení dosavadního stavu poznání o tématu práce a potřebné odkazy na literaturu; není nutné zacházet do příliš širokých souvislostí, dává se přednost stěžejním dílům</a:t>
            </a:r>
          </a:p>
          <a:p>
            <a:pPr marL="0" indent="0">
              <a:spcBef>
                <a:spcPts val="600"/>
              </a:spcBef>
              <a:buNone/>
            </a:pPr>
            <a:endParaRPr lang="cs-CZ" sz="1800" b="1"/>
          </a:p>
          <a:p>
            <a:pPr marL="0" indent="0">
              <a:spcBef>
                <a:spcPts val="600"/>
              </a:spcBef>
              <a:buNone/>
            </a:pPr>
            <a:r>
              <a:rPr lang="cs-CZ" sz="1800" b="1"/>
              <a:t>Metody zpracování a použité datové zdroje</a:t>
            </a:r>
          </a:p>
          <a:p>
            <a:pPr marL="269875" indent="-269875">
              <a:spcBef>
                <a:spcPts val="600"/>
              </a:spcBef>
              <a:buFont typeface="Arial" panose="020B0604020202020204" pitchFamily="34" charset="0"/>
              <a:buChar char="→"/>
            </a:pPr>
            <a:r>
              <a:rPr lang="cs-CZ" sz="1800"/>
              <a:t>co bylo předmětem výzkumu, jak výzkum probíhal a na jakém souboru byly prezentované výsledky získány</a:t>
            </a:r>
          </a:p>
          <a:p>
            <a:pPr marL="457200" lvl="1" indent="0">
              <a:buNone/>
            </a:pPr>
            <a:r>
              <a:rPr lang="en-US" sz="1600"/>
              <a:t>Tato část zpravidla obsahuje </a:t>
            </a:r>
            <a:r>
              <a:rPr lang="cs-CZ" sz="1600"/>
              <a:t>c</a:t>
            </a:r>
            <a:r>
              <a:rPr lang="en-US" sz="1600"/>
              <a:t>harakteristik</a:t>
            </a:r>
            <a:r>
              <a:rPr lang="cs-CZ" sz="1600"/>
              <a:t>u</a:t>
            </a:r>
            <a:r>
              <a:rPr lang="en-US" sz="1600"/>
              <a:t> studovaného území (pokud to charakter práce vyžaduje)</a:t>
            </a:r>
            <a:r>
              <a:rPr lang="cs-CZ" sz="1600"/>
              <a:t>, p</a:t>
            </a:r>
            <a:r>
              <a:rPr lang="en-US" sz="1600"/>
              <a:t>oužitá data (včetně metodiky sběru dat)</a:t>
            </a:r>
            <a:r>
              <a:rPr lang="cs-CZ" sz="1600"/>
              <a:t>, </a:t>
            </a:r>
            <a:r>
              <a:rPr lang="en-US" sz="1600"/>
              <a:t>popis statistických metod a </a:t>
            </a:r>
            <a:r>
              <a:rPr lang="cs-CZ" sz="1600"/>
              <a:t>použitého </a:t>
            </a:r>
            <a:r>
              <a:rPr lang="en-US" sz="1600"/>
              <a:t>softwaru</a:t>
            </a:r>
            <a:r>
              <a:rPr lang="cs-CZ" sz="1600"/>
              <a:t>.</a:t>
            </a:r>
          </a:p>
          <a:p>
            <a:pPr marL="0" indent="0">
              <a:spcBef>
                <a:spcPts val="600"/>
              </a:spcBef>
              <a:buNone/>
            </a:pPr>
            <a:endParaRPr lang="cs-CZ" sz="1800" b="1"/>
          </a:p>
          <a:p>
            <a:pPr marL="0" indent="0">
              <a:spcBef>
                <a:spcPts val="600"/>
              </a:spcBef>
              <a:buNone/>
            </a:pPr>
            <a:r>
              <a:rPr lang="cs-CZ" sz="1800" b="1"/>
              <a:t>Vlastní výsledky, jejich diskuse a konfrontace s dosud publikovanými výsledky jiných autorů</a:t>
            </a:r>
          </a:p>
          <a:p>
            <a:pPr marL="266700" indent="-266700">
              <a:buFont typeface="Arial" panose="020B0604020202020204" pitchFamily="34" charset="0"/>
              <a:buChar char="→"/>
            </a:pPr>
            <a:r>
              <a:rPr lang="en-US" sz="1800"/>
              <a:t>interpretace výsledků a jejich výpovědní hodnoty, srovnání s výsledky jiných autorů</a:t>
            </a:r>
            <a:r>
              <a:rPr lang="cs-CZ" sz="1800"/>
              <a:t>, příp. </a:t>
            </a:r>
            <a:r>
              <a:rPr lang="en-US" sz="1800"/>
              <a:t>úvahy a</a:t>
            </a:r>
            <a:r>
              <a:rPr lang="cs-CZ" sz="1800"/>
              <a:t> </a:t>
            </a:r>
            <a:r>
              <a:rPr lang="en-US" sz="1800"/>
              <a:t>náměty k dalšímu studiu</a:t>
            </a:r>
            <a:endParaRPr lang="cs-CZ" sz="1800"/>
          </a:p>
        </p:txBody>
      </p:sp>
      <p:sp>
        <p:nvSpPr>
          <p:cNvPr id="5"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8339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Závěr</a:t>
            </a:r>
            <a:endParaRPr lang="cs-CZ"/>
          </a:p>
        </p:txBody>
      </p:sp>
      <p:sp>
        <p:nvSpPr>
          <p:cNvPr id="3" name="Zástupný symbol pro obsah 2"/>
          <p:cNvSpPr>
            <a:spLocks noGrp="1"/>
          </p:cNvSpPr>
          <p:nvPr>
            <p:ph sz="quarter" idx="10"/>
          </p:nvPr>
        </p:nvSpPr>
        <p:spPr>
          <a:xfrm>
            <a:off x="2101754" y="2072081"/>
            <a:ext cx="9803201" cy="4164945"/>
          </a:xfrm>
        </p:spPr>
        <p:txBody>
          <a:bodyPr>
            <a:normAutofit/>
          </a:bodyPr>
          <a:lstStyle/>
          <a:p>
            <a:pPr marL="0" indent="0">
              <a:spcBef>
                <a:spcPts val="600"/>
              </a:spcBef>
              <a:buNone/>
            </a:pPr>
            <a:r>
              <a:rPr lang="cs-CZ" sz="1800"/>
              <a:t>Závěr obsahuje shrnutí a zobecnění výsledků jednotlivých kapitol. Je v něm stručně a výstižně uveden vlastní výsledek práce a formulovány závěry, k nimž autor dospěl na základě vlastního studia a výzkumu. </a:t>
            </a:r>
          </a:p>
          <a:p>
            <a:pPr marL="0" indent="0">
              <a:spcBef>
                <a:spcPts val="600"/>
              </a:spcBef>
              <a:buNone/>
            </a:pPr>
            <a:r>
              <a:rPr lang="cs-CZ" sz="1800"/>
              <a:t>V závěru se má rovněž objevit zmínka o dosud otevřených problémech a, je-li to možné, též naznačit jejich řešení nebo podněty pro další výzkum.</a:t>
            </a:r>
          </a:p>
          <a:p>
            <a:endParaRPr lang="cs-CZ" sz="1800"/>
          </a:p>
        </p:txBody>
      </p:sp>
      <p:sp>
        <p:nvSpPr>
          <p:cNvPr id="5"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16004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5" name="Zástupný symbol pro obsah 2"/>
          <p:cNvSpPr txBox="1">
            <a:spLocks/>
          </p:cNvSpPr>
          <p:nvPr/>
        </p:nvSpPr>
        <p:spPr>
          <a:xfrm>
            <a:off x="2167467" y="2615300"/>
            <a:ext cx="9584265" cy="352631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b="1"/>
              <a:t>Monografie</a:t>
            </a:r>
          </a:p>
          <a:p>
            <a:pPr marL="0" indent="0">
              <a:spcBef>
                <a:spcPts val="0"/>
              </a:spcBef>
              <a:buFont typeface="Arial" panose="020B0604020202020204" pitchFamily="34" charset="0"/>
              <a:buNone/>
            </a:pPr>
            <a:r>
              <a:rPr lang="cs-CZ" sz="1600" cap="small"/>
              <a:t>Příjmení</a:t>
            </a:r>
            <a:r>
              <a:rPr lang="cs-CZ" sz="1600"/>
              <a:t>, </a:t>
            </a:r>
            <a:r>
              <a:rPr lang="cs-CZ" sz="1600" cap="small"/>
              <a:t>J</a:t>
            </a:r>
            <a:r>
              <a:rPr lang="cs-CZ" sz="1600"/>
              <a:t>. [a kol./</a:t>
            </a:r>
            <a:r>
              <a:rPr lang="cs-CZ" sz="1600" err="1"/>
              <a:t>ed</a:t>
            </a:r>
            <a:r>
              <a:rPr lang="cs-CZ" sz="1600"/>
              <a:t>./</a:t>
            </a:r>
            <a:r>
              <a:rPr lang="cs-CZ" sz="1600" err="1"/>
              <a:t>red</a:t>
            </a:r>
            <a:r>
              <a:rPr lang="cs-CZ" sz="1600"/>
              <a:t>.] (ROK): Název knihy. [Podtitul./Diplomová práce.] Vydavatel, místo vydání, počet stran s. [www (datum citace)]</a:t>
            </a:r>
          </a:p>
          <a:p>
            <a:pPr marL="0" indent="0">
              <a:spcBef>
                <a:spcPts val="0"/>
              </a:spcBef>
              <a:buFont typeface="Arial" panose="020B0604020202020204" pitchFamily="34" charset="0"/>
              <a:buNone/>
            </a:pPr>
            <a:r>
              <a:rPr lang="cs-CZ" sz="1600" b="1"/>
              <a:t>Kapitola v knize</a:t>
            </a:r>
          </a:p>
          <a:p>
            <a:pPr marL="0" indent="0">
              <a:spcBef>
                <a:spcPts val="0"/>
              </a:spcBef>
              <a:buNone/>
            </a:pPr>
            <a:r>
              <a:rPr lang="cs-CZ" sz="1600" cap="small"/>
              <a:t>Příjmení</a:t>
            </a:r>
            <a:r>
              <a:rPr lang="cs-CZ" sz="1600"/>
              <a:t>, </a:t>
            </a:r>
            <a:r>
              <a:rPr lang="cs-CZ" sz="1600" cap="small"/>
              <a:t>J</a:t>
            </a:r>
            <a:r>
              <a:rPr lang="cs-CZ" sz="1600"/>
              <a:t>. (ROK): Název kapitoly. In: </a:t>
            </a:r>
            <a:r>
              <a:rPr lang="cs-CZ" sz="1600" cap="small"/>
              <a:t>Příjmení</a:t>
            </a:r>
            <a:r>
              <a:rPr lang="cs-CZ" sz="1600"/>
              <a:t>, J. [</a:t>
            </a:r>
            <a:r>
              <a:rPr lang="cs-CZ" sz="1600" err="1"/>
              <a:t>ed</a:t>
            </a:r>
            <a:r>
              <a:rPr lang="cs-CZ" sz="1600"/>
              <a:t>.]: Název knihy. [Podtitul.] Vydavatel, místo vydání, strany od−do. [www (datum citace)]</a:t>
            </a:r>
          </a:p>
          <a:p>
            <a:pPr marL="0" indent="0">
              <a:spcBef>
                <a:spcPts val="0"/>
              </a:spcBef>
              <a:buFont typeface="Arial" panose="020B0604020202020204" pitchFamily="34" charset="0"/>
              <a:buNone/>
            </a:pPr>
            <a:r>
              <a:rPr lang="cs-CZ" sz="1600" b="1"/>
              <a:t>Článek v časopise</a:t>
            </a:r>
          </a:p>
          <a:p>
            <a:pPr marL="0" indent="0">
              <a:spcBef>
                <a:spcPts val="0"/>
              </a:spcBef>
              <a:buNone/>
            </a:pPr>
            <a:r>
              <a:rPr lang="cs-CZ" sz="1600" cap="small"/>
              <a:t>Příjmení</a:t>
            </a:r>
            <a:r>
              <a:rPr lang="cs-CZ" sz="1600"/>
              <a:t>, </a:t>
            </a:r>
            <a:r>
              <a:rPr lang="cs-CZ" sz="1600" cap="small"/>
              <a:t>J</a:t>
            </a:r>
            <a:r>
              <a:rPr lang="cs-CZ" sz="1600"/>
              <a:t>. (ROK): Název článku. Název časopisu, ročník číslem, č. x, s. od−do. [</a:t>
            </a:r>
            <a:r>
              <a:rPr lang="cs-CZ" sz="1600" err="1"/>
              <a:t>doi</a:t>
            </a:r>
            <a:r>
              <a:rPr lang="cs-CZ" sz="1600"/>
              <a:t>: </a:t>
            </a:r>
            <a:r>
              <a:rPr lang="cs-CZ" sz="1600" err="1"/>
              <a:t>xxx</a:t>
            </a:r>
            <a:r>
              <a:rPr lang="cs-CZ" sz="1600"/>
              <a:t>/www (datum citace)]</a:t>
            </a:r>
          </a:p>
          <a:p>
            <a:pPr marL="0" indent="0">
              <a:spcBef>
                <a:spcPts val="0"/>
              </a:spcBef>
              <a:buFont typeface="Arial" panose="020B0604020202020204" pitchFamily="34" charset="0"/>
              <a:buNone/>
            </a:pPr>
            <a:r>
              <a:rPr lang="cs-CZ" sz="1600" b="1"/>
              <a:t>Příspěvek ve sborníku</a:t>
            </a:r>
          </a:p>
          <a:p>
            <a:pPr marL="0" indent="0">
              <a:spcBef>
                <a:spcPts val="0"/>
              </a:spcBef>
              <a:buNone/>
            </a:pPr>
            <a:r>
              <a:rPr lang="cs-CZ" sz="1600" cap="small"/>
              <a:t>Příjmení</a:t>
            </a:r>
            <a:r>
              <a:rPr lang="cs-CZ" sz="1600"/>
              <a:t>, </a:t>
            </a:r>
            <a:r>
              <a:rPr lang="cs-CZ" sz="1600" cap="small"/>
              <a:t>J</a:t>
            </a:r>
            <a:r>
              <a:rPr lang="cs-CZ" sz="1600"/>
              <a:t>. (ROK): Název příspěvku. In: </a:t>
            </a:r>
            <a:r>
              <a:rPr lang="cs-CZ" sz="1600" cap="small"/>
              <a:t>Příjmení</a:t>
            </a:r>
            <a:r>
              <a:rPr lang="cs-CZ" sz="1600"/>
              <a:t>, J. [</a:t>
            </a:r>
            <a:r>
              <a:rPr lang="cs-CZ" sz="1600" err="1"/>
              <a:t>ed</a:t>
            </a:r>
            <a:r>
              <a:rPr lang="cs-CZ" sz="1600"/>
              <a:t>.]: Název sborníku. [Podtitul.] Vydavatel, místo vydání, strany od−do. [www (datum citace)]</a:t>
            </a:r>
            <a:r>
              <a:rPr lang="cs-CZ" sz="1600" b="1"/>
              <a:t/>
            </a:r>
            <a:br>
              <a:rPr lang="cs-CZ" sz="1600" b="1"/>
            </a:br>
            <a:r>
              <a:rPr lang="cs-CZ" sz="1600" b="1"/>
              <a:t>Elektronické zdroje</a:t>
            </a:r>
          </a:p>
          <a:p>
            <a:pPr marL="0" indent="0">
              <a:spcBef>
                <a:spcPts val="0"/>
              </a:spcBef>
              <a:buNone/>
            </a:pPr>
            <a:r>
              <a:rPr lang="cs-CZ" sz="1600" cap="small"/>
              <a:t>Příjmení</a:t>
            </a:r>
            <a:r>
              <a:rPr lang="cs-CZ" sz="1600"/>
              <a:t>, </a:t>
            </a:r>
            <a:r>
              <a:rPr lang="cs-CZ" sz="1600" cap="small"/>
              <a:t>J</a:t>
            </a:r>
            <a:r>
              <a:rPr lang="cs-CZ" sz="1600"/>
              <a:t>. (ROK): Název webové stránky, www (datum citace)</a:t>
            </a:r>
          </a:p>
          <a:p>
            <a:endParaRPr lang="cs-CZ" sz="1800">
              <a:latin typeface="Calibri" panose="020F0502020204030204" pitchFamily="34" charset="0"/>
            </a:endParaRPr>
          </a:p>
        </p:txBody>
      </p:sp>
      <p:sp>
        <p:nvSpPr>
          <p:cNvPr id="2" name="Title 1"/>
          <p:cNvSpPr>
            <a:spLocks noGrp="1"/>
          </p:cNvSpPr>
          <p:nvPr>
            <p:ph type="title"/>
          </p:nvPr>
        </p:nvSpPr>
        <p:spPr/>
        <p:txBody>
          <a:bodyPr/>
          <a:lstStyle/>
          <a:p>
            <a:r>
              <a:rPr lang="cs-CZ" b="1" cap="all"/>
              <a:t>Seznam použité literatury</a:t>
            </a:r>
            <a:endParaRPr lang="en-US"/>
          </a:p>
        </p:txBody>
      </p:sp>
      <p:sp>
        <p:nvSpPr>
          <p:cNvPr id="3" name="Content Placeholder 2"/>
          <p:cNvSpPr>
            <a:spLocks noGrp="1"/>
          </p:cNvSpPr>
          <p:nvPr>
            <p:ph sz="quarter" idx="10"/>
          </p:nvPr>
        </p:nvSpPr>
        <p:spPr>
          <a:xfrm>
            <a:off x="2101754" y="1859009"/>
            <a:ext cx="9621673" cy="4164945"/>
          </a:xfrm>
        </p:spPr>
        <p:txBody>
          <a:bodyPr>
            <a:normAutofit/>
          </a:bodyPr>
          <a:lstStyle/>
          <a:p>
            <a:pPr marL="0" indent="0">
              <a:lnSpc>
                <a:spcPct val="100000"/>
              </a:lnSpc>
              <a:spcBef>
                <a:spcPts val="600"/>
              </a:spcBef>
              <a:buNone/>
            </a:pPr>
            <a:r>
              <a:rPr lang="cs-CZ" sz="1800"/>
              <a:t>– vnitřní členění na Knihy a časopisy*, Mapy a atlasy, Elektronické nosiče a www stránky</a:t>
            </a:r>
          </a:p>
          <a:p>
            <a:pPr marL="0" indent="0">
              <a:lnSpc>
                <a:spcPct val="100000"/>
              </a:lnSpc>
              <a:spcBef>
                <a:spcPts val="600"/>
              </a:spcBef>
              <a:buNone/>
            </a:pPr>
            <a:r>
              <a:rPr lang="cs-CZ" sz="1800" b="1"/>
              <a:t>Pozor</a:t>
            </a:r>
            <a:r>
              <a:rPr lang="cs-CZ" sz="1800"/>
              <a:t>, aby v seznamu literatury byly všechny citace použité v textu, žádné nechyběly ani nepřebývaly!</a:t>
            </a:r>
          </a:p>
          <a:p>
            <a:endParaRPr lang="en-US" sz="1800"/>
          </a:p>
        </p:txBody>
      </p:sp>
      <p:sp>
        <p:nvSpPr>
          <p:cNvPr id="7"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8" name="Šipka doprava 7">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9" name="Šipka doprava 8">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4" name="Obdélník 3">
            <a:hlinkClick r:id="rId6" action="ppaction://hlinksldjump"/>
          </p:cNvPr>
          <p:cNvSpPr/>
          <p:nvPr/>
        </p:nvSpPr>
        <p:spPr>
          <a:xfrm>
            <a:off x="2243667" y="2682606"/>
            <a:ext cx="8940800"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hlinkClick r:id="rId7" action="ppaction://hlinksldjump"/>
          </p:cNvPr>
          <p:cNvSpPr/>
          <p:nvPr/>
        </p:nvSpPr>
        <p:spPr>
          <a:xfrm>
            <a:off x="2243667" y="3410739"/>
            <a:ext cx="8940800"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hlinkClick r:id="rId8" action="ppaction://hlinksldjump"/>
          </p:cNvPr>
          <p:cNvSpPr/>
          <p:nvPr/>
        </p:nvSpPr>
        <p:spPr>
          <a:xfrm>
            <a:off x="2243667" y="4121939"/>
            <a:ext cx="8940800"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hlinkClick r:id="rId9" action="ppaction://hlinksldjump"/>
          </p:cNvPr>
          <p:cNvSpPr/>
          <p:nvPr/>
        </p:nvSpPr>
        <p:spPr>
          <a:xfrm>
            <a:off x="2243667" y="4833139"/>
            <a:ext cx="8940800"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hlinkClick r:id="rId10" action="ppaction://hlinksldjump"/>
          </p:cNvPr>
          <p:cNvSpPr/>
          <p:nvPr/>
        </p:nvSpPr>
        <p:spPr>
          <a:xfrm>
            <a:off x="2243667" y="5544339"/>
            <a:ext cx="8940800" cy="597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2143901" y="6134406"/>
            <a:ext cx="4947188" cy="400110"/>
          </a:xfrm>
          <a:prstGeom prst="rect">
            <a:avLst/>
          </a:prstGeom>
          <a:noFill/>
        </p:spPr>
        <p:txBody>
          <a:bodyPr wrap="none" rtlCol="0">
            <a:spAutoFit/>
          </a:bodyPr>
          <a:lstStyle>
            <a:defPPr>
              <a:defRPr lang="en-US"/>
            </a:defPPr>
            <a:lvl1pPr>
              <a:defRPr sz="1000" b="1" i="1">
                <a:latin typeface="Calibri" panose="020F0502020204030204" pitchFamily="34" charset="0"/>
              </a:defRPr>
            </a:lvl1pPr>
          </a:lstStyle>
          <a:p>
            <a:r>
              <a:rPr lang="cs-CZ" b="0"/>
              <a:t>Údaje v [ ] jsou volitelné, publikace řadíme dle abecedy. Jména autorů se píší kapitálkami.</a:t>
            </a:r>
          </a:p>
          <a:p>
            <a:r>
              <a:rPr lang="cs-CZ" b="0"/>
              <a:t>* články v elektronické podobě se řadí sem, nikoli do www stránek</a:t>
            </a:r>
          </a:p>
        </p:txBody>
      </p:sp>
    </p:spTree>
    <p:custDataLst>
      <p:tags r:id="rId1"/>
    </p:custDataLst>
    <p:extLst>
      <p:ext uri="{BB962C8B-B14F-4D97-AF65-F5344CB8AC3E}">
        <p14:creationId xmlns:p14="http://schemas.microsoft.com/office/powerpoint/2010/main" val="664896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cap="all"/>
              <a:t>Seznam zkratek, obrázků, tabulek</a:t>
            </a:r>
            <a:endParaRPr lang="en-US"/>
          </a:p>
        </p:txBody>
      </p:sp>
      <p:sp>
        <p:nvSpPr>
          <p:cNvPr id="3" name="Content Placeholder 2"/>
          <p:cNvSpPr>
            <a:spLocks noGrp="1"/>
          </p:cNvSpPr>
          <p:nvPr>
            <p:ph sz="quarter" idx="10"/>
          </p:nvPr>
        </p:nvSpPr>
        <p:spPr>
          <a:xfrm>
            <a:off x="2101755" y="2072081"/>
            <a:ext cx="4451445" cy="4164945"/>
          </a:xfrm>
        </p:spPr>
        <p:txBody>
          <a:bodyPr>
            <a:normAutofit/>
          </a:bodyPr>
          <a:lstStyle/>
          <a:p>
            <a:pPr marL="0" indent="0">
              <a:spcBef>
                <a:spcPts val="600"/>
              </a:spcBef>
              <a:buNone/>
            </a:pPr>
            <a:r>
              <a:rPr lang="cs-CZ" sz="1800"/>
              <a:t>– volitelné, vhodné při větším počtu</a:t>
            </a:r>
          </a:p>
          <a:p>
            <a:pPr marL="0" indent="0">
              <a:spcBef>
                <a:spcPts val="600"/>
              </a:spcBef>
              <a:buNone/>
            </a:pPr>
            <a:endParaRPr lang="cs-CZ" sz="1800" b="1"/>
          </a:p>
          <a:p>
            <a:pPr marL="0" indent="0">
              <a:spcBef>
                <a:spcPts val="600"/>
              </a:spcBef>
              <a:buNone/>
            </a:pPr>
            <a:r>
              <a:rPr lang="cs-CZ" sz="1800" b="1"/>
              <a:t>Obrázky, tabulky</a:t>
            </a:r>
          </a:p>
          <a:p>
            <a:pPr marL="0" indent="0">
              <a:spcBef>
                <a:spcPts val="600"/>
              </a:spcBef>
              <a:buNone/>
            </a:pPr>
            <a:r>
              <a:rPr lang="cs-CZ" sz="1800"/>
              <a:t>Každá položka seznamu má přiřazeno číslo stránky práce, kde ji čtenář najde.</a:t>
            </a:r>
          </a:p>
          <a:p>
            <a:pPr marL="0" indent="0">
              <a:spcBef>
                <a:spcPts val="600"/>
              </a:spcBef>
              <a:buNone/>
            </a:pPr>
            <a:r>
              <a:rPr lang="cs-CZ" sz="1800"/>
              <a:t/>
            </a:r>
            <a:br>
              <a:rPr lang="cs-CZ" sz="1800"/>
            </a:br>
            <a:r>
              <a:rPr lang="cs-CZ" sz="1800" i="1"/>
              <a:t>Obr. 1 Název......................................s. 15</a:t>
            </a:r>
            <a:endParaRPr lang="cs-CZ" sz="1800"/>
          </a:p>
          <a:p>
            <a:pPr>
              <a:spcBef>
                <a:spcPts val="600"/>
              </a:spcBef>
            </a:pPr>
            <a:endParaRPr lang="cs-CZ" sz="1800"/>
          </a:p>
          <a:p>
            <a:endParaRPr lang="en-US" sz="1800"/>
          </a:p>
        </p:txBody>
      </p:sp>
      <p:pic>
        <p:nvPicPr>
          <p:cNvPr id="5" name="Picture 2" descr="E:\OneDrive – Masarykova univerzita, Ustav vypocetni techniky\VYUKA\Akademické dovednosti\ukázky grafických příloh\3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831" y="2016828"/>
            <a:ext cx="2928691" cy="4132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OneDrive – Masarykova univerzita, Ustav vypocetni techniky\VYUKA\Akademické dovednosti\ukázky grafických příloh\31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84"/>
          <a:stretch/>
        </p:blipFill>
        <p:spPr bwMode="auto">
          <a:xfrm>
            <a:off x="9128490" y="2016828"/>
            <a:ext cx="2690137" cy="41320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6"/>
          <p:cNvCxnSpPr/>
          <p:nvPr/>
        </p:nvCxnSpPr>
        <p:spPr>
          <a:xfrm flipV="1">
            <a:off x="6781800" y="2132409"/>
            <a:ext cx="4927600" cy="3912782"/>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Rounded Rectangle 10">
            <a:hlinkClick r:id="rId5"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10" name="Šipka doprava 9">
            <a:hlinkClick r:id="rId6"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1" name="Šipka doprava 10">
            <a:hlinkClick r:id="rId7"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3" name="Zaoblený obdélník 12"/>
          <p:cNvSpPr/>
          <p:nvPr/>
        </p:nvSpPr>
        <p:spPr>
          <a:xfrm>
            <a:off x="4012706" y="5264456"/>
            <a:ext cx="2523558" cy="8933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latin typeface="Calibri" panose="020F0502020204030204" pitchFamily="34" charset="0"/>
              </a:rPr>
              <a:t>Každý seznam začíná na nové straně. Uvádí se strana práce, kde je tab., obr. k nalezení.</a:t>
            </a:r>
          </a:p>
        </p:txBody>
      </p:sp>
    </p:spTree>
    <p:custDataLst>
      <p:tags r:id="rId1"/>
    </p:custDataLst>
    <p:extLst>
      <p:ext uri="{BB962C8B-B14F-4D97-AF65-F5344CB8AC3E}">
        <p14:creationId xmlns:p14="http://schemas.microsoft.com/office/powerpoint/2010/main" val="35743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1\Desktop\BAKALARSKA_PRACE(9) 56.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0287" y="3452542"/>
            <a:ext cx="2111656" cy="298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cap="all"/>
              <a:t>Přílohy</a:t>
            </a:r>
            <a:endParaRPr lang="cs-CZ"/>
          </a:p>
        </p:txBody>
      </p:sp>
      <p:sp>
        <p:nvSpPr>
          <p:cNvPr id="3" name="Zástupný symbol pro obsah 2"/>
          <p:cNvSpPr>
            <a:spLocks noGrp="1"/>
          </p:cNvSpPr>
          <p:nvPr>
            <p:ph sz="quarter" idx="10"/>
          </p:nvPr>
        </p:nvSpPr>
        <p:spPr>
          <a:xfrm>
            <a:off x="2101754" y="2072081"/>
            <a:ext cx="7215501" cy="4164945"/>
          </a:xfrm>
        </p:spPr>
        <p:txBody>
          <a:bodyPr vert="horz" lIns="91440" tIns="45720" rIns="91440" bIns="45720" rtlCol="0" anchor="t">
            <a:normAutofit/>
          </a:bodyPr>
          <a:lstStyle/>
          <a:p>
            <a:pPr marL="0" indent="0">
              <a:spcBef>
                <a:spcPts val="600"/>
              </a:spcBef>
              <a:buNone/>
            </a:pPr>
            <a:r>
              <a:rPr lang="cs-CZ" sz="1800" dirty="0">
                <a:latin typeface="Calibri"/>
                <a:cs typeface="Calibri"/>
              </a:rPr>
              <a:t>Práce musí obsahovat samostatný list s textem </a:t>
            </a:r>
            <a:r>
              <a:rPr lang="cs-CZ" sz="1800" b="1" dirty="0">
                <a:latin typeface="Calibri"/>
                <a:cs typeface="Calibri"/>
              </a:rPr>
              <a:t>PŘÍLOHY</a:t>
            </a:r>
            <a:r>
              <a:rPr lang="cs-CZ" sz="1800" dirty="0">
                <a:latin typeface="Calibri"/>
                <a:cs typeface="Calibri"/>
              </a:rPr>
              <a:t>,</a:t>
            </a:r>
            <a:r>
              <a:rPr lang="cs-CZ" sz="1800" b="1" dirty="0">
                <a:latin typeface="Calibri"/>
                <a:cs typeface="Calibri"/>
              </a:rPr>
              <a:t> </a:t>
            </a:r>
            <a:r>
              <a:rPr lang="cs-CZ" sz="1800" dirty="0">
                <a:latin typeface="Calibri"/>
                <a:cs typeface="Calibri"/>
              </a:rPr>
              <a:t>na další straně následuje </a:t>
            </a:r>
            <a:r>
              <a:rPr lang="cs-CZ" sz="1800" b="1" cap="all" dirty="0">
                <a:latin typeface="Calibri"/>
                <a:cs typeface="Calibri"/>
              </a:rPr>
              <a:t>seznam příloh </a:t>
            </a:r>
            <a:r>
              <a:rPr lang="cs-CZ" sz="1800" dirty="0">
                <a:latin typeface="Calibri"/>
                <a:cs typeface="Calibri"/>
              </a:rPr>
              <a:t>(poslední číslovaná strana práce).</a:t>
            </a:r>
          </a:p>
          <a:p>
            <a:pPr marL="0" indent="0">
              <a:spcBef>
                <a:spcPts val="600"/>
              </a:spcBef>
              <a:buNone/>
            </a:pPr>
            <a:r>
              <a:rPr lang="cs-CZ" sz="1800" dirty="0">
                <a:latin typeface="Calibri"/>
                <a:cs typeface="Calibri"/>
              </a:rPr>
              <a:t>Do příloh dáváme:</a:t>
            </a:r>
          </a:p>
          <a:p>
            <a:pPr marL="266700" indent="-266700">
              <a:spcBef>
                <a:spcPts val="600"/>
              </a:spcBef>
              <a:buFont typeface="Arial" panose="020B0604020202020204" pitchFamily="34" charset="0"/>
              <a:buChar char="→"/>
            </a:pPr>
            <a:r>
              <a:rPr lang="cs-CZ" sz="1800" dirty="0">
                <a:latin typeface="Calibri"/>
                <a:cs typeface="Calibri"/>
              </a:rPr>
              <a:t>doplňkový obrazový materiál – grafy, diagramy, nákresy, schémata, faksimile, fotografie, mapy, plány, ukázky textů, ...</a:t>
            </a:r>
          </a:p>
          <a:p>
            <a:pPr marL="266700" indent="-266700">
              <a:spcBef>
                <a:spcPts val="600"/>
              </a:spcBef>
              <a:buFont typeface="Arial" panose="020B0604020202020204" pitchFamily="34" charset="0"/>
              <a:buChar char="→"/>
            </a:pPr>
            <a:r>
              <a:rPr lang="cs-CZ" sz="1800" dirty="0">
                <a:latin typeface="Calibri"/>
                <a:cs typeface="Calibri"/>
              </a:rPr>
              <a:t>některé tabulky – pokud se týkají hlavního tématu jen volně nebo tabulky složitější</a:t>
            </a:r>
          </a:p>
          <a:p>
            <a:pPr marL="266700" indent="-266700">
              <a:spcBef>
                <a:spcPts val="600"/>
              </a:spcBef>
              <a:buFont typeface="Arial" panose="020B0604020202020204" pitchFamily="34" charset="0"/>
              <a:buChar char="→"/>
            </a:pPr>
            <a:r>
              <a:rPr lang="cs-CZ" sz="1800" dirty="0">
                <a:latin typeface="Calibri"/>
                <a:cs typeface="Calibri"/>
              </a:rPr>
              <a:t>formuláře použitých dotazníků, osnovy rozhovorů, pozorovací archy, …</a:t>
            </a:r>
          </a:p>
          <a:p>
            <a:pPr marL="266700" indent="-266700">
              <a:spcBef>
                <a:spcPts val="600"/>
              </a:spcBef>
              <a:buFont typeface="Arial" panose="020B0604020202020204" pitchFamily="34" charset="0"/>
              <a:buChar char="→"/>
            </a:pPr>
            <a:r>
              <a:rPr lang="cs-CZ" sz="1800" dirty="0">
                <a:latin typeface="Calibri"/>
                <a:cs typeface="Calibri"/>
              </a:rPr>
              <a:t>bibliografie zachycující literaturu relevantní k předmětu práce, která však nebyla využita</a:t>
            </a:r>
          </a:p>
          <a:p>
            <a:pPr marL="266700" indent="-266700">
              <a:spcBef>
                <a:spcPts val="600"/>
              </a:spcBef>
              <a:buFont typeface="Arial" panose="020B0604020202020204" pitchFamily="34" charset="0"/>
              <a:buChar char="→"/>
            </a:pPr>
            <a:r>
              <a:rPr lang="cs-CZ" sz="1800" dirty="0">
                <a:latin typeface="Calibri"/>
                <a:cs typeface="Calibri"/>
              </a:rPr>
              <a:t>popis výzkumného zařízení nebo techniky s příslušnými schématy, popis počítačových programů</a:t>
            </a:r>
          </a:p>
          <a:p>
            <a:pPr>
              <a:spcBef>
                <a:spcPts val="600"/>
              </a:spcBef>
            </a:pPr>
            <a:endParaRPr lang="cs-CZ" sz="1800"/>
          </a:p>
          <a:p>
            <a:endParaRPr lang="cs-CZ" sz="1800"/>
          </a:p>
        </p:txBody>
      </p:sp>
      <p:sp>
        <p:nvSpPr>
          <p:cNvPr id="7" name="Rounded Rectangle 10">
            <a:hlinkClick r:id="rId4"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8" name="Šipka doprava 7">
            <a:hlinkClick r:id="rId5"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9" name="Šipka doprava 8">
            <a:hlinkClick r:id="rId6"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0" name="TextovéPole 9"/>
          <p:cNvSpPr txBox="1"/>
          <p:nvPr/>
        </p:nvSpPr>
        <p:spPr>
          <a:xfrm>
            <a:off x="9675359" y="6223001"/>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pic>
        <p:nvPicPr>
          <p:cNvPr id="6146" name="Picture 2" descr="C:\Users\1\Desktop\BAKALARSKA_PRACE(9) 55.jpg">
            <a:hlinkClick r:id="rId2"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0287" y="425014"/>
            <a:ext cx="2111658" cy="29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56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Seznam příloh</a:t>
            </a:r>
          </a:p>
        </p:txBody>
      </p:sp>
      <p:sp>
        <p:nvSpPr>
          <p:cNvPr id="3" name="Zástupný symbol pro obsah 2"/>
          <p:cNvSpPr>
            <a:spLocks noGrp="1"/>
          </p:cNvSpPr>
          <p:nvPr>
            <p:ph sz="quarter" idx="10"/>
          </p:nvPr>
        </p:nvSpPr>
        <p:spPr/>
        <p:txBody>
          <a:bodyPr>
            <a:normAutofit/>
          </a:bodyPr>
          <a:lstStyle/>
          <a:p>
            <a:pPr marL="0" indent="0">
              <a:buNone/>
            </a:pPr>
            <a:r>
              <a:rPr lang="cs-CZ" sz="1800">
                <a:solidFill>
                  <a:schemeClr val="dk1"/>
                </a:solidFill>
              </a:rPr>
              <a:t>Přílohy se číslují průběžně.</a:t>
            </a:r>
          </a:p>
          <a:p>
            <a:pPr marL="0" indent="0">
              <a:buNone/>
            </a:pPr>
            <a:r>
              <a:rPr lang="cs-CZ" sz="1800"/>
              <a:t>Příloha na CD – CD musí být popsáno (samolepící etiketa, </a:t>
            </a:r>
            <a:r>
              <a:rPr lang="cs-CZ" sz="1800" err="1"/>
              <a:t>LightScribe</a:t>
            </a:r>
            <a:r>
              <a:rPr lang="cs-CZ" sz="1800"/>
              <a:t>): autor, název práce – přílohy, GÚ </a:t>
            </a:r>
            <a:r>
              <a:rPr lang="cs-CZ" sz="1800" err="1"/>
              <a:t>PřF</a:t>
            </a:r>
            <a:r>
              <a:rPr lang="cs-CZ" sz="1800"/>
              <a:t> MU, Brno rok</a:t>
            </a:r>
          </a:p>
          <a:p>
            <a:endParaRPr lang="cs-CZ" sz="1800">
              <a:solidFill>
                <a:schemeClr val="dk1"/>
              </a:solidFill>
            </a:endParaRPr>
          </a:p>
          <a:p>
            <a:endParaRPr lang="cs-CZ" sz="1800"/>
          </a:p>
        </p:txBody>
      </p:sp>
      <p:pic>
        <p:nvPicPr>
          <p:cNvPr id="4" name="Picture 2" descr="E:\OneDrive – Masarykova univerzita, Ustav vypocetni techniky\VYUKA\Akademické dovednosti\ukázky grafických příloh\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131" y="3058804"/>
            <a:ext cx="3273065" cy="3447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OneDrive – Masarykova univerzita, Ustav vypocetni techniky\VYUKA\Akademické dovednosti\ukázky grafických příloh\21.png"/>
          <p:cNvPicPr>
            <a:picLocks noChangeAspect="1" noChangeArrowheads="1"/>
          </p:cNvPicPr>
          <p:nvPr/>
        </p:nvPicPr>
        <p:blipFill rotWithShape="1">
          <a:blip r:embed="rId3">
            <a:extLst>
              <a:ext uri="{28A0092B-C50C-407E-A947-70E740481C1C}">
                <a14:useLocalDpi xmlns:a14="http://schemas.microsoft.com/office/drawing/2010/main" val="0"/>
              </a:ext>
            </a:extLst>
          </a:blip>
          <a:srcRect t="8348"/>
          <a:stretch/>
        </p:blipFill>
        <p:spPr bwMode="auto">
          <a:xfrm>
            <a:off x="2180486" y="3064762"/>
            <a:ext cx="4427348" cy="34417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p:cNvCxnSpPr/>
          <p:nvPr/>
        </p:nvCxnSpPr>
        <p:spPr>
          <a:xfrm flipV="1">
            <a:off x="7586131" y="3058804"/>
            <a:ext cx="3344336" cy="344774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Rounded Rectangle 10">
            <a:hlinkClick r:id="rId4"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10" name="Šipka doprava 9">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9" name="TextovéPole 8"/>
          <p:cNvSpPr txBox="1"/>
          <p:nvPr/>
        </p:nvSpPr>
        <p:spPr>
          <a:xfrm>
            <a:off x="2180486" y="6260323"/>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Tree>
    <p:extLst>
      <p:ext uri="{BB962C8B-B14F-4D97-AF65-F5344CB8AC3E}">
        <p14:creationId xmlns:p14="http://schemas.microsoft.com/office/powerpoint/2010/main" val="378840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Typografické zásady</a:t>
            </a:r>
          </a:p>
        </p:txBody>
      </p:sp>
      <p:sp>
        <p:nvSpPr>
          <p:cNvPr id="3" name="Zástupný symbol pro obsah 2"/>
          <p:cNvSpPr>
            <a:spLocks noGrp="1"/>
          </p:cNvSpPr>
          <p:nvPr>
            <p:ph sz="quarter" idx="10"/>
          </p:nvPr>
        </p:nvSpPr>
        <p:spPr>
          <a:xfrm>
            <a:off x="2101754" y="2057704"/>
            <a:ext cx="9928059" cy="4179322"/>
          </a:xfrm>
        </p:spPr>
        <p:txBody>
          <a:bodyPr vert="horz" lIns="91440" tIns="45720" rIns="91440" bIns="45720" rtlCol="0" anchor="t">
            <a:normAutofit/>
          </a:bodyPr>
          <a:lstStyle/>
          <a:p>
            <a:pPr marL="271145" indent="-271145">
              <a:lnSpc>
                <a:spcPct val="100000"/>
              </a:lnSpc>
              <a:spcBef>
                <a:spcPts val="600"/>
              </a:spcBef>
              <a:buFont typeface="Arial" panose="020B0604020202020204" pitchFamily="34" charset="0"/>
              <a:buChar char="→"/>
            </a:pPr>
            <a:r>
              <a:rPr lang="cs-CZ" sz="1600" spc="-10" dirty="0">
                <a:latin typeface="Calibri"/>
                <a:cs typeface="Calibri"/>
              </a:rPr>
              <a:t>bílý papír formátu A4 (na výšku), jednostranný či </a:t>
            </a:r>
            <a:r>
              <a:rPr lang="cs-CZ" sz="1600" spc="-10">
                <a:latin typeface="Calibri"/>
                <a:cs typeface="Calibri"/>
              </a:rPr>
              <a:t>oboustranný </a:t>
            </a:r>
            <a:r>
              <a:rPr lang="cs-CZ" sz="1600" spc="-10" smtClean="0">
                <a:latin typeface="Calibri"/>
                <a:cs typeface="Calibri"/>
              </a:rPr>
              <a:t>tisk (týká se textu práce – viz </a:t>
            </a:r>
            <a:r>
              <a:rPr lang="cs-CZ" sz="1600" cap="small" spc="-10"/>
              <a:t>Kašparovský, </a:t>
            </a:r>
            <a:r>
              <a:rPr lang="cs-CZ" sz="1600" cap="small" spc="-10" smtClean="0"/>
              <a:t>2019, </a:t>
            </a:r>
            <a:r>
              <a:rPr lang="cs-CZ" sz="1600" spc="-10"/>
              <a:t>čl. </a:t>
            </a:r>
            <a:r>
              <a:rPr lang="cs-CZ" sz="1600" spc="-10" smtClean="0"/>
              <a:t>12</a:t>
            </a:r>
            <a:r>
              <a:rPr lang="cs-CZ" sz="1600" spc="-10" smtClean="0">
                <a:latin typeface="Calibri"/>
                <a:cs typeface="Calibri"/>
              </a:rPr>
              <a:t>)</a:t>
            </a:r>
            <a:endParaRPr lang="cs-CZ" spc="-10" dirty="0"/>
          </a:p>
          <a:p>
            <a:pPr marL="271145" indent="-271145">
              <a:lnSpc>
                <a:spcPct val="100000"/>
              </a:lnSpc>
              <a:spcBef>
                <a:spcPts val="600"/>
              </a:spcBef>
              <a:buFont typeface="Arial" panose="020B0604020202020204" pitchFamily="34" charset="0"/>
              <a:buChar char="→"/>
            </a:pPr>
            <a:r>
              <a:rPr lang="cs-CZ" sz="1600" dirty="0">
                <a:latin typeface="Calibri"/>
                <a:cs typeface="Calibri"/>
              </a:rPr>
              <a:t>patkový typ písma (např. Times New Roman)</a:t>
            </a:r>
          </a:p>
          <a:p>
            <a:pPr marL="271145" indent="-271145">
              <a:lnSpc>
                <a:spcPct val="100000"/>
              </a:lnSpc>
              <a:spcBef>
                <a:spcPts val="600"/>
              </a:spcBef>
              <a:buFont typeface="Arial" panose="020B0604020202020204" pitchFamily="34" charset="0"/>
              <a:buChar char="→"/>
            </a:pPr>
            <a:r>
              <a:rPr lang="cs-CZ" sz="1600" dirty="0">
                <a:latin typeface="Calibri"/>
                <a:cs typeface="Calibri"/>
              </a:rPr>
              <a:t>velikost písma 11 nebo 12 bodů, řádkování v rozmezí 1,0 až (max.) 1,5</a:t>
            </a:r>
          </a:p>
          <a:p>
            <a:pPr marL="271145" indent="-271145">
              <a:lnSpc>
                <a:spcPct val="100000"/>
              </a:lnSpc>
              <a:spcBef>
                <a:spcPts val="600"/>
              </a:spcBef>
              <a:buFont typeface="Arial" panose="020B0604020202020204" pitchFamily="34" charset="0"/>
              <a:buChar char="→"/>
            </a:pPr>
            <a:r>
              <a:rPr lang="cs-CZ" sz="1600" dirty="0">
                <a:latin typeface="Calibri"/>
                <a:cs typeface="Calibri"/>
              </a:rPr>
              <a:t>horní okraj stránky 30 mm, dolní okraj 25 mm, vnitřní okraj 35 mm, vnější okraj 20 mm</a:t>
            </a:r>
          </a:p>
          <a:p>
            <a:pPr marL="271145" indent="-271145">
              <a:lnSpc>
                <a:spcPct val="100000"/>
              </a:lnSpc>
              <a:spcBef>
                <a:spcPts val="600"/>
              </a:spcBef>
              <a:buFont typeface="Arial" panose="020B0604020202020204" pitchFamily="34" charset="0"/>
              <a:buChar char="→"/>
            </a:pPr>
            <a:r>
              <a:rPr lang="cs-CZ" sz="1600" dirty="0">
                <a:latin typeface="Calibri"/>
                <a:cs typeface="Calibri"/>
              </a:rPr>
              <a:t>číslování stran arabskými číslicemi dole uprostřed, při oboustranném tisku číslo liché stránky vždy na pravé straně</a:t>
            </a:r>
            <a:endParaRPr lang="cs-CZ" sz="1600" dirty="0">
              <a:cs typeface="Calibri"/>
            </a:endParaRPr>
          </a:p>
          <a:p>
            <a:pPr marL="271145" lvl="1" indent="-271145">
              <a:lnSpc>
                <a:spcPct val="100000"/>
              </a:lnSpc>
              <a:spcBef>
                <a:spcPts val="600"/>
              </a:spcBef>
              <a:buFont typeface="Arial" panose="020B0604020202020204" pitchFamily="34" charset="0"/>
              <a:buChar char="→"/>
            </a:pPr>
            <a:r>
              <a:rPr lang="cs-CZ" sz="1600" dirty="0">
                <a:latin typeface="Calibri"/>
                <a:cs typeface="Calibri"/>
              </a:rPr>
              <a:t>Obsah – první viditelně číslovaná strana (titulní strana, bibliografické identifikace, abstrakt, prohlášení a poděkování se nečíslují, ale započítávají se do pořadí stránek)</a:t>
            </a:r>
          </a:p>
          <a:p>
            <a:pPr marL="271145" indent="-271145">
              <a:lnSpc>
                <a:spcPct val="100000"/>
              </a:lnSpc>
              <a:spcBef>
                <a:spcPts val="600"/>
              </a:spcBef>
              <a:buFont typeface="Arial" panose="020B0604020202020204" pitchFamily="34" charset="0"/>
              <a:buChar char="→"/>
            </a:pPr>
            <a:r>
              <a:rPr lang="cs-CZ" sz="1600" dirty="0">
                <a:latin typeface="Calibri"/>
                <a:cs typeface="Calibri"/>
              </a:rPr>
              <a:t>zarovnání textu do bloku</a:t>
            </a:r>
          </a:p>
          <a:p>
            <a:pPr marL="271145" lvl="1" indent="-271145">
              <a:lnSpc>
                <a:spcPct val="100000"/>
              </a:lnSpc>
              <a:spcBef>
                <a:spcPts val="600"/>
              </a:spcBef>
              <a:buFont typeface="Arial" panose="020B0604020202020204" pitchFamily="34" charset="0"/>
              <a:buChar char="→"/>
            </a:pPr>
            <a:r>
              <a:rPr lang="cs-CZ" sz="1600" dirty="0">
                <a:latin typeface="Calibri"/>
                <a:cs typeface="Calibri"/>
              </a:rPr>
              <a:t>oddělení nového odstavce </a:t>
            </a:r>
            <a:r>
              <a:rPr lang="cs-CZ" sz="1600" b="1" dirty="0">
                <a:latin typeface="Calibri"/>
                <a:cs typeface="Calibri"/>
              </a:rPr>
              <a:t>mezerou</a:t>
            </a:r>
            <a:r>
              <a:rPr lang="cs-CZ" sz="1600" dirty="0">
                <a:latin typeface="Calibri"/>
                <a:cs typeface="Calibri"/>
              </a:rPr>
              <a:t> (6 b.)</a:t>
            </a:r>
          </a:p>
          <a:p>
            <a:pPr marL="271145" lvl="1" indent="-271145">
              <a:lnSpc>
                <a:spcPct val="100000"/>
              </a:lnSpc>
              <a:spcBef>
                <a:spcPts val="600"/>
              </a:spcBef>
              <a:buFont typeface="Arial" panose="020B0604020202020204" pitchFamily="34" charset="0"/>
              <a:buChar char="→"/>
            </a:pPr>
            <a:r>
              <a:rPr lang="cs-CZ" sz="1600" dirty="0">
                <a:latin typeface="Calibri"/>
                <a:cs typeface="Calibri"/>
              </a:rPr>
              <a:t>začátek odstavce výrazně odlišit </a:t>
            </a:r>
            <a:r>
              <a:rPr lang="cs-CZ" sz="1600" b="1" dirty="0">
                <a:latin typeface="Calibri"/>
                <a:cs typeface="Calibri"/>
              </a:rPr>
              <a:t>odrážkou</a:t>
            </a:r>
            <a:r>
              <a:rPr lang="cs-CZ" sz="1600" dirty="0">
                <a:latin typeface="Calibri"/>
                <a:cs typeface="Calibri"/>
              </a:rPr>
              <a:t> od levého okraje řádku (vyjma prvního odstavce za nadpisem) </a:t>
            </a:r>
            <a:endParaRPr lang="cs-CZ" sz="1600" dirty="0">
              <a:cs typeface="Calibri"/>
            </a:endParaRPr>
          </a:p>
          <a:p>
            <a:pPr marL="271145" indent="-271145">
              <a:lnSpc>
                <a:spcPct val="100000"/>
              </a:lnSpc>
              <a:spcBef>
                <a:spcPts val="600"/>
              </a:spcBef>
              <a:buFont typeface="Arial" panose="020B0604020202020204" pitchFamily="34" charset="0"/>
              <a:buChar char="→"/>
            </a:pPr>
            <a:r>
              <a:rPr lang="cs-CZ" sz="1600" dirty="0">
                <a:latin typeface="Calibri"/>
                <a:cs typeface="Calibri"/>
              </a:rPr>
              <a:t>názvy kapitol na samostatných řádcích velikostí písma 14, tučně, velkými písmeny, začátek na nové stránce (při oboustranném tisku je nová kapitola vždy na pravé (liché) stránce)</a:t>
            </a:r>
          </a:p>
          <a:p>
            <a:pPr marL="271145" lvl="1" indent="-271145">
              <a:lnSpc>
                <a:spcPct val="100000"/>
              </a:lnSpc>
              <a:spcBef>
                <a:spcPts val="600"/>
              </a:spcBef>
              <a:buFont typeface="Arial" panose="020B0604020202020204" pitchFamily="34" charset="0"/>
              <a:buChar char="→"/>
            </a:pPr>
            <a:r>
              <a:rPr lang="cs-CZ" sz="1600" dirty="0">
                <a:latin typeface="Calibri"/>
                <a:cs typeface="Calibri"/>
              </a:rPr>
              <a:t>názvy podkapitol na samostatných řádcích velikostí </a:t>
            </a:r>
            <a:r>
              <a:rPr lang="cs-CZ" sz="1600">
                <a:latin typeface="Calibri"/>
                <a:cs typeface="Calibri"/>
              </a:rPr>
              <a:t>písma </a:t>
            </a:r>
            <a:r>
              <a:rPr lang="cs-CZ" sz="1600" smtClean="0">
                <a:latin typeface="Calibri"/>
                <a:cs typeface="Calibri"/>
              </a:rPr>
              <a:t>14, </a:t>
            </a:r>
            <a:r>
              <a:rPr lang="cs-CZ" sz="1600" dirty="0">
                <a:latin typeface="Calibri"/>
                <a:cs typeface="Calibri"/>
              </a:rPr>
              <a:t>tučně, další nižší úrovně velikostí </a:t>
            </a:r>
            <a:r>
              <a:rPr lang="cs-CZ" sz="1600">
                <a:latin typeface="Calibri"/>
                <a:cs typeface="Calibri"/>
              </a:rPr>
              <a:t>písma </a:t>
            </a:r>
            <a:r>
              <a:rPr lang="cs-CZ" sz="1600" smtClean="0">
                <a:latin typeface="Calibri"/>
                <a:cs typeface="Calibri"/>
              </a:rPr>
              <a:t>12, </a:t>
            </a:r>
            <a:r>
              <a:rPr lang="cs-CZ" sz="1600" dirty="0">
                <a:latin typeface="Calibri"/>
                <a:cs typeface="Calibri"/>
              </a:rPr>
              <a:t>tučně</a:t>
            </a:r>
          </a:p>
          <a:p>
            <a:pPr>
              <a:lnSpc>
                <a:spcPct val="100000"/>
              </a:lnSpc>
              <a:spcBef>
                <a:spcPts val="600"/>
              </a:spcBef>
            </a:pPr>
            <a:endParaRPr lang="cs-CZ" sz="1600"/>
          </a:p>
        </p:txBody>
      </p:sp>
      <p:sp>
        <p:nvSpPr>
          <p:cNvPr id="4"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5" name="Šipka doprava 4">
            <a:hlinkClick r:id="rId3"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1842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b="1"/>
              <a:t>ZÁKLADNÍ USTANOVENÍ</a:t>
            </a:r>
            <a:endParaRPr lang="en-US" sz="4000"/>
          </a:p>
        </p:txBody>
      </p:sp>
      <p:sp>
        <p:nvSpPr>
          <p:cNvPr id="3" name="Content Placeholder 2"/>
          <p:cNvSpPr>
            <a:spLocks noGrp="1"/>
          </p:cNvSpPr>
          <p:nvPr>
            <p:ph sz="quarter" idx="10"/>
          </p:nvPr>
        </p:nvSpPr>
        <p:spPr>
          <a:xfrm>
            <a:off x="2101754" y="2266240"/>
            <a:ext cx="9621673" cy="4134560"/>
          </a:xfrm>
        </p:spPr>
        <p:txBody>
          <a:bodyPr vert="horz" lIns="91440" tIns="45720" rIns="91440" bIns="45720" rtlCol="0" anchor="t">
            <a:noAutofit/>
          </a:bodyPr>
          <a:lstStyle/>
          <a:p>
            <a:pPr marL="0" indent="0">
              <a:lnSpc>
                <a:spcPct val="100000"/>
              </a:lnSpc>
              <a:spcBef>
                <a:spcPts val="600"/>
              </a:spcBef>
              <a:buNone/>
            </a:pPr>
            <a:r>
              <a:rPr lang="cs-CZ" sz="1800" dirty="0">
                <a:latin typeface="Calibri"/>
                <a:cs typeface="Calibri"/>
              </a:rPr>
              <a:t>Informace týkající se </a:t>
            </a:r>
            <a:r>
              <a:rPr lang="cs-CZ" sz="1800" b="1" dirty="0">
                <a:latin typeface="Calibri"/>
                <a:cs typeface="Calibri"/>
              </a:rPr>
              <a:t>termínů zadávání a odevzdávání </a:t>
            </a:r>
            <a:r>
              <a:rPr lang="cs-CZ" sz="1800" dirty="0">
                <a:latin typeface="Calibri"/>
                <a:cs typeface="Calibri"/>
              </a:rPr>
              <a:t>diplomových a bakalářských prací (dále jen „práce“) jsou uvedeny v harmonogramech akademického roku pro příslušnou formu studia. </a:t>
            </a:r>
            <a:endParaRPr lang="cs-CZ" sz="1800"/>
          </a:p>
          <a:p>
            <a:pPr marL="0" indent="0">
              <a:lnSpc>
                <a:spcPct val="100000"/>
              </a:lnSpc>
              <a:spcBef>
                <a:spcPts val="600"/>
              </a:spcBef>
              <a:buNone/>
            </a:pPr>
            <a:r>
              <a:rPr lang="cs-CZ" sz="1800" dirty="0">
                <a:latin typeface="Calibri"/>
                <a:cs typeface="Calibri"/>
              </a:rPr>
              <a:t>Práce v </a:t>
            </a:r>
            <a:r>
              <a:rPr lang="cs-CZ" sz="1800" b="1" dirty="0">
                <a:latin typeface="Calibri"/>
                <a:cs typeface="Calibri"/>
              </a:rPr>
              <a:t>písemné </a:t>
            </a:r>
            <a:r>
              <a:rPr lang="cs-CZ" sz="1800" dirty="0">
                <a:latin typeface="Calibri"/>
                <a:cs typeface="Calibri"/>
              </a:rPr>
              <a:t>podobě je vyvázána v </a:t>
            </a:r>
            <a:r>
              <a:rPr lang="cs-CZ" sz="1800" u="sng" dirty="0">
                <a:latin typeface="Calibri"/>
                <a:cs typeface="Calibri"/>
              </a:rPr>
              <a:t>pevné vazbě</a:t>
            </a:r>
            <a:r>
              <a:rPr lang="cs-CZ" sz="1800" dirty="0">
                <a:latin typeface="Calibri"/>
                <a:cs typeface="Calibri"/>
              </a:rPr>
              <a:t> (nikoli tedy v tzv. „kroužkové vazbě“) a odevzdává se </a:t>
            </a:r>
            <a:r>
              <a:rPr lang="cs-CZ" sz="1800" u="sng" dirty="0">
                <a:latin typeface="Calibri"/>
                <a:cs typeface="Calibri"/>
              </a:rPr>
              <a:t>se souhlasem </a:t>
            </a:r>
            <a:r>
              <a:rPr lang="cs-CZ" sz="1800" u="sng">
                <a:latin typeface="Calibri"/>
                <a:cs typeface="Calibri"/>
              </a:rPr>
              <a:t>školitele</a:t>
            </a:r>
            <a:r>
              <a:rPr lang="cs-CZ" sz="1800">
                <a:latin typeface="Calibri"/>
                <a:cs typeface="Calibri"/>
              </a:rPr>
              <a:t> </a:t>
            </a:r>
            <a:r>
              <a:rPr lang="cs-CZ" sz="1800" smtClean="0">
                <a:latin typeface="Calibri"/>
                <a:cs typeface="Calibri"/>
              </a:rPr>
              <a:t>ve dvou exemplářích </a:t>
            </a:r>
            <a:r>
              <a:rPr lang="cs-CZ" sz="1800" dirty="0">
                <a:latin typeface="Calibri"/>
                <a:cs typeface="Calibri"/>
              </a:rPr>
              <a:t>na studijní oddělení děkanátu. Práce v </a:t>
            </a:r>
            <a:r>
              <a:rPr lang="cs-CZ" sz="1800" u="sng" dirty="0">
                <a:latin typeface="Calibri"/>
                <a:cs typeface="Calibri"/>
              </a:rPr>
              <a:t>elektronické podobě</a:t>
            </a:r>
            <a:r>
              <a:rPr lang="cs-CZ" sz="1800" dirty="0">
                <a:latin typeface="Calibri"/>
                <a:cs typeface="Calibri"/>
              </a:rPr>
              <a:t> </a:t>
            </a:r>
            <a:r>
              <a:rPr lang="cs-CZ" sz="1800" b="1" dirty="0">
                <a:latin typeface="Calibri"/>
                <a:cs typeface="Calibri"/>
              </a:rPr>
              <a:t>musí být</a:t>
            </a:r>
            <a:r>
              <a:rPr lang="cs-CZ" sz="1800" dirty="0">
                <a:latin typeface="Calibri"/>
                <a:cs typeface="Calibri"/>
              </a:rPr>
              <a:t> podle Studijního a zkušebního řádu MU vložena do Informačního systému MU. </a:t>
            </a:r>
            <a:endParaRPr lang="cs-CZ" sz="1800" dirty="0">
              <a:cs typeface="Calibri"/>
            </a:endParaRPr>
          </a:p>
          <a:p>
            <a:pPr marL="0" lvl="0" indent="0">
              <a:lnSpc>
                <a:spcPct val="100000"/>
              </a:lnSpc>
              <a:spcBef>
                <a:spcPts val="600"/>
              </a:spcBef>
              <a:buNone/>
            </a:pPr>
            <a:r>
              <a:rPr lang="cs-CZ" sz="1800" dirty="0">
                <a:latin typeface="Calibri"/>
                <a:cs typeface="Calibri"/>
              </a:rPr>
              <a:t>Kompletní exemplář práce bude po jejím obhájení uložen v Ústřední knihovně </a:t>
            </a:r>
            <a:r>
              <a:rPr lang="cs-CZ" sz="1800" err="1">
                <a:latin typeface="Calibri"/>
                <a:cs typeface="Calibri"/>
              </a:rPr>
              <a:t>PřF</a:t>
            </a:r>
            <a:r>
              <a:rPr lang="cs-CZ" sz="1800">
                <a:latin typeface="Calibri"/>
                <a:cs typeface="Calibri"/>
              </a:rPr>
              <a:t> </a:t>
            </a:r>
            <a:r>
              <a:rPr lang="cs-CZ" sz="1800" smtClean="0">
                <a:latin typeface="Calibri"/>
                <a:cs typeface="Calibri"/>
              </a:rPr>
              <a:t>MU.</a:t>
            </a:r>
            <a:endParaRPr lang="cs-CZ" sz="1800" dirty="0">
              <a:latin typeface="Calibri"/>
              <a:cs typeface="Calibri"/>
            </a:endParaRPr>
          </a:p>
          <a:p>
            <a:pPr marL="0" lvl="0" indent="0">
              <a:lnSpc>
                <a:spcPct val="100000"/>
              </a:lnSpc>
              <a:spcBef>
                <a:spcPts val="600"/>
              </a:spcBef>
              <a:buNone/>
            </a:pPr>
            <a:r>
              <a:rPr lang="cs-CZ" sz="1800" dirty="0">
                <a:latin typeface="Calibri"/>
                <a:cs typeface="Calibri"/>
              </a:rPr>
              <a:t>U každé práce je hodnoceno především splnění požadavků vyplývajících ze zadání práce, odborná úroveň, formální a jazyková úprava, kvalita a estetika provedení. Součástí výsledného hodnocení je i obhajoba práce.</a:t>
            </a:r>
          </a:p>
          <a:p>
            <a:pPr>
              <a:lnSpc>
                <a:spcPct val="100000"/>
              </a:lnSpc>
            </a:pPr>
            <a:endParaRPr lang="en-US" sz="1800"/>
          </a:p>
        </p:txBody>
      </p:sp>
      <p:sp>
        <p:nvSpPr>
          <p:cNvPr id="9" name="Rounded Rectangle 8">
            <a:hlinkClick r:id="rId3" action="ppaction://hlinksldjump"/>
          </p:cNvPr>
          <p:cNvSpPr/>
          <p:nvPr/>
        </p:nvSpPr>
        <p:spPr>
          <a:xfrm>
            <a:off x="491322" y="791570"/>
            <a:ext cx="1160058" cy="967808"/>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b="1">
                <a:latin typeface="Calibri" panose="020F0502020204030204" pitchFamily="34" charset="0"/>
              </a:rPr>
              <a:t>Úvod</a:t>
            </a:r>
            <a:endParaRPr lang="en-US" sz="1400" b="1">
              <a:latin typeface="Calibri" panose="020F0502020204030204" pitchFamily="34" charset="0"/>
            </a:endParaRPr>
          </a:p>
        </p:txBody>
      </p:sp>
      <p:sp>
        <p:nvSpPr>
          <p:cNvPr id="5" name="Šipka doprava 4">
            <a:hlinkClick r:id="rId4" action="ppaction://hlinksldjump"/>
          </p:cNvPr>
          <p:cNvSpPr/>
          <p:nvPr/>
        </p:nvSpPr>
        <p:spPr>
          <a:xfrm>
            <a:off x="6917267" y="6603996"/>
            <a:ext cx="254000" cy="169333"/>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857839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ownloads\BP_Klimes_final 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24" t="6498" r="4569" b="52635"/>
          <a:stretch/>
        </p:blipFill>
        <p:spPr bwMode="auto">
          <a:xfrm>
            <a:off x="2476859" y="3266377"/>
            <a:ext cx="4503907" cy="312029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Přímá spojnice 12"/>
          <p:cNvCxnSpPr/>
          <p:nvPr/>
        </p:nvCxnSpPr>
        <p:spPr>
          <a:xfrm flipV="1">
            <a:off x="2540360" y="3344604"/>
            <a:ext cx="4376907" cy="2963836"/>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Rounded Rectangle 11">
            <a:hlinkClick r:id="rId4"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17" name="Šipka doprava 16">
            <a:hlinkClick r:id="rId5"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18" name="Šipka doprava 17">
            <a:hlinkClick r:id="rId4"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pic>
        <p:nvPicPr>
          <p:cNvPr id="1026" name="Picture 2" descr="E:\OneDrive - Masarykova univerzita\VYUKA\Akademické dovednosti\PokynyBP_DP_2017_Page_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2990" y="414582"/>
            <a:ext cx="4223725" cy="59720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7612989" y="6135193"/>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
        <p:nvSpPr>
          <p:cNvPr id="10" name="Zaoblený obdélník 9"/>
          <p:cNvSpPr/>
          <p:nvPr/>
        </p:nvSpPr>
        <p:spPr>
          <a:xfrm>
            <a:off x="1986179" y="631825"/>
            <a:ext cx="4017426" cy="10475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solidFill>
                  <a:schemeClr val="dk1"/>
                </a:solidFill>
                <a:latin typeface="Calibri" panose="020F0502020204030204" pitchFamily="34" charset="0"/>
              </a:rPr>
              <a:t>Nadpisy všech úrovní zarovnáváme k levému okraji.</a:t>
            </a:r>
          </a:p>
          <a:p>
            <a:r>
              <a:rPr lang="cs-CZ" sz="1400">
                <a:solidFill>
                  <a:schemeClr val="dk1"/>
                </a:solidFill>
                <a:latin typeface="Calibri" panose="020F0502020204030204" pitchFamily="34" charset="0"/>
              </a:rPr>
              <a:t>Za posledním číslem nepíšeme tečku (1.1 ne 1.1.).</a:t>
            </a:r>
          </a:p>
          <a:p>
            <a:r>
              <a:rPr lang="cs-CZ" sz="1400">
                <a:solidFill>
                  <a:schemeClr val="dk1"/>
                </a:solidFill>
                <a:latin typeface="Calibri" panose="020F0502020204030204" pitchFamily="34" charset="0"/>
              </a:rPr>
              <a:t>U prvního odstavce pod nadpisem nepoužíváme odstavcovou odrážku. </a:t>
            </a:r>
          </a:p>
        </p:txBody>
      </p:sp>
    </p:spTree>
    <p:extLst>
      <p:ext uri="{BB962C8B-B14F-4D97-AF65-F5344CB8AC3E}">
        <p14:creationId xmlns:p14="http://schemas.microsoft.com/office/powerpoint/2010/main" val="725265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Pravopisná korektura</a:t>
            </a:r>
            <a:endParaRPr lang="cs-CZ"/>
          </a:p>
        </p:txBody>
      </p:sp>
      <p:sp>
        <p:nvSpPr>
          <p:cNvPr id="3" name="Zástupný symbol pro obsah 2"/>
          <p:cNvSpPr>
            <a:spLocks noGrp="1"/>
          </p:cNvSpPr>
          <p:nvPr>
            <p:ph sz="quarter" idx="10"/>
          </p:nvPr>
        </p:nvSpPr>
        <p:spPr/>
        <p:txBody>
          <a:bodyPr>
            <a:normAutofit/>
          </a:bodyPr>
          <a:lstStyle/>
          <a:p>
            <a:pPr marL="0" indent="0">
              <a:lnSpc>
                <a:spcPct val="100000"/>
              </a:lnSpc>
              <a:spcBef>
                <a:spcPts val="600"/>
              </a:spcBef>
              <a:buNone/>
            </a:pPr>
            <a:r>
              <a:rPr lang="cs-CZ" sz="1800" b="1"/>
              <a:t>Nejčastější chyby:</a:t>
            </a:r>
          </a:p>
          <a:p>
            <a:pPr marL="269875" indent="-269875">
              <a:lnSpc>
                <a:spcPct val="100000"/>
              </a:lnSpc>
              <a:spcBef>
                <a:spcPts val="600"/>
              </a:spcBef>
              <a:buFont typeface="Arial" panose="020B0604020202020204" pitchFamily="34" charset="0"/>
              <a:buChar char="→"/>
            </a:pPr>
            <a:r>
              <a:rPr lang="cs-CZ" sz="1800"/>
              <a:t>měkké I a tvrdé Y ve shodě podnětu s přísudkem </a:t>
            </a:r>
            <a:r>
              <a:rPr lang="cs-CZ" sz="1800">
                <a:solidFill>
                  <a:schemeClr val="accent1"/>
                </a:solidFill>
              </a:rPr>
              <a:t>(muži pracovali, ženy pracovaly, hrady stály, auta se rozjížděla)</a:t>
            </a:r>
          </a:p>
          <a:p>
            <a:pPr marL="269875" indent="-269875">
              <a:lnSpc>
                <a:spcPct val="100000"/>
              </a:lnSpc>
              <a:spcBef>
                <a:spcPts val="600"/>
              </a:spcBef>
              <a:buFont typeface="Arial" panose="020B0604020202020204" pitchFamily="34" charset="0"/>
              <a:buChar char="→"/>
            </a:pPr>
            <a:r>
              <a:rPr lang="cs-CZ" sz="1800"/>
              <a:t>skloňování zájmena já – mě x mně</a:t>
            </a:r>
          </a:p>
          <a:p>
            <a:pPr marL="269875" indent="-269875">
              <a:lnSpc>
                <a:spcPct val="100000"/>
              </a:lnSpc>
              <a:spcBef>
                <a:spcPts val="600"/>
              </a:spcBef>
              <a:buFont typeface="Arial" panose="020B0604020202020204" pitchFamily="34" charset="0"/>
              <a:buChar char="→"/>
            </a:pPr>
            <a:r>
              <a:rPr lang="cs-CZ" sz="1800"/>
              <a:t>zájmeno jenž (zní odborněji než který) – jenž v jednotném č. mužský rod, jež střední a ženský rod </a:t>
            </a:r>
            <a:r>
              <a:rPr lang="cs-CZ" sz="1800">
                <a:solidFill>
                  <a:schemeClr val="accent1"/>
                </a:solidFill>
              </a:rPr>
              <a:t>(Viděla jsem muže, jenž měl velký nos. Viděla jsem slečnu, jež měla velký nos.)</a:t>
            </a:r>
          </a:p>
          <a:p>
            <a:pPr marL="269875" indent="-269875">
              <a:lnSpc>
                <a:spcPct val="100000"/>
              </a:lnSpc>
              <a:spcBef>
                <a:spcPts val="600"/>
              </a:spcBef>
              <a:buFont typeface="Arial" panose="020B0604020202020204" pitchFamily="34" charset="0"/>
              <a:buChar char="→"/>
            </a:pPr>
            <a:r>
              <a:rPr lang="cs-CZ" sz="1800"/>
              <a:t>správný tvar bych, bys, bychom, byste</a:t>
            </a:r>
          </a:p>
          <a:p>
            <a:pPr marL="269875" indent="-269875">
              <a:lnSpc>
                <a:spcPct val="100000"/>
              </a:lnSpc>
              <a:spcBef>
                <a:spcPts val="600"/>
              </a:spcBef>
              <a:buFont typeface="Arial" panose="020B0604020202020204" pitchFamily="34" charset="0"/>
              <a:buChar char="→"/>
            </a:pPr>
            <a:r>
              <a:rPr lang="cs-CZ" sz="1800"/>
              <a:t>používání předpon s a z; s – směřovat dohromady, shora dolů, z povrchu pryč; z – výsledek děje, slova vzniklá z podstatných jmen </a:t>
            </a:r>
            <a:r>
              <a:rPr lang="cs-CZ" sz="1800">
                <a:solidFill>
                  <a:schemeClr val="accent1"/>
                </a:solidFill>
              </a:rPr>
              <a:t>(sezvat, stmelit, spustit, svádět, zfilmovat, zředit, zocelit)</a:t>
            </a:r>
          </a:p>
          <a:p>
            <a:pPr marL="269875" indent="-269875">
              <a:lnSpc>
                <a:spcPct val="100000"/>
              </a:lnSpc>
              <a:spcBef>
                <a:spcPts val="600"/>
              </a:spcBef>
              <a:buFont typeface="Arial" panose="020B0604020202020204" pitchFamily="34" charset="0"/>
              <a:buChar char="→"/>
            </a:pPr>
            <a:r>
              <a:rPr lang="cs-CZ" sz="1800"/>
              <a:t>dodržování interpunkce</a:t>
            </a:r>
          </a:p>
          <a:p>
            <a:pPr marL="269875" indent="-269875">
              <a:lnSpc>
                <a:spcPct val="100000"/>
              </a:lnSpc>
              <a:spcBef>
                <a:spcPts val="600"/>
              </a:spcBef>
              <a:buFont typeface="Arial" panose="020B0604020202020204" pitchFamily="34" charset="0"/>
              <a:buChar char="→"/>
            </a:pPr>
            <a:r>
              <a:rPr lang="cs-CZ" sz="1800"/>
              <a:t>čárky v souvětí</a:t>
            </a:r>
          </a:p>
          <a:p>
            <a:pPr>
              <a:lnSpc>
                <a:spcPct val="100000"/>
              </a:lnSpc>
            </a:pPr>
            <a:endParaRPr lang="cs-CZ" sz="1800"/>
          </a:p>
        </p:txBody>
      </p:sp>
      <p:sp>
        <p:nvSpPr>
          <p:cNvPr id="5"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905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0"/>
          </p:nvPr>
        </p:nvSpPr>
        <p:spPr>
          <a:xfrm>
            <a:off x="2101755" y="753533"/>
            <a:ext cx="9082802" cy="5483493"/>
          </a:xfrm>
        </p:spPr>
        <p:txBody>
          <a:bodyPr vert="horz" lIns="91440" tIns="45720" rIns="91440" bIns="45720" rtlCol="0" anchor="t">
            <a:noAutofit/>
          </a:bodyPr>
          <a:lstStyle/>
          <a:p>
            <a:pPr marL="0" indent="0">
              <a:lnSpc>
                <a:spcPct val="100000"/>
              </a:lnSpc>
              <a:spcBef>
                <a:spcPts val="0"/>
              </a:spcBef>
              <a:spcAft>
                <a:spcPts val="400"/>
              </a:spcAft>
              <a:buNone/>
            </a:pPr>
            <a:r>
              <a:rPr lang="cs-CZ" sz="1800" b="1"/>
              <a:t>Konce řádků NESMÍ obsahovat: </a:t>
            </a:r>
          </a:p>
          <a:p>
            <a:pPr marL="269875" lvl="0" indent="-269875">
              <a:lnSpc>
                <a:spcPct val="100000"/>
              </a:lnSpc>
              <a:spcBef>
                <a:spcPts val="0"/>
              </a:spcBef>
              <a:spcAft>
                <a:spcPts val="400"/>
              </a:spcAft>
              <a:buFont typeface="Arial" panose="020B0604020202020204" pitchFamily="34" charset="0"/>
              <a:buChar char="→"/>
            </a:pPr>
            <a:r>
              <a:rPr lang="cs-CZ" sz="1800"/>
              <a:t>jednopísmenné přeložky (v, k, o, u), fakultativně jednopísmenné spojky (a, i) </a:t>
            </a:r>
          </a:p>
          <a:p>
            <a:pPr marL="0" indent="0">
              <a:lnSpc>
                <a:spcPct val="100000"/>
              </a:lnSpc>
              <a:spcBef>
                <a:spcPts val="0"/>
              </a:spcBef>
              <a:spcAft>
                <a:spcPts val="400"/>
              </a:spcAft>
              <a:buNone/>
            </a:pPr>
            <a:r>
              <a:rPr lang="cs-CZ" sz="1800" b="1"/>
              <a:t>Na jednom řádku jako celek MUSÍ zůstat </a:t>
            </a:r>
            <a:r>
              <a:rPr lang="cs-CZ" sz="1800"/>
              <a:t>(pevná mezera Alt 255)</a:t>
            </a:r>
            <a:r>
              <a:rPr lang="cs-CZ" sz="1800" b="1"/>
              <a:t>:</a:t>
            </a:r>
          </a:p>
          <a:p>
            <a:pPr marL="269875" indent="-269875">
              <a:lnSpc>
                <a:spcPct val="100000"/>
              </a:lnSpc>
              <a:spcBef>
                <a:spcPts val="0"/>
              </a:spcBef>
              <a:spcAft>
                <a:spcPts val="400"/>
              </a:spcAft>
              <a:buFont typeface="Arial" panose="020B0604020202020204" pitchFamily="34" charset="0"/>
              <a:buChar char="→"/>
            </a:pPr>
            <a:r>
              <a:rPr lang="cs-CZ" sz="1800">
                <a:latin typeface="Calibri"/>
                <a:cs typeface="Calibri"/>
              </a:rPr>
              <a:t>ustálená spojení a zkratky </a:t>
            </a:r>
            <a:r>
              <a:rPr lang="cs-CZ" sz="1800">
                <a:solidFill>
                  <a:schemeClr val="accent1"/>
                </a:solidFill>
                <a:latin typeface="Calibri"/>
                <a:cs typeface="Calibri"/>
              </a:rPr>
              <a:t>(a. s., s. r. o., mn. č., př. n. l., m n. m., s. š.)</a:t>
            </a:r>
            <a:endParaRPr lang="cs-CZ" sz="1800">
              <a:solidFill>
                <a:schemeClr val="accent1"/>
              </a:solidFill>
              <a:cs typeface="Calibri"/>
            </a:endParaRPr>
          </a:p>
          <a:p>
            <a:pPr marL="269875" lvl="0" indent="-269875">
              <a:lnSpc>
                <a:spcPct val="100000"/>
              </a:lnSpc>
              <a:spcBef>
                <a:spcPts val="0"/>
              </a:spcBef>
              <a:spcAft>
                <a:spcPts val="400"/>
              </a:spcAft>
              <a:buFont typeface="Arial" panose="020B0604020202020204" pitchFamily="34" charset="0"/>
              <a:buChar char="→"/>
            </a:pPr>
            <a:r>
              <a:rPr lang="cs-CZ" sz="1800"/>
              <a:t>zkratky ve spojení s číselnými údaji </a:t>
            </a:r>
            <a:r>
              <a:rPr lang="cs-CZ" sz="1800">
                <a:solidFill>
                  <a:schemeClr val="accent1"/>
                </a:solidFill>
              </a:rPr>
              <a:t>(s., str. 153; č., čís. 5; ČSN 016910; 200 m n. m.)</a:t>
            </a:r>
          </a:p>
          <a:p>
            <a:pPr marL="269875" indent="-269875">
              <a:lnSpc>
                <a:spcPct val="100000"/>
              </a:lnSpc>
              <a:spcBef>
                <a:spcPts val="0"/>
              </a:spcBef>
              <a:spcAft>
                <a:spcPts val="400"/>
              </a:spcAft>
              <a:buFont typeface="Arial" panose="020B0604020202020204" pitchFamily="34" charset="0"/>
              <a:buChar char="→"/>
            </a:pPr>
            <a:r>
              <a:rPr lang="cs-CZ" sz="1800"/>
              <a:t>zkratky s výrazem, který po nich bezprostředně následuje </a:t>
            </a:r>
            <a:r>
              <a:rPr lang="cs-CZ" sz="1800">
                <a:solidFill>
                  <a:schemeClr val="accent1"/>
                </a:solidFill>
              </a:rPr>
              <a:t>(např. teplota, tzn. hodnota…)</a:t>
            </a:r>
          </a:p>
          <a:p>
            <a:pPr marL="269875" indent="-269875">
              <a:lnSpc>
                <a:spcPct val="100000"/>
              </a:lnSpc>
              <a:spcBef>
                <a:spcPts val="0"/>
              </a:spcBef>
              <a:spcAft>
                <a:spcPts val="400"/>
              </a:spcAft>
              <a:buFont typeface="Arial" panose="020B0604020202020204" pitchFamily="34" charset="0"/>
              <a:buChar char="→"/>
            </a:pPr>
            <a:r>
              <a:rPr lang="cs-CZ" sz="1800">
                <a:latin typeface="Calibri"/>
                <a:cs typeface="Calibri"/>
              </a:rPr>
              <a:t>čísla a značky </a:t>
            </a:r>
            <a:r>
              <a:rPr lang="cs-CZ" sz="1800">
                <a:solidFill>
                  <a:schemeClr val="accent1"/>
                </a:solidFill>
                <a:latin typeface="Calibri"/>
                <a:cs typeface="Calibri"/>
              </a:rPr>
              <a:t>(10 Kč, 10 kg, 16 h, 95 %, 10 °C)</a:t>
            </a:r>
            <a:endParaRPr lang="cs-CZ" sz="1800">
              <a:solidFill>
                <a:schemeClr val="accent1"/>
              </a:solidFill>
              <a:cs typeface="Calibri"/>
            </a:endParaRPr>
          </a:p>
          <a:p>
            <a:pPr marL="269875" lvl="0" indent="-269875">
              <a:lnSpc>
                <a:spcPct val="100000"/>
              </a:lnSpc>
              <a:spcBef>
                <a:spcPts val="0"/>
              </a:spcBef>
              <a:spcAft>
                <a:spcPts val="400"/>
              </a:spcAft>
              <a:buFont typeface="Arial" panose="020B0604020202020204" pitchFamily="34" charset="0"/>
              <a:buChar char="→"/>
            </a:pPr>
            <a:r>
              <a:rPr lang="cs-CZ" sz="1800">
                <a:latin typeface="Calibri"/>
                <a:cs typeface="Calibri"/>
              </a:rPr>
              <a:t>spojení typu </a:t>
            </a:r>
            <a:r>
              <a:rPr lang="cs-CZ" sz="1800">
                <a:solidFill>
                  <a:schemeClr val="accent1"/>
                </a:solidFill>
                <a:latin typeface="Calibri"/>
                <a:cs typeface="Calibri"/>
              </a:rPr>
              <a:t>C-vitamin, C vitamin; Rh-faktor, </a:t>
            </a:r>
            <a:r>
              <a:rPr lang="cs-CZ" sz="1800" err="1">
                <a:solidFill>
                  <a:schemeClr val="accent1"/>
                </a:solidFill>
                <a:latin typeface="Calibri"/>
                <a:cs typeface="Calibri"/>
              </a:rPr>
              <a:t>Rh</a:t>
            </a:r>
            <a:r>
              <a:rPr lang="cs-CZ" sz="1800">
                <a:solidFill>
                  <a:schemeClr val="accent1"/>
                </a:solidFill>
                <a:latin typeface="Calibri"/>
                <a:cs typeface="Calibri"/>
              </a:rPr>
              <a:t> faktor </a:t>
            </a:r>
            <a:r>
              <a:rPr lang="cs-CZ" sz="1800">
                <a:latin typeface="Calibri"/>
                <a:cs typeface="Calibri"/>
              </a:rPr>
              <a:t>apod.</a:t>
            </a:r>
          </a:p>
          <a:p>
            <a:pPr marL="269875" indent="-269875">
              <a:lnSpc>
                <a:spcPct val="100000"/>
              </a:lnSpc>
              <a:spcBef>
                <a:spcPts val="0"/>
              </a:spcBef>
              <a:spcAft>
                <a:spcPts val="400"/>
              </a:spcAft>
              <a:buFont typeface="Arial" panose="020B0604020202020204" pitchFamily="34" charset="0"/>
              <a:buChar char="→"/>
            </a:pPr>
            <a:r>
              <a:rPr lang="cs-CZ" sz="1800"/>
              <a:t>řadové číslovky psané číslicemi před substantivy </a:t>
            </a:r>
            <a:r>
              <a:rPr lang="cs-CZ" sz="1800">
                <a:solidFill>
                  <a:schemeClr val="accent1"/>
                </a:solidFill>
              </a:rPr>
              <a:t>(17. listopad, 2. kapitola, II. patro)</a:t>
            </a:r>
          </a:p>
          <a:p>
            <a:pPr marL="269875" indent="-269875">
              <a:lnSpc>
                <a:spcPct val="100000"/>
              </a:lnSpc>
              <a:spcBef>
                <a:spcPts val="0"/>
              </a:spcBef>
              <a:spcAft>
                <a:spcPts val="400"/>
              </a:spcAft>
              <a:buFont typeface="Arial" panose="020B0604020202020204" pitchFamily="34" charset="0"/>
              <a:buChar char="→"/>
            </a:pPr>
            <a:r>
              <a:rPr lang="cs-CZ" sz="1800"/>
              <a:t>kalendářní data </a:t>
            </a:r>
            <a:r>
              <a:rPr lang="cs-CZ" sz="1800">
                <a:solidFill>
                  <a:schemeClr val="accent1"/>
                </a:solidFill>
              </a:rPr>
              <a:t>(16. 1. 2017, 16. ledna 2017)</a:t>
            </a:r>
          </a:p>
          <a:p>
            <a:pPr marL="269875" indent="-269875">
              <a:lnSpc>
                <a:spcPct val="100000"/>
              </a:lnSpc>
              <a:spcBef>
                <a:spcPts val="0"/>
              </a:spcBef>
              <a:spcAft>
                <a:spcPts val="400"/>
              </a:spcAft>
              <a:buFont typeface="Arial" panose="020B0604020202020204" pitchFamily="34" charset="0"/>
              <a:buChar char="→"/>
            </a:pPr>
            <a:r>
              <a:rPr lang="cs-CZ" sz="1800"/>
              <a:t>zkratky rodného jména s příjmením </a:t>
            </a:r>
            <a:r>
              <a:rPr lang="cs-CZ" sz="1800">
                <a:solidFill>
                  <a:schemeClr val="accent1"/>
                </a:solidFill>
              </a:rPr>
              <a:t>(Fr. Koláček, V. Novák)</a:t>
            </a:r>
          </a:p>
          <a:p>
            <a:pPr marL="269875" indent="-269875">
              <a:lnSpc>
                <a:spcPct val="100000"/>
              </a:lnSpc>
              <a:spcBef>
                <a:spcPts val="0"/>
              </a:spcBef>
              <a:spcAft>
                <a:spcPts val="400"/>
              </a:spcAft>
              <a:buFont typeface="Arial" panose="020B0604020202020204" pitchFamily="34" charset="0"/>
              <a:buChar char="→"/>
            </a:pPr>
            <a:r>
              <a:rPr lang="cs-CZ" sz="1800">
                <a:latin typeface="Calibri"/>
                <a:cs typeface="Calibri"/>
              </a:rPr>
              <a:t>zkratky akademických titulů a jmen po nich následujících </a:t>
            </a:r>
            <a:r>
              <a:rPr lang="cs-CZ" sz="1800">
                <a:solidFill>
                  <a:schemeClr val="accent1"/>
                </a:solidFill>
                <a:latin typeface="Calibri"/>
                <a:cs typeface="Calibri"/>
              </a:rPr>
              <a:t>(prof. Novák)</a:t>
            </a:r>
          </a:p>
          <a:p>
            <a:pPr marL="0" lvl="0" indent="0">
              <a:lnSpc>
                <a:spcPct val="100000"/>
              </a:lnSpc>
              <a:spcBef>
                <a:spcPts val="0"/>
              </a:spcBef>
              <a:spcAft>
                <a:spcPts val="400"/>
              </a:spcAft>
              <a:buNone/>
            </a:pPr>
            <a:r>
              <a:rPr lang="cs-CZ" sz="1800" b="1"/>
              <a:t>Dvojtečka</a:t>
            </a:r>
          </a:p>
          <a:p>
            <a:pPr marL="269875" indent="-269875">
              <a:lnSpc>
                <a:spcPct val="100000"/>
              </a:lnSpc>
              <a:spcBef>
                <a:spcPts val="0"/>
              </a:spcBef>
              <a:spcAft>
                <a:spcPts val="400"/>
              </a:spcAft>
              <a:buFont typeface="Arial" panose="020B0604020202020204" pitchFamily="34" charset="0"/>
              <a:buChar char="→"/>
            </a:pPr>
            <a:r>
              <a:rPr lang="cs-CZ" sz="1800"/>
              <a:t>připojena hned za výraz, který ji předchází </a:t>
            </a:r>
            <a:r>
              <a:rPr lang="cs-CZ" sz="1800">
                <a:solidFill>
                  <a:schemeClr val="accent1"/>
                </a:solidFill>
              </a:rPr>
              <a:t>(vybrané obce: Kyjov, Bzenec, Hodonín)</a:t>
            </a:r>
          </a:p>
          <a:p>
            <a:pPr marL="269875" indent="-269875">
              <a:lnSpc>
                <a:spcPct val="100000"/>
              </a:lnSpc>
              <a:spcBef>
                <a:spcPts val="0"/>
              </a:spcBef>
              <a:spcAft>
                <a:spcPts val="400"/>
              </a:spcAft>
              <a:buFont typeface="Arial" panose="020B0604020202020204" pitchFamily="34" charset="0"/>
              <a:buChar char="→"/>
            </a:pPr>
            <a:r>
              <a:rPr lang="cs-CZ" sz="1800"/>
              <a:t>s mezerou z obou stran – vyznačení poměru, dělení a zápisu měřítka </a:t>
            </a:r>
            <a:r>
              <a:rPr lang="cs-CZ" sz="1800">
                <a:solidFill>
                  <a:schemeClr val="accent1"/>
                </a:solidFill>
              </a:rPr>
              <a:t>(10 : 2 = 5, měřítko mapy 1 : 50 000, poměr stran je 2 : 3)</a:t>
            </a:r>
          </a:p>
          <a:p>
            <a:pPr marL="269875" indent="-269875">
              <a:lnSpc>
                <a:spcPct val="100000"/>
              </a:lnSpc>
              <a:spcBef>
                <a:spcPts val="0"/>
              </a:spcBef>
              <a:spcAft>
                <a:spcPts val="400"/>
              </a:spcAft>
              <a:buFont typeface="Arial" panose="020B0604020202020204" pitchFamily="34" charset="0"/>
              <a:buChar char="→"/>
            </a:pPr>
            <a:r>
              <a:rPr lang="cs-CZ" sz="1800"/>
              <a:t>bez mezery – vyjádření času či skóre </a:t>
            </a:r>
            <a:r>
              <a:rPr lang="cs-CZ" sz="1800">
                <a:solidFill>
                  <a:schemeClr val="accent1"/>
                </a:solidFill>
              </a:rPr>
              <a:t>(je právě 23:00, Česko porazilo Francii 3:0)</a:t>
            </a:r>
          </a:p>
        </p:txBody>
      </p:sp>
      <p:sp>
        <p:nvSpPr>
          <p:cNvPr id="5"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22376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0"/>
          </p:nvPr>
        </p:nvSpPr>
        <p:spPr>
          <a:xfrm>
            <a:off x="2101754" y="753533"/>
            <a:ext cx="9625648" cy="5483493"/>
          </a:xfrm>
        </p:spPr>
        <p:txBody>
          <a:bodyPr vert="horz" lIns="91440" tIns="45720" rIns="91440" bIns="45720" rtlCol="0" anchor="t">
            <a:noAutofit/>
          </a:bodyPr>
          <a:lstStyle/>
          <a:p>
            <a:pPr marL="0" indent="0">
              <a:lnSpc>
                <a:spcPct val="100000"/>
              </a:lnSpc>
              <a:spcBef>
                <a:spcPts val="0"/>
              </a:spcBef>
              <a:spcAft>
                <a:spcPts val="400"/>
              </a:spcAft>
              <a:buNone/>
            </a:pPr>
            <a:r>
              <a:rPr lang="cs-CZ" sz="1800" b="1"/>
              <a:t>Tečka</a:t>
            </a:r>
          </a:p>
          <a:p>
            <a:pPr marL="269875" lvl="0" indent="-269875">
              <a:lnSpc>
                <a:spcPct val="100000"/>
              </a:lnSpc>
              <a:spcBef>
                <a:spcPts val="0"/>
              </a:spcBef>
              <a:spcAft>
                <a:spcPts val="400"/>
              </a:spcAft>
              <a:buFont typeface="Arial" panose="020B0604020202020204" pitchFamily="34" charset="0"/>
              <a:buChar char="→"/>
            </a:pPr>
            <a:r>
              <a:rPr lang="cs-CZ" sz="1800">
                <a:latin typeface="Calibri"/>
                <a:cs typeface="Calibri"/>
              </a:rPr>
              <a:t>za číslicí, která označuje řadovou číslovku </a:t>
            </a:r>
            <a:r>
              <a:rPr lang="cs-CZ" sz="1800">
                <a:solidFill>
                  <a:schemeClr val="accent1"/>
                </a:solidFill>
                <a:latin typeface="Calibri"/>
                <a:cs typeface="Calibri"/>
              </a:rPr>
              <a:t>(3. výročí, v 5. odstavci)</a:t>
            </a:r>
            <a:r>
              <a:rPr lang="cs-CZ" sz="1800">
                <a:latin typeface="Calibri"/>
                <a:cs typeface="Calibri"/>
              </a:rPr>
              <a:t>,</a:t>
            </a:r>
            <a:r>
              <a:rPr lang="cs-CZ" sz="1800" dirty="0">
                <a:solidFill>
                  <a:schemeClr val="accent1"/>
                </a:solidFill>
                <a:latin typeface="Calibri"/>
                <a:cs typeface="Calibri"/>
              </a:rPr>
              <a:t> </a:t>
            </a:r>
            <a:r>
              <a:rPr lang="cs-CZ" sz="1800">
                <a:latin typeface="Calibri"/>
                <a:cs typeface="Calibri"/>
              </a:rPr>
              <a:t>pokud se může číst jako řadová i základní, tečka se nepíše </a:t>
            </a:r>
            <a:r>
              <a:rPr lang="cs-CZ" sz="1800">
                <a:solidFill>
                  <a:schemeClr val="accent1"/>
                </a:solidFill>
                <a:latin typeface="Calibri"/>
                <a:cs typeface="Calibri"/>
              </a:rPr>
              <a:t>(hlava IX, kapitola 5)</a:t>
            </a:r>
          </a:p>
          <a:p>
            <a:pPr marL="269875" lvl="0" indent="-269875">
              <a:lnSpc>
                <a:spcPct val="100000"/>
              </a:lnSpc>
              <a:spcBef>
                <a:spcPts val="0"/>
              </a:spcBef>
              <a:spcAft>
                <a:spcPts val="400"/>
              </a:spcAft>
              <a:buFont typeface="Arial" panose="020B0604020202020204" pitchFamily="34" charset="0"/>
              <a:buChar char="→"/>
            </a:pPr>
            <a:r>
              <a:rPr lang="cs-CZ" sz="1800"/>
              <a:t>uvnitř závorky, pokud je text v závorkách samostatnou výpovědí; je-li výraz v závorce součástí výpovědi, tečka se píše za závorku </a:t>
            </a:r>
            <a:r>
              <a:rPr lang="cs-CZ" sz="1800">
                <a:solidFill>
                  <a:schemeClr val="accent1"/>
                </a:solidFill>
              </a:rPr>
              <a:t>(O tom jsme se zmínili již na začátku výkladu (viz kap. 2). Příspěvky zaplaťte do dvou týdnů (tj. do 14. 10.).)</a:t>
            </a:r>
          </a:p>
          <a:p>
            <a:pPr marL="269875" lvl="0" indent="-269875">
              <a:lnSpc>
                <a:spcPct val="100000"/>
              </a:lnSpc>
              <a:spcBef>
                <a:spcPts val="0"/>
              </a:spcBef>
              <a:spcAft>
                <a:spcPts val="400"/>
              </a:spcAft>
              <a:buFont typeface="Arial" panose="020B0604020202020204" pitchFamily="34" charset="0"/>
              <a:buChar char="→"/>
            </a:pPr>
            <a:r>
              <a:rPr lang="cs-CZ" sz="1800">
                <a:latin typeface="Calibri"/>
                <a:cs typeface="Calibri"/>
              </a:rPr>
              <a:t>ve výčtu, pokud jednotlivé body obsahují celé věty a začínají velkým písmenem (pokud začínají malým písmenem a končí čárkou resp. středníkem, tečka se píše na konci celého výčtu)</a:t>
            </a:r>
          </a:p>
          <a:p>
            <a:pPr marL="269875" lvl="0" indent="-269875">
              <a:lnSpc>
                <a:spcPct val="100000"/>
              </a:lnSpc>
              <a:spcBef>
                <a:spcPts val="0"/>
              </a:spcBef>
              <a:spcAft>
                <a:spcPts val="400"/>
              </a:spcAft>
              <a:buFont typeface="Arial" panose="020B0604020202020204" pitchFamily="34" charset="0"/>
              <a:buChar char="→"/>
            </a:pPr>
            <a:r>
              <a:rPr lang="cs-CZ" sz="1800"/>
              <a:t>nepíše se za nevětnými výrazy v tabulkách, formulářích apod.</a:t>
            </a:r>
          </a:p>
          <a:p>
            <a:pPr marL="269875" lvl="0" indent="-269875">
              <a:lnSpc>
                <a:spcPct val="100000"/>
              </a:lnSpc>
              <a:spcBef>
                <a:spcPts val="0"/>
              </a:spcBef>
              <a:spcAft>
                <a:spcPts val="400"/>
              </a:spcAft>
              <a:buFont typeface="Arial" panose="020B0604020202020204" pitchFamily="34" charset="0"/>
              <a:buChar char="→"/>
            </a:pPr>
            <a:r>
              <a:rPr lang="cs-CZ" sz="1800"/>
              <a:t>nepíše se za nadpisy, nápisy a popisky tabulek, obrázků (pokud stojí na samostatném řádku nebo jsou dostatečně grafickou úpravou odlišeny od ostatního textu)</a:t>
            </a:r>
          </a:p>
          <a:p>
            <a:pPr marL="269875" lvl="0" indent="-269875">
              <a:lnSpc>
                <a:spcPct val="100000"/>
              </a:lnSpc>
              <a:spcBef>
                <a:spcPts val="0"/>
              </a:spcBef>
              <a:spcAft>
                <a:spcPts val="400"/>
              </a:spcAft>
              <a:buFont typeface="Arial" panose="020B0604020202020204" pitchFamily="34" charset="0"/>
              <a:buChar char="→"/>
            </a:pPr>
            <a:r>
              <a:rPr lang="cs-CZ" sz="1800"/>
              <a:t>nepíše se na konci věty, pokud věta končí zkratkou s tečkou </a:t>
            </a:r>
            <a:r>
              <a:rPr lang="cs-CZ" sz="1800">
                <a:solidFill>
                  <a:schemeClr val="accent1"/>
                </a:solidFill>
              </a:rPr>
              <a:t>(Příspěvek zašlete do 13. 4. Pozvání přijal Mgr. Jan Novák, Ph.D.)</a:t>
            </a:r>
          </a:p>
          <a:p>
            <a:pPr marL="0" lvl="0" indent="0">
              <a:lnSpc>
                <a:spcPct val="100000"/>
              </a:lnSpc>
              <a:spcBef>
                <a:spcPts val="0"/>
              </a:spcBef>
              <a:spcAft>
                <a:spcPts val="400"/>
              </a:spcAft>
              <a:buNone/>
            </a:pPr>
            <a:r>
              <a:rPr lang="cs-CZ" sz="1800" b="1"/>
              <a:t>Tečka a mezera</a:t>
            </a:r>
          </a:p>
          <a:p>
            <a:pPr marL="269875" indent="-269875">
              <a:lnSpc>
                <a:spcPct val="100000"/>
              </a:lnSpc>
              <a:spcBef>
                <a:spcPts val="0"/>
              </a:spcBef>
              <a:spcAft>
                <a:spcPts val="400"/>
              </a:spcAft>
              <a:buFont typeface="Arial" panose="020B0604020202020204" pitchFamily="34" charset="0"/>
              <a:buChar char="→"/>
            </a:pPr>
            <a:r>
              <a:rPr lang="cs-CZ" sz="1800">
                <a:latin typeface="Calibri"/>
                <a:cs typeface="Calibri"/>
              </a:rPr>
              <a:t>tečka připojena hned za výraz, číslo, zkratku, který ji předchází; mezi tečkou a dalším výrazem je mezera </a:t>
            </a:r>
            <a:r>
              <a:rPr lang="cs-CZ" sz="1800">
                <a:solidFill>
                  <a:schemeClr val="accent1"/>
                </a:solidFill>
                <a:latin typeface="Calibri"/>
                <a:cs typeface="Calibri"/>
              </a:rPr>
              <a:t>(třída 1. A; žáci 2. B; Ústí n. Orl., 12. 2. 2016)</a:t>
            </a:r>
          </a:p>
          <a:p>
            <a:pPr marL="266700" lvl="0" indent="-266700">
              <a:lnSpc>
                <a:spcPct val="100000"/>
              </a:lnSpc>
              <a:spcBef>
                <a:spcPts val="0"/>
              </a:spcBef>
              <a:spcAft>
                <a:spcPts val="400"/>
              </a:spcAft>
              <a:buNone/>
            </a:pPr>
            <a:r>
              <a:rPr lang="cs-CZ" sz="1800"/>
              <a:t>Výjimky – internetové a emailové adresy, při číslování kapitol </a:t>
            </a:r>
            <a:r>
              <a:rPr lang="cs-CZ" sz="1800">
                <a:solidFill>
                  <a:schemeClr val="accent1"/>
                </a:solidFill>
              </a:rPr>
              <a:t>(2.5.1)</a:t>
            </a:r>
            <a:r>
              <a:rPr lang="cs-CZ" sz="1800"/>
              <a:t>, časové údaje </a:t>
            </a:r>
            <a:r>
              <a:rPr lang="cs-CZ" sz="1800">
                <a:solidFill>
                  <a:schemeClr val="accent1"/>
                </a:solidFill>
              </a:rPr>
              <a:t>(8.30)</a:t>
            </a:r>
            <a:r>
              <a:rPr lang="cs-CZ" sz="1800"/>
              <a:t>, fyz. jednotky </a:t>
            </a:r>
            <a:r>
              <a:rPr lang="cs-CZ" sz="1800">
                <a:solidFill>
                  <a:schemeClr val="accent1"/>
                </a:solidFill>
              </a:rPr>
              <a:t>(m.s</a:t>
            </a:r>
            <a:r>
              <a:rPr lang="cs-CZ" sz="1800" baseline="30000">
                <a:solidFill>
                  <a:schemeClr val="accent1"/>
                </a:solidFill>
              </a:rPr>
              <a:t>-1</a:t>
            </a:r>
            <a:r>
              <a:rPr lang="cs-CZ" sz="1800">
                <a:solidFill>
                  <a:schemeClr val="accent1"/>
                </a:solidFill>
              </a:rPr>
              <a:t>)</a:t>
            </a:r>
            <a:r>
              <a:rPr lang="cs-CZ" sz="1800"/>
              <a:t>, názvy souborů </a:t>
            </a:r>
            <a:r>
              <a:rPr lang="cs-CZ" sz="1800">
                <a:solidFill>
                  <a:schemeClr val="accent1"/>
                </a:solidFill>
              </a:rPr>
              <a:t>(obrázek.jpg)</a:t>
            </a:r>
            <a:r>
              <a:rPr lang="cs-CZ" sz="1800"/>
              <a:t>, označení verzí programů </a:t>
            </a:r>
            <a:r>
              <a:rPr lang="cs-CZ" sz="1800">
                <a:solidFill>
                  <a:schemeClr val="accent1"/>
                </a:solidFill>
              </a:rPr>
              <a:t>(Adobe Reader 11.0.2)</a:t>
            </a:r>
            <a:r>
              <a:rPr lang="cs-CZ" sz="1800"/>
              <a:t>, některé tituly </a:t>
            </a:r>
            <a:r>
              <a:rPr lang="cs-CZ" sz="1800">
                <a:solidFill>
                  <a:schemeClr val="accent1"/>
                </a:solidFill>
              </a:rPr>
              <a:t>(Ph.D., Th.D.)</a:t>
            </a:r>
          </a:p>
        </p:txBody>
      </p:sp>
      <p:sp>
        <p:nvSpPr>
          <p:cNvPr id="5"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4698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0"/>
          </p:nvPr>
        </p:nvSpPr>
        <p:spPr>
          <a:xfrm>
            <a:off x="2101754" y="745067"/>
            <a:ext cx="9621673" cy="5491959"/>
          </a:xfrm>
        </p:spPr>
        <p:txBody>
          <a:bodyPr>
            <a:normAutofit/>
          </a:bodyPr>
          <a:lstStyle/>
          <a:p>
            <a:pPr marL="0" lvl="0" indent="0">
              <a:lnSpc>
                <a:spcPct val="100000"/>
              </a:lnSpc>
              <a:spcBef>
                <a:spcPts val="0"/>
              </a:spcBef>
              <a:spcAft>
                <a:spcPts val="400"/>
              </a:spcAft>
              <a:buNone/>
            </a:pPr>
            <a:r>
              <a:rPr lang="cs-CZ" sz="1800" b="1"/>
              <a:t>Spojovník </a:t>
            </a:r>
            <a:r>
              <a:rPr lang="cs-CZ" sz="1800"/>
              <a:t>(krátký - )</a:t>
            </a:r>
          </a:p>
          <a:p>
            <a:pPr marL="269875" indent="-269875">
              <a:lnSpc>
                <a:spcPct val="100000"/>
              </a:lnSpc>
              <a:spcBef>
                <a:spcPts val="0"/>
              </a:spcBef>
              <a:spcAft>
                <a:spcPts val="400"/>
              </a:spcAft>
              <a:buFont typeface="Arial" panose="020B0604020202020204" pitchFamily="34" charset="0"/>
              <a:buChar char="→"/>
            </a:pPr>
            <a:r>
              <a:rPr lang="cs-CZ" sz="1800"/>
              <a:t>bez mezer k oběma slovům – spojuje slova </a:t>
            </a:r>
            <a:r>
              <a:rPr lang="cs-CZ" sz="1800">
                <a:solidFill>
                  <a:schemeClr val="accent1"/>
                </a:solidFill>
              </a:rPr>
              <a:t>(je-li, Frýdek-Místek, červeno-žlutý)</a:t>
            </a:r>
          </a:p>
          <a:p>
            <a:pPr marL="269875" indent="-269875">
              <a:lnSpc>
                <a:spcPct val="100000"/>
              </a:lnSpc>
              <a:spcBef>
                <a:spcPts val="0"/>
              </a:spcBef>
              <a:spcAft>
                <a:spcPts val="400"/>
              </a:spcAft>
              <a:buFont typeface="Arial" panose="020B0604020202020204" pitchFamily="34" charset="0"/>
              <a:buChar char="→"/>
            </a:pPr>
            <a:r>
              <a:rPr lang="cs-CZ" sz="1800"/>
              <a:t>bez mezery za slovem – při dělení slov na konci řádku nebo u slov, která mají pokračování v dalším výrazu </a:t>
            </a:r>
            <a:r>
              <a:rPr lang="cs-CZ" sz="1800">
                <a:solidFill>
                  <a:schemeClr val="accent1"/>
                </a:solidFill>
              </a:rPr>
              <a:t>(dvou- a třílůžkové pokoje) </a:t>
            </a:r>
          </a:p>
          <a:p>
            <a:pPr marL="269875" lvl="0" indent="-269875">
              <a:lnSpc>
                <a:spcPct val="100000"/>
              </a:lnSpc>
              <a:spcBef>
                <a:spcPts val="0"/>
              </a:spcBef>
              <a:spcAft>
                <a:spcPts val="400"/>
              </a:spcAft>
              <a:buFont typeface="Arial" panose="020B0604020202020204" pitchFamily="34" charset="0"/>
              <a:buChar char="→"/>
            </a:pPr>
            <a:r>
              <a:rPr lang="cs-CZ" sz="1800"/>
              <a:t>s mezerou za slovem – jako odrážka ve výčtu </a:t>
            </a:r>
          </a:p>
          <a:p>
            <a:pPr marL="269875" lvl="0" indent="-269875">
              <a:lnSpc>
                <a:spcPct val="100000"/>
              </a:lnSpc>
              <a:spcBef>
                <a:spcPts val="0"/>
              </a:spcBef>
              <a:spcAft>
                <a:spcPts val="400"/>
              </a:spcAft>
              <a:buFont typeface="Arial" panose="020B0604020202020204" pitchFamily="34" charset="0"/>
              <a:buChar char="→"/>
            </a:pPr>
            <a:r>
              <a:rPr lang="cs-CZ" sz="1800"/>
              <a:t>opakuje se při použití na zlomu řádku </a:t>
            </a:r>
            <a:r>
              <a:rPr lang="cs-CZ" sz="1800">
                <a:solidFill>
                  <a:schemeClr val="accent1"/>
                </a:solidFill>
              </a:rPr>
              <a:t>(česko-/-polský, není-/</a:t>
            </a:r>
            <a:r>
              <a:rPr lang="cs-CZ" sz="1800" err="1">
                <a:solidFill>
                  <a:schemeClr val="accent1"/>
                </a:solidFill>
              </a:rPr>
              <a:t>-li</a:t>
            </a:r>
            <a:r>
              <a:rPr lang="cs-CZ" sz="1800">
                <a:solidFill>
                  <a:schemeClr val="accent1"/>
                </a:solidFill>
              </a:rPr>
              <a:t>) </a:t>
            </a:r>
          </a:p>
          <a:p>
            <a:pPr marL="269875" indent="-269875">
              <a:lnSpc>
                <a:spcPct val="100000"/>
              </a:lnSpc>
              <a:spcBef>
                <a:spcPts val="0"/>
              </a:spcBef>
              <a:spcAft>
                <a:spcPts val="400"/>
              </a:spcAft>
              <a:buNone/>
            </a:pPr>
            <a:r>
              <a:rPr lang="cs-CZ" sz="1800" b="1"/>
              <a:t>Pomlčka</a:t>
            </a:r>
            <a:r>
              <a:rPr lang="cs-CZ" sz="1800"/>
              <a:t> (dlouhá –, Alt 0150 ;  tzv. čtverčíková (—) pomlčka – použití většinou jen při sazbě básní,    Alt 0151)</a:t>
            </a:r>
          </a:p>
          <a:p>
            <a:pPr marL="269875" lvl="0" indent="-269875">
              <a:lnSpc>
                <a:spcPct val="100000"/>
              </a:lnSpc>
              <a:spcBef>
                <a:spcPts val="0"/>
              </a:spcBef>
              <a:spcAft>
                <a:spcPts val="400"/>
              </a:spcAft>
              <a:buFont typeface="Arial" panose="020B0604020202020204" pitchFamily="34" charset="0"/>
              <a:buChar char="→"/>
            </a:pPr>
            <a:r>
              <a:rPr lang="cs-CZ" sz="1800"/>
              <a:t>odděluje se od slov mezerami z obou stran – jako pozastavení věty, místo čárky k oddělení větných částí, vsuvek apod.   </a:t>
            </a:r>
          </a:p>
          <a:p>
            <a:pPr marL="269875" lvl="0" indent="-269875">
              <a:lnSpc>
                <a:spcPct val="100000"/>
              </a:lnSpc>
              <a:spcBef>
                <a:spcPts val="0"/>
              </a:spcBef>
              <a:spcAft>
                <a:spcPts val="400"/>
              </a:spcAft>
              <a:buFont typeface="Arial" panose="020B0604020202020204" pitchFamily="34" charset="0"/>
              <a:buChar char="→"/>
            </a:pPr>
            <a:r>
              <a:rPr lang="cs-CZ" sz="1800"/>
              <a:t>neodděluje se mezerami – ve významu spojky a, proti </a:t>
            </a:r>
            <a:r>
              <a:rPr lang="cs-CZ" sz="1800">
                <a:solidFill>
                  <a:schemeClr val="accent1"/>
                </a:solidFill>
              </a:rPr>
              <a:t>(trenérská dvojice Martinec–Houdek, zápas HC Plzeň–HC Vítkovice)</a:t>
            </a:r>
            <a:r>
              <a:rPr lang="cs-CZ" sz="1800"/>
              <a:t>, neopakuje se při použití na zlomu řádku; časová rozmezí ve významu „od do“, „až“ </a:t>
            </a:r>
            <a:r>
              <a:rPr lang="cs-CZ" sz="1800">
                <a:solidFill>
                  <a:schemeClr val="accent1"/>
                </a:solidFill>
              </a:rPr>
              <a:t>(10–12 h; oběd 12.00–12.45; vstup květen–září 9–17, říjen–duben 9–16; termín             1.–3. 7. 2016) </a:t>
            </a:r>
          </a:p>
          <a:p>
            <a:pPr marL="269875" indent="-269875">
              <a:lnSpc>
                <a:spcPct val="100000"/>
              </a:lnSpc>
              <a:spcBef>
                <a:spcPts val="0"/>
              </a:spcBef>
              <a:spcAft>
                <a:spcPts val="400"/>
              </a:spcAft>
              <a:buNone/>
            </a:pPr>
            <a:r>
              <a:rPr lang="cs-CZ" sz="1800" b="1"/>
              <a:t>Řadové číslovky</a:t>
            </a:r>
          </a:p>
          <a:p>
            <a:pPr marL="269875" indent="-269875">
              <a:lnSpc>
                <a:spcPct val="100000"/>
              </a:lnSpc>
              <a:spcBef>
                <a:spcPts val="0"/>
              </a:spcBef>
              <a:spcAft>
                <a:spcPts val="400"/>
              </a:spcAft>
              <a:buFont typeface="Arial" panose="020B0604020202020204" pitchFamily="34" charset="0"/>
              <a:buChar char="→"/>
            </a:pPr>
            <a:r>
              <a:rPr lang="cs-CZ" sz="1800"/>
              <a:t>3. výročí </a:t>
            </a:r>
            <a:r>
              <a:rPr lang="cs-CZ" sz="1800">
                <a:solidFill>
                  <a:schemeClr val="accent1"/>
                </a:solidFill>
              </a:rPr>
              <a:t>(třetí výročí), </a:t>
            </a:r>
            <a:r>
              <a:rPr lang="cs-CZ" sz="1800"/>
              <a:t>25. ročník </a:t>
            </a:r>
            <a:r>
              <a:rPr lang="cs-CZ" sz="1800">
                <a:solidFill>
                  <a:schemeClr val="accent1"/>
                </a:solidFill>
              </a:rPr>
              <a:t>(dvacátý pátý ročník), </a:t>
            </a:r>
            <a:r>
              <a:rPr lang="cs-CZ" sz="1800"/>
              <a:t>2. odstavec 5. kapitoly </a:t>
            </a:r>
            <a:r>
              <a:rPr lang="cs-CZ" sz="1800">
                <a:solidFill>
                  <a:schemeClr val="accent1"/>
                </a:solidFill>
              </a:rPr>
              <a:t>(druhý odstavec páté kapitoly)</a:t>
            </a:r>
          </a:p>
        </p:txBody>
      </p:sp>
      <p:sp>
        <p:nvSpPr>
          <p:cNvPr id="6"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8" name="Šipka doprava 7">
            <a:hlinkClick r:id="rId4"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9913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0"/>
          </p:nvPr>
        </p:nvSpPr>
        <p:spPr>
          <a:xfrm>
            <a:off x="2101754" y="745067"/>
            <a:ext cx="9621673" cy="5491959"/>
          </a:xfrm>
        </p:spPr>
        <p:txBody>
          <a:bodyPr>
            <a:noAutofit/>
          </a:bodyPr>
          <a:lstStyle/>
          <a:p>
            <a:pPr marL="0" indent="0">
              <a:lnSpc>
                <a:spcPct val="100000"/>
              </a:lnSpc>
              <a:spcBef>
                <a:spcPts val="0"/>
              </a:spcBef>
              <a:spcAft>
                <a:spcPts val="400"/>
              </a:spcAft>
              <a:buNone/>
            </a:pPr>
            <a:r>
              <a:rPr lang="cs-CZ" sz="1800" b="1"/>
              <a:t>Značky ve spojení s číselnými hodnotami</a:t>
            </a:r>
          </a:p>
          <a:p>
            <a:pPr marL="269875" indent="-269875">
              <a:lnSpc>
                <a:spcPct val="100000"/>
              </a:lnSpc>
              <a:spcBef>
                <a:spcPts val="0"/>
              </a:spcBef>
              <a:spcAft>
                <a:spcPts val="400"/>
              </a:spcAft>
              <a:buFont typeface="Arial" panose="020B0604020202020204" pitchFamily="34" charset="0"/>
              <a:buChar char="→"/>
            </a:pPr>
            <a:r>
              <a:rPr lang="cs-CZ" sz="1800"/>
              <a:t>značky se od číselné hodnoty oddělují mezerou (umístění na jednom řádku!) </a:t>
            </a:r>
            <a:r>
              <a:rPr lang="cs-CZ" sz="1800">
                <a:solidFill>
                  <a:schemeClr val="accent1"/>
                </a:solidFill>
              </a:rPr>
              <a:t>(10 ha, 3 kg, 50 km/h, 10 %, 12–15 °C)</a:t>
            </a:r>
          </a:p>
          <a:p>
            <a:pPr marL="269875" indent="-269875">
              <a:lnSpc>
                <a:spcPct val="100000"/>
              </a:lnSpc>
              <a:spcBef>
                <a:spcPts val="0"/>
              </a:spcBef>
              <a:spcAft>
                <a:spcPts val="400"/>
              </a:spcAft>
              <a:buFont typeface="Arial" panose="020B0604020202020204" pitchFamily="34" charset="0"/>
              <a:buChar char="→"/>
            </a:pPr>
            <a:r>
              <a:rPr lang="cs-CZ" sz="1800"/>
              <a:t>značky pro úhlový stupeň, minutu, vteřinu – připojení k číslu bez mezery </a:t>
            </a:r>
            <a:r>
              <a:rPr lang="cs-CZ" sz="1800">
                <a:solidFill>
                  <a:schemeClr val="accent1"/>
                </a:solidFill>
              </a:rPr>
              <a:t>(úhel 60°, spád 17° 15´)</a:t>
            </a:r>
          </a:p>
          <a:p>
            <a:pPr marL="269875" indent="-269875">
              <a:lnSpc>
                <a:spcPct val="100000"/>
              </a:lnSpc>
              <a:spcBef>
                <a:spcPts val="0"/>
              </a:spcBef>
              <a:spcAft>
                <a:spcPts val="400"/>
              </a:spcAft>
              <a:buFont typeface="Arial" panose="020B0604020202020204" pitchFamily="34" charset="0"/>
              <a:buChar char="→"/>
            </a:pPr>
            <a:r>
              <a:rPr lang="cs-CZ" sz="1800"/>
              <a:t>psaní zeměpisných souřadnic bez mezer mezi jednotlivými složkami </a:t>
            </a:r>
            <a:r>
              <a:rPr lang="cs-CZ" sz="1800">
                <a:solidFill>
                  <a:schemeClr val="accent1"/>
                </a:solidFill>
              </a:rPr>
              <a:t>(50°50´20´´ severní šířky)</a:t>
            </a:r>
          </a:p>
          <a:p>
            <a:pPr marL="269875" indent="-269875">
              <a:lnSpc>
                <a:spcPct val="100000"/>
              </a:lnSpc>
              <a:spcBef>
                <a:spcPts val="0"/>
              </a:spcBef>
              <a:spcAft>
                <a:spcPts val="400"/>
              </a:spcAft>
              <a:buFont typeface="Arial" panose="020B0604020202020204" pitchFamily="34" charset="0"/>
              <a:buChar char="→"/>
            </a:pPr>
            <a:r>
              <a:rPr lang="cs-CZ" sz="1800"/>
              <a:t>pokud pomocí číslice a značky vyjadřujeme přídavné jméno, mezeru nedáváme  </a:t>
            </a:r>
            <a:r>
              <a:rPr lang="cs-CZ" sz="1800">
                <a:solidFill>
                  <a:schemeClr val="accent1"/>
                </a:solidFill>
              </a:rPr>
              <a:t>(8km – osmikilo-metrový, 20% – dvacetiprocentní, 12° – dvanáctistupňový; </a:t>
            </a:r>
            <a:r>
              <a:rPr lang="cs-CZ" sz="1800">
                <a:solidFill>
                  <a:schemeClr val="accent2"/>
                </a:solidFill>
              </a:rPr>
              <a:t>chybné zápisy – 8mi kilometrový, 12ti procentní, 12-ti stupňový apod.</a:t>
            </a:r>
            <a:r>
              <a:rPr lang="cs-CZ" sz="1800">
                <a:solidFill>
                  <a:schemeClr val="accent1"/>
                </a:solidFill>
              </a:rPr>
              <a:t>)</a:t>
            </a:r>
          </a:p>
          <a:p>
            <a:pPr marL="0" indent="0">
              <a:lnSpc>
                <a:spcPct val="100000"/>
              </a:lnSpc>
              <a:spcBef>
                <a:spcPts val="0"/>
              </a:spcBef>
              <a:spcAft>
                <a:spcPts val="400"/>
              </a:spcAft>
              <a:buNone/>
            </a:pPr>
            <a:r>
              <a:rPr lang="cs-CZ" sz="1800" b="1"/>
              <a:t>Kalendářní datum</a:t>
            </a:r>
          </a:p>
          <a:p>
            <a:pPr marL="269875" indent="-269875">
              <a:lnSpc>
                <a:spcPct val="100000"/>
              </a:lnSpc>
              <a:spcBef>
                <a:spcPts val="0"/>
              </a:spcBef>
              <a:spcAft>
                <a:spcPts val="400"/>
              </a:spcAft>
              <a:buFont typeface="Arial" panose="020B0604020202020204" pitchFamily="34" charset="0"/>
              <a:buChar char="→"/>
            </a:pPr>
            <a:r>
              <a:rPr lang="cs-CZ" sz="1800"/>
              <a:t>za řadovými číslovkami se po tečce píše mezera </a:t>
            </a:r>
            <a:r>
              <a:rPr lang="cs-CZ" sz="1800">
                <a:solidFill>
                  <a:schemeClr val="accent1"/>
                </a:solidFill>
              </a:rPr>
              <a:t>(1. 3. 2016, 1. března 2016)</a:t>
            </a:r>
          </a:p>
          <a:p>
            <a:pPr marL="269875" indent="-269875">
              <a:lnSpc>
                <a:spcPct val="100000"/>
              </a:lnSpc>
              <a:spcBef>
                <a:spcPts val="0"/>
              </a:spcBef>
              <a:spcAft>
                <a:spcPts val="400"/>
              </a:spcAft>
              <a:buFont typeface="Arial" panose="020B0604020202020204" pitchFamily="34" charset="0"/>
              <a:buChar char="→"/>
            </a:pPr>
            <a:r>
              <a:rPr lang="cs-CZ" sz="1800"/>
              <a:t>data ve významu až píšeme s pomlčkou bez mezer </a:t>
            </a:r>
            <a:r>
              <a:rPr lang="cs-CZ" sz="1800">
                <a:solidFill>
                  <a:schemeClr val="accent1"/>
                </a:solidFill>
              </a:rPr>
              <a:t>(v letech 1990–2000, leden–březen,               16.–17. června, 1.–31. 1. 2010; </a:t>
            </a:r>
            <a:r>
              <a:rPr lang="cs-CZ" sz="1800"/>
              <a:t>mezi víceslovnými výrazy se mezera doporučuje vkládat –</a:t>
            </a:r>
            <a:r>
              <a:rPr lang="cs-CZ" sz="1800">
                <a:solidFill>
                  <a:schemeClr val="accent1"/>
                </a:solidFill>
              </a:rPr>
              <a:t> 1. 1. 2000 – 30. 9. 2001, dopravní spojení Brno-Královo pole – Ostrava-Poruba 22. 3. – 25. 6.)</a:t>
            </a:r>
          </a:p>
          <a:p>
            <a:pPr marL="0" indent="0">
              <a:lnSpc>
                <a:spcPct val="100000"/>
              </a:lnSpc>
              <a:spcBef>
                <a:spcPts val="0"/>
              </a:spcBef>
              <a:spcAft>
                <a:spcPts val="400"/>
              </a:spcAft>
              <a:buNone/>
            </a:pPr>
            <a:r>
              <a:rPr lang="cs-CZ" sz="1800" b="1"/>
              <a:t>Časové údaje</a:t>
            </a:r>
          </a:p>
          <a:p>
            <a:pPr marL="269875" indent="-269875">
              <a:lnSpc>
                <a:spcPct val="100000"/>
              </a:lnSpc>
              <a:spcBef>
                <a:spcPts val="0"/>
              </a:spcBef>
              <a:spcAft>
                <a:spcPts val="400"/>
              </a:spcAft>
              <a:buFont typeface="Arial" panose="020B0604020202020204" pitchFamily="34" charset="0"/>
              <a:buChar char="→"/>
            </a:pPr>
            <a:r>
              <a:rPr lang="cs-CZ" sz="1800"/>
              <a:t>oddělení hodin a minut tečkou (dle PČP) nebo dvojtečkou (dle ČSN 01 6910) </a:t>
            </a:r>
            <a:r>
              <a:rPr lang="cs-CZ" sz="1800">
                <a:solidFill>
                  <a:schemeClr val="accent1"/>
                </a:solidFill>
              </a:rPr>
              <a:t>(7.30 i 7:30, 18.20 i 18:20)</a:t>
            </a:r>
          </a:p>
          <a:p>
            <a:pPr marL="269875" indent="-269875">
              <a:lnSpc>
                <a:spcPct val="100000"/>
              </a:lnSpc>
              <a:spcBef>
                <a:spcPts val="0"/>
              </a:spcBef>
              <a:spcAft>
                <a:spcPts val="400"/>
              </a:spcAft>
              <a:buFont typeface="Arial" panose="020B0604020202020204" pitchFamily="34" charset="0"/>
              <a:buChar char="→"/>
            </a:pPr>
            <a:r>
              <a:rPr lang="cs-CZ" sz="1800"/>
              <a:t>slova hodina, minuta a sekunda se krátí mezinárodními h, min, s nebo českými zkratkami h., hod., min. </a:t>
            </a:r>
            <a:r>
              <a:rPr lang="cs-CZ" sz="1800">
                <a:solidFill>
                  <a:schemeClr val="accent1"/>
                </a:solidFill>
              </a:rPr>
              <a:t>(8 h i 8 h. i 8 hod.; 30 min i 30 min.; 15 s)</a:t>
            </a:r>
          </a:p>
          <a:p>
            <a:pPr>
              <a:lnSpc>
                <a:spcPct val="100000"/>
              </a:lnSpc>
              <a:spcBef>
                <a:spcPts val="0"/>
              </a:spcBef>
              <a:spcAft>
                <a:spcPts val="400"/>
              </a:spcAft>
              <a:buFont typeface="Arial" panose="020B0604020202020204" pitchFamily="34" charset="0"/>
              <a:buChar char="→"/>
            </a:pPr>
            <a:endParaRPr lang="cs-CZ" sz="1800"/>
          </a:p>
        </p:txBody>
      </p:sp>
      <p:sp>
        <p:nvSpPr>
          <p:cNvPr id="5" name="Rounded Rectangle 11">
            <a:hlinkClick r:id="rId2" action="ppaction://hlinksldjump"/>
          </p:cNvPr>
          <p:cNvSpPr/>
          <p:nvPr/>
        </p:nvSpPr>
        <p:spPr>
          <a:xfrm>
            <a:off x="491321" y="3030395"/>
            <a:ext cx="1224000" cy="967808"/>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300" b="1"/>
              <a:t>Typografické zásady</a:t>
            </a:r>
          </a:p>
          <a:p>
            <a:r>
              <a:rPr lang="cs-CZ" sz="1300" b="1"/>
              <a:t>Pravopisná korektura</a:t>
            </a:r>
            <a:endParaRPr lang="en-US" sz="1300" b="1"/>
          </a:p>
        </p:txBody>
      </p:sp>
      <p:sp>
        <p:nvSpPr>
          <p:cNvPr id="7" name="Šipka doprava 6">
            <a:hlinkClick r:id="rId3" action="ppaction://hlinksldjump"/>
          </p:cNvPr>
          <p:cNvSpPr/>
          <p:nvPr/>
        </p:nvSpPr>
        <p:spPr>
          <a:xfrm rot="10800000">
            <a:off x="6536265" y="6603996"/>
            <a:ext cx="254000" cy="16933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80477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Grafická prezentace</a:t>
            </a:r>
            <a:endParaRPr lang="cs-CZ"/>
          </a:p>
        </p:txBody>
      </p:sp>
      <p:sp>
        <p:nvSpPr>
          <p:cNvPr id="3" name="Zástupný symbol pro obsah 2"/>
          <p:cNvSpPr>
            <a:spLocks noGrp="1"/>
          </p:cNvSpPr>
          <p:nvPr>
            <p:ph sz="quarter" idx="10"/>
          </p:nvPr>
        </p:nvSpPr>
        <p:spPr/>
        <p:txBody>
          <a:bodyPr>
            <a:normAutofit/>
          </a:bodyPr>
          <a:lstStyle/>
          <a:p>
            <a:pPr marL="0" indent="0">
              <a:lnSpc>
                <a:spcPct val="100000"/>
              </a:lnSpc>
              <a:spcBef>
                <a:spcPts val="600"/>
              </a:spcBef>
              <a:buNone/>
            </a:pPr>
            <a:r>
              <a:rPr lang="cs-CZ" sz="1800"/>
              <a:t>Bakalářské a diplomové práce z geografie a kartografie jsou charakteristické četnými grafickými výstupy včetně tabulek. Grafické části práce provádíme v jednotné koncepci a jednotně je též popisujeme. Obrázky, mapky, kratší tabulky nebo přehledy zpravidla zalamujeme do textu příslušných kapitol. Vícestránkové tabulky, grafy, mapy apod. zařazujeme zpravidla až do příloh. Pod pojmem obrázky rozumíme grafy, mapky, mapové náčrty, fotografie, profily, řezy, </a:t>
            </a:r>
            <a:r>
              <a:rPr lang="cs-CZ" sz="1800" err="1"/>
              <a:t>blokdiagramy</a:t>
            </a:r>
            <a:r>
              <a:rPr lang="cs-CZ" sz="1800"/>
              <a:t>, schémata apod.</a:t>
            </a:r>
          </a:p>
          <a:p>
            <a:pPr marL="0" indent="0">
              <a:lnSpc>
                <a:spcPct val="100000"/>
              </a:lnSpc>
              <a:spcBef>
                <a:spcPts val="600"/>
              </a:spcBef>
              <a:buNone/>
            </a:pPr>
            <a:r>
              <a:rPr lang="cs-CZ" sz="1800"/>
              <a:t>Kompoziční náležitosti grafických výstupů, jako jsou název, měřítko, stupnice, legenda, směrovka, tiráž apod., doporučujeme zpracovat podle poznatků z kartografických přednášek a cvičení.</a:t>
            </a:r>
          </a:p>
        </p:txBody>
      </p:sp>
      <p:sp>
        <p:nvSpPr>
          <p:cNvPr id="5"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8676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Grafická prezentace</a:t>
            </a:r>
            <a:endParaRPr lang="cs-CZ"/>
          </a:p>
        </p:txBody>
      </p:sp>
      <p:sp>
        <p:nvSpPr>
          <p:cNvPr id="3" name="Zástupný symbol pro obsah 2"/>
          <p:cNvSpPr>
            <a:spLocks noGrp="1"/>
          </p:cNvSpPr>
          <p:nvPr>
            <p:ph sz="quarter" idx="10"/>
          </p:nvPr>
        </p:nvSpPr>
        <p:spPr/>
        <p:txBody>
          <a:bodyPr>
            <a:normAutofit/>
          </a:bodyPr>
          <a:lstStyle/>
          <a:p>
            <a:pPr marL="0" indent="0">
              <a:lnSpc>
                <a:spcPct val="120000"/>
              </a:lnSpc>
              <a:spcBef>
                <a:spcPts val="600"/>
              </a:spcBef>
              <a:buNone/>
            </a:pPr>
            <a:r>
              <a:rPr lang="cs-CZ" sz="1800" b="1"/>
              <a:t>Název</a:t>
            </a:r>
          </a:p>
          <a:p>
            <a:pPr marL="0" indent="0">
              <a:lnSpc>
                <a:spcPct val="120000"/>
              </a:lnSpc>
              <a:spcBef>
                <a:spcPts val="600"/>
              </a:spcBef>
              <a:buNone/>
            </a:pPr>
            <a:r>
              <a:rPr lang="cs-CZ" sz="1800"/>
              <a:t>Hlavní řešené téma, rozsah území, časový údaj </a:t>
            </a:r>
            <a:r>
              <a:rPr lang="cs-CZ" sz="1800">
                <a:solidFill>
                  <a:schemeClr val="accent2"/>
                </a:solidFill>
              </a:rPr>
              <a:t>(ne Mapa výskytu, Tabulka počtu, Graf četnosti... ) </a:t>
            </a:r>
          </a:p>
          <a:p>
            <a:pPr marL="0" indent="0">
              <a:lnSpc>
                <a:spcPct val="120000"/>
              </a:lnSpc>
              <a:spcBef>
                <a:spcPts val="0"/>
              </a:spcBef>
              <a:buNone/>
            </a:pPr>
            <a:r>
              <a:rPr lang="cs-CZ" sz="1800"/>
              <a:t>Tab. 1 Název - nad tabulkou</a:t>
            </a:r>
          </a:p>
          <a:p>
            <a:pPr marL="0" indent="0">
              <a:lnSpc>
                <a:spcPct val="120000"/>
              </a:lnSpc>
              <a:spcBef>
                <a:spcPts val="0"/>
              </a:spcBef>
              <a:buNone/>
            </a:pPr>
            <a:r>
              <a:rPr lang="cs-CZ" sz="1800"/>
              <a:t>Obr. 1 Název - pod obrázkem</a:t>
            </a:r>
          </a:p>
          <a:p>
            <a:pPr marL="0" indent="0">
              <a:lnSpc>
                <a:spcPct val="120000"/>
              </a:lnSpc>
              <a:spcBef>
                <a:spcPts val="0"/>
              </a:spcBef>
              <a:buNone/>
            </a:pPr>
            <a:r>
              <a:rPr lang="cs-CZ" sz="1800" err="1"/>
              <a:t>Příl</a:t>
            </a:r>
            <a:r>
              <a:rPr lang="cs-CZ" sz="1800"/>
              <a:t>. 1 Název - vpravo nahoře stránky</a:t>
            </a:r>
          </a:p>
          <a:p>
            <a:pPr marL="0" indent="0">
              <a:lnSpc>
                <a:spcPct val="120000"/>
              </a:lnSpc>
              <a:spcBef>
                <a:spcPts val="0"/>
              </a:spcBef>
              <a:buNone/>
            </a:pPr>
            <a:endParaRPr lang="cs-CZ" sz="1800"/>
          </a:p>
          <a:p>
            <a:pPr marL="269875" indent="-269875">
              <a:lnSpc>
                <a:spcPct val="120000"/>
              </a:lnSpc>
              <a:spcBef>
                <a:spcPts val="0"/>
              </a:spcBef>
              <a:buFont typeface="Arial" panose="020B0604020202020204" pitchFamily="34" charset="0"/>
              <a:buChar char="→"/>
            </a:pPr>
            <a:r>
              <a:rPr lang="cs-CZ" sz="1800"/>
              <a:t>průběžné číslování v celé práci</a:t>
            </a:r>
          </a:p>
          <a:p>
            <a:pPr marL="269875" indent="-269875">
              <a:lnSpc>
                <a:spcPct val="120000"/>
              </a:lnSpc>
              <a:spcBef>
                <a:spcPts val="0"/>
              </a:spcBef>
              <a:buFont typeface="Arial" panose="020B0604020202020204" pitchFamily="34" charset="0"/>
              <a:buChar char="→"/>
            </a:pPr>
            <a:r>
              <a:rPr lang="cs-CZ" sz="1800"/>
              <a:t>uvedení pramene/zdroje dat </a:t>
            </a:r>
            <a:r>
              <a:rPr lang="cs-CZ" sz="1800">
                <a:solidFill>
                  <a:schemeClr val="accent1"/>
                </a:solidFill>
              </a:rPr>
              <a:t>(převzato:/upraveno podle:/zdroj dat:)</a:t>
            </a:r>
          </a:p>
          <a:p>
            <a:pPr marL="269875" indent="-269875">
              <a:lnSpc>
                <a:spcPct val="120000"/>
              </a:lnSpc>
              <a:spcBef>
                <a:spcPts val="0"/>
              </a:spcBef>
              <a:buFont typeface="Arial" panose="020B0604020202020204" pitchFamily="34" charset="0"/>
              <a:buChar char="→"/>
            </a:pPr>
            <a:r>
              <a:rPr lang="cs-CZ" sz="1800"/>
              <a:t>u vlastní fotografie uvést za název </a:t>
            </a:r>
            <a:r>
              <a:rPr lang="cs-CZ" sz="1800">
                <a:solidFill>
                  <a:schemeClr val="accent1"/>
                </a:solidFill>
              </a:rPr>
              <a:t>(foto autor, 23. 3. 2017)</a:t>
            </a:r>
          </a:p>
          <a:p>
            <a:pPr marL="269875" indent="-269875">
              <a:lnSpc>
                <a:spcPct val="120000"/>
              </a:lnSpc>
              <a:spcBef>
                <a:spcPts val="0"/>
              </a:spcBef>
              <a:buFont typeface="Arial" panose="020B0604020202020204" pitchFamily="34" charset="0"/>
              <a:buChar char="→"/>
            </a:pPr>
            <a:r>
              <a:rPr lang="cs-CZ" sz="1800"/>
              <a:t>texty v obr., tab. převzatých z cizojazyčné literatury je třeba přeložit do češtiny!!!</a:t>
            </a:r>
          </a:p>
        </p:txBody>
      </p:sp>
      <p:sp>
        <p:nvSpPr>
          <p:cNvPr id="5"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7" name="Šipka doprava 6">
            <a:hlinkClick r:id="rId2"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6488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Tabulky</a:t>
            </a:r>
            <a:endParaRPr lang="cs-CZ"/>
          </a:p>
        </p:txBody>
      </p:sp>
      <p:sp>
        <p:nvSpPr>
          <p:cNvPr id="3" name="Zástupný symbol pro obsah 2"/>
          <p:cNvSpPr>
            <a:spLocks noGrp="1"/>
          </p:cNvSpPr>
          <p:nvPr>
            <p:ph sz="quarter" idx="10"/>
          </p:nvPr>
        </p:nvSpPr>
        <p:spPr/>
        <p:txBody>
          <a:bodyPr>
            <a:noAutofit/>
          </a:bodyPr>
          <a:lstStyle/>
          <a:p>
            <a:pPr marL="269875" indent="-269875">
              <a:lnSpc>
                <a:spcPct val="100000"/>
              </a:lnSpc>
              <a:spcBef>
                <a:spcPts val="300"/>
              </a:spcBef>
              <a:buFont typeface="Arial" panose="020B0604020202020204" pitchFamily="34" charset="0"/>
              <a:buChar char="→"/>
            </a:pPr>
            <a:r>
              <a:rPr lang="cs-CZ" sz="1400" dirty="0"/>
              <a:t>Šířka tabulky je v ideálním případě rovna šířce okolního textu. Není-li to možné, doporučuje se umístění tabulky na střed.</a:t>
            </a:r>
          </a:p>
          <a:p>
            <a:pPr marL="269875" indent="-269875">
              <a:lnSpc>
                <a:spcPct val="100000"/>
              </a:lnSpc>
              <a:spcBef>
                <a:spcPts val="300"/>
              </a:spcBef>
              <a:buFont typeface="Arial" panose="020B0604020202020204" pitchFamily="34" charset="0"/>
              <a:buChar char="→"/>
            </a:pPr>
            <a:r>
              <a:rPr lang="cs-CZ" sz="1400" dirty="0"/>
              <a:t>Horizontální čáry, popř. rámečky, jsou spíše pomůckou pro čtenáře. Někdy stačí oddělit pouze hlavičku tabulky a další čáru udělat až na konci tabulky, jindy je vhodné čarami oddělovat jednotlivé řádky. Jinou možností je použít podtisk pro každý druhý řádek. S grafickými efekty je vhodné zacházet uvážlivě, aby zůstala zachována přehlednost tabulky.</a:t>
            </a:r>
          </a:p>
          <a:p>
            <a:pPr marL="269875" indent="-269875">
              <a:lnSpc>
                <a:spcPct val="100000"/>
              </a:lnSpc>
              <a:spcBef>
                <a:spcPts val="300"/>
              </a:spcBef>
              <a:buFont typeface="Arial" panose="020B0604020202020204" pitchFamily="34" charset="0"/>
              <a:buChar char="→"/>
            </a:pPr>
            <a:r>
              <a:rPr lang="cs-CZ" sz="1400" dirty="0"/>
              <a:t>Tabulka by měla mít více řádků než sloupců.</a:t>
            </a:r>
          </a:p>
          <a:p>
            <a:pPr marL="269875" indent="-269875">
              <a:lnSpc>
                <a:spcPct val="100000"/>
              </a:lnSpc>
              <a:spcBef>
                <a:spcPts val="300"/>
              </a:spcBef>
              <a:buFont typeface="Arial" panose="020B0604020202020204" pitchFamily="34" charset="0"/>
              <a:buChar char="→"/>
            </a:pPr>
            <a:r>
              <a:rPr lang="cs-CZ" sz="1400" dirty="0"/>
              <a:t>Pokud jsou číselné údaje v témže sloupci stejně dlouhé, lze je zarovnávat na střed. Pokud jsou ovšem různě dlouhé, pak se zarovnávají na pravý okraj se zarovnáním desetinných čárek pod sebe. Textové údaje se obvykle zarovnávají k levému okraji.</a:t>
            </a:r>
          </a:p>
          <a:p>
            <a:pPr marL="269875" indent="-269875">
              <a:lnSpc>
                <a:spcPct val="100000"/>
              </a:lnSpc>
              <a:spcBef>
                <a:spcPts val="300"/>
              </a:spcBef>
              <a:buFont typeface="Arial" panose="020B0604020202020204" pitchFamily="34" charset="0"/>
              <a:buChar char="→"/>
            </a:pPr>
            <a:r>
              <a:rPr lang="cs-CZ" sz="1400" dirty="0"/>
              <a:t>Čísla v témže sloupci by měla být uváděna na stejný počet desetinných míst. Není vhodné uvádět v tabulce plně vypsaná čísla vyšších řádů.</a:t>
            </a:r>
          </a:p>
          <a:p>
            <a:pPr marL="269875" indent="-269875">
              <a:lnSpc>
                <a:spcPct val="100000"/>
              </a:lnSpc>
              <a:spcBef>
                <a:spcPts val="300"/>
              </a:spcBef>
              <a:buFont typeface="Arial" panose="020B0604020202020204" pitchFamily="34" charset="0"/>
              <a:buChar char="→"/>
            </a:pPr>
            <a:r>
              <a:rPr lang="cs-CZ" sz="1400" dirty="0"/>
              <a:t>Názvy samostatných rubrik začínají velkým počátečním písmenem, v dělených rubrikách (podnázvech) bývá počáteční písmeno malé.</a:t>
            </a:r>
          </a:p>
          <a:p>
            <a:pPr marL="269875" indent="-269875">
              <a:lnSpc>
                <a:spcPct val="100000"/>
              </a:lnSpc>
              <a:spcBef>
                <a:spcPts val="300"/>
              </a:spcBef>
              <a:buFont typeface="Arial" panose="020B0604020202020204" pitchFamily="34" charset="0"/>
              <a:buChar char="→"/>
            </a:pPr>
            <a:r>
              <a:rPr lang="cs-CZ" sz="1400" dirty="0"/>
              <a:t>Většinou se sází stejným písmem jako ostatní text, někdy o stupeň menším. Pokud se pro obrázky nebo jejich popisky používá jiné písmo, je možno jej používat také v tabulkách.</a:t>
            </a:r>
          </a:p>
          <a:p>
            <a:pPr marL="269875" indent="-269875">
              <a:lnSpc>
                <a:spcPct val="100000"/>
              </a:lnSpc>
              <a:spcBef>
                <a:spcPts val="300"/>
              </a:spcBef>
              <a:buFont typeface="Arial" panose="020B0604020202020204" pitchFamily="34" charset="0"/>
              <a:buChar char="→"/>
            </a:pPr>
            <a:r>
              <a:rPr lang="cs-CZ" sz="1400" dirty="0"/>
              <a:t>Pod tabulkou lze uvést poznámky, vysvětlivky nebo odkazy na literaturu. Velikost použitého písma je obvykle shodná s velikostí písma v tabulce, nebo o jeden až dva stupně menší než je písmo základního textu dokumentu.</a:t>
            </a:r>
          </a:p>
          <a:p>
            <a:pPr marL="269875" indent="-269875">
              <a:lnSpc>
                <a:spcPct val="100000"/>
              </a:lnSpc>
              <a:spcBef>
                <a:spcPts val="300"/>
              </a:spcBef>
              <a:buFont typeface="Arial" panose="020B0604020202020204" pitchFamily="34" charset="0"/>
              <a:buChar char="→"/>
            </a:pPr>
            <a:r>
              <a:rPr lang="cs-CZ" sz="1400" dirty="0"/>
              <a:t>Tabulky širší než standardní šířka sazby je možno otočit o 90</a:t>
            </a:r>
            <a:r>
              <a:rPr lang="cs-CZ" sz="1400" dirty="0" smtClean="0"/>
              <a:t>° včetně popisku tak, aby se práce otáčela ve směru hodinových ručiček.</a:t>
            </a:r>
            <a:endParaRPr lang="cs-CZ" sz="1400" dirty="0"/>
          </a:p>
          <a:p>
            <a:pPr marL="269875" indent="-269875">
              <a:lnSpc>
                <a:spcPct val="100000"/>
              </a:lnSpc>
              <a:spcBef>
                <a:spcPts val="300"/>
              </a:spcBef>
              <a:buFont typeface="Arial" panose="020B0604020202020204" pitchFamily="34" charset="0"/>
              <a:buChar char="→"/>
            </a:pPr>
            <a:r>
              <a:rPr lang="cs-CZ" sz="1400" dirty="0"/>
              <a:t>Tabulky delší než jedna strana je možno sázet přes více stránek, pak se na počátku každé nové stránky opakuje hlavička tabulky a popisek.</a:t>
            </a: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Šipka doprava 4">
            <a:hlinkClick r:id="rId3"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6" name="Šipka doprava 5">
            <a:hlinkClick r:id="rId4"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01470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solidFill>
                  <a:schemeClr val="accent2"/>
                </a:solidFill>
              </a:rPr>
              <a:t>takto ne!</a:t>
            </a:r>
            <a:endParaRPr lang="cs-CZ">
              <a:solidFill>
                <a:schemeClr val="accent2"/>
              </a:solidFill>
            </a:endParaRP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pic>
        <p:nvPicPr>
          <p:cNvPr id="8" name="Picture 2" descr="E:\OneDrive – Masarykova univerzita, Ustav vypocetni techniky\VYUKA\Akademické dovednosti\ukázky grafických příloh\3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576" y="2860123"/>
            <a:ext cx="3235162" cy="1578711"/>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3582217" y="167811"/>
            <a:ext cx="8229600" cy="52141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a:p>
        </p:txBody>
      </p:sp>
      <p:sp>
        <p:nvSpPr>
          <p:cNvPr id="16" name="Zaoblený obdélník 15">
            <a:hlinkClick r:id="rId3" action="ppaction://hlinksldjump"/>
          </p:cNvPr>
          <p:cNvSpPr/>
          <p:nvPr/>
        </p:nvSpPr>
        <p:spPr>
          <a:xfrm>
            <a:off x="2048418" y="1872463"/>
            <a:ext cx="3203320" cy="9063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Pokud jsou číselné údaje v témže sloupci stejně dlouhé, lze je zarovnávat na střed. Pokud jsou ovšem různě dlouhé, pak se zarovnávají na pravý okraj se zarovnáním desetinných čárek pod sebe. Textové údaje se obvykle zarovnávají k levému okraji, viz  tabulku vpravo.</a:t>
            </a:r>
          </a:p>
        </p:txBody>
      </p:sp>
      <p:sp>
        <p:nvSpPr>
          <p:cNvPr id="10" name="Šipka doprava 9">
            <a:hlinkClick r:id="rId5"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11" name="Šipka doprava 10">
            <a:hlinkClick r:id="rId6"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pic>
        <p:nvPicPr>
          <p:cNvPr id="14" name="Picture 2" descr="E:\OneDrive – Masarykova univerzita, Ustav vypocetni techniky\VYUKA\Akademické dovednosti\ukázky grafických příloh\20b.JPG">
            <a:hlinkClick r:id="rId7" action="ppaction://hlinksldjump"/>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1670"/>
          <a:stretch/>
        </p:blipFill>
        <p:spPr bwMode="auto">
          <a:xfrm>
            <a:off x="9339309" y="3027385"/>
            <a:ext cx="2304000" cy="14232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3" descr="E:\OneDrive – Masarykova univerzita, Ustav vypocetni techniky\VYUKA\Akademické dovednosti\ukázky grafických příloh\20a.JPG">
            <a:hlinkClick r:id="rId7" action="ppaction://hlinksldjump"/>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014" b="9512"/>
          <a:stretch/>
        </p:blipFill>
        <p:spPr bwMode="auto">
          <a:xfrm>
            <a:off x="9339309" y="1289329"/>
            <a:ext cx="2304000" cy="16436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Zaoblený obdélník 16"/>
          <p:cNvSpPr/>
          <p:nvPr/>
        </p:nvSpPr>
        <p:spPr>
          <a:xfrm>
            <a:off x="9077083" y="506026"/>
            <a:ext cx="2734734" cy="7833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Tabulky delší než jedna strana je možno sázet přes více stránek. Pak se na </a:t>
            </a:r>
            <a:r>
              <a:rPr lang="cs-CZ" sz="1000">
                <a:latin typeface="Calibri" panose="020F0502020204030204" pitchFamily="34" charset="0"/>
              </a:rPr>
              <a:t>za</a:t>
            </a:r>
            <a:r>
              <a:rPr lang="cs-CZ" sz="1000">
                <a:solidFill>
                  <a:schemeClr val="dk1"/>
                </a:solidFill>
                <a:latin typeface="Calibri" panose="020F0502020204030204" pitchFamily="34" charset="0"/>
              </a:rPr>
              <a:t>čátku každé nové stránky opakuje hlavička tabulky a popisek Tab. X </a:t>
            </a:r>
            <a:r>
              <a:rPr lang="cs-CZ" sz="1000" err="1">
                <a:solidFill>
                  <a:schemeClr val="dk1"/>
                </a:solidFill>
                <a:latin typeface="Calibri" panose="020F0502020204030204" pitchFamily="34" charset="0"/>
              </a:rPr>
              <a:t>pokr</a:t>
            </a:r>
            <a:r>
              <a:rPr lang="cs-CZ" sz="1000">
                <a:solidFill>
                  <a:schemeClr val="dk1"/>
                </a:solidFill>
                <a:latin typeface="Calibri" panose="020F0502020204030204" pitchFamily="34" charset="0"/>
              </a:rPr>
              <a:t>./ Tab. X pokračování</a:t>
            </a:r>
          </a:p>
        </p:txBody>
      </p:sp>
      <p:pic>
        <p:nvPicPr>
          <p:cNvPr id="21" name="Picture 7" descr="E:\OneDrive – Masarykova univerzita, Ustav vypocetni techniky\VYUKA\Akademické dovednosti\ukázky grafických příloh\19.JPG">
            <a:hlinkClick r:id="rId10" action="ppaction://hlinksldjump"/>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5240" b="17138"/>
          <a:stretch/>
        </p:blipFill>
        <p:spPr bwMode="auto">
          <a:xfrm>
            <a:off x="5504155" y="597338"/>
            <a:ext cx="3136519" cy="2235854"/>
          </a:xfrm>
          <a:prstGeom prst="rect">
            <a:avLst/>
          </a:prstGeom>
          <a:noFill/>
          <a:extLst>
            <a:ext uri="{909E8E84-426E-40DD-AFC4-6F175D3DCCD1}">
              <a14:hiddenFill xmlns:a14="http://schemas.microsoft.com/office/drawing/2010/main">
                <a:solidFill>
                  <a:srgbClr val="FFFFFF"/>
                </a:solidFill>
              </a14:hiddenFill>
            </a:ext>
          </a:extLst>
        </p:spPr>
      </p:pic>
      <p:sp>
        <p:nvSpPr>
          <p:cNvPr id="22" name="Zaoblený obdélník 21"/>
          <p:cNvSpPr/>
          <p:nvPr/>
        </p:nvSpPr>
        <p:spPr>
          <a:xfrm>
            <a:off x="5724335" y="2394708"/>
            <a:ext cx="2585846" cy="5384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0"/>
              </a:spcBef>
            </a:pPr>
            <a:r>
              <a:rPr lang="cs-CZ" sz="1000">
                <a:latin typeface="Calibri" panose="020F0502020204030204" pitchFamily="34" charset="0"/>
              </a:rPr>
              <a:t>Názvy samostatných rubrik začínají velkým počátečním písmenem, v dělených rubrikách (podnázvech) bývá počáteční písmeno malé.</a:t>
            </a:r>
          </a:p>
        </p:txBody>
      </p:sp>
      <p:pic>
        <p:nvPicPr>
          <p:cNvPr id="24" name="Picture 2">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48418" y="4711264"/>
            <a:ext cx="2035285" cy="177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aoblený obdélník 24">
            <a:hlinkClick r:id="rId12" action="ppaction://hlinksldjump"/>
          </p:cNvPr>
          <p:cNvSpPr/>
          <p:nvPr/>
        </p:nvSpPr>
        <p:spPr>
          <a:xfrm>
            <a:off x="4083703" y="4597345"/>
            <a:ext cx="1913885" cy="6377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S grafickými efekty je vhodné zacházet uvážlivě, aby zůstala zachována přehlednost tabulky.</a:t>
            </a:r>
          </a:p>
        </p:txBody>
      </p:sp>
      <p:pic>
        <p:nvPicPr>
          <p:cNvPr id="26" name="Picture 2" descr="C:\Users\1\Desktop\Seminarni_prace_SO_ORP_VnM 2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36339" y="3400179"/>
            <a:ext cx="2144121" cy="3032103"/>
          </a:xfrm>
          <a:prstGeom prst="rect">
            <a:avLst/>
          </a:prstGeom>
          <a:noFill/>
          <a:extLst>
            <a:ext uri="{909E8E84-426E-40DD-AFC4-6F175D3DCCD1}">
              <a14:hiddenFill xmlns:a14="http://schemas.microsoft.com/office/drawing/2010/main">
                <a:solidFill>
                  <a:srgbClr val="FFFFFF"/>
                </a:solidFill>
              </a14:hiddenFill>
            </a:ext>
          </a:extLst>
        </p:spPr>
      </p:pic>
      <p:sp>
        <p:nvSpPr>
          <p:cNvPr id="27" name="Zaoblený obdélník 26"/>
          <p:cNvSpPr/>
          <p:nvPr/>
        </p:nvSpPr>
        <p:spPr>
          <a:xfrm>
            <a:off x="6663264" y="5193177"/>
            <a:ext cx="1463040" cy="3537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Šířka tabulky nesmí být větší než šířka textu.</a:t>
            </a:r>
          </a:p>
        </p:txBody>
      </p:sp>
      <p:pic>
        <p:nvPicPr>
          <p:cNvPr id="28" name="Picture 2" descr="E:\OneDrive – Masarykova univerzita, Ustav vypocetni techniky\VYUKA\Akademické dovednosti\ukázky grafických příloh\30.JP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68035" y="4537749"/>
            <a:ext cx="2046547" cy="1936230"/>
          </a:xfrm>
          <a:prstGeom prst="rect">
            <a:avLst/>
          </a:prstGeom>
          <a:noFill/>
          <a:extLst>
            <a:ext uri="{909E8E84-426E-40DD-AFC4-6F175D3DCCD1}">
              <a14:hiddenFill xmlns:a14="http://schemas.microsoft.com/office/drawing/2010/main">
                <a:solidFill>
                  <a:srgbClr val="FFFFFF"/>
                </a:solidFill>
              </a14:hiddenFill>
            </a:ext>
          </a:extLst>
        </p:spPr>
      </p:pic>
      <p:sp>
        <p:nvSpPr>
          <p:cNvPr id="29" name="Zaoblený obdélník 28"/>
          <p:cNvSpPr/>
          <p:nvPr/>
        </p:nvSpPr>
        <p:spPr>
          <a:xfrm>
            <a:off x="9517148" y="5281595"/>
            <a:ext cx="1944165" cy="530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0"/>
              </a:spcBef>
            </a:pPr>
            <a:r>
              <a:rPr lang="cs-CZ" sz="1000">
                <a:latin typeface="Calibri" panose="020F0502020204030204" pitchFamily="34" charset="0"/>
              </a:rPr>
              <a:t>Obr., tab. převzaté z cizojazyčné literatury je třeba přeložit do češtiny!!!</a:t>
            </a:r>
          </a:p>
        </p:txBody>
      </p:sp>
    </p:spTree>
    <p:extLst>
      <p:ext uri="{BB962C8B-B14F-4D97-AF65-F5344CB8AC3E}">
        <p14:creationId xmlns:p14="http://schemas.microsoft.com/office/powerpoint/2010/main" val="59222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b="1" cap="all"/>
              <a:t>Vědeckou prací má student prokázat:</a:t>
            </a:r>
            <a:endParaRPr lang="en-US" sz="4000"/>
          </a:p>
        </p:txBody>
      </p:sp>
      <p:sp>
        <p:nvSpPr>
          <p:cNvPr id="3" name="Content Placeholder 2"/>
          <p:cNvSpPr>
            <a:spLocks noGrp="1"/>
          </p:cNvSpPr>
          <p:nvPr>
            <p:ph sz="quarter" idx="10"/>
          </p:nvPr>
        </p:nvSpPr>
        <p:spPr>
          <a:xfrm>
            <a:off x="2101754" y="2266240"/>
            <a:ext cx="9621673" cy="4007560"/>
          </a:xfrm>
        </p:spPr>
        <p:txBody>
          <a:bodyPr>
            <a:noAutofit/>
          </a:bodyPr>
          <a:lstStyle/>
          <a:p>
            <a:pPr marL="271463" indent="-271463">
              <a:lnSpc>
                <a:spcPct val="100000"/>
              </a:lnSpc>
              <a:spcBef>
                <a:spcPts val="600"/>
              </a:spcBef>
              <a:buFont typeface="Arial" panose="020B0604020202020204" pitchFamily="34" charset="0"/>
              <a:buChar char="→"/>
            </a:pPr>
            <a:r>
              <a:rPr lang="cs-CZ" sz="1800"/>
              <a:t>schopnost vědecky zkoumat zvolené téma</a:t>
            </a:r>
          </a:p>
          <a:p>
            <a:pPr marL="271463" indent="-271463">
              <a:lnSpc>
                <a:spcPct val="100000"/>
              </a:lnSpc>
              <a:spcBef>
                <a:spcPts val="600"/>
              </a:spcBef>
              <a:buFont typeface="Arial" panose="020B0604020202020204" pitchFamily="34" charset="0"/>
              <a:buChar char="→"/>
            </a:pPr>
            <a:r>
              <a:rPr lang="cs-CZ" sz="1800"/>
              <a:t>schopnost samostatně zpracovat zadanou problematiku</a:t>
            </a:r>
          </a:p>
          <a:p>
            <a:pPr marL="271463" indent="-271463">
              <a:lnSpc>
                <a:spcPct val="100000"/>
              </a:lnSpc>
              <a:spcBef>
                <a:spcPts val="600"/>
              </a:spcBef>
              <a:buFont typeface="Arial" panose="020B0604020202020204" pitchFamily="34" charset="0"/>
              <a:buChar char="→"/>
            </a:pPr>
            <a:r>
              <a:rPr lang="cs-CZ" sz="1800"/>
              <a:t>schopnost vytvořit komunikát</a:t>
            </a:r>
          </a:p>
          <a:p>
            <a:pPr marL="271463" indent="-271463">
              <a:lnSpc>
                <a:spcPct val="100000"/>
              </a:lnSpc>
              <a:spcBef>
                <a:spcPts val="600"/>
              </a:spcBef>
              <a:buFont typeface="Arial" panose="020B0604020202020204" pitchFamily="34" charset="0"/>
              <a:buChar char="→"/>
            </a:pPr>
            <a:r>
              <a:rPr lang="cs-CZ" sz="1800"/>
              <a:t>schopnost prezentovat práci a obhájit ji</a:t>
            </a:r>
          </a:p>
          <a:p>
            <a:pPr>
              <a:lnSpc>
                <a:spcPct val="100000"/>
              </a:lnSpc>
              <a:spcBef>
                <a:spcPts val="600"/>
              </a:spcBef>
              <a:buFontTx/>
              <a:buChar char="-"/>
            </a:pPr>
            <a:endParaRPr lang="cs-CZ" sz="800"/>
          </a:p>
          <a:p>
            <a:pPr marL="0" indent="0">
              <a:lnSpc>
                <a:spcPct val="100000"/>
              </a:lnSpc>
              <a:spcBef>
                <a:spcPts val="600"/>
              </a:spcBef>
              <a:buNone/>
            </a:pPr>
            <a:r>
              <a:rPr lang="cs-CZ" sz="1800"/>
              <a:t>Bakalářská (diplomová) práce završuje příslušnou etapu vysokoškolského studia. Smyslem této práce je ověřit schopnost studenta samostatně pracovat a uplatňovat poznatky získané v průběhu studia na vysoké škole. Je to systematická činnost, posloupnost řady dílčích úkonů, vedoucích od zadání práce až po formulování nových poznatků a jejich zdokumentování.</a:t>
            </a:r>
          </a:p>
          <a:p>
            <a:pPr marL="0" indent="0" algn="just">
              <a:lnSpc>
                <a:spcPct val="100000"/>
              </a:lnSpc>
              <a:spcBef>
                <a:spcPts val="600"/>
              </a:spcBef>
              <a:buNone/>
            </a:pPr>
            <a:r>
              <a:rPr lang="cs-CZ" sz="1800"/>
              <a:t>Zvládnutí koncepce a úpravy tohoto zpravidla prvního většího díla studenta dává jisté předpoklady k úspěšnému pokračování v publikační činnosti.</a:t>
            </a:r>
          </a:p>
          <a:p>
            <a:pPr marL="0" indent="0">
              <a:lnSpc>
                <a:spcPct val="100000"/>
              </a:lnSpc>
              <a:spcBef>
                <a:spcPts val="600"/>
              </a:spcBef>
              <a:buNone/>
            </a:pPr>
            <a:r>
              <a:rPr lang="cs-CZ" sz="1800" b="1"/>
              <a:t/>
            </a:r>
            <a:br>
              <a:rPr lang="cs-CZ" sz="1800" b="1"/>
            </a:br>
            <a:endParaRPr lang="cs-CZ" sz="1800" strike="sngStrike"/>
          </a:p>
          <a:p>
            <a:pPr>
              <a:lnSpc>
                <a:spcPct val="100000"/>
              </a:lnSpc>
              <a:spcBef>
                <a:spcPts val="600"/>
              </a:spcBef>
            </a:pPr>
            <a:endParaRPr lang="en-US" sz="1800"/>
          </a:p>
        </p:txBody>
      </p:sp>
      <p:sp>
        <p:nvSpPr>
          <p:cNvPr id="9" name="Rounded Rectangle 8">
            <a:hlinkClick r:id="rId4" action="ppaction://hlinksldjump"/>
          </p:cNvPr>
          <p:cNvSpPr/>
          <p:nvPr/>
        </p:nvSpPr>
        <p:spPr>
          <a:xfrm>
            <a:off x="491322" y="791570"/>
            <a:ext cx="1160058" cy="967808"/>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b="1">
                <a:latin typeface="Calibri" panose="020F0502020204030204" pitchFamily="34" charset="0"/>
              </a:rPr>
              <a:t>Úvod</a:t>
            </a:r>
            <a:endParaRPr lang="en-US" sz="1400" b="1">
              <a:latin typeface="Calibri" panose="020F0502020204030204" pitchFamily="34" charset="0"/>
            </a:endParaRPr>
          </a:p>
        </p:txBody>
      </p:sp>
      <p:sp>
        <p:nvSpPr>
          <p:cNvPr id="6" name="Šipka doprava 5">
            <a:hlinkClick r:id="rId4" action="ppaction://hlinksldjump"/>
          </p:cNvPr>
          <p:cNvSpPr/>
          <p:nvPr/>
        </p:nvSpPr>
        <p:spPr>
          <a:xfrm rot="10800000">
            <a:off x="6536265" y="6603996"/>
            <a:ext cx="254000" cy="169333"/>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176394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Obrázky</a:t>
            </a:r>
            <a:endParaRPr lang="cs-CZ"/>
          </a:p>
        </p:txBody>
      </p:sp>
      <p:sp>
        <p:nvSpPr>
          <p:cNvPr id="3" name="Zástupný symbol pro obsah 2"/>
          <p:cNvSpPr>
            <a:spLocks noGrp="1"/>
          </p:cNvSpPr>
          <p:nvPr>
            <p:ph sz="quarter" idx="10"/>
          </p:nvPr>
        </p:nvSpPr>
        <p:spPr>
          <a:xfrm>
            <a:off x="2101754" y="2072081"/>
            <a:ext cx="9823947" cy="4164945"/>
          </a:xfrm>
        </p:spPr>
        <p:txBody>
          <a:bodyPr vert="horz" lIns="91440" tIns="45720" rIns="91440" bIns="45720" rtlCol="0" anchor="t">
            <a:noAutofit/>
          </a:bodyPr>
          <a:lstStyle/>
          <a:p>
            <a:pPr marL="269875" indent="-269875">
              <a:lnSpc>
                <a:spcPct val="100000"/>
              </a:lnSpc>
              <a:spcBef>
                <a:spcPts val="600"/>
              </a:spcBef>
              <a:buFont typeface="Arial" panose="020B0604020202020204" pitchFamily="34" charset="0"/>
              <a:buChar char="→"/>
            </a:pPr>
            <a:r>
              <a:rPr lang="cs-CZ" sz="1400" dirty="0"/>
              <a:t>Je-li graf vytvářen na základě tabulky, rovněž uvedené v textu, je vhodné umístit tabulkovou i grafickou reprezentaci dat pohromadě.</a:t>
            </a:r>
          </a:p>
          <a:p>
            <a:pPr marL="269875" indent="-269875">
              <a:lnSpc>
                <a:spcPct val="100000"/>
              </a:lnSpc>
              <a:spcBef>
                <a:spcPts val="600"/>
              </a:spcBef>
              <a:buFont typeface="Arial" panose="020B0604020202020204" pitchFamily="34" charset="0"/>
              <a:buChar char="→"/>
            </a:pPr>
            <a:r>
              <a:rPr lang="cs-CZ" sz="1400" dirty="0"/>
              <a:t>Pro konstrukci grafů se používá pouze pravoúhlý systém souřadnic (s výjimkou některých typů grafů, např. grafu kruhového).</a:t>
            </a:r>
          </a:p>
          <a:p>
            <a:pPr marL="269875" indent="-269875">
              <a:lnSpc>
                <a:spcPct val="100000"/>
              </a:lnSpc>
              <a:spcBef>
                <a:spcPts val="600"/>
              </a:spcBef>
              <a:buFont typeface="Arial" panose="020B0604020202020204" pitchFamily="34" charset="0"/>
              <a:buChar char="→"/>
            </a:pPr>
            <a:r>
              <a:rPr lang="cs-CZ" sz="1400" dirty="0"/>
              <a:t>Na vodorovnou osu se zaznamenává nezávislá proměnná, na osu svislou pak proměnná závislá.</a:t>
            </a:r>
          </a:p>
          <a:p>
            <a:pPr marL="269875" indent="-269875">
              <a:lnSpc>
                <a:spcPct val="100000"/>
              </a:lnSpc>
              <a:spcBef>
                <a:spcPts val="600"/>
              </a:spcBef>
              <a:buFont typeface="Arial" panose="020B0604020202020204" pitchFamily="34" charset="0"/>
              <a:buChar char="→"/>
            </a:pPr>
            <a:r>
              <a:rPr lang="cs-CZ" sz="1400" dirty="0">
                <a:latin typeface="Calibri"/>
                <a:cs typeface="Calibri"/>
              </a:rPr>
              <a:t>Zřetelnost a vypovídací schopnost grafu je ovlivněna správnou volbou stupnic (měřítek) os. U grafu je nutno vždy popsat, co je na které ose zaznamenáno, vynést a popsat stupnici měřítka osy včetně označení měrných jednotek.</a:t>
            </a:r>
          </a:p>
          <a:p>
            <a:pPr marL="269875" indent="-269875">
              <a:lnSpc>
                <a:spcPct val="100000"/>
              </a:lnSpc>
              <a:spcBef>
                <a:spcPts val="600"/>
              </a:spcBef>
              <a:buFont typeface="Arial" panose="020B0604020202020204" pitchFamily="34" charset="0"/>
              <a:buChar char="→"/>
            </a:pPr>
            <a:r>
              <a:rPr lang="cs-CZ" sz="1400" dirty="0"/>
              <a:t>Je-li v grafu zobrazena funkce, která nezačíná v počátku grafu (nule), pak se vynáší stupnice až v rozpětí funkčních hodnot.</a:t>
            </a:r>
          </a:p>
          <a:p>
            <a:pPr marL="269875" indent="-269875">
              <a:lnSpc>
                <a:spcPct val="100000"/>
              </a:lnSpc>
              <a:spcBef>
                <a:spcPts val="600"/>
              </a:spcBef>
              <a:buFont typeface="Arial" panose="020B0604020202020204" pitchFamily="34" charset="0"/>
              <a:buChar char="→"/>
            </a:pPr>
            <a:r>
              <a:rPr lang="cs-CZ" sz="1400" dirty="0"/>
              <a:t>Zkracují se čísla u popisu stupnice (</a:t>
            </a:r>
            <a:r>
              <a:rPr lang="cs-CZ" sz="1400" dirty="0">
                <a:solidFill>
                  <a:schemeClr val="accent2"/>
                </a:solidFill>
              </a:rPr>
              <a:t>ne 25 000 000</a:t>
            </a:r>
            <a:r>
              <a:rPr lang="cs-CZ" sz="1400" dirty="0"/>
              <a:t>).</a:t>
            </a:r>
          </a:p>
          <a:p>
            <a:pPr marL="269875" indent="-269875">
              <a:lnSpc>
                <a:spcPct val="100000"/>
              </a:lnSpc>
              <a:spcBef>
                <a:spcPts val="600"/>
              </a:spcBef>
              <a:buFont typeface="Arial" panose="020B0604020202020204" pitchFamily="34" charset="0"/>
              <a:buChar char="→"/>
            </a:pPr>
            <a:r>
              <a:rPr lang="cs-CZ" sz="1400" dirty="0"/>
              <a:t>Je-li zobrazeno více proměnných, je nutno v legendě vyznačit způsob jejich grafického rozlišení.</a:t>
            </a:r>
          </a:p>
          <a:p>
            <a:pPr marL="269875" indent="-269875">
              <a:lnSpc>
                <a:spcPct val="100000"/>
              </a:lnSpc>
              <a:spcBef>
                <a:spcPts val="600"/>
              </a:spcBef>
              <a:buFont typeface="Arial" panose="020B0604020202020204" pitchFamily="34" charset="0"/>
              <a:buChar char="→"/>
            </a:pPr>
            <a:r>
              <a:rPr lang="cs-CZ" sz="1400" dirty="0"/>
              <a:t>Grafické znázornění musí být jasné a přehledné, různé závislosti musí být zřetelně odlišeny. V případě černobílého tisku je vhodnější používat grafické značky než barevné odlišení. Rámeček kolem grafu používejte jen výjimečně.</a:t>
            </a:r>
          </a:p>
          <a:p>
            <a:pPr marL="269875" indent="-269875">
              <a:lnSpc>
                <a:spcPct val="100000"/>
              </a:lnSpc>
              <a:spcBef>
                <a:spcPts val="600"/>
              </a:spcBef>
              <a:buFont typeface="Arial" panose="020B0604020202020204" pitchFamily="34" charset="0"/>
              <a:buChar char="→"/>
            </a:pPr>
            <a:r>
              <a:rPr lang="cs-CZ" sz="1400" dirty="0">
                <a:latin typeface="Calibri"/>
                <a:cs typeface="Calibri"/>
              </a:rPr>
              <a:t>Obrázky širší než standardní šířka sazby je možno otočit o 90</a:t>
            </a:r>
            <a:r>
              <a:rPr lang="cs-CZ" sz="1400" dirty="0" smtClean="0">
                <a:latin typeface="Calibri"/>
                <a:cs typeface="Calibri"/>
              </a:rPr>
              <a:t>° </a:t>
            </a:r>
            <a:r>
              <a:rPr lang="cs-CZ" sz="1400" dirty="0"/>
              <a:t>včetně popisku tak, aby se práce otáčela ve směru hodinových ručiček.</a:t>
            </a:r>
            <a:endParaRPr lang="cs-CZ" sz="1400" dirty="0">
              <a:latin typeface="Calibri"/>
              <a:cs typeface="Calibri"/>
            </a:endParaRPr>
          </a:p>
          <a:p>
            <a:pPr marL="269875" indent="-269875">
              <a:lnSpc>
                <a:spcPct val="100000"/>
              </a:lnSpc>
              <a:spcBef>
                <a:spcPts val="600"/>
              </a:spcBef>
              <a:buFont typeface="Arial" panose="020B0604020202020204" pitchFamily="34" charset="0"/>
              <a:buChar char="→"/>
            </a:pPr>
            <a:r>
              <a:rPr lang="cs-CZ" sz="1400" dirty="0"/>
              <a:t>Mapy se tvoří podle kartografických pravidel, které znáte z výuky, mapa umístěná jako obrázek v textu neobsahuje název a tiráž (tyto informace jsou v popisu obrázku), stačí legenda a měřítko.</a:t>
            </a:r>
          </a:p>
          <a:p>
            <a:pPr marL="269875" indent="-269875">
              <a:lnSpc>
                <a:spcPct val="100000"/>
              </a:lnSpc>
              <a:spcBef>
                <a:spcPts val="600"/>
              </a:spcBef>
              <a:buFont typeface="Arial" panose="020B0604020202020204" pitchFamily="34" charset="0"/>
              <a:buChar char="→"/>
            </a:pPr>
            <a:r>
              <a:rPr lang="cs-CZ" sz="1400" dirty="0">
                <a:latin typeface="Calibri"/>
                <a:cs typeface="Calibri"/>
              </a:rPr>
              <a:t>Fotografie musí být kvalitní (s dostatečným rozlišením), přiměřeně velké.</a:t>
            </a:r>
          </a:p>
          <a:p>
            <a:pPr marL="271145" indent="-271145">
              <a:lnSpc>
                <a:spcPct val="100000"/>
              </a:lnSpc>
              <a:spcBef>
                <a:spcPts val="600"/>
              </a:spcBef>
              <a:buFont typeface="Symbol" panose="05050102010706020507" pitchFamily="18" charset="2"/>
              <a:buChar char="®"/>
            </a:pPr>
            <a:endParaRPr lang="cs-CZ" sz="1400" dirty="0">
              <a:cs typeface="Calibri" panose="020F0502020204030204" pitchFamily="34" charset="0"/>
            </a:endParaRPr>
          </a:p>
          <a:p>
            <a:pPr>
              <a:lnSpc>
                <a:spcPct val="100000"/>
              </a:lnSpc>
              <a:spcBef>
                <a:spcPts val="600"/>
              </a:spcBef>
            </a:pPr>
            <a:endParaRPr lang="cs-CZ" sz="1400" dirty="0"/>
          </a:p>
        </p:txBody>
      </p:sp>
      <p:sp>
        <p:nvSpPr>
          <p:cNvPr id="4" name="Rounded Rectangle 12">
            <a:hlinkClick r:id="rId3"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Šipka doprava 4">
            <a:hlinkClick r:id="rId4"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6" name="Šipka doprava 5">
            <a:hlinkClick r:id="rId5"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21055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solidFill>
                  <a:schemeClr val="accent2"/>
                </a:solidFill>
              </a:rPr>
              <a:t>takto ne!</a:t>
            </a:r>
            <a:endParaRPr lang="cs-CZ">
              <a:solidFill>
                <a:schemeClr val="accent2"/>
              </a:solidFill>
            </a:endParaRP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Nadpis 1"/>
          <p:cNvSpPr txBox="1">
            <a:spLocks/>
          </p:cNvSpPr>
          <p:nvPr/>
        </p:nvSpPr>
        <p:spPr>
          <a:xfrm>
            <a:off x="3173239" y="222581"/>
            <a:ext cx="8229600" cy="7393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a:p>
        </p:txBody>
      </p:sp>
      <p:pic>
        <p:nvPicPr>
          <p:cNvPr id="6" name="Picture 2" descr="E:\OneDrive – Masarykova univerzita, Ustav vypocetni techniky\VYUKA\Akademické dovednosti\ukázky grafických příloh\1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894"/>
          <a:stretch/>
        </p:blipFill>
        <p:spPr bwMode="auto">
          <a:xfrm>
            <a:off x="8455229" y="473279"/>
            <a:ext cx="3383578" cy="2323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neDrive – Masarykova univerzita, Ustav vypocetni techniky\VYUKA\Akademické dovednosti\ukázky grafických příloh\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2813" y="1636431"/>
            <a:ext cx="3195279" cy="2295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OneDrive – Masarykova univerzita, Ustav vypocetni techniky\VYUKA\Akademické dovednosti\ukázky grafických příloh\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155"/>
          <a:stretch/>
        </p:blipFill>
        <p:spPr bwMode="auto">
          <a:xfrm>
            <a:off x="2182812" y="4166461"/>
            <a:ext cx="2716039" cy="22712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OneDrive – Masarykova univerzita, Ustav vypocetni techniky\VYUKA\Akademické dovednosti\ukázky grafických příloh\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601" b="13756"/>
          <a:stretch/>
        </p:blipFill>
        <p:spPr bwMode="auto">
          <a:xfrm>
            <a:off x="5436354" y="2314920"/>
            <a:ext cx="2871932" cy="1617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OneDrive – Masarykova univerzita, Ustav vypocetni techniky\VYUKA\Akademické dovednosti\ukázky grafických příloh\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89353" y="2849732"/>
            <a:ext cx="2771631" cy="1596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E:\OneDrive – Masarykova univerzita, Ustav vypocetni techniky\VYUKA\Akademické dovednosti\ukázky grafických příloh\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679"/>
          <a:stretch/>
        </p:blipFill>
        <p:spPr bwMode="auto">
          <a:xfrm>
            <a:off x="8989354" y="4551697"/>
            <a:ext cx="2772975" cy="1911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OneDrive – Masarykova univerzita, Ustav vypocetni techniky\VYUKA\Akademické dovednosti\ukázky grafických příloh\1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b="24555"/>
          <a:stretch/>
        </p:blipFill>
        <p:spPr bwMode="auto">
          <a:xfrm>
            <a:off x="5402000" y="4056057"/>
            <a:ext cx="3095972" cy="2369170"/>
          </a:xfrm>
          <a:prstGeom prst="rect">
            <a:avLst/>
          </a:prstGeom>
          <a:noFill/>
          <a:extLst>
            <a:ext uri="{909E8E84-426E-40DD-AFC4-6F175D3DCCD1}">
              <a14:hiddenFill xmlns:a14="http://schemas.microsoft.com/office/drawing/2010/main">
                <a:solidFill>
                  <a:srgbClr val="FFFFFF"/>
                </a:solidFill>
              </a14:hiddenFill>
            </a:ext>
          </a:extLst>
        </p:spPr>
      </p:pic>
      <p:sp>
        <p:nvSpPr>
          <p:cNvPr id="14" name="Zaoblený obdélník 13"/>
          <p:cNvSpPr/>
          <p:nvPr/>
        </p:nvSpPr>
        <p:spPr>
          <a:xfrm>
            <a:off x="5664049" y="961931"/>
            <a:ext cx="2416543" cy="5916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cs-CZ" altLang="cs-CZ" sz="1000">
                <a:latin typeface="Calibri" panose="020F0502020204030204" pitchFamily="34" charset="0"/>
              </a:rPr>
              <a:t>Barvy, rámečky, popisy os, kvalita převzatých obr.!</a:t>
            </a:r>
            <a:endParaRPr lang="cs-CZ" sz="1000">
              <a:solidFill>
                <a:schemeClr val="dk1"/>
              </a:solidFill>
              <a:latin typeface="Calibri" panose="020F0502020204030204" pitchFamily="34" charset="0"/>
            </a:endParaRPr>
          </a:p>
        </p:txBody>
      </p:sp>
      <p:sp>
        <p:nvSpPr>
          <p:cNvPr id="15" name="Šipka doprava 14">
            <a:hlinkClick r:id="rId10"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16" name="Šipka doprava 15">
            <a:hlinkClick r:id="rId11"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4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solidFill>
                  <a:schemeClr val="accent2"/>
                </a:solidFill>
              </a:rPr>
              <a:t>takto ne!</a:t>
            </a:r>
            <a:endParaRPr lang="cs-CZ">
              <a:solidFill>
                <a:schemeClr val="accent2"/>
              </a:solidFill>
            </a:endParaRP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Nadpis 1"/>
          <p:cNvSpPr txBox="1">
            <a:spLocks/>
          </p:cNvSpPr>
          <p:nvPr/>
        </p:nvSpPr>
        <p:spPr>
          <a:xfrm>
            <a:off x="3303917" y="247670"/>
            <a:ext cx="8229600" cy="905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b="1" cap="all"/>
          </a:p>
        </p:txBody>
      </p:sp>
      <p:pic>
        <p:nvPicPr>
          <p:cNvPr id="8" name="Picture 2" descr="E:\OneDrive – Masarykova univerzita, Ustav vypocetni techniky\VYUKA\Akademické dovednosti\ukázky grafických příloh\24.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460" y="1007141"/>
            <a:ext cx="3717598" cy="2875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OneDrive – Masarykova univerzita, Ustav vypocetni techniky\VYUKA\Akademické dovednosti\ukázky grafických příloh\21.JPG">
            <a:hlinkClick r:id="rId3"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5" t="3904" r="721" b="13395"/>
          <a:stretch/>
        </p:blipFill>
        <p:spPr bwMode="auto">
          <a:xfrm>
            <a:off x="8085459" y="4252013"/>
            <a:ext cx="3686641" cy="2217078"/>
          </a:xfrm>
          <a:prstGeom prst="rect">
            <a:avLst/>
          </a:prstGeom>
          <a:noFill/>
          <a:extLst>
            <a:ext uri="{909E8E84-426E-40DD-AFC4-6F175D3DCCD1}">
              <a14:hiddenFill xmlns:a14="http://schemas.microsoft.com/office/drawing/2010/main">
                <a:solidFill>
                  <a:srgbClr val="FFFFFF"/>
                </a:solidFill>
              </a14:hiddenFill>
            </a:ext>
          </a:extLst>
        </p:spPr>
      </p:pic>
      <p:sp>
        <p:nvSpPr>
          <p:cNvPr id="11" name="Zaoblený obdélník 10">
            <a:hlinkClick r:id="rId3" action="ppaction://hlinksldjump"/>
          </p:cNvPr>
          <p:cNvSpPr/>
          <p:nvPr/>
        </p:nvSpPr>
        <p:spPr>
          <a:xfrm>
            <a:off x="5069150" y="1007141"/>
            <a:ext cx="2929631" cy="10791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Aft>
                <a:spcPts val="300"/>
              </a:spcAft>
            </a:pPr>
            <a:r>
              <a:rPr lang="cs-CZ" altLang="cs-CZ" sz="1000">
                <a:latin typeface="Calibri" panose="020F0502020204030204" pitchFamily="34" charset="0"/>
              </a:rPr>
              <a:t>M</a:t>
            </a:r>
            <a:r>
              <a:rPr lang="cs-CZ" sz="1000">
                <a:solidFill>
                  <a:schemeClr val="dk1"/>
                </a:solidFill>
                <a:latin typeface="Calibri" panose="020F0502020204030204" pitchFamily="34" charset="0"/>
              </a:rPr>
              <a:t>apa umístěná jako obrázek v textu neobsahuje název a tiráž (tyto informace jsou v popisu obrázku), stačí legenda a měřítko. Severka se u mapy orientované na sever běžně nedává.</a:t>
            </a:r>
          </a:p>
          <a:p>
            <a:r>
              <a:rPr lang="cs-CZ" sz="1000">
                <a:latin typeface="Calibri" panose="020F0502020204030204" pitchFamily="34" charset="0"/>
              </a:rPr>
              <a:t>Mapa v příloze obsahuje tiráž, jejíž součástí musí být uvedeno – </a:t>
            </a:r>
            <a:r>
              <a:rPr lang="cs-CZ" sz="1000" b="1"/>
              <a:t>autor, GÚ </a:t>
            </a:r>
            <a:r>
              <a:rPr lang="cs-CZ" sz="1000" b="1" err="1"/>
              <a:t>PřF</a:t>
            </a:r>
            <a:r>
              <a:rPr lang="cs-CZ" sz="1000" b="1"/>
              <a:t> MU, Brno a rok</a:t>
            </a:r>
            <a:endParaRPr lang="cs-CZ" sz="1000" b="1">
              <a:solidFill>
                <a:schemeClr val="dk1"/>
              </a:solidFill>
              <a:latin typeface="Calibri" panose="020F0502020204030204" pitchFamily="34" charset="0"/>
            </a:endParaRPr>
          </a:p>
        </p:txBody>
      </p:sp>
      <p:sp>
        <p:nvSpPr>
          <p:cNvPr id="12" name="Šipka doprava 11">
            <a:hlinkClick r:id="rId6"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13" name="Šipka doprava 12">
            <a:hlinkClick r:id="rId7"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pic>
        <p:nvPicPr>
          <p:cNvPr id="15" name="Picture 3" descr="E:\OneDrive - Masarykova univerzita\VYUKA\Akademické dovednosti\obr_ukazka uprav_Page_1.jpg">
            <a:hlinkClick r:id="rId8" action="ppaction://hlinksldjump"/>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736" t="40939" r="6782" b="19181"/>
          <a:stretch/>
        </p:blipFill>
        <p:spPr bwMode="auto">
          <a:xfrm>
            <a:off x="2376204" y="4149806"/>
            <a:ext cx="3514129" cy="2319285"/>
          </a:xfrm>
          <a:prstGeom prst="rect">
            <a:avLst/>
          </a:prstGeom>
          <a:noFill/>
          <a:extLst>
            <a:ext uri="{909E8E84-426E-40DD-AFC4-6F175D3DCCD1}">
              <a14:hiddenFill xmlns:a14="http://schemas.microsoft.com/office/drawing/2010/main">
                <a:solidFill>
                  <a:srgbClr val="FFFFFF"/>
                </a:solidFill>
              </a14:hiddenFill>
            </a:ext>
          </a:extLst>
        </p:spPr>
      </p:pic>
      <p:sp>
        <p:nvSpPr>
          <p:cNvPr id="16" name="Zaoblený obdélník 15">
            <a:hlinkClick r:id="rId8" action="ppaction://hlinksldjump"/>
          </p:cNvPr>
          <p:cNvSpPr/>
          <p:nvPr/>
        </p:nvSpPr>
        <p:spPr>
          <a:xfrm>
            <a:off x="2061047" y="2778711"/>
            <a:ext cx="4357507" cy="12303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Aft>
                <a:spcPts val="300"/>
              </a:spcAft>
            </a:pPr>
            <a:r>
              <a:rPr lang="cs-CZ" sz="1000">
                <a:latin typeface="Calibri" panose="020F0502020204030204" pitchFamily="34" charset="0"/>
              </a:rPr>
              <a:t>Na vodorovnou osu se zaznamenává nezávislá proměnná, na osu svislou pak proměnná závislá.</a:t>
            </a:r>
          </a:p>
          <a:p>
            <a:pPr>
              <a:spcAft>
                <a:spcPts val="300"/>
              </a:spcAft>
            </a:pPr>
            <a:r>
              <a:rPr lang="cs-CZ" sz="1000">
                <a:latin typeface="Calibri" panose="020F0502020204030204" pitchFamily="34" charset="0"/>
              </a:rPr>
              <a:t>Zřetelnost a vypovídací schopnost grafu je ovlivněna správnou volbou stupnic (měřítek) os. U grafu je nutno vždy popsat, co je na které ose zaznamenáno, vynést a popsat stupnici měřítka osy včetně označení měrných jednotek.</a:t>
            </a:r>
          </a:p>
          <a:p>
            <a:pPr>
              <a:spcAft>
                <a:spcPts val="300"/>
              </a:spcAft>
            </a:pPr>
            <a:r>
              <a:rPr lang="cs-CZ" sz="1000">
                <a:latin typeface="Calibri" panose="020F0502020204030204" pitchFamily="34" charset="0"/>
              </a:rPr>
              <a:t>Zkracují se čísla u popisu stupnice (ne 25 000 000).</a:t>
            </a:r>
          </a:p>
        </p:txBody>
      </p:sp>
    </p:spTree>
    <p:extLst>
      <p:ext uri="{BB962C8B-B14F-4D97-AF65-F5344CB8AC3E}">
        <p14:creationId xmlns:p14="http://schemas.microsoft.com/office/powerpoint/2010/main" val="34973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Popisky a umístění v textu</a:t>
            </a:r>
            <a:endParaRPr lang="cs-CZ"/>
          </a:p>
        </p:txBody>
      </p:sp>
      <p:sp>
        <p:nvSpPr>
          <p:cNvPr id="3" name="Zástupný symbol pro obsah 2"/>
          <p:cNvSpPr>
            <a:spLocks noGrp="1"/>
          </p:cNvSpPr>
          <p:nvPr>
            <p:ph sz="quarter" idx="10"/>
          </p:nvPr>
        </p:nvSpPr>
        <p:spPr/>
        <p:txBody>
          <a:bodyPr>
            <a:normAutofit fontScale="85000" lnSpcReduction="20000"/>
          </a:bodyPr>
          <a:lstStyle/>
          <a:p>
            <a:pPr marL="0" indent="0">
              <a:lnSpc>
                <a:spcPct val="120000"/>
              </a:lnSpc>
              <a:spcBef>
                <a:spcPts val="0"/>
              </a:spcBef>
              <a:spcAft>
                <a:spcPts val="600"/>
              </a:spcAft>
              <a:buNone/>
            </a:pPr>
            <a:r>
              <a:rPr lang="cs-CZ" b="1"/>
              <a:t>Popisek</a:t>
            </a:r>
          </a:p>
          <a:p>
            <a:pPr marL="266700" indent="-266700">
              <a:lnSpc>
                <a:spcPct val="120000"/>
              </a:lnSpc>
              <a:spcBef>
                <a:spcPts val="0"/>
              </a:spcBef>
              <a:spcAft>
                <a:spcPts val="600"/>
              </a:spcAft>
              <a:buFont typeface="Arial" panose="020B0604020202020204" pitchFamily="34" charset="0"/>
              <a:buChar char="→"/>
            </a:pPr>
            <a:r>
              <a:rPr lang="cs-CZ" sz="1900"/>
              <a:t>ve všech případech stejně vzdálen od tab./obr. i od textu</a:t>
            </a:r>
          </a:p>
          <a:p>
            <a:pPr marL="266700" indent="-266700">
              <a:lnSpc>
                <a:spcPct val="120000"/>
              </a:lnSpc>
              <a:spcBef>
                <a:spcPts val="0"/>
              </a:spcBef>
              <a:spcAft>
                <a:spcPts val="600"/>
              </a:spcAft>
              <a:buFont typeface="Arial" panose="020B0604020202020204" pitchFamily="34" charset="0"/>
              <a:buChar char="→"/>
            </a:pPr>
            <a:r>
              <a:rPr lang="cs-CZ" sz="1900"/>
              <a:t>zarovnání – bloková úprava, předsazení Obr. X/Tab. X u popisku delšího než jeden řádek</a:t>
            </a:r>
          </a:p>
          <a:p>
            <a:pPr marL="266700" indent="-266700">
              <a:lnSpc>
                <a:spcPct val="120000"/>
              </a:lnSpc>
              <a:spcBef>
                <a:spcPts val="0"/>
              </a:spcBef>
              <a:spcAft>
                <a:spcPts val="600"/>
              </a:spcAft>
              <a:buFont typeface="Arial" panose="020B0604020202020204" pitchFamily="34" charset="0"/>
              <a:buChar char="→"/>
            </a:pPr>
            <a:r>
              <a:rPr lang="cs-CZ" sz="1900"/>
              <a:t>bez dělení slov</a:t>
            </a:r>
          </a:p>
          <a:p>
            <a:pPr marL="266700" indent="-266700">
              <a:lnSpc>
                <a:spcPct val="120000"/>
              </a:lnSpc>
              <a:spcBef>
                <a:spcPts val="0"/>
              </a:spcBef>
              <a:spcAft>
                <a:spcPts val="600"/>
              </a:spcAft>
              <a:buFont typeface="Arial" panose="020B0604020202020204" pitchFamily="34" charset="0"/>
              <a:buChar char="→"/>
            </a:pPr>
            <a:r>
              <a:rPr lang="cs-CZ" sz="1900"/>
              <a:t>písmo o 1–2 stupně menší než základní písmo; možné použít kurzívu nebo jiný typ písma</a:t>
            </a:r>
          </a:p>
          <a:p>
            <a:pPr marL="0" indent="0">
              <a:lnSpc>
                <a:spcPct val="120000"/>
              </a:lnSpc>
              <a:spcBef>
                <a:spcPts val="600"/>
              </a:spcBef>
              <a:spcAft>
                <a:spcPts val="600"/>
              </a:spcAft>
              <a:buNone/>
            </a:pPr>
            <a:r>
              <a:rPr lang="cs-CZ" b="1"/>
              <a:t>Umístění</a:t>
            </a:r>
          </a:p>
          <a:p>
            <a:pPr marL="266700" indent="-266700">
              <a:lnSpc>
                <a:spcPct val="120000"/>
              </a:lnSpc>
              <a:spcBef>
                <a:spcPts val="0"/>
              </a:spcBef>
              <a:spcAft>
                <a:spcPts val="600"/>
              </a:spcAft>
              <a:buFont typeface="Arial" panose="020B0604020202020204" pitchFamily="34" charset="0"/>
              <a:buChar char="→"/>
            </a:pPr>
            <a:r>
              <a:rPr lang="cs-CZ" sz="1900"/>
              <a:t>3–7 řádků textu – obrázek/tabulka nad text nebo pod něj, 8 a více řádků – obrázek/tabulku lze zalomit do textu</a:t>
            </a:r>
          </a:p>
          <a:p>
            <a:pPr marL="266700" indent="-266700">
              <a:lnSpc>
                <a:spcPct val="120000"/>
              </a:lnSpc>
              <a:spcBef>
                <a:spcPts val="0"/>
              </a:spcBef>
              <a:spcAft>
                <a:spcPts val="600"/>
              </a:spcAft>
              <a:buFont typeface="Arial" panose="020B0604020202020204" pitchFamily="34" charset="0"/>
              <a:buChar char="→"/>
            </a:pPr>
            <a:r>
              <a:rPr lang="cs-CZ" sz="1900"/>
              <a:t>umístění bezprostředně za textem, k němuž se obrázek/tabulka vztahují, podle možnosti na téže stránce (zmínit odkaz na obrázek/tabulku v textu!)</a:t>
            </a:r>
          </a:p>
          <a:p>
            <a:pPr marL="266700" indent="-266700">
              <a:lnSpc>
                <a:spcPct val="120000"/>
              </a:lnSpc>
              <a:spcBef>
                <a:spcPts val="0"/>
              </a:spcBef>
              <a:spcAft>
                <a:spcPts val="600"/>
              </a:spcAft>
              <a:buFont typeface="Arial" panose="020B0604020202020204" pitchFamily="34" charset="0"/>
              <a:buChar char="→"/>
            </a:pPr>
            <a:r>
              <a:rPr lang="cs-CZ" sz="1900"/>
              <a:t>neobtékat textem</a:t>
            </a:r>
          </a:p>
          <a:p>
            <a:pPr marL="266700" indent="-266700">
              <a:lnSpc>
                <a:spcPct val="120000"/>
              </a:lnSpc>
              <a:spcBef>
                <a:spcPts val="0"/>
              </a:spcBef>
              <a:spcAft>
                <a:spcPts val="600"/>
              </a:spcAft>
              <a:buFont typeface="Arial" panose="020B0604020202020204" pitchFamily="34" charset="0"/>
              <a:buChar char="→"/>
            </a:pPr>
            <a:r>
              <a:rPr lang="cs-CZ" sz="1900"/>
              <a:t>velké obrázky, tabulky mohu otočit o 90° tak, aby se kniha otáčela po směru hodinových ručiček; otáčí se i popisek, číslo strany se nemusí zobrazovat, pokud by překáželo (ale počítá se do celkového počtu stran). Přílohu lze také otočit, nikoliv popisek!!! (ten zde zastává úlohu číslování stran)</a:t>
            </a: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Šipka doprava 4">
            <a:hlinkClick r:id="rId3"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6" name="Šipka doprava 5">
            <a:hlinkClick r:id="rId4"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7" name="Zaoblený obdélník 6"/>
          <p:cNvSpPr/>
          <p:nvPr/>
        </p:nvSpPr>
        <p:spPr>
          <a:xfrm>
            <a:off x="8534030" y="1685434"/>
            <a:ext cx="2944608" cy="9922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lgn="just">
              <a:spcBef>
                <a:spcPts val="0"/>
              </a:spcBef>
            </a:pPr>
            <a:r>
              <a:rPr lang="cs-CZ" sz="1000">
                <a:latin typeface="Calibri" panose="020F0502020204030204" pitchFamily="34" charset="0"/>
              </a:rPr>
              <a:t>Obr. 1 Název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p>
          <a:p>
            <a:pPr marL="360363" indent="-360363" algn="just">
              <a:spcBef>
                <a:spcPts val="0"/>
              </a:spcBef>
            </a:pPr>
            <a:endParaRPr lang="cs-CZ" sz="1000">
              <a:latin typeface="Calibri" panose="020F0502020204030204" pitchFamily="34" charset="0"/>
            </a:endParaRPr>
          </a:p>
          <a:p>
            <a:pPr marL="360363" indent="-360363">
              <a:spcBef>
                <a:spcPts val="0"/>
              </a:spcBef>
            </a:pPr>
            <a:r>
              <a:rPr lang="cs-CZ" sz="1000">
                <a:latin typeface="Calibri" panose="020F0502020204030204" pitchFamily="34" charset="0"/>
              </a:rPr>
              <a:t>Tab. 1 Název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r>
              <a:rPr lang="cs-CZ" sz="1000" err="1">
                <a:latin typeface="Calibri" panose="020F0502020204030204" pitchFamily="34" charset="0"/>
              </a:rPr>
              <a:t>název</a:t>
            </a:r>
            <a:r>
              <a:rPr lang="cs-CZ" sz="1000">
                <a:latin typeface="Calibri" panose="020F0502020204030204" pitchFamily="34" charset="0"/>
              </a:rPr>
              <a:t> </a:t>
            </a:r>
          </a:p>
        </p:txBody>
      </p:sp>
    </p:spTree>
    <p:extLst>
      <p:ext uri="{BB962C8B-B14F-4D97-AF65-F5344CB8AC3E}">
        <p14:creationId xmlns:p14="http://schemas.microsoft.com/office/powerpoint/2010/main" val="1396880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solidFill>
                  <a:schemeClr val="accent2"/>
                </a:solidFill>
              </a:rPr>
              <a:t>TAKTO NE!</a:t>
            </a:r>
            <a:endParaRPr lang="cs-CZ">
              <a:solidFill>
                <a:schemeClr val="accent2"/>
              </a:solidFill>
            </a:endParaRPr>
          </a:p>
        </p:txBody>
      </p:sp>
      <p:sp>
        <p:nvSpPr>
          <p:cNvPr id="4" name="Rounded Rectangle 12">
            <a:hlinkClick r:id="rId3"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pic>
        <p:nvPicPr>
          <p:cNvPr id="6" name="Picture 8" descr="E:\OneDrive – Masarykova univerzita, Ustav vypocetni techniky\VYUKA\Akademické dovednosti\ukázky grafických příloh\44.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93" t="20192" r="3165" b="18167"/>
          <a:stretch/>
        </p:blipFill>
        <p:spPr bwMode="auto">
          <a:xfrm>
            <a:off x="2036701" y="3145430"/>
            <a:ext cx="2853185" cy="2891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OneDrive – Masarykova univerzita, Ustav vypocetni techniky\VYUKA\Akademické dovednosti\ukázky grafických příloh\26.JPG">
            <a:hlinkClick r:id="rId4"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869" b="10869"/>
          <a:stretch/>
        </p:blipFill>
        <p:spPr bwMode="auto">
          <a:xfrm>
            <a:off x="5172944" y="2824286"/>
            <a:ext cx="3234641" cy="3216844"/>
          </a:xfrm>
          <a:prstGeom prst="rect">
            <a:avLst/>
          </a:prstGeom>
          <a:noFill/>
          <a:extLst>
            <a:ext uri="{909E8E84-426E-40DD-AFC4-6F175D3DCCD1}">
              <a14:hiddenFill xmlns:a14="http://schemas.microsoft.com/office/drawing/2010/main">
                <a:solidFill>
                  <a:srgbClr val="FFFFFF"/>
                </a:solidFill>
              </a14:hiddenFill>
            </a:ext>
          </a:extLst>
        </p:spPr>
      </p:pic>
      <p:sp>
        <p:nvSpPr>
          <p:cNvPr id="10" name="Zaoblený obdélník 9">
            <a:hlinkClick r:id="rId4" action="ppaction://hlinksldjump"/>
          </p:cNvPr>
          <p:cNvSpPr/>
          <p:nvPr/>
        </p:nvSpPr>
        <p:spPr>
          <a:xfrm>
            <a:off x="2036701" y="1823121"/>
            <a:ext cx="2853184" cy="10011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Popisek</a:t>
            </a:r>
          </a:p>
          <a:p>
            <a:pPr marL="171450" indent="-171450">
              <a:buFontTx/>
              <a:buChar char="-"/>
            </a:pPr>
            <a:r>
              <a:rPr lang="cs-CZ" sz="1000">
                <a:latin typeface="Calibri" panose="020F0502020204030204" pitchFamily="34" charset="0"/>
              </a:rPr>
              <a:t>písmo o 1–2 stupně menší než základní písmo; možné použít kurzívu nebo jiný typ písma (musí být na první pohled jasné, co je popisek a co je text práce)</a:t>
            </a:r>
          </a:p>
        </p:txBody>
      </p:sp>
      <p:sp>
        <p:nvSpPr>
          <p:cNvPr id="12" name="Šipka doprava 11">
            <a:hlinkClick r:id="rId7"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11" name="Šipka doprava 10">
            <a:hlinkClick r:id="rId8"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pic>
        <p:nvPicPr>
          <p:cNvPr id="13" name="Picture 3" descr="E:\OneDrive – Masarykova univerzita, Ustav vypocetni techniky\VYUKA\Akademické dovednosti\ukázky grafických příloh\29.JP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2158" y="2012321"/>
            <a:ext cx="2543302" cy="4028809"/>
          </a:xfrm>
          <a:prstGeom prst="rect">
            <a:avLst/>
          </a:prstGeom>
          <a:noFill/>
          <a:extLst>
            <a:ext uri="{909E8E84-426E-40DD-AFC4-6F175D3DCCD1}">
              <a14:hiddenFill xmlns:a14="http://schemas.microsoft.com/office/drawing/2010/main">
                <a:solidFill>
                  <a:srgbClr val="FFFFFF"/>
                </a:solidFill>
              </a14:hiddenFill>
            </a:ext>
          </a:extLst>
        </p:spPr>
      </p:pic>
      <p:sp>
        <p:nvSpPr>
          <p:cNvPr id="14" name="Zaoblený obdélník 13"/>
          <p:cNvSpPr/>
          <p:nvPr/>
        </p:nvSpPr>
        <p:spPr>
          <a:xfrm>
            <a:off x="8962158" y="1170864"/>
            <a:ext cx="2160000" cy="6522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I graf je obrázek, čísluje se průběžně.</a:t>
            </a:r>
          </a:p>
          <a:p>
            <a:r>
              <a:rPr lang="cs-CZ" sz="1000">
                <a:latin typeface="Calibri" panose="020F0502020204030204" pitchFamily="34" charset="0"/>
              </a:rPr>
              <a:t>Zarovnání musí být jednotné – buď na střed nebo na levý okraj.</a:t>
            </a:r>
          </a:p>
        </p:txBody>
      </p:sp>
    </p:spTree>
    <p:extLst>
      <p:ext uri="{BB962C8B-B14F-4D97-AF65-F5344CB8AC3E}">
        <p14:creationId xmlns:p14="http://schemas.microsoft.com/office/powerpoint/2010/main" val="577367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E:\OneDrive – Masarykova univerzita, Ustav vypocetni techniky\VYUKA\Akademické dovednosti\ukázky grafických příloh\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46" t="6997" r="9084" b="3337"/>
          <a:stretch/>
        </p:blipFill>
        <p:spPr bwMode="auto">
          <a:xfrm>
            <a:off x="1879600" y="1900885"/>
            <a:ext cx="2548467" cy="3919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5" descr="E:\OneDrive – Masarykova univerzita, Ustav vypocetni techniky\VYUKA\Akademické dovednosti\ukázky grafických příloh\3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t="6364" r="8756" b="10395"/>
          <a:stretch/>
        </p:blipFill>
        <p:spPr bwMode="auto">
          <a:xfrm>
            <a:off x="9199908" y="496040"/>
            <a:ext cx="2617798" cy="385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cap="all">
                <a:solidFill>
                  <a:schemeClr val="accent2"/>
                </a:solidFill>
              </a:rPr>
              <a:t>takto ne!</a:t>
            </a:r>
            <a:endParaRPr lang="cs-CZ">
              <a:solidFill>
                <a:schemeClr val="accent2"/>
              </a:solidFill>
            </a:endParaRPr>
          </a:p>
        </p:txBody>
      </p:sp>
      <p:sp>
        <p:nvSpPr>
          <p:cNvPr id="5" name="Rounded Rectangle 12">
            <a:hlinkClick r:id="rId4"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6" name="Nadpis 1"/>
          <p:cNvSpPr txBox="1">
            <a:spLocks/>
          </p:cNvSpPr>
          <p:nvPr/>
        </p:nvSpPr>
        <p:spPr>
          <a:xfrm>
            <a:off x="3688086" y="274638"/>
            <a:ext cx="8229600" cy="857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a:p>
        </p:txBody>
      </p:sp>
      <p:pic>
        <p:nvPicPr>
          <p:cNvPr id="8" name="Picture 2" descr="E:\OneDrive – Masarykova univerzita, Ustav vypocetni techniky\VYUKA\Akademické dovednosti\ukázky grafických příloh\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466" y="2686020"/>
            <a:ext cx="2654874" cy="3814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E:\OneDrive – Masarykova univerzita, Ustav vypocetni techniky\VYUKA\Akademické dovednosti\ukázky grafických příloh\43.PNG"/>
          <p:cNvPicPr>
            <a:picLocks noChangeAspect="1" noChangeArrowheads="1"/>
          </p:cNvPicPr>
          <p:nvPr/>
        </p:nvPicPr>
        <p:blipFill rotWithShape="1">
          <a:blip r:embed="rId6">
            <a:extLst>
              <a:ext uri="{28A0092B-C50C-407E-A947-70E740481C1C}">
                <a14:useLocalDpi xmlns:a14="http://schemas.microsoft.com/office/drawing/2010/main" val="0"/>
              </a:ext>
            </a:extLst>
          </a:blip>
          <a:srcRect l="10534" t="6678" r="6338" b="4254"/>
          <a:stretch/>
        </p:blipFill>
        <p:spPr bwMode="auto">
          <a:xfrm>
            <a:off x="7045311" y="2674482"/>
            <a:ext cx="2554841" cy="3837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3688149" y="121386"/>
            <a:ext cx="8229600" cy="52141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a:p>
        </p:txBody>
      </p:sp>
      <p:sp>
        <p:nvSpPr>
          <p:cNvPr id="14" name="Zaoblený obdélník 13"/>
          <p:cNvSpPr/>
          <p:nvPr/>
        </p:nvSpPr>
        <p:spPr>
          <a:xfrm>
            <a:off x="4951436" y="1049365"/>
            <a:ext cx="3562250" cy="64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Aft>
                <a:spcPts val="300"/>
              </a:spcAft>
            </a:pPr>
            <a:r>
              <a:rPr lang="cs-CZ" sz="1000" err="1">
                <a:solidFill>
                  <a:schemeClr val="dk1"/>
                </a:solidFill>
                <a:latin typeface="Calibri" panose="020F0502020204030204" pitchFamily="34" charset="0"/>
              </a:rPr>
              <a:t>Příl</a:t>
            </a:r>
            <a:r>
              <a:rPr lang="cs-CZ" sz="1000">
                <a:solidFill>
                  <a:schemeClr val="dk1"/>
                </a:solidFill>
                <a:latin typeface="Calibri" panose="020F0502020204030204" pitchFamily="34" charset="0"/>
              </a:rPr>
              <a:t>. X Název - </a:t>
            </a:r>
            <a:r>
              <a:rPr lang="cs-CZ" sz="1000" b="1">
                <a:solidFill>
                  <a:schemeClr val="dk1"/>
                </a:solidFill>
                <a:latin typeface="Calibri" panose="020F0502020204030204" pitchFamily="34" charset="0"/>
              </a:rPr>
              <a:t>vpravo nahoře</a:t>
            </a:r>
            <a:r>
              <a:rPr lang="cs-CZ" sz="1000">
                <a:solidFill>
                  <a:schemeClr val="dk1"/>
                </a:solidFill>
                <a:latin typeface="Calibri" panose="020F0502020204030204" pitchFamily="34" charset="0"/>
              </a:rPr>
              <a:t> stránky (další popis se již neuvádí)</a:t>
            </a:r>
          </a:p>
          <a:p>
            <a:pPr>
              <a:spcAft>
                <a:spcPts val="300"/>
              </a:spcAft>
            </a:pPr>
            <a:r>
              <a:rPr lang="cs-CZ" sz="1000">
                <a:latin typeface="Calibri" panose="020F0502020204030204" pitchFamily="34" charset="0"/>
              </a:rPr>
              <a:t>J</a:t>
            </a:r>
            <a:r>
              <a:rPr lang="cs-CZ" sz="1000">
                <a:solidFill>
                  <a:schemeClr val="dk1"/>
                </a:solidFill>
                <a:latin typeface="Calibri" panose="020F0502020204030204" pitchFamily="34" charset="0"/>
              </a:rPr>
              <a:t>edna příloha na stranu, strany se nečíslují (poslední číslovanou stranou je SEZNAM PŘÍLOH).</a:t>
            </a:r>
          </a:p>
        </p:txBody>
      </p:sp>
      <p:sp>
        <p:nvSpPr>
          <p:cNvPr id="16" name="Šipka doprava 15">
            <a:hlinkClick r:id="rId7"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
        <p:nvSpPr>
          <p:cNvPr id="17" name="Šipka doprava 16">
            <a:hlinkClick r:id="rId8" action="ppaction://hlinksldjump"/>
          </p:cNvPr>
          <p:cNvSpPr/>
          <p:nvPr/>
        </p:nvSpPr>
        <p:spPr>
          <a:xfrm>
            <a:off x="6917267"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86661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solidFill>
                  <a:schemeClr val="accent2"/>
                </a:solidFill>
              </a:rPr>
              <a:t>TAKTO NE!</a:t>
            </a:r>
            <a:endParaRPr lang="cs-CZ">
              <a:solidFill>
                <a:schemeClr val="accent2"/>
              </a:solidFill>
            </a:endParaRPr>
          </a:p>
        </p:txBody>
      </p:sp>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Nadpis 1"/>
          <p:cNvSpPr txBox="1">
            <a:spLocks/>
          </p:cNvSpPr>
          <p:nvPr/>
        </p:nvSpPr>
        <p:spPr>
          <a:xfrm>
            <a:off x="3610344" y="274638"/>
            <a:ext cx="8229600" cy="7393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b="1"/>
          </a:p>
        </p:txBody>
      </p:sp>
      <p:pic>
        <p:nvPicPr>
          <p:cNvPr id="6" name="Picture 3" descr="E:\OneDrive – Masarykova univerzita, Ustav vypocetni techniky\VYUKA\Akademické dovednosti\ukázky grafických příloh\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993"/>
          <a:stretch/>
        </p:blipFill>
        <p:spPr bwMode="auto">
          <a:xfrm>
            <a:off x="9023891" y="789068"/>
            <a:ext cx="2858843" cy="2944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OneDrive – Masarykova univerzita, Ustav vypocetni techniky\VYUKA\Akademické dovednosti\ukázky grafických příloh\18.JP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95" t="8569" r="6307" b="3469"/>
          <a:stretch/>
        </p:blipFill>
        <p:spPr bwMode="auto">
          <a:xfrm>
            <a:off x="4147118" y="3399532"/>
            <a:ext cx="2017700" cy="30643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5" descr="E:\OneDrive – Masarykova univerzita, Ustav vypocetni techniky\VYUKA\Akademické dovednosti\ukázky grafických příloh\40.PNG">
            <a:hlinkClick r:id="rId4" action="ppaction://hlinksldjump"/>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30" t="10367" r="1858" b="16168"/>
          <a:stretch/>
        </p:blipFill>
        <p:spPr bwMode="auto">
          <a:xfrm rot="16200000">
            <a:off x="1068401" y="3549021"/>
            <a:ext cx="3739902" cy="2054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9" descr="E:\OneDrive – Masarykova univerzita, Ustav vypocetni techniky\VYUKA\Akademické dovednosti\ukázky grafických příloh\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7108" y="4538312"/>
            <a:ext cx="2219145" cy="1908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E:\OneDrive – Masarykova univerzita, Ustav vypocetni techniky\VYUKA\Akademické dovednosti\ukázky grafických příloh\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7551" y="4781057"/>
            <a:ext cx="2063848" cy="16653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OneDrive – Masarykova univerzita, Ustav vypocetni techniky\VYUKA\Akademické dovednosti\ukázky grafických příloh\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3251" y="888794"/>
            <a:ext cx="2512519" cy="2883278"/>
          </a:xfrm>
          <a:prstGeom prst="rect">
            <a:avLst/>
          </a:prstGeom>
          <a:noFill/>
          <a:extLst>
            <a:ext uri="{909E8E84-426E-40DD-AFC4-6F175D3DCCD1}">
              <a14:hiddenFill xmlns:a14="http://schemas.microsoft.com/office/drawing/2010/main">
                <a:solidFill>
                  <a:srgbClr val="FFFFFF"/>
                </a:solidFill>
              </a14:hiddenFill>
            </a:ext>
          </a:extLst>
        </p:spPr>
      </p:pic>
      <p:sp>
        <p:nvSpPr>
          <p:cNvPr id="14" name="Šipka doprava 13"/>
          <p:cNvSpPr/>
          <p:nvPr/>
        </p:nvSpPr>
        <p:spPr>
          <a:xfrm rot="21033531">
            <a:off x="5822851" y="1960407"/>
            <a:ext cx="484617" cy="1105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7" name="Zaoblený obdélník 16"/>
          <p:cNvSpPr/>
          <p:nvPr/>
        </p:nvSpPr>
        <p:spPr>
          <a:xfrm>
            <a:off x="9450012" y="3413525"/>
            <a:ext cx="2006600" cy="639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Obrázky seřadit pod sebe nebo všechny označit jako jeden obrázek a), b), c), d)</a:t>
            </a:r>
          </a:p>
        </p:txBody>
      </p:sp>
      <p:sp>
        <p:nvSpPr>
          <p:cNvPr id="18" name="Zaoblený obdélník 17"/>
          <p:cNvSpPr/>
          <p:nvPr/>
        </p:nvSpPr>
        <p:spPr>
          <a:xfrm>
            <a:off x="8755853" y="5302928"/>
            <a:ext cx="1320800" cy="378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Neobtékat textem!</a:t>
            </a:r>
          </a:p>
        </p:txBody>
      </p:sp>
      <p:sp>
        <p:nvSpPr>
          <p:cNvPr id="19" name="Zaoblený obdélník 18"/>
          <p:cNvSpPr/>
          <p:nvPr/>
        </p:nvSpPr>
        <p:spPr>
          <a:xfrm>
            <a:off x="3025302" y="1770101"/>
            <a:ext cx="2955183" cy="4911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3–7 řádků textu – obrázek/tabulka nad text nebo pod něj, 8 a více řádků – obrázek/tabulku lze zalomit do textu.</a:t>
            </a:r>
          </a:p>
        </p:txBody>
      </p:sp>
      <p:sp>
        <p:nvSpPr>
          <p:cNvPr id="20" name="Zaoblený obdélník 19"/>
          <p:cNvSpPr/>
          <p:nvPr/>
        </p:nvSpPr>
        <p:spPr>
          <a:xfrm>
            <a:off x="3852335" y="2514002"/>
            <a:ext cx="2312484" cy="6881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Velké obrázky, tabulky mohu otočit o 90°, otáčí se i popisek, číslo strany se nemusí zobrazovat. Přílohu lze také otočit, nikoliv popisek!!! </a:t>
            </a:r>
          </a:p>
        </p:txBody>
      </p:sp>
      <p:sp>
        <p:nvSpPr>
          <p:cNvPr id="21" name="Šipka doprava 20">
            <a:hlinkClick r:id="rId10" action="ppaction://hlinksldjump"/>
          </p:cNvPr>
          <p:cNvSpPr/>
          <p:nvPr/>
        </p:nvSpPr>
        <p:spPr>
          <a:xfrm rot="10800000">
            <a:off x="6536265" y="6603996"/>
            <a:ext cx="254000" cy="169333"/>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51914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BIBLIOGRAFICKÉ CITACE</a:t>
            </a:r>
            <a:endParaRPr lang="cs-CZ"/>
          </a:p>
        </p:txBody>
      </p:sp>
      <p:sp>
        <p:nvSpPr>
          <p:cNvPr id="3" name="Zástupný symbol pro obsah 2"/>
          <p:cNvSpPr>
            <a:spLocks noGrp="1"/>
          </p:cNvSpPr>
          <p:nvPr>
            <p:ph sz="quarter" idx="10"/>
          </p:nvPr>
        </p:nvSpPr>
        <p:spPr/>
        <p:txBody>
          <a:bodyPr vert="horz" lIns="91440" tIns="45720" rIns="91440" bIns="45720" rtlCol="0" anchor="t">
            <a:normAutofit/>
          </a:bodyPr>
          <a:lstStyle/>
          <a:p>
            <a:pPr marL="0" indent="0" algn="just">
              <a:lnSpc>
                <a:spcPct val="100000"/>
              </a:lnSpc>
              <a:spcBef>
                <a:spcPts val="600"/>
              </a:spcBef>
              <a:buNone/>
            </a:pPr>
            <a:r>
              <a:rPr lang="cs-CZ" sz="1800" b="1" dirty="0">
                <a:solidFill>
                  <a:srgbClr val="002060"/>
                </a:solidFill>
                <a:latin typeface="Calibri"/>
                <a:cs typeface="Calibri"/>
              </a:rPr>
              <a:t>Bibliografická citace </a:t>
            </a:r>
            <a:r>
              <a:rPr lang="cs-CZ" sz="1800" dirty="0">
                <a:latin typeface="Calibri"/>
                <a:cs typeface="Calibri"/>
              </a:rPr>
              <a:t>je souhrn údajů o citovaném dokumentu umožňující jeho jednoznačnou identifikaci. </a:t>
            </a:r>
            <a:r>
              <a:rPr lang="cs-CZ" sz="1800" b="1" dirty="0">
                <a:solidFill>
                  <a:srgbClr val="002060"/>
                </a:solidFill>
                <a:latin typeface="Calibri"/>
                <a:cs typeface="Calibri"/>
              </a:rPr>
              <a:t>Odkazem na citace </a:t>
            </a:r>
            <a:r>
              <a:rPr lang="cs-CZ" sz="1800" dirty="0">
                <a:latin typeface="Calibri"/>
                <a:cs typeface="Calibri"/>
              </a:rPr>
              <a:t>se rozumí odvolání v textu na citaci, uvedenou na jiném místě. Všechny citované tituly uvádíme seřazené podle abecedy v samostatném seznamu použité literatury na konci práce. V bibliografické citaci zaznamenané údaje musejí odkazovat na ten </a:t>
            </a:r>
            <a:r>
              <a:rPr lang="cs-CZ" sz="1800" b="1" dirty="0">
                <a:latin typeface="Calibri"/>
                <a:cs typeface="Calibri"/>
              </a:rPr>
              <a:t>exemplář </a:t>
            </a:r>
            <a:r>
              <a:rPr lang="cs-CZ" sz="1800" b="1">
                <a:latin typeface="Calibri"/>
                <a:cs typeface="Calibri"/>
              </a:rPr>
              <a:t>dokumentu, který byl viděn nebo užíván při citování ("citace s knihou v ruce")! </a:t>
            </a:r>
            <a:endParaRPr lang="cs-CZ" sz="1800" b="1"/>
          </a:p>
          <a:p>
            <a:pPr marL="0" indent="0" algn="just">
              <a:lnSpc>
                <a:spcPct val="100000"/>
              </a:lnSpc>
              <a:spcBef>
                <a:spcPts val="600"/>
              </a:spcBef>
              <a:buNone/>
            </a:pPr>
            <a:r>
              <a:rPr lang="cs-CZ" sz="1800">
                <a:latin typeface="Calibri"/>
                <a:cs typeface="Calibri"/>
              </a:rPr>
              <a:t>Pokud není uveden odkaz či odvolání na nějaký titul, považuje se příslušná část bakalářské (diplomové) práce za původní text studenta. Na všechny části bakalářské (diplomové) práce, přebírané a přepracované podle literárních i elektronických podkladů i původní části textu, se vztahuje </a:t>
            </a:r>
            <a:r>
              <a:rPr lang="cs-CZ" sz="1800" b="1">
                <a:latin typeface="Calibri"/>
                <a:cs typeface="Calibri"/>
              </a:rPr>
              <a:t>zákon č. 121/2000 Sb.</a:t>
            </a:r>
            <a:r>
              <a:rPr lang="cs-CZ" sz="1800">
                <a:latin typeface="Calibri"/>
                <a:cs typeface="Calibri"/>
              </a:rPr>
              <a:t> o právu autorském, o právech souvisejících s právem autorským a o změně některých zákonů (</a:t>
            </a:r>
            <a:r>
              <a:rPr lang="cs-CZ" sz="1800" b="1">
                <a:latin typeface="Calibri"/>
                <a:cs typeface="Calibri"/>
              </a:rPr>
              <a:t>autorský</a:t>
            </a:r>
            <a:r>
              <a:rPr lang="cs-CZ" sz="1800" dirty="0">
                <a:latin typeface="Calibri"/>
                <a:cs typeface="Calibri"/>
              </a:rPr>
              <a:t> </a:t>
            </a:r>
            <a:r>
              <a:rPr lang="cs-CZ" sz="1800" b="1">
                <a:latin typeface="Calibri"/>
                <a:cs typeface="Calibri"/>
              </a:rPr>
              <a:t>zákon</a:t>
            </a:r>
            <a:r>
              <a:rPr lang="cs-CZ" sz="1800">
                <a:latin typeface="Calibri"/>
                <a:cs typeface="Calibri"/>
              </a:rPr>
              <a:t>). </a:t>
            </a:r>
            <a:endParaRPr lang="cs-CZ" sz="1800">
              <a:cs typeface="Calibri"/>
            </a:endParaRPr>
          </a:p>
        </p:txBody>
      </p:sp>
      <p:sp>
        <p:nvSpPr>
          <p:cNvPr id="5" name="Rounded Rectangle 9">
            <a:hlinkClick r:id="rId2"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13828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b="1"/>
              <a:t>Monografie</a:t>
            </a:r>
            <a:r>
              <a:rPr lang="cs-CZ" sz="1800"/>
              <a:t/>
            </a:r>
            <a:br>
              <a:rPr lang="cs-CZ" sz="1800"/>
            </a:br>
            <a:r>
              <a:rPr lang="cs-CZ" sz="1800" b="1" cap="small">
                <a:solidFill>
                  <a:srgbClr val="002060"/>
                </a:solidFill>
              </a:rPr>
              <a:t>Příjmení</a:t>
            </a:r>
            <a:r>
              <a:rPr lang="cs-CZ" sz="1800" b="1">
                <a:solidFill>
                  <a:srgbClr val="002060"/>
                </a:solidFill>
              </a:rPr>
              <a:t>, J. [a kol./</a:t>
            </a:r>
            <a:r>
              <a:rPr lang="cs-CZ" sz="1800" b="1" err="1">
                <a:solidFill>
                  <a:srgbClr val="002060"/>
                </a:solidFill>
              </a:rPr>
              <a:t>ed</a:t>
            </a:r>
            <a:r>
              <a:rPr lang="cs-CZ" sz="1800" b="1">
                <a:solidFill>
                  <a:srgbClr val="002060"/>
                </a:solidFill>
              </a:rPr>
              <a:t>./</a:t>
            </a:r>
            <a:r>
              <a:rPr lang="cs-CZ" sz="1800" b="1" err="1">
                <a:solidFill>
                  <a:srgbClr val="002060"/>
                </a:solidFill>
              </a:rPr>
              <a:t>red</a:t>
            </a:r>
            <a:r>
              <a:rPr lang="cs-CZ" sz="1800" b="1">
                <a:solidFill>
                  <a:srgbClr val="002060"/>
                </a:solidFill>
              </a:rPr>
              <a:t>.] </a:t>
            </a:r>
            <a:r>
              <a:rPr lang="cs-CZ" sz="1800" b="1"/>
              <a:t>(</a:t>
            </a:r>
            <a:r>
              <a:rPr lang="cs-CZ" sz="1800" b="1">
                <a:solidFill>
                  <a:srgbClr val="0070C0"/>
                </a:solidFill>
              </a:rPr>
              <a:t>ROK</a:t>
            </a:r>
            <a:r>
              <a:rPr lang="cs-CZ" sz="1800" b="1"/>
              <a:t>): </a:t>
            </a:r>
            <a:r>
              <a:rPr lang="cs-CZ" sz="1800" b="1">
                <a:solidFill>
                  <a:srgbClr val="C00000"/>
                </a:solidFill>
              </a:rPr>
              <a:t>Název knihy</a:t>
            </a:r>
            <a:r>
              <a:rPr lang="cs-CZ" sz="1800" b="1"/>
              <a:t>. [Podtitul./Diplomová práce./Vydání.] </a:t>
            </a:r>
            <a:r>
              <a:rPr lang="cs-CZ" sz="1800" b="1">
                <a:solidFill>
                  <a:schemeClr val="accent5"/>
                </a:solidFill>
              </a:rPr>
              <a:t>Vydavatel</a:t>
            </a:r>
            <a:r>
              <a:rPr lang="cs-CZ" sz="1800" b="1"/>
              <a:t>, </a:t>
            </a:r>
            <a:r>
              <a:rPr lang="cs-CZ" sz="1800" b="1">
                <a:solidFill>
                  <a:schemeClr val="accent2"/>
                </a:solidFill>
              </a:rPr>
              <a:t>místo vydání</a:t>
            </a:r>
            <a:r>
              <a:rPr lang="cs-CZ" sz="1800" b="1"/>
              <a:t>, </a:t>
            </a:r>
            <a:r>
              <a:rPr lang="cs-CZ" sz="1800" b="1">
                <a:solidFill>
                  <a:schemeClr val="accent3"/>
                </a:solidFill>
              </a:rPr>
              <a:t>počet stran s</a:t>
            </a:r>
            <a:r>
              <a:rPr lang="cs-CZ" sz="1800" b="1"/>
              <a:t>. [www (datum citace)]</a:t>
            </a:r>
            <a:endParaRPr lang="cs-CZ" sz="1800"/>
          </a:p>
        </p:txBody>
      </p:sp>
      <p:sp>
        <p:nvSpPr>
          <p:cNvPr id="3" name="Zástupný symbol pro obsah 2"/>
          <p:cNvSpPr>
            <a:spLocks noGrp="1"/>
          </p:cNvSpPr>
          <p:nvPr>
            <p:ph sz="quarter" idx="10"/>
          </p:nvPr>
        </p:nvSpPr>
        <p:spPr>
          <a:xfrm>
            <a:off x="2101754" y="2072081"/>
            <a:ext cx="9760046" cy="4164945"/>
          </a:xfrm>
        </p:spPr>
        <p:txBody>
          <a:bodyPr>
            <a:noAutofit/>
          </a:bodyPr>
          <a:lstStyle/>
          <a:p>
            <a:pPr marL="177800" indent="-177800">
              <a:lnSpc>
                <a:spcPct val="100000"/>
              </a:lnSpc>
              <a:spcBef>
                <a:spcPts val="300"/>
              </a:spcBef>
              <a:buNone/>
            </a:pPr>
            <a:r>
              <a:rPr lang="cs-CZ" sz="1700" cap="small">
                <a:solidFill>
                  <a:srgbClr val="002060"/>
                </a:solidFill>
              </a:rPr>
              <a:t>Beven</a:t>
            </a:r>
            <a:r>
              <a:rPr lang="cs-CZ" sz="1700">
                <a:solidFill>
                  <a:srgbClr val="002060"/>
                </a:solidFill>
              </a:rPr>
              <a:t>, </a:t>
            </a:r>
            <a:r>
              <a:rPr lang="cs-CZ" sz="1700" cap="small">
                <a:solidFill>
                  <a:srgbClr val="002060"/>
                </a:solidFill>
              </a:rPr>
              <a:t>K. J.</a:t>
            </a:r>
            <a:r>
              <a:rPr lang="cs-CZ" sz="1700">
                <a:solidFill>
                  <a:srgbClr val="002060"/>
                </a:solidFill>
              </a:rPr>
              <a:t> </a:t>
            </a:r>
            <a:r>
              <a:rPr lang="cs-CZ" sz="1700"/>
              <a:t>(</a:t>
            </a:r>
            <a:r>
              <a:rPr lang="cs-CZ" sz="1700">
                <a:solidFill>
                  <a:srgbClr val="0070C0"/>
                </a:solidFill>
                <a:ea typeface="+mj-ea"/>
                <a:cs typeface="+mj-cs"/>
              </a:rPr>
              <a:t>2011</a:t>
            </a:r>
            <a:r>
              <a:rPr lang="cs-CZ" sz="1700"/>
              <a:t>): </a:t>
            </a:r>
            <a:r>
              <a:rPr lang="cs-CZ" sz="1700">
                <a:solidFill>
                  <a:srgbClr val="C00000"/>
                </a:solidFill>
                <a:ea typeface="+mj-ea"/>
                <a:cs typeface="+mj-cs"/>
              </a:rPr>
              <a:t>Rainfall-Runoff Modelling: The Primer</a:t>
            </a:r>
            <a:r>
              <a:rPr lang="cs-CZ" sz="1700"/>
              <a:t>. </a:t>
            </a:r>
            <a:r>
              <a:rPr lang="cs-CZ" sz="1700">
                <a:solidFill>
                  <a:schemeClr val="accent5"/>
                </a:solidFill>
                <a:ea typeface="+mj-ea"/>
                <a:cs typeface="+mj-cs"/>
              </a:rPr>
              <a:t>Wiley-Blackwell</a:t>
            </a:r>
            <a:r>
              <a:rPr lang="cs-CZ" sz="1700">
                <a:solidFill>
                  <a:schemeClr val="accent3">
                    <a:lumMod val="50000"/>
                  </a:schemeClr>
                </a:solidFill>
              </a:rPr>
              <a:t>, </a:t>
            </a:r>
            <a:r>
              <a:rPr lang="cs-CZ" sz="1700">
                <a:solidFill>
                  <a:schemeClr val="accent2"/>
                </a:solidFill>
                <a:ea typeface="+mj-ea"/>
                <a:cs typeface="+mj-cs"/>
              </a:rPr>
              <a:t>Hoboken</a:t>
            </a:r>
            <a:r>
              <a:rPr lang="cs-CZ" sz="1700">
                <a:solidFill>
                  <a:schemeClr val="accent3">
                    <a:lumMod val="50000"/>
                  </a:schemeClr>
                </a:solidFill>
              </a:rPr>
              <a:t>, </a:t>
            </a:r>
            <a:r>
              <a:rPr lang="cs-CZ" sz="1700">
                <a:solidFill>
                  <a:schemeClr val="accent3"/>
                </a:solidFill>
                <a:ea typeface="+mj-ea"/>
                <a:cs typeface="+mj-cs"/>
              </a:rPr>
              <a:t>xxix + 457 s</a:t>
            </a:r>
            <a:r>
              <a:rPr lang="cs-CZ" sz="1700"/>
              <a:t>.</a:t>
            </a:r>
            <a:r>
              <a:rPr lang="cs-CZ" sz="1700">
                <a:solidFill>
                  <a:schemeClr val="accent3">
                    <a:lumMod val="50000"/>
                  </a:schemeClr>
                </a:solidFill>
              </a:rPr>
              <a:t> </a:t>
            </a:r>
            <a:r>
              <a:rPr lang="cs-CZ" sz="1700"/>
              <a:t>http://site.ebrary.com/lib/masaryk/Doc?id=10540959 (17. 2. 2014) * </a:t>
            </a:r>
          </a:p>
          <a:p>
            <a:pPr marL="177800" indent="-177800">
              <a:lnSpc>
                <a:spcPct val="100000"/>
              </a:lnSpc>
              <a:spcBef>
                <a:spcPts val="300"/>
              </a:spcBef>
              <a:buNone/>
            </a:pPr>
            <a:r>
              <a:rPr lang="cs-CZ" sz="1700" cap="small">
                <a:solidFill>
                  <a:srgbClr val="002060"/>
                </a:solidFill>
              </a:rPr>
              <a:t>Brázdil, R., Kirchner, K. </a:t>
            </a:r>
            <a:r>
              <a:rPr lang="cs-CZ" sz="1700">
                <a:solidFill>
                  <a:srgbClr val="002060"/>
                </a:solidFill>
              </a:rPr>
              <a:t>a kol. </a:t>
            </a:r>
            <a:r>
              <a:rPr lang="cs-CZ" sz="1700"/>
              <a:t>(</a:t>
            </a:r>
            <a:r>
              <a:rPr lang="cs-CZ" sz="1700">
                <a:solidFill>
                  <a:srgbClr val="0070C0"/>
                </a:solidFill>
                <a:ea typeface="+mj-ea"/>
                <a:cs typeface="+mj-cs"/>
              </a:rPr>
              <a:t>2007</a:t>
            </a:r>
            <a:r>
              <a:rPr lang="cs-CZ" sz="1700"/>
              <a:t>): </a:t>
            </a:r>
            <a:r>
              <a:rPr lang="cs-CZ" sz="1700">
                <a:solidFill>
                  <a:srgbClr val="C00000"/>
                </a:solidFill>
                <a:ea typeface="+mj-ea"/>
                <a:cs typeface="+mj-cs"/>
              </a:rPr>
              <a:t>Vybrané přírodní extrémy a jejich dopady na Moravě a ve Slezsku</a:t>
            </a:r>
            <a:r>
              <a:rPr lang="cs-CZ" sz="1700"/>
              <a:t>. </a:t>
            </a:r>
            <a:r>
              <a:rPr lang="cs-CZ" sz="1700">
                <a:solidFill>
                  <a:schemeClr val="accent5"/>
                </a:solidFill>
                <a:ea typeface="+mj-ea"/>
                <a:cs typeface="+mj-cs"/>
              </a:rPr>
              <a:t>Masarykova univerzita</a:t>
            </a:r>
            <a:r>
              <a:rPr lang="cs-CZ" sz="1700"/>
              <a:t>, </a:t>
            </a:r>
            <a:r>
              <a:rPr lang="cs-CZ" sz="1700">
                <a:solidFill>
                  <a:schemeClr val="accent2"/>
                </a:solidFill>
                <a:ea typeface="+mj-ea"/>
                <a:cs typeface="+mj-cs"/>
              </a:rPr>
              <a:t>Brno</a:t>
            </a:r>
            <a:r>
              <a:rPr lang="cs-CZ" sz="1700">
                <a:ea typeface="+mj-ea"/>
                <a:cs typeface="+mj-cs"/>
              </a:rPr>
              <a:t>,</a:t>
            </a:r>
            <a:r>
              <a:rPr lang="cs-CZ" sz="1700"/>
              <a:t> </a:t>
            </a:r>
            <a:r>
              <a:rPr lang="cs-CZ" sz="1700">
                <a:solidFill>
                  <a:schemeClr val="accent3"/>
                </a:solidFill>
                <a:ea typeface="+mj-ea"/>
                <a:cs typeface="+mj-cs"/>
              </a:rPr>
              <a:t>369 s</a:t>
            </a:r>
            <a:r>
              <a:rPr lang="cs-CZ" sz="1700"/>
              <a:t>. **</a:t>
            </a:r>
          </a:p>
          <a:p>
            <a:pPr marL="177800" indent="-177800">
              <a:lnSpc>
                <a:spcPct val="100000"/>
              </a:lnSpc>
              <a:spcBef>
                <a:spcPts val="300"/>
              </a:spcBef>
              <a:buNone/>
            </a:pPr>
            <a:r>
              <a:rPr lang="cs-CZ" sz="1700" cap="small">
                <a:solidFill>
                  <a:srgbClr val="002060"/>
                </a:solidFill>
              </a:rPr>
              <a:t>Daněk, P., Čajka, A., Chvátal, F., Voda, P., Zahrádková, L., Zrůstová, P. </a:t>
            </a:r>
            <a:r>
              <a:rPr lang="cs-CZ" sz="1700"/>
              <a:t>(</a:t>
            </a:r>
            <a:r>
              <a:rPr lang="cs-CZ" sz="1700">
                <a:solidFill>
                  <a:srgbClr val="0070C0"/>
                </a:solidFill>
                <a:ea typeface="+mj-ea"/>
                <a:cs typeface="+mj-cs"/>
              </a:rPr>
              <a:t>2014</a:t>
            </a:r>
            <a:r>
              <a:rPr lang="cs-CZ" sz="1700"/>
              <a:t>): </a:t>
            </a:r>
            <a:r>
              <a:rPr lang="cs-CZ" sz="1700">
                <a:solidFill>
                  <a:srgbClr val="C00000"/>
                </a:solidFill>
                <a:ea typeface="+mj-ea"/>
                <a:cs typeface="+mj-cs"/>
              </a:rPr>
              <a:t>Indie: Společnost a hospodářství v transformaci</a:t>
            </a:r>
            <a:r>
              <a:rPr lang="cs-CZ" sz="1700"/>
              <a:t>. </a:t>
            </a:r>
            <a:r>
              <a:rPr lang="cs-CZ" sz="1700">
                <a:solidFill>
                  <a:schemeClr val="accent5"/>
                </a:solidFill>
                <a:ea typeface="+mj-ea"/>
                <a:cs typeface="+mj-cs"/>
              </a:rPr>
              <a:t>Masarykova univerzita</a:t>
            </a:r>
            <a:r>
              <a:rPr lang="cs-CZ" sz="1700"/>
              <a:t>, </a:t>
            </a:r>
            <a:r>
              <a:rPr lang="cs-CZ" sz="1700">
                <a:solidFill>
                  <a:schemeClr val="accent2"/>
                </a:solidFill>
                <a:ea typeface="+mj-ea"/>
                <a:cs typeface="+mj-cs"/>
              </a:rPr>
              <a:t>Brno</a:t>
            </a:r>
            <a:r>
              <a:rPr lang="cs-CZ" sz="1700"/>
              <a:t>,</a:t>
            </a:r>
            <a:r>
              <a:rPr lang="cs-CZ" sz="1700">
                <a:solidFill>
                  <a:schemeClr val="accent3">
                    <a:lumMod val="50000"/>
                  </a:schemeClr>
                </a:solidFill>
              </a:rPr>
              <a:t> </a:t>
            </a:r>
            <a:r>
              <a:rPr lang="cs-CZ" sz="1700">
                <a:solidFill>
                  <a:schemeClr val="accent3"/>
                </a:solidFill>
                <a:ea typeface="+mj-ea"/>
                <a:cs typeface="+mj-cs"/>
              </a:rPr>
              <a:t>271 s</a:t>
            </a:r>
            <a:r>
              <a:rPr lang="cs-CZ" sz="1700"/>
              <a:t>.</a:t>
            </a:r>
          </a:p>
          <a:p>
            <a:pPr marL="177800" indent="-177800">
              <a:lnSpc>
                <a:spcPct val="100000"/>
              </a:lnSpc>
              <a:spcBef>
                <a:spcPts val="300"/>
              </a:spcBef>
              <a:buNone/>
            </a:pPr>
            <a:r>
              <a:rPr lang="cs-CZ" sz="1700" cap="small">
                <a:solidFill>
                  <a:srgbClr val="002060"/>
                </a:solidFill>
              </a:rPr>
              <a:t>Dobrovolný, P.</a:t>
            </a:r>
            <a:r>
              <a:rPr lang="cs-CZ" sz="1700">
                <a:solidFill>
                  <a:srgbClr val="002060"/>
                </a:solidFill>
              </a:rPr>
              <a:t> a kol. </a:t>
            </a:r>
            <a:r>
              <a:rPr lang="cs-CZ" sz="1700"/>
              <a:t>(</a:t>
            </a:r>
            <a:r>
              <a:rPr lang="cs-CZ" sz="1700">
                <a:solidFill>
                  <a:srgbClr val="0070C0"/>
                </a:solidFill>
                <a:ea typeface="+mj-ea"/>
                <a:cs typeface="+mj-cs"/>
              </a:rPr>
              <a:t>2012</a:t>
            </a:r>
            <a:r>
              <a:rPr lang="cs-CZ" sz="1700"/>
              <a:t>): </a:t>
            </a:r>
            <a:r>
              <a:rPr lang="cs-CZ" sz="1700">
                <a:solidFill>
                  <a:srgbClr val="C00000"/>
                </a:solidFill>
                <a:ea typeface="+mj-ea"/>
                <a:cs typeface="+mj-cs"/>
              </a:rPr>
              <a:t>Klima Brna</a:t>
            </a:r>
            <a:r>
              <a:rPr lang="cs-CZ" sz="1700">
                <a:solidFill>
                  <a:schemeClr val="accent6">
                    <a:lumMod val="50000"/>
                  </a:schemeClr>
                </a:solidFill>
              </a:rPr>
              <a:t>. </a:t>
            </a:r>
            <a:r>
              <a:rPr lang="cs-CZ" sz="1700"/>
              <a:t>Víceúrovňová analýza městského klimatu. </a:t>
            </a:r>
            <a:r>
              <a:rPr lang="cs-CZ" sz="1700">
                <a:solidFill>
                  <a:schemeClr val="accent5"/>
                </a:solidFill>
                <a:ea typeface="+mj-ea"/>
                <a:cs typeface="+mj-cs"/>
              </a:rPr>
              <a:t>Masarykova univerzita</a:t>
            </a:r>
            <a:r>
              <a:rPr lang="cs-CZ" sz="1700"/>
              <a:t>, </a:t>
            </a:r>
            <a:r>
              <a:rPr lang="cs-CZ" sz="1700">
                <a:solidFill>
                  <a:schemeClr val="accent2"/>
                </a:solidFill>
                <a:ea typeface="+mj-ea"/>
                <a:cs typeface="+mj-cs"/>
              </a:rPr>
              <a:t>Brno</a:t>
            </a:r>
            <a:r>
              <a:rPr lang="cs-CZ" sz="1700"/>
              <a:t>, </a:t>
            </a:r>
            <a:r>
              <a:rPr lang="cs-CZ" sz="1700">
                <a:solidFill>
                  <a:schemeClr val="accent3"/>
                </a:solidFill>
                <a:ea typeface="+mj-ea"/>
                <a:cs typeface="+mj-cs"/>
              </a:rPr>
              <a:t>200 s</a:t>
            </a:r>
            <a:r>
              <a:rPr lang="cs-CZ" sz="1700"/>
              <a:t>.  ***</a:t>
            </a:r>
          </a:p>
          <a:p>
            <a:pPr marL="177800" indent="-177800">
              <a:lnSpc>
                <a:spcPct val="100000"/>
              </a:lnSpc>
              <a:spcBef>
                <a:spcPts val="300"/>
              </a:spcBef>
              <a:buNone/>
            </a:pPr>
            <a:r>
              <a:rPr lang="cs-CZ" sz="1700" cap="small">
                <a:solidFill>
                  <a:srgbClr val="002060"/>
                </a:solidFill>
              </a:rPr>
              <a:t>Herber, V.</a:t>
            </a:r>
            <a:r>
              <a:rPr lang="cs-CZ" sz="1700">
                <a:solidFill>
                  <a:srgbClr val="002060"/>
                </a:solidFill>
              </a:rPr>
              <a:t> </a:t>
            </a:r>
            <a:r>
              <a:rPr lang="cs-CZ" sz="1700" err="1">
                <a:solidFill>
                  <a:srgbClr val="002060"/>
                </a:solidFill>
              </a:rPr>
              <a:t>ed</a:t>
            </a:r>
            <a:r>
              <a:rPr lang="cs-CZ" sz="1700">
                <a:solidFill>
                  <a:srgbClr val="002060"/>
                </a:solidFill>
              </a:rPr>
              <a:t>. </a:t>
            </a:r>
            <a:r>
              <a:rPr lang="cs-CZ" sz="1700"/>
              <a:t>(</a:t>
            </a:r>
            <a:r>
              <a:rPr lang="cs-CZ" sz="1700">
                <a:solidFill>
                  <a:srgbClr val="0070C0"/>
                </a:solidFill>
                <a:ea typeface="+mj-ea"/>
                <a:cs typeface="+mj-cs"/>
              </a:rPr>
              <a:t>2012</a:t>
            </a:r>
            <a:r>
              <a:rPr lang="cs-CZ" sz="1700"/>
              <a:t>): </a:t>
            </a:r>
            <a:r>
              <a:rPr lang="cs-CZ" sz="1700" err="1">
                <a:solidFill>
                  <a:srgbClr val="C00000"/>
                </a:solidFill>
                <a:ea typeface="+mj-ea"/>
                <a:cs typeface="+mj-cs"/>
              </a:rPr>
              <a:t>Fyzickogeografický</a:t>
            </a:r>
            <a:r>
              <a:rPr lang="cs-CZ" sz="1700">
                <a:solidFill>
                  <a:srgbClr val="C00000"/>
                </a:solidFill>
                <a:ea typeface="+mj-ea"/>
                <a:cs typeface="+mj-cs"/>
              </a:rPr>
              <a:t> sborník 10</a:t>
            </a:r>
            <a:r>
              <a:rPr lang="cs-CZ" sz="1700"/>
              <a:t>. Fyzická geografie a krajinná ekologie: teorie a aplikace. </a:t>
            </a:r>
            <a:r>
              <a:rPr lang="cs-CZ" sz="1700">
                <a:solidFill>
                  <a:schemeClr val="accent5"/>
                </a:solidFill>
                <a:ea typeface="+mj-ea"/>
                <a:cs typeface="+mj-cs"/>
              </a:rPr>
              <a:t>Masarykova univerzita</a:t>
            </a:r>
            <a:r>
              <a:rPr lang="cs-CZ" sz="1700"/>
              <a:t>, </a:t>
            </a:r>
            <a:r>
              <a:rPr lang="cs-CZ" sz="1700">
                <a:solidFill>
                  <a:schemeClr val="accent2"/>
                </a:solidFill>
                <a:ea typeface="+mj-ea"/>
                <a:cs typeface="+mj-cs"/>
              </a:rPr>
              <a:t>Brno</a:t>
            </a:r>
            <a:r>
              <a:rPr lang="cs-CZ" sz="1700"/>
              <a:t>,</a:t>
            </a:r>
            <a:r>
              <a:rPr lang="cs-CZ" sz="1700">
                <a:solidFill>
                  <a:schemeClr val="accent3">
                    <a:lumMod val="50000"/>
                  </a:schemeClr>
                </a:solidFill>
              </a:rPr>
              <a:t> </a:t>
            </a:r>
            <a:r>
              <a:rPr lang="cs-CZ" sz="1700">
                <a:solidFill>
                  <a:schemeClr val="accent3"/>
                </a:solidFill>
                <a:ea typeface="+mj-ea"/>
                <a:cs typeface="+mj-cs"/>
              </a:rPr>
              <a:t>126 s</a:t>
            </a:r>
            <a:r>
              <a:rPr lang="cs-CZ" sz="1700">
                <a:solidFill>
                  <a:schemeClr val="accent3">
                    <a:lumMod val="50000"/>
                  </a:schemeClr>
                </a:solidFill>
              </a:rPr>
              <a:t>.</a:t>
            </a:r>
          </a:p>
          <a:p>
            <a:pPr marL="177800" indent="-177800">
              <a:lnSpc>
                <a:spcPct val="100000"/>
              </a:lnSpc>
              <a:spcBef>
                <a:spcPts val="300"/>
              </a:spcBef>
              <a:buNone/>
            </a:pPr>
            <a:r>
              <a:rPr lang="cs-CZ" sz="1700" cap="small">
                <a:solidFill>
                  <a:srgbClr val="002060"/>
                </a:solidFill>
              </a:rPr>
              <a:t>Krejči</a:t>
            </a:r>
            <a:r>
              <a:rPr lang="cs-CZ" sz="1700">
                <a:solidFill>
                  <a:srgbClr val="002060"/>
                </a:solidFill>
              </a:rPr>
              <a:t>, </a:t>
            </a:r>
            <a:r>
              <a:rPr lang="cs-CZ" sz="1700" cap="small">
                <a:solidFill>
                  <a:srgbClr val="002060"/>
                </a:solidFill>
              </a:rPr>
              <a:t>M.</a:t>
            </a:r>
            <a:r>
              <a:rPr lang="cs-CZ" sz="1700">
                <a:solidFill>
                  <a:srgbClr val="002060"/>
                </a:solidFill>
              </a:rPr>
              <a:t> </a:t>
            </a:r>
            <a:r>
              <a:rPr lang="cs-CZ" sz="1700"/>
              <a:t>(</a:t>
            </a:r>
            <a:r>
              <a:rPr lang="cs-CZ" sz="1700">
                <a:solidFill>
                  <a:srgbClr val="0070C0"/>
                </a:solidFill>
                <a:ea typeface="+mj-ea"/>
                <a:cs typeface="+mj-cs"/>
              </a:rPr>
              <a:t>2013</a:t>
            </a:r>
            <a:r>
              <a:rPr lang="cs-CZ" sz="1700"/>
              <a:t>): </a:t>
            </a:r>
            <a:r>
              <a:rPr lang="cs-CZ" sz="1700">
                <a:solidFill>
                  <a:srgbClr val="C00000"/>
                </a:solidFill>
                <a:ea typeface="+mj-ea"/>
                <a:cs typeface="+mj-cs"/>
              </a:rPr>
              <a:t>Environmentální dějiny Táborska</a:t>
            </a:r>
            <a:r>
              <a:rPr lang="cs-CZ" sz="1700"/>
              <a:t>. Diplomová práce. </a:t>
            </a:r>
            <a:r>
              <a:rPr lang="cs-CZ" sz="1700">
                <a:solidFill>
                  <a:schemeClr val="accent5"/>
                </a:solidFill>
                <a:ea typeface="+mj-ea"/>
                <a:cs typeface="+mj-cs"/>
              </a:rPr>
              <a:t>Masarykova univerzita</a:t>
            </a:r>
            <a:r>
              <a:rPr lang="cs-CZ" sz="1700"/>
              <a:t>, </a:t>
            </a:r>
            <a:r>
              <a:rPr lang="cs-CZ" sz="1700">
                <a:solidFill>
                  <a:schemeClr val="accent2"/>
                </a:solidFill>
                <a:ea typeface="+mj-ea"/>
                <a:cs typeface="+mj-cs"/>
              </a:rPr>
              <a:t>Brno</a:t>
            </a:r>
            <a:r>
              <a:rPr lang="cs-CZ" sz="1700"/>
              <a:t>, </a:t>
            </a:r>
            <a:r>
              <a:rPr lang="cs-CZ" sz="1700">
                <a:solidFill>
                  <a:schemeClr val="accent3"/>
                </a:solidFill>
                <a:ea typeface="+mj-ea"/>
                <a:cs typeface="+mj-cs"/>
              </a:rPr>
              <a:t>89 s</a:t>
            </a:r>
            <a:r>
              <a:rPr lang="cs-CZ" sz="1700"/>
              <a:t>.</a:t>
            </a:r>
          </a:p>
          <a:p>
            <a:pPr marL="177800" indent="-177800">
              <a:lnSpc>
                <a:spcPct val="100000"/>
              </a:lnSpc>
              <a:spcBef>
                <a:spcPts val="300"/>
              </a:spcBef>
              <a:buNone/>
            </a:pPr>
            <a:r>
              <a:rPr lang="cs-CZ" sz="1700" cap="small">
                <a:solidFill>
                  <a:srgbClr val="002060"/>
                </a:solidFill>
              </a:rPr>
              <a:t>Ptáček</a:t>
            </a:r>
            <a:r>
              <a:rPr lang="cs-CZ" sz="1700">
                <a:solidFill>
                  <a:srgbClr val="002060"/>
                </a:solidFill>
              </a:rPr>
              <a:t>, </a:t>
            </a:r>
            <a:r>
              <a:rPr lang="cs-CZ" sz="1700" cap="small">
                <a:solidFill>
                  <a:srgbClr val="002060"/>
                </a:solidFill>
              </a:rPr>
              <a:t>J</a:t>
            </a:r>
            <a:r>
              <a:rPr lang="cs-CZ" sz="1700">
                <a:solidFill>
                  <a:srgbClr val="002060"/>
                </a:solidFill>
              </a:rPr>
              <a:t>. red. </a:t>
            </a:r>
            <a:r>
              <a:rPr lang="cs-CZ" sz="1700"/>
              <a:t>(</a:t>
            </a:r>
            <a:r>
              <a:rPr lang="cs-CZ" sz="1700">
                <a:solidFill>
                  <a:srgbClr val="0070C0"/>
                </a:solidFill>
                <a:ea typeface="+mj-ea"/>
                <a:cs typeface="+mj-cs"/>
              </a:rPr>
              <a:t>2012</a:t>
            </a:r>
            <a:r>
              <a:rPr lang="cs-CZ" sz="1700"/>
              <a:t>): </a:t>
            </a:r>
            <a:r>
              <a:rPr lang="cs-CZ" sz="1700">
                <a:solidFill>
                  <a:srgbClr val="C00000"/>
                </a:solidFill>
                <a:ea typeface="+mj-ea"/>
                <a:cs typeface="+mj-cs"/>
              </a:rPr>
              <a:t>Školní atlas světa</a:t>
            </a:r>
            <a:r>
              <a:rPr lang="cs-CZ" sz="1700"/>
              <a:t>. 2. vydání. </a:t>
            </a:r>
            <a:r>
              <a:rPr lang="cs-CZ" sz="1700">
                <a:solidFill>
                  <a:schemeClr val="accent5"/>
                </a:solidFill>
                <a:ea typeface="+mj-ea"/>
                <a:cs typeface="+mj-cs"/>
              </a:rPr>
              <a:t>Kartografie</a:t>
            </a:r>
            <a:r>
              <a:rPr lang="cs-CZ" sz="1700"/>
              <a:t>, </a:t>
            </a:r>
            <a:r>
              <a:rPr lang="cs-CZ" sz="1700">
                <a:solidFill>
                  <a:schemeClr val="accent2"/>
                </a:solidFill>
                <a:ea typeface="+mj-ea"/>
                <a:cs typeface="+mj-cs"/>
              </a:rPr>
              <a:t>Praha</a:t>
            </a:r>
            <a:r>
              <a:rPr lang="cs-CZ" sz="1700"/>
              <a:t>, </a:t>
            </a:r>
            <a:r>
              <a:rPr lang="cs-CZ" sz="1700">
                <a:solidFill>
                  <a:schemeClr val="accent3"/>
                </a:solidFill>
                <a:ea typeface="+mj-ea"/>
                <a:cs typeface="+mj-cs"/>
              </a:rPr>
              <a:t>176 s</a:t>
            </a:r>
            <a:r>
              <a:rPr lang="cs-CZ" sz="1700"/>
              <a:t>. </a:t>
            </a:r>
          </a:p>
          <a:p>
            <a:pPr marL="177800" indent="-177800">
              <a:lnSpc>
                <a:spcPct val="100000"/>
              </a:lnSpc>
              <a:spcBef>
                <a:spcPts val="300"/>
              </a:spcBef>
              <a:buNone/>
            </a:pPr>
            <a:r>
              <a:rPr lang="cs-CZ" sz="1700" cap="small">
                <a:solidFill>
                  <a:srgbClr val="002060"/>
                </a:solidFill>
              </a:rPr>
              <a:t>Shocart</a:t>
            </a:r>
            <a:r>
              <a:rPr lang="cs-CZ" sz="1700"/>
              <a:t> (</a:t>
            </a:r>
            <a:r>
              <a:rPr lang="cs-CZ" sz="1700">
                <a:solidFill>
                  <a:srgbClr val="0070C0"/>
                </a:solidFill>
                <a:ea typeface="+mj-ea"/>
                <a:cs typeface="+mj-cs"/>
              </a:rPr>
              <a:t>2002</a:t>
            </a:r>
            <a:r>
              <a:rPr lang="cs-CZ" sz="1700"/>
              <a:t>): </a:t>
            </a:r>
            <a:r>
              <a:rPr lang="cs-CZ" sz="1700">
                <a:solidFill>
                  <a:srgbClr val="C00000"/>
                </a:solidFill>
                <a:ea typeface="+mj-ea"/>
                <a:cs typeface="+mj-cs"/>
              </a:rPr>
              <a:t>Šumava: </a:t>
            </a:r>
            <a:r>
              <a:rPr lang="cs-CZ" sz="1700" err="1">
                <a:solidFill>
                  <a:srgbClr val="C00000"/>
                </a:solidFill>
                <a:ea typeface="+mj-ea"/>
                <a:cs typeface="+mj-cs"/>
              </a:rPr>
              <a:t>Železnorudsko</a:t>
            </a:r>
            <a:r>
              <a:rPr lang="cs-CZ" sz="1700">
                <a:solidFill>
                  <a:srgbClr val="C00000"/>
                </a:solidFill>
                <a:ea typeface="+mj-ea"/>
                <a:cs typeface="+mj-cs"/>
              </a:rPr>
              <a:t>, Povydří, Churáňov</a:t>
            </a:r>
            <a:r>
              <a:rPr lang="cs-CZ" sz="1700"/>
              <a:t>. Turistická mapa 1:50 000</a:t>
            </a:r>
            <a:r>
              <a:rPr lang="en-US" sz="1700"/>
              <a:t>. </a:t>
            </a:r>
            <a:r>
              <a:rPr lang="cs-CZ" sz="1700" err="1">
                <a:solidFill>
                  <a:schemeClr val="accent5"/>
                </a:solidFill>
                <a:ea typeface="+mj-ea"/>
                <a:cs typeface="+mj-cs"/>
              </a:rPr>
              <a:t>ShoCart</a:t>
            </a:r>
            <a:r>
              <a:rPr lang="cs-CZ" sz="1700"/>
              <a:t>, </a:t>
            </a:r>
            <a:r>
              <a:rPr lang="en-US" sz="1700" err="1">
                <a:solidFill>
                  <a:schemeClr val="accent2"/>
                </a:solidFill>
                <a:ea typeface="+mj-ea"/>
                <a:cs typeface="+mj-cs"/>
              </a:rPr>
              <a:t>Vizovice</a:t>
            </a:r>
            <a:r>
              <a:rPr lang="en-US" sz="1700"/>
              <a:t>.</a:t>
            </a:r>
            <a:endParaRPr lang="cs-CZ" sz="1700"/>
          </a:p>
          <a:p>
            <a:pPr marL="177800" indent="-177800">
              <a:lnSpc>
                <a:spcPct val="100000"/>
              </a:lnSpc>
              <a:spcBef>
                <a:spcPts val="300"/>
              </a:spcBef>
              <a:buNone/>
            </a:pPr>
            <a:endParaRPr lang="cs-CZ" sz="800"/>
          </a:p>
          <a:p>
            <a:pPr marL="177800" indent="-177800">
              <a:lnSpc>
                <a:spcPct val="100000"/>
              </a:lnSpc>
              <a:spcBef>
                <a:spcPts val="300"/>
              </a:spcBef>
              <a:buNone/>
            </a:pPr>
            <a:r>
              <a:rPr lang="cs-CZ" sz="1000"/>
              <a:t>* </a:t>
            </a:r>
            <a:r>
              <a:rPr lang="cs-CZ" sz="1000" i="1"/>
              <a:t>Pozn. kniha vyšla v tištěné podobě, ale je dostupná též jako e-book; k citování byla k dispozici v elektronické podobě.</a:t>
            </a:r>
          </a:p>
          <a:p>
            <a:pPr marL="177800" indent="-177800">
              <a:lnSpc>
                <a:spcPct val="100000"/>
              </a:lnSpc>
              <a:spcBef>
                <a:spcPts val="300"/>
              </a:spcBef>
              <a:buNone/>
            </a:pPr>
            <a:r>
              <a:rPr lang="cs-CZ" sz="1000"/>
              <a:t>** </a:t>
            </a:r>
            <a:r>
              <a:rPr lang="cs-CZ" sz="1000" i="1"/>
              <a:t>Pozn. © Rudolf Brázdil, Karel Kirchner a kolektiv; pokud jsou uvedeni všichni autoři, je potřeba je vypsat všechny.</a:t>
            </a:r>
          </a:p>
          <a:p>
            <a:pPr marL="177800" indent="-177800">
              <a:lnSpc>
                <a:spcPct val="100000"/>
              </a:lnSpc>
              <a:spcBef>
                <a:spcPts val="300"/>
              </a:spcBef>
              <a:buNone/>
            </a:pPr>
            <a:r>
              <a:rPr lang="cs-CZ" sz="1000" i="1"/>
              <a:t>*** </a:t>
            </a:r>
            <a:r>
              <a:rPr lang="cs-CZ" sz="1000"/>
              <a:t>Po</a:t>
            </a:r>
            <a:r>
              <a:rPr lang="cs-CZ" sz="1000" i="1"/>
              <a:t>zn. © Petr Dobrovolný a kolektiv; pokud jsou uvedeni všichni autoři, je potřeba je vypsat všechny.</a:t>
            </a:r>
            <a:endParaRPr lang="cs-CZ" sz="1000"/>
          </a:p>
        </p:txBody>
      </p:sp>
      <p:sp>
        <p:nvSpPr>
          <p:cNvPr id="6" name="Rounded Rectangle 9">
            <a:hlinkClick r:id="rId2" action="ppaction://hlinksldjump"/>
          </p:cNvPr>
          <p:cNvSpPr/>
          <p:nvPr/>
        </p:nvSpPr>
        <p:spPr>
          <a:xfrm>
            <a:off x="491321" y="5269219"/>
            <a:ext cx="1224000"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Šipka doprava 7">
            <a:hlinkClick r:id="rId2"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4" name="TextovéPole 3">
            <a:hlinkClick r:id="rId4"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extLst>
      <p:ext uri="{BB962C8B-B14F-4D97-AF65-F5344CB8AC3E}">
        <p14:creationId xmlns:p14="http://schemas.microsoft.com/office/powerpoint/2010/main" val="1794035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b="1"/>
              <a:t>Kapitola v knize</a:t>
            </a:r>
            <a:br>
              <a:rPr lang="cs-CZ" sz="1800" b="1"/>
            </a:br>
            <a:r>
              <a:rPr lang="cs-CZ" sz="1800" b="1" cap="small">
                <a:solidFill>
                  <a:srgbClr val="002060"/>
                </a:solidFill>
              </a:rPr>
              <a:t>Příjmení</a:t>
            </a:r>
            <a:r>
              <a:rPr lang="cs-CZ" sz="1800" b="1">
                <a:solidFill>
                  <a:srgbClr val="002060"/>
                </a:solidFill>
              </a:rPr>
              <a:t>, J. </a:t>
            </a:r>
            <a:r>
              <a:rPr lang="cs-CZ" sz="1800" b="1"/>
              <a:t>(</a:t>
            </a:r>
            <a:r>
              <a:rPr lang="cs-CZ" sz="1800" b="1">
                <a:solidFill>
                  <a:srgbClr val="0070C0"/>
                </a:solidFill>
              </a:rPr>
              <a:t>ROK</a:t>
            </a:r>
            <a:r>
              <a:rPr lang="cs-CZ" sz="1800" b="1"/>
              <a:t>): </a:t>
            </a:r>
            <a:r>
              <a:rPr lang="cs-CZ" sz="1800" b="1">
                <a:solidFill>
                  <a:srgbClr val="C00000"/>
                </a:solidFill>
              </a:rPr>
              <a:t>Název kapitoly</a:t>
            </a:r>
            <a:r>
              <a:rPr lang="cs-CZ" sz="1800" b="1"/>
              <a:t>. In: </a:t>
            </a:r>
            <a:r>
              <a:rPr lang="cs-CZ" sz="1800" b="1" cap="small">
                <a:solidFill>
                  <a:srgbClr val="002060"/>
                </a:solidFill>
              </a:rPr>
              <a:t>Příjmení</a:t>
            </a:r>
            <a:r>
              <a:rPr lang="cs-CZ" sz="1800" b="1">
                <a:solidFill>
                  <a:srgbClr val="002060"/>
                </a:solidFill>
              </a:rPr>
              <a:t>, J. [</a:t>
            </a:r>
            <a:r>
              <a:rPr lang="cs-CZ" sz="1800" b="1" err="1">
                <a:solidFill>
                  <a:srgbClr val="002060"/>
                </a:solidFill>
              </a:rPr>
              <a:t>ed</a:t>
            </a:r>
            <a:r>
              <a:rPr lang="cs-CZ" sz="1800" b="1">
                <a:solidFill>
                  <a:srgbClr val="002060"/>
                </a:solidFill>
              </a:rPr>
              <a:t>.]</a:t>
            </a:r>
            <a:r>
              <a:rPr lang="cs-CZ" sz="1800" b="1"/>
              <a:t>: </a:t>
            </a:r>
            <a:r>
              <a:rPr lang="cs-CZ" sz="1800" b="1">
                <a:solidFill>
                  <a:srgbClr val="C00000"/>
                </a:solidFill>
              </a:rPr>
              <a:t>Název knihy</a:t>
            </a:r>
            <a:r>
              <a:rPr lang="cs-CZ" sz="1800" b="1"/>
              <a:t>. [Podtitul.] </a:t>
            </a:r>
            <a:r>
              <a:rPr lang="cs-CZ" sz="1800" b="1">
                <a:solidFill>
                  <a:schemeClr val="accent5"/>
                </a:solidFill>
              </a:rPr>
              <a:t>Vydavatel</a:t>
            </a:r>
            <a:r>
              <a:rPr lang="cs-CZ" sz="1800" b="1"/>
              <a:t>, </a:t>
            </a:r>
            <a:r>
              <a:rPr lang="cs-CZ" sz="1800" b="1">
                <a:solidFill>
                  <a:schemeClr val="accent2"/>
                </a:solidFill>
              </a:rPr>
              <a:t>místo vydání</a:t>
            </a:r>
            <a:r>
              <a:rPr lang="cs-CZ" sz="1800" b="1"/>
              <a:t>, </a:t>
            </a:r>
            <a:r>
              <a:rPr lang="cs-CZ" sz="1800" b="1">
                <a:solidFill>
                  <a:schemeClr val="accent3"/>
                </a:solidFill>
              </a:rPr>
              <a:t>strany od–do</a:t>
            </a:r>
            <a:r>
              <a:rPr lang="cs-CZ" sz="1800" b="1"/>
              <a:t>. [www (datum citace)]</a:t>
            </a:r>
            <a:br>
              <a:rPr lang="cs-CZ" sz="1800" b="1"/>
            </a:br>
            <a:endParaRPr lang="cs-CZ" sz="1800"/>
          </a:p>
        </p:txBody>
      </p:sp>
      <p:sp>
        <p:nvSpPr>
          <p:cNvPr id="3" name="Zástupný symbol pro obsah 2"/>
          <p:cNvSpPr>
            <a:spLocks noGrp="1"/>
          </p:cNvSpPr>
          <p:nvPr>
            <p:ph sz="quarter" idx="10"/>
          </p:nvPr>
        </p:nvSpPr>
        <p:spPr/>
        <p:txBody>
          <a:bodyPr/>
          <a:lstStyle/>
          <a:p>
            <a:pPr marL="177800" indent="-177800">
              <a:buNone/>
            </a:pPr>
            <a:r>
              <a:rPr lang="cs-CZ" sz="1800" cap="small">
                <a:solidFill>
                  <a:srgbClr val="002060"/>
                </a:solidFill>
                <a:ea typeface="+mj-ea"/>
                <a:cs typeface="+mj-cs"/>
              </a:rPr>
              <a:t>Halásová, O. </a:t>
            </a:r>
            <a:r>
              <a:rPr lang="cs-CZ" sz="1800"/>
              <a:t>(</a:t>
            </a:r>
            <a:r>
              <a:rPr lang="cs-CZ" sz="1800">
                <a:solidFill>
                  <a:srgbClr val="0070C0"/>
                </a:solidFill>
                <a:ea typeface="+mj-ea"/>
                <a:cs typeface="+mj-cs"/>
              </a:rPr>
              <a:t>2013</a:t>
            </a:r>
            <a:r>
              <a:rPr lang="cs-CZ" sz="1800"/>
              <a:t>): </a:t>
            </a:r>
            <a:r>
              <a:rPr lang="cs-CZ" sz="1800">
                <a:solidFill>
                  <a:srgbClr val="C00000"/>
                </a:solidFill>
                <a:ea typeface="+mj-ea"/>
                <a:cs typeface="+mj-cs"/>
              </a:rPr>
              <a:t>Paleopovodně a historické povodně</a:t>
            </a:r>
            <a:r>
              <a:rPr lang="cs-CZ" sz="1800"/>
              <a:t>. In: </a:t>
            </a:r>
            <a:r>
              <a:rPr lang="cs-CZ" sz="1800" cap="small">
                <a:solidFill>
                  <a:srgbClr val="002060"/>
                </a:solidFill>
                <a:ea typeface="+mj-ea"/>
                <a:cs typeface="+mj-cs"/>
              </a:rPr>
              <a:t>Daniel, J., Frajer, J., Klapka, P.</a:t>
            </a:r>
            <a:r>
              <a:rPr lang="cs-CZ" sz="1800"/>
              <a:t> </a:t>
            </a:r>
            <a:r>
              <a:rPr lang="cs-CZ" sz="1800">
                <a:solidFill>
                  <a:srgbClr val="002060"/>
                </a:solidFill>
              </a:rPr>
              <a:t>a kol.</a:t>
            </a:r>
            <a:r>
              <a:rPr lang="cs-CZ" sz="1800"/>
              <a:t>: </a:t>
            </a:r>
            <a:r>
              <a:rPr lang="cs-CZ" sz="1800">
                <a:solidFill>
                  <a:srgbClr val="C00000"/>
                </a:solidFill>
                <a:ea typeface="+mj-ea"/>
                <a:cs typeface="+mj-cs"/>
              </a:rPr>
              <a:t>Environmentální historie České republiky</a:t>
            </a:r>
            <a:r>
              <a:rPr lang="cs-CZ" sz="1800"/>
              <a:t>. </a:t>
            </a:r>
            <a:r>
              <a:rPr lang="cs-CZ" sz="1800">
                <a:solidFill>
                  <a:schemeClr val="accent5"/>
                </a:solidFill>
                <a:ea typeface="+mj-ea"/>
                <a:cs typeface="+mj-cs"/>
              </a:rPr>
              <a:t>Masarykova univerzita</a:t>
            </a:r>
            <a:r>
              <a:rPr lang="cs-CZ" sz="1800"/>
              <a:t>, </a:t>
            </a:r>
            <a:r>
              <a:rPr lang="cs-CZ" sz="1800">
                <a:solidFill>
                  <a:schemeClr val="accent2"/>
                </a:solidFill>
                <a:ea typeface="+mj-ea"/>
                <a:cs typeface="+mj-cs"/>
              </a:rPr>
              <a:t>Brno</a:t>
            </a:r>
            <a:r>
              <a:rPr lang="cs-CZ" sz="1800"/>
              <a:t>, </a:t>
            </a:r>
            <a:r>
              <a:rPr lang="cs-CZ" sz="1800">
                <a:solidFill>
                  <a:schemeClr val="accent3"/>
                </a:solidFill>
                <a:ea typeface="+mj-ea"/>
                <a:cs typeface="+mj-cs"/>
              </a:rPr>
              <a:t>s. 107–116</a:t>
            </a:r>
            <a:r>
              <a:rPr lang="cs-CZ" sz="1800"/>
              <a:t>.</a:t>
            </a:r>
          </a:p>
          <a:p>
            <a:pPr marL="177800" indent="-177800">
              <a:buNone/>
            </a:pPr>
            <a:r>
              <a:rPr lang="cs-CZ" sz="1800" cap="small">
                <a:solidFill>
                  <a:srgbClr val="002060"/>
                </a:solidFill>
                <a:ea typeface="+mj-ea"/>
                <a:cs typeface="+mj-cs"/>
              </a:rPr>
              <a:t>Marcou, G. </a:t>
            </a:r>
            <a:r>
              <a:rPr lang="cs-CZ" sz="1800"/>
              <a:t>(</a:t>
            </a:r>
            <a:r>
              <a:rPr lang="cs-CZ" sz="1800">
                <a:solidFill>
                  <a:srgbClr val="0070C0"/>
                </a:solidFill>
                <a:ea typeface="+mj-ea"/>
                <a:cs typeface="+mj-cs"/>
              </a:rPr>
              <a:t>1993</a:t>
            </a:r>
            <a:r>
              <a:rPr lang="cs-CZ" sz="1800"/>
              <a:t>): </a:t>
            </a:r>
            <a:r>
              <a:rPr lang="cs-CZ" sz="1800">
                <a:solidFill>
                  <a:srgbClr val="C00000"/>
                </a:solidFill>
                <a:ea typeface="+mj-ea"/>
                <a:cs typeface="+mj-cs"/>
              </a:rPr>
              <a:t>New </a:t>
            </a:r>
            <a:r>
              <a:rPr lang="cs-CZ" sz="1800" err="1">
                <a:solidFill>
                  <a:srgbClr val="C00000"/>
                </a:solidFill>
                <a:ea typeface="+mj-ea"/>
                <a:cs typeface="+mj-cs"/>
              </a:rPr>
              <a:t>tendencies</a:t>
            </a:r>
            <a:r>
              <a:rPr lang="cs-CZ" sz="1800">
                <a:solidFill>
                  <a:srgbClr val="C00000"/>
                </a:solidFill>
                <a:ea typeface="+mj-ea"/>
                <a:cs typeface="+mj-cs"/>
              </a:rPr>
              <a:t> </a:t>
            </a:r>
            <a:r>
              <a:rPr lang="cs-CZ" sz="1800" err="1">
                <a:solidFill>
                  <a:srgbClr val="C00000"/>
                </a:solidFill>
                <a:ea typeface="+mj-ea"/>
                <a:cs typeface="+mj-cs"/>
              </a:rPr>
              <a:t>of</a:t>
            </a:r>
            <a:r>
              <a:rPr lang="cs-CZ" sz="1800">
                <a:solidFill>
                  <a:srgbClr val="C00000"/>
                </a:solidFill>
                <a:ea typeface="+mj-ea"/>
                <a:cs typeface="+mj-cs"/>
              </a:rPr>
              <a:t> </a:t>
            </a:r>
            <a:r>
              <a:rPr lang="cs-CZ" sz="1800" err="1">
                <a:solidFill>
                  <a:srgbClr val="C00000"/>
                </a:solidFill>
                <a:ea typeface="+mj-ea"/>
                <a:cs typeface="+mj-cs"/>
              </a:rPr>
              <a:t>local</a:t>
            </a:r>
            <a:r>
              <a:rPr lang="cs-CZ" sz="1800">
                <a:solidFill>
                  <a:srgbClr val="C00000"/>
                </a:solidFill>
                <a:ea typeface="+mj-ea"/>
                <a:cs typeface="+mj-cs"/>
              </a:rPr>
              <a:t> </a:t>
            </a:r>
            <a:r>
              <a:rPr lang="cs-CZ" sz="1800" err="1">
                <a:solidFill>
                  <a:srgbClr val="C00000"/>
                </a:solidFill>
                <a:ea typeface="+mj-ea"/>
                <a:cs typeface="+mj-cs"/>
              </a:rPr>
              <a:t>government</a:t>
            </a:r>
            <a:r>
              <a:rPr lang="cs-CZ" sz="1800">
                <a:solidFill>
                  <a:srgbClr val="C00000"/>
                </a:solidFill>
                <a:ea typeface="+mj-ea"/>
                <a:cs typeface="+mj-cs"/>
              </a:rPr>
              <a:t> </a:t>
            </a:r>
            <a:r>
              <a:rPr lang="cs-CZ" sz="1800" err="1">
                <a:solidFill>
                  <a:srgbClr val="C00000"/>
                </a:solidFill>
                <a:ea typeface="+mj-ea"/>
                <a:cs typeface="+mj-cs"/>
              </a:rPr>
              <a:t>development</a:t>
            </a:r>
            <a:r>
              <a:rPr lang="cs-CZ" sz="1800">
                <a:solidFill>
                  <a:srgbClr val="C00000"/>
                </a:solidFill>
                <a:ea typeface="+mj-ea"/>
                <a:cs typeface="+mj-cs"/>
              </a:rPr>
              <a:t> in </a:t>
            </a:r>
            <a:r>
              <a:rPr lang="cs-CZ" sz="1800" err="1">
                <a:solidFill>
                  <a:srgbClr val="C00000"/>
                </a:solidFill>
                <a:ea typeface="+mj-ea"/>
                <a:cs typeface="+mj-cs"/>
              </a:rPr>
              <a:t>Europe</a:t>
            </a:r>
            <a:r>
              <a:rPr lang="cs-CZ" sz="1800"/>
              <a:t>. In: </a:t>
            </a:r>
            <a:r>
              <a:rPr lang="cs-CZ" sz="1800" cap="small" err="1">
                <a:solidFill>
                  <a:srgbClr val="002060"/>
                </a:solidFill>
                <a:ea typeface="+mj-ea"/>
                <a:cs typeface="+mj-cs"/>
              </a:rPr>
              <a:t>Bennet</a:t>
            </a:r>
            <a:r>
              <a:rPr lang="cs-CZ" sz="1800" cap="small">
                <a:solidFill>
                  <a:srgbClr val="002060"/>
                </a:solidFill>
                <a:ea typeface="+mj-ea"/>
                <a:cs typeface="+mj-cs"/>
              </a:rPr>
              <a:t>, R. J. </a:t>
            </a:r>
            <a:r>
              <a:rPr lang="cs-CZ" sz="1800" err="1">
                <a:solidFill>
                  <a:srgbClr val="002060"/>
                </a:solidFill>
              </a:rPr>
              <a:t>ed</a:t>
            </a:r>
            <a:r>
              <a:rPr lang="cs-CZ" sz="1800">
                <a:solidFill>
                  <a:srgbClr val="002060"/>
                </a:solidFill>
              </a:rPr>
              <a:t>.</a:t>
            </a:r>
            <a:r>
              <a:rPr lang="cs-CZ" sz="1800"/>
              <a:t>: </a:t>
            </a:r>
            <a:r>
              <a:rPr lang="cs-CZ" sz="1800" err="1">
                <a:solidFill>
                  <a:srgbClr val="C00000"/>
                </a:solidFill>
                <a:ea typeface="+mj-ea"/>
                <a:cs typeface="+mj-cs"/>
              </a:rPr>
              <a:t>Local</a:t>
            </a:r>
            <a:r>
              <a:rPr lang="cs-CZ" sz="1800">
                <a:solidFill>
                  <a:srgbClr val="C00000"/>
                </a:solidFill>
                <a:ea typeface="+mj-ea"/>
                <a:cs typeface="+mj-cs"/>
              </a:rPr>
              <a:t> </a:t>
            </a:r>
            <a:r>
              <a:rPr lang="cs-CZ" sz="1800" err="1">
                <a:solidFill>
                  <a:srgbClr val="C00000"/>
                </a:solidFill>
                <a:ea typeface="+mj-ea"/>
                <a:cs typeface="+mj-cs"/>
              </a:rPr>
              <a:t>government</a:t>
            </a:r>
            <a:r>
              <a:rPr lang="cs-CZ" sz="1800">
                <a:solidFill>
                  <a:srgbClr val="C00000"/>
                </a:solidFill>
                <a:ea typeface="+mj-ea"/>
                <a:cs typeface="+mj-cs"/>
              </a:rPr>
              <a:t> in </a:t>
            </a:r>
            <a:r>
              <a:rPr lang="cs-CZ" sz="1800" err="1">
                <a:solidFill>
                  <a:srgbClr val="C00000"/>
                </a:solidFill>
                <a:ea typeface="+mj-ea"/>
                <a:cs typeface="+mj-cs"/>
              </a:rPr>
              <a:t>the</a:t>
            </a:r>
            <a:r>
              <a:rPr lang="cs-CZ" sz="1800">
                <a:solidFill>
                  <a:srgbClr val="C00000"/>
                </a:solidFill>
                <a:ea typeface="+mj-ea"/>
                <a:cs typeface="+mj-cs"/>
              </a:rPr>
              <a:t> </a:t>
            </a:r>
            <a:r>
              <a:rPr lang="cs-CZ" sz="1800" err="1">
                <a:solidFill>
                  <a:srgbClr val="C00000"/>
                </a:solidFill>
                <a:ea typeface="+mj-ea"/>
                <a:cs typeface="+mj-cs"/>
              </a:rPr>
              <a:t>new</a:t>
            </a:r>
            <a:r>
              <a:rPr lang="cs-CZ" sz="1800">
                <a:solidFill>
                  <a:srgbClr val="C00000"/>
                </a:solidFill>
                <a:ea typeface="+mj-ea"/>
                <a:cs typeface="+mj-cs"/>
              </a:rPr>
              <a:t> </a:t>
            </a:r>
            <a:r>
              <a:rPr lang="cs-CZ" sz="1800" err="1">
                <a:solidFill>
                  <a:srgbClr val="C00000"/>
                </a:solidFill>
                <a:ea typeface="+mj-ea"/>
                <a:cs typeface="+mj-cs"/>
              </a:rPr>
              <a:t>Europe</a:t>
            </a:r>
            <a:r>
              <a:rPr lang="cs-CZ" sz="1800"/>
              <a:t>. </a:t>
            </a:r>
            <a:r>
              <a:rPr lang="cs-CZ" sz="1800" err="1">
                <a:solidFill>
                  <a:schemeClr val="accent5"/>
                </a:solidFill>
                <a:ea typeface="+mj-ea"/>
                <a:cs typeface="+mj-cs"/>
              </a:rPr>
              <a:t>Belhaven</a:t>
            </a:r>
            <a:r>
              <a:rPr lang="cs-CZ" sz="1800">
                <a:solidFill>
                  <a:schemeClr val="accent5"/>
                </a:solidFill>
                <a:ea typeface="+mj-ea"/>
                <a:cs typeface="+mj-cs"/>
              </a:rPr>
              <a:t> </a:t>
            </a:r>
            <a:r>
              <a:rPr lang="cs-CZ" sz="1800" err="1">
                <a:solidFill>
                  <a:schemeClr val="accent5"/>
                </a:solidFill>
                <a:ea typeface="+mj-ea"/>
                <a:cs typeface="+mj-cs"/>
              </a:rPr>
              <a:t>Press</a:t>
            </a:r>
            <a:r>
              <a:rPr lang="cs-CZ" sz="1800"/>
              <a:t>, </a:t>
            </a:r>
            <a:r>
              <a:rPr lang="cs-CZ" sz="1800">
                <a:solidFill>
                  <a:schemeClr val="accent2"/>
                </a:solidFill>
                <a:ea typeface="+mj-ea"/>
                <a:cs typeface="+mj-cs"/>
              </a:rPr>
              <a:t>London, New York</a:t>
            </a:r>
            <a:r>
              <a:rPr lang="cs-CZ" sz="1800"/>
              <a:t>, </a:t>
            </a:r>
            <a:r>
              <a:rPr lang="cs-CZ" sz="1800">
                <a:solidFill>
                  <a:schemeClr val="accent3"/>
                </a:solidFill>
                <a:ea typeface="+mj-ea"/>
                <a:cs typeface="+mj-cs"/>
              </a:rPr>
              <a:t>s. 51–66</a:t>
            </a:r>
            <a:r>
              <a:rPr lang="cs-CZ" sz="1800"/>
              <a:t>.</a:t>
            </a:r>
          </a:p>
          <a:p>
            <a:endParaRPr lang="cs-CZ"/>
          </a:p>
        </p:txBody>
      </p:sp>
      <p:sp>
        <p:nvSpPr>
          <p:cNvPr id="6" name="Rounded Rectangle 9">
            <a:hlinkClick r:id="rId2"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Šipka doprava 7">
            <a:hlinkClick r:id="rId4"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9" name="TextovéPole 8">
            <a:hlinkClick r:id="rId5"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extLst>
      <p:ext uri="{BB962C8B-B14F-4D97-AF65-F5344CB8AC3E}">
        <p14:creationId xmlns:p14="http://schemas.microsoft.com/office/powerpoint/2010/main" val="378492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101754" y="1938911"/>
            <a:ext cx="9776568" cy="4164945"/>
          </a:xfrm>
          <a:ln>
            <a:noFill/>
          </a:ln>
        </p:spPr>
        <p:txBody>
          <a:bodyPr vert="horz" lIns="91440" tIns="45720" rIns="91440" bIns="45720" rtlCol="0" anchor="t">
            <a:noAutofit/>
          </a:bodyPr>
          <a:lstStyle/>
          <a:p>
            <a:pPr marL="0" indent="0">
              <a:lnSpc>
                <a:spcPct val="100000"/>
              </a:lnSpc>
              <a:spcBef>
                <a:spcPts val="0"/>
              </a:spcBef>
              <a:buNone/>
            </a:pPr>
            <a:r>
              <a:rPr lang="cs-CZ" sz="1600" dirty="0">
                <a:latin typeface="Calibri"/>
                <a:cs typeface="Calibri"/>
              </a:rPr>
              <a:t>Práce musí po formální stránce obsahovat tyto náležitosti – viz Opatření </a:t>
            </a:r>
            <a:r>
              <a:rPr lang="cs-CZ" sz="1600">
                <a:latin typeface="Calibri"/>
                <a:cs typeface="Calibri"/>
              </a:rPr>
              <a:t>děkana </a:t>
            </a:r>
            <a:r>
              <a:rPr lang="cs-CZ" sz="1600" smtClean="0">
                <a:latin typeface="Calibri"/>
                <a:cs typeface="Calibri"/>
              </a:rPr>
              <a:t>3/2019 </a:t>
            </a:r>
            <a:r>
              <a:rPr lang="cs-CZ" sz="1600" dirty="0">
                <a:latin typeface="Calibri"/>
                <a:cs typeface="Calibri"/>
              </a:rPr>
              <a:t>(</a:t>
            </a:r>
            <a:r>
              <a:rPr lang="cs-CZ" sz="1600" cap="small" dirty="0" err="1">
                <a:latin typeface="Calibri"/>
                <a:cs typeface="Calibri"/>
              </a:rPr>
              <a:t>Kašparovský</a:t>
            </a:r>
            <a:r>
              <a:rPr lang="cs-CZ" sz="1600">
                <a:latin typeface="Calibri"/>
                <a:cs typeface="Calibri"/>
              </a:rPr>
              <a:t>, </a:t>
            </a:r>
            <a:r>
              <a:rPr lang="cs-CZ" sz="1600" smtClean="0">
                <a:latin typeface="Calibri"/>
                <a:cs typeface="Calibri"/>
              </a:rPr>
              <a:t>2019)</a:t>
            </a:r>
            <a:endParaRPr lang="cs-CZ" sz="1600" dirty="0">
              <a:latin typeface="Calibri"/>
              <a:cs typeface="Calibri"/>
            </a:endParaRPr>
          </a:p>
          <a:p>
            <a:pPr marL="271145" lvl="1" indent="-271145">
              <a:lnSpc>
                <a:spcPct val="100000"/>
              </a:lnSpc>
              <a:spcBef>
                <a:spcPts val="0"/>
              </a:spcBef>
              <a:buFont typeface="Arial" panose="020B0604020202020204" pitchFamily="34" charset="0"/>
              <a:buChar char="→"/>
            </a:pPr>
            <a:r>
              <a:rPr lang="cs-CZ" sz="1600" dirty="0">
                <a:latin typeface="Calibri"/>
                <a:cs typeface="Calibri"/>
              </a:rPr>
              <a:t>Titulní list *</a:t>
            </a:r>
          </a:p>
          <a:p>
            <a:pPr marL="271145" lvl="1" indent="-271145">
              <a:lnSpc>
                <a:spcPct val="100000"/>
              </a:lnSpc>
              <a:spcBef>
                <a:spcPts val="0"/>
              </a:spcBef>
              <a:buFont typeface="Arial" panose="020B0604020202020204" pitchFamily="34" charset="0"/>
              <a:buChar char="→"/>
            </a:pPr>
            <a:r>
              <a:rPr lang="cs-CZ" sz="1600" dirty="0">
                <a:latin typeface="Calibri"/>
                <a:cs typeface="Calibri"/>
              </a:rPr>
              <a:t>Bibliografická identifikace (česky)*</a:t>
            </a:r>
          </a:p>
          <a:p>
            <a:pPr marL="271145" lvl="1" indent="-271145">
              <a:lnSpc>
                <a:spcPct val="100000"/>
              </a:lnSpc>
              <a:spcBef>
                <a:spcPts val="0"/>
              </a:spcBef>
              <a:buFont typeface="Arial" panose="020B0604020202020204" pitchFamily="34" charset="0"/>
              <a:buChar char="→"/>
            </a:pPr>
            <a:r>
              <a:rPr lang="cs-CZ" sz="1600" dirty="0">
                <a:latin typeface="Calibri"/>
                <a:cs typeface="Calibri"/>
              </a:rPr>
              <a:t>Bibliografická identifikace (anglicky)</a:t>
            </a:r>
          </a:p>
          <a:p>
            <a:pPr marL="271145" lvl="1" indent="-271145">
              <a:lnSpc>
                <a:spcPct val="100000"/>
              </a:lnSpc>
              <a:spcBef>
                <a:spcPts val="0"/>
              </a:spcBef>
              <a:buFont typeface="Arial" panose="020B0604020202020204" pitchFamily="34" charset="0"/>
              <a:buChar char="→"/>
            </a:pPr>
            <a:r>
              <a:rPr lang="cs-CZ" sz="1600" dirty="0">
                <a:latin typeface="Calibri"/>
                <a:cs typeface="Calibri"/>
              </a:rPr>
              <a:t>Abstrakt (česky a anglicky)*</a:t>
            </a:r>
          </a:p>
          <a:p>
            <a:pPr marL="271145" lvl="1" indent="-271145">
              <a:lnSpc>
                <a:spcPct val="100000"/>
              </a:lnSpc>
              <a:spcBef>
                <a:spcPts val="0"/>
              </a:spcBef>
              <a:buFont typeface="Arial" panose="020B0604020202020204" pitchFamily="34" charset="0"/>
              <a:buChar char="→"/>
            </a:pPr>
            <a:r>
              <a:rPr lang="cs-CZ" sz="1600" dirty="0">
                <a:latin typeface="Calibri"/>
                <a:cs typeface="Calibri"/>
              </a:rPr>
              <a:t>Kopie oficiálního „Zadání bakalářské (diplomové) práce“ (2 strany</a:t>
            </a:r>
            <a:r>
              <a:rPr lang="cs-CZ" sz="1600">
                <a:latin typeface="Calibri"/>
                <a:cs typeface="Calibri"/>
              </a:rPr>
              <a:t>) </a:t>
            </a:r>
            <a:r>
              <a:rPr lang="cs-CZ" sz="1600" smtClean="0">
                <a:latin typeface="Calibri"/>
                <a:cs typeface="Calibri"/>
              </a:rPr>
              <a:t>bez vlastnoručních podpisů</a:t>
            </a:r>
            <a:endParaRPr lang="cs-CZ" sz="1600" dirty="0">
              <a:cs typeface="Calibri"/>
            </a:endParaRPr>
          </a:p>
          <a:p>
            <a:pPr marL="271145" lvl="1" indent="-271145">
              <a:lnSpc>
                <a:spcPct val="100000"/>
              </a:lnSpc>
              <a:spcBef>
                <a:spcPts val="0"/>
              </a:spcBef>
              <a:buFont typeface="Arial" panose="020B0604020202020204" pitchFamily="34" charset="0"/>
              <a:buChar char="→"/>
            </a:pPr>
            <a:r>
              <a:rPr lang="cs-CZ" sz="1600" dirty="0">
                <a:latin typeface="Calibri"/>
                <a:cs typeface="Calibri"/>
              </a:rPr>
              <a:t>Poděkování a Autorské prohlášení </a:t>
            </a:r>
          </a:p>
          <a:p>
            <a:pPr marL="271145" lvl="1" indent="-271145">
              <a:lnSpc>
                <a:spcPct val="100000"/>
              </a:lnSpc>
              <a:spcBef>
                <a:spcPts val="0"/>
              </a:spcBef>
              <a:buFont typeface="Arial" panose="020B0604020202020204" pitchFamily="34" charset="0"/>
              <a:buChar char="→"/>
            </a:pPr>
            <a:r>
              <a:rPr lang="cs-CZ" sz="1600" dirty="0">
                <a:latin typeface="Calibri"/>
                <a:cs typeface="Calibri"/>
              </a:rPr>
              <a:t>Obsah </a:t>
            </a:r>
            <a:endParaRPr lang="cs-CZ" sz="1600" dirty="0">
              <a:cs typeface="Calibri"/>
            </a:endParaRPr>
          </a:p>
          <a:p>
            <a:pPr marL="271145" lvl="1" indent="-271145">
              <a:lnSpc>
                <a:spcPct val="100000"/>
              </a:lnSpc>
              <a:spcBef>
                <a:spcPts val="0"/>
              </a:spcBef>
              <a:buFont typeface="Arial" panose="020B0604020202020204" pitchFamily="34" charset="0"/>
              <a:buChar char="→"/>
            </a:pPr>
            <a:r>
              <a:rPr lang="cs-CZ" sz="1600" dirty="0">
                <a:latin typeface="Calibri"/>
                <a:cs typeface="Calibri"/>
              </a:rPr>
              <a:t>Úvod</a:t>
            </a:r>
          </a:p>
          <a:p>
            <a:pPr marL="271145" lvl="1" indent="-271145">
              <a:lnSpc>
                <a:spcPct val="100000"/>
              </a:lnSpc>
              <a:spcBef>
                <a:spcPts val="0"/>
              </a:spcBef>
              <a:buFont typeface="Arial" panose="020B0604020202020204" pitchFamily="34" charset="0"/>
              <a:buChar char="→"/>
            </a:pPr>
            <a:r>
              <a:rPr lang="cs-CZ" sz="1600" dirty="0">
                <a:latin typeface="Calibri"/>
                <a:cs typeface="Calibri"/>
              </a:rPr>
              <a:t>Vlastní text práce</a:t>
            </a:r>
          </a:p>
          <a:p>
            <a:pPr marL="271145" lvl="1" indent="-271145">
              <a:lnSpc>
                <a:spcPct val="100000"/>
              </a:lnSpc>
              <a:spcBef>
                <a:spcPts val="0"/>
              </a:spcBef>
              <a:buFont typeface="Arial" panose="020B0604020202020204" pitchFamily="34" charset="0"/>
              <a:buChar char="→"/>
            </a:pPr>
            <a:r>
              <a:rPr lang="cs-CZ" sz="1600" dirty="0">
                <a:latin typeface="Calibri"/>
                <a:cs typeface="Calibri"/>
              </a:rPr>
              <a:t>Závěr</a:t>
            </a:r>
          </a:p>
          <a:p>
            <a:pPr marL="271145" lvl="1" indent="-271145">
              <a:lnSpc>
                <a:spcPct val="100000"/>
              </a:lnSpc>
              <a:spcBef>
                <a:spcPts val="0"/>
              </a:spcBef>
              <a:buFont typeface="Arial" panose="020B0604020202020204" pitchFamily="34" charset="0"/>
              <a:buChar char="→"/>
            </a:pPr>
            <a:r>
              <a:rPr lang="cs-CZ" sz="1600" dirty="0">
                <a:latin typeface="Calibri"/>
                <a:cs typeface="Calibri"/>
              </a:rPr>
              <a:t>Seznam použité literatury (vnitřní členění na Knihy a časopisy, Mapy a atlasy, Elektronické nosiče a www stránky)</a:t>
            </a:r>
          </a:p>
          <a:p>
            <a:pPr marL="271145" lvl="1" indent="-271145">
              <a:lnSpc>
                <a:spcPct val="100000"/>
              </a:lnSpc>
              <a:spcBef>
                <a:spcPts val="0"/>
              </a:spcBef>
              <a:buFont typeface="Arial" panose="020B0604020202020204" pitchFamily="34" charset="0"/>
              <a:buChar char="→"/>
            </a:pPr>
            <a:r>
              <a:rPr lang="cs-CZ" sz="1600" dirty="0">
                <a:latin typeface="Calibri"/>
                <a:cs typeface="Calibri"/>
              </a:rPr>
              <a:t>Seznam zkratek (volitelné)</a:t>
            </a:r>
          </a:p>
          <a:p>
            <a:pPr marL="271145" lvl="1" indent="-271145">
              <a:lnSpc>
                <a:spcPct val="100000"/>
              </a:lnSpc>
              <a:spcBef>
                <a:spcPts val="0"/>
              </a:spcBef>
              <a:buFont typeface="Arial" panose="020B0604020202020204" pitchFamily="34" charset="0"/>
              <a:buChar char="→"/>
            </a:pPr>
            <a:r>
              <a:rPr lang="cs-CZ" sz="1600" dirty="0">
                <a:latin typeface="Calibri"/>
                <a:cs typeface="Calibri"/>
              </a:rPr>
              <a:t>Seznam obrázků (volitelné)</a:t>
            </a:r>
          </a:p>
          <a:p>
            <a:pPr marL="271145" lvl="1" indent="-271145">
              <a:lnSpc>
                <a:spcPct val="100000"/>
              </a:lnSpc>
              <a:spcBef>
                <a:spcPts val="0"/>
              </a:spcBef>
              <a:buFont typeface="Arial" panose="020B0604020202020204" pitchFamily="34" charset="0"/>
              <a:buChar char="→"/>
            </a:pPr>
            <a:r>
              <a:rPr lang="cs-CZ" sz="1600" dirty="0">
                <a:latin typeface="Calibri"/>
                <a:cs typeface="Calibri"/>
              </a:rPr>
              <a:t>Seznam tabulek (volitelné)</a:t>
            </a:r>
          </a:p>
          <a:p>
            <a:pPr marL="271145" lvl="1" indent="-271145">
              <a:lnSpc>
                <a:spcPct val="100000"/>
              </a:lnSpc>
              <a:spcBef>
                <a:spcPts val="0"/>
              </a:spcBef>
              <a:buFont typeface="Arial" panose="020B0604020202020204" pitchFamily="34" charset="0"/>
              <a:buChar char="→"/>
            </a:pPr>
            <a:r>
              <a:rPr lang="cs-CZ" sz="1600" dirty="0">
                <a:latin typeface="Calibri"/>
                <a:cs typeface="Calibri"/>
              </a:rPr>
              <a:t>Seznam příloh (pokud je práce obsahuje)</a:t>
            </a:r>
          </a:p>
          <a:p>
            <a:pPr marL="271145" lvl="1" indent="-271145">
              <a:lnSpc>
                <a:spcPct val="100000"/>
              </a:lnSpc>
              <a:spcBef>
                <a:spcPts val="0"/>
              </a:spcBef>
              <a:buFont typeface="Arial" panose="020B0604020202020204" pitchFamily="34" charset="0"/>
              <a:buChar char="→"/>
            </a:pPr>
            <a:r>
              <a:rPr lang="cs-CZ" sz="1600" dirty="0">
                <a:latin typeface="Calibri"/>
                <a:cs typeface="Calibri"/>
              </a:rPr>
              <a:t>Přílohy (pokud je práce obsahuje)</a:t>
            </a:r>
          </a:p>
        </p:txBody>
      </p:sp>
      <p:sp>
        <p:nvSpPr>
          <p:cNvPr id="2" name="Title 1"/>
          <p:cNvSpPr>
            <a:spLocks noGrp="1"/>
          </p:cNvSpPr>
          <p:nvPr>
            <p:ph type="title"/>
          </p:nvPr>
        </p:nvSpPr>
        <p:spPr/>
        <p:txBody>
          <a:bodyPr>
            <a:normAutofit/>
          </a:bodyPr>
          <a:lstStyle/>
          <a:p>
            <a:r>
              <a:rPr lang="cs-CZ" sz="4000" b="1"/>
              <a:t>VŠEOBECNÁ KOMPOZICE PRÁCE</a:t>
            </a:r>
            <a:endParaRPr lang="en-US" sz="4000"/>
          </a:p>
        </p:txBody>
      </p:sp>
      <p:sp>
        <p:nvSpPr>
          <p:cNvPr id="11" name="Rounded Rectangle 10">
            <a:hlinkClick r:id="rId4"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4" name="Obdélník 3">
            <a:hlinkClick r:id="rId5" action="ppaction://hlinksldjump"/>
          </p:cNvPr>
          <p:cNvSpPr/>
          <p:nvPr/>
        </p:nvSpPr>
        <p:spPr>
          <a:xfrm>
            <a:off x="2451095" y="2257756"/>
            <a:ext cx="829734" cy="216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cs-CZ" sz="1600">
              <a:latin typeface="Calibri" panose="020F0502020204030204" pitchFamily="34" charset="0"/>
            </a:endParaRPr>
          </a:p>
        </p:txBody>
      </p:sp>
      <p:sp>
        <p:nvSpPr>
          <p:cNvPr id="5" name="Obdélník 4">
            <a:hlinkClick r:id="rId6" action="ppaction://hlinksldjump"/>
          </p:cNvPr>
          <p:cNvSpPr/>
          <p:nvPr/>
        </p:nvSpPr>
        <p:spPr>
          <a:xfrm>
            <a:off x="2433555" y="2493620"/>
            <a:ext cx="3035089" cy="495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7" name="Obdélník 6">
            <a:hlinkClick r:id="rId7" action="ppaction://hlinksldjump"/>
          </p:cNvPr>
          <p:cNvSpPr/>
          <p:nvPr/>
        </p:nvSpPr>
        <p:spPr>
          <a:xfrm>
            <a:off x="2451094" y="2988742"/>
            <a:ext cx="2351725"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9" name="Obdélník 8">
            <a:hlinkClick r:id="rId8" action="ppaction://hlinksldjump"/>
          </p:cNvPr>
          <p:cNvSpPr/>
          <p:nvPr/>
        </p:nvSpPr>
        <p:spPr>
          <a:xfrm>
            <a:off x="2451094" y="3465132"/>
            <a:ext cx="2848875"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0" name="Obdélník 9">
            <a:hlinkClick r:id="rId9" action="ppaction://hlinksldjump"/>
          </p:cNvPr>
          <p:cNvSpPr/>
          <p:nvPr/>
        </p:nvSpPr>
        <p:spPr>
          <a:xfrm>
            <a:off x="2451094" y="3716644"/>
            <a:ext cx="609601"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2" name="Obdélník 11">
            <a:hlinkClick r:id="rId10" action="ppaction://hlinksldjump"/>
          </p:cNvPr>
          <p:cNvSpPr/>
          <p:nvPr/>
        </p:nvSpPr>
        <p:spPr>
          <a:xfrm>
            <a:off x="2451095" y="3950401"/>
            <a:ext cx="609601" cy="27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3" name="Obdélník 12">
            <a:hlinkClick r:id="rId11" action="ppaction://hlinksldjump"/>
          </p:cNvPr>
          <p:cNvSpPr/>
          <p:nvPr/>
        </p:nvSpPr>
        <p:spPr>
          <a:xfrm>
            <a:off x="2451095" y="4232110"/>
            <a:ext cx="1426636" cy="20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4" name="Obdélník 13">
            <a:hlinkClick r:id="rId12" action="ppaction://hlinksldjump"/>
          </p:cNvPr>
          <p:cNvSpPr/>
          <p:nvPr/>
        </p:nvSpPr>
        <p:spPr>
          <a:xfrm>
            <a:off x="2451095" y="4438939"/>
            <a:ext cx="609603" cy="22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5" name="Obdélník 14">
            <a:hlinkClick r:id="rId13" action="ppaction://hlinksldjump"/>
          </p:cNvPr>
          <p:cNvSpPr/>
          <p:nvPr/>
        </p:nvSpPr>
        <p:spPr>
          <a:xfrm>
            <a:off x="2451095" y="4704421"/>
            <a:ext cx="8839807"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6" name="Obdélník 15">
            <a:hlinkClick r:id="rId14" action="ppaction://hlinksldjump"/>
          </p:cNvPr>
          <p:cNvSpPr/>
          <p:nvPr/>
        </p:nvSpPr>
        <p:spPr>
          <a:xfrm>
            <a:off x="2433556" y="4938177"/>
            <a:ext cx="2262948" cy="674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7" name="Obdélník 16">
            <a:hlinkClick r:id="rId15" action="ppaction://hlinksldjump"/>
          </p:cNvPr>
          <p:cNvSpPr/>
          <p:nvPr/>
        </p:nvSpPr>
        <p:spPr>
          <a:xfrm>
            <a:off x="2451095" y="5899876"/>
            <a:ext cx="3158067" cy="233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
        <p:nvSpPr>
          <p:cNvPr id="18" name="Šipka doprava 17">
            <a:hlinkClick r:id="rId16"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9" name="Obdélník 18">
            <a:hlinkClick r:id="rId17" action="ppaction://hlinksldjump"/>
          </p:cNvPr>
          <p:cNvSpPr/>
          <p:nvPr/>
        </p:nvSpPr>
        <p:spPr>
          <a:xfrm>
            <a:off x="2451095" y="5643058"/>
            <a:ext cx="3434800" cy="233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latin typeface="Calibri" panose="020F0502020204030204" pitchFamily="34" charset="0"/>
            </a:endParaRPr>
          </a:p>
        </p:txBody>
      </p:sp>
    </p:spTree>
    <p:custDataLst>
      <p:tags r:id="rId1"/>
    </p:custDataLst>
    <p:extLst>
      <p:ext uri="{BB962C8B-B14F-4D97-AF65-F5344CB8AC3E}">
        <p14:creationId xmlns:p14="http://schemas.microsoft.com/office/powerpoint/2010/main" val="3643135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b="1"/>
              <a:t>Článek v časopise</a:t>
            </a:r>
            <a:r>
              <a:rPr lang="cs-CZ" sz="1800"/>
              <a:t/>
            </a:r>
            <a:br>
              <a:rPr lang="cs-CZ" sz="1800"/>
            </a:br>
            <a:r>
              <a:rPr lang="cs-CZ" sz="1800" b="1" cap="small">
                <a:solidFill>
                  <a:srgbClr val="002060"/>
                </a:solidFill>
              </a:rPr>
              <a:t>Příjmení, J. </a:t>
            </a:r>
            <a:r>
              <a:rPr lang="cs-CZ" sz="1800" b="1"/>
              <a:t>(</a:t>
            </a:r>
            <a:r>
              <a:rPr lang="cs-CZ" sz="1800" b="1">
                <a:solidFill>
                  <a:srgbClr val="0070C0"/>
                </a:solidFill>
              </a:rPr>
              <a:t>ROK</a:t>
            </a:r>
            <a:r>
              <a:rPr lang="cs-CZ" sz="1800" b="1"/>
              <a:t>): </a:t>
            </a:r>
            <a:r>
              <a:rPr lang="cs-CZ" sz="1800" b="1">
                <a:solidFill>
                  <a:srgbClr val="C00000"/>
                </a:solidFill>
              </a:rPr>
              <a:t>Název článku</a:t>
            </a:r>
            <a:r>
              <a:rPr lang="cs-CZ" sz="1800" b="1"/>
              <a:t>. </a:t>
            </a:r>
            <a:r>
              <a:rPr lang="cs-CZ" sz="1800" b="1">
                <a:solidFill>
                  <a:schemeClr val="accent5"/>
                </a:solidFill>
              </a:rPr>
              <a:t>Název časopisu</a:t>
            </a:r>
            <a:r>
              <a:rPr lang="cs-CZ" sz="1800" b="1"/>
              <a:t>, </a:t>
            </a:r>
            <a:r>
              <a:rPr lang="cs-CZ" sz="1800" b="1">
                <a:solidFill>
                  <a:schemeClr val="accent2"/>
                </a:solidFill>
              </a:rPr>
              <a:t>ročník číslem</a:t>
            </a:r>
            <a:r>
              <a:rPr lang="cs-CZ" sz="1800" b="1"/>
              <a:t>, </a:t>
            </a:r>
            <a:r>
              <a:rPr lang="cs-CZ" sz="1800" b="1">
                <a:solidFill>
                  <a:schemeClr val="accent3"/>
                </a:solidFill>
              </a:rPr>
              <a:t>č. x</a:t>
            </a:r>
            <a:r>
              <a:rPr lang="cs-CZ" sz="1800" b="1"/>
              <a:t>,</a:t>
            </a:r>
            <a:r>
              <a:rPr lang="cs-CZ" sz="1800" b="1">
                <a:solidFill>
                  <a:schemeClr val="accent3"/>
                </a:solidFill>
              </a:rPr>
              <a:t> s. od−do</a:t>
            </a:r>
            <a:r>
              <a:rPr lang="cs-CZ" sz="1800" b="1"/>
              <a:t>. [</a:t>
            </a:r>
            <a:r>
              <a:rPr lang="cs-CZ" sz="1800" b="1" err="1"/>
              <a:t>doi</a:t>
            </a:r>
            <a:r>
              <a:rPr lang="cs-CZ" sz="1800" b="1"/>
              <a:t>: </a:t>
            </a:r>
            <a:r>
              <a:rPr lang="cs-CZ" sz="1800" b="1" err="1"/>
              <a:t>xxx</a:t>
            </a:r>
            <a:r>
              <a:rPr lang="cs-CZ" sz="1800" b="1"/>
              <a:t>/www (datum citace)]</a:t>
            </a:r>
            <a:endParaRPr lang="cs-CZ" sz="1800"/>
          </a:p>
        </p:txBody>
      </p:sp>
      <p:sp>
        <p:nvSpPr>
          <p:cNvPr id="3" name="Zástupný symbol pro obsah 2"/>
          <p:cNvSpPr>
            <a:spLocks noGrp="1"/>
          </p:cNvSpPr>
          <p:nvPr>
            <p:ph sz="quarter" idx="10"/>
          </p:nvPr>
        </p:nvSpPr>
        <p:spPr/>
        <p:txBody>
          <a:bodyPr>
            <a:noAutofit/>
          </a:bodyPr>
          <a:lstStyle/>
          <a:p>
            <a:pPr marL="177800" indent="-177800">
              <a:lnSpc>
                <a:spcPct val="100000"/>
              </a:lnSpc>
              <a:spcBef>
                <a:spcPts val="600"/>
              </a:spcBef>
              <a:buNone/>
            </a:pPr>
            <a:r>
              <a:rPr lang="cs-CZ" sz="1800" cap="small">
                <a:solidFill>
                  <a:srgbClr val="002060"/>
                </a:solidFill>
              </a:rPr>
              <a:t>Glassheim, E. </a:t>
            </a:r>
            <a:r>
              <a:rPr lang="cs-CZ" sz="1800"/>
              <a:t>(</a:t>
            </a:r>
            <a:r>
              <a:rPr lang="cs-CZ" sz="1800">
                <a:solidFill>
                  <a:srgbClr val="0070C0"/>
                </a:solidFill>
                <a:ea typeface="+mj-ea"/>
                <a:cs typeface="+mj-cs"/>
              </a:rPr>
              <a:t>2007</a:t>
            </a:r>
            <a:r>
              <a:rPr lang="cs-CZ" sz="1800"/>
              <a:t>): </a:t>
            </a:r>
            <a:r>
              <a:rPr lang="cs-CZ" sz="1800">
                <a:solidFill>
                  <a:srgbClr val="C00000"/>
                </a:solidFill>
                <a:ea typeface="+mj-ea"/>
                <a:cs typeface="+mj-cs"/>
              </a:rPr>
              <a:t>Most, the Town that Moved: Coal, Communists and the </a:t>
            </a:r>
            <a:r>
              <a:rPr lang="en-US" sz="1800">
                <a:solidFill>
                  <a:srgbClr val="C00000"/>
                </a:solidFill>
                <a:ea typeface="+mj-ea"/>
                <a:cs typeface="+mj-cs"/>
              </a:rPr>
              <a:t>‘Gipsy Question’ in Post-</a:t>
            </a:r>
            <a:r>
              <a:rPr lang="cs-CZ" sz="1800">
                <a:solidFill>
                  <a:srgbClr val="C00000"/>
                </a:solidFill>
                <a:ea typeface="+mj-ea"/>
                <a:cs typeface="+mj-cs"/>
              </a:rPr>
              <a:t>-</a:t>
            </a:r>
            <a:r>
              <a:rPr lang="en-US" sz="1800">
                <a:solidFill>
                  <a:srgbClr val="C00000"/>
                </a:solidFill>
                <a:ea typeface="+mj-ea"/>
                <a:cs typeface="+mj-cs"/>
              </a:rPr>
              <a:t>War Czechoslovakia</a:t>
            </a:r>
            <a:r>
              <a:rPr lang="en-US" sz="1800">
                <a:solidFill>
                  <a:schemeClr val="accent6">
                    <a:lumMod val="75000"/>
                  </a:schemeClr>
                </a:solidFill>
              </a:rPr>
              <a:t>.</a:t>
            </a:r>
            <a:r>
              <a:rPr lang="en-US" sz="1800"/>
              <a:t> </a:t>
            </a:r>
            <a:r>
              <a:rPr lang="en-US" sz="1800">
                <a:solidFill>
                  <a:schemeClr val="accent5"/>
                </a:solidFill>
                <a:ea typeface="+mj-ea"/>
                <a:cs typeface="+mj-cs"/>
              </a:rPr>
              <a:t>Environment and History</a:t>
            </a:r>
            <a:r>
              <a:rPr lang="en-US" sz="1800"/>
              <a:t>, </a:t>
            </a:r>
            <a:r>
              <a:rPr lang="en-US" sz="1800">
                <a:solidFill>
                  <a:schemeClr val="accent2"/>
                </a:solidFill>
                <a:ea typeface="+mj-ea"/>
                <a:cs typeface="+mj-cs"/>
              </a:rPr>
              <a:t>13</a:t>
            </a:r>
            <a:r>
              <a:rPr lang="en-US" sz="1800"/>
              <a:t>, </a:t>
            </a:r>
            <a:r>
              <a:rPr lang="en-US" sz="1800">
                <a:solidFill>
                  <a:schemeClr val="accent3"/>
                </a:solidFill>
                <a:ea typeface="+mj-ea"/>
                <a:cs typeface="+mj-cs"/>
              </a:rPr>
              <a:t>č. 4</a:t>
            </a:r>
            <a:r>
              <a:rPr lang="en-US" sz="1800"/>
              <a:t>, </a:t>
            </a:r>
            <a:r>
              <a:rPr lang="en-US" sz="1800">
                <a:solidFill>
                  <a:schemeClr val="accent3"/>
                </a:solidFill>
                <a:ea typeface="+mj-ea"/>
                <a:cs typeface="+mj-cs"/>
              </a:rPr>
              <a:t>s. 447</a:t>
            </a:r>
            <a:r>
              <a:rPr lang="cs-CZ" sz="1800">
                <a:solidFill>
                  <a:schemeClr val="accent3"/>
                </a:solidFill>
                <a:ea typeface="+mj-ea"/>
                <a:cs typeface="+mj-cs"/>
              </a:rPr>
              <a:t>–</a:t>
            </a:r>
            <a:r>
              <a:rPr lang="en-US" sz="1800">
                <a:solidFill>
                  <a:schemeClr val="accent3"/>
                </a:solidFill>
                <a:ea typeface="+mj-ea"/>
                <a:cs typeface="+mj-cs"/>
              </a:rPr>
              <a:t>476</a:t>
            </a:r>
            <a:r>
              <a:rPr lang="en-US" sz="1800"/>
              <a:t>. doi: 10.3197/096734007X243168</a:t>
            </a:r>
            <a:r>
              <a:rPr lang="cs-CZ" sz="1800"/>
              <a:t> *</a:t>
            </a:r>
            <a:endParaRPr lang="cs-CZ" sz="800"/>
          </a:p>
          <a:p>
            <a:pPr marL="177800" indent="-177800">
              <a:lnSpc>
                <a:spcPct val="100000"/>
              </a:lnSpc>
              <a:spcBef>
                <a:spcPts val="600"/>
              </a:spcBef>
              <a:buNone/>
            </a:pPr>
            <a:r>
              <a:rPr lang="cs-CZ" sz="1800" cap="small">
                <a:solidFill>
                  <a:srgbClr val="002060"/>
                </a:solidFill>
              </a:rPr>
              <a:t>Horák, J., Ivan, I., Návratová, M., </a:t>
            </a:r>
            <a:r>
              <a:rPr lang="cs-CZ" sz="1800" cap="small" err="1">
                <a:solidFill>
                  <a:srgbClr val="002060"/>
                </a:solidFill>
              </a:rPr>
              <a:t>Ardielli</a:t>
            </a:r>
            <a:r>
              <a:rPr lang="cs-CZ" sz="1800" cap="small">
                <a:solidFill>
                  <a:srgbClr val="002060"/>
                </a:solidFill>
              </a:rPr>
              <a:t>, J.</a:t>
            </a:r>
            <a:r>
              <a:rPr lang="cs-CZ" sz="1800">
                <a:solidFill>
                  <a:srgbClr val="002060"/>
                </a:solidFill>
              </a:rPr>
              <a:t> </a:t>
            </a:r>
            <a:r>
              <a:rPr lang="cs-CZ" sz="1800"/>
              <a:t>(</a:t>
            </a:r>
            <a:r>
              <a:rPr lang="cs-CZ" sz="1800">
                <a:solidFill>
                  <a:srgbClr val="0070C0"/>
                </a:solidFill>
                <a:ea typeface="+mj-ea"/>
                <a:cs typeface="+mj-cs"/>
              </a:rPr>
              <a:t>2013</a:t>
            </a:r>
            <a:r>
              <a:rPr lang="cs-CZ" sz="1800"/>
              <a:t>): </a:t>
            </a:r>
            <a:r>
              <a:rPr lang="cs-CZ" sz="1800">
                <a:solidFill>
                  <a:srgbClr val="C00000"/>
                </a:solidFill>
                <a:ea typeface="+mj-ea"/>
                <a:cs typeface="+mj-cs"/>
              </a:rPr>
              <a:t>Vyhledávání českých měst uživateli Google</a:t>
            </a:r>
            <a:r>
              <a:rPr lang="cs-CZ" sz="1800"/>
              <a:t>. </a:t>
            </a:r>
            <a:r>
              <a:rPr lang="cs-CZ" sz="1800">
                <a:solidFill>
                  <a:schemeClr val="accent5"/>
                </a:solidFill>
                <a:ea typeface="+mj-ea"/>
                <a:cs typeface="+mj-cs"/>
              </a:rPr>
              <a:t>Geografie – Sborník ČGS</a:t>
            </a:r>
            <a:r>
              <a:rPr lang="cs-CZ" sz="1800"/>
              <a:t>, </a:t>
            </a:r>
            <a:r>
              <a:rPr lang="cs-CZ" sz="1800">
                <a:solidFill>
                  <a:schemeClr val="accent2"/>
                </a:solidFill>
                <a:ea typeface="+mj-ea"/>
                <a:cs typeface="+mj-cs"/>
              </a:rPr>
              <a:t>118</a:t>
            </a:r>
            <a:r>
              <a:rPr lang="cs-CZ" sz="1800"/>
              <a:t>, </a:t>
            </a:r>
            <a:r>
              <a:rPr lang="cs-CZ" sz="1800">
                <a:solidFill>
                  <a:schemeClr val="accent3"/>
                </a:solidFill>
                <a:ea typeface="+mj-ea"/>
                <a:cs typeface="+mj-cs"/>
              </a:rPr>
              <a:t>č. 3</a:t>
            </a:r>
            <a:r>
              <a:rPr lang="cs-CZ" sz="1800"/>
              <a:t>, </a:t>
            </a:r>
            <a:r>
              <a:rPr lang="cs-CZ" sz="1800">
                <a:solidFill>
                  <a:schemeClr val="accent3"/>
                </a:solidFill>
                <a:ea typeface="+mj-ea"/>
                <a:cs typeface="+mj-cs"/>
              </a:rPr>
              <a:t>s. 284–307</a:t>
            </a:r>
            <a:r>
              <a:rPr lang="cs-CZ" sz="1800"/>
              <a:t>.</a:t>
            </a:r>
          </a:p>
          <a:p>
            <a:pPr marL="177800" indent="-177800">
              <a:lnSpc>
                <a:spcPct val="100000"/>
              </a:lnSpc>
              <a:spcBef>
                <a:spcPts val="600"/>
              </a:spcBef>
              <a:buNone/>
            </a:pPr>
            <a:r>
              <a:rPr lang="cs-CZ" sz="1800" cap="small">
                <a:solidFill>
                  <a:srgbClr val="002060"/>
                </a:solidFill>
              </a:rPr>
              <a:t>Rosina, K., </a:t>
            </a:r>
            <a:r>
              <a:rPr lang="cs-CZ" sz="1800" cap="small" err="1">
                <a:solidFill>
                  <a:srgbClr val="002060"/>
                </a:solidFill>
              </a:rPr>
              <a:t>Hurbánek</a:t>
            </a:r>
            <a:r>
              <a:rPr lang="cs-CZ" sz="1800" cap="small">
                <a:solidFill>
                  <a:srgbClr val="002060"/>
                </a:solidFill>
              </a:rPr>
              <a:t>, P., </a:t>
            </a:r>
            <a:r>
              <a:rPr lang="cs-CZ" sz="1800" cap="small" err="1">
                <a:solidFill>
                  <a:srgbClr val="002060"/>
                </a:solidFill>
              </a:rPr>
              <a:t>Cebecauer</a:t>
            </a:r>
            <a:r>
              <a:rPr lang="cs-CZ" sz="1800" cap="small">
                <a:solidFill>
                  <a:srgbClr val="002060"/>
                </a:solidFill>
              </a:rPr>
              <a:t>, M. </a:t>
            </a:r>
            <a:r>
              <a:rPr lang="cs-CZ" sz="1800"/>
              <a:t>(</a:t>
            </a:r>
            <a:r>
              <a:rPr lang="cs-CZ" sz="1800">
                <a:solidFill>
                  <a:srgbClr val="0070C0"/>
                </a:solidFill>
                <a:ea typeface="+mj-ea"/>
                <a:cs typeface="+mj-cs"/>
              </a:rPr>
              <a:t>2017</a:t>
            </a:r>
            <a:r>
              <a:rPr lang="cs-CZ" sz="1800"/>
              <a:t>): </a:t>
            </a:r>
            <a:r>
              <a:rPr lang="cs-CZ" sz="1800" err="1">
                <a:solidFill>
                  <a:srgbClr val="C00000"/>
                </a:solidFill>
                <a:ea typeface="+mj-ea"/>
                <a:cs typeface="+mj-cs"/>
              </a:rPr>
              <a:t>Using</a:t>
            </a:r>
            <a:r>
              <a:rPr lang="cs-CZ" sz="1800">
                <a:solidFill>
                  <a:srgbClr val="C00000"/>
                </a:solidFill>
                <a:ea typeface="+mj-ea"/>
                <a:cs typeface="+mj-cs"/>
              </a:rPr>
              <a:t> </a:t>
            </a:r>
            <a:r>
              <a:rPr lang="cs-CZ" sz="1800" err="1">
                <a:solidFill>
                  <a:srgbClr val="C00000"/>
                </a:solidFill>
                <a:ea typeface="+mj-ea"/>
                <a:cs typeface="+mj-cs"/>
              </a:rPr>
              <a:t>OpenStreetMap</a:t>
            </a:r>
            <a:r>
              <a:rPr lang="cs-CZ" sz="1800">
                <a:solidFill>
                  <a:srgbClr val="C00000"/>
                </a:solidFill>
                <a:ea typeface="+mj-ea"/>
                <a:cs typeface="+mj-cs"/>
              </a:rPr>
              <a:t> to </a:t>
            </a:r>
            <a:r>
              <a:rPr lang="cs-CZ" sz="1800" err="1">
                <a:solidFill>
                  <a:srgbClr val="C00000"/>
                </a:solidFill>
                <a:ea typeface="+mj-ea"/>
                <a:cs typeface="+mj-cs"/>
              </a:rPr>
              <a:t>improve</a:t>
            </a:r>
            <a:r>
              <a:rPr lang="cs-CZ" sz="1800">
                <a:solidFill>
                  <a:srgbClr val="C00000"/>
                </a:solidFill>
                <a:ea typeface="+mj-ea"/>
                <a:cs typeface="+mj-cs"/>
              </a:rPr>
              <a:t> </a:t>
            </a:r>
            <a:r>
              <a:rPr lang="cs-CZ" sz="1800" err="1">
                <a:solidFill>
                  <a:srgbClr val="C00000"/>
                </a:solidFill>
                <a:ea typeface="+mj-ea"/>
                <a:cs typeface="+mj-cs"/>
              </a:rPr>
              <a:t>population</a:t>
            </a:r>
            <a:r>
              <a:rPr lang="cs-CZ" sz="1800">
                <a:solidFill>
                  <a:srgbClr val="C00000"/>
                </a:solidFill>
                <a:ea typeface="+mj-ea"/>
                <a:cs typeface="+mj-cs"/>
              </a:rPr>
              <a:t> </a:t>
            </a:r>
            <a:r>
              <a:rPr lang="cs-CZ" sz="1800" err="1">
                <a:solidFill>
                  <a:srgbClr val="C00000"/>
                </a:solidFill>
                <a:ea typeface="+mj-ea"/>
                <a:cs typeface="+mj-cs"/>
              </a:rPr>
              <a:t>grids</a:t>
            </a:r>
            <a:r>
              <a:rPr lang="cs-CZ" sz="1800">
                <a:solidFill>
                  <a:srgbClr val="C00000"/>
                </a:solidFill>
                <a:ea typeface="+mj-ea"/>
                <a:cs typeface="+mj-cs"/>
              </a:rPr>
              <a:t> in </a:t>
            </a:r>
            <a:r>
              <a:rPr lang="cs-CZ" sz="1800" err="1">
                <a:solidFill>
                  <a:srgbClr val="C00000"/>
                </a:solidFill>
                <a:ea typeface="+mj-ea"/>
                <a:cs typeface="+mj-cs"/>
              </a:rPr>
              <a:t>Europe</a:t>
            </a:r>
            <a:r>
              <a:rPr lang="cs-CZ" sz="1800"/>
              <a:t>. </a:t>
            </a:r>
            <a:r>
              <a:rPr lang="cs-CZ" sz="1800" err="1">
                <a:solidFill>
                  <a:schemeClr val="accent5"/>
                </a:solidFill>
                <a:ea typeface="+mj-ea"/>
                <a:cs typeface="+mj-cs"/>
              </a:rPr>
              <a:t>Cartography</a:t>
            </a:r>
            <a:r>
              <a:rPr lang="cs-CZ" sz="1800">
                <a:solidFill>
                  <a:schemeClr val="accent5"/>
                </a:solidFill>
                <a:ea typeface="+mj-ea"/>
                <a:cs typeface="+mj-cs"/>
              </a:rPr>
              <a:t> and </a:t>
            </a:r>
            <a:r>
              <a:rPr lang="cs-CZ" sz="1800" err="1">
                <a:solidFill>
                  <a:schemeClr val="accent5"/>
                </a:solidFill>
                <a:ea typeface="+mj-ea"/>
                <a:cs typeface="+mj-cs"/>
              </a:rPr>
              <a:t>Geographic</a:t>
            </a:r>
            <a:r>
              <a:rPr lang="cs-CZ" sz="1800">
                <a:solidFill>
                  <a:schemeClr val="accent5"/>
                </a:solidFill>
                <a:ea typeface="+mj-ea"/>
                <a:cs typeface="+mj-cs"/>
              </a:rPr>
              <a:t> </a:t>
            </a:r>
            <a:r>
              <a:rPr lang="cs-CZ" sz="1800" err="1">
                <a:solidFill>
                  <a:schemeClr val="accent5"/>
                </a:solidFill>
                <a:ea typeface="+mj-ea"/>
                <a:cs typeface="+mj-cs"/>
              </a:rPr>
              <a:t>Information</a:t>
            </a:r>
            <a:r>
              <a:rPr lang="cs-CZ" sz="1800">
                <a:solidFill>
                  <a:schemeClr val="accent5"/>
                </a:solidFill>
                <a:ea typeface="+mj-ea"/>
                <a:cs typeface="+mj-cs"/>
              </a:rPr>
              <a:t> Science</a:t>
            </a:r>
            <a:r>
              <a:rPr lang="cs-CZ" sz="1800"/>
              <a:t>, </a:t>
            </a:r>
            <a:r>
              <a:rPr lang="cs-CZ" sz="1800">
                <a:solidFill>
                  <a:schemeClr val="accent2"/>
                </a:solidFill>
                <a:ea typeface="+mj-ea"/>
                <a:cs typeface="+mj-cs"/>
              </a:rPr>
              <a:t>44</a:t>
            </a:r>
            <a:r>
              <a:rPr lang="cs-CZ" sz="1800"/>
              <a:t>, </a:t>
            </a:r>
            <a:r>
              <a:rPr lang="cs-CZ" sz="1800">
                <a:solidFill>
                  <a:schemeClr val="accent3"/>
                </a:solidFill>
                <a:ea typeface="+mj-ea"/>
                <a:cs typeface="+mj-cs"/>
              </a:rPr>
              <a:t>č. 2</a:t>
            </a:r>
            <a:r>
              <a:rPr lang="cs-CZ" sz="1800"/>
              <a:t>, </a:t>
            </a:r>
            <a:r>
              <a:rPr lang="cs-CZ" sz="1800">
                <a:solidFill>
                  <a:schemeClr val="accent3"/>
                </a:solidFill>
                <a:ea typeface="+mj-ea"/>
                <a:cs typeface="+mj-cs"/>
              </a:rPr>
              <a:t>s. 139–151</a:t>
            </a:r>
            <a:r>
              <a:rPr lang="cs-CZ" sz="1800"/>
              <a:t>. http://dx.doi.org/10.1080/15230406.2016.1192487 **</a:t>
            </a:r>
            <a:endParaRPr lang="cs-CZ" sz="800" i="1"/>
          </a:p>
          <a:p>
            <a:pPr marL="177800" indent="-177800">
              <a:lnSpc>
                <a:spcPct val="100000"/>
              </a:lnSpc>
              <a:spcBef>
                <a:spcPts val="600"/>
              </a:spcBef>
              <a:buNone/>
            </a:pPr>
            <a:r>
              <a:rPr lang="cs-CZ" sz="1800" cap="small">
                <a:solidFill>
                  <a:srgbClr val="002060"/>
                </a:solidFill>
              </a:rPr>
              <a:t>Siwek, T., Bogdová, K.</a:t>
            </a:r>
            <a:r>
              <a:rPr lang="cs-CZ" sz="1800">
                <a:solidFill>
                  <a:srgbClr val="002060"/>
                </a:solidFill>
              </a:rPr>
              <a:t> </a:t>
            </a:r>
            <a:r>
              <a:rPr lang="cs-CZ" sz="1800"/>
              <a:t>(</a:t>
            </a:r>
            <a:r>
              <a:rPr lang="cs-CZ" sz="1800">
                <a:solidFill>
                  <a:srgbClr val="0070C0"/>
                </a:solidFill>
                <a:ea typeface="+mj-ea"/>
                <a:cs typeface="+mj-cs"/>
              </a:rPr>
              <a:t>2007</a:t>
            </a:r>
            <a:r>
              <a:rPr lang="cs-CZ" sz="1800"/>
              <a:t>): </a:t>
            </a:r>
            <a:r>
              <a:rPr lang="cs-CZ" sz="1800">
                <a:solidFill>
                  <a:srgbClr val="C00000"/>
                </a:solidFill>
                <a:ea typeface="+mj-ea"/>
                <a:cs typeface="+mj-cs"/>
              </a:rPr>
              <a:t>České kulturně-historické regiony ve vědomí svých obyvatel</a:t>
            </a:r>
            <a:r>
              <a:rPr lang="cs-CZ" sz="1800"/>
              <a:t>. </a:t>
            </a:r>
            <a:r>
              <a:rPr lang="cs-CZ" sz="1800">
                <a:solidFill>
                  <a:schemeClr val="accent5"/>
                </a:solidFill>
                <a:ea typeface="+mj-ea"/>
                <a:cs typeface="+mj-cs"/>
              </a:rPr>
              <a:t>Sociologický časopis</a:t>
            </a:r>
            <a:r>
              <a:rPr lang="cs-CZ" sz="1800"/>
              <a:t>, </a:t>
            </a:r>
            <a:r>
              <a:rPr lang="cs-CZ" sz="1800">
                <a:solidFill>
                  <a:schemeClr val="accent3"/>
                </a:solidFill>
                <a:ea typeface="+mj-ea"/>
                <a:cs typeface="+mj-cs"/>
              </a:rPr>
              <a:t>č. 5</a:t>
            </a:r>
            <a:r>
              <a:rPr lang="cs-CZ" sz="1800"/>
              <a:t>, </a:t>
            </a:r>
            <a:r>
              <a:rPr lang="cs-CZ" sz="1800">
                <a:solidFill>
                  <a:schemeClr val="accent3"/>
                </a:solidFill>
                <a:ea typeface="+mj-ea"/>
                <a:cs typeface="+mj-cs"/>
              </a:rPr>
              <a:t>s. 1039–1053</a:t>
            </a:r>
            <a:r>
              <a:rPr lang="cs-CZ" sz="1800"/>
              <a:t>.</a:t>
            </a:r>
          </a:p>
          <a:p>
            <a:pPr marL="177800" indent="-177800">
              <a:lnSpc>
                <a:spcPct val="100000"/>
              </a:lnSpc>
              <a:spcBef>
                <a:spcPts val="600"/>
              </a:spcBef>
              <a:buNone/>
            </a:pPr>
            <a:r>
              <a:rPr lang="cs-CZ" sz="1800" cap="small">
                <a:solidFill>
                  <a:srgbClr val="002060"/>
                </a:solidFill>
              </a:rPr>
              <a:t>Šantrůčková, M.</a:t>
            </a:r>
            <a:r>
              <a:rPr lang="cs-CZ" sz="1800">
                <a:solidFill>
                  <a:srgbClr val="002060"/>
                </a:solidFill>
              </a:rPr>
              <a:t> </a:t>
            </a:r>
            <a:r>
              <a:rPr lang="cs-CZ" sz="1800"/>
              <a:t>(</a:t>
            </a:r>
            <a:r>
              <a:rPr lang="cs-CZ" sz="1800">
                <a:solidFill>
                  <a:srgbClr val="0070C0"/>
                </a:solidFill>
                <a:ea typeface="+mj-ea"/>
                <a:cs typeface="+mj-cs"/>
              </a:rPr>
              <a:t>2012</a:t>
            </a:r>
            <a:r>
              <a:rPr lang="cs-CZ" sz="1800"/>
              <a:t>): </a:t>
            </a:r>
            <a:r>
              <a:rPr lang="cs-CZ" sz="1800">
                <a:solidFill>
                  <a:srgbClr val="C00000"/>
                </a:solidFill>
                <a:ea typeface="+mj-ea"/>
                <a:cs typeface="+mj-cs"/>
              </a:rPr>
              <a:t>Ideje a inspirace vzniku a tvorby krajinářských parků</a:t>
            </a:r>
            <a:r>
              <a:rPr lang="cs-CZ" sz="1800"/>
              <a:t>. </a:t>
            </a:r>
            <a:r>
              <a:rPr lang="cs-CZ" sz="1800" err="1">
                <a:solidFill>
                  <a:schemeClr val="accent5"/>
                </a:solidFill>
                <a:ea typeface="+mj-ea"/>
                <a:cs typeface="+mj-cs"/>
              </a:rPr>
              <a:t>Klaudyán</a:t>
            </a:r>
            <a:r>
              <a:rPr lang="cs-CZ" sz="1800"/>
              <a:t>, </a:t>
            </a:r>
            <a:r>
              <a:rPr lang="cs-CZ" sz="1800">
                <a:solidFill>
                  <a:schemeClr val="accent2"/>
                </a:solidFill>
                <a:ea typeface="+mj-ea"/>
                <a:cs typeface="+mj-cs"/>
              </a:rPr>
              <a:t>8–9</a:t>
            </a:r>
            <a:r>
              <a:rPr lang="cs-CZ" sz="1800"/>
              <a:t>, </a:t>
            </a:r>
            <a:r>
              <a:rPr lang="cs-CZ" sz="1800">
                <a:solidFill>
                  <a:schemeClr val="accent3"/>
                </a:solidFill>
                <a:ea typeface="+mj-ea"/>
                <a:cs typeface="+mj-cs"/>
              </a:rPr>
              <a:t>č. 1</a:t>
            </a:r>
            <a:r>
              <a:rPr lang="cs-CZ" sz="1800"/>
              <a:t>, </a:t>
            </a:r>
            <a:r>
              <a:rPr lang="cs-CZ" sz="1800">
                <a:solidFill>
                  <a:schemeClr val="accent3"/>
                </a:solidFill>
                <a:ea typeface="+mj-ea"/>
                <a:cs typeface="+mj-cs"/>
              </a:rPr>
              <a:t>s. 43–52</a:t>
            </a:r>
            <a:r>
              <a:rPr lang="cs-CZ" sz="1800"/>
              <a:t>. http://www.klaudyan.cz/dwnl/2011201201/03_Santruckova.pdf (19. 2. 2014)</a:t>
            </a:r>
          </a:p>
          <a:p>
            <a:pPr marL="0" indent="0">
              <a:lnSpc>
                <a:spcPct val="100000"/>
              </a:lnSpc>
              <a:spcBef>
                <a:spcPts val="600"/>
              </a:spcBef>
              <a:buNone/>
            </a:pPr>
            <a:endParaRPr lang="cs-CZ" sz="800" i="1"/>
          </a:p>
          <a:p>
            <a:pPr marL="0" indent="0">
              <a:lnSpc>
                <a:spcPct val="100000"/>
              </a:lnSpc>
              <a:spcBef>
                <a:spcPts val="600"/>
              </a:spcBef>
              <a:buNone/>
            </a:pPr>
            <a:r>
              <a:rPr lang="cs-CZ" sz="1000" i="1"/>
              <a:t>* Pozn. článek vyšel v tištěné podobě, ale je též dostupný v elektronické podobě (doi) a tuto verzi jsme měli při citování dostupnou. Pokud má článek přidělen doi, dáváme mu přednost před www odkazem.</a:t>
            </a:r>
          </a:p>
          <a:p>
            <a:pPr marL="0" indent="0">
              <a:lnSpc>
                <a:spcPct val="100000"/>
              </a:lnSpc>
              <a:spcBef>
                <a:spcPts val="0"/>
              </a:spcBef>
              <a:buNone/>
            </a:pPr>
            <a:r>
              <a:rPr lang="cs-CZ" sz="1000" i="1"/>
              <a:t>** Pozn. Jiná forma zápisu doi.</a:t>
            </a:r>
            <a:endParaRPr lang="cs-CZ" sz="1000"/>
          </a:p>
        </p:txBody>
      </p:sp>
      <p:sp>
        <p:nvSpPr>
          <p:cNvPr id="6" name="Rounded Rectangle 9">
            <a:hlinkClick r:id="rId2"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Šipka doprava 7">
            <a:hlinkClick r:id="rId4"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9" name="TextovéPole 8">
            <a:hlinkClick r:id="rId5"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extLst>
      <p:ext uri="{BB962C8B-B14F-4D97-AF65-F5344CB8AC3E}">
        <p14:creationId xmlns:p14="http://schemas.microsoft.com/office/powerpoint/2010/main" val="2606633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67" y="576772"/>
            <a:ext cx="7629643" cy="585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aoblený obdélník 5"/>
          <p:cNvSpPr/>
          <p:nvPr/>
        </p:nvSpPr>
        <p:spPr>
          <a:xfrm>
            <a:off x="4837760" y="3948786"/>
            <a:ext cx="6745139" cy="55399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cs-CZ" sz="1000" cap="small">
                <a:latin typeface="Calibri" panose="020F0502020204030204" pitchFamily="34" charset="0"/>
              </a:rPr>
              <a:t>Rosina, K., </a:t>
            </a:r>
            <a:r>
              <a:rPr lang="cs-CZ" sz="1000" cap="small" err="1">
                <a:latin typeface="Calibri" panose="020F0502020204030204" pitchFamily="34" charset="0"/>
              </a:rPr>
              <a:t>Hurbánek</a:t>
            </a:r>
            <a:r>
              <a:rPr lang="cs-CZ" sz="1000" cap="small">
                <a:latin typeface="Calibri" panose="020F0502020204030204" pitchFamily="34" charset="0"/>
              </a:rPr>
              <a:t>, P., </a:t>
            </a:r>
            <a:r>
              <a:rPr lang="cs-CZ" sz="1000" cap="small" err="1">
                <a:latin typeface="Calibri" panose="020F0502020204030204" pitchFamily="34" charset="0"/>
              </a:rPr>
              <a:t>Cebecauer</a:t>
            </a:r>
            <a:r>
              <a:rPr lang="cs-CZ" sz="1000" cap="small">
                <a:latin typeface="Calibri" panose="020F0502020204030204" pitchFamily="34" charset="0"/>
              </a:rPr>
              <a:t>, M. </a:t>
            </a:r>
            <a:r>
              <a:rPr lang="cs-CZ" sz="1000">
                <a:latin typeface="Calibri" panose="020F0502020204030204" pitchFamily="34" charset="0"/>
              </a:rPr>
              <a:t>(2017): </a:t>
            </a:r>
            <a:r>
              <a:rPr lang="cs-CZ" sz="1000" err="1">
                <a:latin typeface="Calibri" panose="020F0502020204030204" pitchFamily="34" charset="0"/>
              </a:rPr>
              <a:t>Using</a:t>
            </a:r>
            <a:r>
              <a:rPr lang="cs-CZ" sz="1000">
                <a:latin typeface="Calibri" panose="020F0502020204030204" pitchFamily="34" charset="0"/>
              </a:rPr>
              <a:t> </a:t>
            </a:r>
            <a:r>
              <a:rPr lang="cs-CZ" sz="1000" err="1">
                <a:latin typeface="Calibri" panose="020F0502020204030204" pitchFamily="34" charset="0"/>
              </a:rPr>
              <a:t>OpenStreetMap</a:t>
            </a:r>
            <a:r>
              <a:rPr lang="cs-CZ" sz="1000">
                <a:latin typeface="Calibri" panose="020F0502020204030204" pitchFamily="34" charset="0"/>
              </a:rPr>
              <a:t> to </a:t>
            </a:r>
            <a:r>
              <a:rPr lang="cs-CZ" sz="1000" err="1">
                <a:latin typeface="Calibri" panose="020F0502020204030204" pitchFamily="34" charset="0"/>
              </a:rPr>
              <a:t>improve</a:t>
            </a:r>
            <a:r>
              <a:rPr lang="cs-CZ" sz="1000">
                <a:latin typeface="Calibri" panose="020F0502020204030204" pitchFamily="34" charset="0"/>
              </a:rPr>
              <a:t> </a:t>
            </a:r>
            <a:r>
              <a:rPr lang="cs-CZ" sz="1000" err="1">
                <a:latin typeface="Calibri" panose="020F0502020204030204" pitchFamily="34" charset="0"/>
              </a:rPr>
              <a:t>population</a:t>
            </a:r>
            <a:r>
              <a:rPr lang="cs-CZ" sz="1000">
                <a:latin typeface="Calibri" panose="020F0502020204030204" pitchFamily="34" charset="0"/>
              </a:rPr>
              <a:t> </a:t>
            </a:r>
            <a:r>
              <a:rPr lang="cs-CZ" sz="1000" err="1">
                <a:latin typeface="Calibri" panose="020F0502020204030204" pitchFamily="34" charset="0"/>
              </a:rPr>
              <a:t>grids</a:t>
            </a:r>
            <a:r>
              <a:rPr lang="cs-CZ" sz="1000">
                <a:latin typeface="Calibri" panose="020F0502020204030204" pitchFamily="34" charset="0"/>
              </a:rPr>
              <a:t> in </a:t>
            </a:r>
            <a:r>
              <a:rPr lang="cs-CZ" sz="1000" err="1">
                <a:latin typeface="Calibri" panose="020F0502020204030204" pitchFamily="34" charset="0"/>
              </a:rPr>
              <a:t>Europe</a:t>
            </a:r>
            <a:r>
              <a:rPr lang="cs-CZ" sz="1000">
                <a:latin typeface="Calibri" panose="020F0502020204030204" pitchFamily="34" charset="0"/>
              </a:rPr>
              <a:t>. </a:t>
            </a:r>
            <a:r>
              <a:rPr lang="cs-CZ" sz="1000" err="1">
                <a:latin typeface="Calibri" panose="020F0502020204030204" pitchFamily="34" charset="0"/>
              </a:rPr>
              <a:t>Cartography</a:t>
            </a:r>
            <a:r>
              <a:rPr lang="cs-CZ" sz="1000">
                <a:latin typeface="Calibri" panose="020F0502020204030204" pitchFamily="34" charset="0"/>
              </a:rPr>
              <a:t> and </a:t>
            </a:r>
            <a:r>
              <a:rPr lang="cs-CZ" sz="1000" err="1">
                <a:latin typeface="Calibri" panose="020F0502020204030204" pitchFamily="34" charset="0"/>
              </a:rPr>
              <a:t>Geographic</a:t>
            </a:r>
            <a:r>
              <a:rPr lang="cs-CZ" sz="1000">
                <a:latin typeface="Calibri" panose="020F0502020204030204" pitchFamily="34" charset="0"/>
              </a:rPr>
              <a:t> </a:t>
            </a:r>
            <a:r>
              <a:rPr lang="cs-CZ" sz="1000" err="1">
                <a:latin typeface="Calibri" panose="020F0502020204030204" pitchFamily="34" charset="0"/>
              </a:rPr>
              <a:t>Information</a:t>
            </a:r>
            <a:r>
              <a:rPr lang="cs-CZ" sz="1000">
                <a:latin typeface="Calibri" panose="020F0502020204030204" pitchFamily="34" charset="0"/>
              </a:rPr>
              <a:t> Science, 44, č. 2, s. 139–151. http://dx.doi.org/10.1080/15230406.2016.1192487 </a:t>
            </a:r>
          </a:p>
        </p:txBody>
      </p:sp>
      <p:sp>
        <p:nvSpPr>
          <p:cNvPr id="13" name="Ovál 12"/>
          <p:cNvSpPr/>
          <p:nvPr/>
        </p:nvSpPr>
        <p:spPr>
          <a:xfrm>
            <a:off x="2097641" y="6052573"/>
            <a:ext cx="1475714" cy="30124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aoblený obdélníkový popisek 3"/>
          <p:cNvSpPr/>
          <p:nvPr/>
        </p:nvSpPr>
        <p:spPr>
          <a:xfrm>
            <a:off x="6214533" y="2819398"/>
            <a:ext cx="1970679" cy="433957"/>
          </a:xfrm>
          <a:prstGeom prst="wedgeRoundRectCallout">
            <a:avLst>
              <a:gd name="adj1" fmla="val -154420"/>
              <a:gd name="adj2" fmla="val -7797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Jména autorů (zapisujeme přesně v tomto pořadí)</a:t>
            </a:r>
          </a:p>
        </p:txBody>
      </p:sp>
      <p:sp>
        <p:nvSpPr>
          <p:cNvPr id="17" name="Zaoblený obdélníkový popisek 16"/>
          <p:cNvSpPr/>
          <p:nvPr/>
        </p:nvSpPr>
        <p:spPr>
          <a:xfrm>
            <a:off x="5612393" y="1617134"/>
            <a:ext cx="2154902" cy="305330"/>
          </a:xfrm>
          <a:prstGeom prst="wedgeRoundRectCallout">
            <a:avLst>
              <a:gd name="adj1" fmla="val -119844"/>
              <a:gd name="adj2" fmla="val 1096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Název časopisu, ročník, číslo, strany</a:t>
            </a:r>
          </a:p>
        </p:txBody>
      </p:sp>
      <p:sp>
        <p:nvSpPr>
          <p:cNvPr id="18" name="Zaoblený obdélníkový popisek 17"/>
          <p:cNvSpPr/>
          <p:nvPr/>
        </p:nvSpPr>
        <p:spPr>
          <a:xfrm>
            <a:off x="6689844" y="2209251"/>
            <a:ext cx="1077451" cy="340824"/>
          </a:xfrm>
          <a:prstGeom prst="wedgeRoundRectCallout">
            <a:avLst>
              <a:gd name="adj1" fmla="val -150491"/>
              <a:gd name="adj2" fmla="val 3269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solidFill>
                  <a:schemeClr val="dk1"/>
                </a:solidFill>
                <a:latin typeface="Calibri" panose="020F0502020204030204" pitchFamily="34" charset="0"/>
              </a:rPr>
              <a:t>Název článku</a:t>
            </a:r>
          </a:p>
        </p:txBody>
      </p:sp>
      <p:sp>
        <p:nvSpPr>
          <p:cNvPr id="19" name="Zaoblený obdélníkový popisek 18"/>
          <p:cNvSpPr/>
          <p:nvPr/>
        </p:nvSpPr>
        <p:spPr>
          <a:xfrm>
            <a:off x="5612393" y="5833907"/>
            <a:ext cx="3585046" cy="558051"/>
          </a:xfrm>
          <a:prstGeom prst="wedgeRoundRectCallout">
            <a:avLst>
              <a:gd name="adj1" fmla="val -106443"/>
              <a:gd name="adj2" fmla="val 178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DOI; při použití www odkazu na výsledek vyhledávání v databázi se k článku dostanou pouze ti, co mají přístup do této databáze</a:t>
            </a:r>
          </a:p>
        </p:txBody>
      </p:sp>
      <p:sp>
        <p:nvSpPr>
          <p:cNvPr id="10" name="Rounded Rectangle 9">
            <a:hlinkClick r:id="rId3"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11" name="Šipka doprava 10">
            <a:hlinkClick r:id="rId4"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2" name="Šipka doprava 11">
            <a:hlinkClick r:id="rId5"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4" name="Zaoblený obdélníkový popisek 13"/>
          <p:cNvSpPr/>
          <p:nvPr/>
        </p:nvSpPr>
        <p:spPr>
          <a:xfrm>
            <a:off x="8778239" y="4912282"/>
            <a:ext cx="2804660" cy="713874"/>
          </a:xfrm>
          <a:prstGeom prst="wedgeRoundRectCallout">
            <a:avLst>
              <a:gd name="adj1" fmla="val -49640"/>
              <a:gd name="adj2" fmla="val -11698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Při použití DOI nemusím uvádět datum citace; každý článek má přiděleno svoje DOI, podle kterého je jednoznačně identifikovatelný a dohledatelný na internetu.</a:t>
            </a:r>
          </a:p>
        </p:txBody>
      </p:sp>
      <p:sp>
        <p:nvSpPr>
          <p:cNvPr id="2" name="Zaoblený obdélník 1"/>
          <p:cNvSpPr/>
          <p:nvPr/>
        </p:nvSpPr>
        <p:spPr>
          <a:xfrm>
            <a:off x="9168173" y="3253355"/>
            <a:ext cx="2414726" cy="4397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sz="1000"/>
              <a:t>V seznamu literatury článek zařadíme do části Knihy a časopisy!</a:t>
            </a:r>
          </a:p>
        </p:txBody>
      </p:sp>
    </p:spTree>
    <p:extLst>
      <p:ext uri="{BB962C8B-B14F-4D97-AF65-F5344CB8AC3E}">
        <p14:creationId xmlns:p14="http://schemas.microsoft.com/office/powerpoint/2010/main" val="2896196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1800" b="1"/>
              <a:t>Příspěvek ve sborníku</a:t>
            </a:r>
            <a:br>
              <a:rPr lang="cs-CZ" sz="1800" b="1"/>
            </a:br>
            <a:r>
              <a:rPr lang="cs-CZ" sz="1800" b="1" cap="small">
                <a:solidFill>
                  <a:srgbClr val="002060"/>
                </a:solidFill>
              </a:rPr>
              <a:t>Příjmení</a:t>
            </a:r>
            <a:r>
              <a:rPr lang="cs-CZ" sz="1800" b="1">
                <a:solidFill>
                  <a:srgbClr val="002060"/>
                </a:solidFill>
              </a:rPr>
              <a:t>, J. </a:t>
            </a:r>
            <a:r>
              <a:rPr lang="cs-CZ" sz="1800" b="1"/>
              <a:t>(</a:t>
            </a:r>
            <a:r>
              <a:rPr lang="cs-CZ" sz="1800" b="1">
                <a:solidFill>
                  <a:srgbClr val="0070C0"/>
                </a:solidFill>
              </a:rPr>
              <a:t>ROK</a:t>
            </a:r>
            <a:r>
              <a:rPr lang="cs-CZ" sz="1800" b="1"/>
              <a:t>): </a:t>
            </a:r>
            <a:r>
              <a:rPr lang="cs-CZ" sz="1800" b="1">
                <a:solidFill>
                  <a:srgbClr val="C00000"/>
                </a:solidFill>
              </a:rPr>
              <a:t>Název příspěvku</a:t>
            </a:r>
            <a:r>
              <a:rPr lang="cs-CZ" sz="1800" b="1"/>
              <a:t>. In: </a:t>
            </a:r>
            <a:r>
              <a:rPr lang="cs-CZ" sz="1800" b="1" cap="small">
                <a:solidFill>
                  <a:srgbClr val="002060"/>
                </a:solidFill>
              </a:rPr>
              <a:t>Příjmení</a:t>
            </a:r>
            <a:r>
              <a:rPr lang="cs-CZ" sz="1800" b="1">
                <a:solidFill>
                  <a:srgbClr val="002060"/>
                </a:solidFill>
              </a:rPr>
              <a:t>, J. [</a:t>
            </a:r>
            <a:r>
              <a:rPr lang="cs-CZ" sz="1800" b="1" err="1">
                <a:solidFill>
                  <a:srgbClr val="002060"/>
                </a:solidFill>
              </a:rPr>
              <a:t>ed</a:t>
            </a:r>
            <a:r>
              <a:rPr lang="cs-CZ" sz="1800" b="1">
                <a:solidFill>
                  <a:srgbClr val="002060"/>
                </a:solidFill>
              </a:rPr>
              <a:t>.]</a:t>
            </a:r>
            <a:r>
              <a:rPr lang="cs-CZ" sz="1800" b="1"/>
              <a:t>: </a:t>
            </a:r>
            <a:r>
              <a:rPr lang="cs-CZ" sz="1800" b="1">
                <a:solidFill>
                  <a:srgbClr val="C00000"/>
                </a:solidFill>
              </a:rPr>
              <a:t>Název sborníku</a:t>
            </a:r>
            <a:r>
              <a:rPr lang="cs-CZ" sz="1800" b="1"/>
              <a:t>. [Podtitul.] </a:t>
            </a:r>
            <a:r>
              <a:rPr lang="cs-CZ" sz="1800" b="1">
                <a:solidFill>
                  <a:schemeClr val="accent5"/>
                </a:solidFill>
              </a:rPr>
              <a:t>Vydavatel</a:t>
            </a:r>
            <a:r>
              <a:rPr lang="cs-CZ" sz="1800" b="1">
                <a:solidFill>
                  <a:schemeClr val="accent3">
                    <a:lumMod val="50000"/>
                  </a:schemeClr>
                </a:solidFill>
              </a:rPr>
              <a:t>, </a:t>
            </a:r>
            <a:r>
              <a:rPr lang="cs-CZ" sz="1800" b="1">
                <a:solidFill>
                  <a:schemeClr val="accent2"/>
                </a:solidFill>
              </a:rPr>
              <a:t>místo vydání</a:t>
            </a:r>
            <a:r>
              <a:rPr lang="cs-CZ" sz="1800" b="1"/>
              <a:t>,</a:t>
            </a:r>
            <a:r>
              <a:rPr lang="cs-CZ" sz="1800" b="1">
                <a:solidFill>
                  <a:schemeClr val="accent3">
                    <a:lumMod val="50000"/>
                  </a:schemeClr>
                </a:solidFill>
              </a:rPr>
              <a:t> </a:t>
            </a:r>
            <a:r>
              <a:rPr lang="cs-CZ" sz="1800" b="1">
                <a:solidFill>
                  <a:schemeClr val="accent3"/>
                </a:solidFill>
              </a:rPr>
              <a:t>strany od−do</a:t>
            </a:r>
            <a:r>
              <a:rPr lang="cs-CZ" sz="1800" b="1">
                <a:solidFill>
                  <a:schemeClr val="accent3">
                    <a:lumMod val="50000"/>
                  </a:schemeClr>
                </a:solidFill>
              </a:rPr>
              <a:t>. </a:t>
            </a:r>
            <a:r>
              <a:rPr lang="cs-CZ" sz="1800" b="1"/>
              <a:t>[www (datum citace)]</a:t>
            </a:r>
            <a:endParaRPr lang="cs-CZ" sz="1800"/>
          </a:p>
        </p:txBody>
      </p:sp>
      <p:sp>
        <p:nvSpPr>
          <p:cNvPr id="3" name="Zástupný symbol pro obsah 2"/>
          <p:cNvSpPr>
            <a:spLocks noGrp="1"/>
          </p:cNvSpPr>
          <p:nvPr>
            <p:ph sz="quarter" idx="10"/>
          </p:nvPr>
        </p:nvSpPr>
        <p:spPr/>
        <p:txBody>
          <a:bodyPr>
            <a:normAutofit/>
          </a:bodyPr>
          <a:lstStyle/>
          <a:p>
            <a:pPr marL="177800" indent="-177800">
              <a:lnSpc>
                <a:spcPct val="100000"/>
              </a:lnSpc>
              <a:spcBef>
                <a:spcPts val="600"/>
              </a:spcBef>
              <a:buNone/>
            </a:pPr>
            <a:r>
              <a:rPr lang="cs-CZ" sz="1800" cap="small">
                <a:solidFill>
                  <a:srgbClr val="002060"/>
                </a:solidFill>
              </a:rPr>
              <a:t>Hynek, A., Skoupý, M.</a:t>
            </a:r>
            <a:r>
              <a:rPr lang="cs-CZ" sz="1800">
                <a:solidFill>
                  <a:srgbClr val="002060"/>
                </a:solidFill>
              </a:rPr>
              <a:t> </a:t>
            </a:r>
            <a:r>
              <a:rPr lang="cs-CZ" sz="1800"/>
              <a:t>(</a:t>
            </a:r>
            <a:r>
              <a:rPr lang="cs-CZ" sz="1800">
                <a:solidFill>
                  <a:srgbClr val="0070C0"/>
                </a:solidFill>
                <a:ea typeface="+mj-ea"/>
                <a:cs typeface="+mj-cs"/>
              </a:rPr>
              <a:t>2013</a:t>
            </a:r>
            <a:r>
              <a:rPr lang="cs-CZ" sz="1800"/>
              <a:t>): </a:t>
            </a:r>
            <a:r>
              <a:rPr lang="cs-CZ" sz="1800">
                <a:solidFill>
                  <a:srgbClr val="C00000"/>
                </a:solidFill>
                <a:ea typeface="+mj-ea"/>
                <a:cs typeface="+mj-cs"/>
              </a:rPr>
              <a:t>Paragenetické komplexy krajiny podle F. N. Milkova</a:t>
            </a:r>
            <a:r>
              <a:rPr lang="cs-CZ" sz="1800">
                <a:solidFill>
                  <a:schemeClr val="accent6">
                    <a:lumMod val="50000"/>
                  </a:schemeClr>
                </a:solidFill>
              </a:rPr>
              <a:t>.</a:t>
            </a:r>
            <a:r>
              <a:rPr lang="cs-CZ" sz="1800"/>
              <a:t> In: </a:t>
            </a:r>
            <a:r>
              <a:rPr lang="cs-CZ" sz="1800" cap="small">
                <a:solidFill>
                  <a:srgbClr val="002060"/>
                </a:solidFill>
              </a:rPr>
              <a:t>Herber, V.</a:t>
            </a:r>
            <a:r>
              <a:rPr lang="cs-CZ" sz="1800">
                <a:solidFill>
                  <a:srgbClr val="002060"/>
                </a:solidFill>
              </a:rPr>
              <a:t> ed.</a:t>
            </a:r>
            <a:r>
              <a:rPr lang="cs-CZ" sz="1800"/>
              <a:t>: </a:t>
            </a:r>
            <a:r>
              <a:rPr lang="cs-CZ" sz="1800">
                <a:solidFill>
                  <a:srgbClr val="C00000"/>
                </a:solidFill>
                <a:ea typeface="+mj-ea"/>
                <a:cs typeface="+mj-cs"/>
              </a:rPr>
              <a:t>Fyzickogeografický sborník 11</a:t>
            </a:r>
            <a:r>
              <a:rPr lang="cs-CZ" sz="1800"/>
              <a:t>. Fyzická geografie a kulturní krajina v 21. století. </a:t>
            </a:r>
            <a:r>
              <a:rPr lang="cs-CZ" sz="1800">
                <a:solidFill>
                  <a:schemeClr val="accent5"/>
                </a:solidFill>
                <a:ea typeface="+mj-ea"/>
                <a:cs typeface="+mj-cs"/>
              </a:rPr>
              <a:t>Masarykova univerzita</a:t>
            </a:r>
            <a:r>
              <a:rPr lang="cs-CZ" sz="1800"/>
              <a:t>, </a:t>
            </a:r>
            <a:r>
              <a:rPr lang="cs-CZ" sz="1800">
                <a:solidFill>
                  <a:schemeClr val="accent2"/>
                </a:solidFill>
                <a:ea typeface="+mj-ea"/>
                <a:cs typeface="+mj-cs"/>
              </a:rPr>
              <a:t>Brno</a:t>
            </a:r>
            <a:r>
              <a:rPr lang="cs-CZ" sz="1800"/>
              <a:t>, </a:t>
            </a:r>
            <a:r>
              <a:rPr lang="cs-CZ" sz="1800">
                <a:solidFill>
                  <a:schemeClr val="accent3"/>
                </a:solidFill>
                <a:ea typeface="+mj-ea"/>
                <a:cs typeface="+mj-cs"/>
              </a:rPr>
              <a:t>s. 72–77</a:t>
            </a:r>
            <a:r>
              <a:rPr lang="cs-CZ" sz="1800"/>
              <a:t>.</a:t>
            </a:r>
          </a:p>
          <a:p>
            <a:pPr marL="177800" indent="-177800">
              <a:lnSpc>
                <a:spcPct val="100000"/>
              </a:lnSpc>
              <a:spcBef>
                <a:spcPts val="600"/>
              </a:spcBef>
              <a:buNone/>
            </a:pPr>
            <a:r>
              <a:rPr lang="cs-CZ" sz="1800" cap="small">
                <a:solidFill>
                  <a:srgbClr val="002060"/>
                </a:solidFill>
              </a:rPr>
              <a:t>Riezner, J.</a:t>
            </a:r>
            <a:r>
              <a:rPr lang="cs-CZ" sz="1800">
                <a:solidFill>
                  <a:srgbClr val="002060"/>
                </a:solidFill>
              </a:rPr>
              <a:t> </a:t>
            </a:r>
            <a:r>
              <a:rPr lang="cs-CZ" sz="1800"/>
              <a:t>(</a:t>
            </a:r>
            <a:r>
              <a:rPr lang="cs-CZ" sz="1800">
                <a:solidFill>
                  <a:srgbClr val="0070C0"/>
                </a:solidFill>
                <a:ea typeface="+mj-ea"/>
                <a:cs typeface="+mj-cs"/>
              </a:rPr>
              <a:t>2003</a:t>
            </a:r>
            <a:r>
              <a:rPr lang="cs-CZ" sz="1800"/>
              <a:t>): </a:t>
            </a:r>
            <a:r>
              <a:rPr lang="cs-CZ" sz="1800">
                <a:solidFill>
                  <a:srgbClr val="C00000"/>
                </a:solidFill>
                <a:ea typeface="+mj-ea"/>
                <a:cs typeface="+mj-cs"/>
              </a:rPr>
              <a:t>Agriculture and cultural landscape over centuries: a case study from the Jeseníky Mts. foothills, Czech Republic</a:t>
            </a:r>
            <a:r>
              <a:rPr lang="cs-CZ" sz="1800">
                <a:solidFill>
                  <a:schemeClr val="accent6">
                    <a:lumMod val="50000"/>
                  </a:schemeClr>
                </a:solidFill>
              </a:rPr>
              <a:t>.</a:t>
            </a:r>
            <a:r>
              <a:rPr lang="cs-CZ" sz="1800"/>
              <a:t> In: </a:t>
            </a:r>
            <a:r>
              <a:rPr lang="cs-CZ" sz="1800" cap="small">
                <a:solidFill>
                  <a:srgbClr val="002060"/>
                </a:solidFill>
              </a:rPr>
              <a:t>Jeleček, L., Chromý, P., Janů, H., Miškovský, J., Uhlířová, L.</a:t>
            </a:r>
            <a:r>
              <a:rPr lang="cs-CZ" sz="1800">
                <a:solidFill>
                  <a:srgbClr val="002060"/>
                </a:solidFill>
              </a:rPr>
              <a:t> eds.</a:t>
            </a:r>
            <a:r>
              <a:rPr lang="cs-CZ" sz="1800"/>
              <a:t>: </a:t>
            </a:r>
            <a:r>
              <a:rPr lang="cs-CZ" sz="1800">
                <a:solidFill>
                  <a:srgbClr val="C00000"/>
                </a:solidFill>
                <a:ea typeface="+mj-ea"/>
                <a:cs typeface="+mj-cs"/>
              </a:rPr>
              <a:t>Dealing with diversity</a:t>
            </a:r>
            <a:r>
              <a:rPr lang="cs-CZ" sz="1800"/>
              <a:t>. </a:t>
            </a:r>
            <a:r>
              <a:rPr lang="cs-CZ" sz="1800">
                <a:solidFill>
                  <a:schemeClr val="accent5"/>
                </a:solidFill>
                <a:ea typeface="+mj-ea"/>
                <a:cs typeface="+mj-cs"/>
              </a:rPr>
              <a:t>Karlova univerzita</a:t>
            </a:r>
            <a:r>
              <a:rPr lang="cs-CZ" sz="1800"/>
              <a:t>, </a:t>
            </a:r>
            <a:r>
              <a:rPr lang="cs-CZ" sz="1800">
                <a:solidFill>
                  <a:schemeClr val="accent2"/>
                </a:solidFill>
                <a:ea typeface="+mj-ea"/>
                <a:cs typeface="+mj-cs"/>
              </a:rPr>
              <a:t>Praha</a:t>
            </a:r>
            <a:r>
              <a:rPr lang="cs-CZ" sz="1800"/>
              <a:t>, </a:t>
            </a:r>
            <a:r>
              <a:rPr lang="cs-CZ" sz="1800">
                <a:solidFill>
                  <a:schemeClr val="accent3"/>
                </a:solidFill>
                <a:ea typeface="+mj-ea"/>
                <a:cs typeface="+mj-cs"/>
              </a:rPr>
              <a:t>s. 284–288</a:t>
            </a:r>
            <a:r>
              <a:rPr lang="cs-CZ" sz="1800"/>
              <a:t>. </a:t>
            </a:r>
          </a:p>
          <a:p>
            <a:pPr marL="177800" indent="-177800">
              <a:lnSpc>
                <a:spcPct val="100000"/>
              </a:lnSpc>
              <a:spcBef>
                <a:spcPts val="600"/>
              </a:spcBef>
              <a:buNone/>
            </a:pPr>
            <a:r>
              <a:rPr lang="cs-CZ" sz="1800" cap="small">
                <a:solidFill>
                  <a:srgbClr val="002060"/>
                </a:solidFill>
              </a:rPr>
              <a:t>Sponer, M.</a:t>
            </a:r>
            <a:r>
              <a:rPr lang="cs-CZ" sz="1800">
                <a:solidFill>
                  <a:srgbClr val="002060"/>
                </a:solidFill>
              </a:rPr>
              <a:t> </a:t>
            </a:r>
            <a:r>
              <a:rPr lang="cs-CZ" sz="1800"/>
              <a:t>(</a:t>
            </a:r>
            <a:r>
              <a:rPr lang="cs-CZ" sz="1800">
                <a:solidFill>
                  <a:srgbClr val="0070C0"/>
                </a:solidFill>
                <a:ea typeface="+mj-ea"/>
                <a:cs typeface="+mj-cs"/>
              </a:rPr>
              <a:t>1998</a:t>
            </a:r>
            <a:r>
              <a:rPr lang="cs-CZ" sz="1800"/>
              <a:t>): </a:t>
            </a:r>
            <a:r>
              <a:rPr lang="cs-CZ" sz="1800">
                <a:solidFill>
                  <a:srgbClr val="C00000"/>
                </a:solidFill>
                <a:ea typeface="+mj-ea"/>
                <a:cs typeface="+mj-cs"/>
              </a:rPr>
              <a:t>Evropská měnová integrace</a:t>
            </a:r>
            <a:r>
              <a:rPr lang="cs-CZ" sz="1800"/>
              <a:t>. In: </a:t>
            </a:r>
            <a:r>
              <a:rPr lang="cs-CZ" sz="1800">
                <a:solidFill>
                  <a:srgbClr val="C00000"/>
                </a:solidFill>
                <a:ea typeface="+mj-ea"/>
                <a:cs typeface="+mj-cs"/>
              </a:rPr>
              <a:t>Sborník prací Ekonomicko-správní fakulty Masarykovy univerzity v Brně</a:t>
            </a:r>
            <a:r>
              <a:rPr lang="cs-CZ" sz="1800"/>
              <a:t>. </a:t>
            </a:r>
            <a:r>
              <a:rPr lang="cs-CZ" sz="1800">
                <a:solidFill>
                  <a:schemeClr val="accent5"/>
                </a:solidFill>
                <a:ea typeface="+mj-ea"/>
                <a:cs typeface="+mj-cs"/>
              </a:rPr>
              <a:t>Masarykova univerzita</a:t>
            </a:r>
            <a:r>
              <a:rPr lang="cs-CZ" sz="1800"/>
              <a:t>,</a:t>
            </a:r>
            <a:r>
              <a:rPr lang="cs-CZ" sz="1800">
                <a:solidFill>
                  <a:schemeClr val="accent3">
                    <a:lumMod val="50000"/>
                  </a:schemeClr>
                </a:solidFill>
              </a:rPr>
              <a:t> </a:t>
            </a:r>
            <a:r>
              <a:rPr lang="cs-CZ" sz="1800">
                <a:solidFill>
                  <a:schemeClr val="accent2"/>
                </a:solidFill>
                <a:ea typeface="+mj-ea"/>
                <a:cs typeface="+mj-cs"/>
              </a:rPr>
              <a:t>Brno</a:t>
            </a:r>
            <a:r>
              <a:rPr lang="cs-CZ" sz="1800"/>
              <a:t>, 2,</a:t>
            </a:r>
            <a:r>
              <a:rPr lang="cs-CZ" sz="1800">
                <a:solidFill>
                  <a:schemeClr val="accent3">
                    <a:lumMod val="50000"/>
                  </a:schemeClr>
                </a:solidFill>
              </a:rPr>
              <a:t> </a:t>
            </a:r>
            <a:r>
              <a:rPr lang="cs-CZ" sz="1800">
                <a:solidFill>
                  <a:schemeClr val="accent3"/>
                </a:solidFill>
                <a:ea typeface="+mj-ea"/>
                <a:cs typeface="+mj-cs"/>
              </a:rPr>
              <a:t>s. 89–114</a:t>
            </a:r>
            <a:r>
              <a:rPr lang="cs-CZ" sz="1800"/>
              <a:t>. </a:t>
            </a:r>
          </a:p>
          <a:p>
            <a:pPr>
              <a:lnSpc>
                <a:spcPct val="100000"/>
              </a:lnSpc>
              <a:spcBef>
                <a:spcPts val="600"/>
              </a:spcBef>
            </a:pPr>
            <a:endParaRPr lang="cs-CZ" sz="1800"/>
          </a:p>
          <a:p>
            <a:pPr>
              <a:lnSpc>
                <a:spcPct val="100000"/>
              </a:lnSpc>
              <a:spcBef>
                <a:spcPts val="600"/>
              </a:spcBef>
            </a:pPr>
            <a:endParaRPr lang="cs-CZ" sz="1800"/>
          </a:p>
        </p:txBody>
      </p:sp>
      <p:sp>
        <p:nvSpPr>
          <p:cNvPr id="6" name="Rounded Rectangle 9">
            <a:hlinkClick r:id="rId2"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Šipka doprava 7">
            <a:hlinkClick r:id="rId4"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9" name="TextovéPole 8">
            <a:hlinkClick r:id="rId5"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extLst>
      <p:ext uri="{BB962C8B-B14F-4D97-AF65-F5344CB8AC3E}">
        <p14:creationId xmlns:p14="http://schemas.microsoft.com/office/powerpoint/2010/main" val="2147675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1800" b="1"/>
              <a:t>Elektronické zdroje</a:t>
            </a:r>
            <a:r>
              <a:rPr lang="cs-CZ" sz="1800"/>
              <a:t/>
            </a:r>
            <a:br>
              <a:rPr lang="cs-CZ" sz="1800"/>
            </a:br>
            <a:r>
              <a:rPr lang="cs-CZ" sz="1800" b="1" cap="small">
                <a:solidFill>
                  <a:srgbClr val="002060"/>
                </a:solidFill>
              </a:rPr>
              <a:t>Příjmení, J. </a:t>
            </a:r>
            <a:r>
              <a:rPr lang="cs-CZ" sz="1800" b="1"/>
              <a:t>(</a:t>
            </a:r>
            <a:r>
              <a:rPr lang="cs-CZ" sz="1800" b="1">
                <a:solidFill>
                  <a:srgbClr val="0070C0"/>
                </a:solidFill>
              </a:rPr>
              <a:t>ROK</a:t>
            </a:r>
            <a:r>
              <a:rPr lang="cs-CZ" sz="1800" b="1"/>
              <a:t>): </a:t>
            </a:r>
            <a:r>
              <a:rPr lang="cs-CZ" sz="1800" b="1">
                <a:solidFill>
                  <a:srgbClr val="C00000"/>
                </a:solidFill>
              </a:rPr>
              <a:t>Název webové stránky</a:t>
            </a:r>
            <a:r>
              <a:rPr lang="cs-CZ" sz="1800" b="1"/>
              <a:t>, </a:t>
            </a:r>
            <a:r>
              <a:rPr lang="cs-CZ" sz="1800" b="1">
                <a:solidFill>
                  <a:schemeClr val="accent5"/>
                </a:solidFill>
              </a:rPr>
              <a:t>www</a:t>
            </a:r>
            <a:r>
              <a:rPr lang="cs-CZ" sz="1800" b="1">
                <a:solidFill>
                  <a:schemeClr val="accent3">
                    <a:lumMod val="50000"/>
                  </a:schemeClr>
                </a:solidFill>
              </a:rPr>
              <a:t> </a:t>
            </a:r>
            <a:r>
              <a:rPr lang="cs-CZ" sz="1800" b="1"/>
              <a:t>(datum citace)</a:t>
            </a:r>
            <a:endParaRPr lang="en-US" sz="1800"/>
          </a:p>
        </p:txBody>
      </p:sp>
      <p:sp>
        <p:nvSpPr>
          <p:cNvPr id="3" name="Content Placeholder 2"/>
          <p:cNvSpPr>
            <a:spLocks noGrp="1"/>
          </p:cNvSpPr>
          <p:nvPr>
            <p:ph sz="quarter" idx="10"/>
          </p:nvPr>
        </p:nvSpPr>
        <p:spPr/>
        <p:txBody>
          <a:bodyPr>
            <a:normAutofit/>
          </a:bodyPr>
          <a:lstStyle/>
          <a:p>
            <a:pPr marL="177800" lvl="1" indent="-177800">
              <a:lnSpc>
                <a:spcPct val="100000"/>
              </a:lnSpc>
              <a:spcBef>
                <a:spcPts val="600"/>
              </a:spcBef>
              <a:buNone/>
            </a:pPr>
            <a:r>
              <a:rPr lang="cs-CZ" cap="small">
                <a:solidFill>
                  <a:srgbClr val="002060"/>
                </a:solidFill>
              </a:rPr>
              <a:t>Biernátová, O., Skůpa, J. </a:t>
            </a:r>
            <a:r>
              <a:rPr lang="cs-CZ"/>
              <a:t>(</a:t>
            </a:r>
            <a:r>
              <a:rPr lang="cs-CZ">
                <a:solidFill>
                  <a:srgbClr val="0070C0"/>
                </a:solidFill>
                <a:ea typeface="+mj-ea"/>
                <a:cs typeface="+mj-cs"/>
              </a:rPr>
              <a:t>2011</a:t>
            </a:r>
            <a:r>
              <a:rPr lang="cs-CZ"/>
              <a:t>): </a:t>
            </a:r>
            <a:r>
              <a:rPr lang="cs-CZ">
                <a:solidFill>
                  <a:srgbClr val="C00000"/>
                </a:solidFill>
                <a:ea typeface="+mj-ea"/>
                <a:cs typeface="+mj-cs"/>
              </a:rPr>
              <a:t>Bibliografické odkazy a citace dokumentů dle ČSN ISO 690 (01 0197) platné od 1. dubna 2011</a:t>
            </a:r>
            <a:r>
              <a:rPr lang="cs-CZ"/>
              <a:t>, </a:t>
            </a:r>
            <a:r>
              <a:rPr lang="cs-CZ">
                <a:solidFill>
                  <a:schemeClr val="accent5"/>
                </a:solidFill>
                <a:ea typeface="+mj-ea"/>
                <a:cs typeface="+mj-cs"/>
              </a:rPr>
              <a:t>http://www.citace.com/soubory/csniso690-interpretace.pdf </a:t>
            </a:r>
            <a:r>
              <a:rPr lang="cs-CZ"/>
              <a:t>(3. 3. 2017)</a:t>
            </a:r>
          </a:p>
          <a:p>
            <a:pPr marL="177800" indent="-177800">
              <a:lnSpc>
                <a:spcPct val="100000"/>
              </a:lnSpc>
              <a:spcBef>
                <a:spcPts val="600"/>
              </a:spcBef>
              <a:buNone/>
            </a:pPr>
            <a:r>
              <a:rPr lang="cs-CZ" sz="1800" cap="small">
                <a:solidFill>
                  <a:srgbClr val="002060"/>
                </a:solidFill>
              </a:rPr>
              <a:t>Briney, A.</a:t>
            </a:r>
            <a:r>
              <a:rPr lang="cs-CZ" sz="1800">
                <a:solidFill>
                  <a:srgbClr val="002060"/>
                </a:solidFill>
              </a:rPr>
              <a:t> </a:t>
            </a:r>
            <a:r>
              <a:rPr lang="en-US" sz="1800"/>
              <a:t>[</a:t>
            </a:r>
            <a:r>
              <a:rPr lang="cs-CZ" sz="1800">
                <a:solidFill>
                  <a:srgbClr val="0070C0"/>
                </a:solidFill>
                <a:ea typeface="+mj-ea"/>
                <a:cs typeface="+mj-cs"/>
              </a:rPr>
              <a:t>2019</a:t>
            </a:r>
            <a:r>
              <a:rPr lang="en-US" sz="1800"/>
              <a:t>]</a:t>
            </a:r>
            <a:r>
              <a:rPr lang="cs-CZ" sz="1800"/>
              <a:t>: </a:t>
            </a:r>
            <a:r>
              <a:rPr lang="cs-CZ" sz="1800">
                <a:solidFill>
                  <a:srgbClr val="C00000"/>
                </a:solidFill>
                <a:ea typeface="+mj-ea"/>
                <a:cs typeface="+mj-cs"/>
              </a:rPr>
              <a:t>Dams and Reservoirs. Overview of Dams and Reservoirs</a:t>
            </a:r>
            <a:r>
              <a:rPr lang="cs-CZ" sz="1800"/>
              <a:t>, </a:t>
            </a:r>
            <a:r>
              <a:rPr lang="cs-CZ" sz="1800">
                <a:solidFill>
                  <a:schemeClr val="accent5"/>
                </a:solidFill>
                <a:ea typeface="+mj-ea"/>
                <a:cs typeface="+mj-cs"/>
              </a:rPr>
              <a:t>http://geography.about.com/od/waterandice/a/damsreservoirs.htm </a:t>
            </a:r>
            <a:r>
              <a:rPr lang="cs-CZ" sz="1800"/>
              <a:t>(20. 2. 2019)</a:t>
            </a:r>
          </a:p>
          <a:p>
            <a:pPr marL="177800" indent="-177800">
              <a:lnSpc>
                <a:spcPct val="100000"/>
              </a:lnSpc>
              <a:spcBef>
                <a:spcPts val="600"/>
              </a:spcBef>
              <a:buNone/>
            </a:pPr>
            <a:r>
              <a:rPr lang="cs-CZ" sz="1800" cap="small">
                <a:solidFill>
                  <a:srgbClr val="002060"/>
                </a:solidFill>
              </a:rPr>
              <a:t>ČSÚ</a:t>
            </a:r>
            <a:r>
              <a:rPr lang="cs-CZ" sz="1800">
                <a:solidFill>
                  <a:srgbClr val="002060"/>
                </a:solidFill>
              </a:rPr>
              <a:t> </a:t>
            </a:r>
            <a:r>
              <a:rPr lang="cs-CZ" sz="1800">
                <a:solidFill>
                  <a:srgbClr val="0070C0"/>
                </a:solidFill>
                <a:ea typeface="+mj-ea"/>
                <a:cs typeface="+mj-cs"/>
              </a:rPr>
              <a:t>(2019</a:t>
            </a:r>
            <a:r>
              <a:rPr lang="cs-CZ" sz="1800"/>
              <a:t>): </a:t>
            </a:r>
            <a:r>
              <a:rPr lang="cs-CZ" sz="1800">
                <a:solidFill>
                  <a:srgbClr val="C00000"/>
                </a:solidFill>
                <a:ea typeface="+mj-ea"/>
                <a:cs typeface="+mj-cs"/>
              </a:rPr>
              <a:t>MOS – Městská a obecní statistika</a:t>
            </a:r>
            <a:r>
              <a:rPr lang="cs-CZ" sz="1800"/>
              <a:t>, </a:t>
            </a:r>
            <a:r>
              <a:rPr lang="cs-CZ" sz="1800">
                <a:solidFill>
                  <a:schemeClr val="accent5"/>
                </a:solidFill>
                <a:ea typeface="+mj-ea"/>
                <a:cs typeface="+mj-cs"/>
              </a:rPr>
              <a:t>http://vdb.czso.cz/mos/ </a:t>
            </a:r>
            <a:r>
              <a:rPr lang="cs-CZ" sz="1800"/>
              <a:t>(22. 2. 2019)</a:t>
            </a:r>
          </a:p>
          <a:p>
            <a:pPr marL="177800" indent="-177800">
              <a:lnSpc>
                <a:spcPct val="100000"/>
              </a:lnSpc>
              <a:spcBef>
                <a:spcPts val="600"/>
              </a:spcBef>
              <a:buNone/>
            </a:pPr>
            <a:r>
              <a:rPr lang="cs-CZ" sz="1800" cap="small">
                <a:solidFill>
                  <a:srgbClr val="002060"/>
                </a:solidFill>
              </a:rPr>
              <a:t>EEA</a:t>
            </a:r>
            <a:r>
              <a:rPr lang="cs-CZ" sz="1800"/>
              <a:t> (</a:t>
            </a:r>
            <a:r>
              <a:rPr lang="cs-CZ" sz="1800">
                <a:solidFill>
                  <a:srgbClr val="0070C0"/>
                </a:solidFill>
                <a:ea typeface="+mj-ea"/>
                <a:cs typeface="+mj-cs"/>
              </a:rPr>
              <a:t>2017</a:t>
            </a:r>
            <a:r>
              <a:rPr lang="cs-CZ" sz="1800"/>
              <a:t>): </a:t>
            </a:r>
            <a:r>
              <a:rPr lang="en-US" sz="1800">
                <a:solidFill>
                  <a:srgbClr val="C00000"/>
                </a:solidFill>
                <a:ea typeface="+mj-ea"/>
                <a:cs typeface="+mj-cs"/>
              </a:rPr>
              <a:t>Cities taking action, learning from each other to adapt to climate change</a:t>
            </a:r>
            <a:r>
              <a:rPr lang="cs-CZ" sz="1800"/>
              <a:t>, </a:t>
            </a:r>
            <a:r>
              <a:rPr lang="cs-CZ" sz="1800">
                <a:solidFill>
                  <a:schemeClr val="accent5"/>
                </a:solidFill>
                <a:ea typeface="+mj-ea"/>
                <a:cs typeface="+mj-cs"/>
              </a:rPr>
              <a:t>http://www.eea.europa.eu/highlights/cities-taking-action-learning-from </a:t>
            </a:r>
            <a:r>
              <a:rPr lang="cs-CZ" sz="1800"/>
              <a:t>(3. 2. 2018)</a:t>
            </a:r>
          </a:p>
          <a:p>
            <a:pPr marL="177800" indent="-177800">
              <a:lnSpc>
                <a:spcPct val="100000"/>
              </a:lnSpc>
              <a:spcBef>
                <a:spcPts val="600"/>
              </a:spcBef>
              <a:buNone/>
            </a:pPr>
            <a:r>
              <a:rPr lang="cs-CZ" sz="1800" cap="small">
                <a:solidFill>
                  <a:srgbClr val="002060"/>
                </a:solidFill>
              </a:rPr>
              <a:t>GaREP</a:t>
            </a:r>
            <a:r>
              <a:rPr lang="cs-CZ" sz="1800" cap="small">
                <a:solidFill>
                  <a:schemeClr val="lt1"/>
                </a:solidFill>
              </a:rPr>
              <a:t> </a:t>
            </a:r>
            <a:r>
              <a:rPr lang="cs-CZ" sz="1800"/>
              <a:t>[</a:t>
            </a:r>
            <a:r>
              <a:rPr lang="cs-CZ" sz="1800">
                <a:solidFill>
                  <a:srgbClr val="0070C0"/>
                </a:solidFill>
                <a:ea typeface="+mj-ea"/>
                <a:cs typeface="+mj-cs"/>
              </a:rPr>
              <a:t>2017</a:t>
            </a:r>
            <a:r>
              <a:rPr lang="cs-CZ" sz="1800"/>
              <a:t>]: </a:t>
            </a:r>
            <a:r>
              <a:rPr lang="cs-CZ" sz="1800">
                <a:solidFill>
                  <a:srgbClr val="C00000"/>
                </a:solidFill>
                <a:ea typeface="+mj-ea"/>
                <a:cs typeface="+mj-cs"/>
              </a:rPr>
              <a:t>Metodická podpora regionálního rozvoje. Regiony a regionalizace</a:t>
            </a:r>
            <a:r>
              <a:rPr lang="cs-CZ" sz="1800"/>
              <a:t>, </a:t>
            </a:r>
            <a:r>
              <a:rPr lang="cs-CZ" sz="1800">
                <a:solidFill>
                  <a:schemeClr val="accent5"/>
                </a:solidFill>
                <a:ea typeface="+mj-ea"/>
                <a:cs typeface="+mj-cs"/>
              </a:rPr>
              <a:t>http://www.regionalnirozvoj.cz/index.php/regiony_red.html </a:t>
            </a:r>
            <a:r>
              <a:rPr lang="cs-CZ" sz="1800"/>
              <a:t>(24. 1. 2017)</a:t>
            </a:r>
          </a:p>
          <a:p>
            <a:pPr marL="177800" indent="-177800">
              <a:lnSpc>
                <a:spcPct val="100000"/>
              </a:lnSpc>
              <a:spcBef>
                <a:spcPts val="600"/>
              </a:spcBef>
              <a:buNone/>
            </a:pPr>
            <a:r>
              <a:rPr lang="cs-CZ" sz="1800" cap="small">
                <a:solidFill>
                  <a:srgbClr val="002060"/>
                </a:solidFill>
              </a:rPr>
              <a:t>Konečný, M., Kaplan, V., Keprtová, K., Podhrázský, Z., </a:t>
            </a:r>
            <a:r>
              <a:rPr lang="cs-CZ" sz="1800" cap="small" err="1">
                <a:solidFill>
                  <a:srgbClr val="002060"/>
                </a:solidFill>
              </a:rPr>
              <a:t>Stachoň</a:t>
            </a:r>
            <a:r>
              <a:rPr lang="cs-CZ" sz="1800" cap="small">
                <a:solidFill>
                  <a:srgbClr val="002060"/>
                </a:solidFill>
              </a:rPr>
              <a:t>, Z., Tajovská, K. </a:t>
            </a:r>
            <a:r>
              <a:rPr lang="cs-CZ" sz="1800"/>
              <a:t>(</a:t>
            </a:r>
            <a:r>
              <a:rPr lang="cs-CZ" sz="1800">
                <a:solidFill>
                  <a:srgbClr val="0070C0"/>
                </a:solidFill>
                <a:ea typeface="+mj-ea"/>
                <a:cs typeface="+mj-cs"/>
              </a:rPr>
              <a:t>2005</a:t>
            </a:r>
            <a:r>
              <a:rPr lang="cs-CZ" sz="1800"/>
              <a:t>): </a:t>
            </a:r>
            <a:r>
              <a:rPr lang="cs-CZ" sz="1800">
                <a:solidFill>
                  <a:srgbClr val="C00000"/>
                </a:solidFill>
                <a:ea typeface="+mj-ea"/>
                <a:cs typeface="+mj-cs"/>
              </a:rPr>
              <a:t>Kartografie a </a:t>
            </a:r>
            <a:r>
              <a:rPr lang="cs-CZ" sz="1800" err="1">
                <a:solidFill>
                  <a:srgbClr val="C00000"/>
                </a:solidFill>
                <a:ea typeface="+mj-ea"/>
                <a:cs typeface="+mj-cs"/>
              </a:rPr>
              <a:t>geoinformatika</a:t>
            </a:r>
            <a:r>
              <a:rPr lang="cs-CZ" sz="1800"/>
              <a:t>, </a:t>
            </a:r>
            <a:r>
              <a:rPr lang="cs-CZ" sz="1800">
                <a:solidFill>
                  <a:schemeClr val="accent5"/>
                </a:solidFill>
                <a:ea typeface="+mj-ea"/>
                <a:cs typeface="+mj-cs"/>
              </a:rPr>
              <a:t>http://oldgeogr.muni.cz/ucebnice/kartografie/</a:t>
            </a:r>
            <a:r>
              <a:rPr lang="cs-CZ" sz="1800"/>
              <a:t> (1. 2. 2014)</a:t>
            </a:r>
          </a:p>
          <a:p>
            <a:pPr marL="177800" indent="-177800">
              <a:lnSpc>
                <a:spcPct val="100000"/>
              </a:lnSpc>
              <a:spcBef>
                <a:spcPts val="600"/>
              </a:spcBef>
              <a:buNone/>
            </a:pPr>
            <a:endParaRPr lang="cs-CZ" sz="1800"/>
          </a:p>
        </p:txBody>
      </p:sp>
      <p:sp>
        <p:nvSpPr>
          <p:cNvPr id="5" name="Rounded Rectangle 9">
            <a:hlinkClick r:id="rId3"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6" name="Šipka doprava 5">
            <a:hlinkClick r:id="rId4"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7" name="Šipka doprava 6">
            <a:hlinkClick r:id="rId5"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TextovéPole 7">
            <a:hlinkClick r:id="rId6"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custDataLst>
      <p:tags r:id="rId1"/>
    </p:custDataLst>
    <p:extLst>
      <p:ext uri="{BB962C8B-B14F-4D97-AF65-F5344CB8AC3E}">
        <p14:creationId xmlns:p14="http://schemas.microsoft.com/office/powerpoint/2010/main" val="201114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147888" y="890809"/>
            <a:ext cx="4595379" cy="5476124"/>
          </a:xfrm>
        </p:spPr>
        <p:txBody>
          <a:bodyPr>
            <a:normAutofit/>
          </a:bodyPr>
          <a:lstStyle/>
          <a:p>
            <a:pPr marL="0" indent="0">
              <a:lnSpc>
                <a:spcPct val="100000"/>
              </a:lnSpc>
              <a:spcBef>
                <a:spcPts val="600"/>
              </a:spcBef>
              <a:buNone/>
            </a:pPr>
            <a:r>
              <a:rPr lang="cs-CZ" sz="1800" b="1"/>
              <a:t>autor</a:t>
            </a:r>
            <a:r>
              <a:rPr lang="cs-CZ" sz="1800"/>
              <a:t> – fyzická osoba nebo korporace odpovědná za obsah dokumentu</a:t>
            </a:r>
          </a:p>
          <a:p>
            <a:pPr marL="0" indent="0">
              <a:lnSpc>
                <a:spcPct val="100000"/>
              </a:lnSpc>
              <a:spcBef>
                <a:spcPts val="600"/>
              </a:spcBef>
              <a:buNone/>
            </a:pPr>
            <a:r>
              <a:rPr lang="cs-CZ" sz="1800" b="1"/>
              <a:t>rok</a:t>
            </a:r>
            <a:r>
              <a:rPr lang="cs-CZ" sz="1800"/>
              <a:t> – rok publikování, copyright, datum aktualizace; pokud není uvedeno, uvede se rok, kdy byl zdroj citován </a:t>
            </a:r>
            <a:r>
              <a:rPr lang="en-US" sz="1800">
                <a:solidFill>
                  <a:schemeClr val="accent1"/>
                </a:solidFill>
              </a:rPr>
              <a:t>[201</a:t>
            </a:r>
            <a:r>
              <a:rPr lang="cs-CZ" sz="1800">
                <a:solidFill>
                  <a:schemeClr val="accent1"/>
                </a:solidFill>
              </a:rPr>
              <a:t>9</a:t>
            </a:r>
            <a:r>
              <a:rPr lang="en-US" sz="1800">
                <a:solidFill>
                  <a:schemeClr val="accent1"/>
                </a:solidFill>
              </a:rPr>
              <a:t>]</a:t>
            </a:r>
            <a:endParaRPr lang="cs-CZ" sz="1800">
              <a:solidFill>
                <a:schemeClr val="accent1"/>
              </a:solidFill>
            </a:endParaRPr>
          </a:p>
          <a:p>
            <a:pPr marL="0" indent="0">
              <a:lnSpc>
                <a:spcPct val="100000"/>
              </a:lnSpc>
              <a:spcBef>
                <a:spcPts val="600"/>
              </a:spcBef>
              <a:buNone/>
            </a:pPr>
            <a:r>
              <a:rPr lang="en-US" sz="1800" b="1" err="1"/>
              <a:t>název</a:t>
            </a:r>
            <a:r>
              <a:rPr lang="en-US" sz="1800"/>
              <a:t> – z </a:t>
            </a:r>
            <a:r>
              <a:rPr lang="en-US" sz="1800" err="1"/>
              <a:t>hlavního</a:t>
            </a:r>
            <a:r>
              <a:rPr lang="en-US" sz="1800"/>
              <a:t> </a:t>
            </a:r>
            <a:r>
              <a:rPr lang="en-US" sz="1800" err="1"/>
              <a:t>názvu</a:t>
            </a:r>
            <a:r>
              <a:rPr lang="en-US" sz="1800"/>
              <a:t> </a:t>
            </a:r>
            <a:r>
              <a:rPr lang="en-US" sz="1800" err="1"/>
              <a:t>na</a:t>
            </a:r>
            <a:r>
              <a:rPr lang="en-US" sz="1800"/>
              <a:t> </a:t>
            </a:r>
            <a:r>
              <a:rPr lang="en-US" sz="1800" err="1"/>
              <a:t>stránce</a:t>
            </a:r>
            <a:r>
              <a:rPr lang="en-US" sz="1800"/>
              <a:t>, z </a:t>
            </a:r>
            <a:r>
              <a:rPr lang="en-US" sz="1800" err="1"/>
              <a:t>názvu</a:t>
            </a:r>
            <a:r>
              <a:rPr lang="en-US" sz="1800"/>
              <a:t> v</a:t>
            </a:r>
            <a:r>
              <a:rPr lang="cs-CZ" sz="1800"/>
              <a:t> </a:t>
            </a:r>
            <a:r>
              <a:rPr lang="en-US" sz="1800"/>
              <a:t>hlavičce </a:t>
            </a:r>
            <a:r>
              <a:rPr lang="en-US" sz="1800" err="1"/>
              <a:t>webu</a:t>
            </a:r>
            <a:r>
              <a:rPr lang="en-US" sz="1800"/>
              <a:t>, z </a:t>
            </a:r>
            <a:r>
              <a:rPr lang="en-US" sz="1800" err="1"/>
              <a:t>jiného</a:t>
            </a:r>
            <a:r>
              <a:rPr lang="en-US" sz="1800"/>
              <a:t> </a:t>
            </a:r>
            <a:r>
              <a:rPr lang="en-US" sz="1800" err="1"/>
              <a:t>významného</a:t>
            </a:r>
            <a:r>
              <a:rPr lang="en-US" sz="1800"/>
              <a:t> </a:t>
            </a:r>
            <a:r>
              <a:rPr lang="en-US" sz="1800" err="1"/>
              <a:t>místa</a:t>
            </a:r>
            <a:r>
              <a:rPr lang="en-US" sz="1800"/>
              <a:t> </a:t>
            </a:r>
            <a:r>
              <a:rPr lang="en-US" sz="1800" err="1"/>
              <a:t>na</a:t>
            </a:r>
            <a:r>
              <a:rPr lang="en-US" sz="1800"/>
              <a:t> </a:t>
            </a:r>
            <a:r>
              <a:rPr lang="en-US" sz="1800" err="1"/>
              <a:t>webové</a:t>
            </a:r>
            <a:r>
              <a:rPr lang="en-US" sz="1800"/>
              <a:t> </a:t>
            </a:r>
            <a:r>
              <a:rPr lang="en-US" sz="1800" err="1"/>
              <a:t>stránce</a:t>
            </a:r>
            <a:endParaRPr lang="cs-CZ" sz="1800"/>
          </a:p>
          <a:p>
            <a:pPr marL="0" indent="0">
              <a:lnSpc>
                <a:spcPct val="100000"/>
              </a:lnSpc>
              <a:spcBef>
                <a:spcPts val="600"/>
              </a:spcBef>
              <a:buNone/>
            </a:pPr>
            <a:r>
              <a:rPr lang="en-US" sz="1800" b="1" err="1"/>
              <a:t>webová</a:t>
            </a:r>
            <a:r>
              <a:rPr lang="en-US" sz="1800" b="1"/>
              <a:t> </a:t>
            </a:r>
            <a:r>
              <a:rPr lang="en-US" sz="1800" b="1" err="1"/>
              <a:t>stránka</a:t>
            </a:r>
            <a:r>
              <a:rPr lang="en-US" sz="1800" b="1"/>
              <a:t> </a:t>
            </a:r>
            <a:r>
              <a:rPr lang="en-US" sz="1800"/>
              <a:t>– </a:t>
            </a:r>
            <a:r>
              <a:rPr lang="en-US" sz="1800" err="1"/>
              <a:t>nepoužívat</a:t>
            </a:r>
            <a:r>
              <a:rPr lang="en-US" sz="1800"/>
              <a:t> </a:t>
            </a:r>
            <a:r>
              <a:rPr lang="en-US" sz="1800" err="1"/>
              <a:t>zkracovače</a:t>
            </a:r>
            <a:r>
              <a:rPr lang="en-US" sz="1800"/>
              <a:t> URL</a:t>
            </a:r>
            <a:endParaRPr lang="cs-CZ" sz="1800"/>
          </a:p>
          <a:p>
            <a:pPr marL="0" indent="0">
              <a:lnSpc>
                <a:spcPct val="100000"/>
              </a:lnSpc>
              <a:spcBef>
                <a:spcPts val="600"/>
              </a:spcBef>
              <a:buNone/>
            </a:pPr>
            <a:endParaRPr lang="cs-CZ" sz="1800"/>
          </a:p>
          <a:p>
            <a:pPr marL="0" indent="0">
              <a:lnSpc>
                <a:spcPct val="100000"/>
              </a:lnSpc>
              <a:spcBef>
                <a:spcPts val="600"/>
              </a:spcBef>
              <a:buNone/>
            </a:pPr>
            <a:endParaRPr lang="cs-CZ" sz="1800"/>
          </a:p>
          <a:p>
            <a:pPr marL="0" indent="0">
              <a:lnSpc>
                <a:spcPct val="100000"/>
              </a:lnSpc>
              <a:spcBef>
                <a:spcPts val="600"/>
              </a:spcBef>
              <a:buNone/>
            </a:pPr>
            <a:endParaRPr lang="cs-CZ" sz="1800"/>
          </a:p>
          <a:p>
            <a:pPr marL="0" indent="0">
              <a:lnSpc>
                <a:spcPct val="100000"/>
              </a:lnSpc>
              <a:spcBef>
                <a:spcPts val="600"/>
              </a:spcBef>
              <a:buNone/>
            </a:pPr>
            <a:endParaRPr lang="cs-CZ" sz="1800"/>
          </a:p>
          <a:p>
            <a:pPr marL="0" indent="0">
              <a:lnSpc>
                <a:spcPct val="100000"/>
              </a:lnSpc>
              <a:spcBef>
                <a:spcPts val="600"/>
              </a:spcBef>
              <a:buNone/>
            </a:pPr>
            <a:r>
              <a:rPr lang="cs-CZ" sz="1800"/>
              <a:t>není třeba zarovnávat do bloku – v případě dlouhých webových adres vznikají velmi dlouhé mezery</a:t>
            </a:r>
          </a:p>
          <a:p>
            <a:pPr>
              <a:lnSpc>
                <a:spcPct val="100000"/>
              </a:lnSpc>
              <a:spcBef>
                <a:spcPts val="600"/>
              </a:spcBef>
            </a:pPr>
            <a:endParaRPr lang="en-US" sz="1800"/>
          </a:p>
        </p:txBody>
      </p:sp>
      <p:sp>
        <p:nvSpPr>
          <p:cNvPr id="7" name="TextovéPole 6"/>
          <p:cNvSpPr txBox="1"/>
          <p:nvPr/>
        </p:nvSpPr>
        <p:spPr>
          <a:xfrm>
            <a:off x="6663269" y="4243895"/>
            <a:ext cx="3549136" cy="40011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a:defRPr sz="1000" cap="small">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err="1">
                <a:latin typeface="Calibri" panose="020F0502020204030204" pitchFamily="34" charset="0"/>
              </a:rPr>
              <a:t>Purrington</a:t>
            </a:r>
            <a:r>
              <a:rPr lang="en-US">
                <a:latin typeface="Calibri" panose="020F0502020204030204" pitchFamily="34" charset="0"/>
              </a:rPr>
              <a:t>, C. </a:t>
            </a:r>
            <a:r>
              <a:rPr lang="cs-CZ" cap="none">
                <a:latin typeface="Calibri" panose="020F0502020204030204" pitchFamily="34" charset="0"/>
              </a:rPr>
              <a:t>(©1997–2016): </a:t>
            </a:r>
            <a:r>
              <a:rPr lang="en-US" cap="none">
                <a:latin typeface="Calibri" panose="020F0502020204030204" pitchFamily="34" charset="0"/>
              </a:rPr>
              <a:t>Designing conference posters</a:t>
            </a:r>
            <a:r>
              <a:rPr lang="cs-CZ" cap="none">
                <a:latin typeface="Calibri" panose="020F0502020204030204" pitchFamily="34" charset="0"/>
              </a:rPr>
              <a:t>,</a:t>
            </a:r>
            <a:r>
              <a:rPr lang="en-US" cap="none">
                <a:latin typeface="Calibri" panose="020F0502020204030204" pitchFamily="34" charset="0"/>
              </a:rPr>
              <a:t> http://colinpurrington.com/tips/poster-design</a:t>
            </a:r>
            <a:r>
              <a:rPr lang="cs-CZ" cap="none">
                <a:latin typeface="Calibri" panose="020F0502020204030204" pitchFamily="34" charset="0"/>
              </a:rPr>
              <a:t> (20. 1. 2017)</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973" y="483507"/>
            <a:ext cx="4127377" cy="319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9914" y="3708553"/>
            <a:ext cx="3635146" cy="28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ál 10"/>
          <p:cNvSpPr/>
          <p:nvPr/>
        </p:nvSpPr>
        <p:spPr>
          <a:xfrm>
            <a:off x="3478791" y="4885266"/>
            <a:ext cx="1809440" cy="49106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cs-CZ"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2" name="Přímá spojnice se šipkou 11"/>
          <p:cNvCxnSpPr/>
          <p:nvPr/>
        </p:nvCxnSpPr>
        <p:spPr>
          <a:xfrm flipV="1">
            <a:off x="5233499" y="4644005"/>
            <a:ext cx="1336634" cy="35987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3" name="Ovál 12"/>
          <p:cNvSpPr/>
          <p:nvPr/>
        </p:nvSpPr>
        <p:spPr>
          <a:xfrm>
            <a:off x="3403600" y="873347"/>
            <a:ext cx="1884631" cy="43898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cs-CZ"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4" name="Přímá spojnice se šipkou 13"/>
          <p:cNvCxnSpPr/>
          <p:nvPr/>
        </p:nvCxnSpPr>
        <p:spPr>
          <a:xfrm>
            <a:off x="4976261" y="1386038"/>
            <a:ext cx="1687007" cy="277109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5" name="Rounded Rectangle 9">
            <a:hlinkClick r:id="rId5"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16" name="Šipka doprava 15">
            <a:hlinkClick r:id="rId6"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7" name="Šipka doprava 16">
            <a:hlinkClick r:id="rId7"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527332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73" y="707310"/>
            <a:ext cx="8316190" cy="408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406" y="5378488"/>
            <a:ext cx="3454794" cy="101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aoblený obdélník 7"/>
          <p:cNvSpPr/>
          <p:nvPr/>
        </p:nvSpPr>
        <p:spPr>
          <a:xfrm>
            <a:off x="3090333" y="4226149"/>
            <a:ext cx="8729489" cy="7014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cs-CZ" sz="1000" cap="small" err="1">
                <a:solidFill>
                  <a:schemeClr val="lt1"/>
                </a:solidFill>
                <a:latin typeface="Calibri" panose="020F0502020204030204" pitchFamily="34" charset="0"/>
              </a:rPr>
              <a:t>GaREP</a:t>
            </a:r>
            <a:r>
              <a:rPr lang="cs-CZ" sz="1000">
                <a:solidFill>
                  <a:schemeClr val="lt1"/>
                </a:solidFill>
                <a:latin typeface="Calibri" panose="020F0502020204030204" pitchFamily="34" charset="0"/>
              </a:rPr>
              <a:t> [2017]: Regiony a regionalizace, http://www.regionalnirozvoj.cz/index.php/regiony_red.html (24. 1. 2017)</a:t>
            </a:r>
          </a:p>
          <a:p>
            <a:r>
              <a:rPr lang="cs-CZ" sz="1000" cap="small">
                <a:solidFill>
                  <a:schemeClr val="lt1"/>
                </a:solidFill>
                <a:latin typeface="Calibri" panose="020F0502020204030204" pitchFamily="34" charset="0"/>
              </a:rPr>
              <a:t>nebo</a:t>
            </a:r>
          </a:p>
          <a:p>
            <a:r>
              <a:rPr lang="cs-CZ" sz="1000" cap="small" err="1">
                <a:solidFill>
                  <a:schemeClr val="lt1"/>
                </a:solidFill>
                <a:latin typeface="Calibri" panose="020F0502020204030204" pitchFamily="34" charset="0"/>
              </a:rPr>
              <a:t>GaREP</a:t>
            </a:r>
            <a:r>
              <a:rPr lang="cs-CZ" sz="1000" cap="small">
                <a:solidFill>
                  <a:schemeClr val="lt1"/>
                </a:solidFill>
                <a:latin typeface="Calibri" panose="020F0502020204030204" pitchFamily="34" charset="0"/>
              </a:rPr>
              <a:t> </a:t>
            </a:r>
            <a:r>
              <a:rPr lang="cs-CZ" sz="1000">
                <a:solidFill>
                  <a:schemeClr val="lt1"/>
                </a:solidFill>
                <a:latin typeface="Calibri" panose="020F0502020204030204" pitchFamily="34" charset="0"/>
              </a:rPr>
              <a:t>[2017]: Metodická podpora regionálního rozvoje. Regiony a regionalizace, http://www.regionalnirozvoj.cz/index.php/regiony_red.html (24. 1. 2017)</a:t>
            </a:r>
          </a:p>
        </p:txBody>
      </p:sp>
      <p:sp>
        <p:nvSpPr>
          <p:cNvPr id="9" name="Ovál 8"/>
          <p:cNvSpPr/>
          <p:nvPr/>
        </p:nvSpPr>
        <p:spPr>
          <a:xfrm>
            <a:off x="2976406" y="1447044"/>
            <a:ext cx="1368583" cy="32719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1" name="Přímá spojnice se šipkou 10"/>
          <p:cNvCxnSpPr/>
          <p:nvPr/>
        </p:nvCxnSpPr>
        <p:spPr>
          <a:xfrm>
            <a:off x="3962400" y="1774238"/>
            <a:ext cx="855134" cy="2519563"/>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2" name="Ovál 11"/>
          <p:cNvSpPr/>
          <p:nvPr/>
        </p:nvSpPr>
        <p:spPr>
          <a:xfrm>
            <a:off x="5223848" y="5812858"/>
            <a:ext cx="1260388" cy="65438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3" name="Přímá spojnice se šipkou 12"/>
          <p:cNvCxnSpPr/>
          <p:nvPr/>
        </p:nvCxnSpPr>
        <p:spPr>
          <a:xfrm flipH="1" flipV="1">
            <a:off x="3471169" y="4790919"/>
            <a:ext cx="1854366" cy="109460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4" name="Ovál 13"/>
          <p:cNvSpPr/>
          <p:nvPr/>
        </p:nvSpPr>
        <p:spPr>
          <a:xfrm>
            <a:off x="3528900" y="4252783"/>
            <a:ext cx="409342" cy="306087"/>
          </a:xfrm>
          <a:prstGeom prst="ellipse">
            <a:avLst/>
          </a:prstGeom>
          <a:noFill/>
          <a:ln w="190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Rounded Rectangle 9">
            <a:hlinkClick r:id="rId5"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16" name="Šipka doprava 15">
            <a:hlinkClick r:id="rId6"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7" name="Šipka doprava 16">
            <a:hlinkClick r:id="rId7"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3499995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5" name="Rounded Rectangle 9">
            <a:hlinkClick r:id="rId3"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16" name="Šipka doprava 15">
            <a:hlinkClick r:id="rId4"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7" name="Šipka doprava 16">
            <a:hlinkClick r:id="rId5"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8" name="Title 1"/>
          <p:cNvSpPr>
            <a:spLocks noGrp="1"/>
          </p:cNvSpPr>
          <p:nvPr>
            <p:ph type="title"/>
          </p:nvPr>
        </p:nvSpPr>
        <p:spPr>
          <a:xfrm>
            <a:off x="2101754" y="736978"/>
            <a:ext cx="9621673" cy="1325563"/>
          </a:xfrm>
        </p:spPr>
        <p:txBody>
          <a:bodyPr>
            <a:normAutofit/>
          </a:bodyPr>
          <a:lstStyle/>
          <a:p>
            <a:r>
              <a:rPr lang="cs-CZ" sz="1800" b="1"/>
              <a:t>Zákony, vyhlášky</a:t>
            </a:r>
            <a:r>
              <a:rPr lang="cs-CZ" sz="1800"/>
              <a:t/>
            </a:r>
            <a:br>
              <a:rPr lang="cs-CZ" sz="1800"/>
            </a:br>
            <a:endParaRPr lang="en-US" sz="1800"/>
          </a:p>
        </p:txBody>
      </p:sp>
      <p:sp>
        <p:nvSpPr>
          <p:cNvPr id="19" name="Content Placeholder 2"/>
          <p:cNvSpPr>
            <a:spLocks noGrp="1"/>
          </p:cNvSpPr>
          <p:nvPr>
            <p:ph sz="quarter" idx="10"/>
          </p:nvPr>
        </p:nvSpPr>
        <p:spPr>
          <a:xfrm>
            <a:off x="2101754" y="2072081"/>
            <a:ext cx="9621673" cy="4164945"/>
          </a:xfrm>
        </p:spPr>
        <p:txBody>
          <a:bodyPr>
            <a:normAutofit/>
          </a:bodyPr>
          <a:lstStyle/>
          <a:p>
            <a:pPr marL="176213" indent="-176213">
              <a:buNone/>
            </a:pPr>
            <a:r>
              <a:rPr lang="cs-CZ" sz="1800"/>
              <a:t>Zákon č. 20/1987 Sb. ze dne 30. března 1987 o státní památkové péči</a:t>
            </a:r>
          </a:p>
          <a:p>
            <a:pPr marL="176213" indent="-176213">
              <a:buNone/>
            </a:pPr>
            <a:r>
              <a:rPr lang="cs-CZ" sz="1800"/>
              <a:t>Vyhláška č. 6/2006 Sb. ze dne 13. prosince 2005, kterou se mění vyhláška Ministerstva dopravy č. 223/1995 Sb., o způsobilosti plavidel k provozu na vnitrozemských vodních cestách, ve znění pozdějších předpisů</a:t>
            </a:r>
          </a:p>
          <a:p>
            <a:pPr marL="176213" indent="-176213">
              <a:buNone/>
            </a:pPr>
            <a:r>
              <a:rPr lang="cs-CZ" sz="1800"/>
              <a:t>Směrnice Evropského parlamentu a Rady 2011/83/EU ze dne 25. října 2011 o právech spotřebitelů, kterou se mění směrnice Rady 93/13/EHS a směrnice Evropského parlamentu a Rady 1999/44/ES a zrušuje směrnice Rady 85/577/EHS a směrnice Evropského parlamentu a Rady 97/7/ES</a:t>
            </a:r>
          </a:p>
          <a:p>
            <a:pPr marL="176213" indent="-176213">
              <a:buNone/>
            </a:pPr>
            <a:endParaRPr lang="cs-CZ" sz="1800"/>
          </a:p>
          <a:p>
            <a:pPr marL="176213" indent="-176213">
              <a:buNone/>
            </a:pPr>
            <a:r>
              <a:rPr lang="cs-CZ" sz="1800"/>
              <a:t>v textu - Zákon č. 20/1987 Sb., Vyhláška č. 6/2006 Sb., Směrnice EP a Rady 2011/83/EU apod.</a:t>
            </a:r>
          </a:p>
          <a:p>
            <a:pPr marL="176213" indent="-176213">
              <a:buNone/>
            </a:pPr>
            <a:r>
              <a:rPr lang="cs-CZ" sz="1800"/>
              <a:t>Pokud máte více legislativních dokumentů, vyčleňte je v seznamu literatury jako samostatnou část.</a:t>
            </a:r>
          </a:p>
        </p:txBody>
      </p:sp>
      <p:sp>
        <p:nvSpPr>
          <p:cNvPr id="7" name="TextovéPole 6">
            <a:hlinkClick r:id="rId6" action="ppaction://hlinksldjump"/>
          </p:cNvPr>
          <p:cNvSpPr txBox="1"/>
          <p:nvPr/>
        </p:nvSpPr>
        <p:spPr>
          <a:xfrm>
            <a:off x="10113327" y="6357775"/>
            <a:ext cx="1808508" cy="230832"/>
          </a:xfrm>
          <a:prstGeom prst="rect">
            <a:avLst/>
          </a:prstGeom>
          <a:noFill/>
        </p:spPr>
        <p:txBody>
          <a:bodyPr wrap="none" rtlCol="0">
            <a:spAutoFit/>
          </a:bodyPr>
          <a:lstStyle/>
          <a:p>
            <a:r>
              <a:rPr lang="cs-CZ" sz="900" b="1" smtClean="0"/>
              <a:t>SEZNAM POUŽITÉ LITERATURY</a:t>
            </a:r>
            <a:endParaRPr lang="cs-CZ" sz="900" b="1"/>
          </a:p>
        </p:txBody>
      </p:sp>
    </p:spTree>
    <p:custDataLst>
      <p:tags r:id="rId1"/>
    </p:custDataLst>
    <p:extLst>
      <p:ext uri="{BB962C8B-B14F-4D97-AF65-F5344CB8AC3E}">
        <p14:creationId xmlns:p14="http://schemas.microsoft.com/office/powerpoint/2010/main" val="4221114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cap="all"/>
              <a:t>Odkaz na citaci v textu</a:t>
            </a:r>
            <a:endParaRPr lang="en-US"/>
          </a:p>
        </p:txBody>
      </p:sp>
      <p:sp>
        <p:nvSpPr>
          <p:cNvPr id="3" name="Content Placeholder 2"/>
          <p:cNvSpPr>
            <a:spLocks noGrp="1"/>
          </p:cNvSpPr>
          <p:nvPr>
            <p:ph sz="quarter" idx="10"/>
          </p:nvPr>
        </p:nvSpPr>
        <p:spPr>
          <a:xfrm>
            <a:off x="2101754" y="2072081"/>
            <a:ext cx="9514513" cy="4164945"/>
          </a:xfrm>
        </p:spPr>
        <p:txBody>
          <a:bodyPr>
            <a:normAutofit/>
          </a:bodyPr>
          <a:lstStyle/>
          <a:p>
            <a:pPr marL="0" indent="0">
              <a:lnSpc>
                <a:spcPct val="100000"/>
              </a:lnSpc>
              <a:spcBef>
                <a:spcPts val="600"/>
              </a:spcBef>
              <a:buNone/>
            </a:pPr>
            <a:r>
              <a:rPr lang="cs-CZ" sz="1800"/>
              <a:t>Při psaní odborného textu jakéhokoliv typu se vyžaduje uvedení odkazů na zdroje, z nichž jste při psaní textu čerpali. Pokud není uveden odkaz či odvolání na nějaký titul, považuje se příslušná část bakalářské (diplomové) práce za původní text studenta.</a:t>
            </a:r>
            <a:endParaRPr lang="cs-CZ" sz="1800" b="1">
              <a:solidFill>
                <a:srgbClr val="002060"/>
              </a:solidFill>
            </a:endParaRPr>
          </a:p>
          <a:p>
            <a:pPr marL="0" indent="0">
              <a:lnSpc>
                <a:spcPct val="100000"/>
              </a:lnSpc>
              <a:spcBef>
                <a:spcPts val="600"/>
              </a:spcBef>
              <a:buNone/>
            </a:pPr>
            <a:endParaRPr lang="cs-CZ" sz="1800" b="1">
              <a:solidFill>
                <a:srgbClr val="002060"/>
              </a:solidFill>
            </a:endParaRPr>
          </a:p>
          <a:p>
            <a:pPr marL="0" indent="0">
              <a:lnSpc>
                <a:spcPct val="100000"/>
              </a:lnSpc>
              <a:spcBef>
                <a:spcPts val="600"/>
              </a:spcBef>
              <a:buNone/>
            </a:pPr>
            <a:r>
              <a:rPr lang="cs-CZ" sz="1800" b="1">
                <a:solidFill>
                  <a:srgbClr val="002060"/>
                </a:solidFill>
              </a:rPr>
              <a:t>Harvardský systém (Autor, rok, strana)</a:t>
            </a:r>
          </a:p>
          <a:p>
            <a:pPr marL="0" indent="0">
              <a:lnSpc>
                <a:spcPct val="100000"/>
              </a:lnSpc>
              <a:spcBef>
                <a:spcPts val="600"/>
              </a:spcBef>
              <a:buNone/>
            </a:pPr>
            <a:endParaRPr lang="cs-CZ" sz="1800"/>
          </a:p>
          <a:p>
            <a:pPr marL="0" indent="0">
              <a:lnSpc>
                <a:spcPct val="100000"/>
              </a:lnSpc>
              <a:spcBef>
                <a:spcPts val="600"/>
              </a:spcBef>
              <a:buNone/>
            </a:pPr>
            <a:r>
              <a:rPr lang="cs-CZ" sz="1800"/>
              <a:t>U doslovné citace v textu práce, odvolání a odkazu na nějaký titul v textu, u obrázku, tabulky, přílohy apod. je nutné uvést autora (kapitálky), rok vydání a stranu, případně pramen. Odkaz na literaturu se uvádí i u celých odstavců a statí, které student volně přepracoval podle publikovaných pramenů nebo ke kterým zaujímá kritické stanovisko. Všeobecný odkaz na určitou práci neobsahuje stranu. </a:t>
            </a:r>
          </a:p>
          <a:p>
            <a:pPr marL="0" indent="0">
              <a:lnSpc>
                <a:spcPct val="100000"/>
              </a:lnSpc>
              <a:spcBef>
                <a:spcPts val="600"/>
              </a:spcBef>
              <a:buNone/>
            </a:pPr>
            <a:r>
              <a:rPr lang="cs-CZ" sz="1800"/>
              <a:t>Při uvádění odkazů na zdroje citací v závorkách je vhodné odlišit, zda se odkaz váže jen k určitým slovům nebo části věty (tečku napíšeme až za odkaz), či zda se váže k celé větě nebo delšímu úseku textu (tečka před závorkou). (</a:t>
            </a:r>
            <a:r>
              <a:rPr lang="cs-CZ" sz="1800" cap="small"/>
              <a:t>Pravdová, Svobodová</a:t>
            </a:r>
            <a:r>
              <a:rPr lang="cs-CZ" sz="1800"/>
              <a:t>, 2014, s. 125, 130–131)</a:t>
            </a:r>
          </a:p>
        </p:txBody>
      </p:sp>
      <p:sp>
        <p:nvSpPr>
          <p:cNvPr id="6" name="Rounded Rectangle 9">
            <a:hlinkClick r:id="rId3"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4"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8" name="Šipka doprava 7">
            <a:hlinkClick r:id="rId5"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854347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cap="all"/>
              <a:t>Odkaz na citaci v textu</a:t>
            </a:r>
            <a:endParaRPr lang="en-US"/>
          </a:p>
        </p:txBody>
      </p:sp>
      <p:sp>
        <p:nvSpPr>
          <p:cNvPr id="3" name="Content Placeholder 2"/>
          <p:cNvSpPr>
            <a:spLocks noGrp="1"/>
          </p:cNvSpPr>
          <p:nvPr>
            <p:ph sz="quarter" idx="10"/>
          </p:nvPr>
        </p:nvSpPr>
        <p:spPr/>
        <p:txBody>
          <a:bodyPr>
            <a:noAutofit/>
          </a:bodyPr>
          <a:lstStyle/>
          <a:p>
            <a:pPr marL="0" indent="0" algn="just">
              <a:lnSpc>
                <a:spcPct val="100000"/>
              </a:lnSpc>
              <a:spcBef>
                <a:spcPts val="600"/>
              </a:spcBef>
              <a:buNone/>
            </a:pPr>
            <a:r>
              <a:rPr lang="cs-CZ" sz="1800" b="1"/>
              <a:t>Doslovný citovaný text</a:t>
            </a:r>
          </a:p>
          <a:p>
            <a:pPr marL="0" indent="0" algn="just">
              <a:lnSpc>
                <a:spcPct val="100000"/>
              </a:lnSpc>
              <a:spcBef>
                <a:spcPts val="0"/>
              </a:spcBef>
              <a:buNone/>
            </a:pPr>
            <a:r>
              <a:rPr lang="cs-CZ" sz="1800">
                <a:solidFill>
                  <a:schemeClr val="accent1"/>
                </a:solidFill>
              </a:rPr>
              <a:t>„Mapový znak je možno </a:t>
            </a:r>
            <a:r>
              <a:rPr lang="cs-CZ" sz="1800" err="1">
                <a:solidFill>
                  <a:schemeClr val="accent1"/>
                </a:solidFill>
              </a:rPr>
              <a:t>vymedziť</a:t>
            </a:r>
            <a:r>
              <a:rPr lang="cs-CZ" sz="1800">
                <a:solidFill>
                  <a:schemeClr val="accent1"/>
                </a:solidFill>
              </a:rPr>
              <a:t> (</a:t>
            </a:r>
            <a:r>
              <a:rPr lang="cs-CZ" sz="1800" err="1">
                <a:solidFill>
                  <a:schemeClr val="accent1"/>
                </a:solidFill>
              </a:rPr>
              <a:t>charakterizovať</a:t>
            </a:r>
            <a:r>
              <a:rPr lang="cs-CZ" sz="1800">
                <a:solidFill>
                  <a:schemeClr val="accent1"/>
                </a:solidFill>
              </a:rPr>
              <a:t>, </a:t>
            </a:r>
            <a:r>
              <a:rPr lang="cs-CZ" sz="1800" err="1">
                <a:solidFill>
                  <a:schemeClr val="accent1"/>
                </a:solidFill>
              </a:rPr>
              <a:t>definovať</a:t>
            </a:r>
            <a:r>
              <a:rPr lang="cs-CZ" sz="1800">
                <a:solidFill>
                  <a:schemeClr val="accent1"/>
                </a:solidFill>
              </a:rPr>
              <a:t>) jako </a:t>
            </a:r>
            <a:r>
              <a:rPr lang="cs-CZ" sz="1800" err="1">
                <a:solidFill>
                  <a:schemeClr val="accent1"/>
                </a:solidFill>
              </a:rPr>
              <a:t>dvojrozmernú</a:t>
            </a:r>
            <a:r>
              <a:rPr lang="cs-CZ" sz="1800">
                <a:solidFill>
                  <a:schemeClr val="accent1"/>
                </a:solidFill>
              </a:rPr>
              <a:t> </a:t>
            </a:r>
            <a:r>
              <a:rPr lang="cs-CZ" sz="1800" err="1">
                <a:solidFill>
                  <a:schemeClr val="accent1"/>
                </a:solidFill>
              </a:rPr>
              <a:t>grafickú</a:t>
            </a:r>
            <a:r>
              <a:rPr lang="cs-CZ" sz="1800">
                <a:solidFill>
                  <a:schemeClr val="accent1"/>
                </a:solidFill>
              </a:rPr>
              <a:t> jednotku, </a:t>
            </a:r>
            <a:r>
              <a:rPr lang="cs-CZ" sz="1800" err="1">
                <a:solidFill>
                  <a:schemeClr val="accent1"/>
                </a:solidFill>
              </a:rPr>
              <a:t>ktorá</a:t>
            </a:r>
            <a:r>
              <a:rPr lang="cs-CZ" sz="1800">
                <a:solidFill>
                  <a:schemeClr val="accent1"/>
                </a:solidFill>
              </a:rPr>
              <a:t> má </a:t>
            </a:r>
            <a:r>
              <a:rPr lang="cs-CZ" sz="1800" err="1">
                <a:solidFill>
                  <a:schemeClr val="accent1"/>
                </a:solidFill>
              </a:rPr>
              <a:t>nejakú</a:t>
            </a:r>
            <a:r>
              <a:rPr lang="cs-CZ" sz="1800">
                <a:solidFill>
                  <a:schemeClr val="accent1"/>
                </a:solidFill>
              </a:rPr>
              <a:t> formu (podobu, výzor), má (zastupuje) </a:t>
            </a:r>
            <a:r>
              <a:rPr lang="cs-CZ" sz="1800" err="1">
                <a:solidFill>
                  <a:schemeClr val="accent1"/>
                </a:solidFill>
              </a:rPr>
              <a:t>nejaký</a:t>
            </a:r>
            <a:r>
              <a:rPr lang="cs-CZ" sz="1800">
                <a:solidFill>
                  <a:schemeClr val="accent1"/>
                </a:solidFill>
              </a:rPr>
              <a:t> dohodnutý význam (pojem) a má konkrétnu polohu (</a:t>
            </a:r>
            <a:r>
              <a:rPr lang="cs-CZ" sz="1800" err="1">
                <a:solidFill>
                  <a:schemeClr val="accent1"/>
                </a:solidFill>
              </a:rPr>
              <a:t>lokalizáciu</a:t>
            </a:r>
            <a:r>
              <a:rPr lang="cs-CZ" sz="1800">
                <a:solidFill>
                  <a:schemeClr val="accent1"/>
                </a:solidFill>
              </a:rPr>
              <a:t>) v </a:t>
            </a:r>
            <a:r>
              <a:rPr lang="cs-CZ" sz="1800" err="1">
                <a:solidFill>
                  <a:schemeClr val="accent1"/>
                </a:solidFill>
              </a:rPr>
              <a:t>mape</a:t>
            </a:r>
            <a:r>
              <a:rPr lang="cs-CZ" sz="1800">
                <a:solidFill>
                  <a:schemeClr val="accent1"/>
                </a:solidFill>
              </a:rPr>
              <a:t>“ (</a:t>
            </a:r>
            <a:r>
              <a:rPr lang="cs-CZ" sz="1800" cap="small">
                <a:solidFill>
                  <a:schemeClr val="accent1"/>
                </a:solidFill>
              </a:rPr>
              <a:t>Pravda,</a:t>
            </a:r>
            <a:r>
              <a:rPr lang="cs-CZ" sz="1800">
                <a:solidFill>
                  <a:schemeClr val="accent1"/>
                </a:solidFill>
              </a:rPr>
              <a:t> 1990, s. 33). </a:t>
            </a:r>
          </a:p>
          <a:p>
            <a:pPr marL="0" indent="0" algn="just">
              <a:lnSpc>
                <a:spcPct val="100000"/>
              </a:lnSpc>
              <a:spcBef>
                <a:spcPts val="0"/>
              </a:spcBef>
              <a:buNone/>
            </a:pPr>
            <a:r>
              <a:rPr lang="cs-CZ" sz="1000" i="1"/>
              <a:t>Pozn. Citace zvláště definic z titulů psaných v cizích jazycích (např. angličtině, němčině) doporučujeme psát v původním znění, protože překlad diplomanta nemusí být vždy spolehlivý. Doslovná citace se uvádí v uvozovkách a případně i kurzívou</a:t>
            </a:r>
            <a:r>
              <a:rPr lang="cs-CZ" sz="800" b="1" i="1"/>
              <a:t>. </a:t>
            </a:r>
          </a:p>
          <a:p>
            <a:pPr marL="0" indent="0" algn="just">
              <a:lnSpc>
                <a:spcPct val="100000"/>
              </a:lnSpc>
              <a:spcBef>
                <a:spcPts val="600"/>
              </a:spcBef>
              <a:buNone/>
            </a:pPr>
            <a:endParaRPr lang="cs-CZ" sz="1000" b="1"/>
          </a:p>
          <a:p>
            <a:pPr marL="0" indent="0" algn="just">
              <a:lnSpc>
                <a:spcPct val="100000"/>
              </a:lnSpc>
              <a:spcBef>
                <a:spcPts val="600"/>
              </a:spcBef>
              <a:buNone/>
            </a:pPr>
            <a:r>
              <a:rPr lang="cs-CZ" sz="1800" b="1"/>
              <a:t>Odvolání, resp. odkaz na literaturu v textu </a:t>
            </a:r>
          </a:p>
          <a:p>
            <a:pPr marL="0" indent="0" algn="just">
              <a:lnSpc>
                <a:spcPct val="100000"/>
              </a:lnSpc>
              <a:spcBef>
                <a:spcPts val="600"/>
              </a:spcBef>
              <a:buNone/>
            </a:pPr>
            <a:r>
              <a:rPr lang="cs-CZ" sz="1800">
                <a:solidFill>
                  <a:schemeClr val="accent1"/>
                </a:solidFill>
              </a:rPr>
              <a:t>Podle Netopila</a:t>
            </a:r>
            <a:r>
              <a:rPr lang="cs-CZ" sz="1800" baseline="30000"/>
              <a:t>*</a:t>
            </a:r>
            <a:r>
              <a:rPr lang="cs-CZ" sz="1800">
                <a:solidFill>
                  <a:schemeClr val="accent1"/>
                </a:solidFill>
              </a:rPr>
              <a:t> (1981, s. 140–142) se obdobím malých vodností či malých průtoků rozumí doba, kdy průtoky klesnou na hodnoty výrazně nižší, nežli je normál.</a:t>
            </a:r>
          </a:p>
          <a:p>
            <a:pPr marL="0" indent="0" algn="just">
              <a:lnSpc>
                <a:spcPct val="100000"/>
              </a:lnSpc>
              <a:spcBef>
                <a:spcPts val="600"/>
              </a:spcBef>
              <a:buNone/>
            </a:pPr>
            <a:r>
              <a:rPr lang="cs-CZ" sz="1800"/>
              <a:t>nebo </a:t>
            </a:r>
          </a:p>
          <a:p>
            <a:pPr marL="0" indent="0" algn="just">
              <a:lnSpc>
                <a:spcPct val="100000"/>
              </a:lnSpc>
              <a:spcBef>
                <a:spcPts val="600"/>
              </a:spcBef>
              <a:buNone/>
            </a:pPr>
            <a:r>
              <a:rPr lang="cs-CZ" sz="1800">
                <a:solidFill>
                  <a:schemeClr val="accent1"/>
                </a:solidFill>
              </a:rPr>
              <a:t>Obdobím malých vodností či malých průtoků se rozumí doba, kdy průtoky klesnou na hodnoty výrazně nižší, nežli je normál (</a:t>
            </a:r>
            <a:r>
              <a:rPr lang="cs-CZ" sz="1800" cap="small">
                <a:solidFill>
                  <a:schemeClr val="accent1"/>
                </a:solidFill>
              </a:rPr>
              <a:t>Netopil</a:t>
            </a:r>
            <a:r>
              <a:rPr lang="cs-CZ" sz="1800">
                <a:solidFill>
                  <a:schemeClr val="accent1"/>
                </a:solidFill>
              </a:rPr>
              <a:t>, 1981, s. 140–142).</a:t>
            </a:r>
          </a:p>
          <a:p>
            <a:pPr marL="0" indent="0" algn="just">
              <a:lnSpc>
                <a:spcPct val="100000"/>
              </a:lnSpc>
              <a:spcBef>
                <a:spcPts val="600"/>
              </a:spcBef>
              <a:buNone/>
            </a:pPr>
            <a:r>
              <a:rPr lang="cs-CZ" sz="1000" i="1"/>
              <a:t>*Pozn. Při užití jména autora v textu nepoužíváme kapitálky.</a:t>
            </a:r>
          </a:p>
        </p:txBody>
      </p:sp>
      <p:sp>
        <p:nvSpPr>
          <p:cNvPr id="5" name="Rounded Rectangle 9">
            <a:hlinkClick r:id="rId3"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6" name="Šipka doprava 5">
            <a:hlinkClick r:id="rId4"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7" name="Šipka doprava 6">
            <a:hlinkClick r:id="rId5"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953408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cap="all"/>
              <a:t>Odkaz na citaci v textu</a:t>
            </a:r>
            <a:endParaRPr lang="en-US"/>
          </a:p>
        </p:txBody>
      </p:sp>
      <p:sp>
        <p:nvSpPr>
          <p:cNvPr id="3" name="Content Placeholder 2"/>
          <p:cNvSpPr>
            <a:spLocks noGrp="1"/>
          </p:cNvSpPr>
          <p:nvPr>
            <p:ph sz="quarter" idx="10"/>
          </p:nvPr>
        </p:nvSpPr>
        <p:spPr>
          <a:xfrm>
            <a:off x="2101754" y="2072081"/>
            <a:ext cx="9621673" cy="4164945"/>
          </a:xfrm>
        </p:spPr>
        <p:txBody>
          <a:bodyPr>
            <a:noAutofit/>
          </a:bodyPr>
          <a:lstStyle/>
          <a:p>
            <a:pPr marL="0" indent="0" algn="just">
              <a:lnSpc>
                <a:spcPct val="100000"/>
              </a:lnSpc>
              <a:spcBef>
                <a:spcPts val="600"/>
              </a:spcBef>
              <a:buNone/>
            </a:pPr>
            <a:r>
              <a:rPr lang="cs-CZ" sz="1800" b="1"/>
              <a:t>Zdroj obrázků, tabulek, příloh </a:t>
            </a:r>
          </a:p>
          <a:p>
            <a:pPr marL="269875" indent="-269875" algn="just">
              <a:lnSpc>
                <a:spcPct val="100000"/>
              </a:lnSpc>
              <a:spcBef>
                <a:spcPts val="600"/>
              </a:spcBef>
              <a:buFont typeface="Arial" panose="020B0604020202020204" pitchFamily="34" charset="0"/>
              <a:buChar char="→"/>
            </a:pPr>
            <a:r>
              <a:rPr lang="cs-CZ" sz="1800"/>
              <a:t>za jejich pořadovým číslem a názvem nebo pod tabulkou uvádíme v závorce pramen</a:t>
            </a:r>
          </a:p>
          <a:p>
            <a:pPr marL="0" indent="0" algn="just">
              <a:lnSpc>
                <a:spcPct val="100000"/>
              </a:lnSpc>
              <a:spcBef>
                <a:spcPts val="600"/>
              </a:spcBef>
              <a:buNone/>
            </a:pPr>
            <a:r>
              <a:rPr lang="cs-CZ" sz="1800">
                <a:solidFill>
                  <a:schemeClr val="accent1"/>
                </a:solidFill>
              </a:rPr>
              <a:t>(převzato: </a:t>
            </a:r>
            <a:r>
              <a:rPr lang="cs-CZ" sz="1800" cap="small">
                <a:solidFill>
                  <a:schemeClr val="accent1"/>
                </a:solidFill>
              </a:rPr>
              <a:t>Voženílek</a:t>
            </a:r>
            <a:r>
              <a:rPr lang="cs-CZ" sz="1800">
                <a:solidFill>
                  <a:schemeClr val="accent1"/>
                </a:solidFill>
              </a:rPr>
              <a:t>, 1992, s. 18) </a:t>
            </a:r>
            <a:r>
              <a:rPr lang="cs-CZ" sz="1800"/>
              <a:t>nebo </a:t>
            </a:r>
            <a:r>
              <a:rPr lang="cs-CZ" sz="1800">
                <a:solidFill>
                  <a:schemeClr val="accent1"/>
                </a:solidFill>
              </a:rPr>
              <a:t>(podle: ...)</a:t>
            </a:r>
            <a:r>
              <a:rPr lang="cs-CZ" sz="1800"/>
              <a:t>, </a:t>
            </a:r>
            <a:r>
              <a:rPr lang="cs-CZ" sz="1800">
                <a:solidFill>
                  <a:schemeClr val="accent1"/>
                </a:solidFill>
              </a:rPr>
              <a:t>(upraveno podle: …)</a:t>
            </a:r>
            <a:r>
              <a:rPr lang="cs-CZ" sz="1800"/>
              <a:t>, </a:t>
            </a:r>
            <a:r>
              <a:rPr lang="cs-CZ" sz="1800">
                <a:solidFill>
                  <a:schemeClr val="accent1"/>
                </a:solidFill>
              </a:rPr>
              <a:t>(sestaveno podle: …)</a:t>
            </a:r>
            <a:r>
              <a:rPr lang="cs-CZ" sz="1800"/>
              <a:t>, </a:t>
            </a:r>
            <a:r>
              <a:rPr lang="cs-CZ" sz="1800">
                <a:solidFill>
                  <a:schemeClr val="accent1"/>
                </a:solidFill>
              </a:rPr>
              <a:t>(zdroj dat: …; výpočty vlastní)</a:t>
            </a:r>
            <a:r>
              <a:rPr lang="cs-CZ" sz="1800"/>
              <a:t>  apod.</a:t>
            </a:r>
          </a:p>
          <a:p>
            <a:pPr marL="0" indent="0" algn="just">
              <a:lnSpc>
                <a:spcPct val="100000"/>
              </a:lnSpc>
              <a:spcBef>
                <a:spcPts val="600"/>
              </a:spcBef>
              <a:buNone/>
            </a:pPr>
            <a:endParaRPr lang="cs-CZ" sz="1000" b="1"/>
          </a:p>
          <a:p>
            <a:pPr marL="0" indent="0" algn="just">
              <a:lnSpc>
                <a:spcPct val="100000"/>
              </a:lnSpc>
              <a:spcBef>
                <a:spcPts val="600"/>
              </a:spcBef>
              <a:buNone/>
            </a:pPr>
            <a:r>
              <a:rPr lang="cs-CZ" sz="1800" b="1"/>
              <a:t>Všeobecná citace</a:t>
            </a:r>
          </a:p>
          <a:p>
            <a:pPr marL="0" indent="0" algn="just">
              <a:lnSpc>
                <a:spcPct val="100000"/>
              </a:lnSpc>
              <a:spcBef>
                <a:spcPts val="600"/>
              </a:spcBef>
              <a:buNone/>
            </a:pPr>
            <a:r>
              <a:rPr lang="cs-CZ" sz="1800">
                <a:solidFill>
                  <a:schemeClr val="accent1"/>
                </a:solidFill>
              </a:rPr>
              <a:t>O vlastnostech hornin a jejich úloze při vzniku georeliéfu píše podrobně </a:t>
            </a:r>
            <a:r>
              <a:rPr lang="cs-CZ" sz="1800" err="1">
                <a:solidFill>
                  <a:schemeClr val="accent1"/>
                </a:solidFill>
              </a:rPr>
              <a:t>Demek</a:t>
            </a:r>
            <a:r>
              <a:rPr lang="cs-CZ" sz="1800">
                <a:solidFill>
                  <a:schemeClr val="accent1"/>
                </a:solidFill>
              </a:rPr>
              <a:t> (1987). </a:t>
            </a:r>
          </a:p>
          <a:p>
            <a:pPr marL="0" indent="0" algn="just">
              <a:lnSpc>
                <a:spcPct val="100000"/>
              </a:lnSpc>
              <a:spcBef>
                <a:spcPts val="600"/>
              </a:spcBef>
              <a:buNone/>
            </a:pPr>
            <a:endParaRPr lang="cs-CZ" sz="1000" b="1"/>
          </a:p>
          <a:p>
            <a:pPr marL="0" indent="0" algn="just">
              <a:lnSpc>
                <a:spcPct val="100000"/>
              </a:lnSpc>
              <a:spcBef>
                <a:spcPts val="600"/>
              </a:spcBef>
              <a:buNone/>
            </a:pPr>
            <a:r>
              <a:rPr lang="cs-CZ" sz="1800" b="1"/>
              <a:t> </a:t>
            </a:r>
          </a:p>
        </p:txBody>
      </p:sp>
      <p:pic>
        <p:nvPicPr>
          <p:cNvPr id="5" name="Picture 2" descr="C:\Users\1\Downloads\Povodne_s-1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0" t="7010" r="48972" b="67155"/>
          <a:stretch/>
        </p:blipFill>
        <p:spPr bwMode="auto">
          <a:xfrm>
            <a:off x="9523069" y="4372113"/>
            <a:ext cx="2354506" cy="186491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9452008" y="6227258"/>
            <a:ext cx="1808508" cy="246221"/>
          </a:xfrm>
          <a:prstGeom prst="rect">
            <a:avLst/>
          </a:prstGeom>
        </p:spPr>
        <p:txBody>
          <a:bodyPr wrap="none">
            <a:spAutoFit/>
          </a:bodyPr>
          <a:lstStyle/>
          <a:p>
            <a:r>
              <a:rPr lang="cs-CZ" sz="1000"/>
              <a:t>(</a:t>
            </a:r>
            <a:r>
              <a:rPr lang="cs-CZ" sz="1000" cap="small"/>
              <a:t>Brázdil</a:t>
            </a:r>
            <a:r>
              <a:rPr lang="cs-CZ" sz="1000"/>
              <a:t> a kol., 2005, s. 146)</a:t>
            </a:r>
          </a:p>
        </p:txBody>
      </p:sp>
      <p:sp>
        <p:nvSpPr>
          <p:cNvPr id="7" name="Rounded Rectangle 9">
            <a:hlinkClick r:id="rId4"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8" name="Šipka doprava 7">
            <a:hlinkClick r:id="rId5"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9" name="Šipka doprava 8">
            <a:hlinkClick r:id="rId6"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10" name="Content Placeholder 2"/>
          <p:cNvSpPr txBox="1">
            <a:spLocks/>
          </p:cNvSpPr>
          <p:nvPr/>
        </p:nvSpPr>
        <p:spPr>
          <a:xfrm>
            <a:off x="2100154" y="2072081"/>
            <a:ext cx="7351854" cy="4164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endParaRPr lang="cs-CZ" sz="1000" b="1"/>
          </a:p>
          <a:p>
            <a:pPr marL="0" indent="0" algn="just">
              <a:lnSpc>
                <a:spcPct val="100000"/>
              </a:lnSpc>
              <a:spcBef>
                <a:spcPts val="600"/>
              </a:spcBef>
              <a:buFont typeface="Arial" panose="020B0604020202020204" pitchFamily="34" charset="0"/>
              <a:buNone/>
            </a:pPr>
            <a:r>
              <a:rPr lang="cs-CZ" sz="1800" b="1"/>
              <a:t>Sekundární citování – přebíráte citaci z jiného zdroje</a:t>
            </a:r>
          </a:p>
          <a:p>
            <a:pPr marL="0" indent="0" algn="just">
              <a:lnSpc>
                <a:spcPct val="100000"/>
              </a:lnSpc>
              <a:spcBef>
                <a:spcPts val="600"/>
              </a:spcBef>
              <a:buFont typeface="Arial" panose="020B0604020202020204" pitchFamily="34" charset="0"/>
              <a:buNone/>
            </a:pPr>
            <a:r>
              <a:rPr lang="cs-CZ" sz="1800">
                <a:solidFill>
                  <a:schemeClr val="accent1"/>
                </a:solidFill>
              </a:rPr>
              <a:t>Lidé určovali výšku povodní v Praze podle plastiky Bradáče: “</a:t>
            </a:r>
            <a:r>
              <a:rPr lang="cs-CZ" sz="1800" i="1">
                <a:solidFill>
                  <a:schemeClr val="accent1"/>
                </a:solidFill>
              </a:rPr>
              <a:t>Když voda k Bradáčovým vousům dosahuje, tu ona Pražanům až pod krk jde, a když Bradáčovi do huby teče, tu je z bytů vyhání</a:t>
            </a:r>
            <a:r>
              <a:rPr lang="cs-CZ" sz="1800">
                <a:solidFill>
                  <a:schemeClr val="accent1"/>
                </a:solidFill>
              </a:rPr>
              <a:t>“ (</a:t>
            </a:r>
            <a:r>
              <a:rPr lang="cs-CZ" sz="1800" cap="small" err="1">
                <a:solidFill>
                  <a:schemeClr val="accent1"/>
                </a:solidFill>
              </a:rPr>
              <a:t>Krolmus</a:t>
            </a:r>
            <a:r>
              <a:rPr lang="cs-CZ" sz="1800">
                <a:solidFill>
                  <a:schemeClr val="accent1"/>
                </a:solidFill>
              </a:rPr>
              <a:t>, 1845 in </a:t>
            </a:r>
            <a:r>
              <a:rPr lang="cs-CZ" sz="1800" cap="small">
                <a:solidFill>
                  <a:schemeClr val="accent1"/>
                </a:solidFill>
              </a:rPr>
              <a:t>Brázdil</a:t>
            </a:r>
            <a:r>
              <a:rPr lang="cs-CZ" sz="1800">
                <a:solidFill>
                  <a:schemeClr val="accent1"/>
                </a:solidFill>
              </a:rPr>
              <a:t> a kol., 2005, s. 146).</a:t>
            </a:r>
            <a:endParaRPr lang="cs-CZ" sz="1800" b="1">
              <a:solidFill>
                <a:schemeClr val="accent1"/>
              </a:solidFill>
            </a:endParaRPr>
          </a:p>
          <a:p>
            <a:pPr marL="0" indent="0" algn="just">
              <a:lnSpc>
                <a:spcPct val="100000"/>
              </a:lnSpc>
              <a:spcBef>
                <a:spcPts val="0"/>
              </a:spcBef>
              <a:buFont typeface="Arial" panose="020B0604020202020204" pitchFamily="34" charset="0"/>
              <a:buNone/>
            </a:pPr>
            <a:r>
              <a:rPr lang="cs-CZ" sz="1000" i="1"/>
              <a:t>Pozn. V soupisu literatury bude citována publikace Brázdila a kol. Sekundárních citací by mělo být v textu minimum, vždy se snažte dohledat primární zdroj (zejména důležité pro wikipedii a podobné zdroje). </a:t>
            </a:r>
            <a:endParaRPr lang="cs-CZ" sz="1000"/>
          </a:p>
          <a:p>
            <a:pPr>
              <a:lnSpc>
                <a:spcPct val="100000"/>
              </a:lnSpc>
              <a:spcBef>
                <a:spcPts val="600"/>
              </a:spcBef>
            </a:pPr>
            <a:endParaRPr lang="en-US" sz="1800"/>
          </a:p>
        </p:txBody>
      </p:sp>
    </p:spTree>
    <p:custDataLst>
      <p:tags r:id="rId1"/>
    </p:custDataLst>
    <p:extLst>
      <p:ext uri="{BB962C8B-B14F-4D97-AF65-F5344CB8AC3E}">
        <p14:creationId xmlns:p14="http://schemas.microsoft.com/office/powerpoint/2010/main" val="348503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a:t>*</a:t>
            </a:r>
            <a:r>
              <a:rPr lang="cs-CZ" sz="4000" b="1"/>
              <a:t>Závěrečné práce v cizím jazyce</a:t>
            </a:r>
            <a:endParaRPr lang="en-US" sz="4000"/>
          </a:p>
        </p:txBody>
      </p:sp>
      <p:sp>
        <p:nvSpPr>
          <p:cNvPr id="3" name="Content Placeholder 2"/>
          <p:cNvSpPr>
            <a:spLocks noGrp="1"/>
          </p:cNvSpPr>
          <p:nvPr>
            <p:ph sz="quarter" idx="10"/>
          </p:nvPr>
        </p:nvSpPr>
        <p:spPr/>
        <p:txBody>
          <a:bodyPr>
            <a:noAutofit/>
          </a:bodyPr>
          <a:lstStyle/>
          <a:p>
            <a:pPr marL="0" indent="0">
              <a:lnSpc>
                <a:spcPct val="100000"/>
              </a:lnSpc>
              <a:spcBef>
                <a:spcPts val="600"/>
              </a:spcBef>
              <a:buNone/>
            </a:pPr>
            <a:r>
              <a:rPr lang="cs-CZ" sz="1800"/>
              <a:t>V případě, že v zadání závěrečné práce není explicitně uvedena možnost jejího vypracování v cizím jazyce (např. slovensky), může student o tuto možnost požádat. Žádost se podává prostřednictvím Úřadovny v IS MU. </a:t>
            </a:r>
            <a:r>
              <a:rPr lang="cs-CZ" sz="1800" smtClean="0"/>
              <a:t>Žádosti </a:t>
            </a:r>
            <a:r>
              <a:rPr lang="cs-CZ" sz="1800"/>
              <a:t>bude vyhověno, pokud bude doporučena vedoucím práce a jeho nadřízeným ředitelem ústavu.</a:t>
            </a:r>
            <a:r>
              <a:rPr lang="cs-CZ" sz="1800" b="1"/>
              <a:t> O vypracování závěrečné práce v angličtině není třeba žádat, ale je nutné mít tento jazyk práce uvedený v zadání závěrečné práce. </a:t>
            </a:r>
            <a:endParaRPr lang="cs-CZ" sz="1800"/>
          </a:p>
          <a:p>
            <a:pPr marL="0" indent="0">
              <a:lnSpc>
                <a:spcPct val="100000"/>
              </a:lnSpc>
              <a:spcBef>
                <a:spcPts val="600"/>
              </a:spcBef>
              <a:buNone/>
            </a:pPr>
            <a:r>
              <a:rPr lang="cs-CZ" sz="1800"/>
              <a:t>V závěrečných pracích v cizím jazyce musí být název práce uveden v českém jazyce, taktéž popis na deskách práce se uvádí v českém jazyce. Popis (cíl) práce je možné uvést slovensky/anglicky. Poděkování a prohlášení může být uvedeno v angličtině. </a:t>
            </a:r>
            <a:r>
              <a:rPr lang="cs-CZ" sz="1800" smtClean="0"/>
              <a:t>(</a:t>
            </a:r>
            <a:r>
              <a:rPr lang="cs-CZ" sz="1800" cap="small" smtClean="0"/>
              <a:t>MU</a:t>
            </a:r>
            <a:r>
              <a:rPr lang="cs-CZ" sz="1800"/>
              <a:t>,</a:t>
            </a:r>
            <a:r>
              <a:rPr lang="cs-CZ" sz="1800">
                <a:latin typeface="Arial"/>
                <a:cs typeface="Arial"/>
              </a:rPr>
              <a:t>©</a:t>
            </a:r>
            <a:r>
              <a:rPr lang="cs-CZ" sz="1800" smtClean="0"/>
              <a:t>2019)</a:t>
            </a:r>
            <a:endParaRPr lang="cs-CZ" sz="1800"/>
          </a:p>
          <a:p>
            <a:pPr marL="0" indent="0">
              <a:lnSpc>
                <a:spcPct val="100000"/>
              </a:lnSpc>
              <a:spcBef>
                <a:spcPts val="600"/>
              </a:spcBef>
              <a:buNone/>
            </a:pPr>
            <a:r>
              <a:rPr lang="cs-CZ" sz="1800"/>
              <a:t>Práce ve slovenském jazyce budou mít </a:t>
            </a:r>
            <a:r>
              <a:rPr lang="cs-CZ" sz="1800" b="1"/>
              <a:t>bibliografický záznam a abstrakt práce v českém, slovenském a anglickém jazyce</a:t>
            </a:r>
            <a:r>
              <a:rPr lang="cs-CZ" sz="1800"/>
              <a:t> (v tomto pořadí), ostatní povinné části se řídí Opatřením děkana </a:t>
            </a:r>
            <a:r>
              <a:rPr lang="cs-CZ" sz="1800" smtClean="0"/>
              <a:t>3/2019 </a:t>
            </a:r>
            <a:r>
              <a:rPr lang="cs-CZ" sz="1800"/>
              <a:t>(</a:t>
            </a:r>
            <a:r>
              <a:rPr lang="cs-CZ" sz="1800" cap="small"/>
              <a:t>kašparovský</a:t>
            </a:r>
            <a:r>
              <a:rPr lang="cs-CZ" sz="1800"/>
              <a:t>, </a:t>
            </a:r>
            <a:r>
              <a:rPr lang="cs-CZ" sz="1800" smtClean="0"/>
              <a:t>2019).</a:t>
            </a:r>
            <a:endParaRPr lang="cs-CZ" sz="1800"/>
          </a:p>
        </p:txBody>
      </p:sp>
      <p:sp>
        <p:nvSpPr>
          <p:cNvPr id="5"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Šipka doprava 5">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7" name="Šipka doprava 6">
            <a:hlinkClick r:id="rId3"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503985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Odkaz na citaci v textu</a:t>
            </a:r>
          </a:p>
        </p:txBody>
      </p:sp>
      <p:sp>
        <p:nvSpPr>
          <p:cNvPr id="3" name="Zástupný symbol pro obsah 2"/>
          <p:cNvSpPr>
            <a:spLocks noGrp="1"/>
          </p:cNvSpPr>
          <p:nvPr>
            <p:ph sz="quarter" idx="10"/>
          </p:nvPr>
        </p:nvSpPr>
        <p:spPr>
          <a:xfrm>
            <a:off x="2101754" y="2072081"/>
            <a:ext cx="9945244" cy="4164945"/>
          </a:xfrm>
        </p:spPr>
        <p:txBody>
          <a:bodyPr>
            <a:noAutofit/>
          </a:bodyPr>
          <a:lstStyle/>
          <a:p>
            <a:pPr marL="269875" indent="-269875">
              <a:buFont typeface="Arial" panose="020B0604020202020204" pitchFamily="34" charset="0"/>
              <a:buChar char="→"/>
            </a:pPr>
            <a:r>
              <a:rPr lang="cs-CZ" sz="1600"/>
              <a:t>1 autor … </a:t>
            </a:r>
            <a:r>
              <a:rPr lang="cs-CZ" sz="1600">
                <a:solidFill>
                  <a:schemeClr val="accent1"/>
                </a:solidFill>
              </a:rPr>
              <a:t>(</a:t>
            </a:r>
            <a:r>
              <a:rPr lang="cs-CZ" sz="1600" cap="small">
                <a:solidFill>
                  <a:schemeClr val="accent1"/>
                </a:solidFill>
              </a:rPr>
              <a:t>Čapek</a:t>
            </a:r>
            <a:r>
              <a:rPr lang="cs-CZ" sz="1600">
                <a:solidFill>
                  <a:schemeClr val="accent1"/>
                </a:solidFill>
              </a:rPr>
              <a:t>, 1998, s. 25) </a:t>
            </a:r>
            <a:r>
              <a:rPr lang="cs-CZ" sz="1600"/>
              <a:t>nebo ... </a:t>
            </a:r>
            <a:r>
              <a:rPr lang="cs-CZ" sz="1600">
                <a:solidFill>
                  <a:schemeClr val="accent1"/>
                </a:solidFill>
              </a:rPr>
              <a:t>Čapek (1998, s. 25)</a:t>
            </a:r>
          </a:p>
          <a:p>
            <a:pPr marL="269875" indent="-269875">
              <a:buFont typeface="Arial" panose="020B0604020202020204" pitchFamily="34" charset="0"/>
              <a:buChar char="→"/>
            </a:pPr>
            <a:r>
              <a:rPr lang="cs-CZ" sz="1600"/>
              <a:t>2 autoři … </a:t>
            </a:r>
            <a:r>
              <a:rPr lang="cs-CZ" sz="1600">
                <a:solidFill>
                  <a:schemeClr val="accent1"/>
                </a:solidFill>
              </a:rPr>
              <a:t>(</a:t>
            </a:r>
            <a:r>
              <a:rPr lang="cs-CZ" sz="1600" cap="small" err="1">
                <a:solidFill>
                  <a:schemeClr val="accent1"/>
                </a:solidFill>
              </a:rPr>
              <a:t>Hilse</a:t>
            </a:r>
            <a:r>
              <a:rPr lang="cs-CZ" sz="1600">
                <a:solidFill>
                  <a:schemeClr val="accent1"/>
                </a:solidFill>
              </a:rPr>
              <a:t>, </a:t>
            </a:r>
            <a:r>
              <a:rPr lang="cs-CZ" sz="1600" cap="small" err="1">
                <a:solidFill>
                  <a:schemeClr val="accent1"/>
                </a:solidFill>
              </a:rPr>
              <a:t>Kothe</a:t>
            </a:r>
            <a:r>
              <a:rPr lang="cs-CZ" sz="1600">
                <a:solidFill>
                  <a:schemeClr val="accent1"/>
                </a:solidFill>
              </a:rPr>
              <a:t>, 2006, s. 4) </a:t>
            </a:r>
            <a:r>
              <a:rPr lang="cs-CZ" sz="1600"/>
              <a:t>nebo …</a:t>
            </a:r>
            <a:r>
              <a:rPr lang="cs-CZ" sz="1600">
                <a:solidFill>
                  <a:schemeClr val="accent1"/>
                </a:solidFill>
              </a:rPr>
              <a:t> </a:t>
            </a:r>
            <a:r>
              <a:rPr lang="cs-CZ" sz="1600" err="1">
                <a:solidFill>
                  <a:schemeClr val="accent1"/>
                </a:solidFill>
              </a:rPr>
              <a:t>Hilse</a:t>
            </a:r>
            <a:r>
              <a:rPr lang="cs-CZ" sz="1600">
                <a:solidFill>
                  <a:schemeClr val="accent1"/>
                </a:solidFill>
              </a:rPr>
              <a:t>, </a:t>
            </a:r>
            <a:r>
              <a:rPr lang="cs-CZ" sz="1600" err="1">
                <a:solidFill>
                  <a:schemeClr val="accent1"/>
                </a:solidFill>
              </a:rPr>
              <a:t>Kothe</a:t>
            </a:r>
            <a:r>
              <a:rPr lang="cs-CZ" sz="1600">
                <a:solidFill>
                  <a:schemeClr val="accent1"/>
                </a:solidFill>
              </a:rPr>
              <a:t> (2006, s. 4)</a:t>
            </a:r>
          </a:p>
          <a:p>
            <a:pPr marL="269875" indent="-269875">
              <a:buFont typeface="Arial" panose="020B0604020202020204" pitchFamily="34" charset="0"/>
              <a:buChar char="→"/>
            </a:pPr>
            <a:r>
              <a:rPr lang="cs-CZ" sz="1600"/>
              <a:t>3 autoři … </a:t>
            </a:r>
            <a:r>
              <a:rPr lang="cs-CZ" sz="1600">
                <a:solidFill>
                  <a:schemeClr val="accent1"/>
                </a:solidFill>
              </a:rPr>
              <a:t>(</a:t>
            </a:r>
            <a:r>
              <a:rPr lang="cs-CZ" sz="1600" cap="small">
                <a:solidFill>
                  <a:schemeClr val="accent1"/>
                </a:solidFill>
              </a:rPr>
              <a:t>Němec</a:t>
            </a:r>
            <a:r>
              <a:rPr lang="cs-CZ" sz="1600">
                <a:solidFill>
                  <a:schemeClr val="accent1"/>
                </a:solidFill>
              </a:rPr>
              <a:t>, </a:t>
            </a:r>
            <a:r>
              <a:rPr lang="cs-CZ" sz="1600" cap="small">
                <a:solidFill>
                  <a:schemeClr val="accent1"/>
                </a:solidFill>
              </a:rPr>
              <a:t>Novák</a:t>
            </a:r>
            <a:r>
              <a:rPr lang="cs-CZ" sz="1600">
                <a:solidFill>
                  <a:schemeClr val="accent1"/>
                </a:solidFill>
              </a:rPr>
              <a:t>, </a:t>
            </a:r>
            <a:r>
              <a:rPr lang="cs-CZ" sz="1600" cap="small">
                <a:solidFill>
                  <a:schemeClr val="accent1"/>
                </a:solidFill>
              </a:rPr>
              <a:t>Brázda</a:t>
            </a:r>
            <a:r>
              <a:rPr lang="cs-CZ" sz="1600">
                <a:solidFill>
                  <a:schemeClr val="accent1"/>
                </a:solidFill>
              </a:rPr>
              <a:t>, 1989, s. 115)</a:t>
            </a:r>
            <a:r>
              <a:rPr lang="cs-CZ" sz="1600"/>
              <a:t> nebo … </a:t>
            </a:r>
            <a:r>
              <a:rPr lang="cs-CZ" sz="1600">
                <a:solidFill>
                  <a:schemeClr val="accent1"/>
                </a:solidFill>
              </a:rPr>
              <a:t>Němec, Novák, Brázda (1989, s. 115)</a:t>
            </a:r>
          </a:p>
          <a:p>
            <a:pPr marL="269875" indent="-269875">
              <a:buFont typeface="Arial" panose="020B0604020202020204" pitchFamily="34" charset="0"/>
              <a:buChar char="→"/>
            </a:pPr>
            <a:r>
              <a:rPr lang="cs-CZ" sz="1600"/>
              <a:t>více než 3 autoři … </a:t>
            </a:r>
            <a:r>
              <a:rPr lang="cs-CZ" sz="1600">
                <a:solidFill>
                  <a:schemeClr val="accent1"/>
                </a:solidFill>
              </a:rPr>
              <a:t>(</a:t>
            </a:r>
            <a:r>
              <a:rPr lang="cs-CZ" sz="1600" cap="small">
                <a:solidFill>
                  <a:schemeClr val="accent1"/>
                </a:solidFill>
              </a:rPr>
              <a:t>Petrásek</a:t>
            </a:r>
            <a:r>
              <a:rPr lang="cs-CZ" sz="1600">
                <a:solidFill>
                  <a:schemeClr val="accent1"/>
                </a:solidFill>
              </a:rPr>
              <a:t> a kol., 2011, s. 205) </a:t>
            </a:r>
            <a:r>
              <a:rPr lang="cs-CZ" sz="1600"/>
              <a:t>... nebo … </a:t>
            </a:r>
            <a:r>
              <a:rPr lang="cs-CZ" sz="1600">
                <a:solidFill>
                  <a:schemeClr val="accent1"/>
                </a:solidFill>
              </a:rPr>
              <a:t>Petrásek a kol. (2011, s. 205)</a:t>
            </a:r>
          </a:p>
          <a:p>
            <a:pPr marL="269875" indent="-269875">
              <a:buFont typeface="Arial" panose="020B0604020202020204" pitchFamily="34" charset="0"/>
              <a:buChar char="→"/>
            </a:pPr>
            <a:r>
              <a:rPr lang="cs-CZ" sz="1600"/>
              <a:t>více děl jednoho autora ve stejném roce (v jedné citaci) … </a:t>
            </a:r>
            <a:r>
              <a:rPr lang="cs-CZ" sz="1600">
                <a:solidFill>
                  <a:schemeClr val="accent1"/>
                </a:solidFill>
              </a:rPr>
              <a:t>(</a:t>
            </a:r>
            <a:r>
              <a:rPr lang="cs-CZ" sz="1600" cap="small">
                <a:solidFill>
                  <a:schemeClr val="accent1"/>
                </a:solidFill>
              </a:rPr>
              <a:t>Horák</a:t>
            </a:r>
            <a:r>
              <a:rPr lang="cs-CZ" sz="1600">
                <a:solidFill>
                  <a:schemeClr val="accent1"/>
                </a:solidFill>
              </a:rPr>
              <a:t>, 1996a, s. 25–35; 1996b, s. 82–90) </a:t>
            </a:r>
            <a:r>
              <a:rPr lang="cs-CZ" sz="1600"/>
              <a:t>nebo</a:t>
            </a:r>
            <a:r>
              <a:rPr lang="cs-CZ" sz="1600">
                <a:solidFill>
                  <a:schemeClr val="accent1"/>
                </a:solidFill>
              </a:rPr>
              <a:t> </a:t>
            </a:r>
            <a:r>
              <a:rPr lang="cs-CZ" sz="1600"/>
              <a:t>… </a:t>
            </a:r>
            <a:r>
              <a:rPr lang="cs-CZ" sz="1600">
                <a:solidFill>
                  <a:schemeClr val="accent1"/>
                </a:solidFill>
              </a:rPr>
              <a:t>(</a:t>
            </a:r>
            <a:r>
              <a:rPr lang="cs-CZ" sz="1600" cap="small">
                <a:solidFill>
                  <a:schemeClr val="accent1"/>
                </a:solidFill>
              </a:rPr>
              <a:t>Horák</a:t>
            </a:r>
            <a:r>
              <a:rPr lang="cs-CZ" sz="1600">
                <a:solidFill>
                  <a:schemeClr val="accent1"/>
                </a:solidFill>
              </a:rPr>
              <a:t>, 1996a, 1996b) </a:t>
            </a:r>
            <a:r>
              <a:rPr lang="cs-CZ" sz="1600"/>
              <a:t>nebo …</a:t>
            </a:r>
            <a:r>
              <a:rPr lang="cs-CZ" sz="1600">
                <a:solidFill>
                  <a:schemeClr val="accent1"/>
                </a:solidFill>
              </a:rPr>
              <a:t> Horák (1996a, 1996b)</a:t>
            </a:r>
          </a:p>
          <a:p>
            <a:pPr marL="269875" indent="-269875">
              <a:buFont typeface="Arial" panose="020B0604020202020204" pitchFamily="34" charset="0"/>
              <a:buChar char="→"/>
            </a:pPr>
            <a:r>
              <a:rPr lang="cs-CZ" sz="1600"/>
              <a:t>více děl jednoho autora (v jedné citaci) … </a:t>
            </a:r>
            <a:r>
              <a:rPr lang="cs-CZ" sz="1600">
                <a:solidFill>
                  <a:schemeClr val="accent1"/>
                </a:solidFill>
              </a:rPr>
              <a:t>(</a:t>
            </a:r>
            <a:r>
              <a:rPr lang="cs-CZ" sz="1600" cap="small">
                <a:solidFill>
                  <a:schemeClr val="accent1"/>
                </a:solidFill>
              </a:rPr>
              <a:t>Zelený</a:t>
            </a:r>
            <a:r>
              <a:rPr lang="cs-CZ" sz="1600">
                <a:solidFill>
                  <a:schemeClr val="accent1"/>
                </a:solidFill>
              </a:rPr>
              <a:t>, 2009, s. 51–85; 2011, s. 12–18) nebo </a:t>
            </a:r>
            <a:r>
              <a:rPr lang="cs-CZ" sz="1600"/>
              <a:t>...  </a:t>
            </a:r>
            <a:r>
              <a:rPr lang="cs-CZ" sz="1600">
                <a:solidFill>
                  <a:schemeClr val="accent1"/>
                </a:solidFill>
              </a:rPr>
              <a:t>(</a:t>
            </a:r>
            <a:r>
              <a:rPr lang="cs-CZ" sz="1600" cap="small">
                <a:solidFill>
                  <a:schemeClr val="accent1"/>
                </a:solidFill>
              </a:rPr>
              <a:t>Zelený</a:t>
            </a:r>
            <a:r>
              <a:rPr lang="cs-CZ" sz="1600">
                <a:solidFill>
                  <a:schemeClr val="accent1"/>
                </a:solidFill>
              </a:rPr>
              <a:t>, 2009, 2011)</a:t>
            </a:r>
            <a:r>
              <a:rPr lang="cs-CZ" sz="1600"/>
              <a:t>  nebo … </a:t>
            </a:r>
            <a:r>
              <a:rPr lang="cs-CZ" sz="1600">
                <a:solidFill>
                  <a:schemeClr val="accent1"/>
                </a:solidFill>
              </a:rPr>
              <a:t>Zelený (2009, 2011)</a:t>
            </a:r>
          </a:p>
          <a:p>
            <a:pPr marL="269875" indent="-269875">
              <a:buFont typeface="Arial" panose="020B0604020202020204" pitchFamily="34" charset="0"/>
              <a:buChar char="→"/>
            </a:pPr>
            <a:r>
              <a:rPr lang="cs-CZ" sz="1600"/>
              <a:t>dvě díla různých autorů (v jedné citaci) … </a:t>
            </a:r>
            <a:r>
              <a:rPr lang="cs-CZ" sz="1600">
                <a:solidFill>
                  <a:schemeClr val="accent1"/>
                </a:solidFill>
              </a:rPr>
              <a:t>(</a:t>
            </a:r>
            <a:r>
              <a:rPr lang="cs-CZ" sz="1600" cap="small">
                <a:solidFill>
                  <a:schemeClr val="accent1"/>
                </a:solidFill>
              </a:rPr>
              <a:t>Podlesný</a:t>
            </a:r>
            <a:r>
              <a:rPr lang="cs-CZ" sz="1600">
                <a:solidFill>
                  <a:schemeClr val="accent1"/>
                </a:solidFill>
              </a:rPr>
              <a:t>, 1999, s. 142; </a:t>
            </a:r>
            <a:r>
              <a:rPr lang="cs-CZ" sz="1600" cap="small">
                <a:solidFill>
                  <a:schemeClr val="accent1"/>
                </a:solidFill>
              </a:rPr>
              <a:t>Zelený</a:t>
            </a:r>
            <a:r>
              <a:rPr lang="cs-CZ" sz="1600">
                <a:solidFill>
                  <a:schemeClr val="accent1"/>
                </a:solidFill>
              </a:rPr>
              <a:t>, 2009, s. 169) </a:t>
            </a:r>
            <a:r>
              <a:rPr lang="cs-CZ" sz="1600"/>
              <a:t>… </a:t>
            </a:r>
            <a:r>
              <a:rPr lang="cs-CZ" sz="1600">
                <a:solidFill>
                  <a:schemeClr val="accent1"/>
                </a:solidFill>
              </a:rPr>
              <a:t>(</a:t>
            </a:r>
            <a:r>
              <a:rPr lang="cs-CZ" sz="1600" cap="small">
                <a:solidFill>
                  <a:schemeClr val="accent1"/>
                </a:solidFill>
              </a:rPr>
              <a:t>Podlesný</a:t>
            </a:r>
            <a:r>
              <a:rPr lang="cs-CZ" sz="1600">
                <a:solidFill>
                  <a:schemeClr val="accent1"/>
                </a:solidFill>
              </a:rPr>
              <a:t>, 1999; </a:t>
            </a:r>
            <a:r>
              <a:rPr lang="cs-CZ" sz="1600" cap="small">
                <a:solidFill>
                  <a:schemeClr val="accent1"/>
                </a:solidFill>
              </a:rPr>
              <a:t>Zelený</a:t>
            </a:r>
            <a:r>
              <a:rPr lang="cs-CZ" sz="1600">
                <a:solidFill>
                  <a:schemeClr val="accent1"/>
                </a:solidFill>
              </a:rPr>
              <a:t>, 2009) </a:t>
            </a:r>
            <a:r>
              <a:rPr lang="cs-CZ" sz="1600"/>
              <a:t>...  </a:t>
            </a:r>
            <a:r>
              <a:rPr lang="cs-CZ" sz="1600">
                <a:solidFill>
                  <a:schemeClr val="accent1"/>
                </a:solidFill>
              </a:rPr>
              <a:t>(</a:t>
            </a:r>
            <a:r>
              <a:rPr lang="cs-CZ" sz="1600" cap="small">
                <a:solidFill>
                  <a:schemeClr val="accent1"/>
                </a:solidFill>
              </a:rPr>
              <a:t>Horák</a:t>
            </a:r>
            <a:r>
              <a:rPr lang="cs-CZ" sz="1600">
                <a:solidFill>
                  <a:schemeClr val="accent1"/>
                </a:solidFill>
              </a:rPr>
              <a:t>, 1999, 2015; </a:t>
            </a:r>
            <a:r>
              <a:rPr lang="cs-CZ" sz="1600" cap="small">
                <a:solidFill>
                  <a:schemeClr val="accent1"/>
                </a:solidFill>
              </a:rPr>
              <a:t>Zelený</a:t>
            </a:r>
            <a:r>
              <a:rPr lang="cs-CZ" sz="1600">
                <a:solidFill>
                  <a:schemeClr val="accent1"/>
                </a:solidFill>
              </a:rPr>
              <a:t>, 2009, 2011)</a:t>
            </a:r>
          </a:p>
          <a:p>
            <a:pPr marL="269875" indent="-269875">
              <a:buFont typeface="Arial" panose="020B0604020202020204" pitchFamily="34" charset="0"/>
              <a:buChar char="→"/>
            </a:pPr>
            <a:r>
              <a:rPr lang="cs-CZ" sz="1600"/>
              <a:t>editor / editoři jako autor … </a:t>
            </a:r>
            <a:r>
              <a:rPr lang="cs-CZ" sz="1600">
                <a:solidFill>
                  <a:schemeClr val="accent1"/>
                </a:solidFill>
              </a:rPr>
              <a:t>(</a:t>
            </a:r>
            <a:r>
              <a:rPr lang="cs-CZ" sz="1600" cap="small">
                <a:solidFill>
                  <a:schemeClr val="accent1"/>
                </a:solidFill>
              </a:rPr>
              <a:t>Trojánek, Mikeska, Hrubý</a:t>
            </a:r>
            <a:r>
              <a:rPr lang="cs-CZ" sz="1600">
                <a:solidFill>
                  <a:schemeClr val="accent1"/>
                </a:solidFill>
              </a:rPr>
              <a:t>, 2014, s. 5) </a:t>
            </a:r>
            <a:r>
              <a:rPr lang="cs-CZ" sz="1600"/>
              <a:t>nebo … </a:t>
            </a:r>
            <a:r>
              <a:rPr lang="cs-CZ" sz="1600">
                <a:solidFill>
                  <a:schemeClr val="accent1"/>
                </a:solidFill>
              </a:rPr>
              <a:t>Trojánek, Mikeska, Hrubý (2014, s. 5)</a:t>
            </a:r>
          </a:p>
          <a:p>
            <a:pPr marL="269875" indent="-269875">
              <a:buFont typeface="Arial" panose="020B0604020202020204" pitchFamily="34" charset="0"/>
              <a:buChar char="→"/>
            </a:pPr>
            <a:r>
              <a:rPr lang="cs-CZ" sz="1600"/>
              <a:t>korporace jako autor … </a:t>
            </a:r>
            <a:r>
              <a:rPr lang="cs-CZ" sz="1600">
                <a:solidFill>
                  <a:schemeClr val="accent1"/>
                </a:solidFill>
              </a:rPr>
              <a:t>(</a:t>
            </a:r>
            <a:r>
              <a:rPr lang="cs-CZ" sz="1600" cap="small" err="1">
                <a:solidFill>
                  <a:schemeClr val="accent1"/>
                </a:solidFill>
              </a:rPr>
              <a:t>Westcom</a:t>
            </a:r>
            <a:r>
              <a:rPr lang="cs-CZ" sz="1600">
                <a:solidFill>
                  <a:schemeClr val="accent1"/>
                </a:solidFill>
              </a:rPr>
              <a:t>, ©2008–2011)</a:t>
            </a:r>
            <a:r>
              <a:rPr lang="cs-CZ" sz="1600"/>
              <a:t> nebo … </a:t>
            </a:r>
            <a:r>
              <a:rPr lang="cs-CZ" sz="1600" err="1">
                <a:solidFill>
                  <a:schemeClr val="accent1"/>
                </a:solidFill>
              </a:rPr>
              <a:t>Westcom</a:t>
            </a:r>
            <a:r>
              <a:rPr lang="cs-CZ" sz="1600">
                <a:solidFill>
                  <a:schemeClr val="accent1"/>
                </a:solidFill>
              </a:rPr>
              <a:t> (©2008–2011)</a:t>
            </a:r>
          </a:p>
        </p:txBody>
      </p:sp>
      <p:sp>
        <p:nvSpPr>
          <p:cNvPr id="5" name="Rounded Rectangle 9">
            <a:hlinkClick r:id="rId2"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6" name="Šipka doprava 5">
            <a:hlinkClick r:id="rId3" action="ppaction://hlinksldjump"/>
          </p:cNvPr>
          <p:cNvSpPr/>
          <p:nvPr/>
        </p:nvSpPr>
        <p:spPr>
          <a:xfrm>
            <a:off x="6917267"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
        <p:nvSpPr>
          <p:cNvPr id="7" name="Šipka doprava 6">
            <a:hlinkClick r:id="rId4"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72524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b="1" cap="all"/>
              <a:t>Použitá a doporučená literatura</a:t>
            </a:r>
            <a:endParaRPr lang="en-US" b="1" cap="all"/>
          </a:p>
        </p:txBody>
      </p:sp>
      <p:sp>
        <p:nvSpPr>
          <p:cNvPr id="3" name="Content Placeholder 2"/>
          <p:cNvSpPr>
            <a:spLocks noGrp="1"/>
          </p:cNvSpPr>
          <p:nvPr>
            <p:ph sz="quarter" idx="10"/>
          </p:nvPr>
        </p:nvSpPr>
        <p:spPr>
          <a:xfrm>
            <a:off x="2101754" y="1846555"/>
            <a:ext cx="9868573" cy="4633620"/>
          </a:xfrm>
        </p:spPr>
        <p:txBody>
          <a:bodyPr>
            <a:noAutofit/>
          </a:bodyPr>
          <a:lstStyle/>
          <a:p>
            <a:pPr marL="269875" lvl="1" indent="-269875">
              <a:lnSpc>
                <a:spcPct val="100000"/>
              </a:lnSpc>
              <a:spcBef>
                <a:spcPts val="300"/>
              </a:spcBef>
              <a:buNone/>
            </a:pPr>
            <a:r>
              <a:rPr lang="cs-CZ" sz="1200" cap="small" err="1"/>
              <a:t>Biernátová</a:t>
            </a:r>
            <a:r>
              <a:rPr lang="cs-CZ" sz="1200" cap="small"/>
              <a:t>, O., </a:t>
            </a:r>
            <a:r>
              <a:rPr lang="cs-CZ" sz="1200" cap="small" err="1"/>
              <a:t>Skůpa</a:t>
            </a:r>
            <a:r>
              <a:rPr lang="cs-CZ" sz="1200" cap="small"/>
              <a:t>, J.</a:t>
            </a:r>
            <a:r>
              <a:rPr lang="cs-CZ" sz="1200"/>
              <a:t> (2011): Bibliografické odkazy a citace dokumentů dle ČSN ISO 690 (01 0197) platné od 1. dubna 2011, </a:t>
            </a:r>
            <a:r>
              <a:rPr lang="cs-CZ" sz="1200">
                <a:hlinkClick r:id="rId3"/>
              </a:rPr>
              <a:t>http://www.citace.com/soubory/csniso690-interpretace.pdf </a:t>
            </a:r>
            <a:r>
              <a:rPr lang="cs-CZ" sz="1200"/>
              <a:t>(3. 2. 2019)</a:t>
            </a:r>
          </a:p>
          <a:p>
            <a:pPr marL="269875" lvl="1" indent="-269875">
              <a:lnSpc>
                <a:spcPct val="100000"/>
              </a:lnSpc>
              <a:spcBef>
                <a:spcPts val="300"/>
              </a:spcBef>
              <a:buNone/>
            </a:pPr>
            <a:r>
              <a:rPr lang="cs-CZ" sz="1200" cap="small"/>
              <a:t>Bórik, M. (2006): </a:t>
            </a:r>
            <a:r>
              <a:rPr lang="cs-CZ" sz="1200"/>
              <a:t>Výsledky merania spotreby elektrny – šetríte?, </a:t>
            </a:r>
            <a:r>
              <a:rPr lang="cs-CZ" sz="1200">
                <a:hlinkClick r:id="rId4"/>
              </a:rPr>
              <a:t>https://borik.blog.sme.sk/c/58148/Vysledky-merania-spotreby-elektriny-setrite.html </a:t>
            </a:r>
            <a:r>
              <a:rPr lang="cs-CZ" sz="1200"/>
              <a:t>(1. 2. 2019)</a:t>
            </a:r>
          </a:p>
          <a:p>
            <a:pPr marL="269875" lvl="1" indent="-269875">
              <a:lnSpc>
                <a:spcPct val="100000"/>
              </a:lnSpc>
              <a:spcBef>
                <a:spcPts val="300"/>
              </a:spcBef>
              <a:buNone/>
            </a:pPr>
            <a:r>
              <a:rPr lang="cs-CZ" sz="1200" cap="small"/>
              <a:t>Brázdil, R., Dobrovolný, P., </a:t>
            </a:r>
            <a:r>
              <a:rPr lang="cs-CZ" sz="1200" cap="small" err="1"/>
              <a:t>Elleder</a:t>
            </a:r>
            <a:r>
              <a:rPr lang="cs-CZ" sz="1200" cap="small"/>
              <a:t>, L., </a:t>
            </a:r>
            <a:r>
              <a:rPr lang="cs-CZ" sz="1200" cap="small" err="1"/>
              <a:t>Kakos</a:t>
            </a:r>
            <a:r>
              <a:rPr lang="cs-CZ" sz="1200" cap="small"/>
              <a:t>, V., Kotyza, O., Květoň, V., Macková, J., Müller, M., Štekl, J., </a:t>
            </a:r>
            <a:r>
              <a:rPr lang="cs-CZ" sz="1200" cap="small" err="1"/>
              <a:t>Tolasz</a:t>
            </a:r>
            <a:r>
              <a:rPr lang="cs-CZ" sz="1200" cap="small"/>
              <a:t>, R., Valášek, H. </a:t>
            </a:r>
            <a:r>
              <a:rPr lang="cs-CZ" sz="1200"/>
              <a:t>(2005): Historické a současné povodně v České republice. Masarykova univerzita, Brno, 369 s.</a:t>
            </a:r>
          </a:p>
          <a:p>
            <a:pPr marL="269875" indent="-269875">
              <a:lnSpc>
                <a:spcPct val="100000"/>
              </a:lnSpc>
              <a:spcBef>
                <a:spcPts val="300"/>
              </a:spcBef>
              <a:buNone/>
            </a:pPr>
            <a:r>
              <a:rPr lang="cs-CZ" sz="1200" cap="small" err="1"/>
              <a:t>Čmejrková</a:t>
            </a:r>
            <a:r>
              <a:rPr lang="cs-CZ" sz="1200" cap="small"/>
              <a:t>, S., Daneš, F., Světlá, J.</a:t>
            </a:r>
            <a:r>
              <a:rPr lang="cs-CZ" sz="1200"/>
              <a:t> (1999): Jak napsat odborný text. LEDA, Praha, 255 s.</a:t>
            </a:r>
          </a:p>
          <a:p>
            <a:pPr marL="269875" indent="-269875">
              <a:lnSpc>
                <a:spcPct val="100000"/>
              </a:lnSpc>
              <a:spcBef>
                <a:spcPts val="300"/>
              </a:spcBef>
              <a:buNone/>
            </a:pPr>
            <a:r>
              <a:rPr lang="cs-CZ" sz="1200" cap="small"/>
              <a:t>Filka, J.</a:t>
            </a:r>
            <a:r>
              <a:rPr lang="cs-CZ" sz="1200"/>
              <a:t> (2002): Metodika tvorby diplomové práce. Knihař, Brno, 224 s.</a:t>
            </a:r>
          </a:p>
          <a:p>
            <a:pPr marL="269875" indent="-269875">
              <a:lnSpc>
                <a:spcPct val="100000"/>
              </a:lnSpc>
              <a:spcBef>
                <a:spcPts val="300"/>
              </a:spcBef>
              <a:buNone/>
            </a:pPr>
            <a:r>
              <a:rPr lang="cs-CZ" sz="1200" cap="small"/>
              <a:t>Jazyková poradna ÚJČ AV ČR</a:t>
            </a:r>
            <a:r>
              <a:rPr lang="cs-CZ" sz="1200"/>
              <a:t> (©2008–2019): Internetová jazyková příručka, </a:t>
            </a:r>
            <a:r>
              <a:rPr lang="cs-CZ" sz="1200">
                <a:hlinkClick r:id="rId5"/>
              </a:rPr>
              <a:t>http://prirucka.ujc.cas.cz/ </a:t>
            </a:r>
            <a:r>
              <a:rPr lang="cs-CZ" sz="1200" smtClean="0"/>
              <a:t>(16. 12</a:t>
            </a:r>
            <a:r>
              <a:rPr lang="cs-CZ" sz="1200"/>
              <a:t>. 2019)</a:t>
            </a:r>
          </a:p>
          <a:p>
            <a:pPr marL="269875" indent="-269875">
              <a:lnSpc>
                <a:spcPct val="100000"/>
              </a:lnSpc>
              <a:spcBef>
                <a:spcPts val="300"/>
              </a:spcBef>
              <a:buNone/>
            </a:pPr>
            <a:r>
              <a:rPr lang="cs-CZ" sz="1200" cap="small"/>
              <a:t>Kašparovský, T.</a:t>
            </a:r>
            <a:r>
              <a:rPr lang="cs-CZ" sz="1200"/>
              <a:t> (</a:t>
            </a:r>
            <a:r>
              <a:rPr lang="cs-CZ" sz="1200" smtClean="0"/>
              <a:t>2019): </a:t>
            </a:r>
            <a:r>
              <a:rPr lang="cs-CZ" sz="1200"/>
              <a:t>Pokyny pro vypracování bakalářských, diplomových a rigorózních prací na Přírodovědecké fakultě MU. Opatření děkana č. </a:t>
            </a:r>
            <a:r>
              <a:rPr lang="cs-CZ" sz="1200" smtClean="0"/>
              <a:t>3/2019, </a:t>
            </a:r>
            <a:r>
              <a:rPr lang="cs-CZ" sz="1200">
                <a:hlinkClick r:id="rId6"/>
              </a:rPr>
              <a:t>https://is.muni.cz/auth/do/sci/normy/OD/OD-2019_3/OD_3_2019_-_Pokyny_pro_vypracovani_bc._dipl._</a:t>
            </a:r>
            <a:r>
              <a:rPr lang="cs-CZ" sz="1200" smtClean="0">
                <a:hlinkClick r:id="rId6"/>
              </a:rPr>
              <a:t>a_rigor.praci.pdf</a:t>
            </a:r>
            <a:r>
              <a:rPr lang="cs-CZ" sz="1200" smtClean="0"/>
              <a:t> (16. 12. </a:t>
            </a:r>
            <a:r>
              <a:rPr lang="cs-CZ" sz="1200"/>
              <a:t>2019)</a:t>
            </a:r>
          </a:p>
          <a:p>
            <a:pPr marL="269875" indent="-269875">
              <a:lnSpc>
                <a:spcPct val="100000"/>
              </a:lnSpc>
              <a:spcBef>
                <a:spcPts val="300"/>
              </a:spcBef>
              <a:buNone/>
            </a:pPr>
            <a:r>
              <a:rPr lang="cs-CZ" sz="1200" cap="small"/>
              <a:t>Knihovna UTB </a:t>
            </a:r>
            <a:r>
              <a:rPr lang="en-US" sz="1200" cap="small"/>
              <a:t>[201</a:t>
            </a:r>
            <a:r>
              <a:rPr lang="cs-CZ" sz="1200" cap="small"/>
              <a:t>9</a:t>
            </a:r>
            <a:r>
              <a:rPr lang="en-US" sz="1200" cap="small"/>
              <a:t>]:</a:t>
            </a:r>
            <a:r>
              <a:rPr lang="cs-CZ" sz="1200" cap="small"/>
              <a:t> </a:t>
            </a:r>
            <a:r>
              <a:rPr lang="cs-CZ" sz="1200"/>
              <a:t>Informační výchova na UTB ve Zlíně, </a:t>
            </a:r>
            <a:r>
              <a:rPr lang="cs-CZ" sz="1200">
                <a:hlinkClick r:id="rId7"/>
              </a:rPr>
              <a:t>http://iva.k.utb.cz/kurzy/jak-spravne-citovat-a-odkazovat-na-citace</a:t>
            </a:r>
            <a:r>
              <a:rPr lang="cs-CZ" sz="1200" smtClean="0">
                <a:hlinkClick r:id="rId7"/>
              </a:rPr>
              <a:t>/</a:t>
            </a:r>
            <a:r>
              <a:rPr lang="cs-CZ" sz="1200" smtClean="0"/>
              <a:t> </a:t>
            </a:r>
            <a:r>
              <a:rPr lang="cs-CZ" sz="1200" cap="small" smtClean="0"/>
              <a:t>(16. 12</a:t>
            </a:r>
            <a:r>
              <a:rPr lang="cs-CZ" sz="1200" cap="small"/>
              <a:t>. 2019)</a:t>
            </a:r>
          </a:p>
          <a:p>
            <a:pPr marL="269875" indent="-269875">
              <a:lnSpc>
                <a:spcPct val="100000"/>
              </a:lnSpc>
              <a:spcBef>
                <a:spcPts val="300"/>
              </a:spcBef>
              <a:buNone/>
            </a:pPr>
            <a:r>
              <a:rPr lang="cs-CZ" sz="1200" cap="small"/>
              <a:t>Kratochvíl, J., Sejk, P., Eliášová, V., Stehlík, M.</a:t>
            </a:r>
            <a:r>
              <a:rPr lang="cs-CZ" sz="1200"/>
              <a:t> (2011): Metodika tvorby bibliografických citací, </a:t>
            </a:r>
            <a:r>
              <a:rPr lang="cs-CZ" sz="1200">
                <a:hlinkClick r:id="rId8"/>
              </a:rPr>
              <a:t>https://is.muni.cz/do/rect/el/estud/prif/ps11/metodika/web/ebook_citace_2011.html</a:t>
            </a:r>
            <a:r>
              <a:rPr lang="cs-CZ" sz="1200"/>
              <a:t> </a:t>
            </a:r>
            <a:r>
              <a:rPr lang="cs-CZ" sz="1200" smtClean="0"/>
              <a:t>(16. 12</a:t>
            </a:r>
            <a:r>
              <a:rPr lang="cs-CZ" sz="1200"/>
              <a:t>. 2019)</a:t>
            </a:r>
          </a:p>
          <a:p>
            <a:pPr marL="269875" indent="-269875">
              <a:lnSpc>
                <a:spcPct val="100000"/>
              </a:lnSpc>
              <a:spcBef>
                <a:spcPts val="300"/>
              </a:spcBef>
              <a:buNone/>
            </a:pPr>
            <a:r>
              <a:rPr lang="cs-CZ" sz="1200" cap="small"/>
              <a:t>Mazačová, P. </a:t>
            </a:r>
            <a:r>
              <a:rPr lang="cs-CZ" sz="1200"/>
              <a:t>(2013): Typografické zásady psaní odborného textu, </a:t>
            </a:r>
            <a:r>
              <a:rPr lang="cs-CZ" sz="1200">
                <a:hlinkClick r:id="rId9"/>
              </a:rPr>
              <a:t>http://www.slideshare.net/rs_knihovnaffmu/typografick-zsady-psani-odborneho-textu</a:t>
            </a:r>
            <a:r>
              <a:rPr lang="cs-CZ" sz="1200"/>
              <a:t> </a:t>
            </a:r>
            <a:r>
              <a:rPr lang="cs-CZ" sz="1200" smtClean="0"/>
              <a:t>(16. 12</a:t>
            </a:r>
            <a:r>
              <a:rPr lang="cs-CZ" sz="1200"/>
              <a:t>. 2019)</a:t>
            </a:r>
          </a:p>
          <a:p>
            <a:pPr marL="269875" indent="-269875">
              <a:lnSpc>
                <a:spcPct val="100000"/>
              </a:lnSpc>
              <a:spcBef>
                <a:spcPts val="300"/>
              </a:spcBef>
              <a:buNone/>
            </a:pPr>
            <a:r>
              <a:rPr lang="cs-CZ" sz="1200" cap="small"/>
              <a:t>Meško</a:t>
            </a:r>
            <a:r>
              <a:rPr lang="cs-CZ" sz="1200"/>
              <a:t>, D., </a:t>
            </a:r>
            <a:r>
              <a:rPr lang="cs-CZ" sz="1200" cap="small"/>
              <a:t>Katuščák</a:t>
            </a:r>
            <a:r>
              <a:rPr lang="cs-CZ" sz="1200"/>
              <a:t>, D., </a:t>
            </a:r>
            <a:r>
              <a:rPr lang="cs-CZ" sz="1200" cap="small"/>
              <a:t>Findra</a:t>
            </a:r>
            <a:r>
              <a:rPr lang="cs-CZ" sz="1200"/>
              <a:t>, J. a kol. (2006): Akademická příručka. Osveta, Martin, 481 s.</a:t>
            </a:r>
            <a:endParaRPr lang="cs-CZ" sz="1200" cap="small"/>
          </a:p>
          <a:p>
            <a:pPr marL="269875" indent="-269875">
              <a:lnSpc>
                <a:spcPct val="100000"/>
              </a:lnSpc>
              <a:spcBef>
                <a:spcPts val="300"/>
              </a:spcBef>
              <a:buNone/>
            </a:pPr>
            <a:r>
              <a:rPr lang="cs-CZ" sz="1200" cap="small"/>
              <a:t>Pravdová, M., Svobodová, I. </a:t>
            </a:r>
            <a:r>
              <a:rPr lang="cs-CZ" sz="1200" err="1"/>
              <a:t>eds</a:t>
            </a:r>
            <a:r>
              <a:rPr lang="cs-CZ" sz="1200"/>
              <a:t>. (2014): Akademická příručka českého jazyka. Academia, Praha, 533 s.</a:t>
            </a:r>
          </a:p>
          <a:p>
            <a:pPr marL="269875" indent="-269875">
              <a:lnSpc>
                <a:spcPct val="100000"/>
              </a:lnSpc>
              <a:spcBef>
                <a:spcPts val="300"/>
              </a:spcBef>
              <a:buNone/>
            </a:pPr>
            <a:r>
              <a:rPr lang="cs-CZ" sz="1200" cap="small" smtClean="0"/>
              <a:t>MU </a:t>
            </a:r>
            <a:r>
              <a:rPr lang="cs-CZ" sz="1200" cap="small"/>
              <a:t>(</a:t>
            </a:r>
            <a:r>
              <a:rPr lang="cs-CZ" sz="1200">
                <a:cs typeface="Arial"/>
              </a:rPr>
              <a:t>©</a:t>
            </a:r>
            <a:r>
              <a:rPr lang="cs-CZ" sz="1200" smtClean="0"/>
              <a:t>2019): Pokyny </a:t>
            </a:r>
            <a:r>
              <a:rPr lang="cs-CZ" sz="1200"/>
              <a:t>a šablony pro </a:t>
            </a:r>
            <a:r>
              <a:rPr lang="cs-CZ" sz="1200" smtClean="0"/>
              <a:t>bakalářské a diplomové </a:t>
            </a:r>
            <a:r>
              <a:rPr lang="cs-CZ" sz="1200"/>
              <a:t>práce, </a:t>
            </a:r>
            <a:r>
              <a:rPr lang="cs-CZ" sz="1200">
                <a:hlinkClick r:id="rId10"/>
              </a:rPr>
              <a:t>https://</a:t>
            </a:r>
            <a:r>
              <a:rPr lang="cs-CZ" sz="1200" smtClean="0">
                <a:hlinkClick r:id="rId10"/>
              </a:rPr>
              <a:t>www.sci.muni.cz/student/bc-a-mgr/pokyny-a-sablony-pro-bakalarske-diplomove-a-rigorozni-prace</a:t>
            </a:r>
            <a:r>
              <a:rPr lang="cs-CZ" sz="1200" smtClean="0"/>
              <a:t> (</a:t>
            </a:r>
            <a:r>
              <a:rPr lang="cs-CZ" sz="1200"/>
              <a:t>16</a:t>
            </a:r>
            <a:r>
              <a:rPr lang="cs-CZ" sz="1200" smtClean="0"/>
              <a:t>.</a:t>
            </a:r>
            <a:r>
              <a:rPr lang="cs-CZ" sz="1200"/>
              <a:t> </a:t>
            </a:r>
            <a:r>
              <a:rPr lang="cs-CZ" sz="1200" smtClean="0"/>
              <a:t>12.</a:t>
            </a:r>
            <a:r>
              <a:rPr lang="cs-CZ" sz="1200"/>
              <a:t> 2019)</a:t>
            </a:r>
          </a:p>
          <a:p>
            <a:pPr marL="269875" indent="-269875">
              <a:lnSpc>
                <a:spcPct val="100000"/>
              </a:lnSpc>
              <a:spcBef>
                <a:spcPts val="300"/>
              </a:spcBef>
              <a:buNone/>
            </a:pPr>
            <a:r>
              <a:rPr lang="cs-CZ" sz="1200"/>
              <a:t>Ukázky z prací studentů Geografického ústavu </a:t>
            </a:r>
            <a:r>
              <a:rPr lang="cs-CZ" sz="1200" err="1"/>
              <a:t>PřF</a:t>
            </a:r>
            <a:r>
              <a:rPr lang="cs-CZ" sz="1200"/>
              <a:t> MU</a:t>
            </a:r>
          </a:p>
        </p:txBody>
      </p:sp>
      <p:sp>
        <p:nvSpPr>
          <p:cNvPr id="5" name="Rounded Rectangle 9">
            <a:hlinkClick r:id="rId11" action="ppaction://hlinksldjump"/>
          </p:cNvPr>
          <p:cNvSpPr/>
          <p:nvPr/>
        </p:nvSpPr>
        <p:spPr>
          <a:xfrm>
            <a:off x="491321" y="5269219"/>
            <a:ext cx="1227412" cy="96780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200" b="1"/>
              <a:t>Bibliografické citace</a:t>
            </a:r>
          </a:p>
          <a:p>
            <a:endParaRPr lang="cs-CZ" sz="1200" b="1"/>
          </a:p>
          <a:p>
            <a:r>
              <a:rPr lang="cs-CZ" sz="1200" b="1"/>
              <a:t>Odkazy na citace</a:t>
            </a:r>
            <a:endParaRPr lang="en-US" sz="1200" b="1"/>
          </a:p>
        </p:txBody>
      </p:sp>
      <p:sp>
        <p:nvSpPr>
          <p:cNvPr id="7" name="Šipka doprava 6">
            <a:hlinkClick r:id="rId12" action="ppaction://hlinksldjump"/>
          </p:cNvPr>
          <p:cNvSpPr/>
          <p:nvPr/>
        </p:nvSpPr>
        <p:spPr>
          <a:xfrm rot="10800000">
            <a:off x="6536265" y="6603996"/>
            <a:ext cx="254000" cy="16933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016062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7" name="Oval 49">
            <a:hlinkClick r:id="rId3" action="ppaction://hlinksldjump"/>
          </p:cNvPr>
          <p:cNvSpPr>
            <a:spLocks noChangeAspect="1" noChangeArrowheads="1"/>
          </p:cNvSpPr>
          <p:nvPr/>
        </p:nvSpPr>
        <p:spPr bwMode="auto">
          <a:xfrm>
            <a:off x="11499238" y="439852"/>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pic>
        <p:nvPicPr>
          <p:cNvPr id="2050" name="Picture 2" descr="C:\Users\1\Pictures\IMG_20171009_1323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235" y="809907"/>
            <a:ext cx="7738363" cy="551987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2709235" y="6083558"/>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cxnSp>
        <p:nvCxnSpPr>
          <p:cNvPr id="3" name="Přímá spojnice 2"/>
          <p:cNvCxnSpPr/>
          <p:nvPr/>
        </p:nvCxnSpPr>
        <p:spPr>
          <a:xfrm flipV="1">
            <a:off x="3179428" y="1224793"/>
            <a:ext cx="6618913" cy="46894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25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Oval 49">
            <a:hlinkClick r:id="rId3" action="ppaction://hlinksldjump"/>
          </p:cNvPr>
          <p:cNvSpPr>
            <a:spLocks noChangeAspect="1" noChangeArrowheads="1"/>
          </p:cNvSpPr>
          <p:nvPr/>
        </p:nvSpPr>
        <p:spPr bwMode="auto">
          <a:xfrm>
            <a:off x="11497379" y="447882"/>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11" name="TextovéPole 10"/>
          <p:cNvSpPr txBox="1"/>
          <p:nvPr/>
        </p:nvSpPr>
        <p:spPr>
          <a:xfrm>
            <a:off x="2963537" y="5917831"/>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
        <p:nvSpPr>
          <p:cNvPr id="12" name="TextovéPole 11"/>
          <p:cNvSpPr txBox="1"/>
          <p:nvPr/>
        </p:nvSpPr>
        <p:spPr>
          <a:xfrm>
            <a:off x="7705817" y="5945057"/>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645" y="1288054"/>
            <a:ext cx="3267571" cy="46440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817" y="1288054"/>
            <a:ext cx="3277780" cy="46440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675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1\Desktop\BAKALARSKA_PRACE(9) 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887" y="414001"/>
            <a:ext cx="4261631" cy="603021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pic>
        <p:nvPicPr>
          <p:cNvPr id="6146" name="Picture 2" descr="C:\Users\1\Desktop\BAKALARSKA_PRACE(9) 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779" y="449627"/>
            <a:ext cx="4236456" cy="599459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9">
            <a:hlinkClick r:id="rId5" action="ppaction://hlinksldjump"/>
          </p:cNvPr>
          <p:cNvSpPr>
            <a:spLocks noChangeAspect="1" noChangeArrowheads="1"/>
          </p:cNvSpPr>
          <p:nvPr/>
        </p:nvSpPr>
        <p:spPr bwMode="auto">
          <a:xfrm>
            <a:off x="11501059" y="449628"/>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6" name="Obdélník 5"/>
          <p:cNvSpPr/>
          <p:nvPr/>
        </p:nvSpPr>
        <p:spPr>
          <a:xfrm>
            <a:off x="8640949" y="885579"/>
            <a:ext cx="45719" cy="6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94826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a:hlinkClick r:id="rId3"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6" name="Nadpis 1"/>
          <p:cNvSpPr txBox="1">
            <a:spLocks/>
          </p:cNvSpPr>
          <p:nvPr/>
        </p:nvSpPr>
        <p:spPr>
          <a:xfrm>
            <a:off x="3237848" y="195697"/>
            <a:ext cx="8229600" cy="57606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b="1" cap="all"/>
          </a:p>
        </p:txBody>
      </p:sp>
      <p:pic>
        <p:nvPicPr>
          <p:cNvPr id="9" name="Picture 3" descr="E:\OneDrive – Masarykova univerzita, Ustav vypocetni techniky\VYUKA\Akademické dovednosti\ukázky grafických příloh\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281" y="483729"/>
            <a:ext cx="3808504" cy="6033001"/>
          </a:xfrm>
          <a:prstGeom prst="rect">
            <a:avLst/>
          </a:prstGeom>
          <a:noFill/>
          <a:extLst>
            <a:ext uri="{909E8E84-426E-40DD-AFC4-6F175D3DCCD1}">
              <a14:hiddenFill xmlns:a14="http://schemas.microsoft.com/office/drawing/2010/main">
                <a:solidFill>
                  <a:srgbClr val="FFFFFF"/>
                </a:solidFill>
              </a14:hiddenFill>
            </a:ext>
          </a:extLst>
        </p:spPr>
      </p:pic>
      <p:sp>
        <p:nvSpPr>
          <p:cNvPr id="17" name="Zaoblený obdélník 16"/>
          <p:cNvSpPr/>
          <p:nvPr/>
        </p:nvSpPr>
        <p:spPr>
          <a:xfrm>
            <a:off x="1971418" y="631825"/>
            <a:ext cx="3017835" cy="8773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latin typeface="Calibri" panose="020F0502020204030204" pitchFamily="34" charset="0"/>
              </a:rPr>
              <a:t>I graf je obrázek, čísluje se průběžně.</a:t>
            </a:r>
          </a:p>
          <a:p>
            <a:r>
              <a:rPr lang="cs-CZ" sz="1400">
                <a:latin typeface="Calibri" panose="020F0502020204030204" pitchFamily="34" charset="0"/>
              </a:rPr>
              <a:t>Zarovnání musí být jednotné – buď na střed nebo na levý okraj.</a:t>
            </a:r>
          </a:p>
        </p:txBody>
      </p:sp>
      <p:sp>
        <p:nvSpPr>
          <p:cNvPr id="20" name="Zaoblený obdélník 19"/>
          <p:cNvSpPr/>
          <p:nvPr/>
        </p:nvSpPr>
        <p:spPr>
          <a:xfrm>
            <a:off x="2653528" y="2559120"/>
            <a:ext cx="3594617" cy="50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2438" indent="-452438">
              <a:spcBef>
                <a:spcPts val="0"/>
              </a:spcBef>
            </a:pPr>
            <a:r>
              <a:rPr lang="cs-CZ" sz="1000">
                <a:latin typeface="Calibri" panose="020F0502020204030204" pitchFamily="34" charset="0"/>
              </a:rPr>
              <a:t>Obr. 12  Objekt druhého bydlení v k. </a:t>
            </a:r>
            <a:r>
              <a:rPr lang="cs-CZ" sz="1000" err="1">
                <a:latin typeface="Calibri" panose="020F0502020204030204" pitchFamily="34" charset="0"/>
              </a:rPr>
              <a:t>ú.</a:t>
            </a:r>
            <a:r>
              <a:rPr lang="cs-CZ" sz="1000">
                <a:latin typeface="Calibri" panose="020F0502020204030204" pitchFamily="34" charset="0"/>
              </a:rPr>
              <a:t> Králíky – Dolní </a:t>
            </a:r>
            <a:r>
              <a:rPr lang="cs-CZ" sz="1000" err="1">
                <a:latin typeface="Calibri" panose="020F0502020204030204" pitchFamily="34" charset="0"/>
              </a:rPr>
              <a:t>Boříkovice</a:t>
            </a:r>
            <a:r>
              <a:rPr lang="cs-CZ" sz="1000">
                <a:latin typeface="Calibri" panose="020F0502020204030204" pitchFamily="34" charset="0"/>
              </a:rPr>
              <a:t>, využíván majiteli již 66 let (foto autor, 1. 5. 2016) </a:t>
            </a:r>
          </a:p>
        </p:txBody>
      </p:sp>
      <p:sp>
        <p:nvSpPr>
          <p:cNvPr id="21" name="Zaoblený obdélník 20"/>
          <p:cNvSpPr/>
          <p:nvPr/>
        </p:nvSpPr>
        <p:spPr>
          <a:xfrm>
            <a:off x="3180285" y="5795292"/>
            <a:ext cx="2859927" cy="2908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Obr. 13 Hodnocení okolí objektu druhého bydlení*</a:t>
            </a:r>
          </a:p>
        </p:txBody>
      </p:sp>
      <p:sp>
        <p:nvSpPr>
          <p:cNvPr id="4" name="TextovéPole 3"/>
          <p:cNvSpPr txBox="1"/>
          <p:nvPr/>
        </p:nvSpPr>
        <p:spPr>
          <a:xfrm>
            <a:off x="3072657" y="6068344"/>
            <a:ext cx="3106201" cy="338554"/>
          </a:xfrm>
          <a:prstGeom prst="rect">
            <a:avLst/>
          </a:prstGeom>
          <a:noFill/>
        </p:spPr>
        <p:txBody>
          <a:bodyPr wrap="square" rtlCol="0">
            <a:spAutoFit/>
          </a:bodyPr>
          <a:lstStyle/>
          <a:p>
            <a:r>
              <a:rPr lang="cs-CZ" sz="800" i="1"/>
              <a:t>*pokud není uveden zdroj, jedná se o původní práci studenta a není potřeba uvádět odkaz</a:t>
            </a:r>
          </a:p>
        </p:txBody>
      </p:sp>
      <p:sp>
        <p:nvSpPr>
          <p:cNvPr id="23" name="Oval 49">
            <a:hlinkClick r:id="rId5" action="ppaction://hlinksldjump"/>
          </p:cNvPr>
          <p:cNvSpPr>
            <a:spLocks noChangeAspect="1" noChangeArrowheads="1"/>
          </p:cNvSpPr>
          <p:nvPr/>
        </p:nvSpPr>
        <p:spPr bwMode="auto">
          <a:xfrm>
            <a:off x="11499238" y="451762"/>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2" name="Šipka doprava 1"/>
          <p:cNvSpPr/>
          <p:nvPr/>
        </p:nvSpPr>
        <p:spPr>
          <a:xfrm rot="7896705">
            <a:off x="5470835" y="2275969"/>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rot="10800000">
            <a:off x="6111237" y="5915802"/>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07576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pic>
        <p:nvPicPr>
          <p:cNvPr id="6" name="Picture 3" descr="E:\OneDrive – Masarykova univerzita, Ustav vypocetni techniky\VYUKA\Akademické dovednosti\ukázky grafických příloh\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20" b="595"/>
          <a:stretch/>
        </p:blipFill>
        <p:spPr bwMode="auto">
          <a:xfrm>
            <a:off x="7888854" y="2649929"/>
            <a:ext cx="3922963" cy="3071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OneDrive – Masarykova univerzita, Ustav vypocetni techniky\VYUKA\Akademické dovednosti\ukázky grafických příloh\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194" y="2999890"/>
            <a:ext cx="5576823" cy="2721407"/>
          </a:xfrm>
          <a:prstGeom prst="rect">
            <a:avLst/>
          </a:prstGeom>
          <a:noFill/>
          <a:extLst>
            <a:ext uri="{909E8E84-426E-40DD-AFC4-6F175D3DCCD1}">
              <a14:hiddenFill xmlns:a14="http://schemas.microsoft.com/office/drawing/2010/main">
                <a:solidFill>
                  <a:srgbClr val="FFFFFF"/>
                </a:solidFill>
              </a14:hiddenFill>
            </a:ext>
          </a:extLst>
        </p:spPr>
      </p:pic>
      <p:sp>
        <p:nvSpPr>
          <p:cNvPr id="16" name="Zaoblený obdélník 15"/>
          <p:cNvSpPr/>
          <p:nvPr/>
        </p:nvSpPr>
        <p:spPr>
          <a:xfrm>
            <a:off x="1957917" y="631826"/>
            <a:ext cx="5957571" cy="10549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solidFill>
                  <a:schemeClr val="dk1"/>
                </a:solidFill>
                <a:latin typeface="Calibri" panose="020F0502020204030204" pitchFamily="34" charset="0"/>
              </a:rPr>
              <a:t>Pokud jsou číselné údaje v témže sloupci stejně dlouhé, lze je zarovnávat na střed. Pokud jsou ovšem různě dlouhé, pak se zarovnávají na pravý okraj se zarovnáním desetinných čárek pod sebe. Textové údaje se obvykle zarovnávají k levému okraji, viz  tabulku vpravo.</a:t>
            </a:r>
          </a:p>
        </p:txBody>
      </p:sp>
      <p:sp>
        <p:nvSpPr>
          <p:cNvPr id="18" name="Zaoblený obdélník 17"/>
          <p:cNvSpPr/>
          <p:nvPr/>
        </p:nvSpPr>
        <p:spPr>
          <a:xfrm>
            <a:off x="3713267" y="5872218"/>
            <a:ext cx="3204000" cy="437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Všimněte si umístění informace o jednotkách – v popisu tabulky (</a:t>
            </a:r>
            <a:r>
              <a:rPr lang="cs-CZ" sz="1000" err="1">
                <a:latin typeface="Calibri" panose="020F0502020204030204" pitchFamily="34" charset="0"/>
              </a:rPr>
              <a:t>ppm</a:t>
            </a:r>
            <a:r>
              <a:rPr lang="cs-CZ" sz="1000">
                <a:latin typeface="Calibri" panose="020F0502020204030204" pitchFamily="34" charset="0"/>
              </a:rPr>
              <a:t>) nebo v jejím záhlaví (ha, %).</a:t>
            </a:r>
          </a:p>
        </p:txBody>
      </p:sp>
      <p:sp>
        <p:nvSpPr>
          <p:cNvPr id="20" name="Zaoblený obdélník 19"/>
          <p:cNvSpPr/>
          <p:nvPr/>
        </p:nvSpPr>
        <p:spPr>
          <a:xfrm>
            <a:off x="2385014" y="2396988"/>
            <a:ext cx="5144130" cy="437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spcBef>
                <a:spcPts val="0"/>
              </a:spcBef>
            </a:pPr>
            <a:r>
              <a:rPr lang="cs-CZ" sz="1000">
                <a:latin typeface="Calibri" panose="020F0502020204030204" pitchFamily="34" charset="0"/>
              </a:rPr>
              <a:t>Tab. 1  Průměrný podíl (ppm</a:t>
            </a:r>
            <a:r>
              <a:rPr lang="cs-CZ" sz="1000" baseline="30000">
                <a:latin typeface="Calibri" panose="020F0502020204030204" pitchFamily="34" charset="0"/>
              </a:rPr>
              <a:t>17</a:t>
            </a:r>
            <a:r>
              <a:rPr lang="cs-CZ" sz="1000">
                <a:latin typeface="Calibri" panose="020F0502020204030204" pitchFamily="34" charset="0"/>
              </a:rPr>
              <a:t>) měřených prvků XRF v sedimentárním jádře AN13 vypočítaný z výsledných hodnot tří měření (červeně vyznačeny litofilní prvky)</a:t>
            </a:r>
          </a:p>
        </p:txBody>
      </p:sp>
      <p:sp>
        <p:nvSpPr>
          <p:cNvPr id="13" name="Šipka doprava 12"/>
          <p:cNvSpPr/>
          <p:nvPr/>
        </p:nvSpPr>
        <p:spPr>
          <a:xfrm rot="18084514">
            <a:off x="2381813" y="2954421"/>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8292864" y="2045319"/>
            <a:ext cx="2504524" cy="3516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spcBef>
                <a:spcPts val="0"/>
              </a:spcBef>
            </a:pPr>
            <a:r>
              <a:rPr lang="cs-CZ" sz="1000">
                <a:latin typeface="Calibri" panose="020F0502020204030204" pitchFamily="34" charset="0"/>
              </a:rPr>
              <a:t>Tab. 2 Zastoupení ZVO….</a:t>
            </a:r>
          </a:p>
        </p:txBody>
      </p:sp>
      <p:sp>
        <p:nvSpPr>
          <p:cNvPr id="15" name="Zaoblený obdélník 14"/>
          <p:cNvSpPr/>
          <p:nvPr/>
        </p:nvSpPr>
        <p:spPr>
          <a:xfrm>
            <a:off x="7934580" y="6067904"/>
            <a:ext cx="2464960" cy="293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spcBef>
                <a:spcPts val="0"/>
              </a:spcBef>
            </a:pPr>
            <a:r>
              <a:rPr lang="cs-CZ" sz="1000">
                <a:latin typeface="Calibri" panose="020F0502020204030204" pitchFamily="34" charset="0"/>
              </a:rPr>
              <a:t>(zdroj dat: </a:t>
            </a:r>
            <a:r>
              <a:rPr lang="cs-CZ" sz="1000" cap="small">
                <a:latin typeface="Calibri" panose="020F0502020204030204" pitchFamily="34" charset="0"/>
              </a:rPr>
              <a:t>Půda*</a:t>
            </a:r>
            <a:r>
              <a:rPr lang="cs-CZ" sz="1000">
                <a:latin typeface="Calibri" panose="020F0502020204030204" pitchFamily="34" charset="0"/>
              </a:rPr>
              <a:t>, 2009; vlastní výpočty)</a:t>
            </a:r>
          </a:p>
        </p:txBody>
      </p:sp>
      <p:sp>
        <p:nvSpPr>
          <p:cNvPr id="3" name="TextovéPole 2"/>
          <p:cNvSpPr txBox="1"/>
          <p:nvPr/>
        </p:nvSpPr>
        <p:spPr>
          <a:xfrm>
            <a:off x="7934580" y="6361023"/>
            <a:ext cx="3147015" cy="215444"/>
          </a:xfrm>
          <a:prstGeom prst="rect">
            <a:avLst/>
          </a:prstGeom>
          <a:noFill/>
        </p:spPr>
        <p:txBody>
          <a:bodyPr wrap="none" rtlCol="0">
            <a:spAutoFit/>
          </a:bodyPr>
          <a:lstStyle/>
          <a:p>
            <a:r>
              <a:rPr lang="cs-CZ" sz="800" i="1">
                <a:latin typeface="Calibri" panose="020F0502020204030204" pitchFamily="34" charset="0"/>
              </a:rPr>
              <a:t>*pro účely odkazu na citaci je vhodné mít autora publikace co nejkratší</a:t>
            </a:r>
          </a:p>
        </p:txBody>
      </p:sp>
      <p:sp>
        <p:nvSpPr>
          <p:cNvPr id="17" name="Šipka doprava 16"/>
          <p:cNvSpPr/>
          <p:nvPr/>
        </p:nvSpPr>
        <p:spPr>
          <a:xfrm rot="18084514">
            <a:off x="8045799" y="2492063"/>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rot="5400000">
            <a:off x="8000330" y="5842009"/>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al 49">
            <a:hlinkClick r:id="rId5" action="ppaction://hlinksldjump"/>
          </p:cNvPr>
          <p:cNvSpPr>
            <a:spLocks noChangeAspect="1" noChangeArrowheads="1"/>
          </p:cNvSpPr>
          <p:nvPr/>
        </p:nvSpPr>
        <p:spPr bwMode="auto">
          <a:xfrm>
            <a:off x="11499238" y="451825"/>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cxnSp>
        <p:nvCxnSpPr>
          <p:cNvPr id="22" name="Přímá spojnice 21"/>
          <p:cNvCxnSpPr/>
          <p:nvPr/>
        </p:nvCxnSpPr>
        <p:spPr>
          <a:xfrm flipV="1">
            <a:off x="6487924" y="3863819"/>
            <a:ext cx="0" cy="16920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Přímá spojnice 23"/>
          <p:cNvCxnSpPr/>
          <p:nvPr/>
        </p:nvCxnSpPr>
        <p:spPr>
          <a:xfrm flipV="1">
            <a:off x="3453240" y="3863819"/>
            <a:ext cx="0" cy="169200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85085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a:hlinkClick r:id="rId3"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6" name="Nadpis 1"/>
          <p:cNvSpPr txBox="1">
            <a:spLocks/>
          </p:cNvSpPr>
          <p:nvPr/>
        </p:nvSpPr>
        <p:spPr>
          <a:xfrm>
            <a:off x="3237848" y="195697"/>
            <a:ext cx="8229600" cy="57606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b="1" cap="all"/>
          </a:p>
        </p:txBody>
      </p:sp>
      <p:pic>
        <p:nvPicPr>
          <p:cNvPr id="7" name="Picture 2" descr="E:\OneDrive – Masarykova univerzita, Ustav vypocetni techniky\VYUKA\Akademické dovednosti\ukázky grafických příloh\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83"/>
          <a:stretch/>
        </p:blipFill>
        <p:spPr bwMode="auto">
          <a:xfrm>
            <a:off x="2182813" y="2129383"/>
            <a:ext cx="4432990" cy="2006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OneDrive – Masarykova univerzita, Ustav vypocetni techniky\VYUKA\Akademické dovednosti\ukázky grafických příloh\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359" y="997472"/>
            <a:ext cx="4376691" cy="4140772"/>
          </a:xfrm>
          <a:prstGeom prst="rect">
            <a:avLst/>
          </a:prstGeom>
          <a:noFill/>
          <a:extLst>
            <a:ext uri="{909E8E84-426E-40DD-AFC4-6F175D3DCCD1}">
              <a14:hiddenFill xmlns:a14="http://schemas.microsoft.com/office/drawing/2010/main">
                <a:solidFill>
                  <a:srgbClr val="FFFFFF"/>
                </a:solidFill>
              </a14:hiddenFill>
            </a:ext>
          </a:extLst>
        </p:spPr>
      </p:pic>
      <p:sp>
        <p:nvSpPr>
          <p:cNvPr id="15" name="Zaoblený obdélník 14"/>
          <p:cNvSpPr/>
          <p:nvPr/>
        </p:nvSpPr>
        <p:spPr>
          <a:xfrm>
            <a:off x="1978626" y="641052"/>
            <a:ext cx="3117156" cy="7202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0"/>
              </a:spcBef>
            </a:pPr>
            <a:r>
              <a:rPr lang="cs-CZ" sz="1400">
                <a:latin typeface="Calibri" panose="020F0502020204030204" pitchFamily="34" charset="0"/>
              </a:rPr>
              <a:t>Obr., tab. převzaté z cizojazyčné literatury je třeba přeložit do češtiny!!!</a:t>
            </a:r>
          </a:p>
        </p:txBody>
      </p:sp>
      <p:sp>
        <p:nvSpPr>
          <p:cNvPr id="19" name="Zaoblený obdélník 18"/>
          <p:cNvSpPr/>
          <p:nvPr/>
        </p:nvSpPr>
        <p:spPr>
          <a:xfrm>
            <a:off x="2269117" y="4322425"/>
            <a:ext cx="3803209" cy="468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55600" indent="-355600" algn="just">
              <a:spcBef>
                <a:spcPts val="0"/>
              </a:spcBef>
            </a:pPr>
            <a:r>
              <a:rPr lang="cs-CZ" sz="1000">
                <a:latin typeface="Calibri" panose="020F0502020204030204" pitchFamily="34" charset="0"/>
              </a:rPr>
              <a:t>Obr. 2 Hodnoty magnetické </a:t>
            </a:r>
            <a:r>
              <a:rPr lang="cs-CZ" sz="1000" err="1">
                <a:latin typeface="Calibri" panose="020F0502020204030204" pitchFamily="34" charset="0"/>
              </a:rPr>
              <a:t>sesceptibility</a:t>
            </a:r>
            <a:r>
              <a:rPr lang="cs-CZ" sz="1000">
                <a:latin typeface="Calibri" panose="020F0502020204030204" pitchFamily="34" charset="0"/>
              </a:rPr>
              <a:t> (MS) zjištěné z mořského sedimentárního jádra v oblasti </a:t>
            </a:r>
            <a:r>
              <a:rPr lang="cs-CZ" sz="1000" err="1">
                <a:latin typeface="Calibri" panose="020F0502020204030204" pitchFamily="34" charset="0"/>
              </a:rPr>
              <a:t>Palmer</a:t>
            </a:r>
            <a:r>
              <a:rPr lang="cs-CZ" sz="1000">
                <a:latin typeface="Calibri" panose="020F0502020204030204" pitchFamily="34" charset="0"/>
              </a:rPr>
              <a:t> Deep, západní pobřeží AP* (upraveno podle: </a:t>
            </a:r>
            <a:r>
              <a:rPr lang="cs-CZ" sz="1000" cap="small" err="1">
                <a:latin typeface="Calibri" panose="020F0502020204030204" pitchFamily="34" charset="0"/>
              </a:rPr>
              <a:t>Domack</a:t>
            </a:r>
            <a:r>
              <a:rPr lang="cs-CZ" sz="1000">
                <a:latin typeface="Calibri" panose="020F0502020204030204" pitchFamily="34" charset="0"/>
              </a:rPr>
              <a:t> a kol., 2002, s. 14)</a:t>
            </a:r>
          </a:p>
        </p:txBody>
      </p:sp>
      <p:sp>
        <p:nvSpPr>
          <p:cNvPr id="20" name="Oval 49">
            <a:hlinkClick r:id="rId6" action="ppaction://hlinksldjump"/>
          </p:cNvPr>
          <p:cNvSpPr>
            <a:spLocks noChangeAspect="1" noChangeArrowheads="1"/>
          </p:cNvSpPr>
          <p:nvPr/>
        </p:nvSpPr>
        <p:spPr bwMode="auto">
          <a:xfrm>
            <a:off x="11499238" y="448217"/>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9" name="Šipka doprava 8"/>
          <p:cNvSpPr/>
          <p:nvPr/>
        </p:nvSpPr>
        <p:spPr>
          <a:xfrm rot="5400000">
            <a:off x="3100938" y="4122093"/>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2269117" y="4845856"/>
            <a:ext cx="3803209" cy="215444"/>
          </a:xfrm>
          <a:prstGeom prst="rect">
            <a:avLst/>
          </a:prstGeom>
          <a:noFill/>
        </p:spPr>
        <p:txBody>
          <a:bodyPr wrap="square" rtlCol="0">
            <a:spAutoFit/>
          </a:bodyPr>
          <a:lstStyle/>
          <a:p>
            <a:r>
              <a:rPr lang="cs-CZ" sz="800" i="1"/>
              <a:t>* AP je zkratka, musí být vysvětlena při prvním použití v textu před obrázkem</a:t>
            </a:r>
          </a:p>
        </p:txBody>
      </p:sp>
    </p:spTree>
    <p:extLst>
      <p:ext uri="{BB962C8B-B14F-4D97-AF65-F5344CB8AC3E}">
        <p14:creationId xmlns:p14="http://schemas.microsoft.com/office/powerpoint/2010/main" val="10743616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blog.sme.sk/blog/2747/58148/tabulk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265" y="719746"/>
            <a:ext cx="3607033" cy="226296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12">
            <a:hlinkClick r:id="rId4"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a:p>
            <a:endParaRPr lang="en-US" sz="1400"/>
          </a:p>
        </p:txBody>
      </p:sp>
      <p:sp>
        <p:nvSpPr>
          <p:cNvPr id="5" name="Nadpis 1"/>
          <p:cNvSpPr txBox="1">
            <a:spLocks/>
          </p:cNvSpPr>
          <p:nvPr/>
        </p:nvSpPr>
        <p:spPr>
          <a:xfrm>
            <a:off x="457200" y="274639"/>
            <a:ext cx="8229600" cy="7121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390" b="6772"/>
          <a:stretch/>
        </p:blipFill>
        <p:spPr bwMode="auto">
          <a:xfrm>
            <a:off x="2020475" y="2963786"/>
            <a:ext cx="4471156" cy="327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aoblený obdélník 11"/>
          <p:cNvSpPr/>
          <p:nvPr/>
        </p:nvSpPr>
        <p:spPr>
          <a:xfrm>
            <a:off x="1984963" y="631825"/>
            <a:ext cx="2699906" cy="8427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solidFill>
                  <a:schemeClr val="dk1"/>
                </a:solidFill>
                <a:latin typeface="Calibri" panose="020F0502020204030204" pitchFamily="34" charset="0"/>
              </a:rPr>
              <a:t>S grafickými efekty je vhodné zacházet uvážlivě, aby zůstala zachována přehlednost tabulky.</a:t>
            </a:r>
          </a:p>
        </p:txBody>
      </p:sp>
      <p:sp>
        <p:nvSpPr>
          <p:cNvPr id="17" name="Obdélník 16"/>
          <p:cNvSpPr/>
          <p:nvPr/>
        </p:nvSpPr>
        <p:spPr>
          <a:xfrm>
            <a:off x="6699564" y="2982713"/>
            <a:ext cx="2787387" cy="169277"/>
          </a:xfrm>
          <a:prstGeom prst="rect">
            <a:avLst/>
          </a:prstGeom>
        </p:spPr>
        <p:txBody>
          <a:bodyPr wrap="square">
            <a:spAutoFit/>
          </a:bodyPr>
          <a:lstStyle/>
          <a:p>
            <a:r>
              <a:rPr lang="cs-CZ" sz="500"/>
              <a:t>(</a:t>
            </a:r>
            <a:r>
              <a:rPr lang="cs-CZ" sz="500" smtClean="0"/>
              <a:t>převzato</a:t>
            </a:r>
            <a:r>
              <a:rPr lang="cs-CZ" sz="500" dirty="0"/>
              <a:t>: </a:t>
            </a:r>
            <a:r>
              <a:rPr lang="cs-CZ" sz="500" cap="small" dirty="0" err="1"/>
              <a:t>Bórik</a:t>
            </a:r>
            <a:r>
              <a:rPr lang="cs-CZ" sz="500" dirty="0"/>
              <a:t>, 2006)</a:t>
            </a:r>
          </a:p>
        </p:txBody>
      </p:sp>
      <p:sp>
        <p:nvSpPr>
          <p:cNvPr id="18" name="Šipka doprava 17"/>
          <p:cNvSpPr/>
          <p:nvPr/>
        </p:nvSpPr>
        <p:spPr>
          <a:xfrm>
            <a:off x="6491631" y="3306652"/>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al 49">
            <a:hlinkClick r:id="rId6" action="ppaction://hlinksldjump"/>
          </p:cNvPr>
          <p:cNvSpPr>
            <a:spLocks noChangeAspect="1" noChangeArrowheads="1"/>
          </p:cNvSpPr>
          <p:nvPr/>
        </p:nvSpPr>
        <p:spPr bwMode="auto">
          <a:xfrm>
            <a:off x="11499238" y="450734"/>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grpSp>
        <p:nvGrpSpPr>
          <p:cNvPr id="6" name="Skupina 5"/>
          <p:cNvGrpSpPr/>
          <p:nvPr/>
        </p:nvGrpSpPr>
        <p:grpSpPr>
          <a:xfrm>
            <a:off x="6790265" y="3172350"/>
            <a:ext cx="4787666" cy="3066900"/>
            <a:chOff x="6790265" y="3172350"/>
            <a:chExt cx="4787666" cy="3066900"/>
          </a:xfrm>
        </p:grpSpPr>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0265" y="3172350"/>
              <a:ext cx="4787666" cy="30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8642410" y="6006050"/>
              <a:ext cx="218330" cy="215444"/>
            </a:xfrm>
            <a:prstGeom prst="rect">
              <a:avLst/>
            </a:prstGeom>
            <a:noFill/>
          </p:spPr>
          <p:txBody>
            <a:bodyPr wrap="none" rtlCol="0">
              <a:spAutoFit/>
            </a:bodyPr>
            <a:lstStyle/>
            <a:p>
              <a:r>
                <a:rPr lang="cs-CZ" sz="800">
                  <a:latin typeface="Times New Roman" panose="02020603050405020304" pitchFamily="18" charset="0"/>
                  <a:cs typeface="Times New Roman" panose="02020603050405020304" pitchFamily="18" charset="0"/>
                </a:rPr>
                <a:t>)</a:t>
              </a:r>
            </a:p>
          </p:txBody>
        </p:sp>
        <p:sp>
          <p:nvSpPr>
            <p:cNvPr id="3" name="TextovéPole 2"/>
            <p:cNvSpPr txBox="1"/>
            <p:nvPr/>
          </p:nvSpPr>
          <p:spPr>
            <a:xfrm>
              <a:off x="6840279" y="6006050"/>
              <a:ext cx="551611" cy="215444"/>
            </a:xfrm>
            <a:prstGeom prst="rect">
              <a:avLst/>
            </a:prstGeom>
            <a:noFill/>
          </p:spPr>
          <p:txBody>
            <a:bodyPr wrap="square" rtlCol="0">
              <a:spAutoFit/>
            </a:bodyPr>
            <a:lstStyle/>
            <a:p>
              <a:r>
                <a:rPr lang="cs-CZ" sz="800">
                  <a:latin typeface="Times New Roman" panose="02020603050405020304" pitchFamily="18" charset="0"/>
                  <a:cs typeface="Times New Roman" panose="02020603050405020304" pitchFamily="18" charset="0"/>
                </a:rPr>
                <a:t>(</a:t>
              </a:r>
            </a:p>
          </p:txBody>
        </p:sp>
      </p:grpSp>
      <p:sp>
        <p:nvSpPr>
          <p:cNvPr id="7" name="TextovéPole 6"/>
          <p:cNvSpPr txBox="1"/>
          <p:nvPr/>
        </p:nvSpPr>
        <p:spPr>
          <a:xfrm>
            <a:off x="6876455" y="3218949"/>
            <a:ext cx="3182281" cy="230832"/>
          </a:xfrm>
          <a:prstGeom prst="rect">
            <a:avLst/>
          </a:prstGeom>
          <a:solidFill>
            <a:schemeClr val="bg1"/>
          </a:solidFill>
        </p:spPr>
        <p:txBody>
          <a:bodyPr wrap="none" rtlCol="0">
            <a:spAutoFit/>
          </a:bodyPr>
          <a:lstStyle/>
          <a:p>
            <a:r>
              <a:rPr lang="cs-CZ" sz="900">
                <a:latin typeface="Times New Roman" panose="02020603050405020304" pitchFamily="18" charset="0"/>
                <a:cs typeface="Times New Roman" panose="02020603050405020304" pitchFamily="18" charset="0"/>
              </a:rPr>
              <a:t>Tab. 4 Koncentrace obyvatelstva v SO ORP Břeclav v roce 1991</a:t>
            </a:r>
          </a:p>
        </p:txBody>
      </p:sp>
      <p:sp>
        <p:nvSpPr>
          <p:cNvPr id="8" name="TextovéPole 7"/>
          <p:cNvSpPr txBox="1"/>
          <p:nvPr/>
        </p:nvSpPr>
        <p:spPr>
          <a:xfrm>
            <a:off x="8834106" y="3648723"/>
            <a:ext cx="574196" cy="215444"/>
          </a:xfrm>
          <a:prstGeom prst="rect">
            <a:avLst/>
          </a:prstGeom>
          <a:noFill/>
        </p:spPr>
        <p:txBody>
          <a:bodyPr wrap="none" rtlCol="0">
            <a:spAutoFit/>
          </a:bodyPr>
          <a:lstStyle/>
          <a:p>
            <a:r>
              <a:rPr lang="cs-CZ" sz="800" spc="-60">
                <a:latin typeface="Times New Roman" panose="02020603050405020304" pitchFamily="18" charset="0"/>
                <a:cs typeface="Times New Roman" panose="02020603050405020304" pitchFamily="18" charset="0"/>
              </a:rPr>
              <a:t>kumul. (%)</a:t>
            </a:r>
          </a:p>
        </p:txBody>
      </p:sp>
      <p:sp>
        <p:nvSpPr>
          <p:cNvPr id="19" name="TextovéPole 18"/>
          <p:cNvSpPr txBox="1"/>
          <p:nvPr/>
        </p:nvSpPr>
        <p:spPr>
          <a:xfrm>
            <a:off x="10220521" y="3657601"/>
            <a:ext cx="574196" cy="215444"/>
          </a:xfrm>
          <a:prstGeom prst="rect">
            <a:avLst/>
          </a:prstGeom>
          <a:noFill/>
        </p:spPr>
        <p:txBody>
          <a:bodyPr wrap="none" rtlCol="0">
            <a:spAutoFit/>
          </a:bodyPr>
          <a:lstStyle/>
          <a:p>
            <a:r>
              <a:rPr lang="cs-CZ" sz="800" spc="-60">
                <a:latin typeface="Times New Roman" panose="02020603050405020304" pitchFamily="18" charset="0"/>
                <a:cs typeface="Times New Roman" panose="02020603050405020304" pitchFamily="18" charset="0"/>
              </a:rPr>
              <a:t>kumul. (%)</a:t>
            </a:r>
          </a:p>
        </p:txBody>
      </p:sp>
    </p:spTree>
    <p:extLst>
      <p:ext uri="{BB962C8B-B14F-4D97-AF65-F5344CB8AC3E}">
        <p14:creationId xmlns:p14="http://schemas.microsoft.com/office/powerpoint/2010/main" val="999908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a:p>
            <a:endParaRPr lang="en-US" sz="1400"/>
          </a:p>
        </p:txBody>
      </p:sp>
      <p:pic>
        <p:nvPicPr>
          <p:cNvPr id="16" name="Picture 7" descr="E:\OneDrive – Masarykova univerzita, Ustav vypocetni techniky\VYUKA\Akademické dovednosti\ukázky grafických příloh\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40" b="17138"/>
          <a:stretch/>
        </p:blipFill>
        <p:spPr bwMode="auto">
          <a:xfrm>
            <a:off x="4832925" y="1965434"/>
            <a:ext cx="5268292" cy="3755480"/>
          </a:xfrm>
          <a:prstGeom prst="rect">
            <a:avLst/>
          </a:prstGeom>
          <a:noFill/>
          <a:extLst>
            <a:ext uri="{909E8E84-426E-40DD-AFC4-6F175D3DCCD1}">
              <a14:hiddenFill xmlns:a14="http://schemas.microsoft.com/office/drawing/2010/main">
                <a:solidFill>
                  <a:srgbClr val="FFFFFF"/>
                </a:solidFill>
              </a14:hiddenFill>
            </a:ext>
          </a:extLst>
        </p:spPr>
      </p:pic>
      <p:sp>
        <p:nvSpPr>
          <p:cNvPr id="17" name="Zaoblený obdélník 16"/>
          <p:cNvSpPr/>
          <p:nvPr/>
        </p:nvSpPr>
        <p:spPr>
          <a:xfrm>
            <a:off x="1981036" y="631825"/>
            <a:ext cx="3531991" cy="9040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0"/>
              </a:spcBef>
            </a:pPr>
            <a:r>
              <a:rPr lang="cs-CZ" sz="1400">
                <a:latin typeface="Calibri" panose="020F0502020204030204" pitchFamily="34" charset="0"/>
              </a:rPr>
              <a:t>Názvy samostatných rubrik začínají velkým počátečním písmenem, v dělených rubrikách (podnázvech) bývá počáteční písmeno malé.</a:t>
            </a:r>
          </a:p>
        </p:txBody>
      </p:sp>
      <p:sp>
        <p:nvSpPr>
          <p:cNvPr id="18" name="Zaoblený obdélník 17"/>
          <p:cNvSpPr/>
          <p:nvPr/>
        </p:nvSpPr>
        <p:spPr>
          <a:xfrm>
            <a:off x="5043839" y="5905554"/>
            <a:ext cx="2141307" cy="1988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(upraveno podle: </a:t>
            </a:r>
            <a:r>
              <a:rPr lang="cs-CZ" sz="1000" cap="small">
                <a:latin typeface="Calibri" panose="020F0502020204030204" pitchFamily="34" charset="0"/>
              </a:rPr>
              <a:t>Lambert</a:t>
            </a:r>
            <a:r>
              <a:rPr lang="cs-CZ" sz="1000">
                <a:latin typeface="Calibri" panose="020F0502020204030204" pitchFamily="34" charset="0"/>
              </a:rPr>
              <a:t>, 2006)</a:t>
            </a:r>
          </a:p>
        </p:txBody>
      </p:sp>
      <p:sp>
        <p:nvSpPr>
          <p:cNvPr id="20" name="Oval 49">
            <a:hlinkClick r:id="rId4" action="ppaction://hlinksldjump"/>
          </p:cNvPr>
          <p:cNvSpPr>
            <a:spLocks noChangeAspect="1" noChangeArrowheads="1"/>
          </p:cNvSpPr>
          <p:nvPr/>
        </p:nvSpPr>
        <p:spPr bwMode="auto">
          <a:xfrm>
            <a:off x="11485845" y="436778"/>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13" name="Zaoblený obdélník 12"/>
          <p:cNvSpPr/>
          <p:nvPr/>
        </p:nvSpPr>
        <p:spPr>
          <a:xfrm>
            <a:off x="5043840" y="1772467"/>
            <a:ext cx="2857288" cy="2003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Tab. 1 Mezinárodní standard a klasifikace…</a:t>
            </a:r>
          </a:p>
        </p:txBody>
      </p:sp>
      <p:sp>
        <p:nvSpPr>
          <p:cNvPr id="15" name="Šipka doprava 14"/>
          <p:cNvSpPr/>
          <p:nvPr/>
        </p:nvSpPr>
        <p:spPr>
          <a:xfrm rot="5400000">
            <a:off x="5381924" y="5680282"/>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3951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215" y="1888800"/>
            <a:ext cx="3239241" cy="45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b="1" cap="all"/>
              <a:t>Identifikace na přední straně vazby</a:t>
            </a:r>
            <a:endParaRPr lang="cs-CZ"/>
          </a:p>
        </p:txBody>
      </p:sp>
      <p:sp>
        <p:nvSpPr>
          <p:cNvPr id="6"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7" name="Šipka doprava 6">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8" name="Šipka doprava 7">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4" name="Obdélník 3"/>
          <p:cNvSpPr/>
          <p:nvPr/>
        </p:nvSpPr>
        <p:spPr>
          <a:xfrm>
            <a:off x="5852711" y="4610824"/>
            <a:ext cx="1955792" cy="307777"/>
          </a:xfrm>
          <a:prstGeom prst="rect">
            <a:avLst/>
          </a:prstGeom>
        </p:spPr>
        <p:txBody>
          <a:bodyPr wrap="none">
            <a:spAutoFit/>
          </a:bodyPr>
          <a:lstStyle/>
          <a:p>
            <a:r>
              <a:rPr lang="cs-CZ" sz="1400" cap="small">
                <a:latin typeface="Calibri" panose="020F0502020204030204" pitchFamily="34" charset="0"/>
              </a:rPr>
              <a:t>(Kašparovský, </a:t>
            </a:r>
            <a:r>
              <a:rPr lang="cs-CZ" sz="1400" cap="small" smtClean="0">
                <a:latin typeface="Calibri" panose="020F0502020204030204" pitchFamily="34" charset="0"/>
              </a:rPr>
              <a:t>2019, </a:t>
            </a:r>
            <a:r>
              <a:rPr lang="cs-CZ" sz="1400" smtClean="0">
                <a:latin typeface="Calibri" panose="020F0502020204030204" pitchFamily="34" charset="0"/>
              </a:rPr>
              <a:t>čl. 3)</a:t>
            </a:r>
            <a:endParaRPr lang="cs-CZ" sz="1400">
              <a:latin typeface="Calibri" panose="020F0502020204030204" pitchFamily="34" charset="0"/>
            </a:endParaRPr>
          </a:p>
        </p:txBody>
      </p:sp>
      <p:sp>
        <p:nvSpPr>
          <p:cNvPr id="9" name="TextovéPole 8"/>
          <p:cNvSpPr txBox="1"/>
          <p:nvPr/>
        </p:nvSpPr>
        <p:spPr>
          <a:xfrm>
            <a:off x="2198688" y="5893616"/>
            <a:ext cx="3278834" cy="338554"/>
          </a:xfrm>
          <a:prstGeom prst="rect">
            <a:avLst/>
          </a:prstGeom>
          <a:noFill/>
        </p:spPr>
        <p:txBody>
          <a:bodyPr wrap="square" rtlCol="0">
            <a:spAutoFit/>
          </a:bodyPr>
          <a:lstStyle/>
          <a:p>
            <a:r>
              <a:rPr lang="cs-CZ" sz="1600">
                <a:latin typeface="Calibri" panose="020F0502020204030204" pitchFamily="34" charset="0"/>
              </a:rPr>
              <a:t>Popis hřbetu je volitelný.</a:t>
            </a:r>
          </a:p>
        </p:txBody>
      </p:sp>
      <p:sp>
        <p:nvSpPr>
          <p:cNvPr id="13" name="TextovéPole 12"/>
          <p:cNvSpPr txBox="1"/>
          <p:nvPr/>
        </p:nvSpPr>
        <p:spPr>
          <a:xfrm>
            <a:off x="2290194" y="2061963"/>
            <a:ext cx="5729681" cy="2462213"/>
          </a:xfrm>
          <a:prstGeom prst="rect">
            <a:avLst/>
          </a:prstGeom>
          <a:noFill/>
        </p:spPr>
        <p:txBody>
          <a:bodyPr wrap="square" rtlCol="0">
            <a:spAutoFit/>
          </a:bodyPr>
          <a:lstStyle/>
          <a:p>
            <a:pPr algn="ctr"/>
            <a:r>
              <a:rPr lang="cs-CZ" sz="1400" b="1">
                <a:latin typeface="Calibri" panose="020F0502020204030204" pitchFamily="34" charset="0"/>
              </a:rPr>
              <a:t>Desky </a:t>
            </a:r>
            <a:endParaRPr lang="cs-CZ" sz="1400">
              <a:latin typeface="Calibri" panose="020F0502020204030204" pitchFamily="34" charset="0"/>
            </a:endParaRPr>
          </a:p>
          <a:p>
            <a:endParaRPr lang="cs-CZ" sz="1400">
              <a:latin typeface="Calibri" panose="020F0502020204030204" pitchFamily="34" charset="0"/>
            </a:endParaRPr>
          </a:p>
          <a:p>
            <a:r>
              <a:rPr lang="cs-CZ" sz="1400">
                <a:latin typeface="Calibri" panose="020F0502020204030204" pitchFamily="34" charset="0"/>
              </a:rPr>
              <a:t>1) Práce musí být svázána v pevných deskách nebo v jiné nerozebíratelné vazbě s potiskem tak, aby nebylo možné jednotlivé listy zaměňovat. </a:t>
            </a:r>
          </a:p>
          <a:p>
            <a:r>
              <a:rPr lang="pl-PL" sz="1400">
                <a:latin typeface="Calibri" panose="020F0502020204030204" pitchFamily="34" charset="0"/>
              </a:rPr>
              <a:t>2) Na deskách je uvedeno: </a:t>
            </a:r>
          </a:p>
          <a:p>
            <a:r>
              <a:rPr lang="cs-CZ" sz="1400">
                <a:latin typeface="Calibri" panose="020F0502020204030204" pitchFamily="34" charset="0"/>
              </a:rPr>
              <a:t>- text „Masarykova univerzita“, </a:t>
            </a:r>
          </a:p>
          <a:p>
            <a:r>
              <a:rPr lang="cs-CZ" sz="1400">
                <a:latin typeface="Calibri" panose="020F0502020204030204" pitchFamily="34" charset="0"/>
              </a:rPr>
              <a:t>- text „Přírodovědecká fakulta“, </a:t>
            </a:r>
          </a:p>
          <a:p>
            <a:r>
              <a:rPr lang="cs-CZ" sz="1400">
                <a:latin typeface="Calibri" panose="020F0502020204030204" pitchFamily="34" charset="0"/>
              </a:rPr>
              <a:t>- typ práce (tj. text „Bakalářská práce“ nebo „Diplomová práce“ nebo „Rigorózní práce“), </a:t>
            </a:r>
          </a:p>
          <a:p>
            <a:r>
              <a:rPr lang="cs-CZ" sz="1400">
                <a:latin typeface="Calibri" panose="020F0502020204030204" pitchFamily="34" charset="0"/>
              </a:rPr>
              <a:t>- plné jméno autora bez titulů, </a:t>
            </a:r>
          </a:p>
          <a:p>
            <a:r>
              <a:rPr lang="cs-CZ" sz="1400">
                <a:latin typeface="Calibri" panose="020F0502020204030204" pitchFamily="34" charset="0"/>
              </a:rPr>
              <a:t>- text „Brno“, rok odevzdání práce. </a:t>
            </a:r>
          </a:p>
        </p:txBody>
      </p:sp>
    </p:spTree>
    <p:extLst>
      <p:ext uri="{BB962C8B-B14F-4D97-AF65-F5344CB8AC3E}">
        <p14:creationId xmlns:p14="http://schemas.microsoft.com/office/powerpoint/2010/main" val="1111225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a:p>
            <a:endParaRPr lang="en-US" sz="1400"/>
          </a:p>
        </p:txBody>
      </p:sp>
      <p:pic>
        <p:nvPicPr>
          <p:cNvPr id="6" name="Picture 2" descr="E:\OneDrive – Masarykova univerzita, Ustav vypocetni techniky\VYUKA\Akademické dovednosti\ukázky grafických příloh\20b.JPG"/>
          <p:cNvPicPr>
            <a:picLocks noChangeAspect="1" noChangeArrowheads="1"/>
          </p:cNvPicPr>
          <p:nvPr/>
        </p:nvPicPr>
        <p:blipFill rotWithShape="1">
          <a:blip r:embed="rId3">
            <a:extLst>
              <a:ext uri="{28A0092B-C50C-407E-A947-70E740481C1C}">
                <a14:useLocalDpi xmlns:a14="http://schemas.microsoft.com/office/drawing/2010/main" val="0"/>
              </a:ext>
            </a:extLst>
          </a:blip>
          <a:srcRect b="20167"/>
          <a:stretch/>
        </p:blipFill>
        <p:spPr bwMode="auto">
          <a:xfrm>
            <a:off x="6191705" y="4051011"/>
            <a:ext cx="4320000" cy="24119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3" descr="E:\OneDrive – Masarykova univerzita, Ustav vypocetni techniky\VYUKA\Akademické dovednosti\ukázky grafických příloh\20a.JPG"/>
          <p:cNvPicPr>
            <a:picLocks noChangeAspect="1" noChangeArrowheads="1"/>
          </p:cNvPicPr>
          <p:nvPr/>
        </p:nvPicPr>
        <p:blipFill rotWithShape="1">
          <a:blip r:embed="rId4">
            <a:extLst>
              <a:ext uri="{28A0092B-C50C-407E-A947-70E740481C1C}">
                <a14:useLocalDpi xmlns:a14="http://schemas.microsoft.com/office/drawing/2010/main" val="0"/>
              </a:ext>
            </a:extLst>
          </a:blip>
          <a:srcRect t="9014" b="9512"/>
          <a:stretch/>
        </p:blipFill>
        <p:spPr bwMode="auto">
          <a:xfrm>
            <a:off x="6194749" y="673597"/>
            <a:ext cx="4320000" cy="3081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Zaoblený obdélník 8"/>
          <p:cNvSpPr/>
          <p:nvPr/>
        </p:nvSpPr>
        <p:spPr>
          <a:xfrm>
            <a:off x="1965438" y="630734"/>
            <a:ext cx="3654127" cy="11210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solidFill>
                  <a:schemeClr val="dk1"/>
                </a:solidFill>
                <a:latin typeface="Calibri" panose="020F0502020204030204" pitchFamily="34" charset="0"/>
              </a:rPr>
              <a:t>Tabulky delší než jedna strana je možno sázet přes více stránek. Pak se na </a:t>
            </a:r>
            <a:r>
              <a:rPr lang="cs-CZ" sz="1400">
                <a:latin typeface="Calibri" panose="020F0502020204030204" pitchFamily="34" charset="0"/>
              </a:rPr>
              <a:t>za</a:t>
            </a:r>
            <a:r>
              <a:rPr lang="cs-CZ" sz="1400">
                <a:solidFill>
                  <a:schemeClr val="dk1"/>
                </a:solidFill>
                <a:latin typeface="Calibri" panose="020F0502020204030204" pitchFamily="34" charset="0"/>
              </a:rPr>
              <a:t>čátku každé nové stránky opakuje hlavička tabulky a popisek Tab. X </a:t>
            </a:r>
            <a:r>
              <a:rPr lang="cs-CZ" sz="1400" err="1">
                <a:solidFill>
                  <a:schemeClr val="dk1"/>
                </a:solidFill>
                <a:latin typeface="Calibri" panose="020F0502020204030204" pitchFamily="34" charset="0"/>
              </a:rPr>
              <a:t>pokr</a:t>
            </a:r>
            <a:r>
              <a:rPr lang="cs-CZ" sz="1400">
                <a:solidFill>
                  <a:schemeClr val="dk1"/>
                </a:solidFill>
                <a:latin typeface="Calibri" panose="020F0502020204030204" pitchFamily="34" charset="0"/>
              </a:rPr>
              <a:t>./ Tab. X pokračování</a:t>
            </a:r>
          </a:p>
        </p:txBody>
      </p:sp>
      <p:sp>
        <p:nvSpPr>
          <p:cNvPr id="19" name="Zaoblený obdélník 18"/>
          <p:cNvSpPr/>
          <p:nvPr/>
        </p:nvSpPr>
        <p:spPr>
          <a:xfrm>
            <a:off x="6372740" y="3796189"/>
            <a:ext cx="1274954" cy="1988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Tab. 10 pokračování</a:t>
            </a:r>
          </a:p>
        </p:txBody>
      </p:sp>
      <p:sp>
        <p:nvSpPr>
          <p:cNvPr id="20" name="Oval 49">
            <a:hlinkClick r:id="rId5" action="ppaction://hlinksldjump"/>
          </p:cNvPr>
          <p:cNvSpPr>
            <a:spLocks noChangeAspect="1" noChangeArrowheads="1"/>
          </p:cNvSpPr>
          <p:nvPr/>
        </p:nvSpPr>
        <p:spPr bwMode="auto">
          <a:xfrm>
            <a:off x="11485845" y="436778"/>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12" name="Zaoblený obdélník 11"/>
          <p:cNvSpPr/>
          <p:nvPr/>
        </p:nvSpPr>
        <p:spPr>
          <a:xfrm>
            <a:off x="6525140" y="574151"/>
            <a:ext cx="2219323" cy="1988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Tab. 10 Dopravní dostupnost… </a:t>
            </a:r>
          </a:p>
        </p:txBody>
      </p:sp>
      <p:sp>
        <p:nvSpPr>
          <p:cNvPr id="22" name="Zaoblený obdélník 21"/>
          <p:cNvSpPr/>
          <p:nvPr/>
        </p:nvSpPr>
        <p:spPr>
          <a:xfrm>
            <a:off x="6372740" y="4147833"/>
            <a:ext cx="2219323" cy="201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pPr>
            <a:r>
              <a:rPr lang="cs-CZ" sz="1000">
                <a:latin typeface="Calibri" panose="020F0502020204030204" pitchFamily="34" charset="0"/>
              </a:rPr>
              <a:t>Zopakování hlavičky tabulky</a:t>
            </a:r>
          </a:p>
        </p:txBody>
      </p:sp>
    </p:spTree>
    <p:extLst>
      <p:ext uri="{BB962C8B-B14F-4D97-AF65-F5344CB8AC3E}">
        <p14:creationId xmlns:p14="http://schemas.microsoft.com/office/powerpoint/2010/main" val="24780609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a:p>
            <a:endParaRPr lang="en-US" sz="1400"/>
          </a:p>
        </p:txBody>
      </p:sp>
      <p:sp>
        <p:nvSpPr>
          <p:cNvPr id="5" name="Nadpis 1"/>
          <p:cNvSpPr txBox="1">
            <a:spLocks/>
          </p:cNvSpPr>
          <p:nvPr/>
        </p:nvSpPr>
        <p:spPr>
          <a:xfrm>
            <a:off x="457200" y="274639"/>
            <a:ext cx="8229600" cy="7121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a:p>
        </p:txBody>
      </p:sp>
      <p:pic>
        <p:nvPicPr>
          <p:cNvPr id="1027" name="Picture 3" descr="E:\OneDrive - Masarykova univerzita\VYUKA\Akademické dovednosti\obr_ukazka uprav_Page_1.jpg"/>
          <p:cNvPicPr>
            <a:picLocks noChangeAspect="1" noChangeArrowheads="1"/>
          </p:cNvPicPr>
          <p:nvPr/>
        </p:nvPicPr>
        <p:blipFill rotWithShape="1">
          <a:blip r:embed="rId3">
            <a:extLst>
              <a:ext uri="{28A0092B-C50C-407E-A947-70E740481C1C}">
                <a14:useLocalDpi xmlns:a14="http://schemas.microsoft.com/office/drawing/2010/main" val="0"/>
              </a:ext>
            </a:extLst>
          </a:blip>
          <a:srcRect l="7736" t="40939" r="9566" b="19181"/>
          <a:stretch/>
        </p:blipFill>
        <p:spPr bwMode="auto">
          <a:xfrm>
            <a:off x="2074786" y="3281100"/>
            <a:ext cx="4542237" cy="3098744"/>
          </a:xfrm>
          <a:prstGeom prst="rect">
            <a:avLst/>
          </a:prstGeom>
          <a:noFill/>
          <a:extLst>
            <a:ext uri="{909E8E84-426E-40DD-AFC4-6F175D3DCCD1}">
              <a14:hiddenFill xmlns:a14="http://schemas.microsoft.com/office/drawing/2010/main">
                <a:solidFill>
                  <a:srgbClr val="FFFFFF"/>
                </a:solidFill>
              </a14:hiddenFill>
            </a:ext>
          </a:extLst>
        </p:spPr>
      </p:pic>
      <p:sp>
        <p:nvSpPr>
          <p:cNvPr id="8" name="Zaoblený obdélník 7"/>
          <p:cNvSpPr/>
          <p:nvPr/>
        </p:nvSpPr>
        <p:spPr>
          <a:xfrm>
            <a:off x="1977127" y="631825"/>
            <a:ext cx="4975651" cy="16955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Aft>
                <a:spcPts val="300"/>
              </a:spcAft>
            </a:pPr>
            <a:r>
              <a:rPr lang="cs-CZ" sz="1400">
                <a:latin typeface="Calibri" panose="020F0502020204030204" pitchFamily="34" charset="0"/>
              </a:rPr>
              <a:t>Na vodorovnou osu se zaznamenává nezávislá proměnná, na osu svislou pak proměnná závislá.</a:t>
            </a:r>
          </a:p>
          <a:p>
            <a:pPr>
              <a:spcAft>
                <a:spcPts val="300"/>
              </a:spcAft>
            </a:pPr>
            <a:r>
              <a:rPr lang="cs-CZ" sz="1400">
                <a:latin typeface="Calibri" panose="020F0502020204030204" pitchFamily="34" charset="0"/>
              </a:rPr>
              <a:t>Zřetelnost a vypovídací schopnost grafu je ovlivněna správnou volbou stupnic (měřítek) os. U grafu je nutno vždy popsat, co je na které ose zaznamenáno, vynést a popsat stupnici měřítka osy včetně označení měrných jednotek.</a:t>
            </a:r>
          </a:p>
          <a:p>
            <a:pPr>
              <a:spcAft>
                <a:spcPts val="300"/>
              </a:spcAft>
            </a:pPr>
            <a:r>
              <a:rPr lang="cs-CZ" sz="1400">
                <a:latin typeface="Calibri" panose="020F0502020204030204" pitchFamily="34" charset="0"/>
              </a:rPr>
              <a:t>Zkracují se čísla u popisu stupnice (ne 25 000 000).</a:t>
            </a:r>
          </a:p>
        </p:txBody>
      </p:sp>
      <p:sp>
        <p:nvSpPr>
          <p:cNvPr id="16" name="Oval 49">
            <a:hlinkClick r:id="rId4" action="ppaction://hlinksldjump"/>
          </p:cNvPr>
          <p:cNvSpPr>
            <a:spLocks noChangeAspect="1" noChangeArrowheads="1"/>
          </p:cNvSpPr>
          <p:nvPr/>
        </p:nvSpPr>
        <p:spPr bwMode="auto">
          <a:xfrm>
            <a:off x="11498614" y="450734"/>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grpSp>
        <p:nvGrpSpPr>
          <p:cNvPr id="2" name="Skupina 1"/>
          <p:cNvGrpSpPr/>
          <p:nvPr/>
        </p:nvGrpSpPr>
        <p:grpSpPr>
          <a:xfrm>
            <a:off x="6840949" y="2426412"/>
            <a:ext cx="4838289" cy="2701392"/>
            <a:chOff x="6840949" y="1982512"/>
            <a:chExt cx="4838289" cy="2701392"/>
          </a:xfrm>
        </p:grpSpPr>
        <p:grpSp>
          <p:nvGrpSpPr>
            <p:cNvPr id="9" name="Skupina 8"/>
            <p:cNvGrpSpPr/>
            <p:nvPr/>
          </p:nvGrpSpPr>
          <p:grpSpPr>
            <a:xfrm>
              <a:off x="6840949" y="1982512"/>
              <a:ext cx="4819909" cy="2701392"/>
              <a:chOff x="6765450" y="3788309"/>
              <a:chExt cx="4819909" cy="2701392"/>
            </a:xfrm>
          </p:grpSpPr>
          <p:pic>
            <p:nvPicPr>
              <p:cNvPr id="1028" name="Picture 4" descr="E:\OneDrive - Masarykova univerzita\VYUKA\Akademické dovednosti\obr_ukazka uprav_Page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21" t="5825" r="11863" b="63964"/>
              <a:stretch/>
            </p:blipFill>
            <p:spPr bwMode="auto">
              <a:xfrm>
                <a:off x="6765450" y="3788309"/>
                <a:ext cx="4819909" cy="2701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rot="16200000">
                <a:off x="6235029" y="4891847"/>
                <a:ext cx="1364476" cy="215444"/>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cs-CZ" sz="800" b="1">
                    <a:latin typeface="Arial" panose="020B0604020202020204" pitchFamily="34" charset="0"/>
                    <a:cs typeface="Arial" panose="020B0604020202020204" pitchFamily="34" charset="0"/>
                  </a:rPr>
                  <a:t>Počet obyvateĺov (v tis.)</a:t>
                </a:r>
              </a:p>
            </p:txBody>
          </p:sp>
        </p:grpSp>
        <p:sp>
          <p:nvSpPr>
            <p:cNvPr id="10" name="TextovéPole 9"/>
            <p:cNvSpPr txBox="1"/>
            <p:nvPr/>
          </p:nvSpPr>
          <p:spPr>
            <a:xfrm>
              <a:off x="6859329" y="4323075"/>
              <a:ext cx="4819909" cy="230832"/>
            </a:xfrm>
            <a:prstGeom prst="rect">
              <a:avLst/>
            </a:prstGeom>
            <a:solidFill>
              <a:schemeClr val="bg1"/>
            </a:solidFill>
          </p:spPr>
          <p:txBody>
            <a:bodyPr wrap="square" rtlCol="0">
              <a:spAutoFit/>
            </a:bodyPr>
            <a:lstStyle/>
            <a:p>
              <a:r>
                <a:rPr lang="cs-CZ" sz="900">
                  <a:latin typeface="Times New Roman" panose="02020603050405020304" pitchFamily="18" charset="0"/>
                  <a:cs typeface="Times New Roman" panose="02020603050405020304" pitchFamily="18" charset="0"/>
                </a:rPr>
                <a:t>Obr. 2 Vývoj počtu </a:t>
              </a:r>
              <a:r>
                <a:rPr lang="sk-SK" sz="900">
                  <a:latin typeface="Times New Roman" panose="02020603050405020304" pitchFamily="18" charset="0"/>
                  <a:cs typeface="Times New Roman" panose="02020603050405020304" pitchFamily="18" charset="0"/>
                </a:rPr>
                <a:t>obyvateľov</a:t>
              </a:r>
              <a:r>
                <a:rPr lang="cs-CZ" sz="900">
                  <a:latin typeface="Times New Roman" panose="02020603050405020304" pitchFamily="18" charset="0"/>
                  <a:cs typeface="Times New Roman" panose="02020603050405020304" pitchFamily="18" charset="0"/>
                </a:rPr>
                <a:t> v okrese Karlovy Vary v rokoch 1869–2001 (zdroj dat: ČSÚ, 2016c)</a:t>
              </a:r>
            </a:p>
          </p:txBody>
        </p:sp>
      </p:grpSp>
      <p:sp>
        <p:nvSpPr>
          <p:cNvPr id="17" name="Šipka doprava 16"/>
          <p:cNvSpPr/>
          <p:nvPr/>
        </p:nvSpPr>
        <p:spPr>
          <a:xfrm>
            <a:off x="6617023" y="3567281"/>
            <a:ext cx="2738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578419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2"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5" name="Nadpis 1"/>
          <p:cNvSpPr txBox="1">
            <a:spLocks/>
          </p:cNvSpPr>
          <p:nvPr/>
        </p:nvSpPr>
        <p:spPr>
          <a:xfrm>
            <a:off x="3610344" y="274638"/>
            <a:ext cx="8229600" cy="7393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cs-CZ" b="1"/>
          </a:p>
        </p:txBody>
      </p:sp>
      <p:sp>
        <p:nvSpPr>
          <p:cNvPr id="20" name="Zaoblený obdélník 19"/>
          <p:cNvSpPr/>
          <p:nvPr/>
        </p:nvSpPr>
        <p:spPr>
          <a:xfrm>
            <a:off x="1963518" y="623731"/>
            <a:ext cx="3895744" cy="7789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solidFill>
                  <a:schemeClr val="dk1"/>
                </a:solidFill>
                <a:latin typeface="Calibri" panose="020F0502020204030204" pitchFamily="34" charset="0"/>
              </a:rPr>
              <a:t>Velké obrázky, tabulky mohu otočit o 90°, otáčí se i popisek, číslo strany se nemusí zobrazovat. Přílohu lze také otočit, nikoliv popisek!!! </a:t>
            </a:r>
          </a:p>
        </p:txBody>
      </p:sp>
      <p:sp>
        <p:nvSpPr>
          <p:cNvPr id="25" name="Zaoblený obdélník 24"/>
          <p:cNvSpPr/>
          <p:nvPr/>
        </p:nvSpPr>
        <p:spPr>
          <a:xfrm>
            <a:off x="1917617" y="5606363"/>
            <a:ext cx="5228907" cy="3009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44500" indent="-444500" algn="just">
              <a:spcBef>
                <a:spcPts val="0"/>
              </a:spcBef>
            </a:pPr>
            <a:r>
              <a:rPr lang="cs-CZ" sz="1000">
                <a:latin typeface="Calibri" panose="020F0502020204030204" pitchFamily="34" charset="0"/>
              </a:rPr>
              <a:t>Obr. 21 Využití území katastru Fojtovice u Krupky (zdroj dat: </a:t>
            </a:r>
            <a:r>
              <a:rPr lang="cs-CZ" sz="1000" err="1">
                <a:latin typeface="Calibri" panose="020F0502020204030204" pitchFamily="34" charset="0"/>
              </a:rPr>
              <a:t>G</a:t>
            </a:r>
            <a:r>
              <a:rPr lang="cs-CZ" sz="1000" cap="small" err="1">
                <a:latin typeface="Calibri" panose="020F0502020204030204" pitchFamily="34" charset="0"/>
              </a:rPr>
              <a:t>eoportal</a:t>
            </a:r>
            <a:r>
              <a:rPr lang="cs-CZ" sz="1000">
                <a:latin typeface="Calibri" panose="020F0502020204030204" pitchFamily="34" charset="0"/>
              </a:rPr>
              <a:t>, 2012; souřadný systém WGS 84 / UTM </a:t>
            </a:r>
            <a:r>
              <a:rPr lang="cs-CZ" sz="1000" err="1">
                <a:latin typeface="Calibri" panose="020F0502020204030204" pitchFamily="34" charset="0"/>
              </a:rPr>
              <a:t>Zone</a:t>
            </a:r>
            <a:r>
              <a:rPr lang="cs-CZ" sz="1000">
                <a:latin typeface="Calibri" panose="020F0502020204030204" pitchFamily="34" charset="0"/>
              </a:rPr>
              <a:t> 33N)</a:t>
            </a:r>
          </a:p>
        </p:txBody>
      </p:sp>
      <p:grpSp>
        <p:nvGrpSpPr>
          <p:cNvPr id="39" name="Skupina 38"/>
          <p:cNvGrpSpPr/>
          <p:nvPr/>
        </p:nvGrpSpPr>
        <p:grpSpPr>
          <a:xfrm>
            <a:off x="7576942" y="600035"/>
            <a:ext cx="3482177" cy="5955681"/>
            <a:chOff x="1273530" y="583440"/>
            <a:chExt cx="3482177" cy="5955681"/>
          </a:xfrm>
        </p:grpSpPr>
        <p:grpSp>
          <p:nvGrpSpPr>
            <p:cNvPr id="38" name="Skupina 37"/>
            <p:cNvGrpSpPr/>
            <p:nvPr/>
          </p:nvGrpSpPr>
          <p:grpSpPr>
            <a:xfrm>
              <a:off x="1487643" y="583440"/>
              <a:ext cx="3268064" cy="5955681"/>
              <a:chOff x="1487643" y="583440"/>
              <a:chExt cx="3268064" cy="5955681"/>
            </a:xfrm>
          </p:grpSpPr>
          <p:pic>
            <p:nvPicPr>
              <p:cNvPr id="8" name="Picture 5" descr="E:\OneDrive – Masarykova univerzita, Ustav vypocetni techniky\VYUKA\Akademické dovednosti\ukázky grafických příloh\4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0" t="10367" r="1858" b="16168"/>
              <a:stretch/>
            </p:blipFill>
            <p:spPr bwMode="auto">
              <a:xfrm rot="16200000">
                <a:off x="147644" y="1931058"/>
                <a:ext cx="5948062" cy="3268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27" name="Přímá spojnice 26"/>
              <p:cNvCxnSpPr/>
              <p:nvPr/>
            </p:nvCxnSpPr>
            <p:spPr>
              <a:xfrm flipH="1" flipV="1">
                <a:off x="4175262" y="704813"/>
                <a:ext cx="322992" cy="93255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9" name="Přímá spojnice 28"/>
              <p:cNvCxnSpPr/>
              <p:nvPr/>
            </p:nvCxnSpPr>
            <p:spPr>
              <a:xfrm flipH="1" flipV="1">
                <a:off x="4549823" y="3448408"/>
                <a:ext cx="58553" cy="2845989"/>
              </a:xfrm>
              <a:prstGeom prst="line">
                <a:avLst/>
              </a:prstGeom>
              <a:ln/>
            </p:spPr>
            <p:style>
              <a:lnRef idx="3">
                <a:schemeClr val="accent2"/>
              </a:lnRef>
              <a:fillRef idx="0">
                <a:schemeClr val="accent2"/>
              </a:fillRef>
              <a:effectRef idx="2">
                <a:schemeClr val="accent2"/>
              </a:effectRef>
              <a:fontRef idx="minor">
                <a:schemeClr val="tx1"/>
              </a:fontRef>
            </p:style>
          </p:cxnSp>
          <p:sp>
            <p:nvSpPr>
              <p:cNvPr id="33" name="Zaoblený obdélník 32"/>
              <p:cNvSpPr/>
              <p:nvPr/>
            </p:nvSpPr>
            <p:spPr>
              <a:xfrm>
                <a:off x="1488620" y="583440"/>
                <a:ext cx="3267087" cy="205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lgn="r">
                  <a:spcBef>
                    <a:spcPts val="0"/>
                  </a:spcBef>
                </a:pPr>
                <a:r>
                  <a:rPr lang="cs-CZ" sz="800" err="1">
                    <a:latin typeface="Calibri" panose="020F0502020204030204" pitchFamily="34" charset="0"/>
                  </a:rPr>
                  <a:t>Příl</a:t>
                </a:r>
                <a:r>
                  <a:rPr lang="cs-CZ" sz="800">
                    <a:latin typeface="Calibri" panose="020F0502020204030204" pitchFamily="34" charset="0"/>
                  </a:rPr>
                  <a:t>. 8 Projekty v mobilní aplikaci </a:t>
                </a:r>
                <a:r>
                  <a:rPr lang="cs-CZ" sz="800" err="1">
                    <a:latin typeface="Calibri" panose="020F0502020204030204" pitchFamily="34" charset="0"/>
                  </a:rPr>
                  <a:t>BioLog</a:t>
                </a:r>
                <a:r>
                  <a:rPr lang="cs-CZ" sz="800">
                    <a:latin typeface="Calibri" panose="020F0502020204030204" pitchFamily="34" charset="0"/>
                  </a:rPr>
                  <a:t> – návaznost obrazovek</a:t>
                </a:r>
              </a:p>
            </p:txBody>
          </p:sp>
          <p:cxnSp>
            <p:nvCxnSpPr>
              <p:cNvPr id="34" name="Přímá spojnice 33"/>
              <p:cNvCxnSpPr/>
              <p:nvPr/>
            </p:nvCxnSpPr>
            <p:spPr>
              <a:xfrm flipH="1" flipV="1">
                <a:off x="1691817" y="4123111"/>
                <a:ext cx="228106" cy="2171287"/>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36" name="TextovéPole 35"/>
            <p:cNvSpPr txBox="1"/>
            <p:nvPr/>
          </p:nvSpPr>
          <p:spPr>
            <a:xfrm rot="16200000">
              <a:off x="985310" y="3372308"/>
              <a:ext cx="822661" cy="246221"/>
            </a:xfrm>
            <a:prstGeom prst="rect">
              <a:avLst/>
            </a:prstGeom>
            <a:noFill/>
          </p:spPr>
          <p:txBody>
            <a:bodyPr wrap="none" rtlCol="0">
              <a:spAutoFit/>
            </a:bodyPr>
            <a:lstStyle/>
            <a:p>
              <a:r>
                <a:rPr lang="cs-CZ" sz="1000" b="1" i="1">
                  <a:latin typeface="Calibri" panose="020F0502020204030204" pitchFamily="34" charset="0"/>
                </a:rPr>
                <a:t>vazba práce</a:t>
              </a:r>
            </a:p>
          </p:txBody>
        </p:sp>
      </p:grpSp>
      <p:sp>
        <p:nvSpPr>
          <p:cNvPr id="37" name="Oval 49">
            <a:hlinkClick r:id="rId4" action="ppaction://hlinksldjump"/>
          </p:cNvPr>
          <p:cNvSpPr>
            <a:spLocks noChangeAspect="1" noChangeArrowheads="1"/>
          </p:cNvSpPr>
          <p:nvPr/>
        </p:nvSpPr>
        <p:spPr bwMode="auto">
          <a:xfrm>
            <a:off x="11490360" y="436531"/>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grpSp>
        <p:nvGrpSpPr>
          <p:cNvPr id="2" name="Skupina 1"/>
          <p:cNvGrpSpPr/>
          <p:nvPr/>
        </p:nvGrpSpPr>
        <p:grpSpPr>
          <a:xfrm>
            <a:off x="1874741" y="1740317"/>
            <a:ext cx="5443581" cy="3830534"/>
            <a:chOff x="1963518" y="2290733"/>
            <a:chExt cx="5443581" cy="3830534"/>
          </a:xfrm>
        </p:grpSpPr>
        <p:pic>
          <p:nvPicPr>
            <p:cNvPr id="22" name="Picture 3" descr="E:\OneDrive – Masarykova univerzita, Ustav vypocetni techniky\VYUKA\Akademické dovednosti\ukázky grafických příloh\1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95" t="8569" r="6307" b="3469"/>
            <a:stretch/>
          </p:blipFill>
          <p:spPr bwMode="auto">
            <a:xfrm rot="5400000">
              <a:off x="2893153" y="1607320"/>
              <a:ext cx="3584312" cy="54435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4435881" y="2290733"/>
              <a:ext cx="822661" cy="246221"/>
            </a:xfrm>
            <a:prstGeom prst="rect">
              <a:avLst/>
            </a:prstGeom>
            <a:noFill/>
          </p:spPr>
          <p:txBody>
            <a:bodyPr wrap="none" rtlCol="0">
              <a:spAutoFit/>
            </a:bodyPr>
            <a:lstStyle/>
            <a:p>
              <a:r>
                <a:rPr lang="cs-CZ" sz="1000" b="1" i="1">
                  <a:latin typeface="Calibri" panose="020F0502020204030204" pitchFamily="34" charset="0"/>
                </a:rPr>
                <a:t>vazba práce</a:t>
              </a:r>
            </a:p>
          </p:txBody>
        </p:sp>
        <p:cxnSp>
          <p:nvCxnSpPr>
            <p:cNvPr id="23" name="Přímá spojnice 22"/>
            <p:cNvCxnSpPr/>
            <p:nvPr/>
          </p:nvCxnSpPr>
          <p:spPr>
            <a:xfrm flipH="1" flipV="1">
              <a:off x="1969131" y="4271176"/>
              <a:ext cx="230733" cy="20258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Přímá spojnice 23"/>
            <p:cNvCxnSpPr/>
            <p:nvPr/>
          </p:nvCxnSpPr>
          <p:spPr>
            <a:xfrm flipH="1" flipV="1">
              <a:off x="5951117" y="5783870"/>
              <a:ext cx="1127550" cy="20258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Přímá spojnice 18"/>
            <p:cNvCxnSpPr/>
            <p:nvPr/>
          </p:nvCxnSpPr>
          <p:spPr>
            <a:xfrm flipH="1" flipV="1">
              <a:off x="2343429" y="2925642"/>
              <a:ext cx="230732" cy="2858228"/>
            </a:xfrm>
            <a:prstGeom prst="line">
              <a:avLst/>
            </a:prstGeom>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948269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hlinkClick r:id="rId3"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pic>
        <p:nvPicPr>
          <p:cNvPr id="6" name="Picture 8" descr="E:\OneDrive – Masarykova univerzita, Ustav vypocetni techniky\VYUKA\Akademické dovednosti\ukázky grafických příloh\4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93" t="20192" r="3165" b="18167"/>
          <a:stretch/>
        </p:blipFill>
        <p:spPr bwMode="auto">
          <a:xfrm>
            <a:off x="2329723" y="1906056"/>
            <a:ext cx="3168713" cy="3211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OneDrive – Masarykova univerzita, Ustav vypocetni techniky\VYUKA\Akademické dovednosti\ukázky grafických příloh\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69" b="10869"/>
          <a:stretch/>
        </p:blipFill>
        <p:spPr bwMode="auto">
          <a:xfrm>
            <a:off x="7308256" y="1268802"/>
            <a:ext cx="3234641" cy="3216844"/>
          </a:xfrm>
          <a:prstGeom prst="rect">
            <a:avLst/>
          </a:prstGeom>
          <a:noFill/>
          <a:extLst>
            <a:ext uri="{909E8E84-426E-40DD-AFC4-6F175D3DCCD1}">
              <a14:hiddenFill xmlns:a14="http://schemas.microsoft.com/office/drawing/2010/main">
                <a:solidFill>
                  <a:srgbClr val="FFFFFF"/>
                </a:solidFill>
              </a14:hiddenFill>
            </a:ext>
          </a:extLst>
        </p:spPr>
      </p:pic>
      <p:sp>
        <p:nvSpPr>
          <p:cNvPr id="10" name="Zaoblený obdélník 9"/>
          <p:cNvSpPr/>
          <p:nvPr/>
        </p:nvSpPr>
        <p:spPr>
          <a:xfrm>
            <a:off x="1978625" y="631825"/>
            <a:ext cx="4377786" cy="10011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400">
                <a:latin typeface="Calibri" panose="020F0502020204030204" pitchFamily="34" charset="0"/>
              </a:rPr>
              <a:t>Popisek</a:t>
            </a:r>
          </a:p>
          <a:p>
            <a:pPr marL="171450" indent="-171450">
              <a:buFontTx/>
              <a:buChar char="-"/>
            </a:pPr>
            <a:r>
              <a:rPr lang="cs-CZ" sz="1400">
                <a:latin typeface="Calibri" panose="020F0502020204030204" pitchFamily="34" charset="0"/>
              </a:rPr>
              <a:t>písmo o 1–2 stupně menší než základní písmo; možné použít kurzívu nebo jiný typ písma (musí být na první pohled jasné, co je popisek a co je text práce)</a:t>
            </a:r>
          </a:p>
        </p:txBody>
      </p:sp>
      <p:sp>
        <p:nvSpPr>
          <p:cNvPr id="14" name="Zaoblený obdélník 13"/>
          <p:cNvSpPr/>
          <p:nvPr/>
        </p:nvSpPr>
        <p:spPr>
          <a:xfrm>
            <a:off x="7308255" y="4793420"/>
            <a:ext cx="3326856" cy="9607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55600" indent="-355600" algn="just">
              <a:spcBef>
                <a:spcPts val="0"/>
              </a:spcBef>
            </a:pPr>
            <a:r>
              <a:rPr lang="cs-CZ" sz="1000">
                <a:latin typeface="Calibri" panose="020F0502020204030204" pitchFamily="34" charset="0"/>
              </a:rPr>
              <a:t>Obr. 5 Geografická distribuce stanic měřících intenzitu UV záření a přispívajících do WOUDC rozdělených podle typu používaného přístroje (zdroj dat: WUDC, 2013</a:t>
            </a:r>
            <a:r>
              <a:rPr lang="cs-CZ" sz="1000">
                <a:solidFill>
                  <a:schemeClr val="tx1"/>
                </a:solidFill>
                <a:latin typeface="Calibri" panose="020F0502020204030204" pitchFamily="34" charset="0"/>
              </a:rPr>
              <a:t>; ESRI </a:t>
            </a:r>
            <a:r>
              <a:rPr lang="cs-CZ" sz="1000" cap="small" err="1">
                <a:solidFill>
                  <a:schemeClr val="tx1"/>
                </a:solidFill>
                <a:latin typeface="Calibri" panose="020F0502020204030204" pitchFamily="34" charset="0"/>
              </a:rPr>
              <a:t>World</a:t>
            </a:r>
            <a:r>
              <a:rPr lang="cs-CZ" sz="1000">
                <a:solidFill>
                  <a:schemeClr val="tx1"/>
                </a:solidFill>
                <a:latin typeface="Calibri" panose="020F0502020204030204" pitchFamily="34" charset="0"/>
              </a:rPr>
              <a:t>, 2013; souřadný systém WGS 1984)</a:t>
            </a:r>
          </a:p>
        </p:txBody>
      </p:sp>
      <p:sp>
        <p:nvSpPr>
          <p:cNvPr id="15" name="Zaoblený obdélník 14"/>
          <p:cNvSpPr/>
          <p:nvPr/>
        </p:nvSpPr>
        <p:spPr>
          <a:xfrm>
            <a:off x="2329723" y="5295763"/>
            <a:ext cx="2890413" cy="6225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0363" indent="-360363" algn="just">
              <a:spcBef>
                <a:spcPts val="0"/>
              </a:spcBef>
            </a:pPr>
            <a:r>
              <a:rPr lang="cs-CZ" sz="1000">
                <a:latin typeface="Calibri" panose="020F0502020204030204" pitchFamily="34" charset="0"/>
              </a:rPr>
              <a:t>Obr. 1 Využití LST pro analýzu extrémních teplot na příkladu teplotních anomálií v Evropě a Asii (upraveno podle: </a:t>
            </a:r>
            <a:r>
              <a:rPr lang="cs-CZ" sz="1000" cap="small">
                <a:latin typeface="Calibri" panose="020F0502020204030204" pitchFamily="34" charset="0"/>
              </a:rPr>
              <a:t>EASAC</a:t>
            </a:r>
            <a:r>
              <a:rPr lang="cs-CZ" sz="1000">
                <a:latin typeface="Calibri" panose="020F0502020204030204" pitchFamily="34" charset="0"/>
              </a:rPr>
              <a:t>, 2015*)</a:t>
            </a:r>
          </a:p>
        </p:txBody>
      </p:sp>
      <p:sp>
        <p:nvSpPr>
          <p:cNvPr id="3" name="TextovéPole 2"/>
          <p:cNvSpPr txBox="1"/>
          <p:nvPr/>
        </p:nvSpPr>
        <p:spPr>
          <a:xfrm>
            <a:off x="2329722" y="5923217"/>
            <a:ext cx="2890413" cy="584775"/>
          </a:xfrm>
          <a:prstGeom prst="rect">
            <a:avLst/>
          </a:prstGeom>
          <a:noFill/>
        </p:spPr>
        <p:txBody>
          <a:bodyPr wrap="square" rtlCol="0">
            <a:spAutoFit/>
          </a:bodyPr>
          <a:lstStyle/>
          <a:p>
            <a:r>
              <a:rPr lang="cs-CZ" sz="800" i="1"/>
              <a:t>* Zdroj dat by to byl v případě, že by výsledná mapa byla autorova. Obrázek je převzat ze zahraničního zdroje (je třeba popisky přeložit do češtiny), tj. obrázek je upraven podle … </a:t>
            </a:r>
          </a:p>
        </p:txBody>
      </p:sp>
      <p:sp>
        <p:nvSpPr>
          <p:cNvPr id="16" name="Oval 49">
            <a:hlinkClick r:id="rId6" action="ppaction://hlinksldjump"/>
          </p:cNvPr>
          <p:cNvSpPr>
            <a:spLocks noChangeAspect="1" noChangeArrowheads="1"/>
          </p:cNvSpPr>
          <p:nvPr/>
        </p:nvSpPr>
        <p:spPr bwMode="auto">
          <a:xfrm>
            <a:off x="11490360" y="442947"/>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19" name="Zaoblený obdélník 18"/>
          <p:cNvSpPr/>
          <p:nvPr/>
        </p:nvSpPr>
        <p:spPr>
          <a:xfrm>
            <a:off x="5498435" y="3749372"/>
            <a:ext cx="1417269" cy="4004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velká mezera mezi obrázkem a popiskem</a:t>
            </a:r>
          </a:p>
        </p:txBody>
      </p:sp>
      <p:sp>
        <p:nvSpPr>
          <p:cNvPr id="20" name="Šipka doprava 19"/>
          <p:cNvSpPr/>
          <p:nvPr/>
        </p:nvSpPr>
        <p:spPr>
          <a:xfrm rot="10800000">
            <a:off x="5151950" y="3902632"/>
            <a:ext cx="273819" cy="909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Zaoblený obdélník 20"/>
          <p:cNvSpPr/>
          <p:nvPr/>
        </p:nvSpPr>
        <p:spPr>
          <a:xfrm>
            <a:off x="10523655" y="3053918"/>
            <a:ext cx="1239257" cy="4663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sz="1000">
                <a:latin typeface="Calibri" panose="020F0502020204030204" pitchFamily="34" charset="0"/>
              </a:rPr>
              <a:t>stejné formátování popisku obrázku i textu práce</a:t>
            </a:r>
          </a:p>
        </p:txBody>
      </p:sp>
      <p:sp>
        <p:nvSpPr>
          <p:cNvPr id="22" name="Šipka doprava 21"/>
          <p:cNvSpPr/>
          <p:nvPr/>
        </p:nvSpPr>
        <p:spPr>
          <a:xfrm rot="7332835">
            <a:off x="10386747" y="3666052"/>
            <a:ext cx="273819" cy="909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8" name="Šipka doprava 17"/>
          <p:cNvSpPr/>
          <p:nvPr/>
        </p:nvSpPr>
        <p:spPr>
          <a:xfrm rot="5400000">
            <a:off x="1983003" y="4671676"/>
            <a:ext cx="970346"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prava 22"/>
          <p:cNvSpPr/>
          <p:nvPr/>
        </p:nvSpPr>
        <p:spPr>
          <a:xfrm rot="5400000">
            <a:off x="7206425" y="4419019"/>
            <a:ext cx="505319"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98867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OneDrive – Masarykova univerzita, Ustav vypocetni techniky\VYUKA\Akademické dovednosti\ukázky grafických příloh\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128" y="1141537"/>
            <a:ext cx="4471110" cy="3458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OneDrive – Masarykova univerzita, Ustav vypocetni techniky\VYUKA\Akademické dovednosti\ukázky grafických příloh\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5" t="3904" r="721" b="13395"/>
          <a:stretch/>
        </p:blipFill>
        <p:spPr bwMode="auto">
          <a:xfrm>
            <a:off x="1969748" y="2487942"/>
            <a:ext cx="4847154" cy="2914989"/>
          </a:xfrm>
          <a:prstGeom prst="rect">
            <a:avLst/>
          </a:prstGeom>
          <a:noFill/>
          <a:extLst>
            <a:ext uri="{909E8E84-426E-40DD-AFC4-6F175D3DCCD1}">
              <a14:hiddenFill xmlns:a14="http://schemas.microsoft.com/office/drawing/2010/main">
                <a:solidFill>
                  <a:srgbClr val="FFFFFF"/>
                </a:solidFill>
              </a14:hiddenFill>
            </a:ext>
          </a:extLst>
        </p:spPr>
      </p:pic>
      <p:sp>
        <p:nvSpPr>
          <p:cNvPr id="6" name="Zaoblený obdélník 5"/>
          <p:cNvSpPr/>
          <p:nvPr/>
        </p:nvSpPr>
        <p:spPr>
          <a:xfrm>
            <a:off x="1969748" y="631826"/>
            <a:ext cx="3897817" cy="1019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cs-CZ" altLang="cs-CZ" sz="1400">
                <a:latin typeface="Calibri" panose="020F0502020204030204" pitchFamily="34" charset="0"/>
              </a:rPr>
              <a:t>M</a:t>
            </a:r>
            <a:r>
              <a:rPr lang="cs-CZ" sz="1400">
                <a:solidFill>
                  <a:schemeClr val="dk1"/>
                </a:solidFill>
                <a:latin typeface="Calibri" panose="020F0502020204030204" pitchFamily="34" charset="0"/>
              </a:rPr>
              <a:t>apa umístěná jako obrázek v textu neobsahuje název a tiráž (tyto informace jsou v popisu obrázku), stačí legenda a měřítko. Severka se u mapy orientované na sever běžně nedává.</a:t>
            </a:r>
          </a:p>
        </p:txBody>
      </p:sp>
      <p:cxnSp>
        <p:nvCxnSpPr>
          <p:cNvPr id="8" name="Přímá spojnice 7"/>
          <p:cNvCxnSpPr/>
          <p:nvPr/>
        </p:nvCxnSpPr>
        <p:spPr>
          <a:xfrm flipH="1" flipV="1">
            <a:off x="7521577" y="1293733"/>
            <a:ext cx="1127550" cy="20258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Přímá spojnice 8"/>
          <p:cNvCxnSpPr/>
          <p:nvPr/>
        </p:nvCxnSpPr>
        <p:spPr>
          <a:xfrm flipH="1" flipV="1">
            <a:off x="2660641" y="2679504"/>
            <a:ext cx="3411683" cy="202584"/>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Zaoblený obdélník 10"/>
          <p:cNvSpPr/>
          <p:nvPr/>
        </p:nvSpPr>
        <p:spPr>
          <a:xfrm>
            <a:off x="7199114" y="5030925"/>
            <a:ext cx="4214435" cy="4803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58775" indent="-358775" algn="just">
              <a:spcBef>
                <a:spcPts val="0"/>
              </a:spcBef>
            </a:pPr>
            <a:r>
              <a:rPr lang="cs-CZ" sz="1000">
                <a:latin typeface="Calibri" panose="020F0502020204030204" pitchFamily="34" charset="0"/>
              </a:rPr>
              <a:t>Obr. 2 Základní schéma SO ORP Králíky (zdroj dat: </a:t>
            </a:r>
            <a:r>
              <a:rPr lang="cs-CZ" sz="1000" cap="small" err="1">
                <a:latin typeface="Calibri" panose="020F0502020204030204" pitchFamily="34" charset="0"/>
              </a:rPr>
              <a:t>ArcČR</a:t>
            </a:r>
            <a:r>
              <a:rPr lang="cs-CZ" sz="1000">
                <a:latin typeface="Calibri" panose="020F0502020204030204" pitchFamily="34" charset="0"/>
              </a:rPr>
              <a:t> 500 2.0; souřadný systém WGS 84 / UTM </a:t>
            </a:r>
            <a:r>
              <a:rPr lang="cs-CZ" sz="1000" err="1">
                <a:latin typeface="Calibri" panose="020F0502020204030204" pitchFamily="34" charset="0"/>
              </a:rPr>
              <a:t>Zone</a:t>
            </a:r>
            <a:r>
              <a:rPr lang="cs-CZ" sz="1000">
                <a:latin typeface="Calibri" panose="020F0502020204030204" pitchFamily="34" charset="0"/>
              </a:rPr>
              <a:t> 33N)</a:t>
            </a:r>
          </a:p>
        </p:txBody>
      </p:sp>
      <p:cxnSp>
        <p:nvCxnSpPr>
          <p:cNvPr id="12" name="Přímá spojnice 11"/>
          <p:cNvCxnSpPr/>
          <p:nvPr/>
        </p:nvCxnSpPr>
        <p:spPr>
          <a:xfrm flipH="1" flipV="1">
            <a:off x="10266256" y="4006663"/>
            <a:ext cx="1127550" cy="202584"/>
          </a:xfrm>
          <a:prstGeom prst="line">
            <a:avLst/>
          </a:prstGeom>
          <a:ln/>
        </p:spPr>
        <p:style>
          <a:lnRef idx="3">
            <a:schemeClr val="accent2"/>
          </a:lnRef>
          <a:fillRef idx="0">
            <a:schemeClr val="accent2"/>
          </a:fillRef>
          <a:effectRef idx="2">
            <a:schemeClr val="accent2"/>
          </a:effectRef>
          <a:fontRef idx="minor">
            <a:schemeClr val="tx1"/>
          </a:fontRef>
        </p:style>
      </p:cxnSp>
      <p:sp>
        <p:nvSpPr>
          <p:cNvPr id="13" name="Zaoblený obdélník 12"/>
          <p:cNvSpPr/>
          <p:nvPr/>
        </p:nvSpPr>
        <p:spPr>
          <a:xfrm>
            <a:off x="2014347" y="5794937"/>
            <a:ext cx="4820311" cy="649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14000" indent="-442800" algn="just">
              <a:spcBef>
                <a:spcPts val="0"/>
              </a:spcBef>
            </a:pPr>
            <a:r>
              <a:rPr lang="cs-CZ" sz="1000">
                <a:latin typeface="Calibri" panose="020F0502020204030204" pitchFamily="34" charset="0"/>
              </a:rPr>
              <a:t>Obr. 17 Změna podílu obyvatel žijících pod 1,25 USD/DEN v regionech světa dle Světové banky v období 1990–2012 (zdroj dat: UNDP, 2013; THE WORLD BANK, 2013; </a:t>
            </a:r>
            <a:r>
              <a:rPr lang="cs-CZ" sz="1000" cap="small" err="1">
                <a:latin typeface="Calibri" panose="020F0502020204030204" pitchFamily="34" charset="0"/>
              </a:rPr>
              <a:t>Alkire</a:t>
            </a:r>
            <a:r>
              <a:rPr lang="cs-CZ" sz="1000" cap="small">
                <a:latin typeface="Calibri" panose="020F0502020204030204" pitchFamily="34" charset="0"/>
              </a:rPr>
              <a:t>, </a:t>
            </a:r>
            <a:r>
              <a:rPr lang="cs-CZ" sz="1000" cap="small" err="1">
                <a:latin typeface="Calibri" panose="020F0502020204030204" pitchFamily="34" charset="0"/>
              </a:rPr>
              <a:t>Conconi</a:t>
            </a:r>
            <a:r>
              <a:rPr lang="cs-CZ" sz="1000" cap="small">
                <a:latin typeface="Calibri" panose="020F0502020204030204" pitchFamily="34" charset="0"/>
              </a:rPr>
              <a:t>, </a:t>
            </a:r>
            <a:r>
              <a:rPr lang="cs-CZ" sz="1000" cap="small" err="1">
                <a:latin typeface="Calibri" panose="020F0502020204030204" pitchFamily="34" charset="0"/>
              </a:rPr>
              <a:t>Roche</a:t>
            </a:r>
            <a:r>
              <a:rPr lang="cs-CZ" sz="1000">
                <a:latin typeface="Calibri" panose="020F0502020204030204" pitchFamily="34" charset="0"/>
              </a:rPr>
              <a:t>, 2013; souřadný systém WGS 84)</a:t>
            </a:r>
          </a:p>
        </p:txBody>
      </p:sp>
      <p:cxnSp>
        <p:nvCxnSpPr>
          <p:cNvPr id="14" name="Přímá spojnice 13"/>
          <p:cNvCxnSpPr/>
          <p:nvPr/>
        </p:nvCxnSpPr>
        <p:spPr>
          <a:xfrm flipH="1" flipV="1">
            <a:off x="5078236" y="4792519"/>
            <a:ext cx="1632345" cy="202584"/>
          </a:xfrm>
          <a:prstGeom prst="line">
            <a:avLst/>
          </a:prstGeom>
          <a:ln/>
        </p:spPr>
        <p:style>
          <a:lnRef idx="3">
            <a:schemeClr val="accent2"/>
          </a:lnRef>
          <a:fillRef idx="0">
            <a:schemeClr val="accent2"/>
          </a:fillRef>
          <a:effectRef idx="2">
            <a:schemeClr val="accent2"/>
          </a:effectRef>
          <a:fontRef idx="minor">
            <a:schemeClr val="tx1"/>
          </a:fontRef>
        </p:style>
      </p:cxnSp>
      <p:sp>
        <p:nvSpPr>
          <p:cNvPr id="16" name="Oval 49">
            <a:hlinkClick r:id="rId4" action="ppaction://hlinksldjump"/>
          </p:cNvPr>
          <p:cNvSpPr>
            <a:spLocks noChangeAspect="1" noChangeArrowheads="1"/>
          </p:cNvSpPr>
          <p:nvPr/>
        </p:nvSpPr>
        <p:spPr bwMode="auto">
          <a:xfrm>
            <a:off x="11499238" y="442947"/>
            <a:ext cx="360000" cy="360000"/>
          </a:xfrm>
          <a:prstGeom prst="ellipse">
            <a:avLst/>
          </a:prstGeom>
          <a:solidFill>
            <a:schemeClr val="tx1"/>
          </a:solidFill>
          <a:ln w="9525" algn="ctr">
            <a:solidFill>
              <a:schemeClr val="tx1"/>
            </a:solidFill>
            <a:round/>
            <a:headEnd/>
            <a:tailEnd/>
          </a:ln>
          <a:effectLst/>
        </p:spPr>
        <p:txBody>
          <a:bodyPr wrap="none" anchor="ctr"/>
          <a:lstStyle/>
          <a:p>
            <a:pPr algn="ctr"/>
            <a:r>
              <a:rPr lang="nl-NL" sz="2400" b="1">
                <a:solidFill>
                  <a:schemeClr val="bg1"/>
                </a:solidFill>
              </a:rPr>
              <a:t>X</a:t>
            </a:r>
            <a:endParaRPr lang="en-GB" sz="2400" b="1">
              <a:solidFill>
                <a:schemeClr val="bg1"/>
              </a:solidFill>
            </a:endParaRPr>
          </a:p>
        </p:txBody>
      </p:sp>
      <p:sp>
        <p:nvSpPr>
          <p:cNvPr id="15" name="Rounded Rectangle 12">
            <a:hlinkClick r:id="rId5" action="ppaction://hlinksldjump"/>
          </p:cNvPr>
          <p:cNvSpPr/>
          <p:nvPr/>
        </p:nvSpPr>
        <p:spPr>
          <a:xfrm>
            <a:off x="491321" y="4149807"/>
            <a:ext cx="1160058" cy="967808"/>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Grafická prezentace</a:t>
            </a:r>
            <a:endParaRPr lang="en-US" sz="1400" b="1"/>
          </a:p>
        </p:txBody>
      </p:sp>
      <p:sp>
        <p:nvSpPr>
          <p:cNvPr id="17" name="Šipka doprava 16"/>
          <p:cNvSpPr/>
          <p:nvPr/>
        </p:nvSpPr>
        <p:spPr>
          <a:xfrm rot="5400000">
            <a:off x="7295590" y="4736633"/>
            <a:ext cx="362877" cy="8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rot="5400000">
            <a:off x="2236886" y="5531828"/>
            <a:ext cx="328755" cy="9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5584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667" y="1872139"/>
            <a:ext cx="3282215" cy="465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258780" y="2038623"/>
            <a:ext cx="5903334" cy="3323987"/>
          </a:xfrm>
          <a:prstGeom prst="rect">
            <a:avLst/>
          </a:prstGeom>
          <a:noFill/>
        </p:spPr>
        <p:txBody>
          <a:bodyPr wrap="square" rtlCol="0">
            <a:spAutoFit/>
          </a:bodyPr>
          <a:lstStyle/>
          <a:p>
            <a:pPr algn="ctr"/>
            <a:r>
              <a:rPr lang="cs-CZ" sz="1400" b="1">
                <a:latin typeface="Calibri" panose="020F0502020204030204" pitchFamily="34" charset="0"/>
              </a:rPr>
              <a:t>Titulní list </a:t>
            </a:r>
            <a:endParaRPr lang="cs-CZ" sz="1400">
              <a:latin typeface="Calibri" panose="020F0502020204030204" pitchFamily="34" charset="0"/>
            </a:endParaRPr>
          </a:p>
          <a:p>
            <a:endParaRPr lang="cs-CZ" sz="1400">
              <a:latin typeface="Calibri" panose="020F0502020204030204" pitchFamily="34" charset="0"/>
            </a:endParaRPr>
          </a:p>
          <a:p>
            <a:r>
              <a:rPr lang="cs-CZ" sz="1400">
                <a:latin typeface="Calibri" panose="020F0502020204030204" pitchFamily="34" charset="0"/>
              </a:rPr>
              <a:t>1) Jedná se o první stránku (tj. 1 nebo i) bez viditelného číslování. Číslování se neuvádí ani na následujících povinných částech (ale do číslování se zahrnují). První viditelně číslovaná stránka je až v části text práce. </a:t>
            </a:r>
          </a:p>
          <a:p>
            <a:r>
              <a:rPr lang="pl-PL" sz="1400">
                <a:latin typeface="Calibri" panose="020F0502020204030204" pitchFamily="34" charset="0"/>
              </a:rPr>
              <a:t>2) Na této stránce je uvedeno: </a:t>
            </a:r>
          </a:p>
          <a:p>
            <a:r>
              <a:rPr lang="cs-CZ" sz="1400">
                <a:latin typeface="Calibri" panose="020F0502020204030204" pitchFamily="34" charset="0"/>
              </a:rPr>
              <a:t>- text „Masarykova univerzita“, </a:t>
            </a:r>
          </a:p>
          <a:p>
            <a:r>
              <a:rPr lang="cs-CZ" sz="1400">
                <a:latin typeface="Calibri" panose="020F0502020204030204" pitchFamily="34" charset="0"/>
              </a:rPr>
              <a:t>- text „Přírodovědecká fakulta“, </a:t>
            </a:r>
          </a:p>
          <a:p>
            <a:r>
              <a:rPr lang="cs-CZ" sz="1400">
                <a:latin typeface="Calibri" panose="020F0502020204030204" pitchFamily="34" charset="0"/>
              </a:rPr>
              <a:t>- název práce, </a:t>
            </a:r>
          </a:p>
          <a:p>
            <a:r>
              <a:rPr lang="cs-CZ" sz="1400">
                <a:latin typeface="Calibri" panose="020F0502020204030204" pitchFamily="34" charset="0"/>
              </a:rPr>
              <a:t>- typ práce, tj. text „Bakalářská práce“ nebo „Diplomová práce“ nebo Rigorózní práce“, </a:t>
            </a:r>
          </a:p>
          <a:p>
            <a:r>
              <a:rPr lang="cs-CZ" sz="1400">
                <a:latin typeface="Calibri" panose="020F0502020204030204" pitchFamily="34" charset="0"/>
              </a:rPr>
              <a:t>- plné jméno autora bez titulů, </a:t>
            </a:r>
          </a:p>
          <a:p>
            <a:r>
              <a:rPr lang="cs-CZ" sz="1400">
                <a:latin typeface="Calibri" panose="020F0502020204030204" pitchFamily="34" charset="0"/>
              </a:rPr>
              <a:t>- jméno vedoucího práce včetně titulů (pouze u bakalářské a diplomové práce) </a:t>
            </a:r>
          </a:p>
          <a:p>
            <a:r>
              <a:rPr lang="cs-CZ" sz="1400">
                <a:latin typeface="Calibri" panose="020F0502020204030204" pitchFamily="34" charset="0"/>
              </a:rPr>
              <a:t>- název ústavu </a:t>
            </a:r>
          </a:p>
          <a:p>
            <a:r>
              <a:rPr lang="cs-CZ" sz="1400">
                <a:latin typeface="Calibri" panose="020F0502020204030204" pitchFamily="34" charset="0"/>
              </a:rPr>
              <a:t>- text „Brno“ a rok odevzdání práce. </a:t>
            </a:r>
          </a:p>
        </p:txBody>
      </p:sp>
      <p:sp>
        <p:nvSpPr>
          <p:cNvPr id="2" name="Nadpis 1"/>
          <p:cNvSpPr>
            <a:spLocks noGrp="1"/>
          </p:cNvSpPr>
          <p:nvPr>
            <p:ph type="title"/>
          </p:nvPr>
        </p:nvSpPr>
        <p:spPr/>
        <p:txBody>
          <a:bodyPr/>
          <a:lstStyle/>
          <a:p>
            <a:r>
              <a:rPr lang="cs-CZ" b="1" cap="all"/>
              <a:t>Titulní list</a:t>
            </a:r>
            <a:endParaRPr lang="cs-CZ"/>
          </a:p>
        </p:txBody>
      </p:sp>
      <p:sp>
        <p:nvSpPr>
          <p:cNvPr id="8" name="Rounded Rectangle 10">
            <a:hlinkClick r:id="rId4"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9" name="Šipka doprava 8">
            <a:hlinkClick r:id="rId5"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0" name="Šipka doprava 9">
            <a:hlinkClick r:id="rId6"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1" name="Obdélník 10"/>
          <p:cNvSpPr/>
          <p:nvPr/>
        </p:nvSpPr>
        <p:spPr>
          <a:xfrm>
            <a:off x="6262204" y="5270276"/>
            <a:ext cx="1955792" cy="307777"/>
          </a:xfrm>
          <a:prstGeom prst="rect">
            <a:avLst/>
          </a:prstGeom>
        </p:spPr>
        <p:txBody>
          <a:bodyPr wrap="none">
            <a:spAutoFit/>
          </a:bodyPr>
          <a:lstStyle/>
          <a:p>
            <a:r>
              <a:rPr lang="cs-CZ" sz="1400" cap="small">
                <a:latin typeface="Calibri" panose="020F0502020204030204" pitchFamily="34" charset="0"/>
              </a:rPr>
              <a:t>(Kašparovský</a:t>
            </a:r>
            <a:r>
              <a:rPr lang="cs-CZ" sz="1400">
                <a:latin typeface="Calibri" panose="020F0502020204030204" pitchFamily="34" charset="0"/>
              </a:rPr>
              <a:t>, </a:t>
            </a:r>
            <a:r>
              <a:rPr lang="cs-CZ" sz="1400" smtClean="0">
                <a:latin typeface="Calibri" panose="020F0502020204030204" pitchFamily="34" charset="0"/>
              </a:rPr>
              <a:t>2019, </a:t>
            </a:r>
            <a:r>
              <a:rPr lang="cs-CZ" sz="1400">
                <a:latin typeface="Calibri" panose="020F0502020204030204" pitchFamily="34" charset="0"/>
              </a:rPr>
              <a:t>čl. </a:t>
            </a:r>
            <a:r>
              <a:rPr lang="cs-CZ" sz="1400" smtClean="0">
                <a:latin typeface="Calibri" panose="020F0502020204030204" pitchFamily="34" charset="0"/>
              </a:rPr>
              <a:t>4)</a:t>
            </a:r>
            <a:endParaRPr lang="cs-CZ" sz="1400">
              <a:latin typeface="Calibri" panose="020F0502020204030204" pitchFamily="34" charset="0"/>
            </a:endParaRPr>
          </a:p>
        </p:txBody>
      </p:sp>
      <p:sp>
        <p:nvSpPr>
          <p:cNvPr id="15" name="TextovéPole 14"/>
          <p:cNvSpPr txBox="1"/>
          <p:nvPr/>
        </p:nvSpPr>
        <p:spPr>
          <a:xfrm>
            <a:off x="2258780" y="5893616"/>
            <a:ext cx="5447038" cy="338554"/>
          </a:xfrm>
          <a:prstGeom prst="rect">
            <a:avLst/>
          </a:prstGeom>
          <a:noFill/>
        </p:spPr>
        <p:txBody>
          <a:bodyPr wrap="square" rtlCol="0">
            <a:spAutoFit/>
          </a:bodyPr>
          <a:lstStyle/>
          <a:p>
            <a:r>
              <a:rPr lang="cs-CZ" sz="1600">
                <a:latin typeface="Calibri" panose="020F0502020204030204" pitchFamily="34" charset="0"/>
              </a:rPr>
              <a:t>logotypy MU - </a:t>
            </a:r>
            <a:r>
              <a:rPr lang="cs-CZ" sz="1600">
                <a:latin typeface="Calibri" panose="020F0502020204030204" pitchFamily="34" charset="0"/>
                <a:hlinkClick r:id="rId7"/>
              </a:rPr>
              <a:t>https://sablony.muni.cz/</a:t>
            </a:r>
            <a:endParaRPr lang="cs-CZ" sz="1600">
              <a:latin typeface="Calibri" panose="020F0502020204030204" pitchFamily="34" charset="0"/>
            </a:endParaRPr>
          </a:p>
        </p:txBody>
      </p:sp>
    </p:spTree>
    <p:extLst>
      <p:ext uri="{BB962C8B-B14F-4D97-AF65-F5344CB8AC3E}">
        <p14:creationId xmlns:p14="http://schemas.microsoft.com/office/powerpoint/2010/main" val="409614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Bibliografická identifikace</a:t>
            </a:r>
            <a:endParaRPr lang="cs-CZ"/>
          </a:p>
        </p:txBody>
      </p:sp>
      <p:graphicFrame>
        <p:nvGraphicFramePr>
          <p:cNvPr id="4" name="Zástupný symbol pro obsah 3"/>
          <p:cNvGraphicFramePr>
            <a:graphicFrameLocks noGrp="1"/>
          </p:cNvGraphicFramePr>
          <p:nvPr>
            <p:ph sz="quarter" idx="10"/>
            <p:extLst>
              <p:ext uri="{D42A27DB-BD31-4B8C-83A1-F6EECF244321}">
                <p14:modId xmlns:p14="http://schemas.microsoft.com/office/powerpoint/2010/main" val="154449239"/>
              </p:ext>
            </p:extLst>
          </p:nvPr>
        </p:nvGraphicFramePr>
        <p:xfrm>
          <a:off x="2101850" y="2071688"/>
          <a:ext cx="9384030" cy="3031200"/>
        </p:xfrm>
        <a:graphic>
          <a:graphicData uri="http://schemas.openxmlformats.org/drawingml/2006/table">
            <a:tbl>
              <a:tblPr firstRow="1" bandRow="1">
                <a:tableStyleId>{5C22544A-7EE6-4342-B048-85BDC9FD1C3A}</a:tableStyleId>
              </a:tblPr>
              <a:tblGrid>
                <a:gridCol w="1476000">
                  <a:extLst>
                    <a:ext uri="{9D8B030D-6E8A-4147-A177-3AD203B41FA5}">
                      <a16:colId xmlns="" xmlns:a16="http://schemas.microsoft.com/office/drawing/2014/main" val="20000"/>
                    </a:ext>
                  </a:extLst>
                </a:gridCol>
                <a:gridCol w="3096000">
                  <a:extLst>
                    <a:ext uri="{9D8B030D-6E8A-4147-A177-3AD203B41FA5}">
                      <a16:colId xmlns="" xmlns:a16="http://schemas.microsoft.com/office/drawing/2014/main" val="20001"/>
                    </a:ext>
                  </a:extLst>
                </a:gridCol>
                <a:gridCol w="240030">
                  <a:extLst>
                    <a:ext uri="{9D8B030D-6E8A-4147-A177-3AD203B41FA5}">
                      <a16:colId xmlns="" xmlns:a16="http://schemas.microsoft.com/office/drawing/2014/main" val="20002"/>
                    </a:ext>
                  </a:extLst>
                </a:gridCol>
                <a:gridCol w="1476000">
                  <a:extLst>
                    <a:ext uri="{9D8B030D-6E8A-4147-A177-3AD203B41FA5}">
                      <a16:colId xmlns="" xmlns:a16="http://schemas.microsoft.com/office/drawing/2014/main" val="20003"/>
                    </a:ext>
                  </a:extLst>
                </a:gridCol>
                <a:gridCol w="3096000">
                  <a:extLst>
                    <a:ext uri="{9D8B030D-6E8A-4147-A177-3AD203B41FA5}">
                      <a16:colId xmlns="" xmlns:a16="http://schemas.microsoft.com/office/drawing/2014/main" val="20004"/>
                    </a:ext>
                  </a:extLst>
                </a:gridCol>
              </a:tblGrid>
              <a:tr h="2880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dirty="0">
                          <a:solidFill>
                            <a:schemeClr val="tx1"/>
                          </a:solidFill>
                          <a:latin typeface="Calibri"/>
                        </a:rPr>
                        <a:t>Bibliografický záznam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cs-CZ" sz="1200">
                        <a:latin typeface="Calibri" panose="020F0502020204030204" pitchFamily="34" charset="0"/>
                      </a:endParaRPr>
                    </a:p>
                  </a:txBody>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Calibri"/>
                        </a:rPr>
                        <a:t>Bibliografic</a:t>
                      </a:r>
                      <a:r>
                        <a:rPr lang="en-US" sz="1200" b="1" dirty="0">
                          <a:solidFill>
                            <a:schemeClr val="tx1"/>
                          </a:solidFill>
                          <a:latin typeface="Calibri"/>
                        </a:rPr>
                        <a:t> Entry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cs-CZ" sz="1200">
                        <a:latin typeface="Calibri" panose="020F0502020204030204" pitchFamily="34" charset="0"/>
                      </a:endParaRPr>
                    </a:p>
                  </a:txBody>
                  <a:tcPr/>
                </a:tc>
                <a:extLst>
                  <a:ext uri="{0D108BD9-81ED-4DB2-BD59-A6C34878D82A}">
                    <a16:rowId xmlns="" xmlns:a16="http://schemas.microsoft.com/office/drawing/2014/main" val="10000"/>
                  </a:ext>
                </a:extLst>
              </a:tr>
              <a:tr h="0">
                <a:tc>
                  <a:txBody>
                    <a:bodyPr/>
                    <a:lstStyle/>
                    <a:p>
                      <a:r>
                        <a:rPr lang="cs-CZ" sz="1200" b="1" smtClean="0">
                          <a:solidFill>
                            <a:schemeClr val="tx1"/>
                          </a:solidFill>
                          <a:latin typeface="Calibri"/>
                        </a:rPr>
                        <a:t>Autor/Autorka:</a:t>
                      </a:r>
                      <a:endParaRPr lang="cs-CZ" sz="1200" dirty="0">
                        <a:solidFill>
                          <a:schemeClr val="tx1"/>
                        </a:solidFill>
                        <a:latin typeface="Calibri"/>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Plné jméno včetně titulů</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Author</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rPr>
                        <a:t>Full name including degrees</a:t>
                      </a:r>
                      <a:endParaRPr lang="cs-CZ" sz="1200" dirty="0">
                        <a:solidFill>
                          <a:schemeClr val="tx1"/>
                        </a:solidFill>
                        <a:latin typeface="Calibri"/>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cs-CZ" sz="1200" dirty="0">
                          <a:solidFill>
                            <a:schemeClr val="tx1"/>
                          </a:solidFill>
                          <a:latin typeface="Calibri"/>
                        </a:rPr>
                        <a:t>Přírodovědecká fakulta, Masarykova univerzita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rPr>
                        <a:t>Faculty of Science, Masaryk University</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Geografický ústav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rPr>
                        <a:t>Department of Geography</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r>
                        <a:rPr lang="cs-CZ" sz="1200" b="1" dirty="0">
                          <a:solidFill>
                            <a:schemeClr val="tx1"/>
                          </a:solidFill>
                          <a:latin typeface="Calibri"/>
                        </a:rPr>
                        <a:t>Název práce:</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Název práce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Title of Thesis</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rPr>
                        <a:t>Title of Thesis</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r>
                        <a:rPr lang="cs-CZ" sz="1200" b="1" dirty="0">
                          <a:solidFill>
                            <a:schemeClr val="tx1"/>
                          </a:solidFill>
                          <a:latin typeface="Calibri"/>
                        </a:rPr>
                        <a:t>Studijní program: </a:t>
                      </a:r>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Studijní program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Degree </a:t>
                      </a:r>
                      <a:r>
                        <a:rPr lang="en-US" sz="1200" b="1" dirty="0" err="1">
                          <a:solidFill>
                            <a:schemeClr val="tx1"/>
                          </a:solidFill>
                          <a:latin typeface="Calibri"/>
                        </a:rPr>
                        <a:t>Programme</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tx1"/>
                          </a:solidFill>
                          <a:latin typeface="Calibri"/>
                        </a:rPr>
                        <a:t>Degree </a:t>
                      </a:r>
                      <a:r>
                        <a:rPr lang="en-US" sz="1200" dirty="0" err="1">
                          <a:solidFill>
                            <a:schemeClr val="tx1"/>
                          </a:solidFill>
                          <a:latin typeface="Calibri"/>
                        </a:rPr>
                        <a:t>Programme</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r>
                        <a:rPr lang="cs-CZ" sz="1200" b="1" dirty="0">
                          <a:solidFill>
                            <a:schemeClr val="tx1"/>
                          </a:solidFill>
                          <a:latin typeface="Calibri"/>
                        </a:rPr>
                        <a:t>Studijní obor:	</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cs-CZ" sz="1200" dirty="0">
                          <a:solidFill>
                            <a:schemeClr val="tx1"/>
                          </a:solidFill>
                          <a:latin typeface="Calibri"/>
                        </a:rPr>
                        <a:t>Studijní obor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Field of Study</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tx1"/>
                          </a:solidFill>
                          <a:latin typeface="Calibri"/>
                        </a:rPr>
                        <a:t>Field of Study</a:t>
                      </a:r>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0">
                <a:tc>
                  <a:txBody>
                    <a:bodyPr/>
                    <a:lstStyle/>
                    <a:p>
                      <a:r>
                        <a:rPr lang="cs-CZ" sz="1200" b="1" dirty="0">
                          <a:solidFill>
                            <a:schemeClr val="tx1"/>
                          </a:solidFill>
                          <a:latin typeface="Calibri"/>
                        </a:rPr>
                        <a:t>Vedoucí práce:</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cs-CZ" sz="1200" dirty="0">
                          <a:solidFill>
                            <a:schemeClr val="tx1"/>
                          </a:solidFill>
                          <a:latin typeface="Calibri"/>
                        </a:rPr>
                        <a:t>Plné jméno včetně titulů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Supervisor</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Plné jméno včetně titulů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0">
                <a:tc>
                  <a:txBody>
                    <a:bodyPr/>
                    <a:lstStyle/>
                    <a:p>
                      <a:r>
                        <a:rPr lang="cs-CZ" sz="1200" b="1" dirty="0">
                          <a:solidFill>
                            <a:schemeClr val="tx1"/>
                          </a:solidFill>
                          <a:latin typeface="Calibri"/>
                        </a:rPr>
                        <a:t>Akademický rok: </a:t>
                      </a:r>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Rok/rok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Academic</a:t>
                      </a:r>
                      <a:r>
                        <a:rPr lang="en-US" sz="1200" dirty="0">
                          <a:solidFill>
                            <a:schemeClr val="tx1"/>
                          </a:solidFill>
                          <a:latin typeface="Calibri"/>
                        </a:rPr>
                        <a:t> </a:t>
                      </a:r>
                      <a:r>
                        <a:rPr lang="en-US" sz="1200" b="1" dirty="0">
                          <a:solidFill>
                            <a:schemeClr val="tx1"/>
                          </a:solidFill>
                          <a:latin typeface="Calibri"/>
                        </a:rPr>
                        <a:t>Year</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cs-CZ" sz="1200" dirty="0">
                          <a:solidFill>
                            <a:schemeClr val="tx1"/>
                          </a:solidFill>
                          <a:latin typeface="Calibri"/>
                        </a:rPr>
                        <a:t>Rok/rok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0">
                <a:tc>
                  <a:txBody>
                    <a:bodyPr/>
                    <a:lstStyle/>
                    <a:p>
                      <a:r>
                        <a:rPr lang="cs-CZ" sz="1200" b="1" dirty="0">
                          <a:solidFill>
                            <a:schemeClr val="tx1"/>
                          </a:solidFill>
                          <a:latin typeface="Calibri"/>
                        </a:rPr>
                        <a:t>Počet stran:</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tx1"/>
                          </a:solidFill>
                          <a:latin typeface="Calibri"/>
                        </a:rPr>
                        <a:t>Počet stran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Number</a:t>
                      </a:r>
                      <a:r>
                        <a:rPr lang="en-US" sz="1200" dirty="0">
                          <a:solidFill>
                            <a:schemeClr val="tx1"/>
                          </a:solidFill>
                          <a:latin typeface="Calibri"/>
                        </a:rPr>
                        <a:t> </a:t>
                      </a:r>
                      <a:r>
                        <a:rPr lang="en-US" sz="1200" b="1" dirty="0">
                          <a:solidFill>
                            <a:schemeClr val="tx1"/>
                          </a:solidFill>
                          <a:latin typeface="Calibri"/>
                        </a:rPr>
                        <a:t>of Pages</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0" dirty="0">
                          <a:solidFill>
                            <a:schemeClr val="tx1"/>
                          </a:solidFill>
                          <a:latin typeface="Calibri"/>
                        </a:rPr>
                        <a:t>Number of Pages</a:t>
                      </a:r>
                      <a:endParaRPr lang="cs-CZ" sz="1200" b="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0">
                <a:tc>
                  <a:txBody>
                    <a:bodyPr/>
                    <a:lstStyle/>
                    <a:p>
                      <a:r>
                        <a:rPr lang="cs-CZ" sz="1200" b="1" dirty="0">
                          <a:solidFill>
                            <a:schemeClr val="tx1"/>
                          </a:solidFill>
                          <a:latin typeface="Calibri"/>
                        </a:rPr>
                        <a:t>Klíčová slova:</a:t>
                      </a:r>
                      <a:r>
                        <a:rPr lang="cs-CZ" sz="1200" dirty="0">
                          <a:solidFill>
                            <a:schemeClr val="tx1"/>
                          </a:solidFill>
                          <a:latin typeface="Calibri"/>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cs-CZ" sz="1200" dirty="0">
                          <a:solidFill>
                            <a:schemeClr val="tx1"/>
                          </a:solidFill>
                          <a:latin typeface="Calibri"/>
                        </a:rPr>
                        <a:t>Klíčové slovo, klíčové slovo, klíčové slovo,...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cs-CZ" sz="120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latin typeface="Calibri"/>
                        </a:rPr>
                        <a:t>Keywords</a:t>
                      </a:r>
                      <a:r>
                        <a:rPr lang="en-US" sz="1200" dirty="0">
                          <a:solidFill>
                            <a:schemeClr val="tx1"/>
                          </a:solidFill>
                          <a:latin typeface="Calibri"/>
                        </a:rPr>
                        <a:t>:</a:t>
                      </a:r>
                      <a:endParaRPr lang="cs-CZ"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rPr>
                        <a:t>Keyword, </a:t>
                      </a:r>
                      <a:r>
                        <a:rPr lang="cs-CZ" sz="1200" dirty="0">
                          <a:solidFill>
                            <a:schemeClr val="tx1"/>
                          </a:solidFill>
                          <a:latin typeface="Calibri"/>
                        </a:rPr>
                        <a:t>k</a:t>
                      </a:r>
                      <a:r>
                        <a:rPr lang="en-US" sz="1200" dirty="0" err="1">
                          <a:solidFill>
                            <a:schemeClr val="tx1"/>
                          </a:solidFill>
                          <a:latin typeface="Calibri"/>
                        </a:rPr>
                        <a:t>eyword</a:t>
                      </a:r>
                      <a:r>
                        <a:rPr lang="en-US" sz="1200" dirty="0">
                          <a:solidFill>
                            <a:schemeClr val="tx1"/>
                          </a:solidFill>
                          <a:latin typeface="Calibri"/>
                        </a:rPr>
                        <a:t>, </a:t>
                      </a:r>
                      <a:r>
                        <a:rPr lang="cs-CZ" sz="1200" dirty="0">
                          <a:solidFill>
                            <a:schemeClr val="tx1"/>
                          </a:solidFill>
                          <a:latin typeface="Calibri"/>
                        </a:rPr>
                        <a:t>k</a:t>
                      </a:r>
                      <a:r>
                        <a:rPr lang="en-US" sz="1200" dirty="0" err="1">
                          <a:solidFill>
                            <a:schemeClr val="tx1"/>
                          </a:solidFill>
                          <a:latin typeface="Calibri"/>
                        </a:rPr>
                        <a:t>eyword</a:t>
                      </a:r>
                      <a:r>
                        <a:rPr lang="en-US" sz="1200" dirty="0">
                          <a:solidFill>
                            <a:schemeClr val="tx1"/>
                          </a:solidFill>
                          <a:latin typeface="Calibri"/>
                        </a:rPr>
                        <a:t>, </a:t>
                      </a:r>
                      <a:r>
                        <a:rPr lang="cs-CZ" sz="1200" dirty="0">
                          <a:solidFill>
                            <a:schemeClr val="tx1"/>
                          </a:solidFill>
                          <a:latin typeface="Calibri"/>
                        </a:rPr>
                        <a:t>k</a:t>
                      </a:r>
                      <a:r>
                        <a:rPr lang="en-US" sz="1200" dirty="0" err="1">
                          <a:solidFill>
                            <a:schemeClr val="tx1"/>
                          </a:solidFill>
                          <a:latin typeface="Calibri"/>
                        </a:rPr>
                        <a:t>eyword</a:t>
                      </a:r>
                      <a:r>
                        <a:rPr lang="cs-CZ" sz="1200" dirty="0">
                          <a:solidFill>
                            <a:schemeClr val="tx1"/>
                          </a:solidFill>
                          <a:latin typeface="Calibri"/>
                        </a:rPr>
                        <a:t>,…</a:t>
                      </a:r>
                      <a:endParaRPr lang="en-US" sz="1200" dirty="0">
                        <a:solidFill>
                          <a:schemeClr val="tx1"/>
                        </a:solidFill>
                        <a:latin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sp>
        <p:nvSpPr>
          <p:cNvPr id="5" name="Rounded Rectangle 10">
            <a:hlinkClick r:id="rId3"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6" name="Šipka doprava 5">
            <a:hlinkClick r:id="rId4"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7" name="Šipka doprava 6">
            <a:hlinkClick r:id="rId5"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8" name="TextovéPole 7"/>
          <p:cNvSpPr txBox="1"/>
          <p:nvPr/>
        </p:nvSpPr>
        <p:spPr>
          <a:xfrm>
            <a:off x="2094033" y="5494154"/>
            <a:ext cx="3370538" cy="307777"/>
          </a:xfrm>
          <a:prstGeom prst="rect">
            <a:avLst/>
          </a:prstGeom>
          <a:noFill/>
        </p:spPr>
        <p:txBody>
          <a:bodyPr wrap="none" rtlCol="0">
            <a:spAutoFit/>
          </a:bodyPr>
          <a:lstStyle/>
          <a:p>
            <a:r>
              <a:rPr lang="cs-CZ" sz="1400">
                <a:latin typeface="Calibri" panose="020F0502020204030204" pitchFamily="34" charset="0"/>
              </a:rPr>
              <a:t>Každý záznam dejte na samostatnou stranu.</a:t>
            </a:r>
          </a:p>
        </p:txBody>
      </p:sp>
    </p:spTree>
    <p:extLst>
      <p:ext uri="{BB962C8B-B14F-4D97-AF65-F5344CB8AC3E}">
        <p14:creationId xmlns:p14="http://schemas.microsoft.com/office/powerpoint/2010/main" val="417180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a:t>Abstrakt</a:t>
            </a:r>
            <a:endParaRPr lang="cs-CZ"/>
          </a:p>
        </p:txBody>
      </p:sp>
      <p:sp>
        <p:nvSpPr>
          <p:cNvPr id="3" name="Zástupný symbol pro obsah 2"/>
          <p:cNvSpPr>
            <a:spLocks noGrp="1"/>
          </p:cNvSpPr>
          <p:nvPr>
            <p:ph sz="quarter" idx="10"/>
          </p:nvPr>
        </p:nvSpPr>
        <p:spPr>
          <a:xfrm>
            <a:off x="2101753" y="1910983"/>
            <a:ext cx="9678915" cy="4326044"/>
          </a:xfrm>
        </p:spPr>
        <p:txBody>
          <a:bodyPr>
            <a:noAutofit/>
          </a:bodyPr>
          <a:lstStyle/>
          <a:p>
            <a:pPr marL="0" indent="0">
              <a:lnSpc>
                <a:spcPct val="100000"/>
              </a:lnSpc>
              <a:spcAft>
                <a:spcPts val="600"/>
              </a:spcAft>
              <a:buNone/>
            </a:pPr>
            <a:r>
              <a:rPr lang="cs-CZ" sz="1600"/>
              <a:t>Abstrakt je krátká, přesná, konkrétní a výstižná charakteristika obsa­hu článku/dokumentu. Čtenáři má být srozumitelný i bez studia celého dokumentu. Musí mít minimálně 100, maximálně 2000 znaků (bez mezer).</a:t>
            </a:r>
          </a:p>
          <a:p>
            <a:pPr marL="0" indent="0">
              <a:lnSpc>
                <a:spcPct val="100000"/>
              </a:lnSpc>
              <a:spcBef>
                <a:spcPts val="600"/>
              </a:spcBef>
              <a:spcAft>
                <a:spcPts val="600"/>
              </a:spcAft>
              <a:buNone/>
            </a:pPr>
            <a:r>
              <a:rPr lang="cs-CZ" sz="1600" b="1"/>
              <a:t>Orientační struktura abstraktu </a:t>
            </a:r>
            <a:r>
              <a:rPr lang="cs-CZ" sz="1600"/>
              <a:t>(</a:t>
            </a:r>
            <a:r>
              <a:rPr lang="cs-CZ" sz="1600" cap="small"/>
              <a:t>Meško</a:t>
            </a:r>
            <a:r>
              <a:rPr lang="cs-CZ" sz="1600"/>
              <a:t>, 2006, s. 71)</a:t>
            </a:r>
          </a:p>
          <a:p>
            <a:pPr marL="266700" indent="-266700">
              <a:lnSpc>
                <a:spcPct val="100000"/>
              </a:lnSpc>
              <a:spcBef>
                <a:spcPts val="0"/>
              </a:spcBef>
              <a:spcAft>
                <a:spcPts val="600"/>
              </a:spcAft>
              <a:buFont typeface="Arial" panose="020B0604020202020204" pitchFamily="34" charset="0"/>
              <a:buChar char="→"/>
            </a:pPr>
            <a:r>
              <a:rPr lang="cs-CZ" sz="1600"/>
              <a:t>Na začátku 1–2 věty – souhrn hlavní myšlenky práce, předmětu, obsa­hu prezentovaného výzkumu/sledování, hlavní důvod jeho zveřejnění.</a:t>
            </a:r>
          </a:p>
          <a:p>
            <a:pPr marL="266700" indent="-266700">
              <a:lnSpc>
                <a:spcPct val="100000"/>
              </a:lnSpc>
              <a:spcBef>
                <a:spcPts val="0"/>
              </a:spcBef>
              <a:spcAft>
                <a:spcPts val="600"/>
              </a:spcAft>
              <a:buFont typeface="Arial" panose="020B0604020202020204" pitchFamily="34" charset="0"/>
              <a:buChar char="→"/>
            </a:pPr>
            <a:r>
              <a:rPr lang="cs-CZ" sz="1600"/>
              <a:t>Stručná formulace hlavních cílů, obecný popis souborů, použitých metod, konkrétní výsledky, jejich statistická významnost.</a:t>
            </a:r>
          </a:p>
          <a:p>
            <a:pPr marL="266700" indent="-266700">
              <a:lnSpc>
                <a:spcPct val="100000"/>
              </a:lnSpc>
              <a:spcBef>
                <a:spcPts val="0"/>
              </a:spcBef>
              <a:spcAft>
                <a:spcPts val="600"/>
              </a:spcAft>
              <a:buFont typeface="Arial" panose="020B0604020202020204" pitchFamily="34" charset="0"/>
              <a:buChar char="→"/>
            </a:pPr>
            <a:r>
              <a:rPr lang="cs-CZ" sz="1600"/>
              <a:t>Zkoncentrovaná diskuse o jednom nebo o dvou významných poznatcích/zjištěních, hlavní závěry, možné uplatnění výsledků v praxi. </a:t>
            </a:r>
          </a:p>
          <a:p>
            <a:pPr marL="0" indent="0">
              <a:lnSpc>
                <a:spcPct val="100000"/>
              </a:lnSpc>
              <a:spcBef>
                <a:spcPts val="0"/>
              </a:spcBef>
              <a:buNone/>
            </a:pPr>
            <a:endParaRPr lang="cs-CZ" sz="1400"/>
          </a:p>
        </p:txBody>
      </p:sp>
      <p:sp>
        <p:nvSpPr>
          <p:cNvPr id="6" name="Rounded Rectangle 10">
            <a:hlinkClick r:id="rId2" action="ppaction://hlinksldjump"/>
          </p:cNvPr>
          <p:cNvSpPr/>
          <p:nvPr/>
        </p:nvSpPr>
        <p:spPr>
          <a:xfrm>
            <a:off x="491321" y="1910982"/>
            <a:ext cx="1160058" cy="967808"/>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cs-CZ" sz="1400" b="1"/>
              <a:t>Kompozice práce</a:t>
            </a:r>
            <a:endParaRPr lang="en-US" sz="1400" b="1"/>
          </a:p>
        </p:txBody>
      </p:sp>
      <p:sp>
        <p:nvSpPr>
          <p:cNvPr id="7" name="Šipka doprava 6">
            <a:hlinkClick r:id="rId3" action="ppaction://hlinksldjump"/>
          </p:cNvPr>
          <p:cNvSpPr/>
          <p:nvPr/>
        </p:nvSpPr>
        <p:spPr>
          <a:xfrm>
            <a:off x="6917267"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8" name="Šipka doprava 7">
            <a:hlinkClick r:id="rId4" action="ppaction://hlinksldjump"/>
          </p:cNvPr>
          <p:cNvSpPr/>
          <p:nvPr/>
        </p:nvSpPr>
        <p:spPr>
          <a:xfrm rot="10800000">
            <a:off x="6536265" y="6603996"/>
            <a:ext cx="254000" cy="169333"/>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597" b="4491"/>
          <a:stretch/>
        </p:blipFill>
        <p:spPr bwMode="auto">
          <a:xfrm>
            <a:off x="7423841" y="4343996"/>
            <a:ext cx="4472411" cy="215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délník 8"/>
          <p:cNvSpPr/>
          <p:nvPr/>
        </p:nvSpPr>
        <p:spPr>
          <a:xfrm>
            <a:off x="2198687" y="5677392"/>
            <a:ext cx="5225153" cy="738664"/>
          </a:xfrm>
          <a:prstGeom prst="rect">
            <a:avLst/>
          </a:prstGeom>
        </p:spPr>
        <p:txBody>
          <a:bodyPr wrap="square">
            <a:spAutoFit/>
          </a:bodyPr>
          <a:lstStyle/>
          <a:p>
            <a:r>
              <a:rPr lang="cs-CZ" sz="1400">
                <a:latin typeface="Calibri" panose="020F0502020204030204" pitchFamily="34" charset="0"/>
              </a:rPr>
              <a:t>Všechny abstrakty dáváme na jednu stranu.</a:t>
            </a:r>
          </a:p>
          <a:p>
            <a:r>
              <a:rPr lang="cs-CZ" sz="1400">
                <a:latin typeface="Calibri" panose="020F0502020204030204" pitchFamily="34" charset="0"/>
              </a:rPr>
              <a:t>Práce ve slovenském jazyce budou mít </a:t>
            </a:r>
            <a:r>
              <a:rPr lang="cs-CZ" sz="1400" b="1">
                <a:latin typeface="Calibri" panose="020F0502020204030204" pitchFamily="34" charset="0"/>
              </a:rPr>
              <a:t>abstrakt práce v českém, slovenském a anglickém jazyce</a:t>
            </a:r>
            <a:r>
              <a:rPr lang="cs-CZ" sz="1400">
                <a:latin typeface="Calibri" panose="020F0502020204030204" pitchFamily="34" charset="0"/>
              </a:rPr>
              <a:t> (v tomto pořadí).</a:t>
            </a:r>
          </a:p>
        </p:txBody>
      </p:sp>
      <p:sp>
        <p:nvSpPr>
          <p:cNvPr id="4" name="TextovéPole 3"/>
          <p:cNvSpPr txBox="1"/>
          <p:nvPr/>
        </p:nvSpPr>
        <p:spPr>
          <a:xfrm>
            <a:off x="10241541" y="6292945"/>
            <a:ext cx="1681871" cy="246221"/>
          </a:xfrm>
          <a:prstGeom prst="rect">
            <a:avLst/>
          </a:prstGeom>
          <a:noFill/>
        </p:spPr>
        <p:txBody>
          <a:bodyPr wrap="none" rtlCol="0">
            <a:spAutoFit/>
          </a:bodyPr>
          <a:lstStyle/>
          <a:p>
            <a:r>
              <a:rPr lang="cs-CZ" sz="1000" b="1" i="1">
                <a:latin typeface="Calibri" panose="020F0502020204030204" pitchFamily="34" charset="0"/>
              </a:rPr>
              <a:t>ukázka možného zpracování</a:t>
            </a:r>
          </a:p>
        </p:txBody>
      </p:sp>
    </p:spTree>
    <p:extLst>
      <p:ext uri="{BB962C8B-B14F-4D97-AF65-F5344CB8AC3E}">
        <p14:creationId xmlns:p14="http://schemas.microsoft.com/office/powerpoint/2010/main" val="1037797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26019892-fe60-4dd7-bf7a-c9ef78f4de9a"/>
  <p:tag name="ARTICULATE_SLIDE_COUNT" val="6"/>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0882750-d:\dropbox (articulate)\!active_work\blog posts\free templates\tabs\side-pop-tabs.pptx"/>
  <p:tag name="ARTICULATE_PRESENTER_VERSION" val="7"/>
  <p:tag name="ARTICULATE_USED_PAGE_ORIENTATION" val="1"/>
  <p:tag name="ARTICULATE_USED_PAGE_SIZE"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2.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4.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5.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6.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7.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5.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7.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8.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Lst>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TotalTime>
  <Words>5227</Words>
  <Application>Microsoft Office PowerPoint</Application>
  <PresentationFormat>Vlastní</PresentationFormat>
  <Paragraphs>674</Paragraphs>
  <Slides>64</Slides>
  <Notes>11</Notes>
  <HiddenSlides>1</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Office Theme</vt:lpstr>
      <vt:lpstr>BAKALÁŘSKÁ A DIPLOMOVÁ PRÁCE</vt:lpstr>
      <vt:lpstr>ZÁKLADNÍ USTANOVENÍ</vt:lpstr>
      <vt:lpstr>Vědeckou prací má student prokázat:</vt:lpstr>
      <vt:lpstr>VŠEOBECNÁ KOMPOZICE PRÁCE</vt:lpstr>
      <vt:lpstr>*Závěrečné práce v cizím jazyce</vt:lpstr>
      <vt:lpstr>Identifikace na přední straně vazby</vt:lpstr>
      <vt:lpstr>Titulní list</vt:lpstr>
      <vt:lpstr>Bibliografická identifikace</vt:lpstr>
      <vt:lpstr>Abstrakt</vt:lpstr>
      <vt:lpstr>Poděkování  a autorské prohlášení</vt:lpstr>
      <vt:lpstr>Obsah</vt:lpstr>
      <vt:lpstr>Úvod</vt:lpstr>
      <vt:lpstr>Vlastní text práce</vt:lpstr>
      <vt:lpstr>Závěr</vt:lpstr>
      <vt:lpstr>Seznam použité literatury</vt:lpstr>
      <vt:lpstr>Seznam zkratek, obrázků, tabulek</vt:lpstr>
      <vt:lpstr>Přílohy</vt:lpstr>
      <vt:lpstr>Seznam příloh</vt:lpstr>
      <vt:lpstr>Typografické zásady</vt:lpstr>
      <vt:lpstr>Prezentace aplikace PowerPoint</vt:lpstr>
      <vt:lpstr>Pravopisná korektura</vt:lpstr>
      <vt:lpstr>Prezentace aplikace PowerPoint</vt:lpstr>
      <vt:lpstr>Prezentace aplikace PowerPoint</vt:lpstr>
      <vt:lpstr>Prezentace aplikace PowerPoint</vt:lpstr>
      <vt:lpstr>Prezentace aplikace PowerPoint</vt:lpstr>
      <vt:lpstr>Grafická prezentace</vt:lpstr>
      <vt:lpstr>Grafická prezentace</vt:lpstr>
      <vt:lpstr>Tabulky</vt:lpstr>
      <vt:lpstr>takto ne!</vt:lpstr>
      <vt:lpstr>Obrázky</vt:lpstr>
      <vt:lpstr>takto ne!</vt:lpstr>
      <vt:lpstr>takto ne!</vt:lpstr>
      <vt:lpstr>Popisky a umístění v textu</vt:lpstr>
      <vt:lpstr>TAKTO NE!</vt:lpstr>
      <vt:lpstr>takto ne!</vt:lpstr>
      <vt:lpstr>TAKTO NE!</vt:lpstr>
      <vt:lpstr>BIBLIOGRAFICKÉ CITACE</vt:lpstr>
      <vt:lpstr>Monografie Příjmení, J. [a kol./ed./red.] (ROK): Název knihy. [Podtitul./Diplomová práce./Vydání.] Vydavatel, místo vydání, počet stran s. [www (datum citace)]</vt:lpstr>
      <vt:lpstr>Kapitola v knize Příjmení, J. (ROK): Název kapitoly. In: Příjmení, J. [ed.]: Název knihy. [Podtitul.] Vydavatel, místo vydání, strany od–do. [www (datum citace)] </vt:lpstr>
      <vt:lpstr>Článek v časopise Příjmení, J. (ROK): Název článku. Název časopisu, ročník číslem, č. x, s. od−do. [doi: xxx/www (datum citace)]</vt:lpstr>
      <vt:lpstr>Prezentace aplikace PowerPoint</vt:lpstr>
      <vt:lpstr>Příspěvek ve sborníku Příjmení, J. (ROK): Název příspěvku. In: Příjmení, J. [ed.]: Název sborníku. [Podtitul.] Vydavatel, místo vydání, strany od−do. [www (datum citace)]</vt:lpstr>
      <vt:lpstr>Elektronické zdroje Příjmení, J. (ROK): Název webové stránky, www (datum citace)</vt:lpstr>
      <vt:lpstr>Prezentace aplikace PowerPoint</vt:lpstr>
      <vt:lpstr>Prezentace aplikace PowerPoint</vt:lpstr>
      <vt:lpstr>Zákony, vyhlášky </vt:lpstr>
      <vt:lpstr>Odkaz na citaci v textu</vt:lpstr>
      <vt:lpstr>Odkaz na citaci v textu</vt:lpstr>
      <vt:lpstr>Odkaz na citaci v textu</vt:lpstr>
      <vt:lpstr>Odkaz na citaci v textu</vt:lpstr>
      <vt:lpstr>Použitá a doporučená literatura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BAKALÁŘSKÁ A DIPLOMOVÁ PRÁCE</dc:title>
  <dc:creator>J. Burianova</dc:creator>
  <cp:lastModifiedBy>1</cp:lastModifiedBy>
  <cp:revision>193</cp:revision>
  <cp:lastPrinted>2017-04-21T07:20:58Z</cp:lastPrinted>
  <dcterms:modified xsi:type="dcterms:W3CDTF">2020-06-17T13:02:04Z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E23DE450-3EA4-4725-A5F5-97AB360D4091</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D:\Dropbox (Articulate)\!active_work\Blog Posts\free templates\tabs\side-pop-tabs.ppta</vt:lpwstr>
  </property>
</Properties>
</file>