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5"/>
  </p:handoutMasterIdLst>
  <p:sldIdLst>
    <p:sldId id="257" r:id="rId2"/>
    <p:sldId id="258" r:id="rId3"/>
    <p:sldId id="259" r:id="rId4"/>
  </p:sldIdLst>
  <p:sldSz cx="12192000" cy="6858000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86" d="100"/>
          <a:sy n="86" d="100"/>
        </p:scale>
        <p:origin x="47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4533AD-962F-4506-80AE-82C35A29840D}" type="datetimeFigureOut">
              <a:rPr lang="cs-CZ" smtClean="0"/>
              <a:t>15.02.2022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64374B-23AA-4AE3-91B3-2B2B5A2532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29746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726C3-FD8F-493B-B16B-AB6258980EDA}" type="datetimeFigureOut">
              <a:rPr lang="cs-CZ" smtClean="0"/>
              <a:t>15.02.2022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E34B8-6C3F-4F51-8F65-1247E56829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1859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726C3-FD8F-493B-B16B-AB6258980EDA}" type="datetimeFigureOut">
              <a:rPr lang="cs-CZ" smtClean="0"/>
              <a:t>15.02.2022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E34B8-6C3F-4F51-8F65-1247E56829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4104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726C3-FD8F-493B-B16B-AB6258980EDA}" type="datetimeFigureOut">
              <a:rPr lang="cs-CZ" smtClean="0"/>
              <a:t>15.02.2022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E34B8-6C3F-4F51-8F65-1247E56829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9818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726C3-FD8F-493B-B16B-AB6258980EDA}" type="datetimeFigureOut">
              <a:rPr lang="cs-CZ" smtClean="0"/>
              <a:t>15.02.2022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E34B8-6C3F-4F51-8F65-1247E56829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022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726C3-FD8F-493B-B16B-AB6258980EDA}" type="datetimeFigureOut">
              <a:rPr lang="cs-CZ" smtClean="0"/>
              <a:t>15.02.2022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E34B8-6C3F-4F51-8F65-1247E56829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9057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726C3-FD8F-493B-B16B-AB6258980EDA}" type="datetimeFigureOut">
              <a:rPr lang="cs-CZ" smtClean="0"/>
              <a:t>15.02.2022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E34B8-6C3F-4F51-8F65-1247E56829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8774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726C3-FD8F-493B-B16B-AB6258980EDA}" type="datetimeFigureOut">
              <a:rPr lang="cs-CZ" smtClean="0"/>
              <a:t>15.02.2022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E34B8-6C3F-4F51-8F65-1247E56829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1235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726C3-FD8F-493B-B16B-AB6258980EDA}" type="datetimeFigureOut">
              <a:rPr lang="cs-CZ" smtClean="0"/>
              <a:t>15.02.2022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E34B8-6C3F-4F51-8F65-1247E56829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4844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726C3-FD8F-493B-B16B-AB6258980EDA}" type="datetimeFigureOut">
              <a:rPr lang="cs-CZ" smtClean="0"/>
              <a:t>15.02.2022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E34B8-6C3F-4F51-8F65-1247E56829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4190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726C3-FD8F-493B-B16B-AB6258980EDA}" type="datetimeFigureOut">
              <a:rPr lang="cs-CZ" smtClean="0"/>
              <a:t>15.02.2022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E34B8-6C3F-4F51-8F65-1247E56829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4256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726C3-FD8F-493B-B16B-AB6258980EDA}" type="datetimeFigureOut">
              <a:rPr lang="cs-CZ" smtClean="0"/>
              <a:t>15.02.2022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E34B8-6C3F-4F51-8F65-1247E56829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4557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64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1726C3-FD8F-493B-B16B-AB6258980EDA}" type="datetimeFigureOut">
              <a:rPr lang="cs-CZ" smtClean="0"/>
              <a:t>15.02.2022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6E34B8-6C3F-4F51-8F65-1247E56829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6190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89965" y="208370"/>
            <a:ext cx="9144000" cy="865238"/>
          </a:xfrm>
        </p:spPr>
        <p:txBody>
          <a:bodyPr>
            <a:normAutofit/>
          </a:bodyPr>
          <a:lstStyle/>
          <a:p>
            <a:r>
              <a:rPr lang="cs-CZ" sz="4800" b="1" dirty="0"/>
              <a:t>Podmínky semináře, udělení zápočtu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2596" y="1214285"/>
            <a:ext cx="11149781" cy="5643715"/>
          </a:xfrm>
        </p:spPr>
        <p:txBody>
          <a:bodyPr>
            <a:normAutofit fontScale="25000" lnSpcReduction="20000"/>
          </a:bodyPr>
          <a:lstStyle/>
          <a:p>
            <a:pPr>
              <a:spcAft>
                <a:spcPts val="0"/>
              </a:spcAft>
            </a:pPr>
            <a:r>
              <a:rPr lang="cs-CZ" sz="8000" b="1" kern="0" dirty="0">
                <a:effectLst/>
                <a:latin typeface="Times New Roman" panose="02020603050405020304" pitchFamily="18" charset="0"/>
              </a:rPr>
              <a:t>Koncepce předmětu seminář z fyziologie živočichů </a:t>
            </a:r>
            <a:r>
              <a:rPr lang="cs-CZ" sz="8000" b="1" kern="0" dirty="0">
                <a:latin typeface="Times New Roman" panose="02020603050405020304" pitchFamily="18" charset="0"/>
              </a:rPr>
              <a:t>z</a:t>
            </a:r>
            <a:r>
              <a:rPr lang="cs-CZ" sz="8000" b="1" kern="0" dirty="0">
                <a:effectLst/>
                <a:latin typeface="Times New Roman" panose="02020603050405020304" pitchFamily="18" charset="0"/>
              </a:rPr>
              <a:t>, 0/2,  podzim 2019, jaro 2020</a:t>
            </a:r>
          </a:p>
          <a:p>
            <a:pPr>
              <a:spcAft>
                <a:spcPts val="0"/>
              </a:spcAft>
            </a:pPr>
            <a:r>
              <a:rPr lang="cs-CZ" sz="8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cs-CZ" sz="8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8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Souhrn požadavků pro bakalářské a magisterské studenty: </a:t>
            </a:r>
            <a:endParaRPr lang="cs-CZ" sz="80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cs-CZ" sz="80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Účast bakalářských a magisterských studentů:</a:t>
            </a:r>
            <a:r>
              <a:rPr lang="cs-CZ" sz="8000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	</a:t>
            </a:r>
            <a:r>
              <a:rPr lang="cs-CZ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                      </a:t>
            </a:r>
          </a:p>
          <a:p>
            <a:pPr>
              <a:spcAft>
                <a:spcPts val="0"/>
              </a:spcAft>
            </a:pPr>
            <a:r>
              <a:rPr lang="cs-CZ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počet povinnostních %</a:t>
            </a:r>
          </a:p>
          <a:p>
            <a:pPr marL="1371600" lvl="0" indent="-1371600">
              <a:spcAft>
                <a:spcPts val="0"/>
              </a:spcAft>
              <a:buAutoNum type="alphaUcPeriod"/>
              <a:tabLst>
                <a:tab pos="457200" algn="l"/>
              </a:tabLst>
            </a:pPr>
            <a:r>
              <a:rPr lang="cs-CZ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Odborníci         			          80% plus 1 </a:t>
            </a:r>
            <a:r>
              <a:rPr lang="cs-CZ" sz="8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předn</a:t>
            </a:r>
            <a:r>
              <a:rPr lang="cs-CZ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za rok (letní 11)</a:t>
            </a:r>
          </a:p>
          <a:p>
            <a:pPr marL="1371600" lvl="0" indent="-1371600">
              <a:spcAft>
                <a:spcPts val="0"/>
              </a:spcAft>
              <a:buAutoNum type="alphaUcPeriod"/>
              <a:tabLst>
                <a:tab pos="457200" algn="l"/>
              </a:tabLst>
            </a:pPr>
            <a:r>
              <a:rPr lang="cs-CZ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Učitelský směr			          60% plus 1 </a:t>
            </a:r>
            <a:r>
              <a:rPr lang="cs-CZ" sz="8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předn</a:t>
            </a:r>
            <a:r>
              <a:rPr lang="cs-CZ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za rok (letní 9)</a:t>
            </a:r>
          </a:p>
          <a:p>
            <a:pPr>
              <a:spcAft>
                <a:spcPts val="0"/>
              </a:spcAft>
            </a:pPr>
            <a:r>
              <a:rPr lang="cs-CZ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899160" indent="449580">
              <a:spcAft>
                <a:spcPts val="0"/>
              </a:spcAft>
            </a:pPr>
            <a:r>
              <a:rPr lang="cs-CZ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r>
              <a:rPr lang="cs-CZ" sz="80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2. Hodnocení přednášek bakalářských a magisterských studentů: </a:t>
            </a:r>
            <a:endParaRPr lang="cs-CZ" sz="8000" dirty="0">
              <a:solidFill>
                <a:srgbClr val="7030A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8000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      </a:t>
            </a:r>
          </a:p>
          <a:p>
            <a:pPr algn="l">
              <a:spcAft>
                <a:spcPts val="0"/>
              </a:spcAft>
            </a:pPr>
            <a:r>
              <a:rPr lang="cs-CZ" sz="8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Studenti uvedených programů mají za povinnost připravit odbornou prezentaci, a to nejméně jedenkrát za rok.</a:t>
            </a:r>
          </a:p>
          <a:p>
            <a:pPr algn="l">
              <a:spcAft>
                <a:spcPts val="0"/>
              </a:spcAft>
            </a:pPr>
            <a:r>
              <a:rPr lang="cs-CZ" sz="8000" i="1" u="sng" dirty="0">
                <a:latin typeface="Times New Roman" panose="02020603050405020304" pitchFamily="18" charset="0"/>
                <a:ea typeface="Calibri" panose="020F0502020204030204" pitchFamily="34" charset="0"/>
              </a:rPr>
              <a:t>Studentům bude oznámeno, že budou prezentovat své práce v rámci seminářů</a:t>
            </a:r>
            <a:endParaRPr lang="cs-CZ" sz="8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>
              <a:spcAft>
                <a:spcPts val="0"/>
              </a:spcAft>
            </a:pPr>
            <a:r>
              <a:rPr lang="cs-CZ" sz="8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Délka přednášky: </a:t>
            </a:r>
            <a:r>
              <a:rPr lang="cs-CZ" sz="8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bakalářští studenti: 10-min. plus 5 min. diskuze, magisterští </a:t>
            </a:r>
            <a:r>
              <a:rPr lang="cs-CZ" sz="8000" b="1">
                <a:latin typeface="Times New Roman" panose="02020603050405020304" pitchFamily="18" charset="0"/>
                <a:ea typeface="Times New Roman" panose="02020603050405020304" pitchFamily="18" charset="0"/>
              </a:rPr>
              <a:t>studenti 10 </a:t>
            </a:r>
            <a:r>
              <a:rPr lang="cs-CZ" sz="8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min. plus 5 min. diskuze.</a:t>
            </a:r>
            <a:endParaRPr lang="cs-CZ" sz="8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>
              <a:spcAft>
                <a:spcPts val="0"/>
              </a:spcAft>
            </a:pPr>
            <a:r>
              <a:rPr lang="cs-CZ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cs-CZ" sz="7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16671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800" b="1" dirty="0">
                <a:solidFill>
                  <a:prstClr val="black"/>
                </a:solidFill>
              </a:rPr>
              <a:t>Podmínky semináře, udělení zápočtu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6027" y="1589103"/>
            <a:ext cx="10847773" cy="4587860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ts val="0"/>
              </a:spcAft>
            </a:pP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A) </a:t>
            </a:r>
            <a:r>
              <a:rPr lang="cs-CZ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 soutěžních bude provedeno hodnocení  všemi studenty semináře kromě ročníku vystupujících studentů. Kritéria hodnocení budou vložena do ISU; </a:t>
            </a:r>
            <a:endParaRPr lang="cs-CZ" sz="2400" dirty="0">
              <a:solidFill>
                <a:srgbClr val="7030A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hodnotí se zejména: a) kvalita zpracování prezentace b) orientace v problematice c) schopnost odpovídat na položené otázky atd.</a:t>
            </a:r>
            <a:endParaRPr lang="cs-CZ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cs-CZ" i="1" u="sng" dirty="0">
                <a:ea typeface="Calibri" panose="020F0502020204030204" pitchFamily="34" charset="0"/>
              </a:rPr>
              <a:t>Studenti budou mít povinnost seznámit svého školitele s termínem své prezentace a je doporučeno prezentaci s ním zkonzultovat. Školitelé budou mailem požádáni, aby se, pokud jim časové možnosti dovolí, prezentace svých studentů zúčastnili on line připojením.</a:t>
            </a:r>
            <a:endParaRPr lang="cs-CZ" dirty="0"/>
          </a:p>
          <a:p>
            <a:pPr>
              <a:spcAft>
                <a:spcPts val="0"/>
              </a:spcAft>
            </a:pP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B) </a:t>
            </a:r>
            <a:r>
              <a:rPr lang="cs-CZ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Předpokládá se, že student bude schopen položit nejméně 2 otázky v rámci diskuze za semestr.</a:t>
            </a:r>
            <a:endParaRPr lang="cs-CZ" sz="2400" b="1" dirty="0">
              <a:solidFill>
                <a:srgbClr val="7030A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Tyto a další aktivity mohou rozhodnout o přidělení zápočtu v případě nedostatku bodů v docházce.</a:t>
            </a:r>
            <a:endParaRPr lang="cs-CZ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V případě zahraniční stáže studenta, či dlouhodobé nemoci, je nezbytná individuální domluva na dalším postupu.</a:t>
            </a:r>
            <a:endParaRPr lang="cs-CZ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cs-CZ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2802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89965" y="208370"/>
            <a:ext cx="9144000" cy="865238"/>
          </a:xfrm>
        </p:spPr>
        <p:txBody>
          <a:bodyPr>
            <a:normAutofit/>
          </a:bodyPr>
          <a:lstStyle/>
          <a:p>
            <a:r>
              <a:rPr lang="cs-CZ" sz="4800" b="1" dirty="0"/>
              <a:t>Podmínky semináře, udělení zápočtu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9431" y="1061885"/>
            <a:ext cx="11149781" cy="564371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1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cs-CZ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Dále k programu: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2000" i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 rámci seminářů proběhnou dále dle časových možností přednášky externistů (lidé z praxe, absolventi a další odborníci) a rovněž prezentace informační (např. pravidla psaní Bc a DP, zahraniční stáže Erasmus, informace o závěrečných pracích, průběhy obhajob a státnic, práce s literaturou, vyhledávání zdrojů apod. – odkazy na příslušné kurzy, příprava prezentací – zásady atd. dle požadavků).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cs-CZ" sz="2000" i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Program bude aktuálně konkretizován</a:t>
            </a:r>
            <a:endParaRPr lang="cs-CZ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cs-CZ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cs-CZ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cs-CZ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cs-CZ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lnSpc>
                <a:spcPct val="150000"/>
              </a:lnSpc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34313491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395</Words>
  <Application>Microsoft Office PowerPoint</Application>
  <PresentationFormat>Širokoúhlá obrazovka</PresentationFormat>
  <Paragraphs>37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Motiv Office</vt:lpstr>
      <vt:lpstr>Podmínky semináře, udělení zápočtu</vt:lpstr>
      <vt:lpstr>Podmínky semináře, udělení zápočtu</vt:lpstr>
      <vt:lpstr>Podmínky semináře, udělení zápočtu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Podmínky semináře, udělení zápočtu</dc:title>
  <dc:creator>Uživatel systému Windows</dc:creator>
  <cp:lastModifiedBy>Alena Žákovská</cp:lastModifiedBy>
  <cp:revision>6</cp:revision>
  <cp:lastPrinted>2019-09-16T13:39:18Z</cp:lastPrinted>
  <dcterms:created xsi:type="dcterms:W3CDTF">2019-09-16T13:29:56Z</dcterms:created>
  <dcterms:modified xsi:type="dcterms:W3CDTF">2022-02-15T21:19:57Z</dcterms:modified>
</cp:coreProperties>
</file>