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77"/>
  </p:notesMasterIdLst>
  <p:handoutMasterIdLst>
    <p:handoutMasterId r:id="rId78"/>
  </p:handoutMasterIdLst>
  <p:sldIdLst>
    <p:sldId id="493" r:id="rId2"/>
    <p:sldId id="601" r:id="rId3"/>
    <p:sldId id="602" r:id="rId4"/>
    <p:sldId id="494" r:id="rId5"/>
    <p:sldId id="495" r:id="rId6"/>
    <p:sldId id="668" r:id="rId7"/>
    <p:sldId id="496" r:id="rId8"/>
    <p:sldId id="497" r:id="rId9"/>
    <p:sldId id="498" r:id="rId10"/>
    <p:sldId id="499" r:id="rId11"/>
    <p:sldId id="500" r:id="rId12"/>
    <p:sldId id="501" r:id="rId13"/>
    <p:sldId id="505" r:id="rId14"/>
    <p:sldId id="507" r:id="rId15"/>
    <p:sldId id="508" r:id="rId16"/>
    <p:sldId id="582" r:id="rId17"/>
    <p:sldId id="575" r:id="rId18"/>
    <p:sldId id="512" r:id="rId19"/>
    <p:sldId id="514" r:id="rId20"/>
    <p:sldId id="515" r:id="rId21"/>
    <p:sldId id="516" r:id="rId22"/>
    <p:sldId id="583" r:id="rId23"/>
    <p:sldId id="519" r:id="rId24"/>
    <p:sldId id="517" r:id="rId25"/>
    <p:sldId id="518" r:id="rId26"/>
    <p:sldId id="520" r:id="rId27"/>
    <p:sldId id="521" r:id="rId28"/>
    <p:sldId id="522" r:id="rId29"/>
    <p:sldId id="523" r:id="rId30"/>
    <p:sldId id="524" r:id="rId31"/>
    <p:sldId id="669" r:id="rId32"/>
    <p:sldId id="525" r:id="rId33"/>
    <p:sldId id="526" r:id="rId34"/>
    <p:sldId id="670" r:id="rId35"/>
    <p:sldId id="527" r:id="rId36"/>
    <p:sldId id="528" r:id="rId37"/>
    <p:sldId id="529" r:id="rId38"/>
    <p:sldId id="542" r:id="rId39"/>
    <p:sldId id="544" r:id="rId40"/>
    <p:sldId id="665" r:id="rId41"/>
    <p:sldId id="546" r:id="rId42"/>
    <p:sldId id="547" r:id="rId43"/>
    <p:sldId id="611" r:id="rId44"/>
    <p:sldId id="603" r:id="rId45"/>
    <p:sldId id="552" r:id="rId46"/>
    <p:sldId id="549" r:id="rId47"/>
    <p:sldId id="550" r:id="rId48"/>
    <p:sldId id="548" r:id="rId49"/>
    <p:sldId id="551" r:id="rId50"/>
    <p:sldId id="554" r:id="rId51"/>
    <p:sldId id="553" r:id="rId52"/>
    <p:sldId id="555" r:id="rId53"/>
    <p:sldId id="556" r:id="rId54"/>
    <p:sldId id="612" r:id="rId55"/>
    <p:sldId id="557" r:id="rId56"/>
    <p:sldId id="558" r:id="rId57"/>
    <p:sldId id="559" r:id="rId58"/>
    <p:sldId id="666" r:id="rId59"/>
    <p:sldId id="604" r:id="rId60"/>
    <p:sldId id="613" r:id="rId61"/>
    <p:sldId id="560" r:id="rId62"/>
    <p:sldId id="667" r:id="rId63"/>
    <p:sldId id="561" r:id="rId64"/>
    <p:sldId id="567" r:id="rId65"/>
    <p:sldId id="562" r:id="rId66"/>
    <p:sldId id="566" r:id="rId67"/>
    <p:sldId id="573" r:id="rId68"/>
    <p:sldId id="605" r:id="rId69"/>
    <p:sldId id="663" r:id="rId70"/>
    <p:sldId id="664" r:id="rId71"/>
    <p:sldId id="606" r:id="rId72"/>
    <p:sldId id="609" r:id="rId73"/>
    <p:sldId id="607" r:id="rId74"/>
    <p:sldId id="671" r:id="rId75"/>
    <p:sldId id="569" r:id="rId7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7F"/>
    <a:srgbClr val="856647"/>
    <a:srgbClr val="FF9900"/>
    <a:srgbClr val="FF66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165" autoAdjust="0"/>
    <p:restoredTop sz="94660"/>
  </p:normalViewPr>
  <p:slideViewPr>
    <p:cSldViewPr>
      <p:cViewPr varScale="1">
        <p:scale>
          <a:sx n="114" d="100"/>
          <a:sy n="114" d="100"/>
        </p:scale>
        <p:origin x="1434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9150"/>
    </p:cViewPr>
  </p:sorterViewPr>
  <p:notesViewPr>
    <p:cSldViewPr>
      <p:cViewPr varScale="1">
        <p:scale>
          <a:sx n="87" d="100"/>
          <a:sy n="87" d="100"/>
        </p:scale>
        <p:origin x="384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09.05.2022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cytoskeletow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6824-A2AC-4FAC-BCB6-4AE5AA68A71B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4490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hlinkClick r:id="rId3"/>
              </a:rPr>
              <a:t>Jessica Henty-</a:t>
            </a:r>
            <a:r>
              <a:rPr lang="en-US" b="1" dirty="0" err="1">
                <a:hlinkClick r:id="rId3"/>
              </a:rPr>
              <a:t>Ridilla</a:t>
            </a:r>
            <a:endParaRPr lang="en-US" b="1" dirty="0">
              <a:hlinkClick r:id="rId3"/>
            </a:endParaRPr>
          </a:p>
          <a:p>
            <a:r>
              <a:rPr lang="en-US" dirty="0">
                <a:hlinkClick r:id="rId3"/>
              </a:rPr>
              <a:t>@</a:t>
            </a:r>
            <a:r>
              <a:rPr lang="en-US" dirty="0" err="1">
                <a:hlinkClick r:id="rId3"/>
              </a:rPr>
              <a:t>cytoskeletown</a:t>
            </a:r>
            <a:endParaRPr lang="en-US" dirty="0">
              <a:hlinkClick r:id="rId3"/>
            </a:endParaRPr>
          </a:p>
          <a:p>
            <a:r>
              <a:rPr lang="en-US" dirty="0"/>
              <a:t>Watching cells is one of the best parts of my job! actin filaments (purple to yellow), microtubules (white), and a nucleus (blue) in a neuronal cell. 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076824-A2AC-4FAC-BCB6-4AE5AA68A71B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5248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 dirty="0"/>
              <a:t>doc. Vítězslav Bryja, Ph.D.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Cytoskelet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 nadpisu, pouze obsah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052736"/>
            <a:ext cx="7138987" cy="5073427"/>
          </a:xfr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/>
            </a:lvl1pPr>
            <a:lvl2pPr marL="541338" indent="-274638">
              <a:buFontTx/>
              <a:buBlip>
                <a:blip r:embed="rId3"/>
              </a:buBlip>
              <a:defRPr/>
            </a:lvl2pPr>
            <a:lvl3pPr marL="808038" indent="-266700">
              <a:buFontTx/>
              <a:buBlip>
                <a:blip r:embed="rId3"/>
              </a:buBlip>
              <a:defRPr/>
            </a:lvl3pPr>
            <a:lvl4pPr marL="985838" indent="-177800">
              <a:buFontTx/>
              <a:buBlip>
                <a:blip r:embed="rId3"/>
              </a:buBlip>
              <a:defRPr/>
            </a:lvl4pPr>
            <a:lvl5pPr marL="1163638" indent="-1778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63339"/>
            <a:ext cx="3528392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1484784"/>
            <a:ext cx="3528392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63339"/>
            <a:ext cx="3466728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1484784"/>
            <a:ext cx="3466728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3" y="387896"/>
            <a:ext cx="7138987" cy="6270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7809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92275" y="6356350"/>
            <a:ext cx="165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830248" y="3037091"/>
            <a:ext cx="6460828" cy="907941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cs-CZ" sz="5300" dirty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CYTOSKELET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tter.com/cytoskeletown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/>
              <a:t>prof. Mgr. Vítězslav Bryja, Ph.D.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Cytoskelet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Mikrotubuly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5656" y="1340768"/>
            <a:ext cx="309634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i) jednoduché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vlákno mikrotubulu </a:t>
            </a: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ii)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průřez na bázi 3 </a:t>
            </a:r>
            <a:r>
              <a:rPr lang="cs-CZ" sz="220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cilií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zobrazující triplety mikrotubulů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220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266700" lvl="0" indent="-266700" eaLnBrk="1" hangingPunct="1">
              <a:spcBef>
                <a:spcPct val="20000"/>
              </a:spcBef>
              <a:buBlip>
                <a:blip r:embed="rId2"/>
              </a:buBlip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iii)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mikrotubuly (zeleně) a organely (červeně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) v interfázi</a:t>
            </a: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iv) prvok s ciliemi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3480"/>
          <a:stretch>
            <a:fillRect/>
          </a:stretch>
        </p:blipFill>
        <p:spPr bwMode="auto">
          <a:xfrm>
            <a:off x="5004048" y="1268760"/>
            <a:ext cx="3816424" cy="151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t="1201" r="2228"/>
          <a:stretch>
            <a:fillRect/>
          </a:stretch>
        </p:blipFill>
        <p:spPr bwMode="auto">
          <a:xfrm>
            <a:off x="4391472" y="2816404"/>
            <a:ext cx="4717032" cy="404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Intermediární filamenta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933056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vlákna strukturou připomínající lano s průměrem 10 nm</a:t>
            </a:r>
          </a:p>
          <a:p>
            <a:r>
              <a:rPr lang="cs-CZ" dirty="0">
                <a:latin typeface="+mn-lt"/>
              </a:rPr>
              <a:t>tvořena heterogenní rodinou proteinů</a:t>
            </a:r>
          </a:p>
          <a:p>
            <a:r>
              <a:rPr lang="cs-CZ" dirty="0">
                <a:latin typeface="+mn-lt"/>
              </a:rPr>
              <a:t>jeden typ intermediárních filament (IF) tvoří jadernou laminu pod jadernou membránou</a:t>
            </a:r>
          </a:p>
          <a:p>
            <a:r>
              <a:rPr lang="cs-CZ" dirty="0">
                <a:latin typeface="+mn-lt"/>
              </a:rPr>
              <a:t>další typy IF jsou rozprostřeny napříč cytoplasmou a zajišťují mechanickou odolnost buňky</a:t>
            </a:r>
          </a:p>
          <a:p>
            <a:r>
              <a:rPr lang="cs-CZ" dirty="0">
                <a:latin typeface="+mn-lt"/>
              </a:rPr>
              <a:t>v epiteliálních tkáních IF zajišťují spojení buněk mezi sebou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08920"/>
            <a:ext cx="474052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6588224" y="1196752"/>
            <a:ext cx="1897159" cy="2554238"/>
            <a:chOff x="6588224" y="1196752"/>
            <a:chExt cx="1897159" cy="2554238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337"/>
            <a:stretch>
              <a:fillRect/>
            </a:stretch>
          </p:blipFill>
          <p:spPr bwMode="auto">
            <a:xfrm>
              <a:off x="6732240" y="1196752"/>
              <a:ext cx="1753143" cy="255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588224" y="1196752"/>
              <a:ext cx="165001" cy="1203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Intermediární filamenta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5656" y="1340768"/>
            <a:ext cx="316835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i) jednotlivá intermediární filamenta</a:t>
            </a: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ii)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IF (modře) v neuronech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220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iii)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epiteliální buňka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iv) jaderná lamina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3977505" cy="143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9475" y="2780928"/>
            <a:ext cx="4914525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pic>
        <p:nvPicPr>
          <p:cNvPr id="8" name="Picture 1" descr="figure_16_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461556"/>
            <a:ext cx="7596187" cy="499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pic>
        <p:nvPicPr>
          <p:cNvPr id="6" name="Picture 1" descr="figure_16_13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4059" y="1316363"/>
            <a:ext cx="7309941" cy="55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Polymerizace a depolymerizace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19672" y="1340768"/>
            <a:ext cx="7344816" cy="2592288"/>
          </a:xfrm>
        </p:spPr>
        <p:txBody>
          <a:bodyPr/>
          <a:lstStyle/>
          <a:p>
            <a:r>
              <a:rPr lang="cs-CZ" dirty="0">
                <a:latin typeface="+mn-lt"/>
              </a:rPr>
              <a:t>dva konce mikrofilament anebo mikrotubulů polymerizují různou rychlostí</a:t>
            </a:r>
          </a:p>
          <a:p>
            <a:r>
              <a:rPr lang="cs-CZ" dirty="0">
                <a:latin typeface="+mn-lt"/>
              </a:rPr>
              <a:t>rychle rostoucí konec se nazývá „</a:t>
            </a:r>
            <a:r>
              <a:rPr lang="cs-CZ" b="1" dirty="0">
                <a:latin typeface="+mn-lt"/>
              </a:rPr>
              <a:t>plus konec</a:t>
            </a:r>
            <a:r>
              <a:rPr lang="cs-CZ" dirty="0">
                <a:latin typeface="+mn-lt"/>
              </a:rPr>
              <a:t>“, pomaleji rostoucí konec označujeme jako „</a:t>
            </a:r>
            <a:r>
              <a:rPr lang="cs-CZ" b="1" dirty="0">
                <a:latin typeface="+mn-lt"/>
              </a:rPr>
              <a:t>minus konec</a:t>
            </a:r>
            <a:r>
              <a:rPr lang="cs-CZ" dirty="0">
                <a:latin typeface="+mn-lt"/>
              </a:rPr>
              <a:t>“</a:t>
            </a:r>
          </a:p>
          <a:p>
            <a:r>
              <a:rPr lang="cs-CZ" dirty="0">
                <a:latin typeface="+mn-lt"/>
              </a:rPr>
              <a:t>rozdíl v rychlosti polymerizace je dán rozdílnou potřebou změny konformace podjednotky v momentu připojení k polymeru</a:t>
            </a: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505046"/>
            <a:ext cx="4536504" cy="74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9107" y="4264723"/>
            <a:ext cx="5472608" cy="231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Polymerizace a depolymerizace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67" y="1871662"/>
            <a:ext cx="7676054" cy="314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9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Hydrolýza nukleotidů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44897" y="2708920"/>
            <a:ext cx="7344816" cy="5184576"/>
          </a:xfrm>
        </p:spPr>
        <p:txBody>
          <a:bodyPr/>
          <a:lstStyle/>
          <a:p>
            <a:r>
              <a:rPr lang="cs-CZ" dirty="0">
                <a:latin typeface="+mn-lt"/>
              </a:rPr>
              <a:t>každá molekula aktinu nese pevně navázanou molekulu ATP, která je hydrolyzována na molekulu ADP brzy po jejím připojení k polymeru</a:t>
            </a:r>
          </a:p>
          <a:p>
            <a:r>
              <a:rPr lang="cs-CZ" dirty="0">
                <a:latin typeface="+mn-lt"/>
              </a:rPr>
              <a:t>stejně tak molekula tubulinu nese pevně navázanou molekulu GTP, která je po připojení k polymeru hydrolyzována na GDP</a:t>
            </a:r>
          </a:p>
          <a:p>
            <a:r>
              <a:rPr lang="cs-CZ" dirty="0">
                <a:latin typeface="+mn-lt"/>
              </a:rPr>
              <a:t>hydrolýza navázaného nukleotidu snižuje vazebnou afinitu této podjednotky k polymeru a zvyšuje pravděpodobnost její disociace z polymeru </a:t>
            </a:r>
          </a:p>
          <a:p>
            <a:r>
              <a:rPr lang="cs-CZ" dirty="0">
                <a:latin typeface="+mn-lt"/>
              </a:rPr>
              <a:t>proto je obvykle T forma připojena k polymeru a D forma z polymeru disociuje</a:t>
            </a:r>
          </a:p>
        </p:txBody>
      </p:sp>
      <p:pic>
        <p:nvPicPr>
          <p:cNvPr id="5" name="Picture 1" descr="panel_16_02_06.jpg"/>
          <p:cNvPicPr>
            <a:picLocks noChangeAspect="1"/>
          </p:cNvPicPr>
          <p:nvPr/>
        </p:nvPicPr>
        <p:blipFill rotWithShape="1">
          <a:blip r:embed="rId2" cstate="print"/>
          <a:srcRect l="2744" t="18683" r="4670" b="68897"/>
          <a:stretch/>
        </p:blipFill>
        <p:spPr bwMode="auto">
          <a:xfrm>
            <a:off x="1444897" y="1543554"/>
            <a:ext cx="7699103" cy="97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0072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ATP a GTP čepičky</a:t>
            </a:r>
          </a:p>
        </p:txBody>
      </p:sp>
      <p:pic>
        <p:nvPicPr>
          <p:cNvPr id="4" name="Picture 1" descr="panel_16_02_07.jpg"/>
          <p:cNvPicPr>
            <a:picLocks noChangeAspect="1"/>
          </p:cNvPicPr>
          <p:nvPr/>
        </p:nvPicPr>
        <p:blipFill rotWithShape="1">
          <a:blip r:embed="rId2" cstate="print"/>
          <a:srcRect t="57664"/>
          <a:stretch/>
        </p:blipFill>
        <p:spPr bwMode="auto">
          <a:xfrm>
            <a:off x="2627784" y="4221088"/>
            <a:ext cx="505078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333064" y="1700808"/>
            <a:ext cx="734481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rychlost připojování podjednotek k rostoucímu polymeru mikrofilamenta či mikrotubulu může být větší než rychlost,  se kterou je nukleotid nové podjednotky hydrolyzován</a:t>
            </a:r>
          </a:p>
          <a:p>
            <a:r>
              <a:rPr lang="cs-CZ" dirty="0">
                <a:latin typeface="+mn-lt"/>
              </a:rPr>
              <a:t>v tomto případě na konci polymeru rozeznáváme tzv. ATP či GTP čepičku, která obsahuje nukleosid </a:t>
            </a:r>
            <a:r>
              <a:rPr lang="cs-CZ" dirty="0" err="1">
                <a:latin typeface="+mn-lt"/>
              </a:rPr>
              <a:t>trifosfáty</a:t>
            </a:r>
            <a:r>
              <a:rPr lang="cs-CZ" dirty="0">
                <a:latin typeface="+mn-lt"/>
              </a:rPr>
              <a:t> (ATP na mikrofilamentu či GTP na mikrotubulu)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Dynamická nestabilita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619672" y="1340768"/>
            <a:ext cx="7344816" cy="1584176"/>
          </a:xfrm>
        </p:spPr>
        <p:txBody>
          <a:bodyPr/>
          <a:lstStyle/>
          <a:p>
            <a:r>
              <a:rPr lang="cs-CZ" dirty="0">
                <a:latin typeface="+mn-lt"/>
              </a:rPr>
              <a:t>mikrotubuly depolymerizují 100x rychleji od konce s GDP než od konce s GTP</a:t>
            </a:r>
          </a:p>
          <a:p>
            <a:r>
              <a:rPr lang="cs-CZ" dirty="0">
                <a:latin typeface="+mn-lt"/>
              </a:rPr>
              <a:t>GTP čepička podporuje polymerizaci, pokud je GTP čepička ztracena, dochází k depolymerizaci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645956" y="5085184"/>
            <a:ext cx="734481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u jednotlivých mikrotubulů se tak střídá stav pomalé polymerizace a rychlé depolymerizace = </a:t>
            </a:r>
            <a:r>
              <a:rPr lang="cs-CZ" b="1" dirty="0">
                <a:latin typeface="+mn-lt"/>
              </a:rPr>
              <a:t>dynamická nestabilita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181829" y="2931337"/>
            <a:ext cx="7870951" cy="1601324"/>
            <a:chOff x="1181829" y="2931337"/>
            <a:chExt cx="7870951" cy="1601324"/>
          </a:xfrm>
        </p:grpSpPr>
        <p:pic>
          <p:nvPicPr>
            <p:cNvPr id="5" name="Picture 1" descr="panel_16_02_10.jpg"/>
            <p:cNvPicPr>
              <a:picLocks noChangeAspect="1"/>
            </p:cNvPicPr>
            <p:nvPr/>
          </p:nvPicPr>
          <p:blipFill rotWithShape="1">
            <a:blip r:embed="rId3" cstate="print"/>
            <a:srcRect t="29712" b="21225"/>
            <a:stretch/>
          </p:blipFill>
          <p:spPr bwMode="auto">
            <a:xfrm>
              <a:off x="1181829" y="2931337"/>
              <a:ext cx="7870951" cy="1433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" descr="panel_16_02_10.jpg"/>
            <p:cNvPicPr>
              <a:picLocks noChangeAspect="1"/>
            </p:cNvPicPr>
            <p:nvPr/>
          </p:nvPicPr>
          <p:blipFill rotWithShape="1">
            <a:blip r:embed="rId3" cstate="print"/>
            <a:srcRect t="93319" b="-1"/>
            <a:stretch/>
          </p:blipFill>
          <p:spPr bwMode="auto">
            <a:xfrm>
              <a:off x="1181829" y="4337395"/>
              <a:ext cx="7870951" cy="195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Přednášky (V. Bryja)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392" y="1988840"/>
            <a:ext cx="7776863" cy="4176464"/>
          </a:xfrm>
        </p:spPr>
        <p:txBody>
          <a:bodyPr/>
          <a:lstStyle/>
          <a:p>
            <a:pPr lvl="0"/>
            <a:r>
              <a:rPr lang="cs-CZ" sz="1200" dirty="0"/>
              <a:t>1/2) CYTOSKELET A JEHO FUNKCE – základní složky cytoskeletu (mikrofilamenta, intermediární </a:t>
            </a:r>
            <a:r>
              <a:rPr lang="cs-CZ" sz="1200" dirty="0" err="1"/>
              <a:t>filamenta</a:t>
            </a:r>
            <a:r>
              <a:rPr lang="cs-CZ" sz="1200" dirty="0"/>
              <a:t>, mikrotubuly) - jejich struktura a funkce;  dynamická nestabilita, cytoskeletální toxiny, příklady proteinů asociovaných s mikrofilamenty a mikrotubuly a jejich funkce, molekulární motory – typy a funkce, centrozom a jeho cyklus, </a:t>
            </a:r>
            <a:r>
              <a:rPr lang="cs-CZ" sz="1200" dirty="0" err="1"/>
              <a:t>cilia</a:t>
            </a:r>
            <a:r>
              <a:rPr lang="cs-CZ" sz="1200" dirty="0"/>
              <a:t> – primární a pohyblivá. Pohyb buněk a přispění buněk k pohybu organismu: pohyblivá </a:t>
            </a:r>
            <a:r>
              <a:rPr lang="cs-CZ" sz="1200" dirty="0" err="1"/>
              <a:t>cilia</a:t>
            </a:r>
            <a:r>
              <a:rPr lang="cs-CZ" sz="1200" dirty="0"/>
              <a:t>, mitóza vč. funkce cytoskeletu v mitóze, pohyb buňky po substrátu – základní mechanismy a účastnící se proteiny, svalový stah z molekulárního pohledu – příčně pruhovaný a hladký sval.</a:t>
            </a:r>
          </a:p>
          <a:p>
            <a:pPr lvl="0"/>
            <a:endParaRPr lang="cs-CZ" sz="1200" dirty="0"/>
          </a:p>
          <a:p>
            <a:pPr lvl="0"/>
            <a:r>
              <a:rPr lang="cs-CZ" sz="1200" dirty="0"/>
              <a:t>3-4) </a:t>
            </a:r>
            <a:r>
              <a:rPr lang="cs-CZ" sz="1200" cap="all" dirty="0"/>
              <a:t>základní principy signální transdukce -</a:t>
            </a:r>
            <a:r>
              <a:rPr lang="cs-CZ" sz="1200" dirty="0"/>
              <a:t> základní dělení jednotlivých typů buněčné signalizace, pozitivní a negativní zpětná vazba vč. příkladů, hlavní biochemické mechanismy (fosforylace a výměna GTP/GDP) a jejich regulace, přehled základních typů membránových receptorů; druhý posel – principy a hlavní příklady; vápníková signalizace, receptory spřažené s </a:t>
            </a:r>
            <a:r>
              <a:rPr lang="cs-CZ" sz="1200" dirty="0" err="1"/>
              <a:t>trimerickými</a:t>
            </a:r>
            <a:r>
              <a:rPr lang="cs-CZ" sz="1200" dirty="0"/>
              <a:t> G proteiny, receptorové tyrosin kinázy, malé </a:t>
            </a:r>
            <a:r>
              <a:rPr lang="cs-CZ" sz="1200" dirty="0" err="1"/>
              <a:t>GTPázy</a:t>
            </a:r>
            <a:r>
              <a:rPr lang="cs-CZ" sz="1200" dirty="0"/>
              <a:t>, funkce rhodopsinu v procesu vidění. VÝZNAMNÉ SIGNÁLNÍ DRAHY -  signální dráhy významné pro regulaci embryonálního vývoje a imunologie – JAK/STAT, </a:t>
            </a:r>
            <a:r>
              <a:rPr lang="cs-CZ" sz="1200" dirty="0" err="1"/>
              <a:t>NFkB</a:t>
            </a:r>
            <a:r>
              <a:rPr lang="cs-CZ" sz="1200" dirty="0"/>
              <a:t>, </a:t>
            </a:r>
            <a:r>
              <a:rPr lang="cs-CZ" sz="1200" dirty="0" err="1"/>
              <a:t>TNFa</a:t>
            </a:r>
            <a:r>
              <a:rPr lang="cs-CZ" sz="1200" dirty="0"/>
              <a:t>, </a:t>
            </a:r>
            <a:r>
              <a:rPr lang="cs-CZ" sz="1200" dirty="0" err="1"/>
              <a:t>Wnt</a:t>
            </a:r>
            <a:r>
              <a:rPr lang="cs-CZ" sz="1200" dirty="0"/>
              <a:t>, TGF/BMP, </a:t>
            </a:r>
            <a:r>
              <a:rPr lang="cs-CZ" sz="1200" dirty="0" err="1"/>
              <a:t>Hedgehog</a:t>
            </a:r>
            <a:r>
              <a:rPr lang="cs-CZ" sz="1200" dirty="0"/>
              <a:t>, </a:t>
            </a:r>
            <a:r>
              <a:rPr lang="cs-CZ" sz="1200" dirty="0" err="1"/>
              <a:t>Notch</a:t>
            </a:r>
            <a:r>
              <a:rPr lang="cs-CZ" sz="1200" dirty="0"/>
              <a:t> (pouze nejzákladnější principy a klíčové proteiny).</a:t>
            </a:r>
          </a:p>
          <a:p>
            <a:pPr lvl="0"/>
            <a:endParaRPr lang="cs-CZ" sz="1200" dirty="0"/>
          </a:p>
          <a:p>
            <a:r>
              <a:rPr lang="cs-CZ" sz="1200" dirty="0"/>
              <a:t>4) </a:t>
            </a:r>
            <a:r>
              <a:rPr lang="cs-CZ" sz="1200" cap="all" dirty="0"/>
              <a:t>Buněčná biologie v číslech</a:t>
            </a:r>
            <a:r>
              <a:rPr lang="cs-CZ" sz="1200" dirty="0"/>
              <a:t> (pro člověka) – velikost lidské buňky, počty hlavních biomolekul v buňce, počty buněk v těle, velikost – voda, lipidové membrány, proteinů, ribozomu, cytoskeletu (včetně rozlišení elektronového a optického mikroskopu), délka a počet </a:t>
            </a:r>
            <a:r>
              <a:rPr lang="cs-CZ" sz="1200" dirty="0" err="1"/>
              <a:t>bazí</a:t>
            </a:r>
            <a:r>
              <a:rPr lang="cs-CZ" sz="1200" dirty="0"/>
              <a:t> DNA, počet genů, délka buněčného cyklu, délka „života“ buněk – krátce a dlouze žijící buňky, rychlost pohybu buňky a motorů po cytoskeletu, rychlost nervového vzruchu</a:t>
            </a:r>
          </a:p>
        </p:txBody>
      </p:sp>
    </p:spTree>
    <p:extLst>
      <p:ext uri="{BB962C8B-B14F-4D97-AF65-F5344CB8AC3E}">
        <p14:creationId xmlns:p14="http://schemas.microsoft.com/office/powerpoint/2010/main" val="3227956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Cytoskeletální toxiny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528257"/>
              </p:ext>
            </p:extLst>
          </p:nvPr>
        </p:nvGraphicFramePr>
        <p:xfrm>
          <a:off x="1547812" y="2060848"/>
          <a:ext cx="7272808" cy="4506613"/>
        </p:xfrm>
        <a:graphic>
          <a:graphicData uri="http://schemas.openxmlformats.org/drawingml/2006/table">
            <a:tbl>
              <a:tblPr/>
              <a:tblGrid>
                <a:gridCol w="1527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0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4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0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2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mbria"/>
                          <a:ea typeface="Times New Roman"/>
                          <a:cs typeface="Times New Roman"/>
                        </a:rPr>
                        <a:t>Látka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mbria"/>
                          <a:ea typeface="Times New Roman"/>
                          <a:cs typeface="Times New Roman"/>
                        </a:rPr>
                        <a:t>Účinek na cytoskelet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Mechanismus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Zdroj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46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mbria"/>
                          <a:ea typeface="Times New Roman"/>
                          <a:cs typeface="Times New Roman"/>
                        </a:rPr>
                        <a:t>ACTIN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Latrunculin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depolymerizuje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váže aktinové podjednotky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mořské houby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Cytochalasin B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depolymerizuje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kryje plus konec filament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>
                          <a:latin typeface="Calibri"/>
                          <a:ea typeface="Calibri"/>
                          <a:cs typeface="Times New Roman"/>
                        </a:rPr>
                        <a:t>Nižší houby</a:t>
                      </a:r>
                      <a:endParaRPr lang="cs-CZ" sz="16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Phalloidin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stabilizuje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váže se podél filament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muchomůrka</a:t>
                      </a:r>
                      <a:endParaRPr lang="cs-CZ" sz="16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48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MIKROTUBULY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Taxol® (Paclitaxel)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stabilizuje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váže se podél filament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keř tis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Nocodazol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depolymerizuje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váže podjednotky tubulinu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syntetický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mbria"/>
                          <a:ea typeface="Times New Roman"/>
                          <a:cs typeface="Times New Roman"/>
                        </a:rPr>
                        <a:t>Colchicin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depolymerizuje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kryje konce filament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ocún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19672" y="1340768"/>
            <a:ext cx="7344816" cy="504056"/>
          </a:xfrm>
        </p:spPr>
        <p:txBody>
          <a:bodyPr/>
          <a:lstStyle/>
          <a:p>
            <a:r>
              <a:rPr lang="cs-CZ" dirty="0">
                <a:latin typeface="+mn-lt"/>
              </a:rPr>
              <a:t>brání polymerizaci či depolymerizaci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sp>
        <p:nvSpPr>
          <p:cNvPr id="9" name="Rectangle 8"/>
          <p:cNvSpPr/>
          <p:nvPr/>
        </p:nvSpPr>
        <p:spPr>
          <a:xfrm>
            <a:off x="1475656" y="1556792"/>
            <a:ext cx="144016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403648" y="5517232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2555776" y="5589240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6876256" y="5877272"/>
            <a:ext cx="423664" cy="368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47812" y="1556792"/>
            <a:ext cx="7344816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většina buněk obsahuje více než 100 různých proteinů asociovaných s aktinem a je pravděpodobné, že řada dalších takových proteinů nebyla ještě identifikována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  <p:pic>
        <p:nvPicPr>
          <p:cNvPr id="13" name="Picture 1" descr="panel_16_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5"/>
          <a:stretch/>
        </p:blipFill>
        <p:spPr bwMode="auto">
          <a:xfrm>
            <a:off x="2991873" y="2610041"/>
            <a:ext cx="3917206" cy="424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sp>
        <p:nvSpPr>
          <p:cNvPr id="9" name="Rectangle 8"/>
          <p:cNvSpPr/>
          <p:nvPr/>
        </p:nvSpPr>
        <p:spPr>
          <a:xfrm>
            <a:off x="1475656" y="1556792"/>
            <a:ext cx="144016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403648" y="5517232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6876256" y="5877272"/>
            <a:ext cx="423664" cy="368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 10"/>
          <p:cNvSpPr/>
          <p:nvPr/>
        </p:nvSpPr>
        <p:spPr>
          <a:xfrm>
            <a:off x="1504434" y="1602855"/>
            <a:ext cx="2088232" cy="684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1429602" y="1602855"/>
            <a:ext cx="7606716" cy="4778473"/>
            <a:chOff x="1429602" y="1602855"/>
            <a:chExt cx="7606716" cy="4778473"/>
          </a:xfrm>
        </p:grpSpPr>
        <p:grpSp>
          <p:nvGrpSpPr>
            <p:cNvPr id="3" name="Skupina 2"/>
            <p:cNvGrpSpPr/>
            <p:nvPr/>
          </p:nvGrpSpPr>
          <p:grpSpPr>
            <a:xfrm>
              <a:off x="1475478" y="1602855"/>
              <a:ext cx="7560840" cy="4778473"/>
              <a:chOff x="1475478" y="1602855"/>
              <a:chExt cx="7560840" cy="4778473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2039" t="7275" r="3998"/>
              <a:stretch>
                <a:fillRect/>
              </a:stretch>
            </p:blipFill>
            <p:spPr bwMode="auto">
              <a:xfrm>
                <a:off x="1475478" y="1602855"/>
                <a:ext cx="7560840" cy="4706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475656" y="5517232"/>
                <a:ext cx="2088232" cy="8640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4" name="Rectangle 10"/>
            <p:cNvSpPr/>
            <p:nvPr/>
          </p:nvSpPr>
          <p:spPr>
            <a:xfrm>
              <a:off x="1429602" y="1700807"/>
              <a:ext cx="2088232" cy="586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612273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4422" t="1068" r="2183"/>
          <a:stretch>
            <a:fillRect/>
          </a:stretch>
        </p:blipFill>
        <p:spPr bwMode="auto">
          <a:xfrm>
            <a:off x="1547664" y="1484784"/>
            <a:ext cx="7524328" cy="521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211960" y="1340768"/>
            <a:ext cx="216024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6516216" y="1340768"/>
            <a:ext cx="216024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 r="51170" b="63339"/>
          <a:stretch>
            <a:fillRect/>
          </a:stretch>
        </p:blipFill>
        <p:spPr bwMode="auto">
          <a:xfrm>
            <a:off x="3059832" y="1412777"/>
            <a:ext cx="4574340" cy="263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49769" b="63339"/>
          <a:stretch>
            <a:fillRect/>
          </a:stretch>
        </p:blipFill>
        <p:spPr bwMode="auto">
          <a:xfrm>
            <a:off x="3059831" y="4102326"/>
            <a:ext cx="4705671" cy="263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12206" t="36661" r="14549"/>
          <a:stretch/>
        </p:blipFill>
        <p:spPr bwMode="auto">
          <a:xfrm>
            <a:off x="2267743" y="1844824"/>
            <a:ext cx="66103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03648" y="1628800"/>
            <a:ext cx="7740352" cy="4454624"/>
            <a:chOff x="1403648" y="1628800"/>
            <a:chExt cx="7740352" cy="4454624"/>
          </a:xfrm>
        </p:grpSpPr>
        <p:grpSp>
          <p:nvGrpSpPr>
            <p:cNvPr id="7" name="Group 6"/>
            <p:cNvGrpSpPr/>
            <p:nvPr/>
          </p:nvGrpSpPr>
          <p:grpSpPr>
            <a:xfrm>
              <a:off x="1439809" y="1628800"/>
              <a:ext cx="7704191" cy="4454624"/>
              <a:chOff x="1439809" y="1628800"/>
              <a:chExt cx="7704191" cy="4454624"/>
            </a:xfrm>
          </p:grpSpPr>
          <p:pic>
            <p:nvPicPr>
              <p:cNvPr id="4198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667" t="759" r="1116"/>
              <a:stretch>
                <a:fillRect/>
              </a:stretch>
            </p:blipFill>
            <p:spPr bwMode="auto">
              <a:xfrm>
                <a:off x="1439809" y="1628800"/>
                <a:ext cx="7704191" cy="4189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Rectangle 4"/>
              <p:cNvSpPr/>
              <p:nvPr/>
            </p:nvSpPr>
            <p:spPr>
              <a:xfrm>
                <a:off x="7213873" y="5651376"/>
                <a:ext cx="1907704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475656" y="5805264"/>
                <a:ext cx="504056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403648" y="4221088"/>
              <a:ext cx="432048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97361" y="1268760"/>
            <a:ext cx="6995119" cy="2451460"/>
            <a:chOff x="1763688" y="1340768"/>
            <a:chExt cx="6069483" cy="1728192"/>
          </a:xfrm>
        </p:grpSpPr>
        <p:pic>
          <p:nvPicPr>
            <p:cNvPr id="430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65407"/>
            <a:stretch>
              <a:fillRect/>
            </a:stretch>
          </p:blipFill>
          <p:spPr bwMode="auto">
            <a:xfrm>
              <a:off x="1763688" y="1340768"/>
              <a:ext cx="6069483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979712" y="1340768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79712" y="2924944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8369" t="35294" r="5986"/>
          <a:stretch>
            <a:fillRect/>
          </a:stretch>
        </p:blipFill>
        <p:spPr bwMode="auto">
          <a:xfrm>
            <a:off x="1475656" y="3639592"/>
            <a:ext cx="4600575" cy="274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600" y="5090639"/>
            <a:ext cx="3600400" cy="176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9" name="Picture 1" descr="figure_16_16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340768"/>
            <a:ext cx="3637455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2276872"/>
            <a:ext cx="740567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Nejpočetnější proteiny v buňce?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988840"/>
            <a:ext cx="7138987" cy="4137323"/>
          </a:xfrm>
        </p:spPr>
        <p:txBody>
          <a:bodyPr/>
          <a:lstStyle/>
          <a:p>
            <a:r>
              <a:rPr lang="cs-CZ" dirty="0"/>
              <a:t>Proteiny jako molekulární stroje, DNA jako návod na jejich výrobu a malé metabolity jako palivo a základní součástky</a:t>
            </a:r>
          </a:p>
          <a:p>
            <a:r>
              <a:rPr lang="cs-CZ" dirty="0"/>
              <a:t>Reálná data – početnost proteinů v buňce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77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296144"/>
            <a:ext cx="2725961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figure_16_18.jpg"/>
          <p:cNvPicPr>
            <a:picLocks noChangeAspect="1"/>
          </p:cNvPicPr>
          <p:nvPr/>
        </p:nvPicPr>
        <p:blipFill rotWithShape="1">
          <a:blip r:embed="rId2" cstate="print"/>
          <a:srcRect l="7252" t="668" r="28846" b="69952"/>
          <a:stretch/>
        </p:blipFill>
        <p:spPr bwMode="auto">
          <a:xfrm>
            <a:off x="1691679" y="1700807"/>
            <a:ext cx="3559645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DA33F-1D7F-44B6-BF48-1ADE4935A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Filopodia</a:t>
            </a:r>
            <a:r>
              <a:rPr lang="cs-CZ" dirty="0"/>
              <a:t> a </a:t>
            </a:r>
            <a:r>
              <a:rPr lang="cs-CZ" dirty="0" err="1"/>
              <a:t>formin</a:t>
            </a:r>
            <a:endParaRPr lang="en-US" dirty="0"/>
          </a:p>
        </p:txBody>
      </p:sp>
      <p:pic>
        <p:nvPicPr>
          <p:cNvPr id="4" name="Formin in green on actin filopodiaI">
            <a:hlinkClick r:id="" action="ppaction://media"/>
            <a:extLst>
              <a:ext uri="{FF2B5EF4-FFF2-40B4-BE49-F238E27FC236}">
                <a16:creationId xmlns:a16="http://schemas.microsoft.com/office/drawing/2014/main" id="{32425B93-013F-4A60-BC46-DD8BE753B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0487" y="1356128"/>
            <a:ext cx="2304256" cy="4608512"/>
          </a:xfrm>
          <a:prstGeom prst="rect">
            <a:avLst/>
          </a:prstGeom>
        </p:spPr>
      </p:pic>
      <p:pic>
        <p:nvPicPr>
          <p:cNvPr id="5" name="filopodia">
            <a:hlinkClick r:id="" action="ppaction://media"/>
            <a:extLst>
              <a:ext uri="{FF2B5EF4-FFF2-40B4-BE49-F238E27FC236}">
                <a16:creationId xmlns:a16="http://schemas.microsoft.com/office/drawing/2014/main" id="{9A78C13D-5341-44D6-9EC5-C0E26D7A4B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7812" y="1340768"/>
            <a:ext cx="4482750" cy="52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9115" y="1916832"/>
            <a:ext cx="7854885" cy="32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Aktinová filamenta = mikrofilamenta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752" y="1484784"/>
            <a:ext cx="7645248" cy="495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131" y="209649"/>
            <a:ext cx="7138987" cy="627063"/>
          </a:xfrm>
        </p:spPr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pic>
        <p:nvPicPr>
          <p:cNvPr id="3" name="blebbing-cortical actin">
            <a:hlinkClick r:id="" action="ppaction://media"/>
            <a:extLst>
              <a:ext uri="{FF2B5EF4-FFF2-40B4-BE49-F238E27FC236}">
                <a16:creationId xmlns:a16="http://schemas.microsoft.com/office/drawing/2014/main" id="{6CDA0235-56EE-4BA6-BC4E-7E517BF5B4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454" y="836712"/>
            <a:ext cx="4331171" cy="3291690"/>
          </a:xfrm>
          <a:prstGeom prst="rect">
            <a:avLst/>
          </a:prstGeom>
        </p:spPr>
      </p:pic>
      <p:pic>
        <p:nvPicPr>
          <p:cNvPr id="4" name="actin-filopodia">
            <a:hlinkClick r:id="" action="ppaction://media"/>
            <a:extLst>
              <a:ext uri="{FF2B5EF4-FFF2-40B4-BE49-F238E27FC236}">
                <a16:creationId xmlns:a16="http://schemas.microsoft.com/office/drawing/2014/main" id="{EFF34EC1-8C93-4EE9-AEC8-A2A635E614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3090060"/>
            <a:ext cx="4565893" cy="32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4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23.jpg"/>
          <p:cNvPicPr>
            <a:picLocks noChangeAspect="1"/>
          </p:cNvPicPr>
          <p:nvPr/>
        </p:nvPicPr>
        <p:blipFill>
          <a:blip r:embed="rId2" cstate="print"/>
          <a:srcRect r="35862"/>
          <a:stretch>
            <a:fillRect/>
          </a:stretch>
        </p:blipFill>
        <p:spPr bwMode="auto">
          <a:xfrm>
            <a:off x="1475656" y="1556792"/>
            <a:ext cx="5256584" cy="390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figure_16_23.jpg"/>
          <p:cNvPicPr>
            <a:picLocks noChangeAspect="1"/>
          </p:cNvPicPr>
          <p:nvPr/>
        </p:nvPicPr>
        <p:blipFill>
          <a:blip r:embed="rId2" cstate="print"/>
          <a:srcRect l="72045" t="25811" b="8961"/>
          <a:stretch>
            <a:fillRect/>
          </a:stretch>
        </p:blipFill>
        <p:spPr bwMode="auto">
          <a:xfrm>
            <a:off x="6732240" y="4310336"/>
            <a:ext cx="2291113" cy="25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0FD7D7-37EF-4E58-A2AC-573F7FA25170}"/>
              </a:ext>
            </a:extLst>
          </p:cNvPr>
          <p:cNvSpPr txBox="1"/>
          <p:nvPr/>
        </p:nvSpPr>
        <p:spPr>
          <a:xfrm>
            <a:off x="1763688" y="573325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ve </a:t>
            </a:r>
            <a:r>
              <a:rPr lang="cs-CZ" dirty="0" err="1">
                <a:solidFill>
                  <a:schemeClr val="tx1"/>
                </a:solidFill>
              </a:rPr>
              <a:t>filopodiích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39D0158-E29B-4A89-8E83-19BCBB3C3124}"/>
              </a:ext>
            </a:extLst>
          </p:cNvPr>
          <p:cNvSpPr txBox="1"/>
          <p:nvPr/>
        </p:nvSpPr>
        <p:spPr>
          <a:xfrm>
            <a:off x="4572000" y="572062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ve svalech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24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3854" y="1913806"/>
            <a:ext cx="7651576" cy="421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_16_26.jpg"/>
          <p:cNvPicPr>
            <a:picLocks noChangeAspect="1"/>
          </p:cNvPicPr>
          <p:nvPr/>
        </p:nvPicPr>
        <p:blipFill>
          <a:blip r:embed="rId2" cstate="print"/>
          <a:srcRect l="343" r="720"/>
          <a:stretch>
            <a:fillRect/>
          </a:stretch>
        </p:blipFill>
        <p:spPr bwMode="auto">
          <a:xfrm>
            <a:off x="1331640" y="1903804"/>
            <a:ext cx="7786117" cy="382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47812" y="260648"/>
            <a:ext cx="7138987" cy="627063"/>
          </a:xfrm>
        </p:spPr>
        <p:txBody>
          <a:bodyPr/>
          <a:lstStyle/>
          <a:p>
            <a:r>
              <a:rPr lang="cs-CZ">
                <a:latin typeface="+mn-lt"/>
              </a:rPr>
              <a:t>Myosiny – molekulární motory pohánějící auta na aktinové dálnici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623" y="1611660"/>
            <a:ext cx="7536587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47812" y="260648"/>
            <a:ext cx="7138987" cy="627063"/>
          </a:xfrm>
        </p:spPr>
        <p:txBody>
          <a:bodyPr/>
          <a:lstStyle/>
          <a:p>
            <a:r>
              <a:rPr lang="cs-CZ">
                <a:latin typeface="+mn-lt"/>
              </a:rPr>
              <a:t>Myosiny – molekulární motory pohánějící auta na aktinové dálnici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41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556792"/>
            <a:ext cx="6125868" cy="467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_16_01a.jpg"/>
          <p:cNvPicPr>
            <a:picLocks noChangeAspect="1"/>
          </p:cNvPicPr>
          <p:nvPr/>
        </p:nvPicPr>
        <p:blipFill>
          <a:blip r:embed="rId2" cstate="print"/>
          <a:srcRect t="612"/>
          <a:stretch>
            <a:fillRect/>
          </a:stretch>
        </p:blipFill>
        <p:spPr bwMode="auto">
          <a:xfrm>
            <a:off x="2624539" y="1151519"/>
            <a:ext cx="648072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6C0B6D-F179-4122-9117-D209E535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Myosin</a:t>
            </a:r>
            <a:r>
              <a:rPr lang="cs-CZ" dirty="0"/>
              <a:t> V na mikrofilamentu</a:t>
            </a:r>
            <a:endParaRPr lang="en-GB" dirty="0"/>
          </a:p>
        </p:txBody>
      </p:sp>
      <p:pic>
        <p:nvPicPr>
          <p:cNvPr id="4" name="7_Myosin Motor">
            <a:hlinkClick r:id="" action="ppaction://media"/>
            <a:extLst>
              <a:ext uri="{FF2B5EF4-FFF2-40B4-BE49-F238E27FC236}">
                <a16:creationId xmlns:a16="http://schemas.microsoft.com/office/drawing/2014/main" id="{CA0D3372-F745-4D2F-A69A-F19C86C237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1730" y="1023343"/>
            <a:ext cx="5782270" cy="5782271"/>
          </a:xfrm>
        </p:spPr>
      </p:pic>
    </p:spTree>
    <p:extLst>
      <p:ext uri="{BB962C8B-B14F-4D97-AF65-F5344CB8AC3E}">
        <p14:creationId xmlns:p14="http://schemas.microsoft.com/office/powerpoint/2010/main" val="5349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Mikrotubuly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2a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62961"/>
            <a:ext cx="5176242" cy="56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Mikrotubuly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4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7" y="1160399"/>
            <a:ext cx="4938117" cy="56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Dynamická nestabilita mikrotubulů</a:t>
            </a:r>
          </a:p>
        </p:txBody>
      </p:sp>
      <p:pic>
        <p:nvPicPr>
          <p:cNvPr id="6" name="Picture 1" descr="figure_16_44a.jpg">
            <a:extLst>
              <a:ext uri="{FF2B5EF4-FFF2-40B4-BE49-F238E27FC236}">
                <a16:creationId xmlns:a16="http://schemas.microsoft.com/office/drawing/2014/main" id="{B5A44977-7A62-4A74-8D5C-B98F16D42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5470500" cy="459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250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Dynamická nestabilita mikrotubulů</a:t>
            </a:r>
          </a:p>
        </p:txBody>
      </p:sp>
      <p:pic>
        <p:nvPicPr>
          <p:cNvPr id="4" name="Picture 1" descr="figure_16_44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34"/>
          <a:stretch/>
        </p:blipFill>
        <p:spPr bwMode="auto">
          <a:xfrm>
            <a:off x="1475656" y="2113084"/>
            <a:ext cx="4158939" cy="337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igure_16_44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6"/>
          <a:stretch/>
        </p:blipFill>
        <p:spPr bwMode="auto">
          <a:xfrm>
            <a:off x="5861543" y="1988840"/>
            <a:ext cx="3254375" cy="350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717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Centrosom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192" y="1270390"/>
            <a:ext cx="7272808" cy="55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96280"/>
            <a:ext cx="7787207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Mikrotubuly – MTOC (microtubule-organizing center)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7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491139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47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71662"/>
            <a:ext cx="6336704" cy="554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115616" y="260648"/>
            <a:ext cx="778720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Mikrotubuly – MTOC (microtubule-organizing center)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0624" y="1844824"/>
            <a:ext cx="7813376" cy="371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30624" y="396280"/>
            <a:ext cx="7356175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Mikrotubuly – MTOC (microtubule-organizing center)</a:t>
            </a:r>
            <a:endParaRPr lang="cs-CZ" dirty="0">
              <a:latin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F17AAA5-6A93-4490-9789-C2BED95675CB}"/>
              </a:ext>
            </a:extLst>
          </p:cNvPr>
          <p:cNvSpPr txBox="1"/>
          <p:nvPr/>
        </p:nvSpPr>
        <p:spPr>
          <a:xfrm>
            <a:off x="1979712" y="5949280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chemeClr val="tx1"/>
                </a:solidFill>
              </a:rPr>
              <a:t>γ</a:t>
            </a:r>
            <a:r>
              <a:rPr lang="cs-CZ" sz="1200" dirty="0">
                <a:solidFill>
                  <a:schemeClr val="tx1"/>
                </a:solidFill>
              </a:rPr>
              <a:t>-</a:t>
            </a:r>
            <a:r>
              <a:rPr lang="cs-CZ" sz="1200" dirty="0" err="1">
                <a:solidFill>
                  <a:schemeClr val="tx1"/>
                </a:solidFill>
              </a:rPr>
              <a:t>TuSC</a:t>
            </a:r>
            <a:r>
              <a:rPr lang="cs-CZ" sz="1200" dirty="0">
                <a:solidFill>
                  <a:schemeClr val="tx1"/>
                </a:solidFill>
              </a:rPr>
              <a:t> – </a:t>
            </a:r>
            <a:r>
              <a:rPr lang="cs-CZ" sz="1200" dirty="0" err="1">
                <a:solidFill>
                  <a:schemeClr val="tx1"/>
                </a:solidFill>
              </a:rPr>
              <a:t>gamma</a:t>
            </a:r>
            <a:r>
              <a:rPr lang="cs-CZ" sz="1200" dirty="0">
                <a:solidFill>
                  <a:schemeClr val="tx1"/>
                </a:solidFill>
              </a:rPr>
              <a:t> tubulin </a:t>
            </a:r>
            <a:r>
              <a:rPr lang="cs-CZ" sz="1200" dirty="0" err="1">
                <a:solidFill>
                  <a:schemeClr val="tx1"/>
                </a:solidFill>
              </a:rPr>
              <a:t>small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complex</a:t>
            </a:r>
            <a:endParaRPr lang="cs-CZ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Mikrotubuly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47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253207"/>
            <a:ext cx="5454793" cy="560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_16_01b.jpg"/>
          <p:cNvPicPr>
            <a:picLocks noChangeAspect="1"/>
          </p:cNvPicPr>
          <p:nvPr/>
        </p:nvPicPr>
        <p:blipFill>
          <a:blip r:embed="rId3" cstate="print"/>
          <a:srcRect t="840"/>
          <a:stretch>
            <a:fillRect/>
          </a:stretch>
        </p:blipFill>
        <p:spPr bwMode="auto">
          <a:xfrm>
            <a:off x="3059832" y="1184379"/>
            <a:ext cx="5760640" cy="567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47812" y="1556792"/>
            <a:ext cx="734481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většina buněk obsahuje více než 100 různých proteinů asociovaných s mikrotubuly a je pravděpodobné, že řada dalších takových proteinů nebyla ještě identifikována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2968558" y="2761583"/>
            <a:ext cx="3907698" cy="4066538"/>
            <a:chOff x="2618151" y="2761583"/>
            <a:chExt cx="3907698" cy="4066538"/>
          </a:xfrm>
        </p:grpSpPr>
        <p:pic>
          <p:nvPicPr>
            <p:cNvPr id="3" name="Picture 2" descr="Panel 16-4.jpg"/>
            <p:cNvPicPr>
              <a:picLocks noChangeAspect="1"/>
            </p:cNvPicPr>
            <p:nvPr/>
          </p:nvPicPr>
          <p:blipFill rotWithShape="1">
            <a:blip r:embed="rId3" cstate="print"/>
            <a:srcRect b="13970"/>
            <a:stretch/>
          </p:blipFill>
          <p:spPr bwMode="auto">
            <a:xfrm>
              <a:off x="2618151" y="2761583"/>
              <a:ext cx="3907698" cy="406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2618151" y="2761583"/>
              <a:ext cx="945737" cy="1633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79712" y="1700808"/>
            <a:ext cx="6408712" cy="3888432"/>
            <a:chOff x="1619672" y="1700808"/>
            <a:chExt cx="5616624" cy="3240360"/>
          </a:xfrm>
        </p:grpSpPr>
        <p:pic>
          <p:nvPicPr>
            <p:cNvPr id="3" name="Picture 2" descr="Panel 16-4.jpg"/>
            <p:cNvPicPr>
              <a:picLocks noChangeAspect="1"/>
            </p:cNvPicPr>
            <p:nvPr/>
          </p:nvPicPr>
          <p:blipFill>
            <a:blip r:embed="rId2" cstate="print"/>
            <a:srcRect r="23005" b="63628"/>
            <a:stretch>
              <a:fillRect/>
            </a:stretch>
          </p:blipFill>
          <p:spPr bwMode="auto">
            <a:xfrm>
              <a:off x="1619672" y="1772816"/>
              <a:ext cx="5544616" cy="316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6084168" y="3645024"/>
              <a:ext cx="1152128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Rectangle 4"/>
            <p:cNvSpPr/>
            <p:nvPr/>
          </p:nvSpPr>
          <p:spPr>
            <a:xfrm rot="19066112">
              <a:off x="5451707" y="4562973"/>
              <a:ext cx="823563" cy="314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19672" y="1700808"/>
              <a:ext cx="1656184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9712" y="1268760"/>
            <a:ext cx="6840760" cy="5472607"/>
            <a:chOff x="2123728" y="1628801"/>
            <a:chExt cx="6357324" cy="4970550"/>
          </a:xfrm>
        </p:grpSpPr>
        <p:pic>
          <p:nvPicPr>
            <p:cNvPr id="3" name="Picture 2" descr="Panel 16-4.jpg"/>
            <p:cNvPicPr>
              <a:picLocks noChangeAspect="1"/>
            </p:cNvPicPr>
            <p:nvPr/>
          </p:nvPicPr>
          <p:blipFill rotWithShape="1">
            <a:blip r:embed="rId2" cstate="print"/>
            <a:srcRect t="20483" b="14880"/>
            <a:stretch/>
          </p:blipFill>
          <p:spPr bwMode="auto">
            <a:xfrm>
              <a:off x="2123728" y="1628801"/>
              <a:ext cx="6357324" cy="497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2411760" y="1628801"/>
              <a:ext cx="3384376" cy="964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11760" y="2124472"/>
              <a:ext cx="1287760" cy="656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5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14691"/>
            <a:ext cx="6655965" cy="554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2FCA7-76D0-4436-BCDC-872867AB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Ã½sledek obrÃ¡zku pro microtubules in axon">
            <a:extLst>
              <a:ext uri="{FF2B5EF4-FFF2-40B4-BE49-F238E27FC236}">
                <a16:creationId xmlns:a16="http://schemas.microsoft.com/office/drawing/2014/main" id="{048DF05F-A17B-4F37-A180-5946384647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13" y="2204864"/>
            <a:ext cx="712598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4777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315066"/>
            <a:ext cx="7305947" cy="554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132856"/>
            <a:ext cx="6768752" cy="383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570" y="260648"/>
            <a:ext cx="7138987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Molekulární motory vozící vozidla po mikrotubulové silnici: kinesiny a dyneiny</a:t>
            </a:r>
            <a:endParaRPr lang="cs-CZ" dirty="0">
              <a:latin typeface="+mn-lt"/>
            </a:endParaRPr>
          </a:p>
        </p:txBody>
      </p:sp>
      <p:pic>
        <p:nvPicPr>
          <p:cNvPr id="5" name="Picture 1" descr="figure_16_56.jpg">
            <a:extLst>
              <a:ext uri="{FF2B5EF4-FFF2-40B4-BE49-F238E27FC236}">
                <a16:creationId xmlns:a16="http://schemas.microsoft.com/office/drawing/2014/main" id="{D76FF758-25AD-4F8B-8466-A2184AD8B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412776"/>
            <a:ext cx="629015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0FE64-34C6-4460-9426-B1A052EF4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44624"/>
            <a:ext cx="7138987" cy="627063"/>
          </a:xfrm>
        </p:spPr>
        <p:txBody>
          <a:bodyPr/>
          <a:lstStyle/>
          <a:p>
            <a:r>
              <a:rPr lang="cs-CZ" dirty="0" err="1"/>
              <a:t>Kinesin</a:t>
            </a:r>
            <a:r>
              <a:rPr lang="cs-CZ" dirty="0"/>
              <a:t> 1 na mikrotubulu</a:t>
            </a:r>
            <a:endParaRPr lang="en-GB" dirty="0"/>
          </a:p>
        </p:txBody>
      </p:sp>
      <p:pic>
        <p:nvPicPr>
          <p:cNvPr id="4" name="Kinesin protein walking on microtubule">
            <a:hlinkClick r:id="" action="ppaction://media"/>
            <a:extLst>
              <a:ext uri="{FF2B5EF4-FFF2-40B4-BE49-F238E27FC236}">
                <a16:creationId xmlns:a16="http://schemas.microsoft.com/office/drawing/2014/main" id="{08A4F3E7-8D61-49FB-8A2E-DF588939DC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8511" y="620688"/>
            <a:ext cx="8257613" cy="6192688"/>
          </a:xfrm>
        </p:spPr>
      </p:pic>
    </p:spTree>
    <p:extLst>
      <p:ext uri="{BB962C8B-B14F-4D97-AF65-F5344CB8AC3E}">
        <p14:creationId xmlns:p14="http://schemas.microsoft.com/office/powerpoint/2010/main" val="296569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570" y="260648"/>
            <a:ext cx="7138987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Struktura dyneinu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58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282634"/>
            <a:ext cx="5328592" cy="557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5924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318CB2-752B-4AA2-BCD1-27C91A225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00F6B83-DF3A-48D4-90C5-72094906D2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90" y="1412776"/>
            <a:ext cx="4720229" cy="47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B480E1-9AEC-435D-B657-BD4F53C70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1234" y="6284664"/>
            <a:ext cx="6696744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1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  <a:cs typeface="Times New Roman" panose="02020603050405020304" pitchFamily="18" charset="0"/>
                <a:hlinkClick r:id="rId4"/>
              </a:rPr>
              <a:t>Jessica Henty-</a:t>
            </a:r>
            <a:r>
              <a:rPr kumimoji="0" lang="en-US" altLang="en-US" sz="600" b="1" i="0" u="none" strike="noStrike" cap="none" normalizeH="0" baseline="0" dirty="0" err="1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  <a:cs typeface="Times New Roman" panose="02020603050405020304" pitchFamily="18" charset="0"/>
                <a:hlinkClick r:id="rId4"/>
              </a:rPr>
              <a:t>Ridilla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rgbClr val="536471"/>
                </a:solidFill>
                <a:effectLst/>
                <a:latin typeface="TwitterChirp"/>
                <a:cs typeface="Times New Roman" panose="02020603050405020304" pitchFamily="18" charset="0"/>
                <a:hlinkClick r:id="rId4"/>
              </a:rPr>
              <a:t>@</a:t>
            </a:r>
            <a:r>
              <a:rPr kumimoji="0" lang="en-US" altLang="en-US" sz="600" b="0" i="0" u="none" strike="noStrike" cap="none" normalizeH="0" baseline="0" dirty="0" err="1">
                <a:ln>
                  <a:noFill/>
                </a:ln>
                <a:solidFill>
                  <a:srgbClr val="536471"/>
                </a:solidFill>
                <a:effectLst/>
                <a:latin typeface="TwitterChirp"/>
                <a:cs typeface="Times New Roman" panose="02020603050405020304" pitchFamily="18" charset="0"/>
                <a:hlinkClick r:id="rId4"/>
              </a:rPr>
              <a:t>cytoskeletown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rgbClr val="0F1419"/>
                </a:solidFill>
                <a:effectLst/>
                <a:latin typeface="TwitterChirp"/>
                <a:cs typeface="Times New Roman" panose="02020603050405020304" pitchFamily="18" charset="0"/>
              </a:rPr>
              <a:t>Watching cells is one of the best parts of my job! actin filaments (purple to yellow), microtubules (white), and a nucleus (blue) in a neuronal cell.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72952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0BF68-41DE-449D-947E-EC587FB4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Dyneinový</a:t>
            </a:r>
            <a:r>
              <a:rPr lang="cs-CZ" dirty="0"/>
              <a:t> komplex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683D50-0BF9-477C-AA43-51490A965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76387"/>
            <a:ext cx="38100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73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253207"/>
            <a:ext cx="6568252" cy="560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B801B-0D4D-4FE2-807E-3ED5CA49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Dynein</a:t>
            </a:r>
            <a:r>
              <a:rPr lang="cs-CZ" dirty="0"/>
              <a:t> na mikrotubulu</a:t>
            </a:r>
            <a:endParaRPr lang="en-GB" dirty="0"/>
          </a:p>
        </p:txBody>
      </p:sp>
      <p:pic>
        <p:nvPicPr>
          <p:cNvPr id="4" name="7_Dynein">
            <a:hlinkClick r:id="" action="ppaction://media"/>
            <a:extLst>
              <a:ext uri="{FF2B5EF4-FFF2-40B4-BE49-F238E27FC236}">
                <a16:creationId xmlns:a16="http://schemas.microsoft.com/office/drawing/2014/main" id="{844FCE8B-2E3B-41A7-BC9B-FA2BD4DD66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692" y="1268760"/>
            <a:ext cx="8447477" cy="4752528"/>
          </a:xfrm>
        </p:spPr>
      </p:pic>
    </p:spTree>
    <p:extLst>
      <p:ext uri="{BB962C8B-B14F-4D97-AF65-F5344CB8AC3E}">
        <p14:creationId xmlns:p14="http://schemas.microsoft.com/office/powerpoint/2010/main" val="144147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Funkce dyneinu v melanosomu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62638"/>
            <a:ext cx="5671913" cy="56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Centrosom a jeho dynamika</a:t>
            </a:r>
            <a:endParaRPr lang="cs-CZ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54058"/>
            <a:ext cx="6422264" cy="561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Cilium (řasinka) – pohyblivá nebo primární cilium </a:t>
            </a:r>
            <a:endParaRPr lang="cs-CZ" dirty="0">
              <a:latin typeface="+mn-lt"/>
            </a:endParaRPr>
          </a:p>
        </p:txBody>
      </p:sp>
      <p:pic>
        <p:nvPicPr>
          <p:cNvPr id="3074" name="Picture 2" descr="VÃ½sledek obrÃ¡zku pro primary cilia vs motile cilia">
            <a:extLst>
              <a:ext uri="{FF2B5EF4-FFF2-40B4-BE49-F238E27FC236}">
                <a16:creationId xmlns:a16="http://schemas.microsoft.com/office/drawing/2014/main" id="{E667C13D-B3B9-433B-8E2E-A034159C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599122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396280"/>
            <a:ext cx="7643191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Primární cilium – vznik bazálního tělíska a jeho ukotvení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66a.jpg"/>
          <p:cNvPicPr>
            <a:picLocks noChangeAspect="1"/>
          </p:cNvPicPr>
          <p:nvPr/>
        </p:nvPicPr>
        <p:blipFill>
          <a:blip r:embed="rId2" cstate="print"/>
          <a:srcRect l="548" t="1151" r="848" b="600"/>
          <a:stretch>
            <a:fillRect/>
          </a:stretch>
        </p:blipFill>
        <p:spPr bwMode="auto">
          <a:xfrm>
            <a:off x="1475656" y="1620324"/>
            <a:ext cx="7632848" cy="489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Primární cilim – obsahuje modifikovaný tubulin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73.jpg"/>
          <p:cNvPicPr>
            <a:picLocks noChangeAspect="1"/>
          </p:cNvPicPr>
          <p:nvPr/>
        </p:nvPicPr>
        <p:blipFill rotWithShape="1">
          <a:blip r:embed="rId2" cstate="print"/>
          <a:srcRect l="32000"/>
          <a:stretch/>
        </p:blipFill>
        <p:spPr bwMode="auto">
          <a:xfrm>
            <a:off x="3059832" y="1692704"/>
            <a:ext cx="5276850" cy="420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Primární cilim – obsahuje modifikovaný tubulin</a:t>
            </a:r>
            <a:endParaRPr lang="cs-CZ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1662" y="22794"/>
            <a:ext cx="3772764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5056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138987" cy="627063"/>
          </a:xfrm>
        </p:spPr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Recyklace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kinesinu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 a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dyneinu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 v primární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cilii</a:t>
            </a:r>
            <a:endParaRPr lang="cs-CZ" dirty="0">
              <a:latin typeface="+mn-lt"/>
            </a:endParaRPr>
          </a:p>
        </p:txBody>
      </p:sp>
      <p:pic>
        <p:nvPicPr>
          <p:cNvPr id="1026" name="Picture 2" descr="Výsledek obrázku pro kinesin in ci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82" y="1838421"/>
            <a:ext cx="7598114" cy="385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3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717032"/>
            <a:ext cx="7200800" cy="2952328"/>
          </a:xfrm>
        </p:spPr>
        <p:txBody>
          <a:bodyPr/>
          <a:lstStyle/>
          <a:p>
            <a:r>
              <a:rPr lang="cs-CZ" dirty="0">
                <a:latin typeface="+mn-lt"/>
              </a:rPr>
              <a:t>zvaná také mikrofilamenta</a:t>
            </a:r>
          </a:p>
          <a:p>
            <a:r>
              <a:rPr lang="cs-CZ" dirty="0">
                <a:latin typeface="+mn-lt"/>
              </a:rPr>
              <a:t>spirálovitá vlákna/polymery tvořené proteinem aktinem</a:t>
            </a:r>
          </a:p>
          <a:p>
            <a:r>
              <a:rPr lang="cs-CZ" dirty="0">
                <a:latin typeface="+mn-lt"/>
              </a:rPr>
              <a:t>tvoří flexibilní struktury o průměru 8 nm, které mohou být organizovány do lineárních svazků, dvou- či trojrozměrných sítí</a:t>
            </a:r>
          </a:p>
          <a:p>
            <a:r>
              <a:rPr lang="cs-CZ" dirty="0">
                <a:latin typeface="+mn-lt"/>
              </a:rPr>
              <a:t>jsou rozprostřena po celé buňce, ale koncentrována jsou především přímo pod cytoplasmatickou membránou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51720" y="1268760"/>
            <a:ext cx="6300192" cy="2482025"/>
            <a:chOff x="2195736" y="1340767"/>
            <a:chExt cx="6300192" cy="24820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021"/>
            <a:stretch>
              <a:fillRect/>
            </a:stretch>
          </p:blipFill>
          <p:spPr bwMode="auto">
            <a:xfrm>
              <a:off x="2195736" y="1381125"/>
              <a:ext cx="6300192" cy="2441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267744" y="1340767"/>
              <a:ext cx="4536504" cy="1526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Intermediární filamenta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933056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vlákna strukturou připomínající lano s průměrem 10 nm</a:t>
            </a:r>
          </a:p>
          <a:p>
            <a:r>
              <a:rPr lang="cs-CZ" dirty="0">
                <a:latin typeface="+mn-lt"/>
              </a:rPr>
              <a:t>tvořena heterogenní rodinou proteinů</a:t>
            </a:r>
          </a:p>
          <a:p>
            <a:r>
              <a:rPr lang="cs-CZ" dirty="0">
                <a:latin typeface="+mn-lt"/>
              </a:rPr>
              <a:t>jeden typ intermediárních filament (IF) tvoří jadernou laminu pod jadernou membránou</a:t>
            </a:r>
          </a:p>
          <a:p>
            <a:r>
              <a:rPr lang="cs-CZ" dirty="0">
                <a:latin typeface="+mn-lt"/>
              </a:rPr>
              <a:t>další typy IF jsou rozprostřeny napříč cytoplasmou a zajišťují mechanickou odolnost buňky</a:t>
            </a:r>
          </a:p>
          <a:p>
            <a:r>
              <a:rPr lang="cs-CZ" dirty="0">
                <a:latin typeface="+mn-lt"/>
              </a:rPr>
              <a:t>v epiteliálních tkáních IF zajišťují spojení buněk mezi sebou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08920"/>
            <a:ext cx="474052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6588224" y="1196752"/>
            <a:ext cx="1897159" cy="2554238"/>
            <a:chOff x="6588224" y="1196752"/>
            <a:chExt cx="1897159" cy="2554238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337"/>
            <a:stretch>
              <a:fillRect/>
            </a:stretch>
          </p:blipFill>
          <p:spPr bwMode="auto">
            <a:xfrm>
              <a:off x="6732240" y="1196752"/>
              <a:ext cx="1753143" cy="255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588224" y="1196752"/>
              <a:ext cx="165001" cy="1203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162171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 descr="figure_16_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09" y="1412776"/>
            <a:ext cx="6501669" cy="476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8FAD2BA7-1CA5-43E7-BC94-FE669C40FCEC}"/>
              </a:ext>
            </a:extLst>
          </p:cNvPr>
          <p:cNvSpPr txBox="1">
            <a:spLocks/>
          </p:cNvSpPr>
          <p:nvPr/>
        </p:nvSpPr>
        <p:spPr>
          <a:xfrm>
            <a:off x="1475656" y="188640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Intermediální filamenta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4232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Intermediální </a:t>
            </a:r>
            <a:r>
              <a:rPr lang="cs-CZ" dirty="0" err="1"/>
              <a:t>filamenta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Laminy (jaderná membrána)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u="sng" dirty="0"/>
              <a:t>Velmi specifické pro individuální buněčné typy</a:t>
            </a:r>
          </a:p>
          <a:p>
            <a:r>
              <a:rPr lang="cs-CZ" dirty="0" err="1"/>
              <a:t>Vimentin</a:t>
            </a:r>
            <a:r>
              <a:rPr lang="cs-CZ" dirty="0"/>
              <a:t> – mesenchymální buňky</a:t>
            </a:r>
          </a:p>
          <a:p>
            <a:r>
              <a:rPr lang="cs-CZ" dirty="0" err="1"/>
              <a:t>Desmin</a:t>
            </a:r>
            <a:r>
              <a:rPr lang="cs-CZ" dirty="0"/>
              <a:t> – sval</a:t>
            </a:r>
          </a:p>
          <a:p>
            <a:r>
              <a:rPr lang="cs-CZ" dirty="0"/>
              <a:t>GFAP – </a:t>
            </a:r>
            <a:r>
              <a:rPr lang="cs-CZ" dirty="0" err="1"/>
              <a:t>gliální</a:t>
            </a:r>
            <a:r>
              <a:rPr lang="cs-CZ" dirty="0"/>
              <a:t> buňky</a:t>
            </a:r>
          </a:p>
          <a:p>
            <a:r>
              <a:rPr lang="cs-CZ" dirty="0"/>
              <a:t>Keratiny – </a:t>
            </a:r>
            <a:r>
              <a:rPr lang="cs-CZ" dirty="0" err="1"/>
              <a:t>epitheliální</a:t>
            </a:r>
            <a:r>
              <a:rPr lang="cs-CZ" dirty="0"/>
              <a:t> buňky</a:t>
            </a:r>
          </a:p>
          <a:p>
            <a:r>
              <a:rPr lang="cs-CZ" dirty="0" err="1"/>
              <a:t>Neurofilamentové</a:t>
            </a:r>
            <a:r>
              <a:rPr lang="cs-CZ" dirty="0"/>
              <a:t> proteiny (NF-L atd.) - neurony</a:t>
            </a:r>
          </a:p>
        </p:txBody>
      </p:sp>
    </p:spTree>
    <p:extLst>
      <p:ext uri="{BB962C8B-B14F-4D97-AF65-F5344CB8AC3E}">
        <p14:creationId xmlns:p14="http://schemas.microsoft.com/office/powerpoint/2010/main" val="11373034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1" descr="figure_16_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59" y="1340768"/>
            <a:ext cx="4549779" cy="5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763688" y="132314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Keratin v epiteliálních buňkách</a:t>
            </a:r>
          </a:p>
        </p:txBody>
      </p:sp>
    </p:spTree>
    <p:extLst>
      <p:ext uri="{BB962C8B-B14F-4D97-AF65-F5344CB8AC3E}">
        <p14:creationId xmlns:p14="http://schemas.microsoft.com/office/powerpoint/2010/main" val="31932143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763688" y="132314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 err="1"/>
              <a:t>Vimentin</a:t>
            </a:r>
            <a:endParaRPr lang="cs-CZ" dirty="0"/>
          </a:p>
        </p:txBody>
      </p:sp>
      <p:pic>
        <p:nvPicPr>
          <p:cNvPr id="2" name="vimentin-COS7">
            <a:hlinkClick r:id="" action="ppaction://media"/>
            <a:extLst>
              <a:ext uri="{FF2B5EF4-FFF2-40B4-BE49-F238E27FC236}">
                <a16:creationId xmlns:a16="http://schemas.microsoft.com/office/drawing/2014/main" id="{B15E2713-C69B-41CB-87E1-6171894C4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784" y="1122278"/>
            <a:ext cx="5602932" cy="56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6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Cytoskeletální realita běžné buňky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7777638" cy="416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147" y="2852936"/>
            <a:ext cx="4480853" cy="375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5656" y="1340768"/>
            <a:ext cx="316835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i) jednoduché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aktinové filamentum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ii)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microvilli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220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iii)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stresová vlákna (červeně) končící ve fokálních adhezích (zeleně)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iv) příčně pruhovaný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sval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84784"/>
            <a:ext cx="3768190" cy="135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Mikrotubuly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933056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dlouhé duté válce tvořené proteinem tubulinem (vnější průměr 25 nm)</a:t>
            </a:r>
          </a:p>
          <a:p>
            <a:r>
              <a:rPr lang="cs-CZ" dirty="0">
                <a:latin typeface="+mn-lt"/>
              </a:rPr>
              <a:t>tužší oproti aktinovým filamentům</a:t>
            </a:r>
          </a:p>
          <a:p>
            <a:r>
              <a:rPr lang="cs-CZ" dirty="0">
                <a:latin typeface="+mn-lt"/>
              </a:rPr>
              <a:t>dlouhá rovná vlákna, často jedním koncem uchycená v mikrotubuly-organizujícím centru (MTOC) zvaném centrozom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27784" y="1139602"/>
            <a:ext cx="5650758" cy="2865462"/>
            <a:chOff x="2771800" y="1139602"/>
            <a:chExt cx="5506742" cy="272754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347" b="1680"/>
            <a:stretch>
              <a:fillRect/>
            </a:stretch>
          </p:blipFill>
          <p:spPr bwMode="auto">
            <a:xfrm>
              <a:off x="2771800" y="1139602"/>
              <a:ext cx="5506742" cy="2727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841973" y="1143000"/>
              <a:ext cx="3999849" cy="163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ablona_prezentace_zelen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zelena" id="{9E1B0686-C3D0-4406-B4B7-2062B2A25C17}" vid="{46886A58-45FD-47B7-9335-BE9173E2406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Sablona_prezentace_zelena</Template>
  <TotalTime>3013</TotalTime>
  <Words>1304</Words>
  <Application>Microsoft Office PowerPoint</Application>
  <PresentationFormat>Předvádění na obrazovce (4:3)</PresentationFormat>
  <Paragraphs>206</Paragraphs>
  <Slides>75</Slides>
  <Notes>2</Notes>
  <HiddenSlides>0</HiddenSlides>
  <MMClips>8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2" baseType="lpstr">
      <vt:lpstr>Arial</vt:lpstr>
      <vt:lpstr>Arial Black</vt:lpstr>
      <vt:lpstr>Calibri</vt:lpstr>
      <vt:lpstr>Cambria</vt:lpstr>
      <vt:lpstr>Times New Roman</vt:lpstr>
      <vt:lpstr>TwitterChirp</vt:lpstr>
      <vt:lpstr>Sablona_prezentace_zelena</vt:lpstr>
      <vt:lpstr>prof. Mgr. Vítězslav Bryja, Ph.D. </vt:lpstr>
      <vt:lpstr>Přednášky (V. Bryja)</vt:lpstr>
      <vt:lpstr>Nejpočetnější proteiny v buňce?</vt:lpstr>
      <vt:lpstr>Prezentace aplikace PowerPoint</vt:lpstr>
      <vt:lpstr>Prezentace aplikace PowerPoint</vt:lpstr>
      <vt:lpstr>Prezentace aplikace PowerPoint</vt:lpstr>
      <vt:lpstr>Aktinová filamenta = mikrofilamenta</vt:lpstr>
      <vt:lpstr>Aktinová filamenta = mikrofilamenta</vt:lpstr>
      <vt:lpstr>Mikrotubuly</vt:lpstr>
      <vt:lpstr>Mikrotubuly</vt:lpstr>
      <vt:lpstr>Intermediární filamenta</vt:lpstr>
      <vt:lpstr>Intermediární filamenta</vt:lpstr>
      <vt:lpstr>Aktinová filamenta = mikrofilamenta</vt:lpstr>
      <vt:lpstr>Aktinová filamenta = mikrofilamenta</vt:lpstr>
      <vt:lpstr>Polymerizace a depolymerizace </vt:lpstr>
      <vt:lpstr>Polymerizace a depolymerizace </vt:lpstr>
      <vt:lpstr>Hydrolýza nukleotidů</vt:lpstr>
      <vt:lpstr>ATP a GTP čepičky</vt:lpstr>
      <vt:lpstr>Dynamická nestabilita</vt:lpstr>
      <vt:lpstr>Cytoskeletální toxiny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Filopodia a formin</vt:lpstr>
      <vt:lpstr>Proteiny asociované s aktinem</vt:lpstr>
      <vt:lpstr>Aktinová filamenta = mikrofilamenta</vt:lpstr>
      <vt:lpstr>Aktinová filamenta = mikrofilamenta</vt:lpstr>
      <vt:lpstr>Proteiny asociované s aktinem</vt:lpstr>
      <vt:lpstr>Proteiny asociované s aktinem</vt:lpstr>
      <vt:lpstr>Myosiny – molekulární motory pohánějící auta na aktinové dálnici</vt:lpstr>
      <vt:lpstr>Myosiny – molekulární motory pohánějící auta na aktinové dálnici</vt:lpstr>
      <vt:lpstr>Prezentace aplikace PowerPoint</vt:lpstr>
      <vt:lpstr>Myosin V na mikrofilamentu</vt:lpstr>
      <vt:lpstr>Mikrotubuly</vt:lpstr>
      <vt:lpstr>Mikrotubuly</vt:lpstr>
      <vt:lpstr>Dynamická nestabilita mikrotubulů</vt:lpstr>
      <vt:lpstr>Dynamická nestabilita mikrotubulů</vt:lpstr>
      <vt:lpstr>Centrosom</vt:lpstr>
      <vt:lpstr>Mikrotubuly – MTOC (microtubule-organizing center)</vt:lpstr>
      <vt:lpstr>Prezentace aplikace PowerPoint</vt:lpstr>
      <vt:lpstr>Mikrotubuly – MTOC (microtubule-organizing center)</vt:lpstr>
      <vt:lpstr>Mikrotubuly</vt:lpstr>
      <vt:lpstr>Proteiny asociované s mikrotubuly</vt:lpstr>
      <vt:lpstr>Proteiny asociované s mikrotubuly</vt:lpstr>
      <vt:lpstr>Proteiny asociované s mikrotubuly</vt:lpstr>
      <vt:lpstr>Proteiny asociované s mikrotubuly</vt:lpstr>
      <vt:lpstr>Prezentace aplikace PowerPoint</vt:lpstr>
      <vt:lpstr>Proteiny asociované s mikrotubuly</vt:lpstr>
      <vt:lpstr>Proteiny asociované s mikrotubuly</vt:lpstr>
      <vt:lpstr>Molekulární motory vozící vozidla po mikrotubulové silnici: kinesiny a dyneiny</vt:lpstr>
      <vt:lpstr>Kinesin 1 na mikrotubulu</vt:lpstr>
      <vt:lpstr>Struktura dyneinu</vt:lpstr>
      <vt:lpstr>Dyneinový komplex</vt:lpstr>
      <vt:lpstr>Proteiny asociované s mikrotubuly</vt:lpstr>
      <vt:lpstr>Dynein na mikrotubulu</vt:lpstr>
      <vt:lpstr>Funkce dyneinu v melanosomu</vt:lpstr>
      <vt:lpstr>Centrosom a jeho dynamika</vt:lpstr>
      <vt:lpstr>Cilium (řasinka) – pohyblivá nebo primární cilium </vt:lpstr>
      <vt:lpstr>Primární cilium – vznik bazálního tělíska a jeho ukotvení</vt:lpstr>
      <vt:lpstr>Primární cilim – obsahuje modifikovaný tubulin</vt:lpstr>
      <vt:lpstr>Primární cilim – obsahuje modifikovaný tubulin</vt:lpstr>
      <vt:lpstr>Recyklace kinesinu a dyneinu v primární cilii</vt:lpstr>
      <vt:lpstr>Intermediární filamenta</vt:lpstr>
      <vt:lpstr>Prezentace aplikace PowerPoint</vt:lpstr>
      <vt:lpstr>Intermediální filamenta</vt:lpstr>
      <vt:lpstr>Prezentace aplikace PowerPoint</vt:lpstr>
      <vt:lpstr>Prezentace aplikace PowerPoint</vt:lpstr>
      <vt:lpstr>Cytoskeletální realita běžné buňky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Jméno Autora, CSc.</dc:title>
  <dc:creator>Bara</dc:creator>
  <cp:lastModifiedBy>Vítězslav Bryja</cp:lastModifiedBy>
  <cp:revision>133</cp:revision>
  <dcterms:created xsi:type="dcterms:W3CDTF">2017-04-05T09:47:54Z</dcterms:created>
  <dcterms:modified xsi:type="dcterms:W3CDTF">2022-05-09T06:23:48Z</dcterms:modified>
</cp:coreProperties>
</file>