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4" r:id="rId2"/>
    <p:sldId id="297" r:id="rId3"/>
    <p:sldId id="290" r:id="rId4"/>
    <p:sldId id="351" r:id="rId5"/>
    <p:sldId id="352" r:id="rId6"/>
    <p:sldId id="353" r:id="rId7"/>
    <p:sldId id="296" r:id="rId8"/>
    <p:sldId id="329" r:id="rId9"/>
    <p:sldId id="331" r:id="rId10"/>
    <p:sldId id="350" r:id="rId11"/>
    <p:sldId id="328" r:id="rId12"/>
    <p:sldId id="291" r:id="rId13"/>
    <p:sldId id="360" r:id="rId14"/>
    <p:sldId id="349" r:id="rId15"/>
    <p:sldId id="289" r:id="rId16"/>
    <p:sldId id="354" r:id="rId17"/>
    <p:sldId id="307" r:id="rId18"/>
    <p:sldId id="355" r:id="rId19"/>
    <p:sldId id="267" r:id="rId20"/>
    <p:sldId id="356" r:id="rId21"/>
    <p:sldId id="361" r:id="rId22"/>
    <p:sldId id="362" r:id="rId23"/>
    <p:sldId id="363" r:id="rId24"/>
    <p:sldId id="303" r:id="rId25"/>
    <p:sldId id="270" r:id="rId26"/>
    <p:sldId id="324" r:id="rId27"/>
    <p:sldId id="334" r:id="rId28"/>
    <p:sldId id="336" r:id="rId29"/>
  </p:sldIdLst>
  <p:sldSz cx="11053763" cy="7200900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  <a:srgbClr val="FFFFCC"/>
    <a:srgbClr val="00FF00"/>
    <a:srgbClr val="FF3300"/>
    <a:srgbClr val="FF99FF"/>
    <a:srgbClr val="006666"/>
    <a:srgbClr val="008080"/>
    <a:srgbClr val="FF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5" autoAdjust="0"/>
    <p:restoredTop sz="94621" autoAdjust="0"/>
  </p:normalViewPr>
  <p:slideViewPr>
    <p:cSldViewPr>
      <p:cViewPr varScale="1">
        <p:scale>
          <a:sx n="77" d="100"/>
          <a:sy n="77" d="100"/>
        </p:scale>
        <p:origin x="1301" y="67"/>
      </p:cViewPr>
      <p:guideLst>
        <p:guide orient="horz" pos="2268"/>
        <p:guide pos="352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8B6CDCB-F5ED-4C71-B47C-656B118817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2C0CDA7-7A64-48CA-9A54-B6E7C6E507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FB9A975-B236-405D-9418-98AEF87DAE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C570B8A-33F4-4F70-9DCC-4CFF65F745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30329DF-777A-4837-8DC9-9C6CE0387C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284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1AE2-1BA8-43AB-A64C-AF728E90532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01988" y="849313"/>
            <a:ext cx="35226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AA345-F70B-498E-8F7C-43F5AD05E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60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Centrifugace slouží k rozdělení částic pomocí odstředivé síly.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AA345-F70B-498E-8F7C-43F5AD05E81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69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AA345-F70B-498E-8F7C-43F5AD05E81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74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8675" y="2236788"/>
            <a:ext cx="9396413" cy="15430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57350" y="4079875"/>
            <a:ext cx="7739063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4CFB22-217B-4D2C-B71B-5DE91C15E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67AED-3C27-4C8A-A77B-25D4B9DCA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10EA2-0C8C-41D6-9E74-7ADB11C45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F8050-17E3-4860-8FC2-F6000D3FF4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50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42BFA9-A610-45D2-8D9F-839B14BF2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05775-0BDD-4A03-ACB1-7DF6E5FE7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DA3544-CE99-4EA0-9C05-0C087F2C8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8ACA9-B96B-4D6B-87C4-FA1C29E2EF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561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77175" y="639763"/>
            <a:ext cx="2347913" cy="57610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8675" y="639763"/>
            <a:ext cx="6896100" cy="57610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582B69-D08B-4B43-A96E-118E6950F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9BEB6-83EE-4608-AD32-6FEA5521A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787F05-96B7-4770-AF60-118C9ED4C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684E1-0D24-42EE-812B-7299AC119D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605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28675" y="639763"/>
            <a:ext cx="9396413" cy="57610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BE8987-3CCA-4FD8-BF0D-60E862014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114A38-F130-4597-9A05-F6D20EDEB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A8230A-FA59-4ABB-9269-ABDBB70CA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154B0-BA17-4894-A97B-10352B762A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937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5182-0AFA-4EB9-9892-0566E561F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313052-1C99-4525-8A70-DE37130B7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872C2-E33C-4B82-9751-8CB3F205D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05343-2AA8-42E2-AA0C-011D981EC0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52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125" y="4627563"/>
            <a:ext cx="9396413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73125" y="3052763"/>
            <a:ext cx="9396413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63E930-7EDC-4E1D-8411-E5765FA3F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A405A4-914F-4A1D-971B-8231B8367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F3D2C-FBA9-429A-9087-2FCD36E67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62DE1-6FCF-4641-B810-8B47DA2263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718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8675" y="2079625"/>
            <a:ext cx="46212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02288" y="2079625"/>
            <a:ext cx="46228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B0CC4-73AC-47F3-A814-44B535F06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EB010-3FAD-4715-A7D3-4962D55C4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27F0D-4CF2-4CF0-AFC8-8BF4B9D60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75439-E981-4CED-9427-84787622F0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297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50" y="288925"/>
            <a:ext cx="99488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52450" y="1611313"/>
            <a:ext cx="48847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2450" y="2284413"/>
            <a:ext cx="48847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614988" y="1611313"/>
            <a:ext cx="48863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614988" y="2284413"/>
            <a:ext cx="48863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65B77C-1B3E-4539-8611-445037C30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40EA59-442E-4E5D-A7C4-495C258BD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766702-958B-4347-B82E-F74F53E8E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D21B0-289E-4719-8724-AFC576794F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323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3A40F9-301B-4C77-8299-8ADE45D48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19BF4E-3118-4F3D-87A6-145039CAE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B69A93-9492-4DD5-A260-8207AAA56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75DA6-86B2-4230-B839-5F588DA658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563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1CCB94-57A3-4ADE-827A-E12805C32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FD506C-4D27-4140-9A89-02043BD2E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805E0D-268F-4D50-808F-07674E98A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37CD5-A3A7-4FB5-85C8-6A1F06FA7A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69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50" y="287338"/>
            <a:ext cx="363696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1175" y="287338"/>
            <a:ext cx="6180138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2450" y="1506538"/>
            <a:ext cx="3636963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91359-53DB-4714-AFF3-B662CAD4A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6E3210-2A77-4E37-B962-5D70FBF36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F4140-550A-4304-8EE9-85EBC6139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FEA21-D500-41BD-9D0A-2114877CC3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918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6938" y="5040313"/>
            <a:ext cx="66325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166938" y="642938"/>
            <a:ext cx="6632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66938" y="5635625"/>
            <a:ext cx="6632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16CF5-87E2-4B55-BC49-7F0E6871F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E71E2-27CD-4FEB-9418-7EFBA2AC8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2D641-E223-4FB8-AE17-FFF9BEFC3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43DB3-014D-4117-8A82-DECAC79CA7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656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B2DB70-B82F-4027-8FB1-E127325C4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639763"/>
            <a:ext cx="93964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446" tIns="64223" rIns="128446" bIns="642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1448A7-AED0-4B8D-9069-F21B97D47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2079625"/>
            <a:ext cx="939641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446" tIns="64223" rIns="128446" bIns="64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54E672-CA01-4FA8-AB14-EAA6DBE009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8675" y="6561138"/>
            <a:ext cx="2303463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8446" tIns="64223" rIns="128446" bIns="64223" numCol="1" anchor="t" anchorCtr="0" compatLnSpc="1">
            <a:prstTxWarp prst="textNoShape">
              <a:avLst/>
            </a:prstTxWarp>
          </a:bodyPr>
          <a:lstStyle>
            <a:lvl1pPr defTabSz="1284288" eaLnBrk="1" hangingPunct="1">
              <a:defRPr sz="20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95D31A-4B1F-4F7B-ADFD-9A6B2EBF3B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6663" y="6561138"/>
            <a:ext cx="35004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8446" tIns="64223" rIns="128446" bIns="64223" numCol="1" anchor="t" anchorCtr="0" compatLnSpc="1">
            <a:prstTxWarp prst="textNoShape">
              <a:avLst/>
            </a:prstTxWarp>
          </a:bodyPr>
          <a:lstStyle>
            <a:lvl1pPr algn="ctr" defTabSz="1284288" eaLnBrk="1" hangingPunct="1">
              <a:defRPr sz="20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D57AF2-A3E0-43AA-9CCF-3EB7C929F9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1625" y="6561138"/>
            <a:ext cx="2303463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8446" tIns="64223" rIns="128446" bIns="64223" numCol="1" anchor="t" anchorCtr="0" compatLnSpc="1">
            <a:prstTxWarp prst="textNoShape">
              <a:avLst/>
            </a:prstTxWarp>
          </a:bodyPr>
          <a:lstStyle>
            <a:lvl1pPr algn="r" defTabSz="1284288" eaLnBrk="1" hangingPunct="1">
              <a:defRPr sz="2000">
                <a:latin typeface="Times New Roman" panose="02020603050405020304" pitchFamily="18" charset="0"/>
              </a:defRPr>
            </a:lvl1pPr>
          </a:lstStyle>
          <a:p>
            <a:fld id="{A83281C4-54BB-4596-93CF-48D7DFB6BCF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8428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8428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defTabSz="128428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defTabSz="128428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defTabSz="128428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457200" algn="ctr" defTabSz="128428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914400" algn="ctr" defTabSz="128428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371600" algn="ctr" defTabSz="128428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1828800" algn="ctr" defTabSz="128428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81013" indent="-481013" algn="l" defTabSz="1284288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2988" indent="-400050" algn="l" defTabSz="1284288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4963" indent="-320675" algn="l" defTabSz="1284288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47900" indent="-320675" algn="l" defTabSz="128428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89250" indent="-320675" algn="l" defTabSz="1284288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46450" indent="-320675" algn="l" defTabSz="128428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803650" indent="-320675" algn="l" defTabSz="128428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60850" indent="-320675" algn="l" defTabSz="128428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18050" indent="-320675" algn="l" defTabSz="128428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UXKQBknYQo" TargetMode="External"/><Relationship Id="rId2" Type="http://schemas.openxmlformats.org/officeDocument/2006/relationships/hyperlink" Target="https://www.youtube.com/watch?v=czpuYnrU4E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c8K-NiOcaIc" TargetMode="External"/><Relationship Id="rId4" Type="http://schemas.openxmlformats.org/officeDocument/2006/relationships/hyperlink" Target="https://www.youtube.com/watch?v=FBW1bRCx06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BAA797E8-152E-44C3-8CD2-8E2118337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9032" y="1"/>
            <a:ext cx="9395698" cy="7200900"/>
          </a:xfrm>
        </p:spPr>
        <p:txBody>
          <a:bodyPr/>
          <a:lstStyle/>
          <a:p>
            <a:r>
              <a:rPr lang="cs-CZ" altLang="cs-CZ" sz="3482" b="1" dirty="0">
                <a:solidFill>
                  <a:schemeClr val="accent2"/>
                </a:solidFill>
                <a:latin typeface="Arial" panose="020B0604020202020204" pitchFamily="34" charset="0"/>
              </a:rPr>
              <a:t>ELFO</a:t>
            </a:r>
            <a:br>
              <a:rPr lang="cs-CZ" altLang="cs-CZ" sz="3482" b="1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br>
              <a:rPr lang="cs-CZ" altLang="cs-CZ" sz="3482" b="1">
                <a:solidFill>
                  <a:schemeClr val="accent2"/>
                </a:solidFill>
                <a:latin typeface="Arial" panose="020B0604020202020204" pitchFamily="34" charset="0"/>
              </a:rPr>
            </a:br>
            <a:br>
              <a:rPr lang="cs-CZ" altLang="cs-CZ" sz="3482" b="1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altLang="cs-CZ" sz="3482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ultracentrifugace</a:t>
            </a:r>
            <a:br>
              <a:rPr lang="cs-CZ" altLang="cs-CZ" sz="3482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en-US" altLang="cs-CZ" sz="3482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20B68DA-9280-4B15-8E37-A3C4C129B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470" y="215900"/>
            <a:ext cx="9648825" cy="935038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fragmenty v UV světle </a:t>
            </a:r>
            <a:r>
              <a:rPr lang="cs-CZ" altLang="cs-CZ" sz="320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302 nm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fotodokumentace</a:t>
            </a:r>
          </a:p>
        </p:txBody>
      </p:sp>
      <p:pic>
        <p:nvPicPr>
          <p:cNvPr id="18435" name="Picture 8" descr="Gel elfo pod UV">
            <a:extLst>
              <a:ext uri="{FF2B5EF4-FFF2-40B4-BE49-F238E27FC236}">
                <a16:creationId xmlns:a16="http://schemas.microsoft.com/office/drawing/2014/main" id="{3D12ED5C-561B-44BD-8CAC-18B6EB78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8" r="7643"/>
          <a:stretch>
            <a:fillRect/>
          </a:stretch>
        </p:blipFill>
        <p:spPr bwMode="auto">
          <a:xfrm>
            <a:off x="773907" y="1871664"/>
            <a:ext cx="482441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images">
            <a:extLst>
              <a:ext uri="{FF2B5EF4-FFF2-40B4-BE49-F238E27FC236}">
                <a16:creationId xmlns:a16="http://schemas.microsoft.com/office/drawing/2014/main" id="{07B986D0-D7B4-4637-B2A7-171099F38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0" t="6140"/>
          <a:stretch>
            <a:fillRect/>
          </a:stretch>
        </p:blipFill>
        <p:spPr bwMode="auto">
          <a:xfrm>
            <a:off x="7182645" y="1800225"/>
            <a:ext cx="22891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1">
            <a:extLst>
              <a:ext uri="{FF2B5EF4-FFF2-40B4-BE49-F238E27FC236}">
                <a16:creationId xmlns:a16="http://schemas.microsoft.com/office/drawing/2014/main" id="{B87B5276-422A-440B-99BE-9A3979981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794" y="1439863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ETb</a:t>
            </a:r>
          </a:p>
        </p:txBody>
      </p:sp>
      <p:sp>
        <p:nvSpPr>
          <p:cNvPr id="18438" name="Text Box 12">
            <a:extLst>
              <a:ext uri="{FF2B5EF4-FFF2-40B4-BE49-F238E27FC236}">
                <a16:creationId xmlns:a16="http://schemas.microsoft.com/office/drawing/2014/main" id="{A790AAF7-D5BE-44D2-A681-7D26ED465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006" y="1368425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Stain G</a:t>
            </a:r>
          </a:p>
        </p:txBody>
      </p:sp>
      <p:sp>
        <p:nvSpPr>
          <p:cNvPr id="18439" name="Text Box 41">
            <a:extLst>
              <a:ext uri="{FF2B5EF4-FFF2-40B4-BE49-F238E27FC236}">
                <a16:creationId xmlns:a16="http://schemas.microsoft.com/office/drawing/2014/main" id="{FBEB9A95-4F81-4F4B-A668-DB85BB01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2" y="6481763"/>
            <a:ext cx="649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SERVA DNA </a:t>
            </a:r>
            <a:r>
              <a:rPr lang="cs-CZ" altLang="cs-CZ" sz="2400" b="1" dirty="0" err="1">
                <a:latin typeface="Arial" panose="020B0604020202020204" pitchFamily="34" charset="0"/>
              </a:rPr>
              <a:t>Stain</a:t>
            </a:r>
            <a:r>
              <a:rPr lang="cs-CZ" altLang="cs-CZ" sz="2400" b="1" dirty="0">
                <a:latin typeface="Arial" panose="020B0604020202020204" pitchFamily="34" charset="0"/>
              </a:rPr>
              <a:t> G  0,3 </a:t>
            </a:r>
            <a:r>
              <a:rPr lang="en-US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latin typeface="Arial" panose="020B0604020202020204" pitchFamily="34" charset="0"/>
              </a:rPr>
              <a:t>l/40 ml </a:t>
            </a:r>
            <a:r>
              <a:rPr lang="cs-CZ" altLang="cs-CZ" sz="2400" b="1" dirty="0" err="1">
                <a:latin typeface="Arial" panose="020B0604020202020204" pitchFamily="34" charset="0"/>
              </a:rPr>
              <a:t>agarózy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Obrázek 3">
            <a:extLst>
              <a:ext uri="{FF2B5EF4-FFF2-40B4-BE49-F238E27FC236}">
                <a16:creationId xmlns:a16="http://schemas.microsoft.com/office/drawing/2014/main" id="{74A9BD5B-8918-4CFD-9943-D5007BDC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9" y="216073"/>
            <a:ext cx="4361688" cy="61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3E8F76A-EC04-416C-A4B7-20DB470F642E}"/>
              </a:ext>
            </a:extLst>
          </p:cNvPr>
          <p:cNvSpPr txBox="1"/>
          <p:nvPr/>
        </p:nvSpPr>
        <p:spPr>
          <a:xfrm>
            <a:off x="4495270" y="332795"/>
            <a:ext cx="64629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 gelu vidíte různé proužky téhož plazmidu, tzn. kromě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multimerů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je délka jejich nukleotidové sekvence totožná. Která forma/proužek umožňuje spolehlivě určit velikost plazmidu? Proč?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D59E1DD1-6FFF-45AF-8185-347C514E8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19" y="1751506"/>
            <a:ext cx="5287088" cy="266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523CE0-2563-4063-AD9E-CAB1F39F3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963" y="4416559"/>
            <a:ext cx="51816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6">
            <a:extLst>
              <a:ext uri="{FF2B5EF4-FFF2-40B4-BE49-F238E27FC236}">
                <a16:creationId xmlns:a16="http://schemas.microsoft.com/office/drawing/2014/main" id="{4C22A083-9A18-43E1-9DB7-8A19ED057F11}"/>
              </a:ext>
            </a:extLst>
          </p:cNvPr>
          <p:cNvGrpSpPr>
            <a:grpSpLocks/>
          </p:cNvGrpSpPr>
          <p:nvPr/>
        </p:nvGrpSpPr>
        <p:grpSpPr bwMode="auto">
          <a:xfrm>
            <a:off x="15081" y="17462"/>
            <a:ext cx="6264076" cy="7165975"/>
            <a:chOff x="985" y="425"/>
            <a:chExt cx="5048" cy="6747"/>
          </a:xfrm>
        </p:grpSpPr>
        <p:grpSp>
          <p:nvGrpSpPr>
            <p:cNvPr id="19463" name="Group 10">
              <a:extLst>
                <a:ext uri="{FF2B5EF4-FFF2-40B4-BE49-F238E27FC236}">
                  <a16:creationId xmlns:a16="http://schemas.microsoft.com/office/drawing/2014/main" id="{CE18AD60-BAFB-43E3-91ED-0D1B686BE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" y="425"/>
              <a:ext cx="5048" cy="6747"/>
              <a:chOff x="973" y="364"/>
              <a:chExt cx="5048" cy="6747"/>
            </a:xfrm>
          </p:grpSpPr>
          <p:grpSp>
            <p:nvGrpSpPr>
              <p:cNvPr id="19466" name="Group 8">
                <a:extLst>
                  <a:ext uri="{FF2B5EF4-FFF2-40B4-BE49-F238E27FC236}">
                    <a16:creationId xmlns:a16="http://schemas.microsoft.com/office/drawing/2014/main" id="{160BF845-F803-4739-A2D5-84DD65DB83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3" y="364"/>
                <a:ext cx="5048" cy="6747"/>
                <a:chOff x="973" y="364"/>
                <a:chExt cx="5048" cy="6747"/>
              </a:xfrm>
            </p:grpSpPr>
            <p:pic>
              <p:nvPicPr>
                <p:cNvPr id="19468" name="Picture 6" descr="PFGE schema">
                  <a:extLst>
                    <a:ext uri="{FF2B5EF4-FFF2-40B4-BE49-F238E27FC236}">
                      <a16:creationId xmlns:a16="http://schemas.microsoft.com/office/drawing/2014/main" id="{C14D760C-D7A4-430F-A3F8-FE43175A43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3" y="364"/>
                  <a:ext cx="5048" cy="6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69" name="Rectangle 7">
                  <a:extLst>
                    <a:ext uri="{FF2B5EF4-FFF2-40B4-BE49-F238E27FC236}">
                      <a16:creationId xmlns:a16="http://schemas.microsoft.com/office/drawing/2014/main" id="{996E7658-1082-4DFD-A970-C97FC8D78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5904"/>
                  <a:ext cx="336" cy="9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5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</p:grpSp>
          <p:sp>
            <p:nvSpPr>
              <p:cNvPr id="19467" name="Rectangle 9">
                <a:extLst>
                  <a:ext uri="{FF2B5EF4-FFF2-40B4-BE49-F238E27FC236}">
                    <a16:creationId xmlns:a16="http://schemas.microsoft.com/office/drawing/2014/main" id="{9D72D835-0C49-46FF-AC67-DCC27C256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6480"/>
                <a:ext cx="336" cy="9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sp>
          <p:nvSpPr>
            <p:cNvPr id="19464" name="Rectangle 16">
              <a:extLst>
                <a:ext uri="{FF2B5EF4-FFF2-40B4-BE49-F238E27FC236}">
                  <a16:creationId xmlns:a16="http://schemas.microsoft.com/office/drawing/2014/main" id="{EA5EAEA9-7C70-43C8-A80A-8F064961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6157"/>
              <a:ext cx="288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9465" name="Rectangle 18">
              <a:extLst>
                <a:ext uri="{FF2B5EF4-FFF2-40B4-BE49-F238E27FC236}">
                  <a16:creationId xmlns:a16="http://schemas.microsoft.com/office/drawing/2014/main" id="{39B935E8-075D-4F7A-ABD9-EF60B24BE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5911"/>
              <a:ext cx="28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B3E9EB4-0D39-4B81-8F5E-8E2D28F79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2994" y="35793"/>
            <a:ext cx="1944688" cy="354013"/>
          </a:xfrm>
        </p:spPr>
        <p:txBody>
          <a:bodyPr/>
          <a:lstStyle/>
          <a:p>
            <a:pPr eaLnBrk="1" hangingPunct="1"/>
            <a:r>
              <a:rPr lang="cs-CZ" altLang="cs-CZ" sz="2600" b="1" dirty="0">
                <a:latin typeface="Arial" panose="020B0604020202020204" pitchFamily="34" charset="0"/>
              </a:rPr>
              <a:t>PFGE</a:t>
            </a:r>
          </a:p>
        </p:txBody>
      </p:sp>
      <p:pic>
        <p:nvPicPr>
          <p:cNvPr id="19460" name="Picture 18" descr="Výsledek obrázku pro PFGE">
            <a:extLst>
              <a:ext uri="{FF2B5EF4-FFF2-40B4-BE49-F238E27FC236}">
                <a16:creationId xmlns:a16="http://schemas.microsoft.com/office/drawing/2014/main" id="{506374E0-FA1A-4968-A706-53432B31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>
            <a:fillRect/>
          </a:stretch>
        </p:blipFill>
        <p:spPr bwMode="auto">
          <a:xfrm>
            <a:off x="1710457" y="5688682"/>
            <a:ext cx="2814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2" descr="Výsledek obrázku pro PFGE mapper">
            <a:extLst>
              <a:ext uri="{FF2B5EF4-FFF2-40B4-BE49-F238E27FC236}">
                <a16:creationId xmlns:a16="http://schemas.microsoft.com/office/drawing/2014/main" id="{87A14199-A034-4F82-9CD6-CDC1D324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1"/>
          <a:stretch>
            <a:fillRect/>
          </a:stretch>
        </p:blipFill>
        <p:spPr bwMode="auto">
          <a:xfrm>
            <a:off x="6463506" y="144464"/>
            <a:ext cx="44767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6" descr="Výsledek obrázku pro PFGE mapper">
            <a:extLst>
              <a:ext uri="{FF2B5EF4-FFF2-40B4-BE49-F238E27FC236}">
                <a16:creationId xmlns:a16="http://schemas.microsoft.com/office/drawing/2014/main" id="{331C1E0B-47EB-428B-B909-7E542147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06" y="3074988"/>
            <a:ext cx="442595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0E82438A-984F-4105-B7C8-CAA4D38D32B5}"/>
              </a:ext>
            </a:extLst>
          </p:cNvPr>
          <p:cNvSpPr txBox="1"/>
          <p:nvPr/>
        </p:nvSpPr>
        <p:spPr>
          <a:xfrm>
            <a:off x="414313" y="1953563"/>
            <a:ext cx="5526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DNA gel electrophoresis 3D animation - YouTube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40E8EF-0E9B-4F72-93B0-E3B0FCB31E5D}"/>
              </a:ext>
            </a:extLst>
          </p:cNvPr>
          <p:cNvSpPr txBox="1"/>
          <p:nvPr/>
        </p:nvSpPr>
        <p:spPr>
          <a:xfrm>
            <a:off x="414313" y="3585344"/>
            <a:ext cx="5526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What is Gel Electrophoresis? | </a:t>
            </a:r>
            <a:r>
              <a:rPr lang="en-US" dirty="0" err="1">
                <a:hlinkClick r:id="rId3"/>
              </a:rPr>
              <a:t>miniPCR</a:t>
            </a:r>
            <a:r>
              <a:rPr lang="en-US" dirty="0">
                <a:hlinkClick r:id="rId3"/>
              </a:rPr>
              <a:t> bio™ - YouTube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E0FDBE-9B3C-454E-8BBA-732361C7EA55}"/>
              </a:ext>
            </a:extLst>
          </p:cNvPr>
          <p:cNvSpPr txBox="1"/>
          <p:nvPr/>
        </p:nvSpPr>
        <p:spPr>
          <a:xfrm>
            <a:off x="414313" y="216074"/>
            <a:ext cx="5526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ANIMATION 3D OF GEL ELECTROPHORESIS BETTER EXPLAINED - YouTube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86B9E-3791-485F-97C3-7C373BE6630F}"/>
              </a:ext>
            </a:extLst>
          </p:cNvPr>
          <p:cNvSpPr txBox="1"/>
          <p:nvPr/>
        </p:nvSpPr>
        <p:spPr>
          <a:xfrm>
            <a:off x="414313" y="5040610"/>
            <a:ext cx="5526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How to Interpret Gel Electrophoresis Results: Different types of plasmid DNA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65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45684-E58B-41F3-95A5-02FAD3251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ELFO - postup</a:t>
            </a:r>
          </a:p>
        </p:txBody>
      </p:sp>
    </p:spTree>
    <p:extLst>
      <p:ext uri="{BB962C8B-B14F-4D97-AF65-F5344CB8AC3E}">
        <p14:creationId xmlns:p14="http://schemas.microsoft.com/office/powerpoint/2010/main" val="190152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E76A26F-C3E0-470A-8032-FA73596AA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056" y="379413"/>
            <a:ext cx="9391650" cy="4699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Příprava gelu pro ELFO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788EA68-167A-442D-990F-66605F47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5" y="1008162"/>
            <a:ext cx="10642600" cy="3146541"/>
          </a:xfrm>
          <a:prstGeom prst="rect">
            <a:avLst/>
          </a:prstGeom>
          <a:noFill/>
          <a:ln>
            <a:noFill/>
          </a:ln>
          <a:effectLst/>
        </p:spPr>
        <p:txBody>
          <a:bodyPr lIns="98591" tIns="49295" rIns="98591" bIns="49295">
            <a:spAutoFit/>
          </a:bodyPr>
          <a:lstStyle>
            <a:lvl1pPr marL="493713" indent="-493713" defTabSz="98583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85838" indent="-492125" defTabSz="98583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79550" indent="-493713" defTabSz="98583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71675" indent="-492125" defTabSz="98583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5388" indent="-493713" defTabSz="98583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22588" indent="-49371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79788" indent="-49371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36988" indent="-49371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94188" indent="-49371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Vypočítat objem gelu (výška gelu  ≥ 5 mm)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Připravit  500 ml 1×TAE pufr ze zásob. roztoku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konc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50×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Navážit </a:t>
            </a:r>
            <a:r>
              <a:rPr lang="cs-CZ" alt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agarózu</a:t>
            </a: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smíchat s 1×TAE pufrem tak aby vznikl 1,5% gel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Rozvařit </a:t>
            </a:r>
            <a:r>
              <a:rPr lang="cs-CZ" alt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agarózu</a:t>
            </a: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10 min/100°C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Opatrně promíchat, vytemperovat  na 50 °C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Nalít do vyrovnaného tvořítka tak, aby nevznikly bubliny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Nechat gel ztuhnout (20 min)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8" descr="gel">
            <a:extLst>
              <a:ext uri="{FF2B5EF4-FFF2-40B4-BE49-F238E27FC236}">
                <a16:creationId xmlns:a16="http://schemas.microsoft.com/office/drawing/2014/main" id="{AD121F66-1655-4FF5-8A92-EF85F817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/>
          <a:stretch>
            <a:fillRect/>
          </a:stretch>
        </p:blipFill>
        <p:spPr bwMode="auto">
          <a:xfrm>
            <a:off x="5590528" y="4154704"/>
            <a:ext cx="508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Výsledek obrázku pro electrophoresis gel preparation">
            <a:extLst>
              <a:ext uri="{FF2B5EF4-FFF2-40B4-BE49-F238E27FC236}">
                <a16:creationId xmlns:a16="http://schemas.microsoft.com/office/drawing/2014/main" id="{44165655-ACEF-42A2-B08D-1EB8FF41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0" y="4154703"/>
            <a:ext cx="50117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5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ovéPole 1">
            <a:extLst>
              <a:ext uri="{FF2B5EF4-FFF2-40B4-BE49-F238E27FC236}">
                <a16:creationId xmlns:a16="http://schemas.microsoft.com/office/drawing/2014/main" id="{3416342A-1193-4718-917A-DF76E487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5" y="0"/>
            <a:ext cx="108727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-&gt; přenést gel i s formou do ELFO vany, hřebínek u katody (-)</a:t>
            </a:r>
          </a:p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-&gt; přelít 1x TAE pufrem, hladina cca 3 - 5 mm nad gelem</a:t>
            </a:r>
          </a:p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cs-CZ" altLang="cs-CZ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po přelití pufrem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vytáhnout hřebínek kolmo nahoru</a:t>
            </a:r>
            <a:endParaRPr lang="en-US" alt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0" name="Picture 2" descr="Mini-Sub Cell GT Cell | Life Science Research | Bio-Rad">
            <a:extLst>
              <a:ext uri="{FF2B5EF4-FFF2-40B4-BE49-F238E27FC236}">
                <a16:creationId xmlns:a16="http://schemas.microsoft.com/office/drawing/2014/main" id="{D4035C6E-2BC6-444A-91D8-C29EA17C5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9724" r="1320" b="19960"/>
          <a:stretch/>
        </p:blipFill>
        <p:spPr bwMode="auto">
          <a:xfrm>
            <a:off x="5526881" y="4248522"/>
            <a:ext cx="5394498" cy="25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multiSUB Mini, Mini Horizontal Electrophoresis System | Cleaver Scientific">
            <a:extLst>
              <a:ext uri="{FF2B5EF4-FFF2-40B4-BE49-F238E27FC236}">
                <a16:creationId xmlns:a16="http://schemas.microsoft.com/office/drawing/2014/main" id="{E9166B27-193B-418F-93B9-4A7BD0E56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9999" r="16000" b="34002"/>
          <a:stretch/>
        </p:blipFill>
        <p:spPr bwMode="auto">
          <a:xfrm>
            <a:off x="342305" y="1773128"/>
            <a:ext cx="604951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9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0">
            <a:extLst>
              <a:ext uri="{FF2B5EF4-FFF2-40B4-BE49-F238E27FC236}">
                <a16:creationId xmlns:a16="http://schemas.microsoft.com/office/drawing/2014/main" id="{B9BB26BF-A450-4F97-AC8C-36021C1E2C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6073" y="2725759"/>
            <a:ext cx="1013004" cy="57719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CCA32D8E-469E-4723-A6F3-85849E21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2" y="360363"/>
            <a:ext cx="907256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vzorku DNA pro nanášení do gelu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6" name="Text Box 44">
            <a:extLst>
              <a:ext uri="{FF2B5EF4-FFF2-40B4-BE49-F238E27FC236}">
                <a16:creationId xmlns:a16="http://schemas.microsoft.com/office/drawing/2014/main" id="{AD69BA92-D4F6-4110-8065-18A4C9608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936" y="1002560"/>
            <a:ext cx="6265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nanášecí pufr je 6× koncentrovaný</a:t>
            </a:r>
          </a:p>
        </p:txBody>
      </p:sp>
      <p:sp>
        <p:nvSpPr>
          <p:cNvPr id="11278" name="Text Box 56">
            <a:extLst>
              <a:ext uri="{FF2B5EF4-FFF2-40B4-BE49-F238E27FC236}">
                <a16:creationId xmlns:a16="http://schemas.microsoft.com/office/drawing/2014/main" id="{DB5663EB-EF48-402F-B6B2-BA5F5B67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" y="4775289"/>
            <a:ext cx="10745787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AutoNum type="arabicParenR"/>
              <a:defRPr/>
            </a:pPr>
            <a:r>
              <a:rPr lang="cs-CZ" alt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štěpená vektorová pDNA: 	10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(500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g/ml) + 2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altLang="cs-CZ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 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každý svůj vzorek</a:t>
            </a:r>
          </a:p>
          <a:p>
            <a:pPr marL="457200" indent="-457200" eaLnBrk="1" hangingPunct="1">
              <a:spcBef>
                <a:spcPts val="0"/>
              </a:spcBef>
              <a:buAutoNum type="arabicParenR"/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štěpená vektorová pDNA: 	10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(250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g/ml) + 2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altLang="cs-CZ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 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každý svůj vzorek</a:t>
            </a:r>
            <a:endParaRPr lang="cs-CZ" altLang="cs-CZ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AutoNum type="arabicParenR"/>
              <a:defRPr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štěpená rekombinantní pDNA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	10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(250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g/ml) + 2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altLang="cs-CZ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 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na 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skupinu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rabicParenR"/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PCR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amplikon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(inzert): 		min. 5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+ 1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altLang="cs-CZ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	          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na 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skupinu</a:t>
            </a:r>
            <a:endParaRPr lang="cs-CZ" altLang="cs-CZ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94BDF2E-AA54-4446-9D90-5CC26DE568BB}"/>
              </a:ext>
            </a:extLst>
          </p:cNvPr>
          <p:cNvGrpSpPr/>
          <p:nvPr/>
        </p:nvGrpSpPr>
        <p:grpSpPr>
          <a:xfrm>
            <a:off x="702469" y="1584432"/>
            <a:ext cx="9382126" cy="3024130"/>
            <a:chOff x="702469" y="1800226"/>
            <a:chExt cx="9825037" cy="2844079"/>
          </a:xfrm>
        </p:grpSpPr>
        <p:sp>
          <p:nvSpPr>
            <p:cNvPr id="77845" name="Text Box 21">
              <a:extLst>
                <a:ext uri="{FF2B5EF4-FFF2-40B4-BE49-F238E27FC236}">
                  <a16:creationId xmlns:a16="http://schemas.microsoft.com/office/drawing/2014/main" id="{E9287AAD-3367-44C8-82EF-E4737422D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469" y="2720270"/>
              <a:ext cx="2303462" cy="4341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roztok DNA</a:t>
              </a:r>
              <a:endParaRPr lang="cs-CZ" altLang="cs-CZ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292" name="Picture 22" descr="Epp-s-puf">
              <a:extLst>
                <a:ext uri="{FF2B5EF4-FFF2-40B4-BE49-F238E27FC236}">
                  <a16:creationId xmlns:a16="http://schemas.microsoft.com/office/drawing/2014/main" id="{5D5E2D2E-1C97-4840-B708-72C0D276E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194" y="1800226"/>
              <a:ext cx="766762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0" descr="obarvený-vzorek-DNAgif">
              <a:extLst>
                <a:ext uri="{FF2B5EF4-FFF2-40B4-BE49-F238E27FC236}">
                  <a16:creationId xmlns:a16="http://schemas.microsoft.com/office/drawing/2014/main" id="{3F811624-5B7C-4413-80A1-979F6A7FD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444" y="3123480"/>
              <a:ext cx="1022350" cy="152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38" descr="zkum-">
              <a:extLst>
                <a:ext uri="{FF2B5EF4-FFF2-40B4-BE49-F238E27FC236}">
                  <a16:creationId xmlns:a16="http://schemas.microsoft.com/office/drawing/2014/main" id="{4870AD8B-4603-42BE-838C-10E55793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413" y="3086727"/>
              <a:ext cx="962025" cy="153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45">
              <a:extLst>
                <a:ext uri="{FF2B5EF4-FFF2-40B4-BE49-F238E27FC236}">
                  <a16:creationId xmlns:a16="http://schemas.microsoft.com/office/drawing/2014/main" id="{39944D6C-0B3C-4FE9-9A2E-CD507B1D5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8270" y="2538413"/>
              <a:ext cx="2378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b="1" dirty="0">
                  <a:solidFill>
                    <a:srgbClr val="CC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ELFO</a:t>
              </a:r>
              <a:r>
                <a:rPr lang="cs-CZ" altLang="cs-CZ" sz="2400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8" name="Text Box 46">
              <a:extLst>
                <a:ext uri="{FF2B5EF4-FFF2-40B4-BE49-F238E27FC236}">
                  <a16:creationId xmlns:a16="http://schemas.microsoft.com/office/drawing/2014/main" id="{F827A23F-6DDB-45EE-AA1A-5628B7818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2057" y="1944689"/>
              <a:ext cx="1871663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DNA s nanášecím pufrem</a:t>
              </a:r>
            </a:p>
          </p:txBody>
        </p:sp>
        <p:sp>
          <p:nvSpPr>
            <p:cNvPr id="12299" name="Line 53">
              <a:extLst>
                <a:ext uri="{FF2B5EF4-FFF2-40B4-BE49-F238E27FC236}">
                  <a16:creationId xmlns:a16="http://schemas.microsoft.com/office/drawing/2014/main" id="{5B4B86AE-F0FD-4B12-B1DF-34E2D6E30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257" y="3816350"/>
              <a:ext cx="2879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0" name="Text Box 54">
              <a:extLst>
                <a:ext uri="{FF2B5EF4-FFF2-40B4-BE49-F238E27FC236}">
                  <a16:creationId xmlns:a16="http://schemas.microsoft.com/office/drawing/2014/main" id="{212B78C7-B9E1-42E3-A259-B6303CAA1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081" y="1944688"/>
              <a:ext cx="93503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800">
                  <a:latin typeface="Arial" panose="020B0604020202020204" pitchFamily="34" charset="0"/>
                </a:rPr>
                <a:t>1/6</a:t>
              </a:r>
            </a:p>
          </p:txBody>
        </p:sp>
        <p:sp>
          <p:nvSpPr>
            <p:cNvPr id="12302" name="Line 57">
              <a:extLst>
                <a:ext uri="{FF2B5EF4-FFF2-40B4-BE49-F238E27FC236}">
                  <a16:creationId xmlns:a16="http://schemas.microsoft.com/office/drawing/2014/main" id="{8E61343A-4815-4D9B-8592-335C0DE39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4944" y="3816350"/>
              <a:ext cx="5762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2303" name="Picture 58" descr="imagesCACCLCFO">
              <a:extLst>
                <a:ext uri="{FF2B5EF4-FFF2-40B4-BE49-F238E27FC236}">
                  <a16:creationId xmlns:a16="http://schemas.microsoft.com/office/drawing/2014/main" id="{98A9F0E7-9443-4A2E-8959-90812521E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106" y="3024188"/>
              <a:ext cx="32004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272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3" descr="Zdroj Consort EV265">
            <a:extLst>
              <a:ext uri="{FF2B5EF4-FFF2-40B4-BE49-F238E27FC236}">
                <a16:creationId xmlns:a16="http://schemas.microsoft.com/office/drawing/2014/main" id="{4FE974DB-7A8C-4822-95E3-33276B2A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21" y="1117283"/>
            <a:ext cx="4412037" cy="18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5EA465AF-F2A7-413A-A3EC-6E5EA99CE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5849286"/>
            <a:ext cx="2880320" cy="1330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8591" tIns="49295" rIns="98591" bIns="49295">
            <a:spAutoFit/>
          </a:bodyPr>
          <a:lstStyle>
            <a:lvl1pPr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3713" indent="-30797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 min v roztoku 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etidiumbromidu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(1 µg/ml)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POZOR - mutagen !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05D5C4-C907-4AA5-B1A0-68289903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" y="3000751"/>
            <a:ext cx="11053763" cy="2903955"/>
          </a:xfrm>
          <a:prstGeom prst="rect">
            <a:avLst/>
          </a:prstGeom>
        </p:spPr>
      </p:pic>
      <p:pic>
        <p:nvPicPr>
          <p:cNvPr id="21" name="Obrázek 2">
            <a:extLst>
              <a:ext uri="{FF2B5EF4-FFF2-40B4-BE49-F238E27FC236}">
                <a16:creationId xmlns:a16="http://schemas.microsoft.com/office/drawing/2014/main" id="{2709FED7-C884-40AA-BDC8-7835A3C11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3258" r="9643" b="21794"/>
          <a:stretch/>
        </p:blipFill>
        <p:spPr bwMode="auto">
          <a:xfrm>
            <a:off x="342305" y="158759"/>
            <a:ext cx="388843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>
            <a:extLst>
              <a:ext uri="{FF2B5EF4-FFF2-40B4-BE49-F238E27FC236}">
                <a16:creationId xmlns:a16="http://schemas.microsoft.com/office/drawing/2014/main" id="{C7478028-1DFF-4BFC-9DC7-55FCDBECE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81" y="1683855"/>
            <a:ext cx="64087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- nanášet vzorky s nanášecím pufrem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- špička pod hladinou 1× TAE pufru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- vhodný marker (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µl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ZAPSAT SI POŘADÍ!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5FFA29F7-13A9-445C-85A1-0BC7AF24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905" y="302425"/>
            <a:ext cx="5184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 zapojit!</a:t>
            </a:r>
            <a:br>
              <a:rPr lang="cs-CZ" altLang="cs-CZ" sz="18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nastavit napětí 5 V/cm a spustit elektroforézu </a:t>
            </a:r>
            <a:b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8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389670B-012E-467D-85AA-02C15E537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740" y="154305"/>
            <a:ext cx="9833776" cy="6650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763" b="1" dirty="0">
                <a:latin typeface="Calibri" panose="020F0502020204030204" pitchFamily="34" charset="0"/>
                <a:cs typeface="Calibri" panose="020F0502020204030204" pitchFamily="34" charset="0"/>
              </a:rPr>
              <a:t>Centrifugace</a:t>
            </a:r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32266E46-1ED3-4BA2-AC9C-378C7053B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18" y="1922971"/>
            <a:ext cx="10445342" cy="12545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377" b="1">
                <a:latin typeface="Calibri" panose="020F0502020204030204" pitchFamily="34" charset="0"/>
                <a:cs typeface="Calibri" panose="020F0502020204030204" pitchFamily="34" charset="0"/>
              </a:rPr>
              <a:t>- během centrifugace působí na částici odstředivá síla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307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altLang="cs-CZ" sz="3367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3367" b="1" baseline="-2500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altLang="cs-CZ" sz="3367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 </a:t>
            </a:r>
            <a:r>
              <a:rPr lang="el-GR" altLang="cs-CZ" sz="3565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  <a:sym typeface="Greece" pitchFamily="82" charset="2"/>
              </a:rPr>
              <a:t>ω </a:t>
            </a:r>
            <a:r>
              <a:rPr lang="cs-CZ" altLang="cs-CZ" sz="3367" b="1" baseline="3000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altLang="cs-CZ" sz="3367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cs-CZ" sz="307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l-GR" altLang="cs-CZ" sz="307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  <a:sym typeface="Greece" pitchFamily="82" charset="2"/>
              </a:rPr>
              <a:t>ω</a:t>
            </a:r>
            <a:r>
              <a:rPr lang="cs-CZ" altLang="cs-CZ" sz="307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  <a:sym typeface="Greece" pitchFamily="82" charset="2"/>
              </a:rPr>
              <a:t> </a:t>
            </a:r>
            <a:r>
              <a:rPr lang="cs-CZ" altLang="cs-CZ" sz="307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  <a:sym typeface="Greece" pitchFamily="82" charset="2"/>
              </a:rPr>
              <a:t>=</a:t>
            </a:r>
            <a:r>
              <a:rPr lang="cs-CZ" altLang="cs-CZ" sz="307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  <a:sym typeface="Greece" pitchFamily="82" charset="2"/>
              </a:rPr>
              <a:t> 2pn      n = rpm</a:t>
            </a:r>
          </a:p>
        </p:txBody>
      </p:sp>
      <p:sp>
        <p:nvSpPr>
          <p:cNvPr id="3076" name="Text Box 16">
            <a:extLst>
              <a:ext uri="{FF2B5EF4-FFF2-40B4-BE49-F238E27FC236}">
                <a16:creationId xmlns:a16="http://schemas.microsoft.com/office/drawing/2014/main" id="{9B03C367-2A8F-484D-8EEE-36C90009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18" y="819323"/>
            <a:ext cx="10483073" cy="990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cs-CZ" altLang="cs-CZ" sz="2377" b="1">
                <a:latin typeface="Calibri" panose="020F0502020204030204" pitchFamily="34" charset="0"/>
                <a:cs typeface="Calibri" panose="020F0502020204030204" pitchFamily="34" charset="0"/>
              </a:rPr>
              <a:t>- je separační metoda založená na pohybu částic v tekutém mediu vlivem odstředivého pole, které vzniká otáčením rotoru centrifugy.</a:t>
            </a:r>
          </a:p>
        </p:txBody>
      </p:sp>
      <p:pic>
        <p:nvPicPr>
          <p:cNvPr id="3077" name="Picture 20">
            <a:extLst>
              <a:ext uri="{FF2B5EF4-FFF2-40B4-BE49-F238E27FC236}">
                <a16:creationId xmlns:a16="http://schemas.microsoft.com/office/drawing/2014/main" id="{6C786A09-F4EE-43F7-BCF4-6E56DB78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20079" r="23712" b="25148"/>
          <a:stretch>
            <a:fillRect/>
          </a:stretch>
        </p:blipFill>
        <p:spPr bwMode="auto">
          <a:xfrm>
            <a:off x="536102" y="3630322"/>
            <a:ext cx="5081178" cy="295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2">
            <a:extLst>
              <a:ext uri="{FF2B5EF4-FFF2-40B4-BE49-F238E27FC236}">
                <a16:creationId xmlns:a16="http://schemas.microsoft.com/office/drawing/2014/main" id="{A3678BBB-6FE3-44C6-AF82-20F6042F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257" y="3460529"/>
            <a:ext cx="4773037" cy="35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1981" b="1" baseline="-250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1981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frikční (třecí) síla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1981" b="1" baseline="-25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r>
              <a:rPr lang="cs-CZ" altLang="cs-CZ" sz="1981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odstředivá síla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1981" b="1" baseline="-25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</a:t>
            </a:r>
            <a:r>
              <a:rPr lang="cs-CZ" altLang="cs-CZ" sz="1981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vztlaková síla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>
                <a:latin typeface="Calibri" panose="020F0502020204030204" pitchFamily="34" charset="0"/>
                <a:cs typeface="Calibri" panose="020F0502020204030204" pitchFamily="34" charset="0"/>
              </a:rPr>
              <a:t>ω = úhlová rychlost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 i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cs-CZ" sz="1981" b="1">
                <a:latin typeface="Calibri" panose="020F0502020204030204" pitchFamily="34" charset="0"/>
                <a:cs typeface="Calibri" panose="020F0502020204030204" pitchFamily="34" charset="0"/>
              </a:rPr>
              <a:t> = vzdálenost částice od osy otáčení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 i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cs-CZ" sz="1981" b="1">
                <a:latin typeface="Calibri" panose="020F0502020204030204" pitchFamily="34" charset="0"/>
                <a:cs typeface="Calibri" panose="020F0502020204030204" pitchFamily="34" charset="0"/>
              </a:rPr>
              <a:t> = hmotnost částice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cs-CZ" altLang="cs-CZ" sz="1981" b="1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altLang="cs-CZ" sz="1981" b="1" i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cs-CZ" sz="1981" b="1">
                <a:latin typeface="Calibri" panose="020F0502020204030204" pitchFamily="34" charset="0"/>
                <a:cs typeface="Calibri" panose="020F0502020204030204" pitchFamily="34" charset="0"/>
              </a:rPr>
              <a:t> = a (zrychlení)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1981" b="1" baseline="-25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r>
              <a:rPr lang="cs-CZ" altLang="cs-CZ" sz="1981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981" b="1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altLang="cs-CZ" sz="1981" b="1" i="1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3079" name="TextovéPole 13">
            <a:extLst>
              <a:ext uri="{FF2B5EF4-FFF2-40B4-BE49-F238E27FC236}">
                <a16:creationId xmlns:a16="http://schemas.microsoft.com/office/drawing/2014/main" id="{796ECECC-E9A6-4F99-8358-0A008647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541" y="5106566"/>
            <a:ext cx="213812" cy="3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81" i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080" name="TextovéPole 14">
            <a:extLst>
              <a:ext uri="{FF2B5EF4-FFF2-40B4-BE49-F238E27FC236}">
                <a16:creationId xmlns:a16="http://schemas.microsoft.com/office/drawing/2014/main" id="{ECBD3E98-6A6C-4CA6-A3B8-49E08206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996" y="4718247"/>
            <a:ext cx="213812" cy="3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81" i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5818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457367F-C454-4CB7-8A4C-71E4D186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6114"/>
            <a:ext cx="11049000" cy="877888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sz="3763" b="1" dirty="0">
                <a:latin typeface="Calibri" panose="020F0502020204030204" pitchFamily="34" charset="0"/>
                <a:cs typeface="Calibri" panose="020F0502020204030204" pitchFamily="34" charset="0"/>
              </a:rPr>
              <a:t>Gelová elektroforéza  </a:t>
            </a:r>
            <a:br>
              <a:rPr lang="cs-CZ" alt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 jednou ze základních metod molekulární biologie</a:t>
            </a:r>
          </a:p>
        </p:txBody>
      </p:sp>
      <p:pic>
        <p:nvPicPr>
          <p:cNvPr id="3076" name="Picture 5" descr="C~000010">
            <a:extLst>
              <a:ext uri="{FF2B5EF4-FFF2-40B4-BE49-F238E27FC236}">
                <a16:creationId xmlns:a16="http://schemas.microsoft.com/office/drawing/2014/main" id="{E981EA3B-4980-43B4-B2B0-55992CE1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98" y="1905000"/>
            <a:ext cx="6503565" cy="4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94286C3-ED32-4956-B1DD-CD5630F12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5" b="19710"/>
          <a:stretch/>
        </p:blipFill>
        <p:spPr>
          <a:xfrm>
            <a:off x="5598414" y="2634158"/>
            <a:ext cx="4441001" cy="2807814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1A4C8934-A02E-45E8-A995-D40DE858C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345" y="261857"/>
            <a:ext cx="9469169" cy="619426"/>
          </a:xfrm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cs-CZ" altLang="cs-CZ" sz="376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RCF versus RPM</a:t>
            </a:r>
          </a:p>
        </p:txBody>
      </p:sp>
      <p:sp>
        <p:nvSpPr>
          <p:cNvPr id="4100" name="Text Box 17">
            <a:extLst>
              <a:ext uri="{FF2B5EF4-FFF2-40B4-BE49-F238E27FC236}">
                <a16:creationId xmlns:a16="http://schemas.microsoft.com/office/drawing/2014/main" id="{BE02F948-B0CE-489F-8879-C73C80052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99" y="2394817"/>
            <a:ext cx="10555392" cy="473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575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RCF se uvádí v násobcích gravitačního zrychlení g (</a:t>
            </a:r>
            <a:r>
              <a:rPr lang="cs-CZ" altLang="cs-CZ" sz="2575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 = 980 cm/s</a:t>
            </a:r>
            <a:r>
              <a:rPr lang="cs-CZ" altLang="cs-CZ" sz="2575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altLang="cs-CZ" sz="2575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altLang="cs-CZ" sz="2575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Text Box 22">
            <a:extLst>
              <a:ext uri="{FF2B5EF4-FFF2-40B4-BE49-F238E27FC236}">
                <a16:creationId xmlns:a16="http://schemas.microsoft.com/office/drawing/2014/main" id="{8FBB84A8-6898-4905-83B9-CC9D6226A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18" y="1223365"/>
            <a:ext cx="10483073" cy="10687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575" b="1" dirty="0">
                <a:latin typeface="Calibri" panose="020F0502020204030204" pitchFamily="34" charset="0"/>
                <a:cs typeface="Calibri" panose="020F0502020204030204" pitchFamily="34" charset="0"/>
              </a:rPr>
              <a:t>Parametry centrifugace se nejčastěji vyjadřují jako: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575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RCF </a:t>
            </a:r>
            <a:r>
              <a:rPr lang="cs-CZ" altLang="cs-CZ" sz="2575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575" b="1" u="sng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cs-CZ" sz="2575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elative</a:t>
            </a:r>
            <a:r>
              <a:rPr lang="cs-CZ" altLang="cs-CZ" sz="2575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75" b="1" u="sng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575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entrifugal</a:t>
            </a:r>
            <a:r>
              <a:rPr lang="cs-CZ" altLang="cs-CZ" sz="2575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75" b="1" u="sng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2575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orce</a:t>
            </a:r>
            <a:r>
              <a:rPr lang="cs-CZ" altLang="cs-CZ" sz="2575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relativní </a:t>
            </a:r>
            <a:r>
              <a:rPr lang="cs-CZ" altLang="cs-CZ" sz="2575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centrifugační</a:t>
            </a:r>
            <a:r>
              <a:rPr lang="cs-CZ" altLang="cs-CZ" sz="2575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síla)</a:t>
            </a:r>
            <a:endParaRPr lang="cs-CZ" altLang="cs-CZ" sz="257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413A620-26B7-4F5D-994E-D4666084F548}"/>
              </a:ext>
            </a:extLst>
          </p:cNvPr>
          <p:cNvSpPr txBox="1"/>
          <p:nvPr/>
        </p:nvSpPr>
        <p:spPr>
          <a:xfrm>
            <a:off x="291219" y="2976241"/>
            <a:ext cx="100007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𝑹𝑪𝑭 = 𝟏𝟏, 𝟏𝟖 × 𝟏𝟎</a:t>
            </a:r>
            <a:r>
              <a:rPr lang="cs-CZ" baseline="30000" dirty="0">
                <a:solidFill>
                  <a:schemeClr val="accent6"/>
                </a:solidFill>
              </a:rPr>
              <a:t>−𝟔 </a:t>
            </a:r>
            <a:r>
              <a:rPr lang="cs-CZ" dirty="0">
                <a:solidFill>
                  <a:schemeClr val="accent6"/>
                </a:solidFill>
              </a:rPr>
              <a:t>× 𝒓 × 𝒏 </a:t>
            </a:r>
            <a:r>
              <a:rPr lang="cs-CZ" baseline="30000" dirty="0">
                <a:solidFill>
                  <a:schemeClr val="accent6"/>
                </a:solidFill>
              </a:rPr>
              <a:t>𝟐</a:t>
            </a:r>
          </a:p>
          <a:p>
            <a:endParaRPr lang="cs-CZ" baseline="30000" dirty="0">
              <a:solidFill>
                <a:schemeClr val="accent6"/>
              </a:solidFill>
            </a:endParaRPr>
          </a:p>
          <a:p>
            <a:endParaRPr lang="cs-CZ" baseline="30000" dirty="0">
              <a:solidFill>
                <a:schemeClr val="accent6"/>
              </a:solidFill>
            </a:endParaRPr>
          </a:p>
          <a:p>
            <a:endParaRPr lang="cs-CZ" baseline="30000" dirty="0">
              <a:solidFill>
                <a:schemeClr val="accent6"/>
              </a:solidFill>
            </a:endParaRPr>
          </a:p>
          <a:p>
            <a:endParaRPr lang="cs-CZ" baseline="30000" dirty="0">
              <a:solidFill>
                <a:schemeClr val="accent6"/>
              </a:solidFill>
            </a:endParaRPr>
          </a:p>
          <a:p>
            <a:endParaRPr lang="cs-CZ" baseline="30000" dirty="0">
              <a:solidFill>
                <a:schemeClr val="accent6"/>
              </a:solidFill>
            </a:endParaRPr>
          </a:p>
          <a:p>
            <a:endParaRPr lang="cs-CZ" baseline="30000" dirty="0">
              <a:solidFill>
                <a:schemeClr val="accent6"/>
              </a:solidFill>
            </a:endParaRPr>
          </a:p>
          <a:p>
            <a:r>
              <a:rPr lang="cs-CZ" dirty="0">
                <a:solidFill>
                  <a:schemeClr val="accent6"/>
                </a:solidFill>
              </a:rPr>
              <a:t>n = </a:t>
            </a:r>
            <a:r>
              <a:rPr lang="pl-PL" dirty="0">
                <a:solidFill>
                  <a:schemeClr val="accent6"/>
                </a:solidFill>
              </a:rPr>
              <a:t>počet otáček rotoru za minutu (rpm)</a:t>
            </a:r>
          </a:p>
          <a:p>
            <a:r>
              <a:rPr lang="pl-PL" dirty="0">
                <a:solidFill>
                  <a:schemeClr val="accent6"/>
                </a:solidFill>
              </a:rPr>
              <a:t>r = vzdálenost místa od středu rotace (typ a velikost rotoru)</a:t>
            </a:r>
          </a:p>
          <a:p>
            <a:r>
              <a:rPr lang="cs-CZ" dirty="0">
                <a:solidFill>
                  <a:schemeClr val="accent6"/>
                </a:solidFill>
              </a:rPr>
              <a:t>RCF = je relativní </a:t>
            </a:r>
            <a:r>
              <a:rPr lang="cs-CZ" dirty="0" err="1">
                <a:solidFill>
                  <a:schemeClr val="accent6"/>
                </a:solidFill>
              </a:rPr>
              <a:t>centrifugační</a:t>
            </a:r>
            <a:r>
              <a:rPr lang="cs-CZ" dirty="0">
                <a:solidFill>
                  <a:schemeClr val="accent6"/>
                </a:solidFill>
              </a:rPr>
              <a:t> zrychlení je číslo bez rozměru – udává kolikrát je zrychlení vyvolané rotací vyšší než gravitační zrychlení Země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A3FD52E-6DD1-428C-80B1-A5B61075C1C5}"/>
              </a:ext>
            </a:extLst>
          </p:cNvPr>
          <p:cNvSpPr txBox="1"/>
          <p:nvPr/>
        </p:nvSpPr>
        <p:spPr>
          <a:xfrm>
            <a:off x="322253" y="658137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RPM (</a:t>
            </a:r>
            <a:r>
              <a:rPr lang="cs-CZ" altLang="cs-CZ" sz="2400" b="1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cs-CZ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otations</a:t>
            </a:r>
            <a:r>
              <a:rPr lang="cs-CZ" alt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cs-CZ" altLang="cs-CZ" sz="2400" b="1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cs-CZ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inute</a:t>
            </a:r>
            <a:r>
              <a:rPr lang="cs-CZ" alt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počet otáček za minutu)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1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C89FA7-9DD4-428F-8AEE-68CFD379BDE6}"/>
              </a:ext>
            </a:extLst>
          </p:cNvPr>
          <p:cNvSpPr txBox="1">
            <a:spLocks noChangeArrowheads="1"/>
          </p:cNvSpPr>
          <p:nvPr/>
        </p:nvSpPr>
        <p:spPr>
          <a:xfrm>
            <a:off x="5343731" y="576114"/>
            <a:ext cx="5705686" cy="546731"/>
          </a:xfrm>
          <a:prstGeom prst="rect">
            <a:avLst/>
          </a:prstGeom>
        </p:spPr>
        <p:txBody>
          <a:bodyPr/>
          <a:lstStyle>
            <a:lvl1pPr algn="ctr" defTabSz="1284288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84288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84288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84288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84288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284288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284288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284288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284288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674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Nomogram pro přepočet RCF a </a:t>
            </a:r>
            <a:r>
              <a:rPr lang="cs-CZ" altLang="cs-CZ" sz="2674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rpm</a:t>
            </a:r>
            <a:endParaRPr lang="cs-CZ" altLang="cs-CZ" sz="2674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92BF4D-8946-4B0C-BC1F-59F8A402477E}"/>
              </a:ext>
            </a:extLst>
          </p:cNvPr>
          <p:cNvSpPr txBox="1"/>
          <p:nvPr/>
        </p:nvSpPr>
        <p:spPr>
          <a:xfrm>
            <a:off x="6030937" y="1584226"/>
            <a:ext cx="47525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Nomogram</a:t>
            </a:r>
            <a:r>
              <a:rPr lang="cs-CZ" dirty="0"/>
              <a:t> pro přepočet relativní </a:t>
            </a:r>
            <a:r>
              <a:rPr lang="cs-CZ" dirty="0" err="1"/>
              <a:t>centrifugační</a:t>
            </a:r>
            <a:r>
              <a:rPr lang="cs-CZ" dirty="0"/>
              <a:t> síly (</a:t>
            </a:r>
            <a:r>
              <a:rPr lang="cs-CZ" dirty="0" err="1"/>
              <a:t>rcf</a:t>
            </a:r>
            <a:r>
              <a:rPr lang="cs-CZ" dirty="0"/>
              <a:t>) a otáček rotoru za minutu (n) v závislosti na poloměru rotoru (r).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85911C-2361-48D3-A9A3-EABED7A0D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63" t="17573" r="35668" b="8308"/>
          <a:stretch/>
        </p:blipFill>
        <p:spPr>
          <a:xfrm>
            <a:off x="126281" y="69217"/>
            <a:ext cx="5296848" cy="706246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7A3C8CF-EB1A-4009-AADE-6AA9D7953470}"/>
              </a:ext>
            </a:extLst>
          </p:cNvPr>
          <p:cNvSpPr/>
          <p:nvPr/>
        </p:nvSpPr>
        <p:spPr>
          <a:xfrm>
            <a:off x="918369" y="4824586"/>
            <a:ext cx="144016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6001B46-F406-4E6A-B5B5-D421573FA630}"/>
              </a:ext>
            </a:extLst>
          </p:cNvPr>
          <p:cNvCxnSpPr/>
          <p:nvPr/>
        </p:nvCxnSpPr>
        <p:spPr>
          <a:xfrm flipV="1">
            <a:off x="2358529" y="5112618"/>
            <a:ext cx="3816424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F0153B-5DF0-418D-988E-8056FCB5DE46}"/>
              </a:ext>
            </a:extLst>
          </p:cNvPr>
          <p:cNvSpPr txBox="1"/>
          <p:nvPr/>
        </p:nvSpPr>
        <p:spPr>
          <a:xfrm>
            <a:off x="6318969" y="4608562"/>
            <a:ext cx="396044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Příklad:</a:t>
            </a:r>
          </a:p>
          <a:p>
            <a:endParaRPr lang="cs-CZ" dirty="0"/>
          </a:p>
          <a:p>
            <a:r>
              <a:rPr lang="cs-CZ" dirty="0" err="1"/>
              <a:t>r</a:t>
            </a:r>
            <a:r>
              <a:rPr lang="cs-CZ" baseline="-25000" dirty="0" err="1"/>
              <a:t>max</a:t>
            </a:r>
            <a:r>
              <a:rPr lang="cs-CZ" dirty="0"/>
              <a:t> = 7,2 cm</a:t>
            </a:r>
          </a:p>
          <a:p>
            <a:r>
              <a:rPr lang="cs-CZ" dirty="0"/>
              <a:t>n = 14 000 </a:t>
            </a:r>
            <a:r>
              <a:rPr lang="cs-CZ" dirty="0" err="1"/>
              <a:t>rpm</a:t>
            </a:r>
            <a:endParaRPr lang="cs-CZ" dirty="0"/>
          </a:p>
          <a:p>
            <a:r>
              <a:rPr lang="cs-CZ" dirty="0" err="1"/>
              <a:t>rcf</a:t>
            </a:r>
            <a:r>
              <a:rPr lang="cs-CZ" baseline="-25000" dirty="0" err="1"/>
              <a:t>max</a:t>
            </a:r>
            <a:r>
              <a:rPr lang="cs-CZ" dirty="0"/>
              <a:t>  = 16 000 x 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414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24867-5CA7-4BD9-ACC3-88FD9E77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Centrifugace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3F14ED-D4E4-4494-A24C-5C390199C624}"/>
              </a:ext>
            </a:extLst>
          </p:cNvPr>
          <p:cNvSpPr txBox="1"/>
          <p:nvPr/>
        </p:nvSpPr>
        <p:spPr>
          <a:xfrm>
            <a:off x="486321" y="2016274"/>
            <a:ext cx="9865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Centrifugace urychlí sedimentaci pevných částic v kapalném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sedimentaci má vliv: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Vlastnosti látek (hmotnost, velikost, tvar, hustota)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Vlastnosti prostředí (hustota, viskozita)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Význam: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Odstranění hrubých částic z roztoku </a:t>
            </a:r>
          </a:p>
          <a:p>
            <a:pPr lvl="3"/>
            <a:r>
              <a:rPr lang="cs-CZ" dirty="0">
                <a:solidFill>
                  <a:schemeClr val="accent6"/>
                </a:solidFill>
              </a:rPr>
              <a:t>sediment (pelet) x supernatant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Izolace organel a </a:t>
            </a:r>
            <a:r>
              <a:rPr lang="cs-CZ" dirty="0" err="1"/>
              <a:t>biomakromolekul</a:t>
            </a:r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Stanovení základních parametrů (MW, hustota, sedimentační koeficient)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780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BBE7A63-CCD9-41C9-8B25-4F2F3BEB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09" y="2664346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5030006-AA58-48C0-AF1F-4CFAE2F0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" y="129462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69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D39005EB-EEA8-4D37-A747-F31CE57BF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91" y="1905677"/>
          <a:ext cx="10589979" cy="5260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1311136" imgH="720000" progId="Photoshop.Image.7">
                  <p:embed/>
                </p:oleObj>
              </mc:Choice>
              <mc:Fallback>
                <p:oleObj name="Image" r:id="rId3" imgW="1311136" imgH="720000" progId="Photoshop.Image.7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D39005EB-EEA8-4D37-A747-F31CE57BFB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91" y="1905677"/>
                        <a:ext cx="10589979" cy="5260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6">
            <a:extLst>
              <a:ext uri="{FF2B5EF4-FFF2-40B4-BE49-F238E27FC236}">
                <a16:creationId xmlns:a16="http://schemas.microsoft.com/office/drawing/2014/main" id="{8A8D5799-63B0-497D-AFE4-D08EF171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" y="34822"/>
            <a:ext cx="6741364" cy="44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377" b="1">
                <a:latin typeface="Arial" panose="020B0604020202020204" pitchFamily="34" charset="0"/>
              </a:rPr>
              <a:t>ZÁKLADNÍ TYPY CENTRIFUGACE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B9D830B7-E36E-40B2-99BC-4B6074367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6" y="437291"/>
            <a:ext cx="10946857" cy="9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981" b="1" dirty="0">
                <a:latin typeface="Arial" panose="020B0604020202020204" pitchFamily="34" charset="0"/>
              </a:rPr>
              <a:t>   diferenciální centrifugace 		zonální  centrifugace v hustotním gradientu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81" b="1" dirty="0">
                <a:latin typeface="Arial" panose="020B0604020202020204" pitchFamily="34" charset="0"/>
              </a:rPr>
              <a:t>     v homogenním roztoku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584" dirty="0">
                <a:latin typeface="Arial" panose="020B0604020202020204" pitchFamily="34" charset="0"/>
              </a:rPr>
              <a:t>        - opakovaná centrifugace </a:t>
            </a:r>
          </a:p>
        </p:txBody>
      </p:sp>
      <p:sp>
        <p:nvSpPr>
          <p:cNvPr id="8197" name="Pravá složená závorka 1">
            <a:extLst>
              <a:ext uri="{FF2B5EF4-FFF2-40B4-BE49-F238E27FC236}">
                <a16:creationId xmlns:a16="http://schemas.microsoft.com/office/drawing/2014/main" id="{27BFAC18-B936-4B2E-80C7-8C68221ED20E}"/>
              </a:ext>
            </a:extLst>
          </p:cNvPr>
          <p:cNvSpPr>
            <a:spLocks/>
          </p:cNvSpPr>
          <p:nvPr/>
        </p:nvSpPr>
        <p:spPr bwMode="auto">
          <a:xfrm rot="16200000">
            <a:off x="7036143" y="-1165512"/>
            <a:ext cx="303424" cy="4178766"/>
          </a:xfrm>
          <a:prstGeom prst="rightBrace">
            <a:avLst>
              <a:gd name="adj1" fmla="val 6057"/>
              <a:gd name="adj2" fmla="val 50435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810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10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10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10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10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 sz="1981"/>
          </a:p>
        </p:txBody>
      </p:sp>
      <p:sp>
        <p:nvSpPr>
          <p:cNvPr id="8198" name="TextovéPole 2">
            <a:extLst>
              <a:ext uri="{FF2B5EF4-FFF2-40B4-BE49-F238E27FC236}">
                <a16:creationId xmlns:a16="http://schemas.microsoft.com/office/drawing/2014/main" id="{1C88466D-3606-420A-AC1C-300A22489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272" y="1014269"/>
            <a:ext cx="7024351" cy="82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584" dirty="0">
                <a:cs typeface="Arial" panose="020B0604020202020204" pitchFamily="34" charset="0"/>
              </a:rPr>
              <a:t>podle rychlosti sedimentace                     podle hustoty částic</a:t>
            </a:r>
          </a:p>
          <a:p>
            <a:r>
              <a:rPr lang="cs-CZ" altLang="cs-CZ" sz="1584" dirty="0">
                <a:cs typeface="Arial" panose="020B0604020202020204" pitchFamily="34" charset="0"/>
              </a:rPr>
              <a:t>- gradient se tvoří nanášením vrstev        - gradient vzniká při centrifugaci</a:t>
            </a:r>
          </a:p>
          <a:p>
            <a:r>
              <a:rPr lang="cs-CZ" altLang="cs-CZ" sz="1584" dirty="0">
                <a:cs typeface="Arial" panose="020B0604020202020204" pitchFamily="34" charset="0"/>
              </a:rPr>
              <a:t>- sedimentační koeficient (S)  	                - vznášivá hustota (</a:t>
            </a:r>
            <a:r>
              <a:rPr lang="el-GR" altLang="cs-CZ" sz="1600" dirty="0">
                <a:cs typeface="Arial" panose="020B0604020202020204" pitchFamily="34" charset="0"/>
              </a:rPr>
              <a:t>ρ</a:t>
            </a:r>
            <a:r>
              <a:rPr lang="cs-CZ" altLang="cs-CZ" sz="1600" dirty="0">
                <a:cs typeface="Arial" panose="020B0604020202020204" pitchFamily="34" charset="0"/>
              </a:rPr>
              <a:t>)</a:t>
            </a:r>
            <a:endParaRPr lang="en-US" altLang="cs-CZ" sz="1584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58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4018484-7C01-4FB6-941B-480C10CE5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24" y="34822"/>
            <a:ext cx="9835349" cy="66659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07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Sedimentační koeficient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040D878E-0DF5-4110-94AB-8E0AE7E3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19" y="1751022"/>
            <a:ext cx="9950538" cy="544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Využití: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charakterizace  informačních makromolekul, buněčných organel apod.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hodnoty koeficientu se pohybují v rozmezí 10</a:t>
            </a:r>
            <a:r>
              <a:rPr lang="cs-CZ" altLang="cs-CZ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-11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- 10</a:t>
            </a:r>
            <a:r>
              <a:rPr lang="cs-CZ" altLang="cs-CZ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-13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s, proto se udává ve 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Svedbergových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jednotkách: </a:t>
            </a:r>
            <a:r>
              <a:rPr lang="cs-CZ" altLang="cs-CZ" sz="2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 = 10</a:t>
            </a:r>
            <a:r>
              <a:rPr lang="cs-CZ" altLang="cs-CZ" sz="2000" b="1" baseline="30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-13</a:t>
            </a:r>
            <a:r>
              <a:rPr lang="cs-CZ" altLang="cs-CZ" sz="2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sekundy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např.  30S = 30 × 10</a:t>
            </a:r>
            <a:r>
              <a:rPr lang="cs-CZ" altLang="cs-CZ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-13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 (dále 23S RNA, 16S RNA, nebo ribozom. podjednotky 30S, 50S)</a:t>
            </a:r>
          </a:p>
          <a:p>
            <a:pPr>
              <a:buNone/>
            </a:pP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84288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cs-CZ" altLang="cs-CZ" sz="307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Vznášivá hustota</a:t>
            </a:r>
          </a:p>
          <a:p>
            <a:pPr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hustota stanovená 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izopyknickou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centrifugací, částice se nacházejí v oblasti, kde je hustota roztoku stejná jako hustota částic</a:t>
            </a:r>
            <a:endParaRPr lang="cs-CZ" altLang="cs-CZ" sz="200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Využití: </a:t>
            </a:r>
          </a:p>
          <a:p>
            <a:pPr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separace různých forem DNA</a:t>
            </a:r>
          </a:p>
          <a:p>
            <a:pPr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dále výpočet % (G+C):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známo, že na vznášivou hustotu dsDNA má vliv zastoupení jednotlivých typů párů bází, čehož se využívá ke stanovení podílu GC-párů ve vzorcích DNA; platí: % (G+C) = (</a:t>
            </a:r>
            <a:r>
              <a:rPr lang="el-GR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- 1,660/0,098) .100</a:t>
            </a:r>
          </a:p>
          <a:p>
            <a:pPr algn="just">
              <a:buNone/>
            </a:pPr>
            <a:endParaRPr lang="en-US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10">
            <a:extLst>
              <a:ext uri="{FF2B5EF4-FFF2-40B4-BE49-F238E27FC236}">
                <a16:creationId xmlns:a16="http://schemas.microsoft.com/office/drawing/2014/main" id="{8AF17E01-A8EC-4A9A-B297-4EF7D9404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20" y="783163"/>
            <a:ext cx="9530352" cy="69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98" tIns="38650" rIns="77298" bIns="38650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alt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alt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tj. charakterizuje rychlost pohybu částice při 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izokinetické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centrifugaci (přepočítává se na standardní sedimentační koeficient)</a:t>
            </a:r>
            <a:endParaRPr lang="cs-CZ" altLang="cs-CZ" sz="200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89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DSC_1883">
            <a:extLst>
              <a:ext uri="{FF2B5EF4-FFF2-40B4-BE49-F238E27FC236}">
                <a16:creationId xmlns:a16="http://schemas.microsoft.com/office/drawing/2014/main" id="{26C93B1A-6511-4A1C-B433-5F8C37E0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6609"/>
          <a:stretch>
            <a:fillRect/>
          </a:stretch>
        </p:blipFill>
        <p:spPr bwMode="auto">
          <a:xfrm>
            <a:off x="5213059" y="871102"/>
            <a:ext cx="5118909" cy="58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9">
            <a:extLst>
              <a:ext uri="{FF2B5EF4-FFF2-40B4-BE49-F238E27FC236}">
                <a16:creationId xmlns:a16="http://schemas.microsoft.com/office/drawing/2014/main" id="{A3567BAA-AC14-485D-8A18-8B819A86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520" y="288082"/>
            <a:ext cx="5411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8105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ultracentrifuga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Beckman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Optima XPN-90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B0B83944-E638-4AB5-A0A6-17E7952D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1" y="288082"/>
            <a:ext cx="4861077" cy="64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09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5">
            <a:extLst>
              <a:ext uri="{FF2B5EF4-FFF2-40B4-BE49-F238E27FC236}">
                <a16:creationId xmlns:a16="http://schemas.microsoft.com/office/drawing/2014/main" id="{45598A9F-0DA8-4177-9A73-FB0EBB90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50" y="1613257"/>
            <a:ext cx="3880058" cy="48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Obrázek 1">
            <a:extLst>
              <a:ext uri="{FF2B5EF4-FFF2-40B4-BE49-F238E27FC236}">
                <a16:creationId xmlns:a16="http://schemas.microsoft.com/office/drawing/2014/main" id="{1C505F86-3443-4B6C-B109-DB081867F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/>
          <a:stretch>
            <a:fillRect/>
          </a:stretch>
        </p:blipFill>
        <p:spPr bwMode="auto">
          <a:xfrm>
            <a:off x="5983590" y="1603824"/>
            <a:ext cx="3806167" cy="489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ovéPole 3">
            <a:extLst>
              <a:ext uri="{FF2B5EF4-FFF2-40B4-BE49-F238E27FC236}">
                <a16:creationId xmlns:a16="http://schemas.microsoft.com/office/drawing/2014/main" id="{D3DC2DD4-1D2A-4DCD-ABDE-A74A7724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704" y="353562"/>
            <a:ext cx="10153128" cy="131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81" b="1" dirty="0" err="1">
                <a:latin typeface="Arial" panose="020B0604020202020204" pitchFamily="34" charset="0"/>
              </a:rPr>
              <a:t>Izokinetická</a:t>
            </a:r>
            <a:r>
              <a:rPr lang="cs-CZ" altLang="cs-CZ" sz="1981" b="1" dirty="0">
                <a:latin typeface="Arial" panose="020B0604020202020204" pitchFamily="34" charset="0"/>
              </a:rPr>
              <a:t> centrifugace </a:t>
            </a:r>
            <a:r>
              <a:rPr lang="cs-CZ" altLang="cs-CZ" sz="1981" b="1" dirty="0" err="1">
                <a:latin typeface="Arial" panose="020B0604020202020204" pitchFamily="34" charset="0"/>
              </a:rPr>
              <a:t>zakoncentrovaného</a:t>
            </a:r>
            <a:r>
              <a:rPr lang="cs-CZ" altLang="cs-CZ" sz="1981" b="1" dirty="0">
                <a:latin typeface="Arial" panose="020B0604020202020204" pitchFamily="34" charset="0"/>
              </a:rPr>
              <a:t> fágového lyzátu v gradientu </a:t>
            </a:r>
            <a:r>
              <a:rPr lang="cs-CZ" altLang="cs-CZ" sz="1981" b="1" dirty="0" err="1">
                <a:latin typeface="Arial" panose="020B0604020202020204" pitchFamily="34" charset="0"/>
              </a:rPr>
              <a:t>CsCl</a:t>
            </a:r>
            <a:endParaRPr lang="cs-CZ" altLang="cs-CZ" sz="1981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81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81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81" b="1" dirty="0">
                <a:latin typeface="Arial" panose="020B0604020202020204" pitchFamily="34" charset="0"/>
              </a:rPr>
              <a:t>      Před centrifugací                                    Po centrifugaci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5A2FA0-5C4B-43EE-A18A-5AB4C5464B84}"/>
              </a:ext>
            </a:extLst>
          </p:cNvPr>
          <p:cNvSpPr txBox="1"/>
          <p:nvPr/>
        </p:nvSpPr>
        <p:spPr>
          <a:xfrm>
            <a:off x="9818688" y="3240410"/>
            <a:ext cx="1235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buněčné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debris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viriony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8996923A-D304-42B2-8F9E-3CC2E7F72C30}"/>
              </a:ext>
            </a:extLst>
          </p:cNvPr>
          <p:cNvCxnSpPr/>
          <p:nvPr/>
        </p:nvCxnSpPr>
        <p:spPr>
          <a:xfrm flipH="1">
            <a:off x="8810318" y="3744466"/>
            <a:ext cx="97943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8963264-A379-4B9E-87B6-4532C335BCA8}"/>
              </a:ext>
            </a:extLst>
          </p:cNvPr>
          <p:cNvCxnSpPr/>
          <p:nvPr/>
        </p:nvCxnSpPr>
        <p:spPr>
          <a:xfrm flipH="1">
            <a:off x="8810317" y="4680570"/>
            <a:ext cx="979439" cy="0"/>
          </a:xfrm>
          <a:prstGeom prst="straightConnector1">
            <a:avLst/>
          </a:prstGeom>
          <a:ln w="381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30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kt 1">
            <a:extLst>
              <a:ext uri="{FF2B5EF4-FFF2-40B4-BE49-F238E27FC236}">
                <a16:creationId xmlns:a16="http://schemas.microsoft.com/office/drawing/2014/main" id="{8960C24C-4330-4BAA-94AF-072F461085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028" y="936154"/>
          <a:ext cx="748830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4821297" imgH="1631464" progId="Word.Document.8">
                  <p:embed/>
                </p:oleObj>
              </mc:Choice>
              <mc:Fallback>
                <p:oleObj name="Document" r:id="rId3" imgW="4821297" imgH="1631464" progId="Word.Document.8">
                  <p:embed/>
                  <p:pic>
                    <p:nvPicPr>
                      <p:cNvPr id="19458" name="Objekt 1">
                        <a:extLst>
                          <a:ext uri="{FF2B5EF4-FFF2-40B4-BE49-F238E27FC236}">
                            <a16:creationId xmlns:a16="http://schemas.microsoft.com/office/drawing/2014/main" id="{8960C24C-4330-4BAA-94AF-072F461085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28" y="936154"/>
                        <a:ext cx="7488302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ovéPole 2">
            <a:extLst>
              <a:ext uri="{FF2B5EF4-FFF2-40B4-BE49-F238E27FC236}">
                <a16:creationId xmlns:a16="http://schemas.microsoft.com/office/drawing/2014/main" id="{98272795-05F2-467B-A1A0-A2E71A7C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3799" y="203439"/>
            <a:ext cx="8700259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773" b="1" dirty="0">
                <a:latin typeface="Calibri" panose="020F0502020204030204" pitchFamily="34" charset="0"/>
                <a:cs typeface="Calibri" panose="020F0502020204030204" pitchFamily="34" charset="0"/>
              </a:rPr>
              <a:t>Způsoby konstrukce sacharózového gradientu</a:t>
            </a:r>
          </a:p>
        </p:txBody>
      </p:sp>
      <p:sp>
        <p:nvSpPr>
          <p:cNvPr id="19461" name="TextovéPole 1">
            <a:extLst>
              <a:ext uri="{FF2B5EF4-FFF2-40B4-BE49-F238E27FC236}">
                <a16:creationId xmlns:a16="http://schemas.microsoft.com/office/drawing/2014/main" id="{F1AEB6C3-B657-4A78-B9C6-54CCD8C53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95" y="3131581"/>
            <a:ext cx="5063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Vrstvit po 1 ml</a:t>
            </a:r>
            <a:endParaRPr lang="en-US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P4220838">
            <a:extLst>
              <a:ext uri="{FF2B5EF4-FFF2-40B4-BE49-F238E27FC236}">
                <a16:creationId xmlns:a16="http://schemas.microsoft.com/office/drawing/2014/main" id="{BAE5CE95-93A0-4B17-A989-70DC13F5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r="26958" b="24707"/>
          <a:stretch>
            <a:fillRect/>
          </a:stretch>
        </p:blipFill>
        <p:spPr bwMode="auto">
          <a:xfrm>
            <a:off x="7285067" y="936154"/>
            <a:ext cx="3443001" cy="55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acharozovy_gradient">
            <a:extLst>
              <a:ext uri="{FF2B5EF4-FFF2-40B4-BE49-F238E27FC236}">
                <a16:creationId xmlns:a16="http://schemas.microsoft.com/office/drawing/2014/main" id="{BF4D2B41-CD56-45B0-B15F-82887F665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00" t="985" r="37459" b="19340"/>
          <a:stretch/>
        </p:blipFill>
        <p:spPr bwMode="auto">
          <a:xfrm>
            <a:off x="198289" y="3699987"/>
            <a:ext cx="1872208" cy="29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AD4A81C-7061-41D0-8BAF-0D241C82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498" y="4738736"/>
            <a:ext cx="41764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45% sacharóza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převrstveni 5% sacharózou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mezivrstvení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25% sacharózou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mezivrstvení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35% sacharózou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mezivrstvení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15% sacharózou</a:t>
            </a:r>
          </a:p>
        </p:txBody>
      </p:sp>
    </p:spTree>
    <p:extLst>
      <p:ext uri="{BB962C8B-B14F-4D97-AF65-F5344CB8AC3E}">
        <p14:creationId xmlns:p14="http://schemas.microsoft.com/office/powerpoint/2010/main" val="183843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B465098-C32E-4157-A15A-F0C377E21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4357" y="221036"/>
            <a:ext cx="2447925" cy="407987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GELY</a:t>
            </a: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235BEC4E-287F-4450-9384-75935DB5E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9" y="1276723"/>
            <a:ext cx="10514012" cy="102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91" tIns="49295" rIns="98591" bIns="49295">
            <a:spAutoFit/>
          </a:bodyPr>
          <a:lstStyle>
            <a:lvl1pPr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3713" indent="-30797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jako nosič se používá </a:t>
            </a:r>
            <a:r>
              <a:rPr lang="cs-CZ" altLang="cs-CZ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agaróza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(100 – 50 000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cs-CZ" altLang="cs-CZ" sz="2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polyakrylamid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(10 – 1 000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100" name="Picture 5" descr="zakl jednot agarozy">
            <a:extLst>
              <a:ext uri="{FF2B5EF4-FFF2-40B4-BE49-F238E27FC236}">
                <a16:creationId xmlns:a16="http://schemas.microsoft.com/office/drawing/2014/main" id="{1B162E16-E875-4DD1-BF82-F0964859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56" y="2430462"/>
            <a:ext cx="72723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7">
            <a:extLst>
              <a:ext uri="{FF2B5EF4-FFF2-40B4-BE49-F238E27FC236}">
                <a16:creationId xmlns:a16="http://schemas.microsoft.com/office/drawing/2014/main" id="{3F2D55E0-156F-4A25-B3A5-EBC54B25D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2" y="700460"/>
            <a:ext cx="104933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91" tIns="49295" rIns="98591" bIns="49295">
            <a:spAutoFit/>
          </a:bodyPr>
          <a:lstStyle>
            <a:lvl1pPr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3713" indent="-30797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jsou tvořeny síťovitou strukturou polymerních molekul s póry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E8224426-E785-4093-9D81-D51AE87E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" y="4701961"/>
            <a:ext cx="10440988" cy="17984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8591" tIns="49295" rIns="98591" bIns="49295">
            <a:spAutoFit/>
          </a:bodyPr>
          <a:lstStyle>
            <a:lvl1pPr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3713"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85838"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79550"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71675"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28875" defTabSz="985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86075" defTabSz="985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43275" defTabSz="985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0475" defTabSz="985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cs-CZ" altLang="cs-CZ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Agaróza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je lineární polymer, původ z mořské řasy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různá čistota –&gt; purifikace (nesmí obsahovat endonukleázy)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různé parametry (</a:t>
            </a:r>
            <a:r>
              <a:rPr lang="cs-CZ" alt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melting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, EEO, ...) 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9E57C5C7-3A57-425B-B2C8-FAF869C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384" y="6100911"/>
            <a:ext cx="982865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Polyakrylamid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= polymer </a:t>
            </a:r>
            <a:r>
              <a:rPr lang="cs-CZ" alt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propenamidu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a N,N-metylen-</a:t>
            </a:r>
            <a:r>
              <a:rPr lang="cs-CZ" alt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bisakrylamidu</a:t>
            </a: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3">
            <a:extLst>
              <a:ext uri="{FF2B5EF4-FFF2-40B4-BE49-F238E27FC236}">
                <a16:creationId xmlns:a16="http://schemas.microsoft.com/office/drawing/2014/main" id="{5BDC89B4-3353-4ADC-A01E-EB199894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981" y="1941513"/>
            <a:ext cx="57150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487038F-2757-4906-BC45-B1D7CF31A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314" y="79694"/>
            <a:ext cx="7954962" cy="35401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 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ELFO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B5CB9FF8-ABE4-4E10-939D-1EF59619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62" y="554991"/>
            <a:ext cx="9966325" cy="892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591" tIns="49295" rIns="98591" bIns="49295">
            <a:spAutoFit/>
          </a:bodyPr>
          <a:lstStyle>
            <a:lvl1pPr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3713" indent="-30797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pohyb DNA s negativním nábojem v neutrálním gelu </a:t>
            </a:r>
            <a:br>
              <a:rPr lang="cs-CZ" alt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a elektroforetickém pufru v elektrickém poli k anodě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E1DBC0-B7F9-4638-A956-3D4D9FE9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51" y="1361356"/>
            <a:ext cx="7063860" cy="58326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63377D5-C0B9-4BF1-8D01-6852E8D45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056" y="312068"/>
            <a:ext cx="9391650" cy="12001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ELFO pufry: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6D0D5546-A04E-4831-9156-1DDC8554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97" y="1512218"/>
            <a:ext cx="10585176" cy="485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TRIS-acetátový (TAE): 0,04 M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-acetát, 0,002 M EDTA, pH 8,2</a:t>
            </a:r>
          </a:p>
          <a:p>
            <a:pPr eaLnBrk="1" hangingPunct="1">
              <a:lnSpc>
                <a:spcPct val="145000"/>
              </a:lnSpc>
            </a:pPr>
            <a:r>
              <a:rPr lang="cs-CZ" alt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i="1" dirty="0">
                <a:latin typeface="Calibri" panose="020F0502020204030204" pitchFamily="34" charset="0"/>
                <a:cs typeface="Calibri" panose="020F0502020204030204" pitchFamily="34" charset="0"/>
              </a:rPr>
              <a:t>separace lineárních molekul DNA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45000"/>
              </a:lnSpc>
            </a:pPr>
            <a:endParaRPr lang="cs-CZ" alt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45000"/>
              </a:lnSpc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TRIS-</a:t>
            </a:r>
            <a:r>
              <a:rPr lang="cs-CZ" alt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borátový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(TBE): 0,089 M </a:t>
            </a:r>
            <a:r>
              <a:rPr lang="cs-CZ" alt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Tris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-borát, 0,089 M kyselina boritá          ,</a:t>
            </a:r>
          </a:p>
          <a:p>
            <a:pPr eaLnBrk="1" hangingPunct="1">
              <a:lnSpc>
                <a:spcPct val="145000"/>
              </a:lnSpc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0,002 M EDTA; pH 8,5</a:t>
            </a:r>
          </a:p>
          <a:p>
            <a:pPr eaLnBrk="1" hangingPunct="1">
              <a:lnSpc>
                <a:spcPct val="145000"/>
              </a:lnSpc>
            </a:pPr>
            <a:r>
              <a:rPr lang="cs-CZ" alt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i="1" dirty="0">
                <a:latin typeface="Calibri" panose="020F0502020204030204" pitchFamily="34" charset="0"/>
                <a:cs typeface="Calibri" panose="020F0502020204030204" pitchFamily="34" charset="0"/>
              </a:rPr>
              <a:t>separace molekul menších než 1 </a:t>
            </a:r>
            <a:r>
              <a:rPr lang="cs-CZ" altLang="cs-CZ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kb</a:t>
            </a:r>
            <a:r>
              <a:rPr lang="cs-CZ" altLang="cs-CZ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déletrvající ELFO, vysoké napětí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45000"/>
              </a:lnSpc>
            </a:pPr>
            <a:endParaRPr lang="cs-CZ" alt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45000"/>
              </a:lnSpc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TRIS-fosfátový (TPE): 0,08 M </a:t>
            </a:r>
            <a:r>
              <a:rPr lang="cs-CZ" alt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Tris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-fosfát, 0,008 M EDTA, pH 7,5</a:t>
            </a:r>
          </a:p>
          <a:p>
            <a:pPr eaLnBrk="1" hangingPunct="1">
              <a:lnSpc>
                <a:spcPct val="145000"/>
              </a:lnSpc>
            </a:pPr>
            <a:r>
              <a:rPr lang="cs-CZ" alt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i="1" dirty="0">
                <a:latin typeface="Calibri" panose="020F0502020204030204" pitchFamily="34" charset="0"/>
                <a:cs typeface="Calibri" panose="020F0502020204030204" pitchFamily="34" charset="0"/>
              </a:rPr>
              <a:t>separace </a:t>
            </a:r>
            <a:r>
              <a:rPr lang="cs-CZ" altLang="cs-CZ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ssDNA</a:t>
            </a:r>
            <a:endParaRPr lang="cs-CZ" altLang="cs-CZ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3ADE26-0B0D-4883-B814-ECBD8590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15" y="2935868"/>
            <a:ext cx="664582" cy="6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0C7B808-DC17-4E74-A7AD-0B7A31027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69" y="136525"/>
            <a:ext cx="10780712" cy="560388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Pohyb fragmentů DNA v gelu v závislosti na jeho koncentraci</a:t>
            </a:r>
          </a:p>
        </p:txBody>
      </p:sp>
      <p:pic>
        <p:nvPicPr>
          <p:cNvPr id="7171" name="Picture 15" descr="Graf migrace DNA v gelu">
            <a:extLst>
              <a:ext uri="{FF2B5EF4-FFF2-40B4-BE49-F238E27FC236}">
                <a16:creationId xmlns:a16="http://schemas.microsoft.com/office/drawing/2014/main" id="{19FBDDB0-52BC-4AD5-AFA0-1201644F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b="3294"/>
          <a:stretch>
            <a:fillRect/>
          </a:stretch>
        </p:blipFill>
        <p:spPr bwMode="auto">
          <a:xfrm>
            <a:off x="1124743" y="648122"/>
            <a:ext cx="86407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Object 4">
            <a:extLst>
              <a:ext uri="{FF2B5EF4-FFF2-40B4-BE49-F238E27FC236}">
                <a16:creationId xmlns:a16="http://schemas.microsoft.com/office/drawing/2014/main" id="{576044FC-0B0F-4321-A1AE-90A67E22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25" y="936154"/>
            <a:ext cx="8032750" cy="482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5384E511-7CF6-4E19-9994-658A4C0A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9" y="504825"/>
            <a:ext cx="10318750" cy="600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591" tIns="49295" rIns="98591" bIns="49295">
            <a:spAutoFit/>
          </a:bodyPr>
          <a:lstStyle>
            <a:lvl1pPr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3713" indent="-30797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Aby vzorek při nanášení do jamky klesal k jejímu dnu, míchá se s nanášecím pufrem. Tento pufr vzorek zároveň obarví a v průběhu ELFO nám putující barvička dává ilustrativní přehled o vzdálenosti, kterou vzorek o odpovídající velikosti urazil.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Obvykle bývá 4 – 6 krát koncentrovaný.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Může se použít např. 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cs-CZ" altLang="cs-CZ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0,25% </a:t>
            </a:r>
            <a:r>
              <a:rPr lang="cs-CZ" altLang="cs-CZ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bromfenolová</a:t>
            </a:r>
            <a:r>
              <a:rPr lang="cs-CZ" altLang="cs-CZ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modř (obarví)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40% (w/v) sacharóza ve vodě (zvýší hustotu)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Existuje několik typů nanášecích pufrů, které mohou obsahovat místo sacharózy glycerol nebo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Ficol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400.</a:t>
            </a:r>
          </a:p>
        </p:txBody>
      </p:sp>
      <p:pic>
        <p:nvPicPr>
          <p:cNvPr id="9219" name="Obrázek 3">
            <a:extLst>
              <a:ext uri="{FF2B5EF4-FFF2-40B4-BE49-F238E27FC236}">
                <a16:creationId xmlns:a16="http://schemas.microsoft.com/office/drawing/2014/main" id="{36B5E7A5-583A-4A99-AB97-EFF442D9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7" t="3381" r="32555" b="29840"/>
          <a:stretch>
            <a:fillRect/>
          </a:stretch>
        </p:blipFill>
        <p:spPr bwMode="auto">
          <a:xfrm>
            <a:off x="9687720" y="2398714"/>
            <a:ext cx="1095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6x Gel Loading Dye,Three-color">
            <a:extLst>
              <a:ext uri="{FF2B5EF4-FFF2-40B4-BE49-F238E27FC236}">
                <a16:creationId xmlns:a16="http://schemas.microsoft.com/office/drawing/2014/main" id="{6749804F-A807-4573-A4A3-F7D3F65F9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t="11121" r="24080" b="11121"/>
          <a:stretch>
            <a:fillRect/>
          </a:stretch>
        </p:blipFill>
        <p:spPr bwMode="auto">
          <a:xfrm>
            <a:off x="7522370" y="2376489"/>
            <a:ext cx="18002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sah 2">
            <a:extLst>
              <a:ext uri="{FF2B5EF4-FFF2-40B4-BE49-F238E27FC236}">
                <a16:creationId xmlns:a16="http://schemas.microsoft.com/office/drawing/2014/main" id="{262A7231-9EB3-4706-8497-CF151B6088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1031" y="431801"/>
            <a:ext cx="10224442" cy="144045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Marker = směs lineárních fragmentů DNA s definovanou délkou, umožňuje určit velikost molekul DNA (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amplikony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plazmidy nebo fragmenty DNA po restrikčním štěpení) po proběhnutí elektroforézy porovnáním.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439FBC4-C7F2-4FF4-9148-5722A52F7CD9}"/>
              </a:ext>
            </a:extLst>
          </p:cNvPr>
          <p:cNvGrpSpPr/>
          <p:nvPr/>
        </p:nvGrpSpPr>
        <p:grpSpPr>
          <a:xfrm>
            <a:off x="306301" y="1872944"/>
            <a:ext cx="10441159" cy="4746874"/>
            <a:chOff x="198290" y="1728242"/>
            <a:chExt cx="10441159" cy="4746874"/>
          </a:xfrm>
        </p:grpSpPr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A4FC56B5-7FFE-4820-9578-2110B167FD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90" y="1728242"/>
              <a:ext cx="9343305" cy="3996854"/>
              <a:chOff x="631031" y="2339976"/>
              <a:chExt cx="6811530" cy="3313112"/>
            </a:xfrm>
          </p:grpSpPr>
          <p:pic>
            <p:nvPicPr>
              <p:cNvPr id="15363" name="Picture 2" descr="100 bp 1Kb DNA Ladder Marker For DNA RNA Agarose Gel ...">
                <a:extLst>
                  <a:ext uri="{FF2B5EF4-FFF2-40B4-BE49-F238E27FC236}">
                    <a16:creationId xmlns:a16="http://schemas.microsoft.com/office/drawing/2014/main" id="{17EDF818-FB69-4319-BFBD-C86D2B2BD8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96" b="5042"/>
              <a:stretch>
                <a:fillRect/>
              </a:stretch>
            </p:blipFill>
            <p:spPr bwMode="auto">
              <a:xfrm>
                <a:off x="631031" y="2447926"/>
                <a:ext cx="4903788" cy="317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4" name="Picture 4" descr="1 kb Plus DNA Ladder | NEB">
                <a:extLst>
                  <a:ext uri="{FF2B5EF4-FFF2-40B4-BE49-F238E27FC236}">
                    <a16:creationId xmlns:a16="http://schemas.microsoft.com/office/drawing/2014/main" id="{BA67FE8A-14FB-406D-9840-414D57D2C6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6744" y="2357438"/>
                <a:ext cx="1333500" cy="3295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5" name="Picture 6" descr="Quick-Load® Purple 2-log DNA Ladder (0.1 - 10.0 kb) - New England ...">
                <a:extLst>
                  <a:ext uri="{FF2B5EF4-FFF2-40B4-BE49-F238E27FC236}">
                    <a16:creationId xmlns:a16="http://schemas.microsoft.com/office/drawing/2014/main" id="{887BCC45-DCC9-46F4-AB96-2C6644DEFC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455"/>
              <a:stretch/>
            </p:blipFill>
            <p:spPr bwMode="auto">
              <a:xfrm>
                <a:off x="6211095" y="2339976"/>
                <a:ext cx="1231466" cy="32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6" name="TextovéPole 3">
              <a:extLst>
                <a:ext uri="{FF2B5EF4-FFF2-40B4-BE49-F238E27FC236}">
                  <a16:creationId xmlns:a16="http://schemas.microsoft.com/office/drawing/2014/main" id="{324D4EAB-C4D1-405E-A22B-33837EC24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919" y="6013451"/>
              <a:ext cx="88765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dirty="0"/>
                <a:t>100bp               1kb		     1kb Plus                     2-log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1284</Words>
  <Application>Microsoft Office PowerPoint</Application>
  <PresentationFormat>Vlastní</PresentationFormat>
  <Paragraphs>162</Paragraphs>
  <Slides>28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Default Design</vt:lpstr>
      <vt:lpstr>Image</vt:lpstr>
      <vt:lpstr>Document</vt:lpstr>
      <vt:lpstr>ELFO   ultracentrifugace </vt:lpstr>
      <vt:lpstr>Gelová elektroforéza   je jednou ze základních metod molekulární biologie</vt:lpstr>
      <vt:lpstr>GELY</vt:lpstr>
      <vt:lpstr>Princip  ELFO</vt:lpstr>
      <vt:lpstr>ELFO pufry:</vt:lpstr>
      <vt:lpstr>Pohyb fragmentů DNA v gelu v závislosti na jeho koncentraci</vt:lpstr>
      <vt:lpstr>Prezentace aplikace PowerPoint</vt:lpstr>
      <vt:lpstr>Prezentace aplikace PowerPoint</vt:lpstr>
      <vt:lpstr>Prezentace aplikace PowerPoint</vt:lpstr>
      <vt:lpstr>DNA fragmenty v UV světle 302 nm a fotodokumentace</vt:lpstr>
      <vt:lpstr>Prezentace aplikace PowerPoint</vt:lpstr>
      <vt:lpstr>PFGE</vt:lpstr>
      <vt:lpstr>Prezentace aplikace PowerPoint</vt:lpstr>
      <vt:lpstr>ELFO - postup</vt:lpstr>
      <vt:lpstr>Příprava gelu pro ELFO</vt:lpstr>
      <vt:lpstr>Prezentace aplikace PowerPoint</vt:lpstr>
      <vt:lpstr>Prezentace aplikace PowerPoint</vt:lpstr>
      <vt:lpstr>Prezentace aplikace PowerPoint</vt:lpstr>
      <vt:lpstr>Centrifugace</vt:lpstr>
      <vt:lpstr>RCF versus RPM</vt:lpstr>
      <vt:lpstr>Prezentace aplikace PowerPoint</vt:lpstr>
      <vt:lpstr>Centrifugace</vt:lpstr>
      <vt:lpstr>Prezentace aplikace PowerPoint</vt:lpstr>
      <vt:lpstr>Prezentace aplikace PowerPoint</vt:lpstr>
      <vt:lpstr>Sedimentační koeficient </vt:lpstr>
      <vt:lpstr>Prezentace aplikace PowerPoint</vt:lpstr>
      <vt:lpstr>Prezentace aplikace PowerPoint</vt:lpstr>
      <vt:lpstr>Prezentace aplikace PowerPoint</vt:lpstr>
    </vt:vector>
  </TitlesOfParts>
  <Company>Katedra genetiky a mol. biol.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TRANSFORMACE</dc:title>
  <dc:creator>Masarykova univerzita v Brně</dc:creator>
  <cp:lastModifiedBy>Lucie Kuntová</cp:lastModifiedBy>
  <cp:revision>396</cp:revision>
  <cp:lastPrinted>2019-11-14T06:14:05Z</cp:lastPrinted>
  <dcterms:created xsi:type="dcterms:W3CDTF">2002-04-15T14:27:51Z</dcterms:created>
  <dcterms:modified xsi:type="dcterms:W3CDTF">2022-04-28T10:30:53Z</dcterms:modified>
</cp:coreProperties>
</file>