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0" r:id="rId2"/>
    <p:sldId id="321" r:id="rId3"/>
    <p:sldId id="323" r:id="rId4"/>
    <p:sldId id="322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6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20" autoAdjust="0"/>
    <p:restoredTop sz="94097" autoAdjust="0"/>
  </p:normalViewPr>
  <p:slideViewPr>
    <p:cSldViewPr snapToGrid="0">
      <p:cViewPr varScale="1">
        <p:scale>
          <a:sx n="71" d="100"/>
          <a:sy n="71" d="100"/>
        </p:scale>
        <p:origin x="96" y="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0515B-2F94-3748-82C1-7784595E05AF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7561-EAAC-414E-8998-EEC960D44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05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327561-EAAC-414E-8998-EEC960D44A2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34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98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36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91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44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2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88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08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06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36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25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79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5C1F1-0CDE-41B4-8904-60B2DF8E52AD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24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s://www.wikiskripta.eu/w/Protil%C3%A1tky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wikiskripta.eu/w/Komplement" TargetMode="External"/><Relationship Id="rId5" Type="http://schemas.openxmlformats.org/officeDocument/2006/relationships/hyperlink" Target="https://www.wikiskripta.eu/w/Imunoglobuliny" TargetMode="Externa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60584" y="1412777"/>
            <a:ext cx="969707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2800" b="1" dirty="0"/>
              <a:t>Imunologie cvičení 9</a:t>
            </a:r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800" b="1" dirty="0" err="1"/>
              <a:t>Elekroforetické</a:t>
            </a:r>
            <a:r>
              <a:rPr lang="cs-CZ" altLang="cs-CZ" sz="2800" b="1" dirty="0"/>
              <a:t> metody</a:t>
            </a:r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400" b="1" dirty="0">
                <a:solidFill>
                  <a:schemeClr val="tx1"/>
                </a:solidFill>
              </a:rPr>
              <a:t>  MVDr. Mgr. Monika Dušková, Ph.D</a:t>
            </a:r>
            <a:r>
              <a:rPr lang="cs-CZ" altLang="cs-CZ" sz="2800" b="1" dirty="0">
                <a:solidFill>
                  <a:schemeClr val="tx1"/>
                </a:solidFill>
              </a:rPr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5440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0C438338-9C81-4048-ABDF-89E9059EEDC0}"/>
              </a:ext>
            </a:extLst>
          </p:cNvPr>
          <p:cNvSpPr/>
          <p:nvPr/>
        </p:nvSpPr>
        <p:spPr>
          <a:xfrm>
            <a:off x="614362" y="1300163"/>
            <a:ext cx="106441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Rozdělení proteinů na základě jejich pohyblivosti v elektrickém poli. </a:t>
            </a:r>
          </a:p>
          <a:p>
            <a:endParaRPr lang="cs-CZ" sz="2000" dirty="0"/>
          </a:p>
          <a:p>
            <a:r>
              <a:rPr lang="cs-CZ" sz="2000" dirty="0"/>
              <a:t>Bílkoviny se dělí podle povrchového náboje </a:t>
            </a:r>
          </a:p>
          <a:p>
            <a:endParaRPr lang="cs-CZ" sz="2000" dirty="0"/>
          </a:p>
          <a:p>
            <a:r>
              <a:rPr lang="cs-CZ" sz="2000" b="1" dirty="0"/>
              <a:t>Co potřebujeme: </a:t>
            </a:r>
          </a:p>
          <a:p>
            <a:r>
              <a:rPr lang="cs-CZ" sz="2000" dirty="0"/>
              <a:t>zdroj stejnosměrného elektrického proudu</a:t>
            </a:r>
          </a:p>
          <a:p>
            <a:r>
              <a:rPr lang="cs-CZ" sz="2000" dirty="0"/>
              <a:t>speciální elektroforetické vany </a:t>
            </a:r>
          </a:p>
          <a:p>
            <a:r>
              <a:rPr lang="cs-CZ" sz="2000" dirty="0"/>
              <a:t>vhodný pufr</a:t>
            </a:r>
          </a:p>
          <a:p>
            <a:r>
              <a:rPr lang="cs-CZ" sz="2000" dirty="0"/>
              <a:t>vhodný nosič: papír, </a:t>
            </a:r>
            <a:r>
              <a:rPr lang="cs-CZ" sz="2000" dirty="0" err="1"/>
              <a:t>acetatcelulózová</a:t>
            </a:r>
            <a:r>
              <a:rPr lang="cs-CZ" sz="2000" dirty="0"/>
              <a:t> membrána, agar,</a:t>
            </a:r>
          </a:p>
          <a:p>
            <a:r>
              <a:rPr lang="cs-CZ" sz="2000" dirty="0"/>
              <a:t>                         </a:t>
            </a:r>
            <a:r>
              <a:rPr lang="cs-CZ" sz="2000" dirty="0" err="1"/>
              <a:t>agaróza</a:t>
            </a:r>
            <a:r>
              <a:rPr lang="cs-CZ" sz="2000" dirty="0"/>
              <a:t> nebo </a:t>
            </a:r>
            <a:r>
              <a:rPr lang="cs-CZ" sz="2000" dirty="0" err="1"/>
              <a:t>polyakrylamidový</a:t>
            </a:r>
            <a:r>
              <a:rPr lang="cs-CZ" sz="2000" dirty="0"/>
              <a:t> gel.</a:t>
            </a:r>
          </a:p>
          <a:p>
            <a:endParaRPr lang="cs-CZ" sz="2000" dirty="0"/>
          </a:p>
          <a:p>
            <a:r>
              <a:rPr lang="cs-CZ" sz="2000" dirty="0"/>
              <a:t>agar je nehomogenní směs polysacharidů získaných z mořských řas</a:t>
            </a:r>
          </a:p>
          <a:p>
            <a:r>
              <a:rPr lang="cs-CZ" sz="2000" b="1" dirty="0" err="1"/>
              <a:t>agaróza</a:t>
            </a:r>
            <a:r>
              <a:rPr lang="cs-CZ" sz="2000" b="1" dirty="0"/>
              <a:t> </a:t>
            </a:r>
            <a:r>
              <a:rPr lang="cs-CZ" sz="2000" dirty="0"/>
              <a:t>je homogenní,  polymer složený z disacharidových jednotek – </a:t>
            </a:r>
            <a:r>
              <a:rPr lang="cs-CZ" sz="2000" dirty="0" err="1"/>
              <a:t>agarobiózy</a:t>
            </a:r>
            <a:r>
              <a:rPr lang="cs-CZ" sz="2000" dirty="0"/>
              <a:t>. </a:t>
            </a:r>
          </a:p>
          <a:p>
            <a:r>
              <a:rPr lang="cs-CZ" sz="2000" dirty="0"/>
              <a:t>používá v koncentraci 0,5 – 2 %.. </a:t>
            </a:r>
          </a:p>
          <a:p>
            <a:endParaRPr lang="cs-CZ" sz="2000" dirty="0"/>
          </a:p>
          <a:p>
            <a:r>
              <a:rPr lang="cs-CZ" sz="2000" dirty="0" err="1"/>
              <a:t>polyakrylamid</a:t>
            </a:r>
            <a:r>
              <a:rPr lang="cs-CZ" sz="2000" dirty="0"/>
              <a:t> je homogenní,  lze ho připravit v různé hustotě, zkoumané látky se potom dělí nejen podle náboje, ale i podle velikosti molekul. Je </a:t>
            </a:r>
            <a:r>
              <a:rPr lang="cs-CZ" sz="2000" b="1" dirty="0"/>
              <a:t>toxický.</a:t>
            </a:r>
          </a:p>
          <a:p>
            <a:endParaRPr lang="cs-CZ" sz="2000" dirty="0"/>
          </a:p>
          <a:p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F15FE5C-7D25-8C44-B2AA-D7AD1FE9E5FA}"/>
              </a:ext>
            </a:extLst>
          </p:cNvPr>
          <p:cNvSpPr/>
          <p:nvPr/>
        </p:nvSpPr>
        <p:spPr>
          <a:xfrm>
            <a:off x="5399271" y="572572"/>
            <a:ext cx="2076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+mj-lt"/>
              </a:rPr>
              <a:t>Elektroforéza</a:t>
            </a:r>
          </a:p>
        </p:txBody>
      </p:sp>
    </p:spTree>
    <p:extLst>
      <p:ext uri="{BB962C8B-B14F-4D97-AF65-F5344CB8AC3E}">
        <p14:creationId xmlns:p14="http://schemas.microsoft.com/office/powerpoint/2010/main" val="1620781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C1C5F1A-DED4-DB43-86E8-96392486D4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762" y="355600"/>
            <a:ext cx="4948237" cy="314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5D84D72-68AC-7047-BD18-F43E94C72710}"/>
              </a:ext>
            </a:extLst>
          </p:cNvPr>
          <p:cNvSpPr txBox="1"/>
          <p:nvPr/>
        </p:nvSpPr>
        <p:spPr>
          <a:xfrm>
            <a:off x="6095999" y="755160"/>
            <a:ext cx="45277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Výsledek elektroforézy sérových proteinů 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1BA19FAF-7DD2-394C-BBF7-86259181B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663" y="3771900"/>
            <a:ext cx="3441700" cy="222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3522E2ED-1EE2-3246-8FC1-B05465113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839" y="3924300"/>
            <a:ext cx="3441700" cy="207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AE53EB76-FEBB-1241-B8F4-277BE39FEE6B}"/>
              </a:ext>
            </a:extLst>
          </p:cNvPr>
          <p:cNvSpPr/>
          <p:nvPr/>
        </p:nvSpPr>
        <p:spPr>
          <a:xfrm>
            <a:off x="6095999" y="1380468"/>
            <a:ext cx="554354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mezi </a:t>
            </a:r>
            <a:r>
              <a:rPr lang="el-GR" sz="2000" dirty="0"/>
              <a:t>β</a:t>
            </a:r>
            <a:r>
              <a:rPr lang="el-GR" sz="2000" baseline="-25000" dirty="0"/>
              <a:t>1</a:t>
            </a:r>
            <a:r>
              <a:rPr lang="el-GR" sz="2000" dirty="0"/>
              <a:t>  </a:t>
            </a:r>
            <a:r>
              <a:rPr lang="cs-CZ" sz="2000" dirty="0"/>
              <a:t>a </a:t>
            </a:r>
            <a:r>
              <a:rPr lang="el-GR" sz="2000" dirty="0"/>
              <a:t>β</a:t>
            </a:r>
            <a:r>
              <a:rPr lang="el-GR" sz="2000" baseline="-25000" dirty="0"/>
              <a:t>2</a:t>
            </a:r>
            <a:r>
              <a:rPr lang="el-GR" sz="2000" dirty="0"/>
              <a:t>-</a:t>
            </a:r>
            <a:r>
              <a:rPr lang="cs-CZ" sz="2000" dirty="0"/>
              <a:t>globuliny</a:t>
            </a:r>
            <a:r>
              <a:rPr lang="cs-CZ" sz="2000" dirty="0">
                <a:solidFill>
                  <a:srgbClr val="212529"/>
                </a:solidFill>
              </a:rPr>
              <a:t> - </a:t>
            </a:r>
            <a:r>
              <a:rPr lang="cs-CZ" sz="2000" dirty="0">
                <a:solidFill>
                  <a:srgbClr val="007BFF"/>
                </a:solidFill>
                <a:hlinkClick r:id="rId5" tooltip="Imunoglobuliny"/>
              </a:rPr>
              <a:t>imunoglobulin IgA</a:t>
            </a:r>
            <a:endParaRPr lang="cs-CZ" sz="2000" dirty="0">
              <a:solidFill>
                <a:srgbClr val="007BFF"/>
              </a:solidFill>
            </a:endParaRPr>
          </a:p>
          <a:p>
            <a:r>
              <a:rPr lang="cs-CZ" sz="2000" dirty="0">
                <a:solidFill>
                  <a:srgbClr val="212529"/>
                </a:solidFill>
              </a:rPr>
              <a:t>zóna </a:t>
            </a:r>
            <a:r>
              <a:rPr lang="el-GR" sz="2000" dirty="0">
                <a:solidFill>
                  <a:srgbClr val="212529"/>
                </a:solidFill>
              </a:rPr>
              <a:t>β</a:t>
            </a:r>
            <a:r>
              <a:rPr lang="el-GR" sz="2000" baseline="-25000" dirty="0">
                <a:solidFill>
                  <a:srgbClr val="212529"/>
                </a:solidFill>
              </a:rPr>
              <a:t>2</a:t>
            </a:r>
            <a:r>
              <a:rPr lang="el-GR" sz="2000" dirty="0">
                <a:solidFill>
                  <a:srgbClr val="212529"/>
                </a:solidFill>
              </a:rPr>
              <a:t>-</a:t>
            </a:r>
            <a:r>
              <a:rPr lang="cs-CZ" sz="2000" dirty="0">
                <a:solidFill>
                  <a:srgbClr val="212529"/>
                </a:solidFill>
              </a:rPr>
              <a:t>globulinů  - C3 složka </a:t>
            </a:r>
            <a:r>
              <a:rPr lang="cs-CZ" sz="2000" dirty="0">
                <a:solidFill>
                  <a:srgbClr val="007BFF"/>
                </a:solidFill>
                <a:hlinkClick r:id="rId6" tooltip="Komplement"/>
              </a:rPr>
              <a:t>komplementu</a:t>
            </a:r>
            <a:r>
              <a:rPr lang="cs-CZ" sz="2000" dirty="0">
                <a:solidFill>
                  <a:srgbClr val="212529"/>
                </a:solidFill>
              </a:rPr>
              <a:t>.</a:t>
            </a:r>
          </a:p>
          <a:p>
            <a:r>
              <a:rPr lang="cs-CZ" sz="2000" dirty="0">
                <a:solidFill>
                  <a:srgbClr val="212529"/>
                </a:solidFill>
              </a:rPr>
              <a:t>zóna Ƴ - čtyři podtřídy </a:t>
            </a:r>
            <a:r>
              <a:rPr lang="cs-CZ" sz="2000" dirty="0">
                <a:solidFill>
                  <a:srgbClr val="007BFF"/>
                </a:solidFill>
                <a:hlinkClick r:id="rId7" tooltip="Protilátky"/>
              </a:rPr>
              <a:t>imunoglobulinu</a:t>
            </a:r>
            <a:r>
              <a:rPr lang="cs-CZ" sz="2000" u="sng" dirty="0">
                <a:solidFill>
                  <a:srgbClr val="0070C0"/>
                </a:solidFill>
              </a:rPr>
              <a:t> </a:t>
            </a:r>
            <a:r>
              <a:rPr lang="cs-CZ" sz="2000" u="sng" dirty="0" err="1">
                <a:solidFill>
                  <a:srgbClr val="0070C0"/>
                </a:solidFill>
              </a:rPr>
              <a:t>IgG</a:t>
            </a:r>
            <a:r>
              <a:rPr lang="cs-CZ" sz="2000" u="sng" dirty="0">
                <a:solidFill>
                  <a:srgbClr val="0070C0"/>
                </a:solidFill>
              </a:rPr>
              <a:t>. </a:t>
            </a:r>
          </a:p>
          <a:p>
            <a:r>
              <a:rPr lang="cs-CZ" sz="2000" dirty="0">
                <a:solidFill>
                  <a:srgbClr val="212529"/>
                </a:solidFill>
              </a:rPr>
              <a:t>na okraji zóny </a:t>
            </a:r>
            <a:r>
              <a:rPr lang="el-GR" sz="2000" dirty="0">
                <a:solidFill>
                  <a:srgbClr val="212529"/>
                </a:solidFill>
              </a:rPr>
              <a:t>γ-</a:t>
            </a:r>
            <a:r>
              <a:rPr lang="cs-CZ" sz="2000" dirty="0">
                <a:solidFill>
                  <a:srgbClr val="212529"/>
                </a:solidFill>
              </a:rPr>
              <a:t>globulinů  - </a:t>
            </a:r>
            <a:r>
              <a:rPr lang="cs-CZ" sz="2000" u="sng" dirty="0">
                <a:solidFill>
                  <a:srgbClr val="0070C0"/>
                </a:solidFill>
              </a:rPr>
              <a:t>imunoglobulin </a:t>
            </a:r>
            <a:r>
              <a:rPr lang="cs-CZ" sz="2000" u="sng" dirty="0" err="1">
                <a:solidFill>
                  <a:srgbClr val="0070C0"/>
                </a:solidFill>
              </a:rPr>
              <a:t>IgM</a:t>
            </a:r>
            <a:br>
              <a:rPr lang="cs-CZ" sz="2000" dirty="0">
                <a:solidFill>
                  <a:srgbClr val="0070C0"/>
                </a:solidFill>
              </a:rPr>
            </a:b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A83763E-6758-3143-9410-EE65EAD20B52}"/>
              </a:ext>
            </a:extLst>
          </p:cNvPr>
          <p:cNvSpPr txBox="1"/>
          <p:nvPr/>
        </p:nvSpPr>
        <p:spPr>
          <a:xfrm>
            <a:off x="8417323" y="6102840"/>
            <a:ext cx="2526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err="1"/>
              <a:t>Hypogamaglobulinémi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0D0CE90-6B91-7944-B49F-B0FE85585205}"/>
              </a:ext>
            </a:extLst>
          </p:cNvPr>
          <p:cNvSpPr txBox="1"/>
          <p:nvPr/>
        </p:nvSpPr>
        <p:spPr>
          <a:xfrm>
            <a:off x="1818696" y="6061045"/>
            <a:ext cx="2785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Monoklonální </a:t>
            </a:r>
            <a:r>
              <a:rPr lang="cs-CZ" sz="2000" dirty="0" err="1"/>
              <a:t>gamapatie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77603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A0DCAF0C-55C8-C94A-972C-A75D53280DE5}"/>
              </a:ext>
            </a:extLst>
          </p:cNvPr>
          <p:cNvSpPr/>
          <p:nvPr/>
        </p:nvSpPr>
        <p:spPr>
          <a:xfrm>
            <a:off x="485775" y="1290161"/>
            <a:ext cx="11401425" cy="1429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Elektroforéza plus imunologická reakce antigen – protilátka 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Proteiny se rozdělí a zároveň se nechají reagovat s antisérem (protilátkami), vytvoří se IMK a ty jsou patrné jako precipitační linie.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FC865F9-6974-A14F-A6BE-37DD97973E55}"/>
              </a:ext>
            </a:extLst>
          </p:cNvPr>
          <p:cNvSpPr/>
          <p:nvPr/>
        </p:nvSpPr>
        <p:spPr>
          <a:xfrm>
            <a:off x="4571608" y="336158"/>
            <a:ext cx="30487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+mj-lt"/>
              </a:rPr>
              <a:t>Imunoelektroforéza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232F6FD-DB4B-7046-824D-0C78CFEFF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500" y="2483882"/>
            <a:ext cx="4784725" cy="306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7422989-4D2F-FE4F-85BA-90195D113514}"/>
              </a:ext>
            </a:extLst>
          </p:cNvPr>
          <p:cNvSpPr txBox="1"/>
          <p:nvPr/>
        </p:nvSpPr>
        <p:spPr>
          <a:xfrm>
            <a:off x="4571608" y="3581597"/>
            <a:ext cx="195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Orientační obrázek</a:t>
            </a:r>
          </a:p>
        </p:txBody>
      </p:sp>
    </p:spTree>
    <p:extLst>
      <p:ext uri="{BB962C8B-B14F-4D97-AF65-F5344CB8AC3E}">
        <p14:creationId xmlns:p14="http://schemas.microsoft.com/office/powerpoint/2010/main" val="40860842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8651</TotalTime>
  <Words>194</Words>
  <Application>Microsoft Office PowerPoint</Application>
  <PresentationFormat>Širokoúhlá obrazovka</PresentationFormat>
  <Paragraphs>34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</dc:creator>
  <cp:lastModifiedBy>Monika Dušková</cp:lastModifiedBy>
  <cp:revision>290</cp:revision>
  <dcterms:created xsi:type="dcterms:W3CDTF">2016-04-24T14:25:45Z</dcterms:created>
  <dcterms:modified xsi:type="dcterms:W3CDTF">2022-04-26T13:04:56Z</dcterms:modified>
</cp:coreProperties>
</file>