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quicktime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8" r:id="rId4"/>
    <p:sldId id="267" r:id="rId5"/>
    <p:sldId id="259" r:id="rId6"/>
    <p:sldId id="266" r:id="rId7"/>
    <p:sldId id="276" r:id="rId8"/>
    <p:sldId id="280" r:id="rId9"/>
    <p:sldId id="262" r:id="rId10"/>
    <p:sldId id="277" r:id="rId11"/>
    <p:sldId id="281" r:id="rId12"/>
    <p:sldId id="271" r:id="rId13"/>
    <p:sldId id="264" r:id="rId14"/>
    <p:sldId id="279" r:id="rId15"/>
    <p:sldId id="268" r:id="rId16"/>
    <p:sldId id="283" r:id="rId17"/>
    <p:sldId id="272" r:id="rId18"/>
    <p:sldId id="284" r:id="rId19"/>
    <p:sldId id="282" r:id="rId20"/>
    <p:sldId id="278" r:id="rId21"/>
    <p:sldId id="263" r:id="rId22"/>
    <p:sldId id="269" r:id="rId23"/>
    <p:sldId id="285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43D-BA26-47B9-AB55-D85E450167C3}" type="datetimeFigureOut">
              <a:rPr lang="cs-CZ" smtClean="0"/>
              <a:t>28.2.2022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91DAD-6050-4A0B-992E-38189C807A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397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43D-BA26-47B9-AB55-D85E450167C3}" type="datetimeFigureOut">
              <a:rPr lang="cs-CZ" smtClean="0"/>
              <a:t>28.2.2022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91DAD-6050-4A0B-992E-38189C807A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20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43D-BA26-47B9-AB55-D85E450167C3}" type="datetimeFigureOut">
              <a:rPr lang="cs-CZ" smtClean="0"/>
              <a:t>28.2.2022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91DAD-6050-4A0B-992E-38189C807A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32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43D-BA26-47B9-AB55-D85E450167C3}" type="datetimeFigureOut">
              <a:rPr lang="cs-CZ" smtClean="0"/>
              <a:t>28.2.2022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91DAD-6050-4A0B-992E-38189C807A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451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43D-BA26-47B9-AB55-D85E450167C3}" type="datetimeFigureOut">
              <a:rPr lang="cs-CZ" smtClean="0"/>
              <a:t>28.2.2022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91DAD-6050-4A0B-992E-38189C807A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62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43D-BA26-47B9-AB55-D85E450167C3}" type="datetimeFigureOut">
              <a:rPr lang="cs-CZ" smtClean="0"/>
              <a:t>28.2.2022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91DAD-6050-4A0B-992E-38189C807A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36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43D-BA26-47B9-AB55-D85E450167C3}" type="datetimeFigureOut">
              <a:rPr lang="cs-CZ" smtClean="0"/>
              <a:t>28.2.2022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91DAD-6050-4A0B-992E-38189C807A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7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43D-BA26-47B9-AB55-D85E450167C3}" type="datetimeFigureOut">
              <a:rPr lang="cs-CZ" smtClean="0"/>
              <a:t>28.2.2022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91DAD-6050-4A0B-992E-38189C807A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12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43D-BA26-47B9-AB55-D85E450167C3}" type="datetimeFigureOut">
              <a:rPr lang="cs-CZ" smtClean="0"/>
              <a:t>28.2.2022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91DAD-6050-4A0B-992E-38189C807A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45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43D-BA26-47B9-AB55-D85E450167C3}" type="datetimeFigureOut">
              <a:rPr lang="cs-CZ" smtClean="0"/>
              <a:t>28.2.2022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91DAD-6050-4A0B-992E-38189C807A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7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43D-BA26-47B9-AB55-D85E450167C3}" type="datetimeFigureOut">
              <a:rPr lang="cs-CZ" smtClean="0"/>
              <a:t>28.2.2022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91DAD-6050-4A0B-992E-38189C807A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05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B43D-BA26-47B9-AB55-D85E450167C3}" type="datetimeFigureOut">
              <a:rPr lang="cs-CZ" smtClean="0"/>
              <a:t>28.2.2022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91DAD-6050-4A0B-992E-38189C807A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8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video" Target="../media/media2.mp4"/><Relationship Id="rId7" Type="http://schemas.openxmlformats.org/officeDocument/2006/relationships/image" Target="../media/image24.jpeg"/><Relationship Id="rId12" Type="http://schemas.openxmlformats.org/officeDocument/2006/relationships/image" Target="../media/image27.png"/><Relationship Id="rId2" Type="http://schemas.microsoft.com/office/2007/relationships/media" Target="../media/media2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JP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video" Target="../media/media3.MOV"/><Relationship Id="rId7" Type="http://schemas.openxmlformats.org/officeDocument/2006/relationships/image" Target="../media/image31.emf"/><Relationship Id="rId12" Type="http://schemas.openxmlformats.org/officeDocument/2006/relationships/image" Target="../media/image36.jpg"/><Relationship Id="rId2" Type="http://schemas.microsoft.com/office/2007/relationships/media" Target="../media/media3.MO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41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x.doi.org/10.3389%2Ffcell.2017.00050" TargetMode="Externa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oleObject" Target="../embeddings/oleObject8.bin"/><Relationship Id="rId7" Type="http://schemas.openxmlformats.org/officeDocument/2006/relationships/image" Target="../media/image58.jpeg"/><Relationship Id="rId12" Type="http://schemas.openxmlformats.org/officeDocument/2006/relationships/image" Target="../media/image5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61.jpeg"/><Relationship Id="rId4" Type="http://schemas.openxmlformats.org/officeDocument/2006/relationships/image" Target="../media/image55.emf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osoba/6371#skolitel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jipa@sci.muni.cz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ubmed.ncbi.nlm.nih.gov/?term=Pachernik&amp;sort=pubdat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51861" y="342900"/>
            <a:ext cx="634911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/>
              <a:t>P</a:t>
            </a:r>
            <a:r>
              <a:rPr lang="cs-CZ" sz="4400" b="1" dirty="0" err="1" smtClean="0"/>
              <a:t>říprava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kardiomyocytů</a:t>
            </a:r>
            <a:endParaRPr lang="cs-CZ" sz="4400" b="1" dirty="0" smtClean="0"/>
          </a:p>
          <a:p>
            <a:pPr algn="ctr"/>
            <a:r>
              <a:rPr lang="cs-CZ" sz="4400" b="1" dirty="0" smtClean="0"/>
              <a:t>a</a:t>
            </a:r>
          </a:p>
          <a:p>
            <a:pPr algn="ctr"/>
            <a:r>
              <a:rPr lang="cs-CZ" sz="4400" b="1" dirty="0" smtClean="0"/>
              <a:t>studium </a:t>
            </a:r>
            <a:r>
              <a:rPr lang="cs-CZ" sz="4400" b="1" dirty="0" err="1" smtClean="0"/>
              <a:t>kardiomyogeneze</a:t>
            </a:r>
            <a:endParaRPr lang="cs-CZ" sz="44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79" y="2777061"/>
            <a:ext cx="7969475" cy="39900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641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10533" y="127463"/>
            <a:ext cx="35496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Metody – I. fenotyp</a:t>
            </a:r>
            <a:endParaRPr lang="cs-CZ" sz="3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2267466" y="1190841"/>
            <a:ext cx="1257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 err="1" smtClean="0"/>
              <a:t>qRT</a:t>
            </a:r>
            <a:r>
              <a:rPr lang="cs-CZ" sz="2400" b="1" i="1" dirty="0" smtClean="0"/>
              <a:t>-PCR</a:t>
            </a:r>
            <a:endParaRPr lang="cs-CZ" sz="2400" b="1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45053" y="1017008"/>
            <a:ext cx="302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 err="1" smtClean="0"/>
              <a:t>Immunocytochemistry</a:t>
            </a:r>
            <a:endParaRPr lang="cs-CZ" sz="2400" b="1" i="1" dirty="0"/>
          </a:p>
        </p:txBody>
      </p:sp>
      <p:pic>
        <p:nvPicPr>
          <p:cNvPr id="7" name="cm gif">
            <a:hlinkClick r:id="" action="ppaction://media"/>
            <a:extLst>
              <a:ext uri="{FF2B5EF4-FFF2-40B4-BE49-F238E27FC236}">
                <a16:creationId xmlns:a16="http://schemas.microsoft.com/office/drawing/2014/main" id="{0A9963D2-B338-44AC-990B-BF802C35F9F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4285" y="127463"/>
            <a:ext cx="4010596" cy="29575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8" y="1578087"/>
            <a:ext cx="5248179" cy="24783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28" y="3526677"/>
            <a:ext cx="5532121" cy="283698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081735" y="3526677"/>
            <a:ext cx="1822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 smtClean="0"/>
              <a:t>Western </a:t>
            </a:r>
            <a:r>
              <a:rPr lang="cs-CZ" sz="2400" b="1" i="1" dirty="0" err="1" smtClean="0"/>
              <a:t>blot</a:t>
            </a:r>
            <a:endParaRPr lang="cs-CZ" sz="2400" b="1" i="1" dirty="0"/>
          </a:p>
        </p:txBody>
      </p:sp>
      <p:sp>
        <p:nvSpPr>
          <p:cNvPr id="11" name="Šipka nahoru 10"/>
          <p:cNvSpPr/>
          <p:nvPr/>
        </p:nvSpPr>
        <p:spPr>
          <a:xfrm>
            <a:off x="6021263" y="127463"/>
            <a:ext cx="638616" cy="9012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581764"/>
              </p:ext>
            </p:extLst>
          </p:nvPr>
        </p:nvGraphicFramePr>
        <p:xfrm>
          <a:off x="946677" y="3864599"/>
          <a:ext cx="4773613" cy="297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Prism 8" r:id="rId8" imgW="4774074" imgH="2972923" progId="Prism8.Document">
                  <p:embed/>
                </p:oleObj>
              </mc:Choice>
              <mc:Fallback>
                <p:oleObj name="Prism 8" r:id="rId8" imgW="4774074" imgH="2972923" progId="Prism8.Document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6677" y="3864599"/>
                        <a:ext cx="4773613" cy="2973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Skupina 30"/>
          <p:cNvGrpSpPr/>
          <p:nvPr/>
        </p:nvGrpSpPr>
        <p:grpSpPr>
          <a:xfrm>
            <a:off x="9029700" y="5512525"/>
            <a:ext cx="3030720" cy="1207906"/>
            <a:chOff x="0" y="4765179"/>
            <a:chExt cx="3030720" cy="1207906"/>
          </a:xfrm>
        </p:grpSpPr>
        <p:pic>
          <p:nvPicPr>
            <p:cNvPr id="32" name="Obraz 4">
              <a:extLst>
                <a:ext uri="{FF2B5EF4-FFF2-40B4-BE49-F238E27FC236}">
                  <a16:creationId xmlns:a16="http://schemas.microsoft.com/office/drawing/2014/main" id="{E7852705-5AE9-40C3-BD0F-F0588C0FE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349" t="1" b="-2751"/>
            <a:stretch/>
          </p:blipFill>
          <p:spPr>
            <a:xfrm>
              <a:off x="843839" y="5226021"/>
              <a:ext cx="2091028" cy="1974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3" name="Obraz 5">
              <a:extLst>
                <a:ext uri="{FF2B5EF4-FFF2-40B4-BE49-F238E27FC236}">
                  <a16:creationId xmlns:a16="http://schemas.microsoft.com/office/drawing/2014/main" id="{2016B8FE-EC92-4F81-BDA5-BFAA0A0B7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844" t="8693" r="3504" b="23248"/>
            <a:stretch/>
          </p:blipFill>
          <p:spPr>
            <a:xfrm>
              <a:off x="843839" y="5481291"/>
              <a:ext cx="2091028" cy="1974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4" name="Obraz 6">
              <a:extLst>
                <a:ext uri="{FF2B5EF4-FFF2-40B4-BE49-F238E27FC236}">
                  <a16:creationId xmlns:a16="http://schemas.microsoft.com/office/drawing/2014/main" id="{E17C5656-07BF-451D-B46D-A0780A1C8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0023" r="1995" b="16687"/>
            <a:stretch/>
          </p:blipFill>
          <p:spPr>
            <a:xfrm>
              <a:off x="843840" y="5739714"/>
              <a:ext cx="2091028" cy="1974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pole tekstowe 7">
              <a:extLst>
                <a:ext uri="{FF2B5EF4-FFF2-40B4-BE49-F238E27FC236}">
                  <a16:creationId xmlns:a16="http://schemas.microsoft.com/office/drawing/2014/main" id="{F1BCB801-4505-4342-8359-105BE0E8E3E2}"/>
                </a:ext>
              </a:extLst>
            </p:cNvPr>
            <p:cNvSpPr txBox="1"/>
            <p:nvPr/>
          </p:nvSpPr>
          <p:spPr>
            <a:xfrm>
              <a:off x="424807" y="5188883"/>
              <a:ext cx="7589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MHC</a:t>
              </a:r>
            </a:p>
          </p:txBody>
        </p:sp>
        <p:sp>
          <p:nvSpPr>
            <p:cNvPr id="36" name="pole tekstowe 8">
              <a:extLst>
                <a:ext uri="{FF2B5EF4-FFF2-40B4-BE49-F238E27FC236}">
                  <a16:creationId xmlns:a16="http://schemas.microsoft.com/office/drawing/2014/main" id="{F58D4C7D-0600-4F29-B356-10F198DA22DB}"/>
                </a:ext>
              </a:extLst>
            </p:cNvPr>
            <p:cNvSpPr txBox="1"/>
            <p:nvPr/>
          </p:nvSpPr>
          <p:spPr>
            <a:xfrm>
              <a:off x="0" y="5450179"/>
              <a:ext cx="10647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Nkx2.5 (GFP)</a:t>
              </a:r>
            </a:p>
          </p:txBody>
        </p:sp>
        <p:sp>
          <p:nvSpPr>
            <p:cNvPr id="37" name="pole tekstowe 9">
              <a:extLst>
                <a:ext uri="{FF2B5EF4-FFF2-40B4-BE49-F238E27FC236}">
                  <a16:creationId xmlns:a16="http://schemas.microsoft.com/office/drawing/2014/main" id="{63677747-4521-4CCB-8B91-1FECD32A71E2}"/>
                </a:ext>
              </a:extLst>
            </p:cNvPr>
            <p:cNvSpPr txBox="1"/>
            <p:nvPr/>
          </p:nvSpPr>
          <p:spPr>
            <a:xfrm>
              <a:off x="305770" y="5711475"/>
              <a:ext cx="7589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100" dirty="0"/>
                <a:t>β</a:t>
              </a:r>
              <a:r>
                <a:rPr lang="en-US" sz="1100" dirty="0"/>
                <a:t>-Actin</a:t>
              </a:r>
            </a:p>
          </p:txBody>
        </p:sp>
        <p:sp>
          <p:nvSpPr>
            <p:cNvPr id="38" name="pole tekstowe 10">
              <a:extLst>
                <a:ext uri="{FF2B5EF4-FFF2-40B4-BE49-F238E27FC236}">
                  <a16:creationId xmlns:a16="http://schemas.microsoft.com/office/drawing/2014/main" id="{3A69477E-8189-4F6E-A7D3-301506CD9AC0}"/>
                </a:ext>
              </a:extLst>
            </p:cNvPr>
            <p:cNvSpPr txBox="1"/>
            <p:nvPr/>
          </p:nvSpPr>
          <p:spPr>
            <a:xfrm>
              <a:off x="1539252" y="5006970"/>
              <a:ext cx="4864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    +</a:t>
              </a:r>
            </a:p>
          </p:txBody>
        </p:sp>
        <p:sp>
          <p:nvSpPr>
            <p:cNvPr id="39" name="Prostokąt 11">
              <a:extLst>
                <a:ext uri="{FF2B5EF4-FFF2-40B4-BE49-F238E27FC236}">
                  <a16:creationId xmlns:a16="http://schemas.microsoft.com/office/drawing/2014/main" id="{FE825096-857A-441F-AF82-0274B56FF2BF}"/>
                </a:ext>
              </a:extLst>
            </p:cNvPr>
            <p:cNvSpPr/>
            <p:nvPr/>
          </p:nvSpPr>
          <p:spPr>
            <a:xfrm>
              <a:off x="850722" y="4770789"/>
              <a:ext cx="3577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D7</a:t>
              </a:r>
            </a:p>
          </p:txBody>
        </p:sp>
        <p:sp>
          <p:nvSpPr>
            <p:cNvPr id="40" name="Prostokąt 12">
              <a:extLst>
                <a:ext uri="{FF2B5EF4-FFF2-40B4-BE49-F238E27FC236}">
                  <a16:creationId xmlns:a16="http://schemas.microsoft.com/office/drawing/2014/main" id="{0A5142D5-82E4-435E-A342-4D71DD16BFCC}"/>
                </a:ext>
              </a:extLst>
            </p:cNvPr>
            <p:cNvSpPr/>
            <p:nvPr/>
          </p:nvSpPr>
          <p:spPr>
            <a:xfrm>
              <a:off x="1208758" y="4766106"/>
              <a:ext cx="3577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D8</a:t>
              </a:r>
            </a:p>
          </p:txBody>
        </p:sp>
        <p:sp>
          <p:nvSpPr>
            <p:cNvPr id="41" name="Prostokąt 13">
              <a:extLst>
                <a:ext uri="{FF2B5EF4-FFF2-40B4-BE49-F238E27FC236}">
                  <a16:creationId xmlns:a16="http://schemas.microsoft.com/office/drawing/2014/main" id="{D4FCF7B9-7BDC-4FFD-9E05-A3032E06D9A4}"/>
                </a:ext>
              </a:extLst>
            </p:cNvPr>
            <p:cNvSpPr/>
            <p:nvPr/>
          </p:nvSpPr>
          <p:spPr>
            <a:xfrm>
              <a:off x="1547886" y="4765179"/>
              <a:ext cx="3577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D9</a:t>
              </a:r>
            </a:p>
          </p:txBody>
        </p:sp>
        <p:sp>
          <p:nvSpPr>
            <p:cNvPr id="42" name="Prostokąt 14">
              <a:extLst>
                <a:ext uri="{FF2B5EF4-FFF2-40B4-BE49-F238E27FC236}">
                  <a16:creationId xmlns:a16="http://schemas.microsoft.com/office/drawing/2014/main" id="{DD8E6035-7F46-48CD-9323-EAF826F74589}"/>
                </a:ext>
              </a:extLst>
            </p:cNvPr>
            <p:cNvSpPr/>
            <p:nvPr/>
          </p:nvSpPr>
          <p:spPr>
            <a:xfrm>
              <a:off x="1846484" y="4765642"/>
              <a:ext cx="4363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D10</a:t>
              </a:r>
            </a:p>
          </p:txBody>
        </p:sp>
        <p:sp>
          <p:nvSpPr>
            <p:cNvPr id="43" name="Prostokąt 15">
              <a:extLst>
                <a:ext uri="{FF2B5EF4-FFF2-40B4-BE49-F238E27FC236}">
                  <a16:creationId xmlns:a16="http://schemas.microsoft.com/office/drawing/2014/main" id="{A6199E9E-7CD8-49E5-AF3D-DE591665721D}"/>
                </a:ext>
              </a:extLst>
            </p:cNvPr>
            <p:cNvSpPr/>
            <p:nvPr/>
          </p:nvSpPr>
          <p:spPr>
            <a:xfrm>
              <a:off x="2158347" y="4765452"/>
              <a:ext cx="4363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D12</a:t>
              </a:r>
            </a:p>
          </p:txBody>
        </p:sp>
        <p:sp>
          <p:nvSpPr>
            <p:cNvPr id="44" name="Prostokąt 16">
              <a:extLst>
                <a:ext uri="{FF2B5EF4-FFF2-40B4-BE49-F238E27FC236}">
                  <a16:creationId xmlns:a16="http://schemas.microsoft.com/office/drawing/2014/main" id="{C8B6CD3E-9A0C-4E36-945A-29911C69AB38}"/>
                </a:ext>
              </a:extLst>
            </p:cNvPr>
            <p:cNvSpPr/>
            <p:nvPr/>
          </p:nvSpPr>
          <p:spPr>
            <a:xfrm>
              <a:off x="2495985" y="4770201"/>
              <a:ext cx="4363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D14</a:t>
              </a:r>
            </a:p>
          </p:txBody>
        </p:sp>
        <p:sp>
          <p:nvSpPr>
            <p:cNvPr id="45" name="pole tekstowe 17">
              <a:extLst>
                <a:ext uri="{FF2B5EF4-FFF2-40B4-BE49-F238E27FC236}">
                  <a16:creationId xmlns:a16="http://schemas.microsoft.com/office/drawing/2014/main" id="{F0153D1B-BB83-4D8F-B5E8-488088BF18AC}"/>
                </a:ext>
              </a:extLst>
            </p:cNvPr>
            <p:cNvSpPr txBox="1"/>
            <p:nvPr/>
          </p:nvSpPr>
          <p:spPr>
            <a:xfrm>
              <a:off x="2184088" y="5006970"/>
              <a:ext cx="4864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    +</a:t>
              </a:r>
            </a:p>
          </p:txBody>
        </p:sp>
        <p:sp>
          <p:nvSpPr>
            <p:cNvPr id="46" name="pole tekstowe 18">
              <a:extLst>
                <a:ext uri="{FF2B5EF4-FFF2-40B4-BE49-F238E27FC236}">
                  <a16:creationId xmlns:a16="http://schemas.microsoft.com/office/drawing/2014/main" id="{1671BCA8-ED41-4D00-BA84-94B5889BB9F7}"/>
                </a:ext>
              </a:extLst>
            </p:cNvPr>
            <p:cNvSpPr txBox="1"/>
            <p:nvPr/>
          </p:nvSpPr>
          <p:spPr>
            <a:xfrm>
              <a:off x="1850016" y="5012396"/>
              <a:ext cx="4864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    +</a:t>
              </a:r>
            </a:p>
          </p:txBody>
        </p:sp>
        <p:sp>
          <p:nvSpPr>
            <p:cNvPr id="47" name="pole tekstowe 19">
              <a:extLst>
                <a:ext uri="{FF2B5EF4-FFF2-40B4-BE49-F238E27FC236}">
                  <a16:creationId xmlns:a16="http://schemas.microsoft.com/office/drawing/2014/main" id="{D45169CA-62FB-41EE-A71C-A88C4ED0FC6E}"/>
                </a:ext>
              </a:extLst>
            </p:cNvPr>
            <p:cNvSpPr txBox="1"/>
            <p:nvPr/>
          </p:nvSpPr>
          <p:spPr>
            <a:xfrm>
              <a:off x="2544299" y="5006784"/>
              <a:ext cx="4864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    +</a:t>
              </a:r>
            </a:p>
          </p:txBody>
        </p:sp>
        <p:sp>
          <p:nvSpPr>
            <p:cNvPr id="48" name="pole tekstowe 20">
              <a:extLst>
                <a:ext uri="{FF2B5EF4-FFF2-40B4-BE49-F238E27FC236}">
                  <a16:creationId xmlns:a16="http://schemas.microsoft.com/office/drawing/2014/main" id="{7CD60059-A455-46DD-9F73-E16933201B5F}"/>
                </a:ext>
              </a:extLst>
            </p:cNvPr>
            <p:cNvSpPr txBox="1"/>
            <p:nvPr/>
          </p:nvSpPr>
          <p:spPr>
            <a:xfrm>
              <a:off x="1205858" y="5014301"/>
              <a:ext cx="4864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    +</a:t>
              </a:r>
            </a:p>
          </p:txBody>
        </p:sp>
        <p:sp>
          <p:nvSpPr>
            <p:cNvPr id="49" name="pole tekstowe 21">
              <a:extLst>
                <a:ext uri="{FF2B5EF4-FFF2-40B4-BE49-F238E27FC236}">
                  <a16:creationId xmlns:a16="http://schemas.microsoft.com/office/drawing/2014/main" id="{F5FA557B-EC31-414A-8F95-88D6C997BAE7}"/>
                </a:ext>
              </a:extLst>
            </p:cNvPr>
            <p:cNvSpPr txBox="1"/>
            <p:nvPr/>
          </p:nvSpPr>
          <p:spPr>
            <a:xfrm>
              <a:off x="858098" y="5013356"/>
              <a:ext cx="4864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-    +</a:t>
              </a:r>
            </a:p>
          </p:txBody>
        </p:sp>
        <p:sp>
          <p:nvSpPr>
            <p:cNvPr id="50" name="pole tekstowe 22">
              <a:extLst>
                <a:ext uri="{FF2B5EF4-FFF2-40B4-BE49-F238E27FC236}">
                  <a16:creationId xmlns:a16="http://schemas.microsoft.com/office/drawing/2014/main" id="{6619F320-AFBC-45BD-8F46-07481AE84F9D}"/>
                </a:ext>
              </a:extLst>
            </p:cNvPr>
            <p:cNvSpPr txBox="1"/>
            <p:nvPr/>
          </p:nvSpPr>
          <p:spPr>
            <a:xfrm>
              <a:off x="549964" y="5029030"/>
              <a:ext cx="6311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TPA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119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529054" y="870498"/>
            <a:ext cx="3586527" cy="5882054"/>
            <a:chOff x="8954316" y="994839"/>
            <a:chExt cx="3038475" cy="5400675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4316" y="3357039"/>
              <a:ext cx="3038475" cy="30384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4316" y="994839"/>
              <a:ext cx="3038475" cy="2362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" name="TextovéPole 5"/>
          <p:cNvSpPr txBox="1"/>
          <p:nvPr/>
        </p:nvSpPr>
        <p:spPr>
          <a:xfrm>
            <a:off x="4115581" y="734315"/>
            <a:ext cx="47214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Patch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clamp</a:t>
            </a:r>
            <a:endParaRPr lang="en-US" sz="2400" b="1" dirty="0" smtClean="0"/>
          </a:p>
          <a:p>
            <a:r>
              <a:rPr lang="en-US" sz="2000" dirty="0" smtClean="0"/>
              <a:t>- </a:t>
            </a:r>
            <a:r>
              <a:rPr lang="cs-CZ" sz="2000" dirty="0" smtClean="0"/>
              <a:t>a</a:t>
            </a:r>
            <a:r>
              <a:rPr lang="en-US" sz="2000" dirty="0" err="1" smtClean="0"/>
              <a:t>na</a:t>
            </a:r>
            <a:r>
              <a:rPr lang="cs-CZ" sz="2000" dirty="0" err="1" smtClean="0"/>
              <a:t>lýza</a:t>
            </a:r>
            <a:r>
              <a:rPr lang="cs-CZ" sz="2000" dirty="0" smtClean="0"/>
              <a:t> </a:t>
            </a:r>
            <a:r>
              <a:rPr lang="cs-CZ" sz="2000" dirty="0" smtClean="0"/>
              <a:t>dynamiky</a:t>
            </a:r>
            <a:r>
              <a:rPr lang="en-US" sz="2000" dirty="0" smtClean="0"/>
              <a:t> </a:t>
            </a:r>
            <a:r>
              <a:rPr lang="cs-CZ" sz="2000" dirty="0" smtClean="0"/>
              <a:t>depolarizace </a:t>
            </a:r>
            <a:r>
              <a:rPr lang="cs-CZ" sz="2000" dirty="0" smtClean="0"/>
              <a:t>membrány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10533" y="127463"/>
            <a:ext cx="366972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Metody – </a:t>
            </a:r>
            <a:r>
              <a:rPr lang="cs-CZ" sz="3200" b="1" dirty="0" err="1" smtClean="0"/>
              <a:t>II</a:t>
            </a:r>
            <a:r>
              <a:rPr lang="cs-CZ" sz="3200" b="1" dirty="0" err="1"/>
              <a:t>a</a:t>
            </a:r>
            <a:r>
              <a:rPr lang="cs-CZ" sz="3200" b="1" dirty="0" smtClean="0"/>
              <a:t>. funkce</a:t>
            </a:r>
            <a:endParaRPr lang="cs-CZ" sz="32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49" y="2790131"/>
            <a:ext cx="6604035" cy="3962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8076428" y="1988674"/>
            <a:ext cx="3709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err="1" smtClean="0"/>
              <a:t>Multielectrode</a:t>
            </a:r>
            <a:r>
              <a:rPr lang="en-US" sz="2400" b="1" dirty="0" smtClean="0"/>
              <a:t> array – MEA</a:t>
            </a:r>
            <a:endParaRPr lang="cs-CZ" sz="2400" b="1" dirty="0" smtClean="0"/>
          </a:p>
          <a:p>
            <a:pPr algn="r"/>
            <a:r>
              <a:rPr lang="cs-CZ" sz="2000" dirty="0" smtClean="0"/>
              <a:t>- změny v povrchovém napětí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4266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0533" y="127463"/>
            <a:ext cx="368735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Metody – </a:t>
            </a:r>
            <a:r>
              <a:rPr lang="cs-CZ" sz="3200" b="1" dirty="0" err="1" smtClean="0"/>
              <a:t>II</a:t>
            </a:r>
            <a:r>
              <a:rPr lang="cs-CZ" sz="3200" b="1" dirty="0" err="1"/>
              <a:t>b</a:t>
            </a:r>
            <a:r>
              <a:rPr lang="cs-CZ" sz="3200" b="1" dirty="0" smtClean="0"/>
              <a:t>. funkce</a:t>
            </a:r>
            <a:endParaRPr lang="cs-CZ" sz="32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310533" y="870226"/>
            <a:ext cx="4506665" cy="5837343"/>
            <a:chOff x="3006024" y="920218"/>
            <a:chExt cx="4296802" cy="5729069"/>
          </a:xfrm>
        </p:grpSpPr>
        <p:pic>
          <p:nvPicPr>
            <p:cNvPr id="14" name="Ca wave mESC derivedd cardiomyocytes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 rot="16200000">
              <a:off x="2289890" y="1636352"/>
              <a:ext cx="5729069" cy="4296802"/>
            </a:xfrm>
            <a:prstGeom prst="rect">
              <a:avLst/>
            </a:prstGeom>
          </p:spPr>
        </p:pic>
        <p:sp>
          <p:nvSpPr>
            <p:cNvPr id="13" name="TextovéPole 12"/>
            <p:cNvSpPr txBox="1"/>
            <p:nvPr/>
          </p:nvSpPr>
          <p:spPr>
            <a:xfrm>
              <a:off x="5508041" y="1026484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Ca</a:t>
              </a:r>
              <a:r>
                <a:rPr lang="en-US" sz="2400" b="1" baseline="30000" dirty="0" smtClean="0">
                  <a:solidFill>
                    <a:schemeClr val="bg1"/>
                  </a:solidFill>
                </a:rPr>
                <a:t>2+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ion flux</a:t>
              </a:r>
              <a:endParaRPr lang="cs-CZ" sz="24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7" name="Obiekt 5">
            <a:extLst>
              <a:ext uri="{FF2B5EF4-FFF2-40B4-BE49-F238E27FC236}">
                <a16:creationId xmlns:a16="http://schemas.microsoft.com/office/drawing/2014/main" id="{C7C2C8A9-90AA-4136-986B-0FCE4DC26F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054231"/>
              </p:ext>
            </p:extLst>
          </p:nvPr>
        </p:nvGraphicFramePr>
        <p:xfrm>
          <a:off x="4817197" y="896481"/>
          <a:ext cx="2812116" cy="265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Prism 8" r:id="rId6" imgW="3457663" imgH="3265877" progId="Prism8.Document">
                  <p:embed/>
                </p:oleObj>
              </mc:Choice>
              <mc:Fallback>
                <p:oleObj name="Prism 8" r:id="rId6" imgW="3457663" imgH="3265877" progId="Prism8.Document">
                  <p:embed/>
                  <p:pic>
                    <p:nvPicPr>
                      <p:cNvPr id="6" name="Obiekt 5">
                        <a:extLst>
                          <a:ext uri="{FF2B5EF4-FFF2-40B4-BE49-F238E27FC236}">
                            <a16:creationId xmlns:a16="http://schemas.microsoft.com/office/drawing/2014/main" id="{C7C2C8A9-90AA-4136-986B-0FCE4DC26F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17197" y="896481"/>
                        <a:ext cx="2812116" cy="2655888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92761"/>
              </p:ext>
            </p:extLst>
          </p:nvPr>
        </p:nvGraphicFramePr>
        <p:xfrm>
          <a:off x="9363943" y="4188625"/>
          <a:ext cx="2828057" cy="2604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Graf" r:id="rId8" imgW="2648102" imgH="2438400" progId="Excel.Chart.8">
                  <p:embed/>
                </p:oleObj>
              </mc:Choice>
              <mc:Fallback>
                <p:oleObj name="Graf" r:id="rId8" imgW="2648102" imgH="2438400" progId="Excel.Chart.8">
                  <p:embed/>
                  <p:pic>
                    <p:nvPicPr>
                      <p:cNvPr id="5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3943" y="4188625"/>
                        <a:ext cx="2828057" cy="2604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4915768" y="4188625"/>
            <a:ext cx="4448175" cy="2363788"/>
            <a:chOff x="1097" y="1307"/>
            <a:chExt cx="2802" cy="1489"/>
          </a:xfrm>
        </p:grpSpPr>
        <p:grpSp>
          <p:nvGrpSpPr>
            <p:cNvPr id="19" name="Group 8"/>
            <p:cNvGrpSpPr>
              <a:grpSpLocks/>
            </p:cNvGrpSpPr>
            <p:nvPr/>
          </p:nvGrpSpPr>
          <p:grpSpPr bwMode="auto">
            <a:xfrm>
              <a:off x="2109" y="1480"/>
              <a:ext cx="1790" cy="1316"/>
              <a:chOff x="2744" y="1434"/>
              <a:chExt cx="1790" cy="1316"/>
            </a:xfrm>
          </p:grpSpPr>
          <p:pic>
            <p:nvPicPr>
              <p:cNvPr id="24" name="Picture 4" descr="G:\Dominika\Results\254 w17 10EB C3 13 13 18.9.2013 epinefrin I výsek II.pn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" y="2069"/>
                <a:ext cx="1790" cy="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3" descr="G:\Dominika\Results\254 w17 10EB C3 13 13 18.9.2013 před výsek II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" y="1434"/>
                <a:ext cx="1790" cy="6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V="1">
              <a:off x="2136" y="1489"/>
              <a:ext cx="17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2896" y="1307"/>
              <a:ext cx="3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/>
                <a:t>10 s</a:t>
              </a: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1414" y="1738"/>
              <a:ext cx="51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Control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1097" y="2417"/>
              <a:ext cx="101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/>
                <a:t>5</a:t>
              </a:r>
              <a:r>
                <a:rPr lang="cs-CZ" altLang="cs-CZ" sz="1400" b="1">
                  <a:latin typeface="Symbol" pitchFamily="18" charset="2"/>
                </a:rPr>
                <a:t>m</a:t>
              </a:r>
              <a:r>
                <a:rPr lang="cs-CZ" altLang="cs-CZ" sz="1400" b="1"/>
                <a:t>M Epinephrine</a:t>
              </a:r>
            </a:p>
          </p:txBody>
        </p:sp>
      </p:grpSp>
      <p:pic>
        <p:nvPicPr>
          <p:cNvPr id="26" name="Obrázek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295" y="1213695"/>
            <a:ext cx="3932684" cy="2928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9232336" y="742621"/>
            <a:ext cx="195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Video analýza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36739642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Skupina 57"/>
          <p:cNvGrpSpPr/>
          <p:nvPr/>
        </p:nvGrpSpPr>
        <p:grpSpPr>
          <a:xfrm>
            <a:off x="202250" y="1012597"/>
            <a:ext cx="1353127" cy="1198419"/>
            <a:chOff x="609600" y="784201"/>
            <a:chExt cx="1353127" cy="1198419"/>
          </a:xfrm>
        </p:grpSpPr>
        <p:sp>
          <p:nvSpPr>
            <p:cNvPr id="2" name="Ovál 1"/>
            <p:cNvSpPr/>
            <p:nvPr/>
          </p:nvSpPr>
          <p:spPr>
            <a:xfrm>
              <a:off x="1145309" y="784201"/>
              <a:ext cx="508000" cy="51723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Ovál 2"/>
            <p:cNvSpPr/>
            <p:nvPr/>
          </p:nvSpPr>
          <p:spPr>
            <a:xfrm>
              <a:off x="984825" y="1105872"/>
              <a:ext cx="508000" cy="51723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vál 3"/>
            <p:cNvSpPr/>
            <p:nvPr/>
          </p:nvSpPr>
          <p:spPr>
            <a:xfrm>
              <a:off x="1196109" y="1405346"/>
              <a:ext cx="508000" cy="51723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vál 4"/>
            <p:cNvSpPr/>
            <p:nvPr/>
          </p:nvSpPr>
          <p:spPr>
            <a:xfrm>
              <a:off x="1454727" y="1038202"/>
              <a:ext cx="508000" cy="51723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vál 5"/>
            <p:cNvSpPr/>
            <p:nvPr/>
          </p:nvSpPr>
          <p:spPr>
            <a:xfrm>
              <a:off x="831273" y="1465383"/>
              <a:ext cx="508000" cy="51723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6"/>
            <p:cNvSpPr/>
            <p:nvPr/>
          </p:nvSpPr>
          <p:spPr>
            <a:xfrm>
              <a:off x="743528" y="832693"/>
              <a:ext cx="508000" cy="51723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/>
            <p:cNvSpPr/>
            <p:nvPr/>
          </p:nvSpPr>
          <p:spPr>
            <a:xfrm>
              <a:off x="609600" y="1252946"/>
              <a:ext cx="508000" cy="51723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4" name="Skupina 43"/>
          <p:cNvGrpSpPr/>
          <p:nvPr/>
        </p:nvGrpSpPr>
        <p:grpSpPr>
          <a:xfrm>
            <a:off x="145114" y="6207104"/>
            <a:ext cx="2669367" cy="517237"/>
            <a:chOff x="297519" y="6207104"/>
            <a:chExt cx="2669367" cy="517237"/>
          </a:xfrm>
        </p:grpSpPr>
        <p:sp>
          <p:nvSpPr>
            <p:cNvPr id="45" name="Ovál 44"/>
            <p:cNvSpPr/>
            <p:nvPr/>
          </p:nvSpPr>
          <p:spPr>
            <a:xfrm>
              <a:off x="297519" y="6207104"/>
              <a:ext cx="508000" cy="51723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839444" y="6322382"/>
              <a:ext cx="2127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</a:t>
              </a:r>
              <a:r>
                <a:rPr lang="en-US" dirty="0" err="1" smtClean="0"/>
                <a:t>luripotent</a:t>
              </a:r>
              <a:r>
                <a:rPr lang="cs-CZ" dirty="0" smtClean="0"/>
                <a:t> stem cell</a:t>
              </a:r>
              <a:endParaRPr lang="cs-CZ" dirty="0"/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3424822" y="6322382"/>
            <a:ext cx="3059366" cy="369332"/>
            <a:chOff x="466436" y="6338516"/>
            <a:chExt cx="3059366" cy="369332"/>
          </a:xfrm>
        </p:grpSpPr>
        <p:sp>
          <p:nvSpPr>
            <p:cNvPr id="48" name="Obdélník 47"/>
            <p:cNvSpPr/>
            <p:nvPr/>
          </p:nvSpPr>
          <p:spPr>
            <a:xfrm>
              <a:off x="466436" y="6414655"/>
              <a:ext cx="1403927" cy="21705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1964734" y="6338516"/>
              <a:ext cx="1561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cardiomyocyt</a:t>
              </a:r>
              <a:r>
                <a:rPr lang="cs-CZ" dirty="0" smtClean="0"/>
                <a:t>e</a:t>
              </a:r>
              <a:endParaRPr lang="cs-CZ" dirty="0"/>
            </a:p>
          </p:txBody>
        </p:sp>
      </p:grpSp>
      <p:cxnSp>
        <p:nvCxnSpPr>
          <p:cNvPr id="50" name="Přímá spojnice 49"/>
          <p:cNvCxnSpPr/>
          <p:nvPr/>
        </p:nvCxnSpPr>
        <p:spPr>
          <a:xfrm flipV="1">
            <a:off x="1902894" y="1505950"/>
            <a:ext cx="4457345" cy="37660"/>
          </a:xfrm>
          <a:prstGeom prst="line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8401461" y="3658189"/>
            <a:ext cx="0" cy="1373176"/>
          </a:xfrm>
          <a:prstGeom prst="line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Skupina 59"/>
          <p:cNvGrpSpPr/>
          <p:nvPr/>
        </p:nvGrpSpPr>
        <p:grpSpPr>
          <a:xfrm>
            <a:off x="6266108" y="623784"/>
            <a:ext cx="4886727" cy="2847499"/>
            <a:chOff x="7243263" y="623784"/>
            <a:chExt cx="4886727" cy="2847499"/>
          </a:xfrm>
        </p:grpSpPr>
        <p:sp>
          <p:nvSpPr>
            <p:cNvPr id="9" name="Ovál 8"/>
            <p:cNvSpPr/>
            <p:nvPr/>
          </p:nvSpPr>
          <p:spPr>
            <a:xfrm>
              <a:off x="9296045" y="1836449"/>
              <a:ext cx="840509" cy="37407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/>
            <p:cNvSpPr/>
            <p:nvPr/>
          </p:nvSpPr>
          <p:spPr>
            <a:xfrm>
              <a:off x="9194445" y="1434668"/>
              <a:ext cx="840509" cy="37407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/>
            <p:cNvSpPr/>
            <p:nvPr/>
          </p:nvSpPr>
          <p:spPr>
            <a:xfrm>
              <a:off x="9600845" y="2141249"/>
              <a:ext cx="840509" cy="37407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/>
            <p:cNvSpPr/>
            <p:nvPr/>
          </p:nvSpPr>
          <p:spPr>
            <a:xfrm>
              <a:off x="10380166" y="2276331"/>
              <a:ext cx="840509" cy="37407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/>
            <p:cNvSpPr/>
            <p:nvPr/>
          </p:nvSpPr>
          <p:spPr>
            <a:xfrm>
              <a:off x="8610245" y="2628466"/>
              <a:ext cx="840509" cy="37407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Zaoblený obdélník 13"/>
            <p:cNvSpPr/>
            <p:nvPr/>
          </p:nvSpPr>
          <p:spPr>
            <a:xfrm>
              <a:off x="10017635" y="1272454"/>
              <a:ext cx="457200" cy="5911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Zaoblený obdélník 14"/>
            <p:cNvSpPr/>
            <p:nvPr/>
          </p:nvSpPr>
          <p:spPr>
            <a:xfrm>
              <a:off x="8504026" y="1421966"/>
              <a:ext cx="457200" cy="5911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Zaoblený obdélník 15"/>
            <p:cNvSpPr/>
            <p:nvPr/>
          </p:nvSpPr>
          <p:spPr>
            <a:xfrm>
              <a:off x="9270643" y="2731221"/>
              <a:ext cx="457200" cy="5911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Zaoblený obdélník 16"/>
            <p:cNvSpPr/>
            <p:nvPr/>
          </p:nvSpPr>
          <p:spPr>
            <a:xfrm>
              <a:off x="8497099" y="2063315"/>
              <a:ext cx="457200" cy="5911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Zaoblený obdélník 17"/>
            <p:cNvSpPr/>
            <p:nvPr/>
          </p:nvSpPr>
          <p:spPr>
            <a:xfrm>
              <a:off x="10746154" y="1771794"/>
              <a:ext cx="457200" cy="5911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Zaoblený obdélník 18"/>
            <p:cNvSpPr/>
            <p:nvPr/>
          </p:nvSpPr>
          <p:spPr>
            <a:xfrm>
              <a:off x="9725530" y="2558041"/>
              <a:ext cx="457200" cy="5911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8163438" y="1269563"/>
              <a:ext cx="1403927" cy="21705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0396326" y="1097540"/>
              <a:ext cx="1403927" cy="21705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10002626" y="1333065"/>
              <a:ext cx="1403927" cy="21705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7243263" y="2418339"/>
              <a:ext cx="1403927" cy="21705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8961227" y="2433347"/>
              <a:ext cx="1403927" cy="21705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/>
            <p:cNvSpPr/>
            <p:nvPr/>
          </p:nvSpPr>
          <p:spPr>
            <a:xfrm>
              <a:off x="8014497" y="1356734"/>
              <a:ext cx="521855" cy="47567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Zaoblený obdélník 30"/>
            <p:cNvSpPr/>
            <p:nvPr/>
          </p:nvSpPr>
          <p:spPr>
            <a:xfrm>
              <a:off x="8298518" y="2820121"/>
              <a:ext cx="535708" cy="51723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Zaoblený obdélník 31"/>
            <p:cNvSpPr/>
            <p:nvPr/>
          </p:nvSpPr>
          <p:spPr>
            <a:xfrm>
              <a:off x="8653540" y="2954046"/>
              <a:ext cx="535708" cy="51723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Zaoblený obdélník 32"/>
            <p:cNvSpPr/>
            <p:nvPr/>
          </p:nvSpPr>
          <p:spPr>
            <a:xfrm>
              <a:off x="10286644" y="1515485"/>
              <a:ext cx="535708" cy="51723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Zaoblený obdélník 33"/>
            <p:cNvSpPr/>
            <p:nvPr/>
          </p:nvSpPr>
          <p:spPr>
            <a:xfrm>
              <a:off x="9050125" y="1976147"/>
              <a:ext cx="535708" cy="51723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Zaoblený obdélník 34"/>
            <p:cNvSpPr/>
            <p:nvPr/>
          </p:nvSpPr>
          <p:spPr>
            <a:xfrm>
              <a:off x="8013345" y="2162032"/>
              <a:ext cx="535708" cy="51723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Zaoblený obdélník 35"/>
            <p:cNvSpPr/>
            <p:nvPr/>
          </p:nvSpPr>
          <p:spPr>
            <a:xfrm>
              <a:off x="9744007" y="1817978"/>
              <a:ext cx="535708" cy="51723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vál 36"/>
            <p:cNvSpPr/>
            <p:nvPr/>
          </p:nvSpPr>
          <p:spPr>
            <a:xfrm>
              <a:off x="9536190" y="991321"/>
              <a:ext cx="521855" cy="47567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Ovál 37"/>
            <p:cNvSpPr/>
            <p:nvPr/>
          </p:nvSpPr>
          <p:spPr>
            <a:xfrm>
              <a:off x="9688590" y="1143721"/>
              <a:ext cx="521855" cy="47567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Ovál 38"/>
            <p:cNvSpPr/>
            <p:nvPr/>
          </p:nvSpPr>
          <p:spPr>
            <a:xfrm>
              <a:off x="8831918" y="1759672"/>
              <a:ext cx="521855" cy="47567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Ovál 39"/>
            <p:cNvSpPr/>
            <p:nvPr/>
          </p:nvSpPr>
          <p:spPr>
            <a:xfrm>
              <a:off x="9979534" y="2551112"/>
              <a:ext cx="521855" cy="47567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8601011" y="623784"/>
              <a:ext cx="3528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Differentiated mixed cell population</a:t>
              </a:r>
              <a:endParaRPr lang="cs-CZ" i="1" dirty="0"/>
            </a:p>
          </p:txBody>
        </p:sp>
      </p:grpSp>
      <p:grpSp>
        <p:nvGrpSpPr>
          <p:cNvPr id="52" name="Skupina 51"/>
          <p:cNvGrpSpPr/>
          <p:nvPr/>
        </p:nvGrpSpPr>
        <p:grpSpPr>
          <a:xfrm>
            <a:off x="7109320" y="5114143"/>
            <a:ext cx="4124197" cy="1495015"/>
            <a:chOff x="8005793" y="4970708"/>
            <a:chExt cx="4124197" cy="1495015"/>
          </a:xfrm>
        </p:grpSpPr>
        <p:sp>
          <p:nvSpPr>
            <p:cNvPr id="26" name="Obdélník 25"/>
            <p:cNvSpPr/>
            <p:nvPr/>
          </p:nvSpPr>
          <p:spPr>
            <a:xfrm>
              <a:off x="8220534" y="5264992"/>
              <a:ext cx="1403927" cy="21705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9181121" y="5405847"/>
              <a:ext cx="1403927" cy="21705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8005793" y="5547854"/>
              <a:ext cx="1403927" cy="21705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9085292" y="5688709"/>
              <a:ext cx="1403927" cy="21705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8539193" y="5930010"/>
              <a:ext cx="1403927" cy="21705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Ovál 40"/>
            <p:cNvSpPr/>
            <p:nvPr/>
          </p:nvSpPr>
          <p:spPr>
            <a:xfrm>
              <a:off x="9744539" y="5772993"/>
              <a:ext cx="840509" cy="374072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9012558" y="6007367"/>
              <a:ext cx="1403927" cy="21705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Obdélník 42"/>
            <p:cNvSpPr/>
            <p:nvPr/>
          </p:nvSpPr>
          <p:spPr>
            <a:xfrm>
              <a:off x="9532095" y="6248668"/>
              <a:ext cx="1403927" cy="21705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9714521" y="4970708"/>
              <a:ext cx="2415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Purified </a:t>
              </a:r>
              <a:r>
                <a:rPr lang="en-US" i="1" dirty="0" err="1" smtClean="0"/>
                <a:t>cardiomyocytes</a:t>
              </a:r>
              <a:endParaRPr lang="cs-CZ" i="1" dirty="0"/>
            </a:p>
          </p:txBody>
        </p:sp>
      </p:grpSp>
      <p:sp>
        <p:nvSpPr>
          <p:cNvPr id="55" name="TextovéPole 54"/>
          <p:cNvSpPr txBox="1"/>
          <p:nvPr/>
        </p:nvSpPr>
        <p:spPr>
          <a:xfrm>
            <a:off x="3243534" y="983695"/>
            <a:ext cx="2068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Differentiation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56" name="TextovéPole 55"/>
          <p:cNvSpPr txBox="1"/>
          <p:nvPr/>
        </p:nvSpPr>
        <p:spPr>
          <a:xfrm>
            <a:off x="8513247" y="4222921"/>
            <a:ext cx="2085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Purification</a:t>
            </a:r>
            <a:r>
              <a:rPr lang="cs-CZ" dirty="0" smtClean="0">
                <a:solidFill>
                  <a:srgbClr val="FF0000"/>
                </a:solidFill>
              </a:rPr>
              <a:t> ?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Improved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protocol</a:t>
            </a:r>
            <a:r>
              <a:rPr lang="cs-CZ" dirty="0" smtClean="0">
                <a:solidFill>
                  <a:srgbClr val="FF0000"/>
                </a:solidFill>
              </a:rPr>
              <a:t> ?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7" name="Obrázek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22" y="1673425"/>
            <a:ext cx="4198866" cy="4618178"/>
          </a:xfrm>
          <a:prstGeom prst="rect">
            <a:avLst/>
          </a:prstGeom>
        </p:spPr>
      </p:pic>
      <p:sp>
        <p:nvSpPr>
          <p:cNvPr id="59" name="TextovéPole 58"/>
          <p:cNvSpPr txBox="1"/>
          <p:nvPr/>
        </p:nvSpPr>
        <p:spPr>
          <a:xfrm>
            <a:off x="56935" y="69972"/>
            <a:ext cx="1070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Problémy</a:t>
            </a:r>
            <a:r>
              <a:rPr lang="en-US" dirty="0" smtClean="0"/>
              <a:t> =&gt; </a:t>
            </a:r>
            <a:r>
              <a:rPr lang="cs-CZ" sz="2400" b="1" dirty="0" err="1" smtClean="0"/>
              <a:t>Efektiv</a:t>
            </a:r>
            <a:r>
              <a:rPr lang="en-US" sz="2400" b="1" dirty="0" err="1" smtClean="0"/>
              <a:t>i</a:t>
            </a:r>
            <a:r>
              <a:rPr lang="cs-CZ" sz="2400" b="1" dirty="0" smtClean="0"/>
              <a:t>t</a:t>
            </a:r>
            <a:r>
              <a:rPr lang="en-US" sz="2400" b="1" dirty="0" smtClean="0"/>
              <a:t>a</a:t>
            </a:r>
            <a:r>
              <a:rPr lang="cs-CZ" sz="2400" b="1" dirty="0" smtClean="0"/>
              <a:t> </a:t>
            </a:r>
            <a:r>
              <a:rPr lang="cs-CZ" sz="2400" b="1" dirty="0"/>
              <a:t>a čistota protokolů – vznikají i jiné typy buněk než požadujeme</a:t>
            </a:r>
          </a:p>
        </p:txBody>
      </p:sp>
      <p:pic>
        <p:nvPicPr>
          <p:cNvPr id="61" name="Obrázek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22672" y="1873160"/>
            <a:ext cx="2387587" cy="17911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718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504772" y="1301486"/>
            <a:ext cx="6656815" cy="4430454"/>
            <a:chOff x="170218" y="1231324"/>
            <a:chExt cx="6656815" cy="4430454"/>
          </a:xfrm>
        </p:grpSpPr>
        <p:sp>
          <p:nvSpPr>
            <p:cNvPr id="3" name="Ovál 55">
              <a:extLst>
                <a:ext uri="{FF2B5EF4-FFF2-40B4-BE49-F238E27FC236}">
                  <a16:creationId xmlns:a16="http://schemas.microsoft.com/office/drawing/2014/main" id="{AF0B6AC3-F610-4469-B2CD-78E4307884A4}"/>
                </a:ext>
              </a:extLst>
            </p:cNvPr>
            <p:cNvSpPr/>
            <p:nvPr/>
          </p:nvSpPr>
          <p:spPr>
            <a:xfrm>
              <a:off x="2414751" y="3708785"/>
              <a:ext cx="2021377" cy="190915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" name="Owal 154">
              <a:extLst>
                <a:ext uri="{FF2B5EF4-FFF2-40B4-BE49-F238E27FC236}">
                  <a16:creationId xmlns:a16="http://schemas.microsoft.com/office/drawing/2014/main" id="{A94F4E3D-C54D-47FD-8116-A0CEBDA08D4F}"/>
                </a:ext>
              </a:extLst>
            </p:cNvPr>
            <p:cNvSpPr/>
            <p:nvPr/>
          </p:nvSpPr>
          <p:spPr>
            <a:xfrm>
              <a:off x="357101" y="2014832"/>
              <a:ext cx="171250" cy="17125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wal 155">
              <a:extLst>
                <a:ext uri="{FF2B5EF4-FFF2-40B4-BE49-F238E27FC236}">
                  <a16:creationId xmlns:a16="http://schemas.microsoft.com/office/drawing/2014/main" id="{AB9730B9-01DB-459C-AC00-FC8DCF660C7B}"/>
                </a:ext>
              </a:extLst>
            </p:cNvPr>
            <p:cNvSpPr/>
            <p:nvPr/>
          </p:nvSpPr>
          <p:spPr>
            <a:xfrm>
              <a:off x="440211" y="2120456"/>
              <a:ext cx="171250" cy="17125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wal 156">
              <a:extLst>
                <a:ext uri="{FF2B5EF4-FFF2-40B4-BE49-F238E27FC236}">
                  <a16:creationId xmlns:a16="http://schemas.microsoft.com/office/drawing/2014/main" id="{B4885CCB-E2DC-4BF1-9A6F-882239D8C0B4}"/>
                </a:ext>
              </a:extLst>
            </p:cNvPr>
            <p:cNvSpPr/>
            <p:nvPr/>
          </p:nvSpPr>
          <p:spPr>
            <a:xfrm>
              <a:off x="533963" y="2226080"/>
              <a:ext cx="171250" cy="17125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wal 157">
              <a:extLst>
                <a:ext uri="{FF2B5EF4-FFF2-40B4-BE49-F238E27FC236}">
                  <a16:creationId xmlns:a16="http://schemas.microsoft.com/office/drawing/2014/main" id="{1409799A-6816-4D08-B14C-04A09000CF42}"/>
                </a:ext>
              </a:extLst>
            </p:cNvPr>
            <p:cNvSpPr/>
            <p:nvPr/>
          </p:nvSpPr>
          <p:spPr>
            <a:xfrm>
              <a:off x="614540" y="2322268"/>
              <a:ext cx="171250" cy="17125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wal 160">
              <a:extLst>
                <a:ext uri="{FF2B5EF4-FFF2-40B4-BE49-F238E27FC236}">
                  <a16:creationId xmlns:a16="http://schemas.microsoft.com/office/drawing/2014/main" id="{57A59979-3793-47BF-9A50-240BB013538F}"/>
                </a:ext>
              </a:extLst>
            </p:cNvPr>
            <p:cNvSpPr/>
            <p:nvPr/>
          </p:nvSpPr>
          <p:spPr>
            <a:xfrm>
              <a:off x="1776755" y="1942172"/>
              <a:ext cx="171250" cy="17125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wal 161">
              <a:extLst>
                <a:ext uri="{FF2B5EF4-FFF2-40B4-BE49-F238E27FC236}">
                  <a16:creationId xmlns:a16="http://schemas.microsoft.com/office/drawing/2014/main" id="{68F99909-53EB-4C39-A5FF-B69F43CA9CA3}"/>
                </a:ext>
              </a:extLst>
            </p:cNvPr>
            <p:cNvSpPr/>
            <p:nvPr/>
          </p:nvSpPr>
          <p:spPr>
            <a:xfrm>
              <a:off x="1859865" y="2047796"/>
              <a:ext cx="171250" cy="1712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wal 162">
              <a:extLst>
                <a:ext uri="{FF2B5EF4-FFF2-40B4-BE49-F238E27FC236}">
                  <a16:creationId xmlns:a16="http://schemas.microsoft.com/office/drawing/2014/main" id="{23E04236-88EF-4955-A7D6-8DDADF52032A}"/>
                </a:ext>
              </a:extLst>
            </p:cNvPr>
            <p:cNvSpPr/>
            <p:nvPr/>
          </p:nvSpPr>
          <p:spPr>
            <a:xfrm>
              <a:off x="1953617" y="2153420"/>
              <a:ext cx="171250" cy="17125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wal 163">
              <a:extLst>
                <a:ext uri="{FF2B5EF4-FFF2-40B4-BE49-F238E27FC236}">
                  <a16:creationId xmlns:a16="http://schemas.microsoft.com/office/drawing/2014/main" id="{0AA694D7-F010-42E3-AC39-C7F3337A5DAA}"/>
                </a:ext>
              </a:extLst>
            </p:cNvPr>
            <p:cNvSpPr/>
            <p:nvPr/>
          </p:nvSpPr>
          <p:spPr>
            <a:xfrm>
              <a:off x="2034194" y="2249608"/>
              <a:ext cx="171250" cy="1712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wal 164">
              <a:extLst>
                <a:ext uri="{FF2B5EF4-FFF2-40B4-BE49-F238E27FC236}">
                  <a16:creationId xmlns:a16="http://schemas.microsoft.com/office/drawing/2014/main" id="{D44C62CE-5AF8-42D7-AFC9-DC10000CE5F1}"/>
                </a:ext>
              </a:extLst>
            </p:cNvPr>
            <p:cNvSpPr/>
            <p:nvPr/>
          </p:nvSpPr>
          <p:spPr>
            <a:xfrm>
              <a:off x="2114771" y="2343904"/>
              <a:ext cx="171250" cy="17125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wal 165">
              <a:extLst>
                <a:ext uri="{FF2B5EF4-FFF2-40B4-BE49-F238E27FC236}">
                  <a16:creationId xmlns:a16="http://schemas.microsoft.com/office/drawing/2014/main" id="{DC8B240C-98DE-49C3-B3CD-0ED79E9B563C}"/>
                </a:ext>
              </a:extLst>
            </p:cNvPr>
            <p:cNvSpPr/>
            <p:nvPr/>
          </p:nvSpPr>
          <p:spPr>
            <a:xfrm>
              <a:off x="2195348" y="2438200"/>
              <a:ext cx="171250" cy="1712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wal 173">
              <a:extLst>
                <a:ext uri="{FF2B5EF4-FFF2-40B4-BE49-F238E27FC236}">
                  <a16:creationId xmlns:a16="http://schemas.microsoft.com/office/drawing/2014/main" id="{42656A73-4915-49ED-8C79-B02339FE1C0E}"/>
                </a:ext>
              </a:extLst>
            </p:cNvPr>
            <p:cNvSpPr/>
            <p:nvPr/>
          </p:nvSpPr>
          <p:spPr>
            <a:xfrm>
              <a:off x="4812796" y="1883780"/>
              <a:ext cx="264426" cy="262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ovéPole 56">
              <a:extLst>
                <a:ext uri="{FF2B5EF4-FFF2-40B4-BE49-F238E27FC236}">
                  <a16:creationId xmlns:a16="http://schemas.microsoft.com/office/drawing/2014/main" id="{DB6AA63C-509A-4000-9DCA-1BFE8E07BB4E}"/>
                </a:ext>
              </a:extLst>
            </p:cNvPr>
            <p:cNvSpPr txBox="1"/>
            <p:nvPr/>
          </p:nvSpPr>
          <p:spPr>
            <a:xfrm>
              <a:off x="1033543" y="3479973"/>
              <a:ext cx="545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TPA</a:t>
              </a:r>
            </a:p>
          </p:txBody>
        </p:sp>
        <p:cxnSp>
          <p:nvCxnSpPr>
            <p:cNvPr id="16" name="Přímá spojnice se šipkou 61">
              <a:extLst>
                <a:ext uri="{FF2B5EF4-FFF2-40B4-BE49-F238E27FC236}">
                  <a16:creationId xmlns:a16="http://schemas.microsoft.com/office/drawing/2014/main" id="{D1D07207-87FB-4EE3-B905-4481C07562FF}"/>
                </a:ext>
              </a:extLst>
            </p:cNvPr>
            <p:cNvCxnSpPr>
              <a:cxnSpLocks/>
            </p:cNvCxnSpPr>
            <p:nvPr/>
          </p:nvCxnSpPr>
          <p:spPr>
            <a:xfrm>
              <a:off x="1530962" y="3741737"/>
              <a:ext cx="1155739" cy="5821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62">
              <a:extLst>
                <a:ext uri="{FF2B5EF4-FFF2-40B4-BE49-F238E27FC236}">
                  <a16:creationId xmlns:a16="http://schemas.microsoft.com/office/drawing/2014/main" id="{FD399F20-10E7-442A-BF09-2BD3D994E5C5}"/>
                </a:ext>
              </a:extLst>
            </p:cNvPr>
            <p:cNvSpPr txBox="1"/>
            <p:nvPr/>
          </p:nvSpPr>
          <p:spPr>
            <a:xfrm>
              <a:off x="2637363" y="4220811"/>
              <a:ext cx="420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/>
                <a:t>PKC</a:t>
              </a:r>
            </a:p>
          </p:txBody>
        </p:sp>
        <p:sp>
          <p:nvSpPr>
            <p:cNvPr id="18" name="TextovéPole 63">
              <a:extLst>
                <a:ext uri="{FF2B5EF4-FFF2-40B4-BE49-F238E27FC236}">
                  <a16:creationId xmlns:a16="http://schemas.microsoft.com/office/drawing/2014/main" id="{78E6B8AE-5AD2-4B26-8E95-031BBB01D237}"/>
                </a:ext>
              </a:extLst>
            </p:cNvPr>
            <p:cNvSpPr txBox="1"/>
            <p:nvPr/>
          </p:nvSpPr>
          <p:spPr>
            <a:xfrm>
              <a:off x="3074248" y="444037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/>
                <a:t>ERK</a:t>
              </a:r>
            </a:p>
          </p:txBody>
        </p:sp>
        <p:grpSp>
          <p:nvGrpSpPr>
            <p:cNvPr id="19" name="Skupina 70">
              <a:extLst>
                <a:ext uri="{FF2B5EF4-FFF2-40B4-BE49-F238E27FC236}">
                  <a16:creationId xmlns:a16="http://schemas.microsoft.com/office/drawing/2014/main" id="{9DA58FC2-49F9-42FF-A057-CDCB06EC4890}"/>
                </a:ext>
              </a:extLst>
            </p:cNvPr>
            <p:cNvGrpSpPr/>
            <p:nvPr/>
          </p:nvGrpSpPr>
          <p:grpSpPr>
            <a:xfrm>
              <a:off x="3150592" y="5011663"/>
              <a:ext cx="620683" cy="172280"/>
              <a:chOff x="1149928" y="6115398"/>
              <a:chExt cx="620683" cy="172280"/>
            </a:xfrm>
          </p:grpSpPr>
          <p:cxnSp>
            <p:nvCxnSpPr>
              <p:cNvPr id="65" name="Přímá spojnice 65">
                <a:extLst>
                  <a:ext uri="{FF2B5EF4-FFF2-40B4-BE49-F238E27FC236}">
                    <a16:creationId xmlns:a16="http://schemas.microsoft.com/office/drawing/2014/main" id="{97E099FF-F533-4D5E-851C-3ACC0E8B7978}"/>
                  </a:ext>
                </a:extLst>
              </p:cNvPr>
              <p:cNvCxnSpPr/>
              <p:nvPr/>
            </p:nvCxnSpPr>
            <p:spPr>
              <a:xfrm>
                <a:off x="1149928" y="6287678"/>
                <a:ext cx="62068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Přímá spojnice 67">
                <a:extLst>
                  <a:ext uri="{FF2B5EF4-FFF2-40B4-BE49-F238E27FC236}">
                    <a16:creationId xmlns:a16="http://schemas.microsoft.com/office/drawing/2014/main" id="{B29001D2-698F-4B54-91B5-70C75E6EEE95}"/>
                  </a:ext>
                </a:extLst>
              </p:cNvPr>
              <p:cNvCxnSpPr/>
              <p:nvPr/>
            </p:nvCxnSpPr>
            <p:spPr>
              <a:xfrm flipV="1">
                <a:off x="1454728" y="6115398"/>
                <a:ext cx="0" cy="16285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Přímá spojnice se šipkou 69">
                <a:extLst>
                  <a:ext uri="{FF2B5EF4-FFF2-40B4-BE49-F238E27FC236}">
                    <a16:creationId xmlns:a16="http://schemas.microsoft.com/office/drawing/2014/main" id="{AFDEAD34-939C-4BDC-A832-EF7275519E74}"/>
                  </a:ext>
                </a:extLst>
              </p:cNvPr>
              <p:cNvCxnSpPr/>
              <p:nvPr/>
            </p:nvCxnSpPr>
            <p:spPr>
              <a:xfrm>
                <a:off x="1446706" y="6119409"/>
                <a:ext cx="31588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Přímá spojnice se šipkou 73">
              <a:extLst>
                <a:ext uri="{FF2B5EF4-FFF2-40B4-BE49-F238E27FC236}">
                  <a16:creationId xmlns:a16="http://schemas.microsoft.com/office/drawing/2014/main" id="{D559BF7B-F59F-4124-A1D5-45B0CAC87CB3}"/>
                </a:ext>
              </a:extLst>
            </p:cNvPr>
            <p:cNvCxnSpPr>
              <a:cxnSpLocks/>
            </p:cNvCxnSpPr>
            <p:nvPr/>
          </p:nvCxnSpPr>
          <p:spPr>
            <a:xfrm>
              <a:off x="2985275" y="4387714"/>
              <a:ext cx="192152" cy="1195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82">
              <a:extLst>
                <a:ext uri="{FF2B5EF4-FFF2-40B4-BE49-F238E27FC236}">
                  <a16:creationId xmlns:a16="http://schemas.microsoft.com/office/drawing/2014/main" id="{CDBFD5D7-0274-4DA4-869A-D4967BAC13DA}"/>
                </a:ext>
              </a:extLst>
            </p:cNvPr>
            <p:cNvCxnSpPr>
              <a:cxnSpLocks/>
            </p:cNvCxnSpPr>
            <p:nvPr/>
          </p:nvCxnSpPr>
          <p:spPr>
            <a:xfrm>
              <a:off x="3352435" y="4675393"/>
              <a:ext cx="205913" cy="24629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ovéPole 85">
              <a:extLst>
                <a:ext uri="{FF2B5EF4-FFF2-40B4-BE49-F238E27FC236}">
                  <a16:creationId xmlns:a16="http://schemas.microsoft.com/office/drawing/2014/main" id="{FCDB01E0-8585-499F-A351-DD4A578A88C1}"/>
                </a:ext>
              </a:extLst>
            </p:cNvPr>
            <p:cNvSpPr txBox="1"/>
            <p:nvPr/>
          </p:nvSpPr>
          <p:spPr>
            <a:xfrm>
              <a:off x="3436161" y="4807527"/>
              <a:ext cx="1019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i="1" dirty="0"/>
                <a:t>gene</a:t>
              </a:r>
            </a:p>
            <a:p>
              <a:pPr algn="ctr"/>
              <a:r>
                <a:rPr lang="cs-CZ" sz="1000" i="1" dirty="0" err="1"/>
                <a:t>expression</a:t>
              </a:r>
              <a:endParaRPr lang="cs-CZ" sz="1000" i="1" dirty="0"/>
            </a:p>
          </p:txBody>
        </p:sp>
        <p:cxnSp>
          <p:nvCxnSpPr>
            <p:cNvPr id="23" name="Přímá spojnice se šipkou 30">
              <a:extLst>
                <a:ext uri="{FF2B5EF4-FFF2-40B4-BE49-F238E27FC236}">
                  <a16:creationId xmlns:a16="http://schemas.microsoft.com/office/drawing/2014/main" id="{17CB338E-7387-4C35-ACA7-0C5A896C4F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236" y="2291654"/>
              <a:ext cx="834951" cy="2742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30">
              <a:extLst>
                <a:ext uri="{FF2B5EF4-FFF2-40B4-BE49-F238E27FC236}">
                  <a16:creationId xmlns:a16="http://schemas.microsoft.com/office/drawing/2014/main" id="{2EEFBE79-284F-487F-A2A9-DABA3ACC2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0762" y="2262616"/>
              <a:ext cx="2033143" cy="7144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30">
              <a:extLst>
                <a:ext uri="{FF2B5EF4-FFF2-40B4-BE49-F238E27FC236}">
                  <a16:creationId xmlns:a16="http://schemas.microsoft.com/office/drawing/2014/main" id="{680EF3C0-1980-4039-8DFC-01813DA5F139}"/>
                </a:ext>
              </a:extLst>
            </p:cNvPr>
            <p:cNvCxnSpPr>
              <a:cxnSpLocks/>
            </p:cNvCxnSpPr>
            <p:nvPr/>
          </p:nvCxnSpPr>
          <p:spPr>
            <a:xfrm>
              <a:off x="2527419" y="2503082"/>
              <a:ext cx="2504556" cy="1165093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blouk 59">
              <a:extLst>
                <a:ext uri="{FF2B5EF4-FFF2-40B4-BE49-F238E27FC236}">
                  <a16:creationId xmlns:a16="http://schemas.microsoft.com/office/drawing/2014/main" id="{4AC3C15E-79B7-42C3-ADC6-9B9D426A3875}"/>
                </a:ext>
              </a:extLst>
            </p:cNvPr>
            <p:cNvSpPr/>
            <p:nvPr/>
          </p:nvSpPr>
          <p:spPr>
            <a:xfrm rot="17276264">
              <a:off x="1381978" y="2908896"/>
              <a:ext cx="2107344" cy="1948125"/>
            </a:xfrm>
            <a:prstGeom prst="arc">
              <a:avLst/>
            </a:prstGeom>
            <a:ln w="38100" cmpd="sng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Pravá složená závorka 87">
              <a:extLst>
                <a:ext uri="{FF2B5EF4-FFF2-40B4-BE49-F238E27FC236}">
                  <a16:creationId xmlns:a16="http://schemas.microsoft.com/office/drawing/2014/main" id="{7BA4E122-59A9-4B42-8A80-CBA2F16D4887}"/>
                </a:ext>
              </a:extLst>
            </p:cNvPr>
            <p:cNvSpPr/>
            <p:nvPr/>
          </p:nvSpPr>
          <p:spPr>
            <a:xfrm flipH="1">
              <a:off x="2158587" y="3571389"/>
              <a:ext cx="283994" cy="2090389"/>
            </a:xfrm>
            <a:prstGeom prst="rightBrace">
              <a:avLst>
                <a:gd name="adj1" fmla="val 8333"/>
                <a:gd name="adj2" fmla="val 4947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Pravá složená závorka 87">
              <a:extLst>
                <a:ext uri="{FF2B5EF4-FFF2-40B4-BE49-F238E27FC236}">
                  <a16:creationId xmlns:a16="http://schemas.microsoft.com/office/drawing/2014/main" id="{A225C272-8873-4DDE-8862-23CCC55891E8}"/>
                </a:ext>
              </a:extLst>
            </p:cNvPr>
            <p:cNvSpPr/>
            <p:nvPr/>
          </p:nvSpPr>
          <p:spPr>
            <a:xfrm>
              <a:off x="4322955" y="3568162"/>
              <a:ext cx="283994" cy="2090389"/>
            </a:xfrm>
            <a:prstGeom prst="rightBrace">
              <a:avLst>
                <a:gd name="adj1" fmla="val 8333"/>
                <a:gd name="adj2" fmla="val 4947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wal 237">
              <a:extLst>
                <a:ext uri="{FF2B5EF4-FFF2-40B4-BE49-F238E27FC236}">
                  <a16:creationId xmlns:a16="http://schemas.microsoft.com/office/drawing/2014/main" id="{1AA6E730-9069-4F79-8B92-15961196116A}"/>
                </a:ext>
              </a:extLst>
            </p:cNvPr>
            <p:cNvSpPr/>
            <p:nvPr/>
          </p:nvSpPr>
          <p:spPr>
            <a:xfrm>
              <a:off x="5100500" y="5265925"/>
              <a:ext cx="171250" cy="17125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ovéPole 49">
              <a:extLst>
                <a:ext uri="{FF2B5EF4-FFF2-40B4-BE49-F238E27FC236}">
                  <a16:creationId xmlns:a16="http://schemas.microsoft.com/office/drawing/2014/main" id="{D517E7C0-872C-42E2-B528-D47AB19501C3}"/>
                </a:ext>
              </a:extLst>
            </p:cNvPr>
            <p:cNvSpPr txBox="1"/>
            <p:nvPr/>
          </p:nvSpPr>
          <p:spPr>
            <a:xfrm>
              <a:off x="5291194" y="5149827"/>
              <a:ext cx="12563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err="1"/>
                <a:t>cardiomyocyte</a:t>
              </a:r>
              <a:endParaRPr lang="cs-CZ" sz="1400" dirty="0"/>
            </a:p>
          </p:txBody>
        </p:sp>
        <p:sp>
          <p:nvSpPr>
            <p:cNvPr id="31" name="TextovéPole 92">
              <a:extLst>
                <a:ext uri="{FF2B5EF4-FFF2-40B4-BE49-F238E27FC236}">
                  <a16:creationId xmlns:a16="http://schemas.microsoft.com/office/drawing/2014/main" id="{07ADEFEB-FEDF-4EAB-B51D-A4D8AC6C21E3}"/>
                </a:ext>
              </a:extLst>
            </p:cNvPr>
            <p:cNvSpPr txBox="1"/>
            <p:nvPr/>
          </p:nvSpPr>
          <p:spPr>
            <a:xfrm>
              <a:off x="170218" y="1231324"/>
              <a:ext cx="9593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Embryonic</a:t>
              </a:r>
              <a:endParaRPr lang="cs-CZ" sz="1400" dirty="0"/>
            </a:p>
            <a:p>
              <a:pPr algn="ctr"/>
              <a:r>
                <a:rPr lang="cs-CZ" sz="1400" dirty="0"/>
                <a:t>stem </a:t>
              </a:r>
              <a:r>
                <a:rPr lang="cs-CZ" sz="1400" dirty="0" err="1"/>
                <a:t>cells</a:t>
              </a:r>
              <a:endParaRPr lang="cs-CZ" sz="1400" dirty="0"/>
            </a:p>
          </p:txBody>
        </p:sp>
        <p:sp>
          <p:nvSpPr>
            <p:cNvPr id="32" name="TextovéPole 93">
              <a:extLst>
                <a:ext uri="{FF2B5EF4-FFF2-40B4-BE49-F238E27FC236}">
                  <a16:creationId xmlns:a16="http://schemas.microsoft.com/office/drawing/2014/main" id="{C71A0865-3393-4AF5-A61F-32E79499FEAE}"/>
                </a:ext>
              </a:extLst>
            </p:cNvPr>
            <p:cNvSpPr txBox="1"/>
            <p:nvPr/>
          </p:nvSpPr>
          <p:spPr>
            <a:xfrm>
              <a:off x="1592108" y="1238068"/>
              <a:ext cx="1939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Germ</a:t>
              </a:r>
              <a:r>
                <a:rPr lang="cs-CZ" sz="1400" dirty="0"/>
                <a:t> </a:t>
              </a:r>
              <a:r>
                <a:rPr lang="cs-CZ" sz="1400" dirty="0" err="1"/>
                <a:t>layers</a:t>
              </a:r>
              <a:r>
                <a:rPr lang="cs-CZ" sz="1400" dirty="0"/>
                <a:t> </a:t>
              </a:r>
              <a:r>
                <a:rPr lang="cs-CZ" sz="1400" dirty="0" err="1"/>
                <a:t>progenitors</a:t>
              </a:r>
              <a:endParaRPr lang="cs-CZ" sz="1400" dirty="0"/>
            </a:p>
            <a:p>
              <a:pPr algn="ctr"/>
              <a:r>
                <a:rPr lang="cs-CZ" sz="1400" dirty="0" err="1"/>
                <a:t>within</a:t>
              </a:r>
              <a:r>
                <a:rPr lang="cs-CZ" sz="1400" dirty="0"/>
                <a:t> </a:t>
              </a:r>
              <a:r>
                <a:rPr lang="cs-CZ" sz="1400" dirty="0" err="1"/>
                <a:t>embryoid</a:t>
              </a:r>
              <a:r>
                <a:rPr lang="cs-CZ" sz="1400" dirty="0"/>
                <a:t> body</a:t>
              </a:r>
            </a:p>
          </p:txBody>
        </p:sp>
        <p:sp>
          <p:nvSpPr>
            <p:cNvPr id="33" name="TextovéPole 94">
              <a:extLst>
                <a:ext uri="{FF2B5EF4-FFF2-40B4-BE49-F238E27FC236}">
                  <a16:creationId xmlns:a16="http://schemas.microsoft.com/office/drawing/2014/main" id="{0C03DC8C-AE67-45CF-8C32-65C3C217B6D2}"/>
                </a:ext>
              </a:extLst>
            </p:cNvPr>
            <p:cNvSpPr txBox="1"/>
            <p:nvPr/>
          </p:nvSpPr>
          <p:spPr>
            <a:xfrm>
              <a:off x="4266128" y="1234617"/>
              <a:ext cx="2560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err="1"/>
                <a:t>Differentiating</a:t>
              </a:r>
              <a:r>
                <a:rPr lang="cs-CZ" sz="1400" dirty="0"/>
                <a:t> </a:t>
              </a:r>
              <a:r>
                <a:rPr lang="cs-CZ" sz="1400" dirty="0" err="1"/>
                <a:t>cells</a:t>
              </a:r>
              <a:endParaRPr lang="cs-CZ" sz="1400" dirty="0"/>
            </a:p>
            <a:p>
              <a:pPr algn="ctr"/>
              <a:r>
                <a:rPr lang="cs-CZ" sz="1400" dirty="0" err="1"/>
                <a:t>of</a:t>
              </a:r>
              <a:r>
                <a:rPr lang="cs-CZ" sz="1400" dirty="0"/>
                <a:t> </a:t>
              </a:r>
              <a:r>
                <a:rPr lang="cs-CZ" sz="1400" dirty="0" err="1"/>
                <a:t>various</a:t>
              </a:r>
              <a:r>
                <a:rPr lang="cs-CZ" sz="1400" dirty="0"/>
                <a:t> </a:t>
              </a:r>
              <a:r>
                <a:rPr lang="cs-CZ" sz="1400" dirty="0" err="1"/>
                <a:t>lineages</a:t>
              </a:r>
              <a:endParaRPr lang="cs-CZ" sz="1400" dirty="0"/>
            </a:p>
          </p:txBody>
        </p:sp>
        <p:sp>
          <p:nvSpPr>
            <p:cNvPr id="34" name="Owal 173">
              <a:extLst>
                <a:ext uri="{FF2B5EF4-FFF2-40B4-BE49-F238E27FC236}">
                  <a16:creationId xmlns:a16="http://schemas.microsoft.com/office/drawing/2014/main" id="{9597C4DD-5513-4219-8192-71B3D2170252}"/>
                </a:ext>
              </a:extLst>
            </p:cNvPr>
            <p:cNvSpPr/>
            <p:nvPr/>
          </p:nvSpPr>
          <p:spPr>
            <a:xfrm>
              <a:off x="4945009" y="2013998"/>
              <a:ext cx="264426" cy="2621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wal 173">
              <a:extLst>
                <a:ext uri="{FF2B5EF4-FFF2-40B4-BE49-F238E27FC236}">
                  <a16:creationId xmlns:a16="http://schemas.microsoft.com/office/drawing/2014/main" id="{6C210F9D-334C-4C0C-BE22-55C1C788B600}"/>
                </a:ext>
              </a:extLst>
            </p:cNvPr>
            <p:cNvSpPr/>
            <p:nvPr/>
          </p:nvSpPr>
          <p:spPr>
            <a:xfrm>
              <a:off x="5058030" y="2135136"/>
              <a:ext cx="264426" cy="262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wal 173">
              <a:extLst>
                <a:ext uri="{FF2B5EF4-FFF2-40B4-BE49-F238E27FC236}">
                  <a16:creationId xmlns:a16="http://schemas.microsoft.com/office/drawing/2014/main" id="{BF3E0E51-AD96-4677-9739-5423FDE3745F}"/>
                </a:ext>
              </a:extLst>
            </p:cNvPr>
            <p:cNvSpPr/>
            <p:nvPr/>
          </p:nvSpPr>
          <p:spPr>
            <a:xfrm>
              <a:off x="5180292" y="2259680"/>
              <a:ext cx="264426" cy="26210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wal 173">
              <a:extLst>
                <a:ext uri="{FF2B5EF4-FFF2-40B4-BE49-F238E27FC236}">
                  <a16:creationId xmlns:a16="http://schemas.microsoft.com/office/drawing/2014/main" id="{91E36798-3080-4E34-AA1F-9231EB62588A}"/>
                </a:ext>
              </a:extLst>
            </p:cNvPr>
            <p:cNvSpPr/>
            <p:nvPr/>
          </p:nvSpPr>
          <p:spPr>
            <a:xfrm>
              <a:off x="5271940" y="2355144"/>
              <a:ext cx="264426" cy="262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wal 173">
              <a:extLst>
                <a:ext uri="{FF2B5EF4-FFF2-40B4-BE49-F238E27FC236}">
                  <a16:creationId xmlns:a16="http://schemas.microsoft.com/office/drawing/2014/main" id="{D761FF68-A9BE-45C0-B11E-30104851BA97}"/>
                </a:ext>
              </a:extLst>
            </p:cNvPr>
            <p:cNvSpPr/>
            <p:nvPr/>
          </p:nvSpPr>
          <p:spPr>
            <a:xfrm>
              <a:off x="5393082" y="2477949"/>
              <a:ext cx="264426" cy="26210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wal 173">
              <a:extLst>
                <a:ext uri="{FF2B5EF4-FFF2-40B4-BE49-F238E27FC236}">
                  <a16:creationId xmlns:a16="http://schemas.microsoft.com/office/drawing/2014/main" id="{ABE9901D-5761-4C22-84ED-34E925060ACC}"/>
                </a:ext>
              </a:extLst>
            </p:cNvPr>
            <p:cNvSpPr/>
            <p:nvPr/>
          </p:nvSpPr>
          <p:spPr>
            <a:xfrm>
              <a:off x="5538618" y="2619460"/>
              <a:ext cx="264426" cy="26210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wal 173">
              <a:extLst>
                <a:ext uri="{FF2B5EF4-FFF2-40B4-BE49-F238E27FC236}">
                  <a16:creationId xmlns:a16="http://schemas.microsoft.com/office/drawing/2014/main" id="{B1FA6DB1-4E52-4DDC-90BF-FB521514BC11}"/>
                </a:ext>
              </a:extLst>
            </p:cNvPr>
            <p:cNvSpPr/>
            <p:nvPr/>
          </p:nvSpPr>
          <p:spPr>
            <a:xfrm>
              <a:off x="5657508" y="2746244"/>
              <a:ext cx="264426" cy="26210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wal 173">
              <a:extLst>
                <a:ext uri="{FF2B5EF4-FFF2-40B4-BE49-F238E27FC236}">
                  <a16:creationId xmlns:a16="http://schemas.microsoft.com/office/drawing/2014/main" id="{2C72439C-EA9E-4473-92BF-242D0AF9C455}"/>
                </a:ext>
              </a:extLst>
            </p:cNvPr>
            <p:cNvSpPr/>
            <p:nvPr/>
          </p:nvSpPr>
          <p:spPr>
            <a:xfrm>
              <a:off x="5368221" y="1906265"/>
              <a:ext cx="264426" cy="262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wal 173">
              <a:extLst>
                <a:ext uri="{FF2B5EF4-FFF2-40B4-BE49-F238E27FC236}">
                  <a16:creationId xmlns:a16="http://schemas.microsoft.com/office/drawing/2014/main" id="{D9BCD265-2FD5-4036-9E11-271B386D46D6}"/>
                </a:ext>
              </a:extLst>
            </p:cNvPr>
            <p:cNvSpPr/>
            <p:nvPr/>
          </p:nvSpPr>
          <p:spPr>
            <a:xfrm>
              <a:off x="5500434" y="2036483"/>
              <a:ext cx="264426" cy="2621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wal 173">
              <a:extLst>
                <a:ext uri="{FF2B5EF4-FFF2-40B4-BE49-F238E27FC236}">
                  <a16:creationId xmlns:a16="http://schemas.microsoft.com/office/drawing/2014/main" id="{BAB8E775-36F9-4AAC-8715-95369AFE2E63}"/>
                </a:ext>
              </a:extLst>
            </p:cNvPr>
            <p:cNvSpPr/>
            <p:nvPr/>
          </p:nvSpPr>
          <p:spPr>
            <a:xfrm>
              <a:off x="5613455" y="2157621"/>
              <a:ext cx="264426" cy="262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wal 173">
              <a:extLst>
                <a:ext uri="{FF2B5EF4-FFF2-40B4-BE49-F238E27FC236}">
                  <a16:creationId xmlns:a16="http://schemas.microsoft.com/office/drawing/2014/main" id="{057B0613-AECA-4A3D-BA5B-665356AA3C1E}"/>
                </a:ext>
              </a:extLst>
            </p:cNvPr>
            <p:cNvSpPr/>
            <p:nvPr/>
          </p:nvSpPr>
          <p:spPr>
            <a:xfrm>
              <a:off x="5735717" y="2282165"/>
              <a:ext cx="264426" cy="26210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wal 173">
              <a:extLst>
                <a:ext uri="{FF2B5EF4-FFF2-40B4-BE49-F238E27FC236}">
                  <a16:creationId xmlns:a16="http://schemas.microsoft.com/office/drawing/2014/main" id="{B3144279-9752-48FA-838B-D7364DFD6F1F}"/>
                </a:ext>
              </a:extLst>
            </p:cNvPr>
            <p:cNvSpPr/>
            <p:nvPr/>
          </p:nvSpPr>
          <p:spPr>
            <a:xfrm>
              <a:off x="5827365" y="2377629"/>
              <a:ext cx="264426" cy="262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wal 173">
              <a:extLst>
                <a:ext uri="{FF2B5EF4-FFF2-40B4-BE49-F238E27FC236}">
                  <a16:creationId xmlns:a16="http://schemas.microsoft.com/office/drawing/2014/main" id="{BAEC9DB9-6727-4719-89B3-AE25E55D1732}"/>
                </a:ext>
              </a:extLst>
            </p:cNvPr>
            <p:cNvSpPr/>
            <p:nvPr/>
          </p:nvSpPr>
          <p:spPr>
            <a:xfrm>
              <a:off x="5948507" y="2500434"/>
              <a:ext cx="264426" cy="26210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wal 173">
              <a:extLst>
                <a:ext uri="{FF2B5EF4-FFF2-40B4-BE49-F238E27FC236}">
                  <a16:creationId xmlns:a16="http://schemas.microsoft.com/office/drawing/2014/main" id="{45590A12-C28B-49AD-BC68-2D773EF69E9C}"/>
                </a:ext>
              </a:extLst>
            </p:cNvPr>
            <p:cNvSpPr/>
            <p:nvPr/>
          </p:nvSpPr>
          <p:spPr>
            <a:xfrm>
              <a:off x="6094043" y="2641945"/>
              <a:ext cx="264426" cy="262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wal 173">
              <a:extLst>
                <a:ext uri="{FF2B5EF4-FFF2-40B4-BE49-F238E27FC236}">
                  <a16:creationId xmlns:a16="http://schemas.microsoft.com/office/drawing/2014/main" id="{7B71854B-0809-41C1-890B-0656B1F77D3A}"/>
                </a:ext>
              </a:extLst>
            </p:cNvPr>
            <p:cNvSpPr/>
            <p:nvPr/>
          </p:nvSpPr>
          <p:spPr>
            <a:xfrm>
              <a:off x="6212933" y="2768729"/>
              <a:ext cx="264426" cy="26210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wal 173">
              <a:extLst>
                <a:ext uri="{FF2B5EF4-FFF2-40B4-BE49-F238E27FC236}">
                  <a16:creationId xmlns:a16="http://schemas.microsoft.com/office/drawing/2014/main" id="{7DB8C5F0-3CB1-4966-96F6-527911F8C0C6}"/>
                </a:ext>
              </a:extLst>
            </p:cNvPr>
            <p:cNvSpPr/>
            <p:nvPr/>
          </p:nvSpPr>
          <p:spPr>
            <a:xfrm>
              <a:off x="5091968" y="3480468"/>
              <a:ext cx="264426" cy="26210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wal 173">
              <a:extLst>
                <a:ext uri="{FF2B5EF4-FFF2-40B4-BE49-F238E27FC236}">
                  <a16:creationId xmlns:a16="http://schemas.microsoft.com/office/drawing/2014/main" id="{22BA8C58-E539-47E5-A727-6453821F3E99}"/>
                </a:ext>
              </a:extLst>
            </p:cNvPr>
            <p:cNvSpPr/>
            <p:nvPr/>
          </p:nvSpPr>
          <p:spPr>
            <a:xfrm>
              <a:off x="5224181" y="3610686"/>
              <a:ext cx="264426" cy="26210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wal 173">
              <a:extLst>
                <a:ext uri="{FF2B5EF4-FFF2-40B4-BE49-F238E27FC236}">
                  <a16:creationId xmlns:a16="http://schemas.microsoft.com/office/drawing/2014/main" id="{172ACF7D-5577-4CE8-AB78-49A3772D1C1B}"/>
                </a:ext>
              </a:extLst>
            </p:cNvPr>
            <p:cNvSpPr/>
            <p:nvPr/>
          </p:nvSpPr>
          <p:spPr>
            <a:xfrm>
              <a:off x="5337202" y="3731824"/>
              <a:ext cx="264426" cy="262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wal 173">
              <a:extLst>
                <a:ext uri="{FF2B5EF4-FFF2-40B4-BE49-F238E27FC236}">
                  <a16:creationId xmlns:a16="http://schemas.microsoft.com/office/drawing/2014/main" id="{61AF92DD-AF8E-4C2F-8B6A-50927D173902}"/>
                </a:ext>
              </a:extLst>
            </p:cNvPr>
            <p:cNvSpPr/>
            <p:nvPr/>
          </p:nvSpPr>
          <p:spPr>
            <a:xfrm>
              <a:off x="5459464" y="3856368"/>
              <a:ext cx="264426" cy="26210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wal 173">
              <a:extLst>
                <a:ext uri="{FF2B5EF4-FFF2-40B4-BE49-F238E27FC236}">
                  <a16:creationId xmlns:a16="http://schemas.microsoft.com/office/drawing/2014/main" id="{54743591-5EB0-41F8-A84D-2260A9F2B401}"/>
                </a:ext>
              </a:extLst>
            </p:cNvPr>
            <p:cNvSpPr/>
            <p:nvPr/>
          </p:nvSpPr>
          <p:spPr>
            <a:xfrm>
              <a:off x="5551112" y="3951832"/>
              <a:ext cx="264426" cy="26210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wal 173">
              <a:extLst>
                <a:ext uri="{FF2B5EF4-FFF2-40B4-BE49-F238E27FC236}">
                  <a16:creationId xmlns:a16="http://schemas.microsoft.com/office/drawing/2014/main" id="{D003407C-8DF8-4292-A225-D72777335922}"/>
                </a:ext>
              </a:extLst>
            </p:cNvPr>
            <p:cNvSpPr/>
            <p:nvPr/>
          </p:nvSpPr>
          <p:spPr>
            <a:xfrm>
              <a:off x="5672254" y="4074637"/>
              <a:ext cx="264426" cy="26210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wal 173">
              <a:extLst>
                <a:ext uri="{FF2B5EF4-FFF2-40B4-BE49-F238E27FC236}">
                  <a16:creationId xmlns:a16="http://schemas.microsoft.com/office/drawing/2014/main" id="{E4D480B9-4F8B-4793-B18A-EDFE98CD6527}"/>
                </a:ext>
              </a:extLst>
            </p:cNvPr>
            <p:cNvSpPr/>
            <p:nvPr/>
          </p:nvSpPr>
          <p:spPr>
            <a:xfrm>
              <a:off x="5817790" y="4216148"/>
              <a:ext cx="264426" cy="26210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wal 173">
              <a:extLst>
                <a:ext uri="{FF2B5EF4-FFF2-40B4-BE49-F238E27FC236}">
                  <a16:creationId xmlns:a16="http://schemas.microsoft.com/office/drawing/2014/main" id="{114E3B7B-C88E-45B4-A1E9-0115E8E035B9}"/>
                </a:ext>
              </a:extLst>
            </p:cNvPr>
            <p:cNvSpPr/>
            <p:nvPr/>
          </p:nvSpPr>
          <p:spPr>
            <a:xfrm>
              <a:off x="5936680" y="4342932"/>
              <a:ext cx="264426" cy="26210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wal 173">
              <a:extLst>
                <a:ext uri="{FF2B5EF4-FFF2-40B4-BE49-F238E27FC236}">
                  <a16:creationId xmlns:a16="http://schemas.microsoft.com/office/drawing/2014/main" id="{51F14FC2-A290-4E30-B079-83A8BED5894D}"/>
                </a:ext>
              </a:extLst>
            </p:cNvPr>
            <p:cNvSpPr/>
            <p:nvPr/>
          </p:nvSpPr>
          <p:spPr>
            <a:xfrm>
              <a:off x="5647393" y="3502953"/>
              <a:ext cx="264426" cy="262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wal 173">
              <a:extLst>
                <a:ext uri="{FF2B5EF4-FFF2-40B4-BE49-F238E27FC236}">
                  <a16:creationId xmlns:a16="http://schemas.microsoft.com/office/drawing/2014/main" id="{6809A706-6826-4C90-B968-5D80254367D0}"/>
                </a:ext>
              </a:extLst>
            </p:cNvPr>
            <p:cNvSpPr/>
            <p:nvPr/>
          </p:nvSpPr>
          <p:spPr>
            <a:xfrm>
              <a:off x="5779606" y="3633171"/>
              <a:ext cx="264426" cy="26210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wal 173">
              <a:extLst>
                <a:ext uri="{FF2B5EF4-FFF2-40B4-BE49-F238E27FC236}">
                  <a16:creationId xmlns:a16="http://schemas.microsoft.com/office/drawing/2014/main" id="{0F059910-5DCC-4D39-938E-23D10877CE0C}"/>
                </a:ext>
              </a:extLst>
            </p:cNvPr>
            <p:cNvSpPr/>
            <p:nvPr/>
          </p:nvSpPr>
          <p:spPr>
            <a:xfrm>
              <a:off x="5892627" y="3754309"/>
              <a:ext cx="264426" cy="26210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wal 173">
              <a:extLst>
                <a:ext uri="{FF2B5EF4-FFF2-40B4-BE49-F238E27FC236}">
                  <a16:creationId xmlns:a16="http://schemas.microsoft.com/office/drawing/2014/main" id="{A1BF0AE9-FE3D-4C2B-8EAB-8BB44E5AC6E6}"/>
                </a:ext>
              </a:extLst>
            </p:cNvPr>
            <p:cNvSpPr/>
            <p:nvPr/>
          </p:nvSpPr>
          <p:spPr>
            <a:xfrm>
              <a:off x="6014889" y="3878853"/>
              <a:ext cx="264426" cy="26210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wal 173">
              <a:extLst>
                <a:ext uri="{FF2B5EF4-FFF2-40B4-BE49-F238E27FC236}">
                  <a16:creationId xmlns:a16="http://schemas.microsoft.com/office/drawing/2014/main" id="{2D3A462D-565D-4A34-911B-A01EBA04005E}"/>
                </a:ext>
              </a:extLst>
            </p:cNvPr>
            <p:cNvSpPr/>
            <p:nvPr/>
          </p:nvSpPr>
          <p:spPr>
            <a:xfrm>
              <a:off x="6106537" y="3974317"/>
              <a:ext cx="264426" cy="26210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wal 173">
              <a:extLst>
                <a:ext uri="{FF2B5EF4-FFF2-40B4-BE49-F238E27FC236}">
                  <a16:creationId xmlns:a16="http://schemas.microsoft.com/office/drawing/2014/main" id="{967D964D-F314-4C20-A27A-7988833D64C9}"/>
                </a:ext>
              </a:extLst>
            </p:cNvPr>
            <p:cNvSpPr/>
            <p:nvPr/>
          </p:nvSpPr>
          <p:spPr>
            <a:xfrm>
              <a:off x="6227679" y="4097122"/>
              <a:ext cx="264426" cy="26210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wal 173">
              <a:extLst>
                <a:ext uri="{FF2B5EF4-FFF2-40B4-BE49-F238E27FC236}">
                  <a16:creationId xmlns:a16="http://schemas.microsoft.com/office/drawing/2014/main" id="{A7EE9391-9D4D-43DB-A080-B504930E14EA}"/>
                </a:ext>
              </a:extLst>
            </p:cNvPr>
            <p:cNvSpPr/>
            <p:nvPr/>
          </p:nvSpPr>
          <p:spPr>
            <a:xfrm>
              <a:off x="6373215" y="4238633"/>
              <a:ext cx="264426" cy="26210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wal 173">
              <a:extLst>
                <a:ext uri="{FF2B5EF4-FFF2-40B4-BE49-F238E27FC236}">
                  <a16:creationId xmlns:a16="http://schemas.microsoft.com/office/drawing/2014/main" id="{18FEAE04-0DA0-47A5-936C-6B360156C279}"/>
                </a:ext>
              </a:extLst>
            </p:cNvPr>
            <p:cNvSpPr/>
            <p:nvPr/>
          </p:nvSpPr>
          <p:spPr>
            <a:xfrm>
              <a:off x="6492105" y="4365417"/>
              <a:ext cx="264426" cy="26210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Skupina 77"/>
          <p:cNvGrpSpPr/>
          <p:nvPr/>
        </p:nvGrpSpPr>
        <p:grpSpPr>
          <a:xfrm>
            <a:off x="9337419" y="258676"/>
            <a:ext cx="2258204" cy="3435502"/>
            <a:chOff x="8186309" y="118170"/>
            <a:chExt cx="2258204" cy="3435502"/>
          </a:xfrm>
        </p:grpSpPr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id="{48842779-64BD-4627-AC77-F48C7B72F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309" y="118170"/>
              <a:ext cx="2243742" cy="1682807"/>
            </a:xfrm>
            <a:prstGeom prst="rect">
              <a:avLst/>
            </a:prstGeom>
          </p:spPr>
        </p:pic>
        <p:pic>
          <p:nvPicPr>
            <p:cNvPr id="70" name="Picture 9">
              <a:extLst>
                <a:ext uri="{FF2B5EF4-FFF2-40B4-BE49-F238E27FC236}">
                  <a16:creationId xmlns:a16="http://schemas.microsoft.com/office/drawing/2014/main" id="{0EA0418B-4E14-447D-8B7E-33C8B54A4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7482" y="1860899"/>
              <a:ext cx="2257031" cy="1692773"/>
            </a:xfrm>
            <a:prstGeom prst="rect">
              <a:avLst/>
            </a:prstGeom>
          </p:spPr>
        </p:pic>
      </p:grpSp>
      <p:graphicFrame>
        <p:nvGraphicFramePr>
          <p:cNvPr id="72" name="Obiekt 6">
            <a:extLst>
              <a:ext uri="{FF2B5EF4-FFF2-40B4-BE49-F238E27FC236}">
                <a16:creationId xmlns:a16="http://schemas.microsoft.com/office/drawing/2014/main" id="{9E11A143-C127-431A-AC8B-BDFEEF1FB2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716591"/>
              </p:ext>
            </p:extLst>
          </p:nvPr>
        </p:nvGraphicFramePr>
        <p:xfrm>
          <a:off x="398216" y="4374857"/>
          <a:ext cx="2903263" cy="24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name="Prism 6" r:id="rId5" imgW="3741450" imgH="3195647" progId="Prism6.Document">
                  <p:embed/>
                </p:oleObj>
              </mc:Choice>
              <mc:Fallback>
                <p:oleObj name="Prism 6" r:id="rId5" imgW="3741450" imgH="3195647" progId="Prism6.Document">
                  <p:embed/>
                  <p:pic>
                    <p:nvPicPr>
                      <p:cNvPr id="7" name="Obiekt 6">
                        <a:extLst>
                          <a:ext uri="{FF2B5EF4-FFF2-40B4-BE49-F238E27FC236}">
                            <a16:creationId xmlns:a16="http://schemas.microsoft.com/office/drawing/2014/main" id="{9E11A143-C127-431A-AC8B-BDFEEF1FB2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8216" y="4374857"/>
                        <a:ext cx="2903263" cy="247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k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070044"/>
              </p:ext>
            </p:extLst>
          </p:nvPr>
        </p:nvGraphicFramePr>
        <p:xfrm>
          <a:off x="8209975" y="3407055"/>
          <a:ext cx="3654425" cy="335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Prism 8" r:id="rId7" imgW="3687732" imgH="3387599" progId="Prism8.Document">
                  <p:embed/>
                </p:oleObj>
              </mc:Choice>
              <mc:Fallback>
                <p:oleObj name="Prism 8" r:id="rId7" imgW="3687732" imgH="3387599" progId="Prism8.Document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09975" y="3407055"/>
                        <a:ext cx="3654425" cy="3357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TextovéPole 78"/>
          <p:cNvSpPr txBox="1"/>
          <p:nvPr/>
        </p:nvSpPr>
        <p:spPr>
          <a:xfrm>
            <a:off x="156525" y="138797"/>
            <a:ext cx="865724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Příprava </a:t>
            </a:r>
            <a:r>
              <a:rPr lang="cs-CZ" dirty="0" err="1" smtClean="0"/>
              <a:t>kardiomyocytů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sz="2400" b="1" dirty="0" smtClean="0"/>
              <a:t>- hledání látek vedoucí k proliferaci </a:t>
            </a:r>
            <a:r>
              <a:rPr lang="cs-CZ" sz="2400" b="1" dirty="0" err="1" smtClean="0"/>
              <a:t>kardiomyogenních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progenitorů</a:t>
            </a:r>
            <a:endParaRPr lang="cs-CZ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8125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7571" y="134815"/>
            <a:ext cx="9817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Jak vylepšit efektivitu </a:t>
            </a:r>
            <a:r>
              <a:rPr lang="cs-CZ" dirty="0" err="1" smtClean="0"/>
              <a:t>kardiomyogeneze</a:t>
            </a:r>
            <a:r>
              <a:rPr lang="cs-CZ" dirty="0" smtClean="0"/>
              <a:t> </a:t>
            </a:r>
            <a:r>
              <a:rPr lang="en-US" dirty="0" smtClean="0"/>
              <a:t>=&gt; </a:t>
            </a:r>
            <a:r>
              <a:rPr lang="en-US" sz="2800" b="1" dirty="0" err="1" smtClean="0"/>
              <a:t>vliv</a:t>
            </a:r>
            <a:r>
              <a:rPr lang="en-US" sz="2800" b="1" dirty="0" smtClean="0"/>
              <a:t> </a:t>
            </a:r>
            <a:r>
              <a:rPr lang="cs-CZ" sz="2800" b="1" dirty="0" smtClean="0"/>
              <a:t>různých biologicky aktivních látek</a:t>
            </a:r>
          </a:p>
        </p:txBody>
      </p:sp>
      <p:grpSp>
        <p:nvGrpSpPr>
          <p:cNvPr id="127" name="Skupina 126"/>
          <p:cNvGrpSpPr/>
          <p:nvPr/>
        </p:nvGrpSpPr>
        <p:grpSpPr>
          <a:xfrm>
            <a:off x="323197" y="740439"/>
            <a:ext cx="6127178" cy="5833465"/>
            <a:chOff x="6029405" y="318409"/>
            <a:chExt cx="6127178" cy="5833465"/>
          </a:xfrm>
        </p:grpSpPr>
        <p:cxnSp>
          <p:nvCxnSpPr>
            <p:cNvPr id="3" name="Łącznik prosty ze strzałką 19">
              <a:extLst>
                <a:ext uri="{FF2B5EF4-FFF2-40B4-BE49-F238E27FC236}">
                  <a16:creationId xmlns:a16="http://schemas.microsoft.com/office/drawing/2014/main" id="{5FE84119-824F-4808-BA90-BF60EB48AD4C}"/>
                </a:ext>
              </a:extLst>
            </p:cNvPr>
            <p:cNvCxnSpPr>
              <a:cxnSpLocks/>
            </p:cNvCxnSpPr>
            <p:nvPr/>
          </p:nvCxnSpPr>
          <p:spPr>
            <a:xfrm>
              <a:off x="6508081" y="719305"/>
              <a:ext cx="55679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wal 20">
              <a:extLst>
                <a:ext uri="{FF2B5EF4-FFF2-40B4-BE49-F238E27FC236}">
                  <a16:creationId xmlns:a16="http://schemas.microsoft.com/office/drawing/2014/main" id="{F2FE845F-CD3D-4C5D-A784-CBEC6E4D558C}"/>
                </a:ext>
              </a:extLst>
            </p:cNvPr>
            <p:cNvSpPr/>
            <p:nvPr/>
          </p:nvSpPr>
          <p:spPr>
            <a:xfrm>
              <a:off x="6444609" y="664441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wal 21">
              <a:extLst>
                <a:ext uri="{FF2B5EF4-FFF2-40B4-BE49-F238E27FC236}">
                  <a16:creationId xmlns:a16="http://schemas.microsoft.com/office/drawing/2014/main" id="{66940EBE-CE53-415C-86A8-44582C88203E}"/>
                </a:ext>
              </a:extLst>
            </p:cNvPr>
            <p:cNvSpPr/>
            <p:nvPr/>
          </p:nvSpPr>
          <p:spPr>
            <a:xfrm>
              <a:off x="6836957" y="672901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wal 22">
              <a:extLst>
                <a:ext uri="{FF2B5EF4-FFF2-40B4-BE49-F238E27FC236}">
                  <a16:creationId xmlns:a16="http://schemas.microsoft.com/office/drawing/2014/main" id="{EFB29E51-D965-4DCF-8328-B939EB2EB66D}"/>
                </a:ext>
              </a:extLst>
            </p:cNvPr>
            <p:cNvSpPr/>
            <p:nvPr/>
          </p:nvSpPr>
          <p:spPr>
            <a:xfrm>
              <a:off x="7763096" y="664441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ole tekstowe 23">
              <a:extLst>
                <a:ext uri="{FF2B5EF4-FFF2-40B4-BE49-F238E27FC236}">
                  <a16:creationId xmlns:a16="http://schemas.microsoft.com/office/drawing/2014/main" id="{595FF7DA-0A4F-40CD-B07D-64A258FF4C0E}"/>
                </a:ext>
              </a:extLst>
            </p:cNvPr>
            <p:cNvSpPr txBox="1"/>
            <p:nvPr/>
          </p:nvSpPr>
          <p:spPr>
            <a:xfrm>
              <a:off x="6362830" y="784343"/>
              <a:ext cx="909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0     1</a:t>
              </a:r>
            </a:p>
          </p:txBody>
        </p:sp>
        <p:sp>
          <p:nvSpPr>
            <p:cNvPr id="8" name="pole tekstowe 25">
              <a:extLst>
                <a:ext uri="{FF2B5EF4-FFF2-40B4-BE49-F238E27FC236}">
                  <a16:creationId xmlns:a16="http://schemas.microsoft.com/office/drawing/2014/main" id="{5F258509-C49B-48F0-B24F-0F24065B1C2D}"/>
                </a:ext>
              </a:extLst>
            </p:cNvPr>
            <p:cNvSpPr txBox="1"/>
            <p:nvPr/>
          </p:nvSpPr>
          <p:spPr>
            <a:xfrm>
              <a:off x="8420619" y="761955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9" name="pole tekstowe 26">
              <a:extLst>
                <a:ext uri="{FF2B5EF4-FFF2-40B4-BE49-F238E27FC236}">
                  <a16:creationId xmlns:a16="http://schemas.microsoft.com/office/drawing/2014/main" id="{0E4284FC-BB2D-494D-A817-1D75F578BF6F}"/>
                </a:ext>
              </a:extLst>
            </p:cNvPr>
            <p:cNvSpPr txBox="1"/>
            <p:nvPr/>
          </p:nvSpPr>
          <p:spPr>
            <a:xfrm>
              <a:off x="7656416" y="775780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0" name="Owal 27">
              <a:extLst>
                <a:ext uri="{FF2B5EF4-FFF2-40B4-BE49-F238E27FC236}">
                  <a16:creationId xmlns:a16="http://schemas.microsoft.com/office/drawing/2014/main" id="{91E1AA47-FDE0-49EB-8657-E9366897EA91}"/>
                </a:ext>
              </a:extLst>
            </p:cNvPr>
            <p:cNvSpPr/>
            <p:nvPr/>
          </p:nvSpPr>
          <p:spPr>
            <a:xfrm>
              <a:off x="8520410" y="643083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ole tekstowe 28">
              <a:extLst>
                <a:ext uri="{FF2B5EF4-FFF2-40B4-BE49-F238E27FC236}">
                  <a16:creationId xmlns:a16="http://schemas.microsoft.com/office/drawing/2014/main" id="{1F498F64-BCC1-49B3-AE9B-69CCA62275A8}"/>
                </a:ext>
              </a:extLst>
            </p:cNvPr>
            <p:cNvSpPr txBox="1"/>
            <p:nvPr/>
          </p:nvSpPr>
          <p:spPr>
            <a:xfrm>
              <a:off x="9147379" y="760659"/>
              <a:ext cx="484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12" name="pole tekstowe 29">
              <a:extLst>
                <a:ext uri="{FF2B5EF4-FFF2-40B4-BE49-F238E27FC236}">
                  <a16:creationId xmlns:a16="http://schemas.microsoft.com/office/drawing/2014/main" id="{EC3C13BD-9ED2-4C81-9802-B0CF2F97374E}"/>
                </a:ext>
              </a:extLst>
            </p:cNvPr>
            <p:cNvSpPr txBox="1"/>
            <p:nvPr/>
          </p:nvSpPr>
          <p:spPr>
            <a:xfrm>
              <a:off x="11112647" y="774169"/>
              <a:ext cx="438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13" name="Owal 30">
              <a:extLst>
                <a:ext uri="{FF2B5EF4-FFF2-40B4-BE49-F238E27FC236}">
                  <a16:creationId xmlns:a16="http://schemas.microsoft.com/office/drawing/2014/main" id="{2F13C1DA-A5C8-4D5E-B60C-E164AEE2F5BA}"/>
                </a:ext>
              </a:extLst>
            </p:cNvPr>
            <p:cNvSpPr/>
            <p:nvPr/>
          </p:nvSpPr>
          <p:spPr>
            <a:xfrm>
              <a:off x="9257813" y="652227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wal 31">
              <a:extLst>
                <a:ext uri="{FF2B5EF4-FFF2-40B4-BE49-F238E27FC236}">
                  <a16:creationId xmlns:a16="http://schemas.microsoft.com/office/drawing/2014/main" id="{7D6ADC4D-C4DD-430C-B848-24E42EC6BBC8}"/>
                </a:ext>
              </a:extLst>
            </p:cNvPr>
            <p:cNvSpPr/>
            <p:nvPr/>
          </p:nvSpPr>
          <p:spPr>
            <a:xfrm>
              <a:off x="11277239" y="650931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ole tekstowe 32">
              <a:extLst>
                <a:ext uri="{FF2B5EF4-FFF2-40B4-BE49-F238E27FC236}">
                  <a16:creationId xmlns:a16="http://schemas.microsoft.com/office/drawing/2014/main" id="{1A01F747-7EB6-40AD-96EB-07286FA1248A}"/>
                </a:ext>
              </a:extLst>
            </p:cNvPr>
            <p:cNvSpPr txBox="1"/>
            <p:nvPr/>
          </p:nvSpPr>
          <p:spPr>
            <a:xfrm>
              <a:off x="6391016" y="373932"/>
              <a:ext cx="1231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</a:t>
              </a:r>
              <a:r>
                <a:rPr lang="en-US" sz="1200" dirty="0"/>
                <a:t>HIR99021</a:t>
              </a:r>
            </a:p>
          </p:txBody>
        </p:sp>
        <p:sp>
          <p:nvSpPr>
            <p:cNvPr id="16" name="pole tekstowe 33">
              <a:extLst>
                <a:ext uri="{FF2B5EF4-FFF2-40B4-BE49-F238E27FC236}">
                  <a16:creationId xmlns:a16="http://schemas.microsoft.com/office/drawing/2014/main" id="{98FC6383-10E3-4F5C-B661-EF2D333EE9DE}"/>
                </a:ext>
              </a:extLst>
            </p:cNvPr>
            <p:cNvSpPr txBox="1"/>
            <p:nvPr/>
          </p:nvSpPr>
          <p:spPr>
            <a:xfrm>
              <a:off x="7852643" y="318409"/>
              <a:ext cx="12313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XAV939</a:t>
              </a:r>
            </a:p>
          </p:txBody>
        </p:sp>
        <p:sp>
          <p:nvSpPr>
            <p:cNvPr id="17" name="pole tekstowe 34">
              <a:extLst>
                <a:ext uri="{FF2B5EF4-FFF2-40B4-BE49-F238E27FC236}">
                  <a16:creationId xmlns:a16="http://schemas.microsoft.com/office/drawing/2014/main" id="{39C4C35D-9820-47EF-B538-E6EB4BB6543B}"/>
                </a:ext>
              </a:extLst>
            </p:cNvPr>
            <p:cNvSpPr txBox="1"/>
            <p:nvPr/>
          </p:nvSpPr>
          <p:spPr>
            <a:xfrm>
              <a:off x="6029405" y="534639"/>
              <a:ext cx="24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1</a:t>
              </a:r>
            </a:p>
          </p:txBody>
        </p:sp>
        <p:sp>
          <p:nvSpPr>
            <p:cNvPr id="18" name="Prostokąt 51">
              <a:extLst>
                <a:ext uri="{FF2B5EF4-FFF2-40B4-BE49-F238E27FC236}">
                  <a16:creationId xmlns:a16="http://schemas.microsoft.com/office/drawing/2014/main" id="{E4F8FEA2-C08D-434E-8D44-7872D964425F}"/>
                </a:ext>
              </a:extLst>
            </p:cNvPr>
            <p:cNvSpPr/>
            <p:nvPr/>
          </p:nvSpPr>
          <p:spPr>
            <a:xfrm>
              <a:off x="8574369" y="1099618"/>
              <a:ext cx="7929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DMSO</a:t>
              </a:r>
            </a:p>
            <a:p>
              <a:r>
                <a:rPr lang="en-US" sz="1200" b="1" dirty="0"/>
                <a:t>1uM TPA </a:t>
              </a:r>
            </a:p>
          </p:txBody>
        </p:sp>
        <p:sp>
          <p:nvSpPr>
            <p:cNvPr id="19" name="Owal 136">
              <a:extLst>
                <a:ext uri="{FF2B5EF4-FFF2-40B4-BE49-F238E27FC236}">
                  <a16:creationId xmlns:a16="http://schemas.microsoft.com/office/drawing/2014/main" id="{F8E9D367-DA80-48C9-9248-054F32F35642}"/>
                </a:ext>
              </a:extLst>
            </p:cNvPr>
            <p:cNvSpPr/>
            <p:nvPr/>
          </p:nvSpPr>
          <p:spPr>
            <a:xfrm>
              <a:off x="9973466" y="669146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ole tekstowe 139">
              <a:extLst>
                <a:ext uri="{FF2B5EF4-FFF2-40B4-BE49-F238E27FC236}">
                  <a16:creationId xmlns:a16="http://schemas.microsoft.com/office/drawing/2014/main" id="{BCE7364E-0C72-42C9-8B8A-377F93B2E687}"/>
                </a:ext>
              </a:extLst>
            </p:cNvPr>
            <p:cNvSpPr txBox="1"/>
            <p:nvPr/>
          </p:nvSpPr>
          <p:spPr>
            <a:xfrm>
              <a:off x="9808874" y="793242"/>
              <a:ext cx="438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cxnSp>
          <p:nvCxnSpPr>
            <p:cNvPr id="21" name="Łącznik prosty ze strzałką 140">
              <a:extLst>
                <a:ext uri="{FF2B5EF4-FFF2-40B4-BE49-F238E27FC236}">
                  <a16:creationId xmlns:a16="http://schemas.microsoft.com/office/drawing/2014/main" id="{07FC97E5-6615-4129-BC2A-2F65A64CC120}"/>
                </a:ext>
              </a:extLst>
            </p:cNvPr>
            <p:cNvCxnSpPr>
              <a:cxnSpLocks/>
            </p:cNvCxnSpPr>
            <p:nvPr/>
          </p:nvCxnSpPr>
          <p:spPr>
            <a:xfrm>
              <a:off x="6508081" y="1592853"/>
              <a:ext cx="55679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wal 141">
              <a:extLst>
                <a:ext uri="{FF2B5EF4-FFF2-40B4-BE49-F238E27FC236}">
                  <a16:creationId xmlns:a16="http://schemas.microsoft.com/office/drawing/2014/main" id="{568188A8-7ACC-47CE-AACF-7626089FB9E5}"/>
                </a:ext>
              </a:extLst>
            </p:cNvPr>
            <p:cNvSpPr/>
            <p:nvPr/>
          </p:nvSpPr>
          <p:spPr>
            <a:xfrm>
              <a:off x="6444609" y="1537989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wal 142">
              <a:extLst>
                <a:ext uri="{FF2B5EF4-FFF2-40B4-BE49-F238E27FC236}">
                  <a16:creationId xmlns:a16="http://schemas.microsoft.com/office/drawing/2014/main" id="{43075BEC-58E4-4B81-9A24-D18920D7B20E}"/>
                </a:ext>
              </a:extLst>
            </p:cNvPr>
            <p:cNvSpPr/>
            <p:nvPr/>
          </p:nvSpPr>
          <p:spPr>
            <a:xfrm>
              <a:off x="6836957" y="1546449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wal 143">
              <a:extLst>
                <a:ext uri="{FF2B5EF4-FFF2-40B4-BE49-F238E27FC236}">
                  <a16:creationId xmlns:a16="http://schemas.microsoft.com/office/drawing/2014/main" id="{937CC7BC-DFCC-4119-9F57-8DE7ABCD086E}"/>
                </a:ext>
              </a:extLst>
            </p:cNvPr>
            <p:cNvSpPr/>
            <p:nvPr/>
          </p:nvSpPr>
          <p:spPr>
            <a:xfrm>
              <a:off x="7763096" y="1537989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ole tekstowe 144">
              <a:extLst>
                <a:ext uri="{FF2B5EF4-FFF2-40B4-BE49-F238E27FC236}">
                  <a16:creationId xmlns:a16="http://schemas.microsoft.com/office/drawing/2014/main" id="{7C9984E7-F9A2-413A-8349-D25D42CA0FBC}"/>
                </a:ext>
              </a:extLst>
            </p:cNvPr>
            <p:cNvSpPr txBox="1"/>
            <p:nvPr/>
          </p:nvSpPr>
          <p:spPr>
            <a:xfrm>
              <a:off x="6362830" y="1657891"/>
              <a:ext cx="909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0     1</a:t>
              </a:r>
            </a:p>
          </p:txBody>
        </p:sp>
        <p:sp>
          <p:nvSpPr>
            <p:cNvPr id="26" name="pole tekstowe 145">
              <a:extLst>
                <a:ext uri="{FF2B5EF4-FFF2-40B4-BE49-F238E27FC236}">
                  <a16:creationId xmlns:a16="http://schemas.microsoft.com/office/drawing/2014/main" id="{99FE924D-BE6F-44FF-8491-7DDBFD102F7B}"/>
                </a:ext>
              </a:extLst>
            </p:cNvPr>
            <p:cNvSpPr txBox="1"/>
            <p:nvPr/>
          </p:nvSpPr>
          <p:spPr>
            <a:xfrm>
              <a:off x="8420619" y="1635503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27" name="pole tekstowe 146">
              <a:extLst>
                <a:ext uri="{FF2B5EF4-FFF2-40B4-BE49-F238E27FC236}">
                  <a16:creationId xmlns:a16="http://schemas.microsoft.com/office/drawing/2014/main" id="{156642C4-9893-46C0-BC08-56FE17760429}"/>
                </a:ext>
              </a:extLst>
            </p:cNvPr>
            <p:cNvSpPr txBox="1"/>
            <p:nvPr/>
          </p:nvSpPr>
          <p:spPr>
            <a:xfrm>
              <a:off x="7656416" y="1649328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28" name="Owal 147">
              <a:extLst>
                <a:ext uri="{FF2B5EF4-FFF2-40B4-BE49-F238E27FC236}">
                  <a16:creationId xmlns:a16="http://schemas.microsoft.com/office/drawing/2014/main" id="{BB647785-6F1F-4CBA-B208-52F00DE29EFF}"/>
                </a:ext>
              </a:extLst>
            </p:cNvPr>
            <p:cNvSpPr/>
            <p:nvPr/>
          </p:nvSpPr>
          <p:spPr>
            <a:xfrm>
              <a:off x="8520410" y="1516631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ole tekstowe 148">
              <a:extLst>
                <a:ext uri="{FF2B5EF4-FFF2-40B4-BE49-F238E27FC236}">
                  <a16:creationId xmlns:a16="http://schemas.microsoft.com/office/drawing/2014/main" id="{FE93D65E-AD96-46A1-AADC-F73B0014E1C8}"/>
                </a:ext>
              </a:extLst>
            </p:cNvPr>
            <p:cNvSpPr txBox="1"/>
            <p:nvPr/>
          </p:nvSpPr>
          <p:spPr>
            <a:xfrm>
              <a:off x="9147379" y="1634207"/>
              <a:ext cx="484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30" name="pole tekstowe 149">
              <a:extLst>
                <a:ext uri="{FF2B5EF4-FFF2-40B4-BE49-F238E27FC236}">
                  <a16:creationId xmlns:a16="http://schemas.microsoft.com/office/drawing/2014/main" id="{672733DA-729F-4EDE-BA52-6EBC02EF710B}"/>
                </a:ext>
              </a:extLst>
            </p:cNvPr>
            <p:cNvSpPr txBox="1"/>
            <p:nvPr/>
          </p:nvSpPr>
          <p:spPr>
            <a:xfrm>
              <a:off x="11112647" y="1647717"/>
              <a:ext cx="438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31" name="Owal 150">
              <a:extLst>
                <a:ext uri="{FF2B5EF4-FFF2-40B4-BE49-F238E27FC236}">
                  <a16:creationId xmlns:a16="http://schemas.microsoft.com/office/drawing/2014/main" id="{AB7D731B-7880-4E73-BE1B-3836D5231227}"/>
                </a:ext>
              </a:extLst>
            </p:cNvPr>
            <p:cNvSpPr/>
            <p:nvPr/>
          </p:nvSpPr>
          <p:spPr>
            <a:xfrm>
              <a:off x="9257813" y="1525775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wal 151">
              <a:extLst>
                <a:ext uri="{FF2B5EF4-FFF2-40B4-BE49-F238E27FC236}">
                  <a16:creationId xmlns:a16="http://schemas.microsoft.com/office/drawing/2014/main" id="{4257B23A-7CB7-4877-8924-AE8F4DCDCCD9}"/>
                </a:ext>
              </a:extLst>
            </p:cNvPr>
            <p:cNvSpPr/>
            <p:nvPr/>
          </p:nvSpPr>
          <p:spPr>
            <a:xfrm>
              <a:off x="11277239" y="1524479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ole tekstowe 152">
              <a:extLst>
                <a:ext uri="{FF2B5EF4-FFF2-40B4-BE49-F238E27FC236}">
                  <a16:creationId xmlns:a16="http://schemas.microsoft.com/office/drawing/2014/main" id="{E7628D02-6CFC-4AB5-9D52-70C59E83005B}"/>
                </a:ext>
              </a:extLst>
            </p:cNvPr>
            <p:cNvSpPr txBox="1"/>
            <p:nvPr/>
          </p:nvSpPr>
          <p:spPr>
            <a:xfrm>
              <a:off x="6391016" y="1247480"/>
              <a:ext cx="1231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</a:t>
              </a:r>
              <a:r>
                <a:rPr lang="en-US" sz="1200" dirty="0"/>
                <a:t>HIR99021</a:t>
              </a:r>
            </a:p>
          </p:txBody>
        </p:sp>
        <p:sp>
          <p:nvSpPr>
            <p:cNvPr id="34" name="pole tekstowe 153">
              <a:extLst>
                <a:ext uri="{FF2B5EF4-FFF2-40B4-BE49-F238E27FC236}">
                  <a16:creationId xmlns:a16="http://schemas.microsoft.com/office/drawing/2014/main" id="{CE8A1F8C-8214-47CE-B17A-FB5B84912303}"/>
                </a:ext>
              </a:extLst>
            </p:cNvPr>
            <p:cNvSpPr txBox="1"/>
            <p:nvPr/>
          </p:nvSpPr>
          <p:spPr>
            <a:xfrm>
              <a:off x="7852643" y="1191957"/>
              <a:ext cx="12313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XAV939</a:t>
              </a:r>
            </a:p>
          </p:txBody>
        </p:sp>
        <p:sp>
          <p:nvSpPr>
            <p:cNvPr id="35" name="pole tekstowe 154">
              <a:extLst>
                <a:ext uri="{FF2B5EF4-FFF2-40B4-BE49-F238E27FC236}">
                  <a16:creationId xmlns:a16="http://schemas.microsoft.com/office/drawing/2014/main" id="{833CBFE0-1158-4C2E-A957-5D21F9F74D57}"/>
                </a:ext>
              </a:extLst>
            </p:cNvPr>
            <p:cNvSpPr txBox="1"/>
            <p:nvPr/>
          </p:nvSpPr>
          <p:spPr>
            <a:xfrm>
              <a:off x="6029405" y="1408187"/>
              <a:ext cx="24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2</a:t>
              </a:r>
            </a:p>
          </p:txBody>
        </p:sp>
        <p:sp>
          <p:nvSpPr>
            <p:cNvPr id="36" name="Owal 155">
              <a:extLst>
                <a:ext uri="{FF2B5EF4-FFF2-40B4-BE49-F238E27FC236}">
                  <a16:creationId xmlns:a16="http://schemas.microsoft.com/office/drawing/2014/main" id="{EEC09453-5C38-4DFE-B036-5C7C8038EA0B}"/>
                </a:ext>
              </a:extLst>
            </p:cNvPr>
            <p:cNvSpPr/>
            <p:nvPr/>
          </p:nvSpPr>
          <p:spPr>
            <a:xfrm>
              <a:off x="9973466" y="1542694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pole tekstowe 156">
              <a:extLst>
                <a:ext uri="{FF2B5EF4-FFF2-40B4-BE49-F238E27FC236}">
                  <a16:creationId xmlns:a16="http://schemas.microsoft.com/office/drawing/2014/main" id="{35B13A79-7B4C-45FC-96F4-2E72A1D6CC96}"/>
                </a:ext>
              </a:extLst>
            </p:cNvPr>
            <p:cNvSpPr txBox="1"/>
            <p:nvPr/>
          </p:nvSpPr>
          <p:spPr>
            <a:xfrm>
              <a:off x="9808874" y="1666790"/>
              <a:ext cx="438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cxnSp>
          <p:nvCxnSpPr>
            <p:cNvPr id="38" name="Łącznik prosty ze strzałką 174">
              <a:extLst>
                <a:ext uri="{FF2B5EF4-FFF2-40B4-BE49-F238E27FC236}">
                  <a16:creationId xmlns:a16="http://schemas.microsoft.com/office/drawing/2014/main" id="{3DF7FDA2-36C4-456C-8FE2-3A68C8A38F33}"/>
                </a:ext>
              </a:extLst>
            </p:cNvPr>
            <p:cNvCxnSpPr>
              <a:cxnSpLocks/>
            </p:cNvCxnSpPr>
            <p:nvPr/>
          </p:nvCxnSpPr>
          <p:spPr>
            <a:xfrm>
              <a:off x="6508081" y="2413792"/>
              <a:ext cx="55679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wal 175">
              <a:extLst>
                <a:ext uri="{FF2B5EF4-FFF2-40B4-BE49-F238E27FC236}">
                  <a16:creationId xmlns:a16="http://schemas.microsoft.com/office/drawing/2014/main" id="{3875A1F6-8527-4381-843C-30BACC26A6DB}"/>
                </a:ext>
              </a:extLst>
            </p:cNvPr>
            <p:cNvSpPr/>
            <p:nvPr/>
          </p:nvSpPr>
          <p:spPr>
            <a:xfrm>
              <a:off x="6444609" y="2358928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wal 176">
              <a:extLst>
                <a:ext uri="{FF2B5EF4-FFF2-40B4-BE49-F238E27FC236}">
                  <a16:creationId xmlns:a16="http://schemas.microsoft.com/office/drawing/2014/main" id="{53CA21C3-EBCB-4572-B495-76314BB195B9}"/>
                </a:ext>
              </a:extLst>
            </p:cNvPr>
            <p:cNvSpPr/>
            <p:nvPr/>
          </p:nvSpPr>
          <p:spPr>
            <a:xfrm>
              <a:off x="6836957" y="2367388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wal 177">
              <a:extLst>
                <a:ext uri="{FF2B5EF4-FFF2-40B4-BE49-F238E27FC236}">
                  <a16:creationId xmlns:a16="http://schemas.microsoft.com/office/drawing/2014/main" id="{B537664C-6A62-4434-8C78-05F9BD55D496}"/>
                </a:ext>
              </a:extLst>
            </p:cNvPr>
            <p:cNvSpPr/>
            <p:nvPr/>
          </p:nvSpPr>
          <p:spPr>
            <a:xfrm>
              <a:off x="7763096" y="2358928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pole tekstowe 178">
              <a:extLst>
                <a:ext uri="{FF2B5EF4-FFF2-40B4-BE49-F238E27FC236}">
                  <a16:creationId xmlns:a16="http://schemas.microsoft.com/office/drawing/2014/main" id="{790AFDF8-76EA-44F3-9B12-5C87C39FB325}"/>
                </a:ext>
              </a:extLst>
            </p:cNvPr>
            <p:cNvSpPr txBox="1"/>
            <p:nvPr/>
          </p:nvSpPr>
          <p:spPr>
            <a:xfrm>
              <a:off x="6362830" y="2478830"/>
              <a:ext cx="909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0     1</a:t>
              </a:r>
            </a:p>
          </p:txBody>
        </p:sp>
        <p:sp>
          <p:nvSpPr>
            <p:cNvPr id="43" name="pole tekstowe 179">
              <a:extLst>
                <a:ext uri="{FF2B5EF4-FFF2-40B4-BE49-F238E27FC236}">
                  <a16:creationId xmlns:a16="http://schemas.microsoft.com/office/drawing/2014/main" id="{94592589-7B40-42C2-BF4B-B177C148EE2E}"/>
                </a:ext>
              </a:extLst>
            </p:cNvPr>
            <p:cNvSpPr txBox="1"/>
            <p:nvPr/>
          </p:nvSpPr>
          <p:spPr>
            <a:xfrm>
              <a:off x="8420619" y="2456442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44" name="pole tekstowe 180">
              <a:extLst>
                <a:ext uri="{FF2B5EF4-FFF2-40B4-BE49-F238E27FC236}">
                  <a16:creationId xmlns:a16="http://schemas.microsoft.com/office/drawing/2014/main" id="{08B1581E-9DF7-4486-BCFF-C7B3C58DF611}"/>
                </a:ext>
              </a:extLst>
            </p:cNvPr>
            <p:cNvSpPr txBox="1"/>
            <p:nvPr/>
          </p:nvSpPr>
          <p:spPr>
            <a:xfrm>
              <a:off x="7656416" y="2470267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45" name="Owal 181">
              <a:extLst>
                <a:ext uri="{FF2B5EF4-FFF2-40B4-BE49-F238E27FC236}">
                  <a16:creationId xmlns:a16="http://schemas.microsoft.com/office/drawing/2014/main" id="{384E4CE7-0023-40F7-8E18-DC9FDCE55B44}"/>
                </a:ext>
              </a:extLst>
            </p:cNvPr>
            <p:cNvSpPr/>
            <p:nvPr/>
          </p:nvSpPr>
          <p:spPr>
            <a:xfrm>
              <a:off x="8520410" y="2337570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pole tekstowe 182">
              <a:extLst>
                <a:ext uri="{FF2B5EF4-FFF2-40B4-BE49-F238E27FC236}">
                  <a16:creationId xmlns:a16="http://schemas.microsoft.com/office/drawing/2014/main" id="{9A2DF33E-07D7-4D3A-9D99-E1FF166F1679}"/>
                </a:ext>
              </a:extLst>
            </p:cNvPr>
            <p:cNvSpPr txBox="1"/>
            <p:nvPr/>
          </p:nvSpPr>
          <p:spPr>
            <a:xfrm>
              <a:off x="9147379" y="2455146"/>
              <a:ext cx="484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47" name="pole tekstowe 183">
              <a:extLst>
                <a:ext uri="{FF2B5EF4-FFF2-40B4-BE49-F238E27FC236}">
                  <a16:creationId xmlns:a16="http://schemas.microsoft.com/office/drawing/2014/main" id="{15BDAEF5-54BF-4DF9-84A9-0F337C897D58}"/>
                </a:ext>
              </a:extLst>
            </p:cNvPr>
            <p:cNvSpPr txBox="1"/>
            <p:nvPr/>
          </p:nvSpPr>
          <p:spPr>
            <a:xfrm>
              <a:off x="11112647" y="2468656"/>
              <a:ext cx="438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48" name="Owal 184">
              <a:extLst>
                <a:ext uri="{FF2B5EF4-FFF2-40B4-BE49-F238E27FC236}">
                  <a16:creationId xmlns:a16="http://schemas.microsoft.com/office/drawing/2014/main" id="{EEF89258-271B-4F33-AA86-95E6FA03BD5D}"/>
                </a:ext>
              </a:extLst>
            </p:cNvPr>
            <p:cNvSpPr/>
            <p:nvPr/>
          </p:nvSpPr>
          <p:spPr>
            <a:xfrm>
              <a:off x="9257813" y="2346714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wal 185">
              <a:extLst>
                <a:ext uri="{FF2B5EF4-FFF2-40B4-BE49-F238E27FC236}">
                  <a16:creationId xmlns:a16="http://schemas.microsoft.com/office/drawing/2014/main" id="{E36BB512-D60B-449D-BE05-6CC3819A064F}"/>
                </a:ext>
              </a:extLst>
            </p:cNvPr>
            <p:cNvSpPr/>
            <p:nvPr/>
          </p:nvSpPr>
          <p:spPr>
            <a:xfrm>
              <a:off x="11277239" y="2345418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pole tekstowe 186">
              <a:extLst>
                <a:ext uri="{FF2B5EF4-FFF2-40B4-BE49-F238E27FC236}">
                  <a16:creationId xmlns:a16="http://schemas.microsoft.com/office/drawing/2014/main" id="{AC83FF07-39FA-4721-822D-1CEE87ABC133}"/>
                </a:ext>
              </a:extLst>
            </p:cNvPr>
            <p:cNvSpPr txBox="1"/>
            <p:nvPr/>
          </p:nvSpPr>
          <p:spPr>
            <a:xfrm>
              <a:off x="6391016" y="2068419"/>
              <a:ext cx="1231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</a:t>
              </a:r>
              <a:r>
                <a:rPr lang="en-US" sz="1200" dirty="0"/>
                <a:t>HIR99021</a:t>
              </a:r>
            </a:p>
          </p:txBody>
        </p:sp>
        <p:sp>
          <p:nvSpPr>
            <p:cNvPr id="51" name="pole tekstowe 188">
              <a:extLst>
                <a:ext uri="{FF2B5EF4-FFF2-40B4-BE49-F238E27FC236}">
                  <a16:creationId xmlns:a16="http://schemas.microsoft.com/office/drawing/2014/main" id="{2B1EC63E-725E-4F07-82BF-7A6EC6021AB7}"/>
                </a:ext>
              </a:extLst>
            </p:cNvPr>
            <p:cNvSpPr txBox="1"/>
            <p:nvPr/>
          </p:nvSpPr>
          <p:spPr>
            <a:xfrm>
              <a:off x="6029405" y="2229126"/>
              <a:ext cx="24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3</a:t>
              </a:r>
            </a:p>
          </p:txBody>
        </p:sp>
        <p:sp>
          <p:nvSpPr>
            <p:cNvPr id="52" name="Owal 189">
              <a:extLst>
                <a:ext uri="{FF2B5EF4-FFF2-40B4-BE49-F238E27FC236}">
                  <a16:creationId xmlns:a16="http://schemas.microsoft.com/office/drawing/2014/main" id="{E0330FB0-8059-4250-A032-C18C40A3B235}"/>
                </a:ext>
              </a:extLst>
            </p:cNvPr>
            <p:cNvSpPr/>
            <p:nvPr/>
          </p:nvSpPr>
          <p:spPr>
            <a:xfrm>
              <a:off x="9973466" y="2363633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ole tekstowe 190">
              <a:extLst>
                <a:ext uri="{FF2B5EF4-FFF2-40B4-BE49-F238E27FC236}">
                  <a16:creationId xmlns:a16="http://schemas.microsoft.com/office/drawing/2014/main" id="{A94A9869-64EB-4FFD-812C-46C97310D05E}"/>
                </a:ext>
              </a:extLst>
            </p:cNvPr>
            <p:cNvSpPr txBox="1"/>
            <p:nvPr/>
          </p:nvSpPr>
          <p:spPr>
            <a:xfrm>
              <a:off x="9808874" y="2487729"/>
              <a:ext cx="438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cxnSp>
          <p:nvCxnSpPr>
            <p:cNvPr id="54" name="Łącznik prosty ze strzałką 191">
              <a:extLst>
                <a:ext uri="{FF2B5EF4-FFF2-40B4-BE49-F238E27FC236}">
                  <a16:creationId xmlns:a16="http://schemas.microsoft.com/office/drawing/2014/main" id="{4346724C-F318-449F-A8EB-E0CD2A9D4FE9}"/>
                </a:ext>
              </a:extLst>
            </p:cNvPr>
            <p:cNvCxnSpPr>
              <a:cxnSpLocks/>
            </p:cNvCxnSpPr>
            <p:nvPr/>
          </p:nvCxnSpPr>
          <p:spPr>
            <a:xfrm>
              <a:off x="6542393" y="3249574"/>
              <a:ext cx="55679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wal 192">
              <a:extLst>
                <a:ext uri="{FF2B5EF4-FFF2-40B4-BE49-F238E27FC236}">
                  <a16:creationId xmlns:a16="http://schemas.microsoft.com/office/drawing/2014/main" id="{9E3DB54E-C558-4E19-A6C6-DE1014076071}"/>
                </a:ext>
              </a:extLst>
            </p:cNvPr>
            <p:cNvSpPr/>
            <p:nvPr/>
          </p:nvSpPr>
          <p:spPr>
            <a:xfrm>
              <a:off x="6478921" y="3194710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wal 193">
              <a:extLst>
                <a:ext uri="{FF2B5EF4-FFF2-40B4-BE49-F238E27FC236}">
                  <a16:creationId xmlns:a16="http://schemas.microsoft.com/office/drawing/2014/main" id="{F2BF404A-8269-481C-B6A1-E7FEEA7E6114}"/>
                </a:ext>
              </a:extLst>
            </p:cNvPr>
            <p:cNvSpPr/>
            <p:nvPr/>
          </p:nvSpPr>
          <p:spPr>
            <a:xfrm>
              <a:off x="6871269" y="3203170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wal 194">
              <a:extLst>
                <a:ext uri="{FF2B5EF4-FFF2-40B4-BE49-F238E27FC236}">
                  <a16:creationId xmlns:a16="http://schemas.microsoft.com/office/drawing/2014/main" id="{F6F2FE2B-E7E1-48F7-ABF9-5B42CA16633F}"/>
                </a:ext>
              </a:extLst>
            </p:cNvPr>
            <p:cNvSpPr/>
            <p:nvPr/>
          </p:nvSpPr>
          <p:spPr>
            <a:xfrm>
              <a:off x="7797408" y="3194710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pole tekstowe 195">
              <a:extLst>
                <a:ext uri="{FF2B5EF4-FFF2-40B4-BE49-F238E27FC236}">
                  <a16:creationId xmlns:a16="http://schemas.microsoft.com/office/drawing/2014/main" id="{07350869-41D6-46A3-9F2D-A7946DFCDC34}"/>
                </a:ext>
              </a:extLst>
            </p:cNvPr>
            <p:cNvSpPr txBox="1"/>
            <p:nvPr/>
          </p:nvSpPr>
          <p:spPr>
            <a:xfrm>
              <a:off x="6397142" y="3314612"/>
              <a:ext cx="909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0     1</a:t>
              </a:r>
            </a:p>
          </p:txBody>
        </p:sp>
        <p:sp>
          <p:nvSpPr>
            <p:cNvPr id="59" name="pole tekstowe 196">
              <a:extLst>
                <a:ext uri="{FF2B5EF4-FFF2-40B4-BE49-F238E27FC236}">
                  <a16:creationId xmlns:a16="http://schemas.microsoft.com/office/drawing/2014/main" id="{CBF48B6C-9625-4B29-B0AE-0514200CFD1B}"/>
                </a:ext>
              </a:extLst>
            </p:cNvPr>
            <p:cNvSpPr txBox="1"/>
            <p:nvPr/>
          </p:nvSpPr>
          <p:spPr>
            <a:xfrm>
              <a:off x="8454931" y="3292224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60" name="pole tekstowe 197">
              <a:extLst>
                <a:ext uri="{FF2B5EF4-FFF2-40B4-BE49-F238E27FC236}">
                  <a16:creationId xmlns:a16="http://schemas.microsoft.com/office/drawing/2014/main" id="{20DDA9C8-01A9-49E0-AD03-465E4213794F}"/>
                </a:ext>
              </a:extLst>
            </p:cNvPr>
            <p:cNvSpPr txBox="1"/>
            <p:nvPr/>
          </p:nvSpPr>
          <p:spPr>
            <a:xfrm>
              <a:off x="7690728" y="3306049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61" name="Owal 198">
              <a:extLst>
                <a:ext uri="{FF2B5EF4-FFF2-40B4-BE49-F238E27FC236}">
                  <a16:creationId xmlns:a16="http://schemas.microsoft.com/office/drawing/2014/main" id="{CDBC6F45-908E-470D-A486-3756ADD45B86}"/>
                </a:ext>
              </a:extLst>
            </p:cNvPr>
            <p:cNvSpPr/>
            <p:nvPr/>
          </p:nvSpPr>
          <p:spPr>
            <a:xfrm>
              <a:off x="8554722" y="3173352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pole tekstowe 199">
              <a:extLst>
                <a:ext uri="{FF2B5EF4-FFF2-40B4-BE49-F238E27FC236}">
                  <a16:creationId xmlns:a16="http://schemas.microsoft.com/office/drawing/2014/main" id="{54B2DB41-B646-4E98-906B-513BAF436736}"/>
                </a:ext>
              </a:extLst>
            </p:cNvPr>
            <p:cNvSpPr txBox="1"/>
            <p:nvPr/>
          </p:nvSpPr>
          <p:spPr>
            <a:xfrm>
              <a:off x="9181691" y="3290928"/>
              <a:ext cx="484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63" name="pole tekstowe 200">
              <a:extLst>
                <a:ext uri="{FF2B5EF4-FFF2-40B4-BE49-F238E27FC236}">
                  <a16:creationId xmlns:a16="http://schemas.microsoft.com/office/drawing/2014/main" id="{E3A1CB38-95E0-42D2-A507-1B9C5C16E961}"/>
                </a:ext>
              </a:extLst>
            </p:cNvPr>
            <p:cNvSpPr txBox="1"/>
            <p:nvPr/>
          </p:nvSpPr>
          <p:spPr>
            <a:xfrm>
              <a:off x="11146959" y="3304438"/>
              <a:ext cx="438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64" name="Owal 201">
              <a:extLst>
                <a:ext uri="{FF2B5EF4-FFF2-40B4-BE49-F238E27FC236}">
                  <a16:creationId xmlns:a16="http://schemas.microsoft.com/office/drawing/2014/main" id="{F55F3613-DCB5-493E-A071-74637C49BD17}"/>
                </a:ext>
              </a:extLst>
            </p:cNvPr>
            <p:cNvSpPr/>
            <p:nvPr/>
          </p:nvSpPr>
          <p:spPr>
            <a:xfrm>
              <a:off x="9292125" y="3182496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wal 202">
              <a:extLst>
                <a:ext uri="{FF2B5EF4-FFF2-40B4-BE49-F238E27FC236}">
                  <a16:creationId xmlns:a16="http://schemas.microsoft.com/office/drawing/2014/main" id="{573CEBE7-46CC-4F2B-8C44-383EAF49BDED}"/>
                </a:ext>
              </a:extLst>
            </p:cNvPr>
            <p:cNvSpPr/>
            <p:nvPr/>
          </p:nvSpPr>
          <p:spPr>
            <a:xfrm>
              <a:off x="11311551" y="3181200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pole tekstowe 203">
              <a:extLst>
                <a:ext uri="{FF2B5EF4-FFF2-40B4-BE49-F238E27FC236}">
                  <a16:creationId xmlns:a16="http://schemas.microsoft.com/office/drawing/2014/main" id="{BA7C9BEE-2A28-4CB5-8D27-A9C2A9CC1F0B}"/>
                </a:ext>
              </a:extLst>
            </p:cNvPr>
            <p:cNvSpPr txBox="1"/>
            <p:nvPr/>
          </p:nvSpPr>
          <p:spPr>
            <a:xfrm>
              <a:off x="6425328" y="2904201"/>
              <a:ext cx="1231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</a:t>
              </a:r>
              <a:r>
                <a:rPr lang="en-US" sz="1200" dirty="0"/>
                <a:t>HIR99021</a:t>
              </a:r>
            </a:p>
          </p:txBody>
        </p:sp>
        <p:sp>
          <p:nvSpPr>
            <p:cNvPr id="67" name="pole tekstowe 205">
              <a:extLst>
                <a:ext uri="{FF2B5EF4-FFF2-40B4-BE49-F238E27FC236}">
                  <a16:creationId xmlns:a16="http://schemas.microsoft.com/office/drawing/2014/main" id="{EA673D72-3681-4913-A4C2-99DCC76D80F5}"/>
                </a:ext>
              </a:extLst>
            </p:cNvPr>
            <p:cNvSpPr txBox="1"/>
            <p:nvPr/>
          </p:nvSpPr>
          <p:spPr>
            <a:xfrm>
              <a:off x="6063717" y="3064908"/>
              <a:ext cx="24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4</a:t>
              </a:r>
            </a:p>
          </p:txBody>
        </p:sp>
        <p:sp>
          <p:nvSpPr>
            <p:cNvPr id="68" name="Owal 206">
              <a:extLst>
                <a:ext uri="{FF2B5EF4-FFF2-40B4-BE49-F238E27FC236}">
                  <a16:creationId xmlns:a16="http://schemas.microsoft.com/office/drawing/2014/main" id="{9810DDE7-1556-4153-B2FC-D4C2E58BC531}"/>
                </a:ext>
              </a:extLst>
            </p:cNvPr>
            <p:cNvSpPr/>
            <p:nvPr/>
          </p:nvSpPr>
          <p:spPr>
            <a:xfrm>
              <a:off x="10007778" y="3199415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pole tekstowe 207">
              <a:extLst>
                <a:ext uri="{FF2B5EF4-FFF2-40B4-BE49-F238E27FC236}">
                  <a16:creationId xmlns:a16="http://schemas.microsoft.com/office/drawing/2014/main" id="{65B0DA24-2ECF-4B3D-AB10-686002507AB9}"/>
                </a:ext>
              </a:extLst>
            </p:cNvPr>
            <p:cNvSpPr txBox="1"/>
            <p:nvPr/>
          </p:nvSpPr>
          <p:spPr>
            <a:xfrm>
              <a:off x="9843186" y="3323511"/>
              <a:ext cx="438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cxnSp>
          <p:nvCxnSpPr>
            <p:cNvPr id="70" name="Łącznik prosty ze strzałką 208">
              <a:extLst>
                <a:ext uri="{FF2B5EF4-FFF2-40B4-BE49-F238E27FC236}">
                  <a16:creationId xmlns:a16="http://schemas.microsoft.com/office/drawing/2014/main" id="{AA34E86F-4F96-475D-8ED2-371729D4653C}"/>
                </a:ext>
              </a:extLst>
            </p:cNvPr>
            <p:cNvCxnSpPr>
              <a:cxnSpLocks/>
            </p:cNvCxnSpPr>
            <p:nvPr/>
          </p:nvCxnSpPr>
          <p:spPr>
            <a:xfrm>
              <a:off x="6563676" y="4034220"/>
              <a:ext cx="55679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wal 209">
              <a:extLst>
                <a:ext uri="{FF2B5EF4-FFF2-40B4-BE49-F238E27FC236}">
                  <a16:creationId xmlns:a16="http://schemas.microsoft.com/office/drawing/2014/main" id="{75FBB95A-B5B5-417A-822B-73181FE96FF2}"/>
                </a:ext>
              </a:extLst>
            </p:cNvPr>
            <p:cNvSpPr/>
            <p:nvPr/>
          </p:nvSpPr>
          <p:spPr>
            <a:xfrm>
              <a:off x="6500204" y="3979356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wal 210">
              <a:extLst>
                <a:ext uri="{FF2B5EF4-FFF2-40B4-BE49-F238E27FC236}">
                  <a16:creationId xmlns:a16="http://schemas.microsoft.com/office/drawing/2014/main" id="{60AB9095-B5C2-4BBB-A832-272A082EE094}"/>
                </a:ext>
              </a:extLst>
            </p:cNvPr>
            <p:cNvSpPr/>
            <p:nvPr/>
          </p:nvSpPr>
          <p:spPr>
            <a:xfrm>
              <a:off x="6892552" y="3987816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wal 211">
              <a:extLst>
                <a:ext uri="{FF2B5EF4-FFF2-40B4-BE49-F238E27FC236}">
                  <a16:creationId xmlns:a16="http://schemas.microsoft.com/office/drawing/2014/main" id="{AA287834-9D29-405E-9DFB-01750DAA0FF8}"/>
                </a:ext>
              </a:extLst>
            </p:cNvPr>
            <p:cNvSpPr/>
            <p:nvPr/>
          </p:nvSpPr>
          <p:spPr>
            <a:xfrm>
              <a:off x="7818691" y="3979356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pole tekstowe 212">
              <a:extLst>
                <a:ext uri="{FF2B5EF4-FFF2-40B4-BE49-F238E27FC236}">
                  <a16:creationId xmlns:a16="http://schemas.microsoft.com/office/drawing/2014/main" id="{0342F4A5-78A3-4E72-80EC-37F27CA3DAB5}"/>
                </a:ext>
              </a:extLst>
            </p:cNvPr>
            <p:cNvSpPr txBox="1"/>
            <p:nvPr/>
          </p:nvSpPr>
          <p:spPr>
            <a:xfrm>
              <a:off x="6418425" y="4099258"/>
              <a:ext cx="909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0     1</a:t>
              </a:r>
            </a:p>
          </p:txBody>
        </p:sp>
        <p:sp>
          <p:nvSpPr>
            <p:cNvPr id="75" name="pole tekstowe 213">
              <a:extLst>
                <a:ext uri="{FF2B5EF4-FFF2-40B4-BE49-F238E27FC236}">
                  <a16:creationId xmlns:a16="http://schemas.microsoft.com/office/drawing/2014/main" id="{053391A4-45EB-44B0-B9DE-89733FDF565E}"/>
                </a:ext>
              </a:extLst>
            </p:cNvPr>
            <p:cNvSpPr txBox="1"/>
            <p:nvPr/>
          </p:nvSpPr>
          <p:spPr>
            <a:xfrm>
              <a:off x="8476214" y="4076870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76" name="pole tekstowe 214">
              <a:extLst>
                <a:ext uri="{FF2B5EF4-FFF2-40B4-BE49-F238E27FC236}">
                  <a16:creationId xmlns:a16="http://schemas.microsoft.com/office/drawing/2014/main" id="{CC590E59-8EDD-49E0-BE0D-CD9D04BEE0CF}"/>
                </a:ext>
              </a:extLst>
            </p:cNvPr>
            <p:cNvSpPr txBox="1"/>
            <p:nvPr/>
          </p:nvSpPr>
          <p:spPr>
            <a:xfrm>
              <a:off x="7712011" y="4090695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77" name="Owal 215">
              <a:extLst>
                <a:ext uri="{FF2B5EF4-FFF2-40B4-BE49-F238E27FC236}">
                  <a16:creationId xmlns:a16="http://schemas.microsoft.com/office/drawing/2014/main" id="{E9C9BEC7-B33E-4DDD-BB96-C47E038A8774}"/>
                </a:ext>
              </a:extLst>
            </p:cNvPr>
            <p:cNvSpPr/>
            <p:nvPr/>
          </p:nvSpPr>
          <p:spPr>
            <a:xfrm>
              <a:off x="8576005" y="3957998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pole tekstowe 216">
              <a:extLst>
                <a:ext uri="{FF2B5EF4-FFF2-40B4-BE49-F238E27FC236}">
                  <a16:creationId xmlns:a16="http://schemas.microsoft.com/office/drawing/2014/main" id="{8D98EF7B-081F-40B4-A7EB-D6B0B7F45BD9}"/>
                </a:ext>
              </a:extLst>
            </p:cNvPr>
            <p:cNvSpPr txBox="1"/>
            <p:nvPr/>
          </p:nvSpPr>
          <p:spPr>
            <a:xfrm>
              <a:off x="9202974" y="4075574"/>
              <a:ext cx="484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79" name="pole tekstowe 217">
              <a:extLst>
                <a:ext uri="{FF2B5EF4-FFF2-40B4-BE49-F238E27FC236}">
                  <a16:creationId xmlns:a16="http://schemas.microsoft.com/office/drawing/2014/main" id="{3F962486-B6D0-4397-A49B-D72511E0FF13}"/>
                </a:ext>
              </a:extLst>
            </p:cNvPr>
            <p:cNvSpPr txBox="1"/>
            <p:nvPr/>
          </p:nvSpPr>
          <p:spPr>
            <a:xfrm>
              <a:off x="11168242" y="4089084"/>
              <a:ext cx="438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80" name="Owal 218">
              <a:extLst>
                <a:ext uri="{FF2B5EF4-FFF2-40B4-BE49-F238E27FC236}">
                  <a16:creationId xmlns:a16="http://schemas.microsoft.com/office/drawing/2014/main" id="{BA0501B8-E3AF-4FC6-BBB3-A1B5988372D3}"/>
                </a:ext>
              </a:extLst>
            </p:cNvPr>
            <p:cNvSpPr/>
            <p:nvPr/>
          </p:nvSpPr>
          <p:spPr>
            <a:xfrm>
              <a:off x="9313408" y="3967142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wal 219">
              <a:extLst>
                <a:ext uri="{FF2B5EF4-FFF2-40B4-BE49-F238E27FC236}">
                  <a16:creationId xmlns:a16="http://schemas.microsoft.com/office/drawing/2014/main" id="{A103B35F-DE35-4160-9339-7AB17C576437}"/>
                </a:ext>
              </a:extLst>
            </p:cNvPr>
            <p:cNvSpPr/>
            <p:nvPr/>
          </p:nvSpPr>
          <p:spPr>
            <a:xfrm>
              <a:off x="11332834" y="3965846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pole tekstowe 220">
              <a:extLst>
                <a:ext uri="{FF2B5EF4-FFF2-40B4-BE49-F238E27FC236}">
                  <a16:creationId xmlns:a16="http://schemas.microsoft.com/office/drawing/2014/main" id="{269581B0-85FF-4F52-9429-179FEB7CD0C8}"/>
                </a:ext>
              </a:extLst>
            </p:cNvPr>
            <p:cNvSpPr txBox="1"/>
            <p:nvPr/>
          </p:nvSpPr>
          <p:spPr>
            <a:xfrm>
              <a:off x="6446611" y="3688847"/>
              <a:ext cx="1231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</a:t>
              </a:r>
              <a:r>
                <a:rPr lang="en-US" sz="1200" dirty="0"/>
                <a:t>HIR99021</a:t>
              </a:r>
            </a:p>
          </p:txBody>
        </p:sp>
        <p:sp>
          <p:nvSpPr>
            <p:cNvPr id="83" name="pole tekstowe 222">
              <a:extLst>
                <a:ext uri="{FF2B5EF4-FFF2-40B4-BE49-F238E27FC236}">
                  <a16:creationId xmlns:a16="http://schemas.microsoft.com/office/drawing/2014/main" id="{64E050A9-1203-4953-B63B-8542B1B556DD}"/>
                </a:ext>
              </a:extLst>
            </p:cNvPr>
            <p:cNvSpPr txBox="1"/>
            <p:nvPr/>
          </p:nvSpPr>
          <p:spPr>
            <a:xfrm>
              <a:off x="6085000" y="3849554"/>
              <a:ext cx="24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5</a:t>
              </a:r>
            </a:p>
          </p:txBody>
        </p:sp>
        <p:sp>
          <p:nvSpPr>
            <p:cNvPr id="84" name="Owal 223">
              <a:extLst>
                <a:ext uri="{FF2B5EF4-FFF2-40B4-BE49-F238E27FC236}">
                  <a16:creationId xmlns:a16="http://schemas.microsoft.com/office/drawing/2014/main" id="{6ABECF1D-8E4C-4FF4-B2DA-9E3793DC29A9}"/>
                </a:ext>
              </a:extLst>
            </p:cNvPr>
            <p:cNvSpPr/>
            <p:nvPr/>
          </p:nvSpPr>
          <p:spPr>
            <a:xfrm>
              <a:off x="10029061" y="3984061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pole tekstowe 224">
              <a:extLst>
                <a:ext uri="{FF2B5EF4-FFF2-40B4-BE49-F238E27FC236}">
                  <a16:creationId xmlns:a16="http://schemas.microsoft.com/office/drawing/2014/main" id="{6A4A9961-E09B-4825-B2D2-C38ED6241DBB}"/>
                </a:ext>
              </a:extLst>
            </p:cNvPr>
            <p:cNvSpPr txBox="1"/>
            <p:nvPr/>
          </p:nvSpPr>
          <p:spPr>
            <a:xfrm>
              <a:off x="9864469" y="4108157"/>
              <a:ext cx="438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cxnSp>
          <p:nvCxnSpPr>
            <p:cNvPr id="86" name="Łącznik prosty ze strzałką 225">
              <a:extLst>
                <a:ext uri="{FF2B5EF4-FFF2-40B4-BE49-F238E27FC236}">
                  <a16:creationId xmlns:a16="http://schemas.microsoft.com/office/drawing/2014/main" id="{CB0B77A6-0F65-4CEA-8397-607B5ECCABD8}"/>
                </a:ext>
              </a:extLst>
            </p:cNvPr>
            <p:cNvCxnSpPr>
              <a:cxnSpLocks/>
            </p:cNvCxnSpPr>
            <p:nvPr/>
          </p:nvCxnSpPr>
          <p:spPr>
            <a:xfrm>
              <a:off x="6588649" y="4830778"/>
              <a:ext cx="55679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wal 226">
              <a:extLst>
                <a:ext uri="{FF2B5EF4-FFF2-40B4-BE49-F238E27FC236}">
                  <a16:creationId xmlns:a16="http://schemas.microsoft.com/office/drawing/2014/main" id="{58E6585E-189F-423E-BD9D-3A385E3A8A42}"/>
                </a:ext>
              </a:extLst>
            </p:cNvPr>
            <p:cNvSpPr/>
            <p:nvPr/>
          </p:nvSpPr>
          <p:spPr>
            <a:xfrm>
              <a:off x="6525177" y="4775914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wal 227">
              <a:extLst>
                <a:ext uri="{FF2B5EF4-FFF2-40B4-BE49-F238E27FC236}">
                  <a16:creationId xmlns:a16="http://schemas.microsoft.com/office/drawing/2014/main" id="{9B0CE8C9-547D-42D8-9E7A-5736FE1B3982}"/>
                </a:ext>
              </a:extLst>
            </p:cNvPr>
            <p:cNvSpPr/>
            <p:nvPr/>
          </p:nvSpPr>
          <p:spPr>
            <a:xfrm>
              <a:off x="6917525" y="4784374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wal 228">
              <a:extLst>
                <a:ext uri="{FF2B5EF4-FFF2-40B4-BE49-F238E27FC236}">
                  <a16:creationId xmlns:a16="http://schemas.microsoft.com/office/drawing/2014/main" id="{2996F206-EA10-4EA0-B7EF-367F2330F007}"/>
                </a:ext>
              </a:extLst>
            </p:cNvPr>
            <p:cNvSpPr/>
            <p:nvPr/>
          </p:nvSpPr>
          <p:spPr>
            <a:xfrm>
              <a:off x="7843664" y="4775914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pole tekstowe 229">
              <a:extLst>
                <a:ext uri="{FF2B5EF4-FFF2-40B4-BE49-F238E27FC236}">
                  <a16:creationId xmlns:a16="http://schemas.microsoft.com/office/drawing/2014/main" id="{7DB30779-6B42-408A-8177-B0B4E5B058D6}"/>
                </a:ext>
              </a:extLst>
            </p:cNvPr>
            <p:cNvSpPr txBox="1"/>
            <p:nvPr/>
          </p:nvSpPr>
          <p:spPr>
            <a:xfrm>
              <a:off x="6443398" y="4895816"/>
              <a:ext cx="909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0     1</a:t>
              </a:r>
            </a:p>
          </p:txBody>
        </p:sp>
        <p:sp>
          <p:nvSpPr>
            <p:cNvPr id="91" name="pole tekstowe 230">
              <a:extLst>
                <a:ext uri="{FF2B5EF4-FFF2-40B4-BE49-F238E27FC236}">
                  <a16:creationId xmlns:a16="http://schemas.microsoft.com/office/drawing/2014/main" id="{DBBDDA98-5890-49C3-9230-03ACDC2C5328}"/>
                </a:ext>
              </a:extLst>
            </p:cNvPr>
            <p:cNvSpPr txBox="1"/>
            <p:nvPr/>
          </p:nvSpPr>
          <p:spPr>
            <a:xfrm>
              <a:off x="8501187" y="4873428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92" name="pole tekstowe 231">
              <a:extLst>
                <a:ext uri="{FF2B5EF4-FFF2-40B4-BE49-F238E27FC236}">
                  <a16:creationId xmlns:a16="http://schemas.microsoft.com/office/drawing/2014/main" id="{324DB2B3-B70B-4AAA-81B4-9BFD50F73FE1}"/>
                </a:ext>
              </a:extLst>
            </p:cNvPr>
            <p:cNvSpPr txBox="1"/>
            <p:nvPr/>
          </p:nvSpPr>
          <p:spPr>
            <a:xfrm>
              <a:off x="7736984" y="4887253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93" name="Owal 232">
              <a:extLst>
                <a:ext uri="{FF2B5EF4-FFF2-40B4-BE49-F238E27FC236}">
                  <a16:creationId xmlns:a16="http://schemas.microsoft.com/office/drawing/2014/main" id="{5670DD8E-7ABF-408E-B84E-25FB0C5049E0}"/>
                </a:ext>
              </a:extLst>
            </p:cNvPr>
            <p:cNvSpPr/>
            <p:nvPr/>
          </p:nvSpPr>
          <p:spPr>
            <a:xfrm>
              <a:off x="8600978" y="4754556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pole tekstowe 233">
              <a:extLst>
                <a:ext uri="{FF2B5EF4-FFF2-40B4-BE49-F238E27FC236}">
                  <a16:creationId xmlns:a16="http://schemas.microsoft.com/office/drawing/2014/main" id="{AFDE99A6-B5AB-4882-8E44-0BEAAADA5D05}"/>
                </a:ext>
              </a:extLst>
            </p:cNvPr>
            <p:cNvSpPr txBox="1"/>
            <p:nvPr/>
          </p:nvSpPr>
          <p:spPr>
            <a:xfrm>
              <a:off x="9227947" y="4872132"/>
              <a:ext cx="484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95" name="pole tekstowe 234">
              <a:extLst>
                <a:ext uri="{FF2B5EF4-FFF2-40B4-BE49-F238E27FC236}">
                  <a16:creationId xmlns:a16="http://schemas.microsoft.com/office/drawing/2014/main" id="{0DA702D4-2D98-4EAE-BD5E-692597CB0A18}"/>
                </a:ext>
              </a:extLst>
            </p:cNvPr>
            <p:cNvSpPr txBox="1"/>
            <p:nvPr/>
          </p:nvSpPr>
          <p:spPr>
            <a:xfrm>
              <a:off x="11193215" y="4885642"/>
              <a:ext cx="438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96" name="Owal 235">
              <a:extLst>
                <a:ext uri="{FF2B5EF4-FFF2-40B4-BE49-F238E27FC236}">
                  <a16:creationId xmlns:a16="http://schemas.microsoft.com/office/drawing/2014/main" id="{73575DFE-173A-4AA1-AABC-1F0F72B919D7}"/>
                </a:ext>
              </a:extLst>
            </p:cNvPr>
            <p:cNvSpPr/>
            <p:nvPr/>
          </p:nvSpPr>
          <p:spPr>
            <a:xfrm>
              <a:off x="9338381" y="4763700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wal 236">
              <a:extLst>
                <a:ext uri="{FF2B5EF4-FFF2-40B4-BE49-F238E27FC236}">
                  <a16:creationId xmlns:a16="http://schemas.microsoft.com/office/drawing/2014/main" id="{20F79149-9EE1-4234-98D2-A58F7C869894}"/>
                </a:ext>
              </a:extLst>
            </p:cNvPr>
            <p:cNvSpPr/>
            <p:nvPr/>
          </p:nvSpPr>
          <p:spPr>
            <a:xfrm>
              <a:off x="11357807" y="4762404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pole tekstowe 237">
              <a:extLst>
                <a:ext uri="{FF2B5EF4-FFF2-40B4-BE49-F238E27FC236}">
                  <a16:creationId xmlns:a16="http://schemas.microsoft.com/office/drawing/2014/main" id="{9A26638B-7F37-46B3-92A2-DAD29E33AE24}"/>
                </a:ext>
              </a:extLst>
            </p:cNvPr>
            <p:cNvSpPr txBox="1"/>
            <p:nvPr/>
          </p:nvSpPr>
          <p:spPr>
            <a:xfrm>
              <a:off x="6471584" y="4485405"/>
              <a:ext cx="1231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</a:t>
              </a:r>
              <a:r>
                <a:rPr lang="en-US" sz="1200" dirty="0"/>
                <a:t>HIR99021</a:t>
              </a:r>
            </a:p>
          </p:txBody>
        </p:sp>
        <p:sp>
          <p:nvSpPr>
            <p:cNvPr id="99" name="pole tekstowe 239">
              <a:extLst>
                <a:ext uri="{FF2B5EF4-FFF2-40B4-BE49-F238E27FC236}">
                  <a16:creationId xmlns:a16="http://schemas.microsoft.com/office/drawing/2014/main" id="{2F3AA057-E910-4320-B108-B201FC779E8F}"/>
                </a:ext>
              </a:extLst>
            </p:cNvPr>
            <p:cNvSpPr txBox="1"/>
            <p:nvPr/>
          </p:nvSpPr>
          <p:spPr>
            <a:xfrm>
              <a:off x="6109973" y="4646112"/>
              <a:ext cx="24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6</a:t>
              </a:r>
            </a:p>
          </p:txBody>
        </p:sp>
        <p:sp>
          <p:nvSpPr>
            <p:cNvPr id="100" name="Owal 240">
              <a:extLst>
                <a:ext uri="{FF2B5EF4-FFF2-40B4-BE49-F238E27FC236}">
                  <a16:creationId xmlns:a16="http://schemas.microsoft.com/office/drawing/2014/main" id="{4F4D955E-9559-402A-B608-488E268CD42C}"/>
                </a:ext>
              </a:extLst>
            </p:cNvPr>
            <p:cNvSpPr/>
            <p:nvPr/>
          </p:nvSpPr>
          <p:spPr>
            <a:xfrm>
              <a:off x="10054034" y="4780619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pole tekstowe 241">
              <a:extLst>
                <a:ext uri="{FF2B5EF4-FFF2-40B4-BE49-F238E27FC236}">
                  <a16:creationId xmlns:a16="http://schemas.microsoft.com/office/drawing/2014/main" id="{668E9503-1C10-4A54-8EB3-E90CB77D9559}"/>
                </a:ext>
              </a:extLst>
            </p:cNvPr>
            <p:cNvSpPr txBox="1"/>
            <p:nvPr/>
          </p:nvSpPr>
          <p:spPr>
            <a:xfrm>
              <a:off x="9889442" y="4904715"/>
              <a:ext cx="438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cxnSp>
          <p:nvCxnSpPr>
            <p:cNvPr id="102" name="Łącznik prosty ze strzałką 259">
              <a:extLst>
                <a:ext uri="{FF2B5EF4-FFF2-40B4-BE49-F238E27FC236}">
                  <a16:creationId xmlns:a16="http://schemas.microsoft.com/office/drawing/2014/main" id="{1686DB8E-BBCC-4C2D-9AE5-6CCD7A4AAE4A}"/>
                </a:ext>
              </a:extLst>
            </p:cNvPr>
            <p:cNvCxnSpPr>
              <a:cxnSpLocks/>
            </p:cNvCxnSpPr>
            <p:nvPr/>
          </p:nvCxnSpPr>
          <p:spPr>
            <a:xfrm>
              <a:off x="6588649" y="5708605"/>
              <a:ext cx="55679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wal 260">
              <a:extLst>
                <a:ext uri="{FF2B5EF4-FFF2-40B4-BE49-F238E27FC236}">
                  <a16:creationId xmlns:a16="http://schemas.microsoft.com/office/drawing/2014/main" id="{EE063A47-0555-4E3F-93E2-9CD55C4D29E0}"/>
                </a:ext>
              </a:extLst>
            </p:cNvPr>
            <p:cNvSpPr/>
            <p:nvPr/>
          </p:nvSpPr>
          <p:spPr>
            <a:xfrm>
              <a:off x="6525177" y="5653741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wal 261">
              <a:extLst>
                <a:ext uri="{FF2B5EF4-FFF2-40B4-BE49-F238E27FC236}">
                  <a16:creationId xmlns:a16="http://schemas.microsoft.com/office/drawing/2014/main" id="{72135CCE-70EE-4F0E-A394-EE080A21C5B7}"/>
                </a:ext>
              </a:extLst>
            </p:cNvPr>
            <p:cNvSpPr/>
            <p:nvPr/>
          </p:nvSpPr>
          <p:spPr>
            <a:xfrm>
              <a:off x="6917525" y="5662201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wal 262">
              <a:extLst>
                <a:ext uri="{FF2B5EF4-FFF2-40B4-BE49-F238E27FC236}">
                  <a16:creationId xmlns:a16="http://schemas.microsoft.com/office/drawing/2014/main" id="{A145956B-D7D3-47C8-B1CB-681262A5B6A3}"/>
                </a:ext>
              </a:extLst>
            </p:cNvPr>
            <p:cNvSpPr/>
            <p:nvPr/>
          </p:nvSpPr>
          <p:spPr>
            <a:xfrm>
              <a:off x="7843664" y="5653741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pole tekstowe 263">
              <a:extLst>
                <a:ext uri="{FF2B5EF4-FFF2-40B4-BE49-F238E27FC236}">
                  <a16:creationId xmlns:a16="http://schemas.microsoft.com/office/drawing/2014/main" id="{221966C0-F368-40B2-B863-B61CF848EE76}"/>
                </a:ext>
              </a:extLst>
            </p:cNvPr>
            <p:cNvSpPr txBox="1"/>
            <p:nvPr/>
          </p:nvSpPr>
          <p:spPr>
            <a:xfrm>
              <a:off x="6443398" y="5773643"/>
              <a:ext cx="909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0     1</a:t>
              </a:r>
            </a:p>
          </p:txBody>
        </p:sp>
        <p:sp>
          <p:nvSpPr>
            <p:cNvPr id="107" name="pole tekstowe 264">
              <a:extLst>
                <a:ext uri="{FF2B5EF4-FFF2-40B4-BE49-F238E27FC236}">
                  <a16:creationId xmlns:a16="http://schemas.microsoft.com/office/drawing/2014/main" id="{61013D5A-A843-4FE9-A8A2-203D7590BB50}"/>
                </a:ext>
              </a:extLst>
            </p:cNvPr>
            <p:cNvSpPr txBox="1"/>
            <p:nvPr/>
          </p:nvSpPr>
          <p:spPr>
            <a:xfrm>
              <a:off x="8501187" y="5751255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108" name="pole tekstowe 265">
              <a:extLst>
                <a:ext uri="{FF2B5EF4-FFF2-40B4-BE49-F238E27FC236}">
                  <a16:creationId xmlns:a16="http://schemas.microsoft.com/office/drawing/2014/main" id="{A66149A9-2F29-4840-8F33-234D260B216F}"/>
                </a:ext>
              </a:extLst>
            </p:cNvPr>
            <p:cNvSpPr txBox="1"/>
            <p:nvPr/>
          </p:nvSpPr>
          <p:spPr>
            <a:xfrm>
              <a:off x="7736984" y="5765080"/>
              <a:ext cx="216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09" name="Owal 266">
              <a:extLst>
                <a:ext uri="{FF2B5EF4-FFF2-40B4-BE49-F238E27FC236}">
                  <a16:creationId xmlns:a16="http://schemas.microsoft.com/office/drawing/2014/main" id="{BB0C0A70-982D-4079-BD77-CFFF31472762}"/>
                </a:ext>
              </a:extLst>
            </p:cNvPr>
            <p:cNvSpPr/>
            <p:nvPr/>
          </p:nvSpPr>
          <p:spPr>
            <a:xfrm>
              <a:off x="8600978" y="5632383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pole tekstowe 267">
              <a:extLst>
                <a:ext uri="{FF2B5EF4-FFF2-40B4-BE49-F238E27FC236}">
                  <a16:creationId xmlns:a16="http://schemas.microsoft.com/office/drawing/2014/main" id="{1CD84256-31C8-4FBB-854E-898A349609FA}"/>
                </a:ext>
              </a:extLst>
            </p:cNvPr>
            <p:cNvSpPr txBox="1"/>
            <p:nvPr/>
          </p:nvSpPr>
          <p:spPr>
            <a:xfrm>
              <a:off x="9227947" y="5749959"/>
              <a:ext cx="484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111" name="pole tekstowe 268">
              <a:extLst>
                <a:ext uri="{FF2B5EF4-FFF2-40B4-BE49-F238E27FC236}">
                  <a16:creationId xmlns:a16="http://schemas.microsoft.com/office/drawing/2014/main" id="{3C5A08EF-3770-46D0-BDD0-813EC37E0532}"/>
                </a:ext>
              </a:extLst>
            </p:cNvPr>
            <p:cNvSpPr txBox="1"/>
            <p:nvPr/>
          </p:nvSpPr>
          <p:spPr>
            <a:xfrm>
              <a:off x="11193215" y="5763469"/>
              <a:ext cx="438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112" name="Owal 269">
              <a:extLst>
                <a:ext uri="{FF2B5EF4-FFF2-40B4-BE49-F238E27FC236}">
                  <a16:creationId xmlns:a16="http://schemas.microsoft.com/office/drawing/2014/main" id="{4BE17F50-3C2A-4EAE-BF53-8AA67F4BA82A}"/>
                </a:ext>
              </a:extLst>
            </p:cNvPr>
            <p:cNvSpPr/>
            <p:nvPr/>
          </p:nvSpPr>
          <p:spPr>
            <a:xfrm>
              <a:off x="9338381" y="5641527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wal 270">
              <a:extLst>
                <a:ext uri="{FF2B5EF4-FFF2-40B4-BE49-F238E27FC236}">
                  <a16:creationId xmlns:a16="http://schemas.microsoft.com/office/drawing/2014/main" id="{C533A017-D4B5-4EC8-BB9E-BBD328D779EC}"/>
                </a:ext>
              </a:extLst>
            </p:cNvPr>
            <p:cNvSpPr/>
            <p:nvPr/>
          </p:nvSpPr>
          <p:spPr>
            <a:xfrm>
              <a:off x="11357807" y="5640231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pole tekstowe 271">
              <a:extLst>
                <a:ext uri="{FF2B5EF4-FFF2-40B4-BE49-F238E27FC236}">
                  <a16:creationId xmlns:a16="http://schemas.microsoft.com/office/drawing/2014/main" id="{ECF71AE4-15CD-4AF3-B024-F200BCC5B29B}"/>
                </a:ext>
              </a:extLst>
            </p:cNvPr>
            <p:cNvSpPr txBox="1"/>
            <p:nvPr/>
          </p:nvSpPr>
          <p:spPr>
            <a:xfrm>
              <a:off x="6471584" y="5363232"/>
              <a:ext cx="1231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</a:t>
              </a:r>
              <a:r>
                <a:rPr lang="en-US" sz="1200" dirty="0"/>
                <a:t>HIR99021</a:t>
              </a:r>
            </a:p>
          </p:txBody>
        </p:sp>
        <p:sp>
          <p:nvSpPr>
            <p:cNvPr id="115" name="pole tekstowe 272">
              <a:extLst>
                <a:ext uri="{FF2B5EF4-FFF2-40B4-BE49-F238E27FC236}">
                  <a16:creationId xmlns:a16="http://schemas.microsoft.com/office/drawing/2014/main" id="{DFE6343C-3F9C-4326-8928-2BB4E21E7BCB}"/>
                </a:ext>
              </a:extLst>
            </p:cNvPr>
            <p:cNvSpPr txBox="1"/>
            <p:nvPr/>
          </p:nvSpPr>
          <p:spPr>
            <a:xfrm>
              <a:off x="7933211" y="5307709"/>
              <a:ext cx="12313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XAV939</a:t>
              </a:r>
            </a:p>
          </p:txBody>
        </p:sp>
        <p:sp>
          <p:nvSpPr>
            <p:cNvPr id="116" name="pole tekstowe 273">
              <a:extLst>
                <a:ext uri="{FF2B5EF4-FFF2-40B4-BE49-F238E27FC236}">
                  <a16:creationId xmlns:a16="http://schemas.microsoft.com/office/drawing/2014/main" id="{8B61BC35-B173-4B3E-850F-33FAF2BC9A94}"/>
                </a:ext>
              </a:extLst>
            </p:cNvPr>
            <p:cNvSpPr txBox="1"/>
            <p:nvPr/>
          </p:nvSpPr>
          <p:spPr>
            <a:xfrm>
              <a:off x="6109973" y="5523939"/>
              <a:ext cx="24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7</a:t>
              </a:r>
            </a:p>
          </p:txBody>
        </p:sp>
        <p:sp>
          <p:nvSpPr>
            <p:cNvPr id="117" name="Owal 274">
              <a:extLst>
                <a:ext uri="{FF2B5EF4-FFF2-40B4-BE49-F238E27FC236}">
                  <a16:creationId xmlns:a16="http://schemas.microsoft.com/office/drawing/2014/main" id="{13899FF4-B34A-422B-ACD3-0315AFE29064}"/>
                </a:ext>
              </a:extLst>
            </p:cNvPr>
            <p:cNvSpPr/>
            <p:nvPr/>
          </p:nvSpPr>
          <p:spPr>
            <a:xfrm>
              <a:off x="10054034" y="5658446"/>
              <a:ext cx="109728" cy="109728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pole tekstowe 275">
              <a:extLst>
                <a:ext uri="{FF2B5EF4-FFF2-40B4-BE49-F238E27FC236}">
                  <a16:creationId xmlns:a16="http://schemas.microsoft.com/office/drawing/2014/main" id="{F977C4B1-6E75-4D43-A45F-2B9414433D1D}"/>
                </a:ext>
              </a:extLst>
            </p:cNvPr>
            <p:cNvSpPr txBox="1"/>
            <p:nvPr/>
          </p:nvSpPr>
          <p:spPr>
            <a:xfrm>
              <a:off x="9889442" y="5782542"/>
              <a:ext cx="438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sp>
          <p:nvSpPr>
            <p:cNvPr id="119" name="Prostokąt 276">
              <a:extLst>
                <a:ext uri="{FF2B5EF4-FFF2-40B4-BE49-F238E27FC236}">
                  <a16:creationId xmlns:a16="http://schemas.microsoft.com/office/drawing/2014/main" id="{83AE8A9D-E94C-49A7-BA05-5ABCB76EE41D}"/>
                </a:ext>
              </a:extLst>
            </p:cNvPr>
            <p:cNvSpPr/>
            <p:nvPr/>
          </p:nvSpPr>
          <p:spPr>
            <a:xfrm>
              <a:off x="8591832" y="1901458"/>
              <a:ext cx="7929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DMSO</a:t>
              </a:r>
            </a:p>
            <a:p>
              <a:r>
                <a:rPr lang="en-US" sz="1200" b="1" dirty="0"/>
                <a:t>1uM TPA </a:t>
              </a:r>
            </a:p>
          </p:txBody>
        </p:sp>
        <p:sp>
          <p:nvSpPr>
            <p:cNvPr id="120" name="Prostokąt 277">
              <a:extLst>
                <a:ext uri="{FF2B5EF4-FFF2-40B4-BE49-F238E27FC236}">
                  <a16:creationId xmlns:a16="http://schemas.microsoft.com/office/drawing/2014/main" id="{AA4CA0C0-AECA-4648-B753-92FCC7745310}"/>
                </a:ext>
              </a:extLst>
            </p:cNvPr>
            <p:cNvSpPr/>
            <p:nvPr/>
          </p:nvSpPr>
          <p:spPr>
            <a:xfrm>
              <a:off x="7848074" y="2715704"/>
              <a:ext cx="7929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DMSO</a:t>
              </a:r>
            </a:p>
            <a:p>
              <a:r>
                <a:rPr lang="en-US" sz="1200" b="1" dirty="0"/>
                <a:t>1uM TPA </a:t>
              </a:r>
            </a:p>
          </p:txBody>
        </p:sp>
        <p:sp>
          <p:nvSpPr>
            <p:cNvPr id="121" name="Prostokąt 278">
              <a:extLst>
                <a:ext uri="{FF2B5EF4-FFF2-40B4-BE49-F238E27FC236}">
                  <a16:creationId xmlns:a16="http://schemas.microsoft.com/office/drawing/2014/main" id="{79CA9192-AD86-4015-932B-74460E370091}"/>
                </a:ext>
              </a:extLst>
            </p:cNvPr>
            <p:cNvSpPr/>
            <p:nvPr/>
          </p:nvSpPr>
          <p:spPr>
            <a:xfrm>
              <a:off x="7884751" y="3557167"/>
              <a:ext cx="7929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DMSO</a:t>
              </a:r>
            </a:p>
            <a:p>
              <a:r>
                <a:rPr lang="en-US" sz="1200" b="1" dirty="0"/>
                <a:t>1uM TPA </a:t>
              </a:r>
            </a:p>
          </p:txBody>
        </p:sp>
        <p:sp>
          <p:nvSpPr>
            <p:cNvPr id="122" name="pole tekstowe 279">
              <a:extLst>
                <a:ext uri="{FF2B5EF4-FFF2-40B4-BE49-F238E27FC236}">
                  <a16:creationId xmlns:a16="http://schemas.microsoft.com/office/drawing/2014/main" id="{B443ED15-15D5-434E-908A-A2C205422801}"/>
                </a:ext>
              </a:extLst>
            </p:cNvPr>
            <p:cNvSpPr txBox="1"/>
            <p:nvPr/>
          </p:nvSpPr>
          <p:spPr>
            <a:xfrm>
              <a:off x="8627112" y="3710990"/>
              <a:ext cx="12313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XAV939</a:t>
              </a:r>
            </a:p>
          </p:txBody>
        </p:sp>
        <p:sp>
          <p:nvSpPr>
            <p:cNvPr id="123" name="Prostokąt 280">
              <a:extLst>
                <a:ext uri="{FF2B5EF4-FFF2-40B4-BE49-F238E27FC236}">
                  <a16:creationId xmlns:a16="http://schemas.microsoft.com/office/drawing/2014/main" id="{9D25B64A-68EC-43EC-A8C0-8D056CCFF6AF}"/>
                </a:ext>
              </a:extLst>
            </p:cNvPr>
            <p:cNvSpPr/>
            <p:nvPr/>
          </p:nvSpPr>
          <p:spPr>
            <a:xfrm>
              <a:off x="7899648" y="4304034"/>
              <a:ext cx="7929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DMSO</a:t>
              </a:r>
            </a:p>
            <a:p>
              <a:r>
                <a:rPr lang="en-US" sz="1200" b="1" dirty="0"/>
                <a:t>1uM TPA </a:t>
              </a:r>
            </a:p>
          </p:txBody>
        </p:sp>
        <p:sp>
          <p:nvSpPr>
            <p:cNvPr id="124" name="Prostokąt 281">
              <a:extLst>
                <a:ext uri="{FF2B5EF4-FFF2-40B4-BE49-F238E27FC236}">
                  <a16:creationId xmlns:a16="http://schemas.microsoft.com/office/drawing/2014/main" id="{FE6AB796-690D-43B1-9407-F6728AEA512F}"/>
                </a:ext>
              </a:extLst>
            </p:cNvPr>
            <p:cNvSpPr/>
            <p:nvPr/>
          </p:nvSpPr>
          <p:spPr>
            <a:xfrm>
              <a:off x="8694016" y="4312690"/>
              <a:ext cx="7929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DMSO</a:t>
              </a:r>
            </a:p>
            <a:p>
              <a:r>
                <a:rPr lang="en-US" sz="1200" b="1" dirty="0"/>
                <a:t>1uM TPA </a:t>
              </a:r>
            </a:p>
          </p:txBody>
        </p:sp>
        <p:sp>
          <p:nvSpPr>
            <p:cNvPr id="125" name="pole tekstowe 282">
              <a:extLst>
                <a:ext uri="{FF2B5EF4-FFF2-40B4-BE49-F238E27FC236}">
                  <a16:creationId xmlns:a16="http://schemas.microsoft.com/office/drawing/2014/main" id="{44F00133-C6FE-4BE7-BEE5-0581CC86D8F2}"/>
                </a:ext>
              </a:extLst>
            </p:cNvPr>
            <p:cNvSpPr txBox="1"/>
            <p:nvPr/>
          </p:nvSpPr>
          <p:spPr>
            <a:xfrm>
              <a:off x="9368798" y="4403166"/>
              <a:ext cx="12313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XAV939</a:t>
              </a:r>
            </a:p>
          </p:txBody>
        </p:sp>
        <p:sp>
          <p:nvSpPr>
            <p:cNvPr id="126" name="Prostokąt 283">
              <a:extLst>
                <a:ext uri="{FF2B5EF4-FFF2-40B4-BE49-F238E27FC236}">
                  <a16:creationId xmlns:a16="http://schemas.microsoft.com/office/drawing/2014/main" id="{9282654B-F9A5-4A3D-94A7-2381F0E6E25B}"/>
                </a:ext>
              </a:extLst>
            </p:cNvPr>
            <p:cNvSpPr/>
            <p:nvPr/>
          </p:nvSpPr>
          <p:spPr>
            <a:xfrm>
              <a:off x="7923980" y="5461597"/>
              <a:ext cx="7929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1uM TPA </a:t>
              </a:r>
            </a:p>
          </p:txBody>
        </p:sp>
      </p:grpSp>
      <p:grpSp>
        <p:nvGrpSpPr>
          <p:cNvPr id="216" name="Skupina 215"/>
          <p:cNvGrpSpPr/>
          <p:nvPr/>
        </p:nvGrpSpPr>
        <p:grpSpPr>
          <a:xfrm>
            <a:off x="6688684" y="1399938"/>
            <a:ext cx="5549155" cy="4845693"/>
            <a:chOff x="6688684" y="1399938"/>
            <a:chExt cx="5549155" cy="4845693"/>
          </a:xfrm>
        </p:grpSpPr>
        <p:grpSp>
          <p:nvGrpSpPr>
            <p:cNvPr id="215" name="Skupina 214"/>
            <p:cNvGrpSpPr/>
            <p:nvPr/>
          </p:nvGrpSpPr>
          <p:grpSpPr>
            <a:xfrm>
              <a:off x="6688684" y="1399938"/>
              <a:ext cx="5549155" cy="4845693"/>
              <a:chOff x="6688684" y="1399938"/>
              <a:chExt cx="5549155" cy="4845693"/>
            </a:xfrm>
          </p:grpSpPr>
          <p:sp>
            <p:nvSpPr>
              <p:cNvPr id="158" name="Zaoblený obdélník 157"/>
              <p:cNvSpPr/>
              <p:nvPr/>
            </p:nvSpPr>
            <p:spPr>
              <a:xfrm>
                <a:off x="6688684" y="1399938"/>
                <a:ext cx="5405718" cy="484569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186" name="Skupina 185"/>
              <p:cNvGrpSpPr/>
              <p:nvPr/>
            </p:nvGrpSpPr>
            <p:grpSpPr>
              <a:xfrm>
                <a:off x="6785166" y="2458152"/>
                <a:ext cx="5452673" cy="3543355"/>
                <a:chOff x="104776" y="968674"/>
                <a:chExt cx="5759968" cy="3601237"/>
              </a:xfrm>
            </p:grpSpPr>
            <p:sp>
              <p:nvSpPr>
                <p:cNvPr id="187" name="pole tekstowe 14">
                  <a:extLst>
                    <a:ext uri="{FF2B5EF4-FFF2-40B4-BE49-F238E27FC236}">
                      <a16:creationId xmlns:a16="http://schemas.microsoft.com/office/drawing/2014/main" id="{5F2F69A1-A800-4F3F-BF3C-1209566A9336}"/>
                    </a:ext>
                  </a:extLst>
                </p:cNvPr>
                <p:cNvSpPr txBox="1"/>
                <p:nvPr/>
              </p:nvSpPr>
              <p:spPr>
                <a:xfrm>
                  <a:off x="4528170" y="2669022"/>
                  <a:ext cx="12433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Myl2</a:t>
                  </a:r>
                </a:p>
              </p:txBody>
            </p:sp>
            <p:sp>
              <p:nvSpPr>
                <p:cNvPr id="188" name="pole tekstowe 15">
                  <a:extLst>
                    <a:ext uri="{FF2B5EF4-FFF2-40B4-BE49-F238E27FC236}">
                      <a16:creationId xmlns:a16="http://schemas.microsoft.com/office/drawing/2014/main" id="{2122B1E2-23D7-49FD-BF32-4426BC8FC4D9}"/>
                    </a:ext>
                  </a:extLst>
                </p:cNvPr>
                <p:cNvSpPr txBox="1"/>
                <p:nvPr/>
              </p:nvSpPr>
              <p:spPr>
                <a:xfrm>
                  <a:off x="4621430" y="3292885"/>
                  <a:ext cx="12433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Myl7</a:t>
                  </a:r>
                </a:p>
              </p:txBody>
            </p:sp>
            <p:sp>
              <p:nvSpPr>
                <p:cNvPr id="189" name="pole tekstowe 16">
                  <a:extLst>
                    <a:ext uri="{FF2B5EF4-FFF2-40B4-BE49-F238E27FC236}">
                      <a16:creationId xmlns:a16="http://schemas.microsoft.com/office/drawing/2014/main" id="{2331AB5B-7358-4C21-A7A1-FBA810312665}"/>
                    </a:ext>
                  </a:extLst>
                </p:cNvPr>
                <p:cNvSpPr txBox="1"/>
                <p:nvPr/>
              </p:nvSpPr>
              <p:spPr>
                <a:xfrm>
                  <a:off x="4528170" y="3916749"/>
                  <a:ext cx="1243314" cy="4095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dirty="0" smtClean="0">
                      <a:latin typeface="Symbol" panose="05050102010706020507" pitchFamily="18" charset="2"/>
                    </a:rPr>
                    <a:t>b</a:t>
                  </a:r>
                  <a:r>
                    <a:rPr lang="en-US" dirty="0" smtClean="0"/>
                    <a:t> </a:t>
                  </a:r>
                  <a:r>
                    <a:rPr lang="en-US" dirty="0"/>
                    <a:t>actin</a:t>
                  </a:r>
                </a:p>
              </p:txBody>
            </p:sp>
            <p:pic>
              <p:nvPicPr>
                <p:cNvPr id="190" name="Obraz 2">
                  <a:extLst>
                    <a:ext uri="{FF2B5EF4-FFF2-40B4-BE49-F238E27FC236}">
                      <a16:creationId xmlns:a16="http://schemas.microsoft.com/office/drawing/2014/main" id="{24ACE35F-30F4-40EC-AAB8-3276FA9631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6479" t="-1" r="14710" b="39260"/>
                <a:stretch/>
              </p:blipFill>
              <p:spPr>
                <a:xfrm>
                  <a:off x="232474" y="1673529"/>
                  <a:ext cx="4038601" cy="33556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91" name="Obraz 3">
                  <a:extLst>
                    <a:ext uri="{FF2B5EF4-FFF2-40B4-BE49-F238E27FC236}">
                      <a16:creationId xmlns:a16="http://schemas.microsoft.com/office/drawing/2014/main" id="{87470EB4-B989-416F-A611-2E325EEB0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4776" y="3755707"/>
                  <a:ext cx="4238625" cy="48577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92" name="Obraz 4">
                  <a:extLst>
                    <a:ext uri="{FF2B5EF4-FFF2-40B4-BE49-F238E27FC236}">
                      <a16:creationId xmlns:a16="http://schemas.microsoft.com/office/drawing/2014/main" id="{2DD859D4-DED8-4B1C-B81D-AB0B2A7766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1648" y="2833881"/>
                  <a:ext cx="4029075" cy="32385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93" name="Obraz 5">
                  <a:extLst>
                    <a:ext uri="{FF2B5EF4-FFF2-40B4-BE49-F238E27FC236}">
                      <a16:creationId xmlns:a16="http://schemas.microsoft.com/office/drawing/2014/main" id="{ED3E1331-2A97-4C56-B991-35A9C486FF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1865" r="4284" b="13559"/>
                <a:stretch/>
              </p:blipFill>
              <p:spPr>
                <a:xfrm>
                  <a:off x="231650" y="3217356"/>
                  <a:ext cx="4111752" cy="419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94" name="Obraz 6">
                  <a:extLst>
                    <a:ext uri="{FF2B5EF4-FFF2-40B4-BE49-F238E27FC236}">
                      <a16:creationId xmlns:a16="http://schemas.microsoft.com/office/drawing/2014/main" id="{26D197C1-671E-440A-8799-B1A6B68927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1649" y="2288288"/>
                  <a:ext cx="4038600" cy="4191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95" name="pole tekstowe 12">
                  <a:extLst>
                    <a:ext uri="{FF2B5EF4-FFF2-40B4-BE49-F238E27FC236}">
                      <a16:creationId xmlns:a16="http://schemas.microsoft.com/office/drawing/2014/main" id="{DC599C5A-A16D-48B9-8F63-2BA75B1F447A}"/>
                    </a:ext>
                  </a:extLst>
                </p:cNvPr>
                <p:cNvSpPr txBox="1"/>
                <p:nvPr/>
              </p:nvSpPr>
              <p:spPr>
                <a:xfrm>
                  <a:off x="4548888" y="1642348"/>
                  <a:ext cx="96683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MF20</a:t>
                  </a:r>
                </a:p>
              </p:txBody>
            </p:sp>
            <p:sp>
              <p:nvSpPr>
                <p:cNvPr id="196" name="pole tekstowe 13">
                  <a:extLst>
                    <a:ext uri="{FF2B5EF4-FFF2-40B4-BE49-F238E27FC236}">
                      <a16:creationId xmlns:a16="http://schemas.microsoft.com/office/drawing/2014/main" id="{D2F8E323-86AC-47DF-A47B-E8E95B170CB3}"/>
                    </a:ext>
                  </a:extLst>
                </p:cNvPr>
                <p:cNvSpPr txBox="1"/>
                <p:nvPr/>
              </p:nvSpPr>
              <p:spPr>
                <a:xfrm>
                  <a:off x="4410648" y="2200645"/>
                  <a:ext cx="12433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Troponin T</a:t>
                  </a:r>
                </a:p>
              </p:txBody>
            </p:sp>
            <p:cxnSp>
              <p:nvCxnSpPr>
                <p:cNvPr id="197" name="Łącznik prosty 18">
                  <a:extLst>
                    <a:ext uri="{FF2B5EF4-FFF2-40B4-BE49-F238E27FC236}">
                      <a16:creationId xmlns:a16="http://schemas.microsoft.com/office/drawing/2014/main" id="{366F1504-E7EC-4DCD-B244-1BA83945F141}"/>
                    </a:ext>
                  </a:extLst>
                </p:cNvPr>
                <p:cNvCxnSpPr/>
                <p:nvPr/>
              </p:nvCxnSpPr>
              <p:spPr>
                <a:xfrm>
                  <a:off x="627915" y="1278071"/>
                  <a:ext cx="0" cy="32918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Łącznik prosty 19">
                  <a:extLst>
                    <a:ext uri="{FF2B5EF4-FFF2-40B4-BE49-F238E27FC236}">
                      <a16:creationId xmlns:a16="http://schemas.microsoft.com/office/drawing/2014/main" id="{15F85CC4-F403-48CC-8E0B-BAD560FAF39B}"/>
                    </a:ext>
                  </a:extLst>
                </p:cNvPr>
                <p:cNvCxnSpPr/>
                <p:nvPr/>
              </p:nvCxnSpPr>
              <p:spPr>
                <a:xfrm>
                  <a:off x="1240733" y="1187961"/>
                  <a:ext cx="0" cy="32918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Łącznik prosty 20">
                  <a:extLst>
                    <a:ext uri="{FF2B5EF4-FFF2-40B4-BE49-F238E27FC236}">
                      <a16:creationId xmlns:a16="http://schemas.microsoft.com/office/drawing/2014/main" id="{624BD711-8243-40B5-9ABE-5122BF169707}"/>
                    </a:ext>
                  </a:extLst>
                </p:cNvPr>
                <p:cNvCxnSpPr/>
                <p:nvPr/>
              </p:nvCxnSpPr>
              <p:spPr>
                <a:xfrm>
                  <a:off x="1898931" y="1250442"/>
                  <a:ext cx="0" cy="32918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Łącznik prosty 21">
                  <a:extLst>
                    <a:ext uri="{FF2B5EF4-FFF2-40B4-BE49-F238E27FC236}">
                      <a16:creationId xmlns:a16="http://schemas.microsoft.com/office/drawing/2014/main" id="{AF4FCCA1-E6A4-47CE-AF89-8C0BC74ADA80}"/>
                    </a:ext>
                  </a:extLst>
                </p:cNvPr>
                <p:cNvCxnSpPr/>
                <p:nvPr/>
              </p:nvCxnSpPr>
              <p:spPr>
                <a:xfrm>
                  <a:off x="2539011" y="1278071"/>
                  <a:ext cx="0" cy="32918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Łącznik prosty 22">
                  <a:extLst>
                    <a:ext uri="{FF2B5EF4-FFF2-40B4-BE49-F238E27FC236}">
                      <a16:creationId xmlns:a16="http://schemas.microsoft.com/office/drawing/2014/main" id="{85788E44-AFE6-46E9-A795-6E9A4ED19FCD}"/>
                    </a:ext>
                  </a:extLst>
                </p:cNvPr>
                <p:cNvCxnSpPr/>
                <p:nvPr/>
              </p:nvCxnSpPr>
              <p:spPr>
                <a:xfrm>
                  <a:off x="3243099" y="1278071"/>
                  <a:ext cx="0" cy="32918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Łącznik prosty 23">
                  <a:extLst>
                    <a:ext uri="{FF2B5EF4-FFF2-40B4-BE49-F238E27FC236}">
                      <a16:creationId xmlns:a16="http://schemas.microsoft.com/office/drawing/2014/main" id="{09BF76A0-A502-4591-8D66-27AE9802B39F}"/>
                    </a:ext>
                  </a:extLst>
                </p:cNvPr>
                <p:cNvCxnSpPr/>
                <p:nvPr/>
              </p:nvCxnSpPr>
              <p:spPr>
                <a:xfrm>
                  <a:off x="3892323" y="1258254"/>
                  <a:ext cx="0" cy="32918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3" name="pole tekstowe 222">
                  <a:extLst>
                    <a:ext uri="{FF2B5EF4-FFF2-40B4-BE49-F238E27FC236}">
                      <a16:creationId xmlns:a16="http://schemas.microsoft.com/office/drawing/2014/main" id="{57F2B647-F908-4DA2-A50A-F3FBC19A6C6E}"/>
                    </a:ext>
                  </a:extLst>
                </p:cNvPr>
                <p:cNvSpPr txBox="1"/>
                <p:nvPr/>
              </p:nvSpPr>
              <p:spPr>
                <a:xfrm>
                  <a:off x="699663" y="1332291"/>
                  <a:ext cx="7104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D   T</a:t>
                  </a:r>
                </a:p>
              </p:txBody>
            </p:sp>
            <p:sp>
              <p:nvSpPr>
                <p:cNvPr id="204" name="pole tekstowe 223">
                  <a:extLst>
                    <a:ext uri="{FF2B5EF4-FFF2-40B4-BE49-F238E27FC236}">
                      <a16:creationId xmlns:a16="http://schemas.microsoft.com/office/drawing/2014/main" id="{A12C74FD-171A-4732-91D2-9D998797600F}"/>
                    </a:ext>
                  </a:extLst>
                </p:cNvPr>
                <p:cNvSpPr txBox="1"/>
                <p:nvPr/>
              </p:nvSpPr>
              <p:spPr>
                <a:xfrm>
                  <a:off x="1280812" y="1347794"/>
                  <a:ext cx="7104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D   T</a:t>
                  </a:r>
                </a:p>
              </p:txBody>
            </p:sp>
            <p:sp>
              <p:nvSpPr>
                <p:cNvPr id="205" name="pole tekstowe 224">
                  <a:extLst>
                    <a:ext uri="{FF2B5EF4-FFF2-40B4-BE49-F238E27FC236}">
                      <a16:creationId xmlns:a16="http://schemas.microsoft.com/office/drawing/2014/main" id="{53C19C92-3927-44B1-9049-80E8A28876C4}"/>
                    </a:ext>
                  </a:extLst>
                </p:cNvPr>
                <p:cNvSpPr txBox="1"/>
                <p:nvPr/>
              </p:nvSpPr>
              <p:spPr>
                <a:xfrm>
                  <a:off x="1976714" y="1339451"/>
                  <a:ext cx="7104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D   T</a:t>
                  </a:r>
                </a:p>
              </p:txBody>
            </p:sp>
            <p:sp>
              <p:nvSpPr>
                <p:cNvPr id="206" name="pole tekstowe 225">
                  <a:extLst>
                    <a:ext uri="{FF2B5EF4-FFF2-40B4-BE49-F238E27FC236}">
                      <a16:creationId xmlns:a16="http://schemas.microsoft.com/office/drawing/2014/main" id="{C6CE6DD8-9412-41AC-90E8-C762A7B019DF}"/>
                    </a:ext>
                  </a:extLst>
                </p:cNvPr>
                <p:cNvSpPr txBox="1"/>
                <p:nvPr/>
              </p:nvSpPr>
              <p:spPr>
                <a:xfrm>
                  <a:off x="2598136" y="1347794"/>
                  <a:ext cx="7104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D   T</a:t>
                  </a:r>
                </a:p>
              </p:txBody>
            </p:sp>
            <p:sp>
              <p:nvSpPr>
                <p:cNvPr id="207" name="pole tekstowe 226">
                  <a:extLst>
                    <a:ext uri="{FF2B5EF4-FFF2-40B4-BE49-F238E27FC236}">
                      <a16:creationId xmlns:a16="http://schemas.microsoft.com/office/drawing/2014/main" id="{BAFB681B-3D2A-4DDA-87C6-1DA234BC0CA3}"/>
                    </a:ext>
                  </a:extLst>
                </p:cNvPr>
                <p:cNvSpPr txBox="1"/>
                <p:nvPr/>
              </p:nvSpPr>
              <p:spPr>
                <a:xfrm>
                  <a:off x="3192942" y="1339451"/>
                  <a:ext cx="7104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D   T</a:t>
                  </a:r>
                </a:p>
              </p:txBody>
            </p:sp>
            <p:sp>
              <p:nvSpPr>
                <p:cNvPr id="208" name="pole tekstowe 228">
                  <a:extLst>
                    <a:ext uri="{FF2B5EF4-FFF2-40B4-BE49-F238E27FC236}">
                      <a16:creationId xmlns:a16="http://schemas.microsoft.com/office/drawing/2014/main" id="{2AF6D707-EEF9-459E-959C-554A878ED8CE}"/>
                    </a:ext>
                  </a:extLst>
                </p:cNvPr>
                <p:cNvSpPr txBox="1"/>
                <p:nvPr/>
              </p:nvSpPr>
              <p:spPr>
                <a:xfrm>
                  <a:off x="319609" y="996551"/>
                  <a:ext cx="23980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1</a:t>
                  </a:r>
                </a:p>
              </p:txBody>
            </p:sp>
            <p:sp>
              <p:nvSpPr>
                <p:cNvPr id="209" name="pole tekstowe 229">
                  <a:extLst>
                    <a:ext uri="{FF2B5EF4-FFF2-40B4-BE49-F238E27FC236}">
                      <a16:creationId xmlns:a16="http://schemas.microsoft.com/office/drawing/2014/main" id="{50737A96-07BE-474F-8823-CD7A47BF7D39}"/>
                    </a:ext>
                  </a:extLst>
                </p:cNvPr>
                <p:cNvSpPr txBox="1"/>
                <p:nvPr/>
              </p:nvSpPr>
              <p:spPr>
                <a:xfrm>
                  <a:off x="1418892" y="997759"/>
                  <a:ext cx="4316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3</a:t>
                  </a:r>
                </a:p>
              </p:txBody>
            </p:sp>
            <p:sp>
              <p:nvSpPr>
                <p:cNvPr id="210" name="pole tekstowe 230">
                  <a:extLst>
                    <a:ext uri="{FF2B5EF4-FFF2-40B4-BE49-F238E27FC236}">
                      <a16:creationId xmlns:a16="http://schemas.microsoft.com/office/drawing/2014/main" id="{97A4B485-CAA8-4BA3-B962-97C04B61F767}"/>
                    </a:ext>
                  </a:extLst>
                </p:cNvPr>
                <p:cNvSpPr txBox="1"/>
                <p:nvPr/>
              </p:nvSpPr>
              <p:spPr>
                <a:xfrm>
                  <a:off x="2101464" y="986612"/>
                  <a:ext cx="3974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4</a:t>
                  </a:r>
                </a:p>
              </p:txBody>
            </p:sp>
            <p:sp>
              <p:nvSpPr>
                <p:cNvPr id="211" name="pole tekstowe 231">
                  <a:extLst>
                    <a:ext uri="{FF2B5EF4-FFF2-40B4-BE49-F238E27FC236}">
                      <a16:creationId xmlns:a16="http://schemas.microsoft.com/office/drawing/2014/main" id="{F1F5FA0F-A7E7-4E64-9116-1447014CE3FB}"/>
                    </a:ext>
                  </a:extLst>
                </p:cNvPr>
                <p:cNvSpPr txBox="1"/>
                <p:nvPr/>
              </p:nvSpPr>
              <p:spPr>
                <a:xfrm>
                  <a:off x="2739071" y="984981"/>
                  <a:ext cx="6852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5</a:t>
                  </a:r>
                </a:p>
              </p:txBody>
            </p:sp>
            <p:sp>
              <p:nvSpPr>
                <p:cNvPr id="212" name="pole tekstowe 232">
                  <a:extLst>
                    <a:ext uri="{FF2B5EF4-FFF2-40B4-BE49-F238E27FC236}">
                      <a16:creationId xmlns:a16="http://schemas.microsoft.com/office/drawing/2014/main" id="{9DC1A892-C60A-44DA-B1A1-77F55E1DAF06}"/>
                    </a:ext>
                  </a:extLst>
                </p:cNvPr>
                <p:cNvSpPr txBox="1"/>
                <p:nvPr/>
              </p:nvSpPr>
              <p:spPr>
                <a:xfrm>
                  <a:off x="3328252" y="969155"/>
                  <a:ext cx="6900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6</a:t>
                  </a:r>
                </a:p>
              </p:txBody>
            </p:sp>
            <p:sp>
              <p:nvSpPr>
                <p:cNvPr id="213" name="pole tekstowe 233">
                  <a:extLst>
                    <a:ext uri="{FF2B5EF4-FFF2-40B4-BE49-F238E27FC236}">
                      <a16:creationId xmlns:a16="http://schemas.microsoft.com/office/drawing/2014/main" id="{C027CADB-D5C2-40BA-9C35-54E1EE000BAC}"/>
                    </a:ext>
                  </a:extLst>
                </p:cNvPr>
                <p:cNvSpPr txBox="1"/>
                <p:nvPr/>
              </p:nvSpPr>
              <p:spPr>
                <a:xfrm>
                  <a:off x="3810259" y="968674"/>
                  <a:ext cx="2893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7</a:t>
                  </a:r>
                </a:p>
              </p:txBody>
            </p:sp>
            <p:sp>
              <p:nvSpPr>
                <p:cNvPr id="214" name="pole tekstowe 234">
                  <a:extLst>
                    <a:ext uri="{FF2B5EF4-FFF2-40B4-BE49-F238E27FC236}">
                      <a16:creationId xmlns:a16="http://schemas.microsoft.com/office/drawing/2014/main" id="{DCDA596E-4471-463D-A6AD-A225C30D8594}"/>
                    </a:ext>
                  </a:extLst>
                </p:cNvPr>
                <p:cNvSpPr txBox="1"/>
                <p:nvPr/>
              </p:nvSpPr>
              <p:spPr>
                <a:xfrm>
                  <a:off x="805675" y="984981"/>
                  <a:ext cx="4444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2</a:t>
                  </a:r>
                </a:p>
              </p:txBody>
            </p:sp>
          </p:grpSp>
        </p:grpSp>
        <p:sp>
          <p:nvSpPr>
            <p:cNvPr id="157" name="TextovéPole 156"/>
            <p:cNvSpPr txBox="1"/>
            <p:nvPr/>
          </p:nvSpPr>
          <p:spPr>
            <a:xfrm>
              <a:off x="7371578" y="1753939"/>
              <a:ext cx="3794693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Western </a:t>
              </a:r>
              <a:r>
                <a:rPr lang="cs-CZ" dirty="0" err="1" smtClean="0"/>
                <a:t>blot</a:t>
              </a:r>
              <a:r>
                <a:rPr lang="cs-CZ" dirty="0" smtClean="0"/>
                <a:t> analýza exprese proteinů</a:t>
              </a:r>
            </a:p>
            <a:p>
              <a:r>
                <a:rPr lang="cs-CZ" dirty="0" smtClean="0"/>
                <a:t>specifických pro </a:t>
              </a:r>
              <a:r>
                <a:rPr lang="cs-CZ" dirty="0" err="1" smtClean="0"/>
                <a:t>kardiomyocyty</a:t>
              </a:r>
              <a:endParaRPr lang="cs-CZ" dirty="0"/>
            </a:p>
          </p:txBody>
        </p:sp>
      </p:grpSp>
      <p:sp>
        <p:nvSpPr>
          <p:cNvPr id="128" name="TextovéPole 127"/>
          <p:cNvSpPr txBox="1"/>
          <p:nvPr/>
        </p:nvSpPr>
        <p:spPr>
          <a:xfrm>
            <a:off x="6057061" y="6295193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Days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03852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Skupina 60"/>
          <p:cNvGrpSpPr/>
          <p:nvPr/>
        </p:nvGrpSpPr>
        <p:grpSpPr>
          <a:xfrm>
            <a:off x="903172" y="690353"/>
            <a:ext cx="11288828" cy="6134765"/>
            <a:chOff x="795461" y="424867"/>
            <a:chExt cx="11288828" cy="6134765"/>
          </a:xfrm>
        </p:grpSpPr>
        <p:pic>
          <p:nvPicPr>
            <p:cNvPr id="2" name="Picture 2" descr="Image result for organ srdce">
              <a:extLst>
                <a:ext uri="{FF2B5EF4-FFF2-40B4-BE49-F238E27FC236}">
                  <a16:creationId xmlns:a16="http://schemas.microsoft.com/office/drawing/2014/main" id="{4278D27B-C5D1-48DA-98A9-30A88A19A7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4" t="11053" r="11119" b="9508"/>
            <a:stretch/>
          </p:blipFill>
          <p:spPr bwMode="auto">
            <a:xfrm>
              <a:off x="8888841" y="907853"/>
              <a:ext cx="1644885" cy="2265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Rovná spojnica 5">
              <a:extLst>
                <a:ext uri="{FF2B5EF4-FFF2-40B4-BE49-F238E27FC236}">
                  <a16:creationId xmlns:a16="http://schemas.microsoft.com/office/drawing/2014/main" id="{71B82531-CB36-41C9-B405-741517C6F553}"/>
                </a:ext>
              </a:extLst>
            </p:cNvPr>
            <p:cNvCxnSpPr>
              <a:cxnSpLocks/>
            </p:cNvCxnSpPr>
            <p:nvPr/>
          </p:nvCxnSpPr>
          <p:spPr>
            <a:xfrm>
              <a:off x="5732585" y="638932"/>
              <a:ext cx="19344" cy="59207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Rovná spojnica 7">
              <a:extLst>
                <a:ext uri="{FF2B5EF4-FFF2-40B4-BE49-F238E27FC236}">
                  <a16:creationId xmlns:a16="http://schemas.microsoft.com/office/drawing/2014/main" id="{8C1B4F56-FF1C-4386-A604-427ED44D892C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8833925" y="652840"/>
              <a:ext cx="42453" cy="58159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Rovná spojnica 8">
              <a:extLst>
                <a:ext uri="{FF2B5EF4-FFF2-40B4-BE49-F238E27FC236}">
                  <a16:creationId xmlns:a16="http://schemas.microsoft.com/office/drawing/2014/main" id="{958D9356-5478-4108-98BE-3760FC7C93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9646" y="748226"/>
              <a:ext cx="27076" cy="57980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" name="BlokTextu 6">
              <a:extLst>
                <a:ext uri="{FF2B5EF4-FFF2-40B4-BE49-F238E27FC236}">
                  <a16:creationId xmlns:a16="http://schemas.microsoft.com/office/drawing/2014/main" id="{156CB3DB-D302-4D2D-978F-88DBD8E83CEC}"/>
                </a:ext>
              </a:extLst>
            </p:cNvPr>
            <p:cNvSpPr txBox="1"/>
            <p:nvPr/>
          </p:nvSpPr>
          <p:spPr>
            <a:xfrm>
              <a:off x="8876378" y="452785"/>
              <a:ext cx="15905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000" b="1" dirty="0" err="1" smtClean="0"/>
                <a:t>Adultní</a:t>
              </a:r>
              <a:r>
                <a:rPr lang="sk-SK" sz="2000" b="1" dirty="0" smtClean="0"/>
                <a:t> </a:t>
              </a:r>
              <a:r>
                <a:rPr lang="sk-SK" sz="2000" b="1" dirty="0"/>
                <a:t>srdce</a:t>
              </a:r>
            </a:p>
          </p:txBody>
        </p:sp>
        <p:sp>
          <p:nvSpPr>
            <p:cNvPr id="7" name="BlokTextu 9">
              <a:extLst>
                <a:ext uri="{FF2B5EF4-FFF2-40B4-BE49-F238E27FC236}">
                  <a16:creationId xmlns:a16="http://schemas.microsoft.com/office/drawing/2014/main" id="{A23569CB-B513-4BCA-B4CA-D02132B80ABC}"/>
                </a:ext>
              </a:extLst>
            </p:cNvPr>
            <p:cNvSpPr txBox="1"/>
            <p:nvPr/>
          </p:nvSpPr>
          <p:spPr>
            <a:xfrm>
              <a:off x="6506100" y="424867"/>
              <a:ext cx="15248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000" b="1" dirty="0" err="1" smtClean="0"/>
                <a:t>Fetáln</a:t>
              </a:r>
              <a:r>
                <a:rPr lang="cs-CZ" sz="2000" b="1" dirty="0"/>
                <a:t>í</a:t>
              </a:r>
              <a:r>
                <a:rPr lang="sk-SK" sz="2000" b="1" dirty="0" smtClean="0"/>
                <a:t> </a:t>
              </a:r>
              <a:r>
                <a:rPr lang="sk-SK" sz="2000" b="1" dirty="0"/>
                <a:t>srdce</a:t>
              </a:r>
            </a:p>
          </p:txBody>
        </p:sp>
        <p:sp>
          <p:nvSpPr>
            <p:cNvPr id="8" name="BlokTextu 10">
              <a:extLst>
                <a:ext uri="{FF2B5EF4-FFF2-40B4-BE49-F238E27FC236}">
                  <a16:creationId xmlns:a16="http://schemas.microsoft.com/office/drawing/2014/main" id="{A97F7D8E-DC7D-4BAF-A4EB-4B04605E804D}"/>
                </a:ext>
              </a:extLst>
            </p:cNvPr>
            <p:cNvSpPr txBox="1"/>
            <p:nvPr/>
          </p:nvSpPr>
          <p:spPr>
            <a:xfrm>
              <a:off x="3974479" y="438877"/>
              <a:ext cx="8242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000" b="1" dirty="0" err="1"/>
                <a:t>iPSC</a:t>
              </a:r>
              <a:endParaRPr lang="sk-SK" sz="2000" b="1" dirty="0"/>
            </a:p>
          </p:txBody>
        </p:sp>
        <p:sp>
          <p:nvSpPr>
            <p:cNvPr id="9" name="BlokTextu 11">
              <a:extLst>
                <a:ext uri="{FF2B5EF4-FFF2-40B4-BE49-F238E27FC236}">
                  <a16:creationId xmlns:a16="http://schemas.microsoft.com/office/drawing/2014/main" id="{54DB648A-D30C-4BAA-A3A1-9790DB2A66C0}"/>
                </a:ext>
              </a:extLst>
            </p:cNvPr>
            <p:cNvSpPr txBox="1"/>
            <p:nvPr/>
          </p:nvSpPr>
          <p:spPr>
            <a:xfrm>
              <a:off x="1239422" y="2766968"/>
              <a:ext cx="12400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2000" b="1" dirty="0"/>
                <a:t>Vlastnosti</a:t>
              </a:r>
            </a:p>
          </p:txBody>
        </p:sp>
        <p:pic>
          <p:nvPicPr>
            <p:cNvPr id="10" name="Obrázok 12">
              <a:extLst>
                <a:ext uri="{FF2B5EF4-FFF2-40B4-BE49-F238E27FC236}">
                  <a16:creationId xmlns:a16="http://schemas.microsoft.com/office/drawing/2014/main" id="{362ECB4E-ABAB-495D-AFAE-12E796F30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231" t="389" r="14395" b="1"/>
            <a:stretch/>
          </p:blipFill>
          <p:spPr>
            <a:xfrm>
              <a:off x="5884078" y="810956"/>
              <a:ext cx="2824417" cy="2349570"/>
            </a:xfrm>
            <a:prstGeom prst="rect">
              <a:avLst/>
            </a:prstGeom>
          </p:spPr>
        </p:pic>
        <p:cxnSp>
          <p:nvCxnSpPr>
            <p:cNvPr id="11" name="Rovná spojnica 15">
              <a:extLst>
                <a:ext uri="{FF2B5EF4-FFF2-40B4-BE49-F238E27FC236}">
                  <a16:creationId xmlns:a16="http://schemas.microsoft.com/office/drawing/2014/main" id="{3B2C6E8F-6575-402D-8AE5-AE10C028037B}"/>
                </a:ext>
              </a:extLst>
            </p:cNvPr>
            <p:cNvCxnSpPr/>
            <p:nvPr/>
          </p:nvCxnSpPr>
          <p:spPr>
            <a:xfrm>
              <a:off x="880701" y="3235525"/>
              <a:ext cx="10927368" cy="609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BlokTextu 16">
              <a:extLst>
                <a:ext uri="{FF2B5EF4-FFF2-40B4-BE49-F238E27FC236}">
                  <a16:creationId xmlns:a16="http://schemas.microsoft.com/office/drawing/2014/main" id="{A9A9AAE5-CF2C-40DD-8D3B-D114F9243BEE}"/>
                </a:ext>
              </a:extLst>
            </p:cNvPr>
            <p:cNvSpPr txBox="1"/>
            <p:nvPr/>
          </p:nvSpPr>
          <p:spPr>
            <a:xfrm>
              <a:off x="1275929" y="3282393"/>
              <a:ext cx="10123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err="1" smtClean="0"/>
                <a:t>Morfologie</a:t>
              </a:r>
              <a:endParaRPr lang="sk-SK" sz="1400" b="1" dirty="0"/>
            </a:p>
          </p:txBody>
        </p:sp>
        <p:pic>
          <p:nvPicPr>
            <p:cNvPr id="13" name="Obrázok 18">
              <a:extLst>
                <a:ext uri="{FF2B5EF4-FFF2-40B4-BE49-F238E27FC236}">
                  <a16:creationId xmlns:a16="http://schemas.microsoft.com/office/drawing/2014/main" id="{B20584F5-4CEB-43FD-B0F5-C58D1AD3D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09"/>
            <a:stretch/>
          </p:blipFill>
          <p:spPr>
            <a:xfrm>
              <a:off x="2712290" y="838987"/>
              <a:ext cx="2907491" cy="2286433"/>
            </a:xfrm>
            <a:prstGeom prst="rect">
              <a:avLst/>
            </a:prstGeom>
          </p:spPr>
        </p:pic>
        <p:cxnSp>
          <p:nvCxnSpPr>
            <p:cNvPr id="14" name="Rovná spojnica 20">
              <a:extLst>
                <a:ext uri="{FF2B5EF4-FFF2-40B4-BE49-F238E27FC236}">
                  <a16:creationId xmlns:a16="http://schemas.microsoft.com/office/drawing/2014/main" id="{D52EA9AD-B1F8-4BFB-8119-E269FD9475B8}"/>
                </a:ext>
              </a:extLst>
            </p:cNvPr>
            <p:cNvCxnSpPr/>
            <p:nvPr/>
          </p:nvCxnSpPr>
          <p:spPr>
            <a:xfrm>
              <a:off x="845951" y="3696495"/>
              <a:ext cx="10962118" cy="290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BlokTextu 22">
              <a:extLst>
                <a:ext uri="{FF2B5EF4-FFF2-40B4-BE49-F238E27FC236}">
                  <a16:creationId xmlns:a16="http://schemas.microsoft.com/office/drawing/2014/main" id="{D37D9599-8C68-4FB6-9139-93890068062C}"/>
                </a:ext>
              </a:extLst>
            </p:cNvPr>
            <p:cNvSpPr txBox="1"/>
            <p:nvPr/>
          </p:nvSpPr>
          <p:spPr>
            <a:xfrm>
              <a:off x="1171375" y="6008617"/>
              <a:ext cx="13443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400" b="1" dirty="0"/>
                <a:t>Substrát </a:t>
              </a:r>
              <a:r>
                <a:rPr lang="sk-SK" sz="1400" b="1" dirty="0" smtClean="0"/>
                <a:t>pro </a:t>
              </a:r>
              <a:r>
                <a:rPr lang="sk-SK" sz="1400" b="1" dirty="0"/>
                <a:t>výrobu ATP</a:t>
              </a:r>
            </a:p>
          </p:txBody>
        </p:sp>
        <p:cxnSp>
          <p:nvCxnSpPr>
            <p:cNvPr id="16" name="Rovná spojnica 24">
              <a:extLst>
                <a:ext uri="{FF2B5EF4-FFF2-40B4-BE49-F238E27FC236}">
                  <a16:creationId xmlns:a16="http://schemas.microsoft.com/office/drawing/2014/main" id="{53751005-AE66-409E-B10F-F537A7AAF7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461" y="4134274"/>
              <a:ext cx="11012608" cy="172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BlokTextu 28">
              <a:extLst>
                <a:ext uri="{FF2B5EF4-FFF2-40B4-BE49-F238E27FC236}">
                  <a16:creationId xmlns:a16="http://schemas.microsoft.com/office/drawing/2014/main" id="{3D57DF60-B72C-487B-9362-A2408E0DC5AE}"/>
                </a:ext>
              </a:extLst>
            </p:cNvPr>
            <p:cNvSpPr txBox="1"/>
            <p:nvPr/>
          </p:nvSpPr>
          <p:spPr>
            <a:xfrm>
              <a:off x="3849013" y="6044901"/>
              <a:ext cx="7444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/>
                <a:t>glukóza</a:t>
              </a:r>
            </a:p>
          </p:txBody>
        </p:sp>
        <p:sp>
          <p:nvSpPr>
            <p:cNvPr id="18" name="BlokTextu 29">
              <a:extLst>
                <a:ext uri="{FF2B5EF4-FFF2-40B4-BE49-F238E27FC236}">
                  <a16:creationId xmlns:a16="http://schemas.microsoft.com/office/drawing/2014/main" id="{F7174B97-3394-4FCE-95BD-79F5750E725D}"/>
                </a:ext>
              </a:extLst>
            </p:cNvPr>
            <p:cNvSpPr txBox="1"/>
            <p:nvPr/>
          </p:nvSpPr>
          <p:spPr>
            <a:xfrm>
              <a:off x="6862629" y="6021821"/>
              <a:ext cx="7444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/>
                <a:t>glukóza</a:t>
              </a:r>
            </a:p>
          </p:txBody>
        </p:sp>
        <p:sp>
          <p:nvSpPr>
            <p:cNvPr id="19" name="BlokTextu 30">
              <a:extLst>
                <a:ext uri="{FF2B5EF4-FFF2-40B4-BE49-F238E27FC236}">
                  <a16:creationId xmlns:a16="http://schemas.microsoft.com/office/drawing/2014/main" id="{139B382F-3ABE-468A-887C-FFE538E8E850}"/>
                </a:ext>
              </a:extLst>
            </p:cNvPr>
            <p:cNvSpPr txBox="1"/>
            <p:nvPr/>
          </p:nvSpPr>
          <p:spPr>
            <a:xfrm>
              <a:off x="9480826" y="6036304"/>
              <a:ext cx="13773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/>
                <a:t>mastné kyseliny</a:t>
              </a:r>
            </a:p>
          </p:txBody>
        </p:sp>
        <p:sp>
          <p:nvSpPr>
            <p:cNvPr id="20" name="BlokTextu 1023">
              <a:extLst>
                <a:ext uri="{FF2B5EF4-FFF2-40B4-BE49-F238E27FC236}">
                  <a16:creationId xmlns:a16="http://schemas.microsoft.com/office/drawing/2014/main" id="{6B3D8ABD-27B9-49D2-B5B9-8CCF3D9893EC}"/>
                </a:ext>
              </a:extLst>
            </p:cNvPr>
            <p:cNvSpPr txBox="1"/>
            <p:nvPr/>
          </p:nvSpPr>
          <p:spPr>
            <a:xfrm>
              <a:off x="2842488" y="3241623"/>
              <a:ext cx="22667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/>
                <a:t>menší</a:t>
              </a:r>
              <a:r>
                <a:rPr lang="sk-SK" sz="1400" dirty="0" smtClean="0"/>
                <a:t>, </a:t>
              </a:r>
              <a:r>
                <a:rPr lang="sk-SK" sz="1400" dirty="0" err="1" smtClean="0"/>
                <a:t>oválné</a:t>
              </a:r>
              <a:r>
                <a:rPr lang="sk-SK" sz="1400" dirty="0" smtClean="0"/>
                <a:t>, </a:t>
              </a:r>
              <a:r>
                <a:rPr lang="sk-SK" sz="1400" dirty="0" err="1" smtClean="0"/>
                <a:t>jednojaderné</a:t>
              </a:r>
              <a:endParaRPr lang="sk-SK" sz="1400" dirty="0"/>
            </a:p>
          </p:txBody>
        </p:sp>
        <p:sp>
          <p:nvSpPr>
            <p:cNvPr id="21" name="BlokTextu 1024">
              <a:extLst>
                <a:ext uri="{FF2B5EF4-FFF2-40B4-BE49-F238E27FC236}">
                  <a16:creationId xmlns:a16="http://schemas.microsoft.com/office/drawing/2014/main" id="{C36576E8-C5F1-434A-A6EC-AD12B81D15FD}"/>
                </a:ext>
              </a:extLst>
            </p:cNvPr>
            <p:cNvSpPr txBox="1"/>
            <p:nvPr/>
          </p:nvSpPr>
          <p:spPr>
            <a:xfrm>
              <a:off x="6082620" y="3280229"/>
              <a:ext cx="22667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/>
                <a:t>menší</a:t>
              </a:r>
              <a:r>
                <a:rPr lang="sk-SK" sz="1400" dirty="0" smtClean="0"/>
                <a:t>, </a:t>
              </a:r>
              <a:r>
                <a:rPr lang="sk-SK" sz="1400" dirty="0" err="1" smtClean="0"/>
                <a:t>oválné</a:t>
              </a:r>
              <a:r>
                <a:rPr lang="sk-SK" sz="1400" dirty="0" smtClean="0"/>
                <a:t>, </a:t>
              </a:r>
              <a:r>
                <a:rPr lang="sk-SK" sz="1400" dirty="0" err="1" smtClean="0"/>
                <a:t>jednojaderné</a:t>
              </a:r>
              <a:endParaRPr lang="sk-SK" sz="1400" dirty="0"/>
            </a:p>
          </p:txBody>
        </p:sp>
        <p:sp>
          <p:nvSpPr>
            <p:cNvPr id="22" name="BlokTextu 1026">
              <a:extLst>
                <a:ext uri="{FF2B5EF4-FFF2-40B4-BE49-F238E27FC236}">
                  <a16:creationId xmlns:a16="http://schemas.microsoft.com/office/drawing/2014/main" id="{452F8558-F689-4571-B2CA-62FB5512DC0F}"/>
                </a:ext>
              </a:extLst>
            </p:cNvPr>
            <p:cNvSpPr txBox="1"/>
            <p:nvPr/>
          </p:nvSpPr>
          <p:spPr>
            <a:xfrm>
              <a:off x="8979577" y="3284741"/>
              <a:ext cx="24879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err="1" smtClean="0"/>
                <a:t>velké</a:t>
              </a:r>
              <a:r>
                <a:rPr lang="sk-SK" sz="1400" dirty="0" smtClean="0"/>
                <a:t>, </a:t>
              </a:r>
              <a:r>
                <a:rPr lang="sk-SK" sz="1400" dirty="0" err="1" smtClean="0"/>
                <a:t>podlouhé</a:t>
              </a:r>
              <a:r>
                <a:rPr lang="sk-SK" sz="1400" dirty="0" smtClean="0"/>
                <a:t>, </a:t>
              </a:r>
              <a:r>
                <a:rPr lang="sk-SK" sz="1400" dirty="0"/>
                <a:t>(</a:t>
              </a:r>
              <a:r>
                <a:rPr lang="sk-SK" sz="1400" dirty="0" err="1" smtClean="0"/>
                <a:t>viacejaderné</a:t>
              </a:r>
              <a:r>
                <a:rPr lang="sk-SK" sz="1400" dirty="0"/>
                <a:t>)</a:t>
              </a:r>
            </a:p>
          </p:txBody>
        </p:sp>
        <p:cxnSp>
          <p:nvCxnSpPr>
            <p:cNvPr id="25" name="Rovná spojnica 1032">
              <a:extLst>
                <a:ext uri="{FF2B5EF4-FFF2-40B4-BE49-F238E27FC236}">
                  <a16:creationId xmlns:a16="http://schemas.microsoft.com/office/drawing/2014/main" id="{FE3B32A6-3228-46DB-9D81-80D600C74C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4616" y="6471481"/>
              <a:ext cx="11022584" cy="881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BlokTextu 1040">
              <a:extLst>
                <a:ext uri="{FF2B5EF4-FFF2-40B4-BE49-F238E27FC236}">
                  <a16:creationId xmlns:a16="http://schemas.microsoft.com/office/drawing/2014/main" id="{B63409E5-ECD5-4053-9F61-2291C299081D}"/>
                </a:ext>
              </a:extLst>
            </p:cNvPr>
            <p:cNvSpPr txBox="1"/>
            <p:nvPr/>
          </p:nvSpPr>
          <p:spPr>
            <a:xfrm>
              <a:off x="1525950" y="1863378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/>
                <a:t>BUŇKY</a:t>
              </a:r>
              <a:endParaRPr lang="sk-SK" b="1" dirty="0"/>
            </a:p>
          </p:txBody>
        </p:sp>
        <p:sp>
          <p:nvSpPr>
            <p:cNvPr id="27" name="BlokTextu 1041">
              <a:extLst>
                <a:ext uri="{FF2B5EF4-FFF2-40B4-BE49-F238E27FC236}">
                  <a16:creationId xmlns:a16="http://schemas.microsoft.com/office/drawing/2014/main" id="{31191ACF-4C9F-4E8B-9D86-F23B363A57AC}"/>
                </a:ext>
              </a:extLst>
            </p:cNvPr>
            <p:cNvSpPr txBox="1"/>
            <p:nvPr/>
          </p:nvSpPr>
          <p:spPr>
            <a:xfrm>
              <a:off x="1092453" y="3769437"/>
              <a:ext cx="12183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/>
                <a:t>Sila </a:t>
              </a:r>
              <a:r>
                <a:rPr lang="sk-SK" sz="1400" b="1" dirty="0" err="1" smtClean="0"/>
                <a:t>kontrakce</a:t>
              </a:r>
              <a:endParaRPr lang="sk-SK" sz="1400" b="1" dirty="0"/>
            </a:p>
          </p:txBody>
        </p:sp>
        <p:sp>
          <p:nvSpPr>
            <p:cNvPr id="28" name="BlokTextu 1042">
              <a:extLst>
                <a:ext uri="{FF2B5EF4-FFF2-40B4-BE49-F238E27FC236}">
                  <a16:creationId xmlns:a16="http://schemas.microsoft.com/office/drawing/2014/main" id="{795A6CF6-F075-4A55-8AD4-D12A2189507F}"/>
                </a:ext>
              </a:extLst>
            </p:cNvPr>
            <p:cNvSpPr txBox="1"/>
            <p:nvPr/>
          </p:nvSpPr>
          <p:spPr>
            <a:xfrm>
              <a:off x="1339060" y="4215097"/>
              <a:ext cx="92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err="1" smtClean="0"/>
                <a:t>Kontrakce</a:t>
              </a:r>
              <a:endParaRPr lang="sk-SK" sz="1400" b="1" dirty="0"/>
            </a:p>
          </p:txBody>
        </p:sp>
        <p:cxnSp>
          <p:nvCxnSpPr>
            <p:cNvPr id="29" name="Rovná spojnica 1046">
              <a:extLst>
                <a:ext uri="{FF2B5EF4-FFF2-40B4-BE49-F238E27FC236}">
                  <a16:creationId xmlns:a16="http://schemas.microsoft.com/office/drawing/2014/main" id="{143D0F38-AC8E-47ED-9428-E66C8B9F197B}"/>
                </a:ext>
              </a:extLst>
            </p:cNvPr>
            <p:cNvCxnSpPr>
              <a:cxnSpLocks/>
            </p:cNvCxnSpPr>
            <p:nvPr/>
          </p:nvCxnSpPr>
          <p:spPr>
            <a:xfrm>
              <a:off x="845951" y="4606632"/>
              <a:ext cx="10962118" cy="67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BlokTextu 1048">
              <a:extLst>
                <a:ext uri="{FF2B5EF4-FFF2-40B4-BE49-F238E27FC236}">
                  <a16:creationId xmlns:a16="http://schemas.microsoft.com/office/drawing/2014/main" id="{74DA4209-E580-45EE-8798-1B29ADA22001}"/>
                </a:ext>
              </a:extLst>
            </p:cNvPr>
            <p:cNvSpPr txBox="1"/>
            <p:nvPr/>
          </p:nvSpPr>
          <p:spPr>
            <a:xfrm>
              <a:off x="3415990" y="3699398"/>
              <a:ext cx="14430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0.1</a:t>
              </a:r>
              <a:r>
                <a:rPr lang="sk-SK" sz="1400" dirty="0"/>
                <a:t>–</a:t>
              </a:r>
              <a:r>
                <a:rPr lang="pl-PL" sz="1400" dirty="0"/>
                <a:t>0.5 mN/mm</a:t>
              </a:r>
              <a:r>
                <a:rPr lang="pl-PL" sz="1400" baseline="30000" dirty="0"/>
                <a:t>2</a:t>
              </a:r>
              <a:endParaRPr lang="sk-SK" sz="1400" dirty="0"/>
            </a:p>
          </p:txBody>
        </p:sp>
        <p:sp>
          <p:nvSpPr>
            <p:cNvPr id="31" name="BlokTextu 1049">
              <a:extLst>
                <a:ext uri="{FF2B5EF4-FFF2-40B4-BE49-F238E27FC236}">
                  <a16:creationId xmlns:a16="http://schemas.microsoft.com/office/drawing/2014/main" id="{235FDFC5-A8C3-48DB-AC94-E74AB877FC1B}"/>
                </a:ext>
              </a:extLst>
            </p:cNvPr>
            <p:cNvSpPr txBox="1"/>
            <p:nvPr/>
          </p:nvSpPr>
          <p:spPr>
            <a:xfrm>
              <a:off x="9671660" y="3766329"/>
              <a:ext cx="1353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dirty="0"/>
                <a:t>10–50 </a:t>
              </a:r>
              <a:r>
                <a:rPr lang="sk-SK" sz="1400" dirty="0" err="1"/>
                <a:t>mN</a:t>
              </a:r>
              <a:r>
                <a:rPr lang="sk-SK" sz="1400" dirty="0"/>
                <a:t>/mm</a:t>
              </a:r>
              <a:r>
                <a:rPr lang="sk-SK" sz="1400" baseline="30000" dirty="0"/>
                <a:t>2</a:t>
              </a:r>
              <a:endParaRPr lang="sk-SK" sz="1400" dirty="0"/>
            </a:p>
          </p:txBody>
        </p:sp>
        <p:sp>
          <p:nvSpPr>
            <p:cNvPr id="32" name="BlokTextu 1050">
              <a:extLst>
                <a:ext uri="{FF2B5EF4-FFF2-40B4-BE49-F238E27FC236}">
                  <a16:creationId xmlns:a16="http://schemas.microsoft.com/office/drawing/2014/main" id="{E079F022-4AA5-4FB7-8BE4-766B07A6627D}"/>
                </a:ext>
              </a:extLst>
            </p:cNvPr>
            <p:cNvSpPr txBox="1"/>
            <p:nvPr/>
          </p:nvSpPr>
          <p:spPr>
            <a:xfrm>
              <a:off x="6515270" y="3738092"/>
              <a:ext cx="14014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dirty="0"/>
                <a:t>cca 0.4 </a:t>
              </a:r>
              <a:r>
                <a:rPr lang="sk-SK" sz="1400" dirty="0" err="1"/>
                <a:t>mN</a:t>
              </a:r>
              <a:r>
                <a:rPr lang="sk-SK" sz="1400" dirty="0"/>
                <a:t>/mm</a:t>
              </a:r>
              <a:r>
                <a:rPr lang="sk-SK" sz="1400" baseline="30000" dirty="0"/>
                <a:t>2</a:t>
              </a:r>
              <a:endParaRPr lang="sk-SK" sz="1400" dirty="0"/>
            </a:p>
          </p:txBody>
        </p:sp>
        <p:sp>
          <p:nvSpPr>
            <p:cNvPr id="33" name="BlokTextu 1051">
              <a:extLst>
                <a:ext uri="{FF2B5EF4-FFF2-40B4-BE49-F238E27FC236}">
                  <a16:creationId xmlns:a16="http://schemas.microsoft.com/office/drawing/2014/main" id="{BD74429D-D551-457D-BFF4-71BCA4F5887A}"/>
                </a:ext>
              </a:extLst>
            </p:cNvPr>
            <p:cNvSpPr txBox="1"/>
            <p:nvPr/>
          </p:nvSpPr>
          <p:spPr>
            <a:xfrm>
              <a:off x="3097815" y="4134274"/>
              <a:ext cx="18999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err="1" smtClean="0"/>
                <a:t>spontánní</a:t>
              </a:r>
              <a:r>
                <a:rPr lang="sk-SK" sz="1400" dirty="0" smtClean="0"/>
                <a:t>, </a:t>
              </a:r>
              <a:r>
                <a:rPr lang="sk-SK" sz="1400" dirty="0" err="1" smtClean="0"/>
                <a:t>asynchronní</a:t>
              </a:r>
              <a:endParaRPr lang="sk-SK" sz="1400" dirty="0"/>
            </a:p>
          </p:txBody>
        </p:sp>
        <p:sp>
          <p:nvSpPr>
            <p:cNvPr id="34" name="BlokTextu 61">
              <a:extLst>
                <a:ext uri="{FF2B5EF4-FFF2-40B4-BE49-F238E27FC236}">
                  <a16:creationId xmlns:a16="http://schemas.microsoft.com/office/drawing/2014/main" id="{7E63F455-DC33-45EA-916B-65B47174B26A}"/>
                </a:ext>
              </a:extLst>
            </p:cNvPr>
            <p:cNvSpPr txBox="1"/>
            <p:nvPr/>
          </p:nvSpPr>
          <p:spPr>
            <a:xfrm>
              <a:off x="6384910" y="4188750"/>
              <a:ext cx="18999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err="1" smtClean="0"/>
                <a:t>spontánní</a:t>
              </a:r>
              <a:r>
                <a:rPr lang="sk-SK" sz="1400" dirty="0" smtClean="0"/>
                <a:t>, </a:t>
              </a:r>
              <a:r>
                <a:rPr lang="sk-SK" sz="1400" dirty="0" err="1" smtClean="0"/>
                <a:t>asynchronní</a:t>
              </a:r>
              <a:endParaRPr lang="sk-SK" sz="1400" dirty="0"/>
            </a:p>
          </p:txBody>
        </p:sp>
        <p:sp>
          <p:nvSpPr>
            <p:cNvPr id="35" name="BlokTextu 1052">
              <a:extLst>
                <a:ext uri="{FF2B5EF4-FFF2-40B4-BE49-F238E27FC236}">
                  <a16:creationId xmlns:a16="http://schemas.microsoft.com/office/drawing/2014/main" id="{7A2CD26E-6965-464E-BDA5-9D5F9F5B7572}"/>
                </a:ext>
              </a:extLst>
            </p:cNvPr>
            <p:cNvSpPr txBox="1"/>
            <p:nvPr/>
          </p:nvSpPr>
          <p:spPr>
            <a:xfrm>
              <a:off x="9417792" y="4229022"/>
              <a:ext cx="19336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/>
                <a:t>indukovaná</a:t>
              </a:r>
              <a:r>
                <a:rPr lang="sk-SK" sz="1400" dirty="0"/>
                <a:t>, </a:t>
              </a:r>
              <a:r>
                <a:rPr lang="sk-SK" sz="1400" dirty="0" err="1" smtClean="0"/>
                <a:t>synchronní</a:t>
              </a:r>
              <a:endParaRPr lang="sk-SK" sz="1400" dirty="0"/>
            </a:p>
          </p:txBody>
        </p:sp>
        <p:sp>
          <p:nvSpPr>
            <p:cNvPr id="36" name="BlokTextu 1053">
              <a:extLst>
                <a:ext uri="{FF2B5EF4-FFF2-40B4-BE49-F238E27FC236}">
                  <a16:creationId xmlns:a16="http://schemas.microsoft.com/office/drawing/2014/main" id="{71365BE5-D8BA-465B-9A18-3568ABB92B41}"/>
                </a:ext>
              </a:extLst>
            </p:cNvPr>
            <p:cNvSpPr txBox="1"/>
            <p:nvPr/>
          </p:nvSpPr>
          <p:spPr>
            <a:xfrm>
              <a:off x="993531" y="4690711"/>
              <a:ext cx="1483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/>
                <a:t>Vápnikové kanály</a:t>
              </a:r>
            </a:p>
          </p:txBody>
        </p:sp>
        <p:sp>
          <p:nvSpPr>
            <p:cNvPr id="37" name="BlokTextu 1054">
              <a:extLst>
                <a:ext uri="{FF2B5EF4-FFF2-40B4-BE49-F238E27FC236}">
                  <a16:creationId xmlns:a16="http://schemas.microsoft.com/office/drawing/2014/main" id="{F94A2339-0E10-4933-A814-B947899DA18A}"/>
                </a:ext>
              </a:extLst>
            </p:cNvPr>
            <p:cNvSpPr txBox="1"/>
            <p:nvPr/>
          </p:nvSpPr>
          <p:spPr>
            <a:xfrm>
              <a:off x="3722322" y="4613346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dirty="0"/>
                <a:t>T-typ/L-typ</a:t>
              </a:r>
            </a:p>
          </p:txBody>
        </p:sp>
        <p:sp>
          <p:nvSpPr>
            <p:cNvPr id="38" name="BlokTextu 31">
              <a:extLst>
                <a:ext uri="{FF2B5EF4-FFF2-40B4-BE49-F238E27FC236}">
                  <a16:creationId xmlns:a16="http://schemas.microsoft.com/office/drawing/2014/main" id="{F235FB1D-940D-4836-857D-7D82B6E4EB82}"/>
                </a:ext>
              </a:extLst>
            </p:cNvPr>
            <p:cNvSpPr txBox="1"/>
            <p:nvPr/>
          </p:nvSpPr>
          <p:spPr>
            <a:xfrm>
              <a:off x="6705115" y="4641495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dirty="0"/>
                <a:t>T-typ/L-typ</a:t>
              </a:r>
            </a:p>
          </p:txBody>
        </p:sp>
        <p:sp>
          <p:nvSpPr>
            <p:cNvPr id="39" name="BlokTextu 32">
              <a:extLst>
                <a:ext uri="{FF2B5EF4-FFF2-40B4-BE49-F238E27FC236}">
                  <a16:creationId xmlns:a16="http://schemas.microsoft.com/office/drawing/2014/main" id="{21F11952-FEA0-4934-BCB0-AF032458DF3A}"/>
                </a:ext>
              </a:extLst>
            </p:cNvPr>
            <p:cNvSpPr txBox="1"/>
            <p:nvPr/>
          </p:nvSpPr>
          <p:spPr>
            <a:xfrm>
              <a:off x="10169476" y="4674050"/>
              <a:ext cx="551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dirty="0"/>
                <a:t>L-typ</a:t>
              </a:r>
            </a:p>
          </p:txBody>
        </p:sp>
        <p:cxnSp>
          <p:nvCxnSpPr>
            <p:cNvPr id="40" name="Rovná spojnica 34">
              <a:extLst>
                <a:ext uri="{FF2B5EF4-FFF2-40B4-BE49-F238E27FC236}">
                  <a16:creationId xmlns:a16="http://schemas.microsoft.com/office/drawing/2014/main" id="{B9AF7FD6-C16E-468A-82F3-114EEDAC72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0701" y="5167008"/>
              <a:ext cx="10927368" cy="628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BlokTextu 37">
              <a:extLst>
                <a:ext uri="{FF2B5EF4-FFF2-40B4-BE49-F238E27FC236}">
                  <a16:creationId xmlns:a16="http://schemas.microsoft.com/office/drawing/2014/main" id="{1233AE8D-DAAA-433E-804C-2A816A889043}"/>
                </a:ext>
              </a:extLst>
            </p:cNvPr>
            <p:cNvSpPr txBox="1"/>
            <p:nvPr/>
          </p:nvSpPr>
          <p:spPr>
            <a:xfrm>
              <a:off x="1151492" y="5360977"/>
              <a:ext cx="1202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/>
                <a:t>Mitochondrie</a:t>
              </a:r>
            </a:p>
          </p:txBody>
        </p:sp>
        <p:sp>
          <p:nvSpPr>
            <p:cNvPr id="42" name="BlokTextu 38">
              <a:extLst>
                <a:ext uri="{FF2B5EF4-FFF2-40B4-BE49-F238E27FC236}">
                  <a16:creationId xmlns:a16="http://schemas.microsoft.com/office/drawing/2014/main" id="{A732A2A6-3E06-4F39-AE53-8A43D2D5664C}"/>
                </a:ext>
              </a:extLst>
            </p:cNvPr>
            <p:cNvSpPr txBox="1"/>
            <p:nvPr/>
          </p:nvSpPr>
          <p:spPr>
            <a:xfrm>
              <a:off x="8794264" y="5207836"/>
              <a:ext cx="3290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400" dirty="0"/>
                <a:t>oválne, </a:t>
              </a:r>
              <a:r>
                <a:rPr lang="sk-SK" sz="1400" dirty="0" err="1" smtClean="0"/>
                <a:t>uspořádané</a:t>
              </a:r>
              <a:r>
                <a:rPr lang="sk-SK" sz="1400" dirty="0"/>
                <a:t>,</a:t>
              </a:r>
              <a:r>
                <a:rPr lang="sk-SK" sz="1400" b="1" dirty="0"/>
                <a:t> s </a:t>
              </a:r>
              <a:r>
                <a:rPr lang="sk-SK" sz="1400" b="1" dirty="0" err="1"/>
                <a:t>kristami</a:t>
              </a:r>
              <a:r>
                <a:rPr lang="sk-SK" sz="1400" dirty="0"/>
                <a:t>, </a:t>
              </a:r>
              <a:r>
                <a:rPr lang="sk-SK" sz="1400" dirty="0" err="1" smtClean="0"/>
                <a:t>zabírají</a:t>
              </a:r>
              <a:r>
                <a:rPr lang="sk-SK" sz="1400" dirty="0" smtClean="0"/>
                <a:t> </a:t>
              </a:r>
              <a:r>
                <a:rPr lang="sk-SK" sz="1400" dirty="0"/>
                <a:t>35% objemu </a:t>
              </a:r>
              <a:r>
                <a:rPr lang="sk-SK" sz="1400" dirty="0" err="1" smtClean="0"/>
                <a:t>buňky</a:t>
              </a:r>
              <a:endParaRPr lang="sk-SK" sz="1400" dirty="0"/>
            </a:p>
          </p:txBody>
        </p:sp>
        <p:sp>
          <p:nvSpPr>
            <p:cNvPr id="43" name="BlokTextu 39">
              <a:extLst>
                <a:ext uri="{FF2B5EF4-FFF2-40B4-BE49-F238E27FC236}">
                  <a16:creationId xmlns:a16="http://schemas.microsoft.com/office/drawing/2014/main" id="{0848846D-8DAB-4239-AEA4-C83E1D77EB10}"/>
                </a:ext>
              </a:extLst>
            </p:cNvPr>
            <p:cNvSpPr txBox="1"/>
            <p:nvPr/>
          </p:nvSpPr>
          <p:spPr>
            <a:xfrm>
              <a:off x="5794228" y="5221966"/>
              <a:ext cx="28940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400" dirty="0"/>
                <a:t>malé, </a:t>
              </a:r>
              <a:r>
                <a:rPr lang="sk-SK" sz="1400" dirty="0" err="1" smtClean="0"/>
                <a:t>okrouhlé</a:t>
              </a:r>
              <a:r>
                <a:rPr lang="sk-SK" sz="1400" dirty="0" smtClean="0"/>
                <a:t>, </a:t>
              </a:r>
              <a:r>
                <a:rPr lang="sk-SK" sz="1400" dirty="0" err="1" smtClean="0"/>
                <a:t>neuspořádané</a:t>
              </a:r>
              <a:r>
                <a:rPr lang="sk-SK" sz="1400" dirty="0"/>
                <a:t>,</a:t>
              </a:r>
              <a:r>
                <a:rPr lang="sk-SK" sz="1400" b="1" dirty="0"/>
                <a:t> bez </a:t>
              </a:r>
              <a:r>
                <a:rPr lang="sk-SK" sz="1400" b="1" dirty="0" err="1"/>
                <a:t>kríst</a:t>
              </a:r>
              <a:endParaRPr lang="sk-SK" sz="1400" b="1" dirty="0"/>
            </a:p>
          </p:txBody>
        </p:sp>
        <p:sp>
          <p:nvSpPr>
            <p:cNvPr id="44" name="BlokTextu 40">
              <a:extLst>
                <a:ext uri="{FF2B5EF4-FFF2-40B4-BE49-F238E27FC236}">
                  <a16:creationId xmlns:a16="http://schemas.microsoft.com/office/drawing/2014/main" id="{8880A1CA-88A4-4E27-A42A-E44148B60181}"/>
                </a:ext>
              </a:extLst>
            </p:cNvPr>
            <p:cNvSpPr txBox="1"/>
            <p:nvPr/>
          </p:nvSpPr>
          <p:spPr>
            <a:xfrm>
              <a:off x="2768871" y="5243555"/>
              <a:ext cx="2783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400" dirty="0"/>
                <a:t>malé, </a:t>
              </a:r>
              <a:r>
                <a:rPr lang="sk-SK" sz="1400" dirty="0" err="1" smtClean="0"/>
                <a:t>neuspořádané</a:t>
              </a:r>
              <a:r>
                <a:rPr lang="sk-SK" sz="1400" dirty="0"/>
                <a:t>, </a:t>
              </a:r>
              <a:r>
                <a:rPr lang="sk-SK" sz="1400" b="1" dirty="0"/>
                <a:t>bez </a:t>
              </a:r>
              <a:r>
                <a:rPr lang="sk-SK" sz="1400" b="1" dirty="0" err="1"/>
                <a:t>kríst</a:t>
              </a:r>
              <a:r>
                <a:rPr lang="sk-SK" sz="1400" dirty="0"/>
                <a:t>, v </a:t>
              </a:r>
              <a:r>
                <a:rPr lang="sk-SK" sz="1400" dirty="0" smtClean="0"/>
                <a:t>menším počtu </a:t>
              </a:r>
              <a:endParaRPr lang="sk-SK" sz="1400" dirty="0"/>
            </a:p>
          </p:txBody>
        </p:sp>
        <p:cxnSp>
          <p:nvCxnSpPr>
            <p:cNvPr id="45" name="Rovná spojnica 42">
              <a:extLst>
                <a:ext uri="{FF2B5EF4-FFF2-40B4-BE49-F238E27FC236}">
                  <a16:creationId xmlns:a16="http://schemas.microsoft.com/office/drawing/2014/main" id="{E3F98BCF-D0FA-4F59-B15D-3E9D44A5D218}"/>
                </a:ext>
              </a:extLst>
            </p:cNvPr>
            <p:cNvCxnSpPr/>
            <p:nvPr/>
          </p:nvCxnSpPr>
          <p:spPr>
            <a:xfrm flipV="1">
              <a:off x="820960" y="5865350"/>
              <a:ext cx="11066240" cy="410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BlokTextu 45">
            <a:extLst>
              <a:ext uri="{FF2B5EF4-FFF2-40B4-BE49-F238E27FC236}">
                <a16:creationId xmlns:a16="http://schemas.microsoft.com/office/drawing/2014/main" id="{4E87D2AB-C7B3-4F1C-98A2-E25911E71271}"/>
              </a:ext>
            </a:extLst>
          </p:cNvPr>
          <p:cNvSpPr txBox="1"/>
          <p:nvPr/>
        </p:nvSpPr>
        <p:spPr>
          <a:xfrm rot="16200000">
            <a:off x="10581127" y="1984096"/>
            <a:ext cx="2519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/>
              <a:t>Zdroj: </a:t>
            </a:r>
            <a:r>
              <a:rPr lang="sk-SK" sz="1400" dirty="0">
                <a:hlinkClick r:id="rId5"/>
              </a:rPr>
              <a:t>10.3389/fcell.2017.00050</a:t>
            </a:r>
            <a:endParaRPr lang="sk-SK" sz="1400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211017" y="-73613"/>
            <a:ext cx="11825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Problémy</a:t>
            </a:r>
            <a:r>
              <a:rPr lang="en-US" dirty="0" smtClean="0"/>
              <a:t> =&gt; </a:t>
            </a:r>
            <a:r>
              <a:rPr lang="cs-CZ" sz="2400" b="1" dirty="0" smtClean="0"/>
              <a:t>Zralost </a:t>
            </a:r>
            <a:r>
              <a:rPr lang="cs-CZ" sz="2400" b="1" dirty="0" err="1" smtClean="0"/>
              <a:t>kardiomyocytů</a:t>
            </a:r>
            <a:r>
              <a:rPr lang="cs-CZ" sz="2400" b="1" dirty="0" smtClean="0"/>
              <a:t> – in vitro připravené </a:t>
            </a:r>
            <a:r>
              <a:rPr lang="cs-CZ" sz="2400" b="1" dirty="0" err="1" smtClean="0"/>
              <a:t>kardiomyocyty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steží</a:t>
            </a:r>
            <a:r>
              <a:rPr lang="cs-CZ" sz="2400" b="1" dirty="0" smtClean="0"/>
              <a:t> dosahují</a:t>
            </a:r>
          </a:p>
          <a:p>
            <a:r>
              <a:rPr lang="cs-CZ" sz="2400" b="1" dirty="0" smtClean="0"/>
              <a:t>    zralosti embryonálních </a:t>
            </a:r>
            <a:r>
              <a:rPr lang="cs-CZ" sz="2400" b="1" dirty="0" err="1" smtClean="0"/>
              <a:t>kardiomyocytů</a:t>
            </a:r>
            <a:endParaRPr lang="cs-CZ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35520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796897" y="1213055"/>
            <a:ext cx="382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… tvořený mnoha typy buněk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06" y="2120494"/>
            <a:ext cx="6195393" cy="46574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b="37127"/>
          <a:stretch/>
        </p:blipFill>
        <p:spPr>
          <a:xfrm>
            <a:off x="152654" y="4009292"/>
            <a:ext cx="5250721" cy="253270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01377" y="1393570"/>
            <a:ext cx="4906664" cy="24357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b="1" dirty="0"/>
              <a:t>Srdce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cs-CZ" sz="2400" dirty="0"/>
              <a:t>První funkční orgán organismu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cs-CZ" sz="2400" dirty="0"/>
              <a:t>Komplikovaný vývoj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cs-CZ" sz="2400" dirty="0"/>
              <a:t>Nezbytné pro život větších živočichů</a:t>
            </a:r>
          </a:p>
        </p:txBody>
      </p:sp>
      <p:sp>
        <p:nvSpPr>
          <p:cNvPr id="6" name="Obdélník 5"/>
          <p:cNvSpPr/>
          <p:nvPr/>
        </p:nvSpPr>
        <p:spPr>
          <a:xfrm>
            <a:off x="296007" y="28502"/>
            <a:ext cx="9806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Probl</a:t>
            </a:r>
            <a:r>
              <a:rPr lang="cs-CZ" dirty="0" smtClean="0"/>
              <a:t>é</a:t>
            </a:r>
            <a:r>
              <a:rPr lang="en-US" dirty="0" smtClean="0"/>
              <a:t>m</a:t>
            </a:r>
            <a:r>
              <a:rPr lang="cs-CZ" dirty="0" smtClean="0"/>
              <a:t>y</a:t>
            </a:r>
            <a:r>
              <a:rPr lang="en-US" dirty="0" smtClean="0"/>
              <a:t> =&gt; </a:t>
            </a:r>
            <a:r>
              <a:rPr lang="cs-CZ" sz="2400" b="1" dirty="0" smtClean="0"/>
              <a:t>Specifita </a:t>
            </a:r>
            <a:r>
              <a:rPr lang="cs-CZ" sz="2400" b="1" dirty="0" err="1"/>
              <a:t>kardiomyocytů</a:t>
            </a:r>
            <a:r>
              <a:rPr lang="cs-CZ" sz="2400" b="1" dirty="0"/>
              <a:t> – není </a:t>
            </a:r>
            <a:r>
              <a:rPr lang="cs-CZ" sz="2400" b="1" dirty="0" err="1"/>
              <a:t>kardiomyocyt</a:t>
            </a:r>
            <a:r>
              <a:rPr lang="cs-CZ" sz="2400" b="1" dirty="0"/>
              <a:t> jako </a:t>
            </a:r>
            <a:r>
              <a:rPr lang="cs-CZ" sz="2400" b="1" dirty="0" err="1"/>
              <a:t>kardiomyocyt</a:t>
            </a:r>
            <a:r>
              <a:rPr lang="cs-CZ" sz="2400" b="1" dirty="0"/>
              <a:t>,</a:t>
            </a:r>
          </a:p>
          <a:p>
            <a:r>
              <a:rPr lang="cs-CZ" sz="2400" b="1" dirty="0"/>
              <a:t>    vzniká směs různých typů </a:t>
            </a:r>
            <a:r>
              <a:rPr lang="cs-CZ" sz="2400" b="1" dirty="0" err="1"/>
              <a:t>kardiomyocytů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2629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1294554"/>
            <a:ext cx="6270539" cy="4702904"/>
          </a:xfrm>
          <a:prstGeom prst="rect">
            <a:avLst/>
          </a:prstGeom>
        </p:spPr>
      </p:pic>
      <p:graphicFrame>
        <p:nvGraphicFramePr>
          <p:cNvPr id="13" name="Object 7">
            <a:extLst>
              <a:ext uri="{FF2B5EF4-FFF2-40B4-BE49-F238E27FC236}">
                <a16:creationId xmlns:a16="http://schemas.microsoft.com/office/drawing/2014/main" id="{B08F8704-6792-4734-A62E-17A51A5DFE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608121"/>
              </p:ext>
            </p:extLst>
          </p:nvPr>
        </p:nvGraphicFramePr>
        <p:xfrm>
          <a:off x="5811950" y="785362"/>
          <a:ext cx="6212142" cy="572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Prism 8" r:id="rId4" imgW="3596303" imgH="3311287" progId="Prism8.Document">
                  <p:embed/>
                </p:oleObj>
              </mc:Choice>
              <mc:Fallback>
                <p:oleObj name="Prism 8" r:id="rId4" imgW="3596303" imgH="3311287" progId="Prism8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08F8704-6792-4734-A62E-17A51A5DFE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11950" y="785362"/>
                        <a:ext cx="6212142" cy="5721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211015" y="202495"/>
            <a:ext cx="316394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MATURACE</a:t>
            </a:r>
            <a:r>
              <a:rPr lang="en-US" sz="2400" b="1" dirty="0" smtClean="0"/>
              <a:t> &amp; FENOTYP</a:t>
            </a:r>
            <a:endParaRPr lang="cs-CZ" sz="2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6787655" y="6140087"/>
            <a:ext cx="5314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 – den </a:t>
            </a:r>
            <a:r>
              <a:rPr lang="en-US" b="1" dirty="0" err="1" smtClean="0"/>
              <a:t>embr</a:t>
            </a:r>
            <a:r>
              <a:rPr lang="cs-CZ" b="1" dirty="0" err="1" smtClean="0"/>
              <a:t>yonálního</a:t>
            </a:r>
            <a:r>
              <a:rPr lang="cs-CZ" b="1" dirty="0" smtClean="0"/>
              <a:t> vývoje	A - atrium</a:t>
            </a:r>
          </a:p>
          <a:p>
            <a:r>
              <a:rPr lang="cs-CZ" b="1" dirty="0" smtClean="0"/>
              <a:t>H – srdce				V - </a:t>
            </a:r>
            <a:r>
              <a:rPr lang="cs-CZ" b="1" dirty="0" err="1" smtClean="0"/>
              <a:t>ventrikulum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9988062" y="3719146"/>
            <a:ext cx="2036030" cy="13628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95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606388" y="51010"/>
            <a:ext cx="6211387" cy="4062101"/>
            <a:chOff x="5187463" y="940777"/>
            <a:chExt cx="6211387" cy="4062101"/>
          </a:xfrm>
        </p:grpSpPr>
        <p:graphicFrame>
          <p:nvGraphicFramePr>
            <p:cNvPr id="4" name="Objekt 3">
              <a:extLst>
                <a:ext uri="{FF2B5EF4-FFF2-40B4-BE49-F238E27FC236}">
                  <a16:creationId xmlns:a16="http://schemas.microsoft.com/office/drawing/2014/main" id="{D2970421-D88B-431D-9B2B-A7EF59CB166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3001532"/>
                </p:ext>
              </p:extLst>
            </p:nvPr>
          </p:nvGraphicFramePr>
          <p:xfrm>
            <a:off x="5187463" y="940777"/>
            <a:ext cx="6211387" cy="40621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8" name="Prism 8" r:id="rId3" imgW="9840790" imgH="6435034" progId="Prism8.Document">
                    <p:embed/>
                  </p:oleObj>
                </mc:Choice>
                <mc:Fallback>
                  <p:oleObj name="Prism 8" r:id="rId3" imgW="9840790" imgH="6435034" progId="Prism8.Document">
                    <p:embed/>
                    <p:pic>
                      <p:nvPicPr>
                        <p:cNvPr id="2" name="Objekt 1">
                          <a:extLst>
                            <a:ext uri="{FF2B5EF4-FFF2-40B4-BE49-F238E27FC236}">
                              <a16:creationId xmlns:a16="http://schemas.microsoft.com/office/drawing/2014/main" id="{D2970421-D88B-431D-9B2B-A7EF59CB166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187463" y="940777"/>
                          <a:ext cx="6211387" cy="40621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ovéPole 4"/>
            <p:cNvSpPr txBox="1"/>
            <p:nvPr/>
          </p:nvSpPr>
          <p:spPr>
            <a:xfrm>
              <a:off x="5486400" y="1116623"/>
              <a:ext cx="2526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Analýzy spotřeby kyslíku</a:t>
              </a:r>
              <a:endParaRPr lang="cs-CZ" b="1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5275384" y="1801107"/>
            <a:ext cx="6391502" cy="4942178"/>
            <a:chOff x="5275384" y="1801107"/>
            <a:chExt cx="6391502" cy="4942178"/>
          </a:xfrm>
        </p:grpSpPr>
        <p:grpSp>
          <p:nvGrpSpPr>
            <p:cNvPr id="7" name="Skupina 6"/>
            <p:cNvGrpSpPr/>
            <p:nvPr/>
          </p:nvGrpSpPr>
          <p:grpSpPr>
            <a:xfrm>
              <a:off x="5275384" y="2194816"/>
              <a:ext cx="6391502" cy="4548469"/>
              <a:chOff x="641849" y="2151204"/>
              <a:chExt cx="6391502" cy="4548469"/>
            </a:xfrm>
          </p:grpSpPr>
          <p:graphicFrame>
            <p:nvGraphicFramePr>
              <p:cNvPr id="8" name="Object 1">
                <a:extLst>
                  <a:ext uri="{FF2B5EF4-FFF2-40B4-BE49-F238E27FC236}">
                    <a16:creationId xmlns:a16="http://schemas.microsoft.com/office/drawing/2014/main" id="{1E6119A4-0DA6-4FC0-A389-C4A2019CF6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0410902"/>
                  </p:ext>
                </p:extLst>
              </p:nvPr>
            </p:nvGraphicFramePr>
            <p:xfrm>
              <a:off x="641849" y="2151204"/>
              <a:ext cx="2698750" cy="4483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69" name="Prism 9" r:id="rId5" imgW="2698497" imgH="4482477" progId="Prism9.Document">
                      <p:embed/>
                    </p:oleObj>
                  </mc:Choice>
                  <mc:Fallback>
                    <p:oleObj name="Prism 9" r:id="rId5" imgW="2698497" imgH="4482477" progId="Prism9.Document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1E6119A4-0DA6-4FC0-A389-C4A2019CF60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641849" y="2151204"/>
                            <a:ext cx="2698750" cy="4483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9" name="Skupina 8"/>
              <p:cNvGrpSpPr/>
              <p:nvPr/>
            </p:nvGrpSpPr>
            <p:grpSpPr>
              <a:xfrm>
                <a:off x="3340599" y="2212750"/>
                <a:ext cx="3692752" cy="4486923"/>
                <a:chOff x="296235" y="4768334"/>
                <a:chExt cx="3692752" cy="4486923"/>
              </a:xfrm>
            </p:grpSpPr>
            <p:pic>
              <p:nvPicPr>
                <p:cNvPr id="10" name="Picture 7" descr="A picture containing coral, group&#10;&#10;Description automatically generated">
                  <a:extLst>
                    <a:ext uri="{FF2B5EF4-FFF2-40B4-BE49-F238E27FC236}">
                      <a16:creationId xmlns:a16="http://schemas.microsoft.com/office/drawing/2014/main" id="{9EA5AF84-DB35-41CA-8844-DA03659567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88987" y="5162043"/>
                  <a:ext cx="1800000" cy="1800000"/>
                </a:xfrm>
                <a:prstGeom prst="rect">
                  <a:avLst/>
                </a:prstGeom>
              </p:spPr>
            </p:pic>
            <p:pic>
              <p:nvPicPr>
                <p:cNvPr id="11" name="Picture 9" descr="A picture containing small, holding, close, wearing&#10;&#10;Description automatically generated">
                  <a:extLst>
                    <a:ext uri="{FF2B5EF4-FFF2-40B4-BE49-F238E27FC236}">
                      <a16:creationId xmlns:a16="http://schemas.microsoft.com/office/drawing/2014/main" id="{DF6BC69B-D3AA-447D-B277-C6A28B3DAD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6235" y="7023984"/>
                  <a:ext cx="1800000" cy="1800000"/>
                </a:xfrm>
                <a:prstGeom prst="rect">
                  <a:avLst/>
                </a:prstGeom>
              </p:spPr>
            </p:pic>
            <p:pic>
              <p:nvPicPr>
                <p:cNvPr id="12" name="Picture 11" descr="A picture containing sitting, wearing, small, person&#10;&#10;Description automatically generated">
                  <a:extLst>
                    <a:ext uri="{FF2B5EF4-FFF2-40B4-BE49-F238E27FC236}">
                      <a16:creationId xmlns:a16="http://schemas.microsoft.com/office/drawing/2014/main" id="{7CE82AAE-5024-4E26-918A-0D8C414CD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88987" y="7023984"/>
                  <a:ext cx="1800000" cy="1800000"/>
                </a:xfrm>
                <a:prstGeom prst="rect">
                  <a:avLst/>
                </a:prstGeom>
              </p:spPr>
            </p:pic>
            <p:pic>
              <p:nvPicPr>
                <p:cNvPr id="13" name="Picture 13" descr="A picture containing outdoor, standing, side, close&#10;&#10;Description automatically generated">
                  <a:extLst>
                    <a:ext uri="{FF2B5EF4-FFF2-40B4-BE49-F238E27FC236}">
                      <a16:creationId xmlns:a16="http://schemas.microsoft.com/office/drawing/2014/main" id="{6603FDC8-CC2F-4FA0-8AA4-355944DB0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6235" y="5162043"/>
                  <a:ext cx="1800000" cy="1800000"/>
                </a:xfrm>
                <a:prstGeom prst="rect">
                  <a:avLst/>
                </a:prstGeom>
              </p:spPr>
            </p:pic>
            <p:sp>
              <p:nvSpPr>
                <p:cNvPr id="14" name="TextBox 14">
                  <a:extLst>
                    <a:ext uri="{FF2B5EF4-FFF2-40B4-BE49-F238E27FC236}">
                      <a16:creationId xmlns:a16="http://schemas.microsoft.com/office/drawing/2014/main" id="{2BB51DC3-FB2B-49ED-BD76-97CA536A90B1}"/>
                    </a:ext>
                  </a:extLst>
                </p:cNvPr>
                <p:cNvSpPr txBox="1"/>
                <p:nvPr/>
              </p:nvSpPr>
              <p:spPr>
                <a:xfrm>
                  <a:off x="508000" y="4785374"/>
                  <a:ext cx="180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dirty="0"/>
                    <a:t>NORMOXIA</a:t>
                  </a:r>
                  <a:endParaRPr lang="en-GB" dirty="0"/>
                </a:p>
              </p:txBody>
            </p:sp>
            <p:sp>
              <p:nvSpPr>
                <p:cNvPr id="15" name="TextBox 15">
                  <a:extLst>
                    <a:ext uri="{FF2B5EF4-FFF2-40B4-BE49-F238E27FC236}">
                      <a16:creationId xmlns:a16="http://schemas.microsoft.com/office/drawing/2014/main" id="{2F933E28-ABD6-4790-93DF-B879D8FED227}"/>
                    </a:ext>
                  </a:extLst>
                </p:cNvPr>
                <p:cNvSpPr txBox="1"/>
                <p:nvPr/>
              </p:nvSpPr>
              <p:spPr>
                <a:xfrm>
                  <a:off x="2718446" y="4768334"/>
                  <a:ext cx="7410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dirty="0"/>
                    <a:t>H 6-8</a:t>
                  </a:r>
                  <a:endParaRPr lang="en-GB" dirty="0"/>
                </a:p>
              </p:txBody>
            </p:sp>
            <p:sp>
              <p:nvSpPr>
                <p:cNvPr id="16" name="TextBox 16">
                  <a:extLst>
                    <a:ext uri="{FF2B5EF4-FFF2-40B4-BE49-F238E27FC236}">
                      <a16:creationId xmlns:a16="http://schemas.microsoft.com/office/drawing/2014/main" id="{F1C2C82E-3587-41FD-97C1-C06EF0CA53C6}"/>
                    </a:ext>
                  </a:extLst>
                </p:cNvPr>
                <p:cNvSpPr txBox="1"/>
                <p:nvPr/>
              </p:nvSpPr>
              <p:spPr>
                <a:xfrm>
                  <a:off x="666918" y="8885925"/>
                  <a:ext cx="100649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dirty="0"/>
                    <a:t>H 6-14</a:t>
                  </a:r>
                  <a:endParaRPr lang="en-GB" dirty="0"/>
                </a:p>
              </p:txBody>
            </p:sp>
            <p:sp>
              <p:nvSpPr>
                <p:cNvPr id="17" name="TextBox 17">
                  <a:extLst>
                    <a:ext uri="{FF2B5EF4-FFF2-40B4-BE49-F238E27FC236}">
                      <a16:creationId xmlns:a16="http://schemas.microsoft.com/office/drawing/2014/main" id="{35EE16A1-C50E-4761-8471-706E6126473E}"/>
                    </a:ext>
                  </a:extLst>
                </p:cNvPr>
                <p:cNvSpPr txBox="1"/>
                <p:nvPr/>
              </p:nvSpPr>
              <p:spPr>
                <a:xfrm>
                  <a:off x="2585740" y="8878862"/>
                  <a:ext cx="100649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dirty="0"/>
                    <a:t>H 12-14</a:t>
                  </a:r>
                  <a:endParaRPr lang="en-GB" dirty="0"/>
                </a:p>
              </p:txBody>
            </p:sp>
          </p:grpSp>
        </p:grpSp>
        <p:sp>
          <p:nvSpPr>
            <p:cNvPr id="18" name="TextovéPole 17"/>
            <p:cNvSpPr txBox="1"/>
            <p:nvPr/>
          </p:nvSpPr>
          <p:spPr>
            <a:xfrm>
              <a:off x="7170169" y="1801107"/>
              <a:ext cx="4362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Analýzy morfologie buněk – délka </a:t>
              </a:r>
              <a:r>
                <a:rPr lang="cs-CZ" b="1" dirty="0" err="1" smtClean="0"/>
                <a:t>sarkomer</a:t>
              </a:r>
              <a:endParaRPr lang="cs-CZ" b="1" dirty="0"/>
            </a:p>
          </p:txBody>
        </p:sp>
      </p:grpSp>
      <p:graphicFrame>
        <p:nvGraphicFramePr>
          <p:cNvPr id="20" name="Objekt 19">
            <a:extLst>
              <a:ext uri="{FF2B5EF4-FFF2-40B4-BE49-F238E27FC236}">
                <a16:creationId xmlns:a16="http://schemas.microsoft.com/office/drawing/2014/main" id="{DBB569FB-6C76-4334-8A34-D02900BC89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8151"/>
              </p:ext>
            </p:extLst>
          </p:nvPr>
        </p:nvGraphicFramePr>
        <p:xfrm>
          <a:off x="875489" y="3972433"/>
          <a:ext cx="3502397" cy="3170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Prism 8" r:id="rId11" imgW="3548789" imgH="3212297" progId="Prism8.Document">
                  <p:embed/>
                </p:oleObj>
              </mc:Choice>
              <mc:Fallback>
                <p:oleObj name="Prism 8" r:id="rId11" imgW="3548789" imgH="3212297" progId="Prism8.Document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DBB569FB-6C76-4334-8A34-D02900BC8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5489" y="3972433"/>
                        <a:ext cx="3502397" cy="3170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ovéPole 20"/>
          <p:cNvSpPr txBox="1"/>
          <p:nvPr/>
        </p:nvSpPr>
        <p:spPr>
          <a:xfrm>
            <a:off x="8598876" y="134523"/>
            <a:ext cx="316394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MATURACE</a:t>
            </a:r>
            <a:r>
              <a:rPr lang="en-US" sz="2400" b="1" dirty="0" smtClean="0"/>
              <a:t> &amp; FENOTYP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2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4253" y="169415"/>
            <a:ext cx="76483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Co děláme:</a:t>
            </a:r>
          </a:p>
          <a:p>
            <a:endParaRPr lang="cs-CZ" dirty="0" smtClean="0"/>
          </a:p>
          <a:p>
            <a:r>
              <a:rPr lang="cs-CZ" sz="2800" dirty="0" smtClean="0"/>
              <a:t>Tvoříme </a:t>
            </a:r>
            <a:r>
              <a:rPr lang="cs-CZ" sz="2800" dirty="0" err="1" smtClean="0"/>
              <a:t>kardiomyocyty</a:t>
            </a:r>
            <a:r>
              <a:rPr lang="cs-CZ" sz="2800" dirty="0" smtClean="0"/>
              <a:t> in vitro z kmenových buněk</a:t>
            </a:r>
            <a:endParaRPr lang="cs-CZ" sz="2800" dirty="0"/>
          </a:p>
        </p:txBody>
      </p:sp>
      <p:grpSp>
        <p:nvGrpSpPr>
          <p:cNvPr id="34" name="Skupina 33"/>
          <p:cNvGrpSpPr/>
          <p:nvPr/>
        </p:nvGrpSpPr>
        <p:grpSpPr>
          <a:xfrm>
            <a:off x="7340613" y="1327315"/>
            <a:ext cx="4714645" cy="5290126"/>
            <a:chOff x="536402" y="1567874"/>
            <a:chExt cx="4714645" cy="5290126"/>
          </a:xfrm>
        </p:grpSpPr>
        <p:grpSp>
          <p:nvGrpSpPr>
            <p:cNvPr id="28" name="Skupina 27"/>
            <p:cNvGrpSpPr/>
            <p:nvPr/>
          </p:nvGrpSpPr>
          <p:grpSpPr>
            <a:xfrm>
              <a:off x="536402" y="1567874"/>
              <a:ext cx="4714645" cy="5290126"/>
              <a:chOff x="4019909" y="483079"/>
              <a:chExt cx="5759648" cy="6240693"/>
            </a:xfrm>
          </p:grpSpPr>
          <p:pic>
            <p:nvPicPr>
              <p:cNvPr id="30" name="Obrázek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10" b="6849"/>
              <a:stretch/>
            </p:blipFill>
            <p:spPr>
              <a:xfrm>
                <a:off x="4019909" y="483079"/>
                <a:ext cx="5759648" cy="6240693"/>
              </a:xfrm>
              <a:prstGeom prst="rect">
                <a:avLst/>
              </a:prstGeom>
            </p:spPr>
          </p:pic>
          <p:sp>
            <p:nvSpPr>
              <p:cNvPr id="31" name="TextovéPole 6"/>
              <p:cNvSpPr txBox="1"/>
              <p:nvPr/>
            </p:nvSpPr>
            <p:spPr>
              <a:xfrm>
                <a:off x="6333648" y="2535215"/>
                <a:ext cx="947268" cy="6771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350" b="1" dirty="0" err="1">
                    <a:solidFill>
                      <a:srgbClr val="FF0000"/>
                    </a:solidFill>
                  </a:rPr>
                  <a:t>Selh</a:t>
                </a:r>
                <a:r>
                  <a:rPr lang="cs-CZ" sz="1350" b="1" dirty="0">
                    <a:solidFill>
                      <a:srgbClr val="FF0000"/>
                    </a:solidFill>
                  </a:rPr>
                  <a:t>á</a:t>
                </a:r>
                <a:r>
                  <a:rPr lang="en-US" sz="1350" b="1" dirty="0">
                    <a:solidFill>
                      <a:srgbClr val="FF0000"/>
                    </a:solidFill>
                  </a:rPr>
                  <a:t>n</a:t>
                </a:r>
                <a:r>
                  <a:rPr lang="cs-CZ" sz="1350" b="1" dirty="0">
                    <a:solidFill>
                      <a:srgbClr val="FF0000"/>
                    </a:solidFill>
                  </a:rPr>
                  <a:t>í</a:t>
                </a:r>
              </a:p>
              <a:p>
                <a:pPr algn="ctr"/>
                <a:r>
                  <a:rPr lang="en-US" sz="1350" b="1" dirty="0" err="1">
                    <a:solidFill>
                      <a:srgbClr val="FF0000"/>
                    </a:solidFill>
                  </a:rPr>
                  <a:t>srdce</a:t>
                </a:r>
                <a:endParaRPr lang="cs-CZ" sz="135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TextovéPole 7"/>
              <p:cNvSpPr txBox="1"/>
              <p:nvPr/>
            </p:nvSpPr>
            <p:spPr>
              <a:xfrm>
                <a:off x="4727270" y="4330466"/>
                <a:ext cx="1121761" cy="40010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350" b="1" dirty="0">
                    <a:solidFill>
                      <a:srgbClr val="FF0000"/>
                    </a:solidFill>
                  </a:rPr>
                  <a:t>Rakovina</a:t>
                </a:r>
              </a:p>
            </p:txBody>
          </p:sp>
          <p:sp>
            <p:nvSpPr>
              <p:cNvPr id="33" name="TextovéPole 8"/>
              <p:cNvSpPr txBox="1"/>
              <p:nvPr/>
            </p:nvSpPr>
            <p:spPr>
              <a:xfrm>
                <a:off x="7996686" y="4571047"/>
                <a:ext cx="776281" cy="40010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350" b="1" dirty="0">
                    <a:solidFill>
                      <a:srgbClr val="FF0000"/>
                    </a:solidFill>
                  </a:rPr>
                  <a:t>Násilí</a:t>
                </a:r>
              </a:p>
            </p:txBody>
          </p:sp>
        </p:grpSp>
        <p:sp>
          <p:nvSpPr>
            <p:cNvPr id="29" name="TextovéPole 9"/>
            <p:cNvSpPr txBox="1"/>
            <p:nvPr/>
          </p:nvSpPr>
          <p:spPr>
            <a:xfrm>
              <a:off x="2223509" y="5949926"/>
              <a:ext cx="13404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b="1" dirty="0">
                  <a:latin typeface="Lucida Calligraphy" panose="03010101010101010101" pitchFamily="66" charset="0"/>
                </a:rPr>
                <a:t>Nejčastější</a:t>
              </a:r>
            </a:p>
            <a:p>
              <a:r>
                <a:rPr lang="cs-CZ" sz="1600" b="1" dirty="0">
                  <a:latin typeface="Lucida Calligraphy" panose="03010101010101010101" pitchFamily="66" charset="0"/>
                </a:rPr>
                <a:t>příčina</a:t>
              </a:r>
            </a:p>
            <a:p>
              <a:r>
                <a:rPr lang="cs-CZ" sz="1600" b="1" dirty="0">
                  <a:latin typeface="Lucida Calligraphy" panose="03010101010101010101" pitchFamily="66" charset="0"/>
                </a:rPr>
                <a:t>úmrtí… </a:t>
              </a:r>
            </a:p>
          </p:txBody>
        </p:sp>
      </p:grpSp>
      <p:pic>
        <p:nvPicPr>
          <p:cNvPr id="35" name="mESC purifi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156" y="1477203"/>
            <a:ext cx="6257366" cy="469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9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38" y="3077308"/>
            <a:ext cx="3877408" cy="387740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29" y="1131241"/>
            <a:ext cx="5943601" cy="5612458"/>
          </a:xfrm>
          <a:prstGeom prst="rect">
            <a:avLst/>
          </a:prstGeom>
        </p:spPr>
      </p:pic>
      <p:pic>
        <p:nvPicPr>
          <p:cNvPr id="3" name="Obrázok 8" descr="Obrázok, na ktorom je šálka, tanier, káva, malé&#10;&#10;Automaticky generovaný popis">
            <a:extLst>
              <a:ext uri="{FF2B5EF4-FFF2-40B4-BE49-F238E27FC236}">
                <a16:creationId xmlns:a16="http://schemas.microsoft.com/office/drawing/2014/main" id="{78036627-30D1-46C1-ACF9-44A1CE1EBE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3" t="5055" r="24616" b="9772"/>
          <a:stretch/>
        </p:blipFill>
        <p:spPr>
          <a:xfrm rot="5400000">
            <a:off x="5919014" y="611121"/>
            <a:ext cx="3332137" cy="3320562"/>
          </a:xfrm>
          <a:prstGeom prst="ellipse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669122" y="202495"/>
            <a:ext cx="6384120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Tk</a:t>
            </a:r>
            <a:r>
              <a:rPr lang="cs-CZ" dirty="0" err="1" smtClean="0">
                <a:solidFill>
                  <a:schemeClr val="bg1"/>
                </a:solidFill>
              </a:rPr>
              <a:t>áňové</a:t>
            </a:r>
            <a:r>
              <a:rPr lang="cs-CZ" dirty="0" smtClean="0">
                <a:solidFill>
                  <a:schemeClr val="bg1"/>
                </a:solidFill>
              </a:rPr>
              <a:t> řezy – kultivace tkáně in vitro, izolace jednotlivých buněk,</a:t>
            </a:r>
          </a:p>
          <a:p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smtClean="0">
                <a:solidFill>
                  <a:schemeClr val="bg1"/>
                </a:solidFill>
              </a:rPr>
              <a:t>          srovnání vlivu in vitro podmínek na fenotyp buněk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1015" y="202495"/>
            <a:ext cx="316394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MATURACE</a:t>
            </a:r>
            <a:r>
              <a:rPr lang="en-US" sz="2400" b="1" dirty="0" smtClean="0"/>
              <a:t> &amp; FENOTYP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16099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0339" y="43964"/>
            <a:ext cx="129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Spolupr</a:t>
            </a:r>
            <a:r>
              <a:rPr lang="cs-CZ" dirty="0" smtClean="0"/>
              <a:t>á</a:t>
            </a:r>
            <a:r>
              <a:rPr lang="en-US" dirty="0" err="1" smtClean="0"/>
              <a:t>ce</a:t>
            </a:r>
            <a:r>
              <a:rPr lang="en-US" dirty="0"/>
              <a:t>: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6604" y="674321"/>
            <a:ext cx="7221785" cy="175432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400" b="1" dirty="0"/>
              <a:t>Markéta </a:t>
            </a:r>
            <a:r>
              <a:rPr lang="cs-CZ" sz="2400" b="1" dirty="0" err="1" smtClean="0"/>
              <a:t>Bébarová</a:t>
            </a:r>
            <a:r>
              <a:rPr lang="cs-CZ" sz="2400" b="1" dirty="0" smtClean="0"/>
              <a:t> </a:t>
            </a:r>
            <a:r>
              <a:rPr lang="en-US" sz="2400" b="1" dirty="0" smtClean="0"/>
              <a:t>&amp; </a:t>
            </a:r>
            <a:r>
              <a:rPr lang="cs-CZ" sz="2400" b="1" dirty="0" err="1"/>
              <a:t>Tomaš</a:t>
            </a:r>
            <a:r>
              <a:rPr lang="cs-CZ" sz="2400" b="1" dirty="0"/>
              <a:t> Bárta, Lékařská fakulta MU</a:t>
            </a:r>
          </a:p>
          <a:p>
            <a:pPr algn="ctr"/>
            <a:r>
              <a:rPr lang="cs-CZ" sz="2400" b="1" cap="small" dirty="0" smtClean="0"/>
              <a:t>příprava </a:t>
            </a:r>
            <a:r>
              <a:rPr lang="cs-CZ" sz="2400" b="1" cap="small" dirty="0" err="1" smtClean="0"/>
              <a:t>iPSC</a:t>
            </a:r>
            <a:r>
              <a:rPr lang="cs-CZ" sz="2400" b="1" cap="small" dirty="0" smtClean="0"/>
              <a:t>, příprava </a:t>
            </a:r>
            <a:r>
              <a:rPr lang="cs-CZ" sz="2400" b="1" cap="small" dirty="0" err="1" smtClean="0"/>
              <a:t>iPSC</a:t>
            </a:r>
            <a:r>
              <a:rPr lang="cs-CZ" sz="2400" b="1" cap="small" dirty="0" smtClean="0"/>
              <a:t> z pacientů s vadou srdce</a:t>
            </a:r>
          </a:p>
          <a:p>
            <a:pPr algn="ctr"/>
            <a:r>
              <a:rPr lang="cs-CZ" sz="2400" b="1" cap="small" dirty="0" smtClean="0"/>
              <a:t>a jejich přeměna na </a:t>
            </a:r>
            <a:r>
              <a:rPr lang="cs-CZ" sz="2400" b="1" cap="small" dirty="0" err="1" smtClean="0"/>
              <a:t>kardiomyocyty</a:t>
            </a:r>
            <a:r>
              <a:rPr lang="cs-CZ" sz="2400" b="1" cap="small" dirty="0" smtClean="0"/>
              <a:t> pro studium</a:t>
            </a:r>
          </a:p>
          <a:p>
            <a:pPr algn="ctr"/>
            <a:r>
              <a:rPr lang="cs-CZ" sz="2400" b="1" cap="small" dirty="0" smtClean="0"/>
              <a:t>podstaty daných vad, personalizovaná terapie</a:t>
            </a:r>
            <a:endParaRPr lang="cs-CZ" sz="2400" b="1" cap="small" dirty="0"/>
          </a:p>
        </p:txBody>
      </p:sp>
      <p:sp>
        <p:nvSpPr>
          <p:cNvPr id="7" name="TextovéPole 6"/>
          <p:cNvSpPr txBox="1"/>
          <p:nvPr/>
        </p:nvSpPr>
        <p:spPr>
          <a:xfrm>
            <a:off x="1307884" y="3233654"/>
            <a:ext cx="8681543" cy="138499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400" b="1" dirty="0" smtClean="0"/>
              <a:t>Petr </a:t>
            </a:r>
            <a:r>
              <a:rPr lang="cs-CZ" sz="2400" b="1" dirty="0" err="1" smtClean="0"/>
              <a:t>Humpolíček</a:t>
            </a:r>
            <a:r>
              <a:rPr lang="cs-CZ" sz="2400" b="1" dirty="0" smtClean="0"/>
              <a:t>, Fakulta techno</a:t>
            </a:r>
            <a:r>
              <a:rPr lang="en-US" sz="2400" b="1" dirty="0" smtClean="0"/>
              <a:t>l</a:t>
            </a:r>
            <a:r>
              <a:rPr lang="cs-CZ" sz="2400" b="1" dirty="0" err="1" smtClean="0"/>
              <a:t>ogická</a:t>
            </a:r>
            <a:r>
              <a:rPr lang="cs-CZ" sz="2400" b="1" dirty="0" smtClean="0"/>
              <a:t>, Univ. </a:t>
            </a:r>
            <a:r>
              <a:rPr lang="cs-CZ" sz="2400" b="1" dirty="0" err="1" smtClean="0"/>
              <a:t>Tomaše</a:t>
            </a:r>
            <a:r>
              <a:rPr lang="cs-CZ" sz="2400" b="1" dirty="0" smtClean="0"/>
              <a:t> Bati ve Zlíně</a:t>
            </a:r>
          </a:p>
          <a:p>
            <a:pPr algn="ctr"/>
            <a:r>
              <a:rPr lang="cs-CZ" sz="2400" b="1" cap="small" dirty="0"/>
              <a:t>v</a:t>
            </a:r>
            <a:r>
              <a:rPr lang="cs-CZ" sz="2400" b="1" cap="small" dirty="0" smtClean="0"/>
              <a:t>ývoj nových materiálů pro tkáňové inženýrství</a:t>
            </a:r>
          </a:p>
          <a:p>
            <a:pPr algn="ctr"/>
            <a:r>
              <a:rPr lang="cs-CZ" sz="2400" b="1" cap="small" dirty="0" smtClean="0"/>
              <a:t>a biomonitoring</a:t>
            </a:r>
            <a:endParaRPr lang="cs-CZ" sz="2400" b="1" cap="small" dirty="0"/>
          </a:p>
        </p:txBody>
      </p:sp>
      <p:sp>
        <p:nvSpPr>
          <p:cNvPr id="8" name="TextovéPole 7"/>
          <p:cNvSpPr txBox="1"/>
          <p:nvPr/>
        </p:nvSpPr>
        <p:spPr>
          <a:xfrm>
            <a:off x="456951" y="4823491"/>
            <a:ext cx="5799023" cy="120032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400" b="1" dirty="0" smtClean="0"/>
              <a:t>Lukáš Kubala, Biofyzikální ústav AV CR, Brno</a:t>
            </a:r>
            <a:endParaRPr lang="en-US" sz="2400" b="1" dirty="0" smtClean="0"/>
          </a:p>
          <a:p>
            <a:pPr algn="r">
              <a:lnSpc>
                <a:spcPct val="150000"/>
              </a:lnSpc>
            </a:pPr>
            <a:r>
              <a:rPr lang="cs-CZ" sz="2400" b="1" cap="small" dirty="0" smtClean="0"/>
              <a:t>B</a:t>
            </a:r>
            <a:r>
              <a:rPr lang="en-US" sz="2400" b="1" cap="small" dirty="0" err="1" smtClean="0"/>
              <a:t>iochemick</a:t>
            </a:r>
            <a:r>
              <a:rPr lang="cs-CZ" sz="2400" b="1" cap="small" dirty="0" smtClean="0"/>
              <a:t>é analýzy</a:t>
            </a:r>
            <a:endParaRPr lang="cs-CZ" sz="2400" b="1" cap="small" dirty="0"/>
          </a:p>
        </p:txBody>
      </p:sp>
      <p:grpSp>
        <p:nvGrpSpPr>
          <p:cNvPr id="6" name="Skupina 5"/>
          <p:cNvGrpSpPr/>
          <p:nvPr/>
        </p:nvGrpSpPr>
        <p:grpSpPr>
          <a:xfrm>
            <a:off x="7447086" y="3402623"/>
            <a:ext cx="4660908" cy="3383069"/>
            <a:chOff x="5515592" y="2234918"/>
            <a:chExt cx="5934537" cy="4856797"/>
          </a:xfrm>
        </p:grpSpPr>
        <p:grpSp>
          <p:nvGrpSpPr>
            <p:cNvPr id="9" name="Skupina 8"/>
            <p:cNvGrpSpPr/>
            <p:nvPr/>
          </p:nvGrpSpPr>
          <p:grpSpPr>
            <a:xfrm>
              <a:off x="5515592" y="2234918"/>
              <a:ext cx="5934537" cy="4856797"/>
              <a:chOff x="5515592" y="2234918"/>
              <a:chExt cx="5934537" cy="4856797"/>
            </a:xfrm>
          </p:grpSpPr>
          <p:pic>
            <p:nvPicPr>
              <p:cNvPr id="12" name="obrázek 1" descr="Cryogel_elasticity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5592" y="3928145"/>
                <a:ext cx="5422265" cy="31635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Picture 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752649" y="2234918"/>
                <a:ext cx="2697480" cy="2484120"/>
              </a:xfrm>
              <a:prstGeom prst="rect">
                <a:avLst/>
              </a:prstGeom>
            </p:spPr>
          </p:pic>
        </p:grpSp>
        <p:cxnSp>
          <p:nvCxnSpPr>
            <p:cNvPr id="10" name="Přímá spojnice 9"/>
            <p:cNvCxnSpPr/>
            <p:nvPr/>
          </p:nvCxnSpPr>
          <p:spPr>
            <a:xfrm flipH="1">
              <a:off x="8548777" y="4545340"/>
              <a:ext cx="2901352" cy="10618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flipH="1">
              <a:off x="8548777" y="2234918"/>
              <a:ext cx="203873" cy="32750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389" y="130338"/>
            <a:ext cx="4497073" cy="28422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t="21202" r="188" b="23960"/>
          <a:stretch/>
        </p:blipFill>
        <p:spPr>
          <a:xfrm>
            <a:off x="167054" y="5476466"/>
            <a:ext cx="3359082" cy="1381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257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8950" y="1067834"/>
            <a:ext cx="12094273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Náměty na téma závěrečných prací:</a:t>
            </a:r>
            <a:r>
              <a:rPr lang="en-US" dirty="0" smtClean="0"/>
              <a:t> </a:t>
            </a:r>
            <a:r>
              <a:rPr lang="cs-CZ" sz="2800" b="1" dirty="0" smtClean="0">
                <a:hlinkClick r:id="rId2"/>
              </a:rPr>
              <a:t>https</a:t>
            </a:r>
            <a:r>
              <a:rPr lang="cs-CZ" sz="2800" b="1" dirty="0">
                <a:hlinkClick r:id="rId2"/>
              </a:rPr>
              <a:t>://</a:t>
            </a:r>
            <a:r>
              <a:rPr lang="cs-CZ" sz="2800" b="1" dirty="0" smtClean="0">
                <a:hlinkClick r:id="rId2"/>
              </a:rPr>
              <a:t>is.muni.cz/auth/osoba/6371#skolitel</a:t>
            </a:r>
            <a:endParaRPr lang="en-US" sz="2800" b="1" dirty="0" smtClean="0"/>
          </a:p>
          <a:p>
            <a:endParaRPr lang="en-US" dirty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Variace na témata:</a:t>
            </a:r>
          </a:p>
          <a:p>
            <a:endParaRPr lang="cs-CZ" dirty="0"/>
          </a:p>
          <a:p>
            <a:endParaRPr lang="cs-CZ" sz="3200" b="1" dirty="0" smtClean="0"/>
          </a:p>
          <a:p>
            <a:r>
              <a:rPr lang="en-US" sz="3200" b="1" dirty="0" err="1" smtClean="0"/>
              <a:t>Jak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regulovat</a:t>
            </a:r>
            <a:r>
              <a:rPr lang="en-US" sz="3200" b="1" dirty="0" smtClean="0"/>
              <a:t> fen</a:t>
            </a:r>
            <a:r>
              <a:rPr lang="cs-CZ" sz="3200" b="1" dirty="0" err="1" smtClean="0"/>
              <a:t>otyp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kardiomyocytů</a:t>
            </a:r>
            <a:r>
              <a:rPr lang="cs-CZ" sz="3200" b="1" dirty="0" smtClean="0"/>
              <a:t>, jejich zralost, jejich specializaci?</a:t>
            </a:r>
          </a:p>
          <a:p>
            <a:endParaRPr lang="cs-CZ" sz="3200" b="1" dirty="0" smtClean="0"/>
          </a:p>
          <a:p>
            <a:endParaRPr lang="cs-CZ" sz="3200" b="1" dirty="0"/>
          </a:p>
          <a:p>
            <a:r>
              <a:rPr lang="cs-CZ" sz="3200" b="1" dirty="0" smtClean="0"/>
              <a:t>Je možné připravit kmenové buňky myokardu? Jak toho dosáhnout?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57236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5585" r="10228" b="3964"/>
          <a:stretch/>
        </p:blipFill>
        <p:spPr>
          <a:xfrm>
            <a:off x="140677" y="1230922"/>
            <a:ext cx="6720754" cy="522263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526760" y="248749"/>
            <a:ext cx="7275518" cy="120353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b="1" dirty="0" err="1" smtClean="0"/>
              <a:t>JIPAlab</a:t>
            </a:r>
            <a:r>
              <a:rPr lang="cs-CZ" sz="3200" b="1" dirty="0" smtClean="0"/>
              <a:t> </a:t>
            </a:r>
            <a:r>
              <a:rPr lang="cs-CZ" dirty="0" smtClean="0"/>
              <a:t>– OFIŽ, Ústav experimentální biologie, </a:t>
            </a:r>
            <a:r>
              <a:rPr lang="cs-CZ" dirty="0" err="1" smtClean="0"/>
              <a:t>Masarzkova</a:t>
            </a:r>
            <a:r>
              <a:rPr lang="cs-CZ" dirty="0" smtClean="0"/>
              <a:t> univerzita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Univerzitní kampus Bohunice D36</a:t>
            </a:r>
            <a:r>
              <a:rPr lang="en-US" dirty="0" smtClean="0"/>
              <a:t>; https://www.sci.muni.cz/ofiz/pachernik/</a:t>
            </a:r>
            <a:endParaRPr lang="cs-CZ" dirty="0" smtClean="0"/>
          </a:p>
        </p:txBody>
      </p:sp>
      <p:sp>
        <p:nvSpPr>
          <p:cNvPr id="3" name="TextovéPole 2"/>
          <p:cNvSpPr txBox="1"/>
          <p:nvPr/>
        </p:nvSpPr>
        <p:spPr>
          <a:xfrm>
            <a:off x="10353544" y="5869590"/>
            <a:ext cx="18101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</a:t>
            </a:r>
            <a:r>
              <a:rPr lang="cs-CZ" dirty="0" err="1" smtClean="0"/>
              <a:t>iří</a:t>
            </a:r>
            <a:r>
              <a:rPr lang="cs-CZ" dirty="0" smtClean="0"/>
              <a:t> </a:t>
            </a:r>
            <a:r>
              <a:rPr lang="cs-CZ" dirty="0" err="1" smtClean="0"/>
              <a:t>Pacherník</a:t>
            </a:r>
            <a:endParaRPr lang="cs-CZ" dirty="0"/>
          </a:p>
          <a:p>
            <a:r>
              <a:rPr lang="cs-CZ" dirty="0" err="1" smtClean="0">
                <a:hlinkClick r:id="rId3"/>
              </a:rPr>
              <a:t>jipa</a:t>
            </a:r>
            <a:r>
              <a:rPr lang="en-US" dirty="0" smtClean="0">
                <a:hlinkClick r:id="rId3"/>
              </a:rPr>
              <a:t>@sci.muni.cz</a:t>
            </a:r>
            <a:r>
              <a:rPr lang="en-US" dirty="0" smtClean="0"/>
              <a:t> </a:t>
            </a:r>
            <a:endParaRPr lang="cs-CZ" dirty="0" smtClean="0"/>
          </a:p>
          <a:p>
            <a:r>
              <a:rPr lang="en-US" dirty="0" smtClean="0"/>
              <a:t>D36/111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212726" y="5783880"/>
            <a:ext cx="7429983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Publikace</a:t>
            </a:r>
            <a:r>
              <a:rPr lang="en-US" dirty="0" smtClean="0"/>
              <a:t>: </a:t>
            </a:r>
            <a:r>
              <a:rPr lang="en-US" dirty="0" smtClean="0">
                <a:hlinkClick r:id="rId4"/>
              </a:rPr>
              <a:t>https://pubmed.ncbi.nlm.nih.gov/?term=Pachernik&amp;sort=pubdate</a:t>
            </a:r>
            <a:endParaRPr lang="en-US" dirty="0" smtClean="0"/>
          </a:p>
          <a:p>
            <a:endParaRPr lang="en-US" dirty="0"/>
          </a:p>
          <a:p>
            <a:r>
              <a:rPr lang="cs-CZ" dirty="0" smtClean="0"/>
              <a:t>Závěrečné práce: https://is.muni.cz/auth/osoba/6371#skolitel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 rot="18792392">
            <a:off x="7286244" y="2710749"/>
            <a:ext cx="5179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smtClean="0"/>
              <a:t>Děkuji za pozornost</a:t>
            </a:r>
            <a:endParaRPr lang="cs-CZ" sz="48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59983" y="59201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77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HEART%20MUSCLE%20HI%20MA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29" y="208386"/>
            <a:ext cx="3071609" cy="231238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7571" y="134815"/>
            <a:ext cx="661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Proč: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1238565" y="453894"/>
            <a:ext cx="2385060" cy="2384072"/>
            <a:chOff x="1431997" y="172541"/>
            <a:chExt cx="2385060" cy="2384072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997" y="172541"/>
              <a:ext cx="2385060" cy="2384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1560538" y="290412"/>
              <a:ext cx="2079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 smtClean="0">
                  <a:solidFill>
                    <a:schemeClr val="bg1"/>
                  </a:solidFill>
                </a:rPr>
                <a:t>KARDIOMYOCYT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Y</a:t>
              </a:r>
              <a:endParaRPr lang="cs-CZ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6670177" y="491845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MYOKARD</a:t>
            </a:r>
            <a:endParaRPr lang="cs-CZ" sz="2000" b="1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9270310" y="465422"/>
            <a:ext cx="1968045" cy="2337377"/>
            <a:chOff x="9393401" y="219236"/>
            <a:chExt cx="1968045" cy="2337377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45" t="33739" r="35726" b="32870"/>
            <a:stretch/>
          </p:blipFill>
          <p:spPr>
            <a:xfrm>
              <a:off x="9393401" y="219236"/>
              <a:ext cx="1968045" cy="233737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9442342" y="2156036"/>
              <a:ext cx="8739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 smtClean="0">
                  <a:solidFill>
                    <a:schemeClr val="bg1"/>
                  </a:solidFill>
                </a:rPr>
                <a:t>SRDCE</a:t>
              </a:r>
              <a:endParaRPr lang="cs-CZ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Šrafovaná šipka doprava 23"/>
          <p:cNvSpPr/>
          <p:nvPr/>
        </p:nvSpPr>
        <p:spPr>
          <a:xfrm>
            <a:off x="3716573" y="1046676"/>
            <a:ext cx="1011179" cy="635801"/>
          </a:xfrm>
          <a:prstGeom prst="strip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rafovaná šipka doprava 24"/>
          <p:cNvSpPr/>
          <p:nvPr/>
        </p:nvSpPr>
        <p:spPr>
          <a:xfrm>
            <a:off x="8124074" y="1046675"/>
            <a:ext cx="1011179" cy="635801"/>
          </a:xfrm>
          <a:prstGeom prst="strip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1765984" y="4031338"/>
            <a:ext cx="9445990" cy="2655238"/>
            <a:chOff x="2007500" y="3503800"/>
            <a:chExt cx="9445990" cy="2655238"/>
          </a:xfrm>
        </p:grpSpPr>
        <p:sp>
          <p:nvSpPr>
            <p:cNvPr id="21" name="Zaoblený obdélník 20"/>
            <p:cNvSpPr/>
            <p:nvPr/>
          </p:nvSpPr>
          <p:spPr>
            <a:xfrm>
              <a:off x="4727752" y="3503800"/>
              <a:ext cx="3165231" cy="650855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400" b="1" dirty="0" smtClean="0"/>
            </a:p>
            <a:p>
              <a:pPr algn="ctr"/>
              <a:r>
                <a:rPr lang="cs-CZ" sz="2400" b="1" dirty="0" smtClean="0"/>
                <a:t>Testování </a:t>
              </a:r>
              <a:r>
                <a:rPr lang="cs-CZ" sz="2400" b="1" dirty="0"/>
                <a:t>farmak</a:t>
              </a:r>
            </a:p>
            <a:p>
              <a:pPr algn="ctr"/>
              <a:endParaRPr lang="cs-CZ" sz="2400" b="1" dirty="0"/>
            </a:p>
          </p:txBody>
        </p:sp>
        <p:sp>
          <p:nvSpPr>
            <p:cNvPr id="18" name="Zaoblený obdélník 17"/>
            <p:cNvSpPr/>
            <p:nvPr/>
          </p:nvSpPr>
          <p:spPr>
            <a:xfrm>
              <a:off x="3040222" y="4038698"/>
              <a:ext cx="2079415" cy="65046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smtClean="0">
                  <a:solidFill>
                    <a:schemeClr val="bg1"/>
                  </a:solidFill>
                </a:rPr>
                <a:t>Transplantace</a:t>
              </a:r>
              <a:endParaRPr lang="cs-CZ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Zaoblený obdélník 19"/>
            <p:cNvSpPr/>
            <p:nvPr/>
          </p:nvSpPr>
          <p:spPr>
            <a:xfrm>
              <a:off x="8124074" y="3894205"/>
              <a:ext cx="3329416" cy="941949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smtClean="0"/>
                <a:t>Pochopení mechanismů vývoje</a:t>
              </a:r>
              <a:endParaRPr lang="cs-CZ" sz="2400" b="1" dirty="0"/>
            </a:p>
          </p:txBody>
        </p:sp>
        <p:sp>
          <p:nvSpPr>
            <p:cNvPr id="17" name="Zaoblený obdélník 16"/>
            <p:cNvSpPr/>
            <p:nvPr/>
          </p:nvSpPr>
          <p:spPr>
            <a:xfrm>
              <a:off x="4554192" y="4544883"/>
              <a:ext cx="4231969" cy="8985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400" b="1" dirty="0" smtClean="0"/>
            </a:p>
            <a:p>
              <a:pPr algn="ctr"/>
              <a:r>
                <a:rPr lang="cs-CZ" sz="2400" b="1" dirty="0" smtClean="0"/>
                <a:t>Studium patofyziologie srdce/myokardu</a:t>
              </a:r>
              <a:endParaRPr lang="cs-CZ" sz="2400" b="1" dirty="0"/>
            </a:p>
            <a:p>
              <a:pPr algn="ctr"/>
              <a:endParaRPr lang="cs-CZ" sz="2400" b="1" dirty="0"/>
            </a:p>
          </p:txBody>
        </p:sp>
        <p:sp>
          <p:nvSpPr>
            <p:cNvPr id="22" name="Zaoblený obdélník 21"/>
            <p:cNvSpPr/>
            <p:nvPr/>
          </p:nvSpPr>
          <p:spPr>
            <a:xfrm>
              <a:off x="2007500" y="5154405"/>
              <a:ext cx="3449245" cy="1004633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 smtClean="0"/>
            </a:p>
            <a:p>
              <a:pPr algn="ctr"/>
              <a:r>
                <a:rPr lang="cs-CZ" sz="2400" b="1" dirty="0" smtClean="0"/>
                <a:t>Studium fyziologických zákonitostí</a:t>
              </a:r>
              <a:endParaRPr lang="cs-CZ" sz="2400" b="1" dirty="0"/>
            </a:p>
            <a:p>
              <a:pPr algn="ctr"/>
              <a:endParaRPr lang="cs-CZ" dirty="0"/>
            </a:p>
          </p:txBody>
        </p:sp>
        <p:sp>
          <p:nvSpPr>
            <p:cNvPr id="19" name="Zaoblený obdélník 18"/>
            <p:cNvSpPr/>
            <p:nvPr/>
          </p:nvSpPr>
          <p:spPr>
            <a:xfrm>
              <a:off x="8289039" y="5154405"/>
              <a:ext cx="1735014" cy="6508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400" b="1" dirty="0" smtClean="0"/>
            </a:p>
            <a:p>
              <a:pPr algn="ctr"/>
              <a:r>
                <a:rPr lang="cs-CZ" sz="2400" b="1" dirty="0" smtClean="0"/>
                <a:t>A další….</a:t>
              </a:r>
              <a:endParaRPr lang="cs-CZ" sz="2400" b="1" dirty="0"/>
            </a:p>
            <a:p>
              <a:pPr algn="ctr"/>
              <a:endParaRPr lang="cs-CZ" sz="2400" b="1" dirty="0"/>
            </a:p>
          </p:txBody>
        </p:sp>
      </p:grpSp>
      <p:sp>
        <p:nvSpPr>
          <p:cNvPr id="28" name="Ohnutá šipka 27"/>
          <p:cNvSpPr/>
          <p:nvPr/>
        </p:nvSpPr>
        <p:spPr>
          <a:xfrm rot="5400000">
            <a:off x="3601672" y="2723798"/>
            <a:ext cx="1320109" cy="984806"/>
          </a:xfrm>
          <a:prstGeom prst="ben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9" name="Ohnutá šipka 28"/>
          <p:cNvSpPr/>
          <p:nvPr/>
        </p:nvSpPr>
        <p:spPr>
          <a:xfrm rot="5400000" flipV="1">
            <a:off x="7986276" y="2781680"/>
            <a:ext cx="1320109" cy="903797"/>
          </a:xfrm>
          <a:prstGeom prst="ben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0" name="Šipka dolů 29"/>
          <p:cNvSpPr/>
          <p:nvPr/>
        </p:nvSpPr>
        <p:spPr>
          <a:xfrm>
            <a:off x="6238876" y="2625422"/>
            <a:ext cx="506769" cy="130126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41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7571" y="134815"/>
            <a:ext cx="6861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Jak</a:t>
            </a:r>
            <a:r>
              <a:rPr lang="en-US" dirty="0" smtClean="0"/>
              <a:t> to d</a:t>
            </a:r>
            <a:r>
              <a:rPr lang="cs-CZ" dirty="0" err="1" smtClean="0"/>
              <a:t>ěláme</a:t>
            </a:r>
            <a:r>
              <a:rPr lang="cs-CZ" dirty="0" smtClean="0"/>
              <a:t>:</a:t>
            </a:r>
          </a:p>
          <a:p>
            <a:r>
              <a:rPr lang="cs-CZ" dirty="0" smtClean="0"/>
              <a:t>-</a:t>
            </a:r>
            <a:r>
              <a:rPr lang="en-US" dirty="0" smtClean="0"/>
              <a:t>&gt;</a:t>
            </a:r>
            <a:r>
              <a:rPr lang="cs-CZ" dirty="0" smtClean="0"/>
              <a:t> Na miskách,</a:t>
            </a:r>
            <a:r>
              <a:rPr lang="en-US" dirty="0" smtClean="0"/>
              <a:t> </a:t>
            </a:r>
            <a:r>
              <a:rPr lang="cs-CZ" dirty="0" smtClean="0"/>
              <a:t>in vitro, techniky tkáňových kultur a molekulární biologie</a:t>
            </a: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84" y="1189219"/>
            <a:ext cx="6061075" cy="45323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407" y="3613638"/>
            <a:ext cx="4102469" cy="306833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1" descr="EBkapk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9" y="926487"/>
            <a:ext cx="4535487" cy="25288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67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8633" y="200796"/>
            <a:ext cx="528420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Jak</a:t>
            </a:r>
            <a:r>
              <a:rPr lang="en-US" dirty="0"/>
              <a:t> to d</a:t>
            </a:r>
            <a:r>
              <a:rPr lang="cs-CZ" dirty="0" err="1"/>
              <a:t>ěláme</a:t>
            </a:r>
            <a:r>
              <a:rPr lang="cs-CZ" dirty="0" smtClean="0"/>
              <a:t>:</a:t>
            </a:r>
            <a:endParaRPr lang="en-US" dirty="0" smtClean="0"/>
          </a:p>
          <a:p>
            <a:r>
              <a:rPr lang="cs-CZ" dirty="0" smtClean="0"/>
              <a:t>Příprava </a:t>
            </a:r>
            <a:r>
              <a:rPr lang="cs-CZ" dirty="0" err="1" smtClean="0"/>
              <a:t>kardiomyocytů</a:t>
            </a:r>
            <a:endParaRPr lang="cs-CZ" dirty="0" smtClean="0"/>
          </a:p>
          <a:p>
            <a:r>
              <a:rPr lang="cs-CZ" sz="4000" b="1" dirty="0" smtClean="0"/>
              <a:t>A)</a:t>
            </a:r>
            <a:r>
              <a:rPr lang="cs-CZ" b="1" dirty="0" smtClean="0"/>
              <a:t> </a:t>
            </a:r>
            <a:r>
              <a:rPr lang="cs-CZ" sz="2400" b="1" dirty="0" smtClean="0"/>
              <a:t>z </a:t>
            </a:r>
            <a:r>
              <a:rPr lang="cs-CZ" sz="2400" b="1" dirty="0" err="1" smtClean="0"/>
              <a:t>pluripotentních</a:t>
            </a:r>
            <a:r>
              <a:rPr lang="cs-CZ" sz="2400" b="1" dirty="0" smtClean="0"/>
              <a:t> </a:t>
            </a:r>
            <a:r>
              <a:rPr lang="en-US" sz="2400" b="1" dirty="0" err="1" smtClean="0"/>
              <a:t>kmenov</a:t>
            </a:r>
            <a:r>
              <a:rPr lang="cs-CZ" sz="2400" b="1" dirty="0" err="1" smtClean="0"/>
              <a:t>ých</a:t>
            </a:r>
            <a:r>
              <a:rPr lang="cs-CZ" sz="2400" b="1" dirty="0" smtClean="0"/>
              <a:t> buněk</a:t>
            </a:r>
            <a:endParaRPr lang="cs-CZ" sz="2400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1103391" y="1517376"/>
            <a:ext cx="2073275" cy="2089150"/>
            <a:chOff x="310173" y="3077704"/>
            <a:chExt cx="2073275" cy="2089150"/>
          </a:xfrm>
        </p:grpSpPr>
        <p:graphicFrame>
          <p:nvGraphicFramePr>
            <p:cNvPr id="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2896831"/>
                </p:ext>
              </p:extLst>
            </p:nvPr>
          </p:nvGraphicFramePr>
          <p:xfrm>
            <a:off x="310173" y="3077704"/>
            <a:ext cx="2073275" cy="2089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" name="Image" r:id="rId3" imgW="4838095" imgH="4876190" progId="Photoshop.Image.7">
                    <p:embed/>
                  </p:oleObj>
                </mc:Choice>
                <mc:Fallback>
                  <p:oleObj name="Image" r:id="rId3" imgW="4838095" imgH="4876190" progId="Photoshop.Image.7">
                    <p:embed/>
                    <p:pic>
                      <p:nvPicPr>
                        <p:cNvPr id="3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173" y="3077704"/>
                          <a:ext cx="2073275" cy="2089150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ovéPole 2"/>
            <p:cNvSpPr txBox="1"/>
            <p:nvPr/>
          </p:nvSpPr>
          <p:spPr>
            <a:xfrm>
              <a:off x="443486" y="3473873"/>
              <a:ext cx="18066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 smtClean="0">
                  <a:solidFill>
                    <a:srgbClr val="C00000"/>
                  </a:solidFill>
                </a:rPr>
                <a:t>Vnitřní buněčná masa</a:t>
              </a:r>
            </a:p>
            <a:p>
              <a:pPr algn="ctr"/>
              <a:r>
                <a:rPr lang="cs-CZ" sz="1400" b="1" dirty="0" smtClean="0">
                  <a:solidFill>
                    <a:srgbClr val="C00000"/>
                  </a:solidFill>
                </a:rPr>
                <a:t>(</a:t>
              </a:r>
              <a:r>
                <a:rPr lang="cs-CZ" sz="1400" b="1" dirty="0" err="1" smtClean="0">
                  <a:solidFill>
                    <a:srgbClr val="C00000"/>
                  </a:solidFill>
                </a:rPr>
                <a:t>embryoblast</a:t>
              </a:r>
              <a:r>
                <a:rPr lang="cs-CZ" sz="1400" b="1" dirty="0" smtClean="0">
                  <a:solidFill>
                    <a:srgbClr val="C00000"/>
                  </a:solidFill>
                </a:rPr>
                <a:t>)</a:t>
              </a:r>
              <a:endParaRPr lang="cs-CZ" sz="1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6419450" y="667537"/>
            <a:ext cx="2670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 smtClean="0"/>
              <a:t>Embryonální kmenové buňky</a:t>
            </a:r>
          </a:p>
          <a:p>
            <a:pPr algn="ctr"/>
            <a:r>
              <a:rPr lang="cs-CZ" sz="1600" b="1" dirty="0" smtClean="0"/>
              <a:t>ESC</a:t>
            </a:r>
            <a:endParaRPr lang="cs-CZ" sz="16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7051954" y="3403715"/>
            <a:ext cx="3760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 smtClean="0"/>
              <a:t>Indukované </a:t>
            </a:r>
            <a:r>
              <a:rPr lang="cs-CZ" sz="1600" b="1" dirty="0" err="1" smtClean="0"/>
              <a:t>pluripotentní</a:t>
            </a:r>
            <a:r>
              <a:rPr lang="cs-CZ" sz="1600" b="1" dirty="0" smtClean="0"/>
              <a:t> kmenové buňky</a:t>
            </a:r>
          </a:p>
          <a:p>
            <a:pPr algn="ctr"/>
            <a:r>
              <a:rPr lang="cs-CZ" sz="1600" b="1" dirty="0" err="1" smtClean="0"/>
              <a:t>iPSC</a:t>
            </a:r>
            <a:endParaRPr lang="cs-CZ" sz="1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1" r="48074" b="19924"/>
          <a:stretch/>
        </p:blipFill>
        <p:spPr>
          <a:xfrm>
            <a:off x="6700336" y="1246469"/>
            <a:ext cx="2146684" cy="21030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15" y="3791140"/>
            <a:ext cx="2931695" cy="2931695"/>
          </a:xfrm>
          <a:prstGeom prst="rect">
            <a:avLst/>
          </a:prstGeom>
        </p:spPr>
      </p:pic>
      <p:sp>
        <p:nvSpPr>
          <p:cNvPr id="14" name="Bublinový popisek se šipkou doprava 13"/>
          <p:cNvSpPr/>
          <p:nvPr/>
        </p:nvSpPr>
        <p:spPr>
          <a:xfrm>
            <a:off x="6522240" y="3791682"/>
            <a:ext cx="2469360" cy="2931696"/>
          </a:xfrm>
          <a:prstGeom prst="rightArrowCallout">
            <a:avLst>
              <a:gd name="adj1" fmla="val 25000"/>
              <a:gd name="adj2" fmla="val 18102"/>
              <a:gd name="adj3" fmla="val 25000"/>
              <a:gd name="adj4" fmla="val 4151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ahnutá šipka nahoru 14"/>
          <p:cNvSpPr/>
          <p:nvPr/>
        </p:nvSpPr>
        <p:spPr>
          <a:xfrm rot="16200000">
            <a:off x="8413647" y="2449461"/>
            <a:ext cx="3846246" cy="2460713"/>
          </a:xfrm>
          <a:prstGeom prst="curvedUpArrow">
            <a:avLst>
              <a:gd name="adj1" fmla="val 25000"/>
              <a:gd name="adj2" fmla="val 49375"/>
              <a:gd name="adj3" fmla="val 31193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9065711" y="5590858"/>
            <a:ext cx="194200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 smtClean="0">
                <a:solidFill>
                  <a:srgbClr val="0070C0"/>
                </a:solidFill>
              </a:rPr>
              <a:t>Reprogramování</a:t>
            </a:r>
            <a:endParaRPr lang="en-US" b="1" i="1" dirty="0" smtClean="0">
              <a:solidFill>
                <a:srgbClr val="0070C0"/>
              </a:solidFill>
            </a:endParaRPr>
          </a:p>
          <a:p>
            <a:r>
              <a:rPr lang="en-US" sz="1400" dirty="0" err="1" smtClean="0"/>
              <a:t>Yamanakovy</a:t>
            </a:r>
            <a:r>
              <a:rPr lang="en-US" sz="1400" dirty="0" smtClean="0"/>
              <a:t> factory</a:t>
            </a:r>
          </a:p>
          <a:p>
            <a:r>
              <a:rPr lang="en-US" sz="1400" dirty="0" smtClean="0"/>
              <a:t>(Oct4, Klf4, Sox2, c-</a:t>
            </a:r>
            <a:r>
              <a:rPr lang="en-US" sz="1400" dirty="0" err="1" smtClean="0"/>
              <a:t>myc</a:t>
            </a:r>
            <a:r>
              <a:rPr lang="en-US" sz="1400" dirty="0" smtClean="0"/>
              <a:t>)</a:t>
            </a:r>
            <a:endParaRPr lang="cs-CZ" sz="1400" dirty="0"/>
          </a:p>
        </p:txBody>
      </p:sp>
      <p:sp>
        <p:nvSpPr>
          <p:cNvPr id="17" name="Šipka doprava 16"/>
          <p:cNvSpPr/>
          <p:nvPr/>
        </p:nvSpPr>
        <p:spPr>
          <a:xfrm>
            <a:off x="3337846" y="1589634"/>
            <a:ext cx="3218329" cy="58036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5388208" y="1404425"/>
            <a:ext cx="840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I</a:t>
            </a:r>
            <a:r>
              <a:rPr lang="cs-CZ" b="1" i="1" dirty="0" err="1" smtClean="0">
                <a:solidFill>
                  <a:srgbClr val="0070C0"/>
                </a:solidFill>
              </a:rPr>
              <a:t>zolace</a:t>
            </a:r>
            <a:endParaRPr lang="cs-CZ" b="1" i="1" dirty="0">
              <a:solidFill>
                <a:srgbClr val="0070C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635397" y="5072321"/>
            <a:ext cx="840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I</a:t>
            </a:r>
            <a:r>
              <a:rPr lang="cs-CZ" b="1" i="1" dirty="0" err="1" smtClean="0">
                <a:solidFill>
                  <a:schemeClr val="bg1"/>
                </a:solidFill>
              </a:rPr>
              <a:t>zolace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20" name="Ohnutá šipka 19"/>
          <p:cNvSpPr/>
          <p:nvPr/>
        </p:nvSpPr>
        <p:spPr>
          <a:xfrm rot="5400000">
            <a:off x="3281596" y="2258981"/>
            <a:ext cx="1395519" cy="1299572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1" name="Ohnutá šipka 20"/>
          <p:cNvSpPr/>
          <p:nvPr/>
        </p:nvSpPr>
        <p:spPr>
          <a:xfrm rot="5400000" flipV="1">
            <a:off x="5205324" y="2264640"/>
            <a:ext cx="1395519" cy="1288253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274967" y="2135523"/>
            <a:ext cx="136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</a:t>
            </a:r>
            <a:r>
              <a:rPr lang="cs-CZ" b="1" i="1" dirty="0" err="1" smtClean="0">
                <a:solidFill>
                  <a:srgbClr val="FF0000"/>
                </a:solidFill>
              </a:rPr>
              <a:t>iferenciace</a:t>
            </a:r>
            <a:endParaRPr lang="cs-CZ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3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006710" y="2251194"/>
            <a:ext cx="3962239" cy="20061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93" y="4271374"/>
            <a:ext cx="2687587" cy="245016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97" y="4976524"/>
            <a:ext cx="1730152" cy="1768046"/>
          </a:xfrm>
          <a:prstGeom prst="rect">
            <a:avLst/>
          </a:prstGeom>
        </p:spPr>
      </p:pic>
      <p:grpSp>
        <p:nvGrpSpPr>
          <p:cNvPr id="77" name="Skupina 76"/>
          <p:cNvGrpSpPr/>
          <p:nvPr/>
        </p:nvGrpSpPr>
        <p:grpSpPr>
          <a:xfrm>
            <a:off x="96798" y="580293"/>
            <a:ext cx="9135173" cy="4098629"/>
            <a:chOff x="729840" y="624254"/>
            <a:chExt cx="9135173" cy="4098629"/>
          </a:xfrm>
        </p:grpSpPr>
        <p:grpSp>
          <p:nvGrpSpPr>
            <p:cNvPr id="7" name="Skupina 6"/>
            <p:cNvGrpSpPr/>
            <p:nvPr/>
          </p:nvGrpSpPr>
          <p:grpSpPr>
            <a:xfrm>
              <a:off x="729840" y="624254"/>
              <a:ext cx="9038414" cy="4098629"/>
              <a:chOff x="532194" y="386518"/>
              <a:chExt cx="11126787" cy="4846320"/>
            </a:xfrm>
          </p:grpSpPr>
          <p:cxnSp>
            <p:nvCxnSpPr>
              <p:cNvPr id="8" name="Łącznik prosty ze strzałką 11">
                <a:extLst>
                  <a:ext uri="{FF2B5EF4-FFF2-40B4-BE49-F238E27FC236}">
                    <a16:creationId xmlns:a16="http://schemas.microsoft.com/office/drawing/2014/main" id="{5FB73329-ED38-46F2-B755-278BAFAF57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01368" y="4082635"/>
                <a:ext cx="9821037" cy="2884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wal 12">
                <a:extLst>
                  <a:ext uri="{FF2B5EF4-FFF2-40B4-BE49-F238E27FC236}">
                    <a16:creationId xmlns:a16="http://schemas.microsoft.com/office/drawing/2014/main" id="{B81E0E8D-30D0-406D-939A-59F67E6108A9}"/>
                  </a:ext>
                </a:extLst>
              </p:cNvPr>
              <p:cNvSpPr/>
              <p:nvPr/>
            </p:nvSpPr>
            <p:spPr>
              <a:xfrm>
                <a:off x="2533269" y="4027771"/>
                <a:ext cx="109728" cy="109728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Owal 13">
                <a:extLst>
                  <a:ext uri="{FF2B5EF4-FFF2-40B4-BE49-F238E27FC236}">
                    <a16:creationId xmlns:a16="http://schemas.microsoft.com/office/drawing/2014/main" id="{511FFD71-005E-4F83-9353-BAF62DA2B79F}"/>
                  </a:ext>
                </a:extLst>
              </p:cNvPr>
              <p:cNvSpPr/>
              <p:nvPr/>
            </p:nvSpPr>
            <p:spPr>
              <a:xfrm>
                <a:off x="3947541" y="4027771"/>
                <a:ext cx="109728" cy="109728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wal 14">
                <a:extLst>
                  <a:ext uri="{FF2B5EF4-FFF2-40B4-BE49-F238E27FC236}">
                    <a16:creationId xmlns:a16="http://schemas.microsoft.com/office/drawing/2014/main" id="{F433A521-FBE1-49C4-8D79-8876C513BB46}"/>
                  </a:ext>
                </a:extLst>
              </p:cNvPr>
              <p:cNvSpPr/>
              <p:nvPr/>
            </p:nvSpPr>
            <p:spPr>
              <a:xfrm>
                <a:off x="4861941" y="4027771"/>
                <a:ext cx="109728" cy="109728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Owal 15">
                <a:extLst>
                  <a:ext uri="{FF2B5EF4-FFF2-40B4-BE49-F238E27FC236}">
                    <a16:creationId xmlns:a16="http://schemas.microsoft.com/office/drawing/2014/main" id="{B4B82862-60BF-4975-BF61-EFB8A871D754}"/>
                  </a:ext>
                </a:extLst>
              </p:cNvPr>
              <p:cNvSpPr/>
              <p:nvPr/>
            </p:nvSpPr>
            <p:spPr>
              <a:xfrm>
                <a:off x="5776341" y="4027771"/>
                <a:ext cx="109728" cy="109728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Owal 16">
                <a:extLst>
                  <a:ext uri="{FF2B5EF4-FFF2-40B4-BE49-F238E27FC236}">
                    <a16:creationId xmlns:a16="http://schemas.microsoft.com/office/drawing/2014/main" id="{A8E7A707-4301-4D30-9766-19D5D84E2F4E}"/>
                  </a:ext>
                </a:extLst>
              </p:cNvPr>
              <p:cNvSpPr/>
              <p:nvPr/>
            </p:nvSpPr>
            <p:spPr>
              <a:xfrm>
                <a:off x="3033141" y="4027771"/>
                <a:ext cx="109728" cy="109728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pole tekstowe 21">
                <a:extLst>
                  <a:ext uri="{FF2B5EF4-FFF2-40B4-BE49-F238E27FC236}">
                    <a16:creationId xmlns:a16="http://schemas.microsoft.com/office/drawing/2014/main" id="{01A80F85-ECA7-4069-BB68-853F0366EE58}"/>
                  </a:ext>
                </a:extLst>
              </p:cNvPr>
              <p:cNvSpPr txBox="1"/>
              <p:nvPr/>
            </p:nvSpPr>
            <p:spPr>
              <a:xfrm>
                <a:off x="4749165" y="4174105"/>
                <a:ext cx="2164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15" name="pole tekstowe 24">
                <a:extLst>
                  <a:ext uri="{FF2B5EF4-FFF2-40B4-BE49-F238E27FC236}">
                    <a16:creationId xmlns:a16="http://schemas.microsoft.com/office/drawing/2014/main" id="{FA01C2E6-AD26-4EE2-A61E-C1793E4B22CC}"/>
                  </a:ext>
                </a:extLst>
              </p:cNvPr>
              <p:cNvSpPr txBox="1"/>
              <p:nvPr/>
            </p:nvSpPr>
            <p:spPr>
              <a:xfrm>
                <a:off x="2468879" y="4142232"/>
                <a:ext cx="168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16" name="pole tekstowe 25">
                <a:extLst>
                  <a:ext uri="{FF2B5EF4-FFF2-40B4-BE49-F238E27FC236}">
                    <a16:creationId xmlns:a16="http://schemas.microsoft.com/office/drawing/2014/main" id="{B091DA39-ABAF-477C-872F-DB85E0014F09}"/>
                  </a:ext>
                </a:extLst>
              </p:cNvPr>
              <p:cNvSpPr txBox="1"/>
              <p:nvPr/>
            </p:nvSpPr>
            <p:spPr>
              <a:xfrm>
                <a:off x="3854577" y="4174105"/>
                <a:ext cx="2164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17" name="pole tekstowe 26">
                <a:extLst>
                  <a:ext uri="{FF2B5EF4-FFF2-40B4-BE49-F238E27FC236}">
                    <a16:creationId xmlns:a16="http://schemas.microsoft.com/office/drawing/2014/main" id="{278996F2-8A47-4F86-8FF7-3E50E298134B}"/>
                  </a:ext>
                </a:extLst>
              </p:cNvPr>
              <p:cNvSpPr txBox="1"/>
              <p:nvPr/>
            </p:nvSpPr>
            <p:spPr>
              <a:xfrm>
                <a:off x="5669661" y="4174105"/>
                <a:ext cx="2164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7</a:t>
                </a:r>
              </a:p>
            </p:txBody>
          </p:sp>
          <p:sp>
            <p:nvSpPr>
              <p:cNvPr id="18" name="pole tekstowe 29">
                <a:extLst>
                  <a:ext uri="{FF2B5EF4-FFF2-40B4-BE49-F238E27FC236}">
                    <a16:creationId xmlns:a16="http://schemas.microsoft.com/office/drawing/2014/main" id="{4FA11BDF-A7C5-41B7-AA27-B15FE44F6796}"/>
                  </a:ext>
                </a:extLst>
              </p:cNvPr>
              <p:cNvSpPr txBox="1"/>
              <p:nvPr/>
            </p:nvSpPr>
            <p:spPr>
              <a:xfrm>
                <a:off x="532194" y="3813105"/>
                <a:ext cx="1260729" cy="47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GiWi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Prostokąt 38">
                <a:extLst>
                  <a:ext uri="{FF2B5EF4-FFF2-40B4-BE49-F238E27FC236}">
                    <a16:creationId xmlns:a16="http://schemas.microsoft.com/office/drawing/2014/main" id="{7F9C4ADD-01AC-4977-9748-3FEBC0CD2876}"/>
                  </a:ext>
                </a:extLst>
              </p:cNvPr>
              <p:cNvSpPr/>
              <p:nvPr/>
            </p:nvSpPr>
            <p:spPr>
              <a:xfrm>
                <a:off x="2533269" y="3393782"/>
                <a:ext cx="7482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CHIR</a:t>
                </a:r>
              </a:p>
              <a:p>
                <a:r>
                  <a:rPr lang="en-US" sz="1400" dirty="0"/>
                  <a:t>99021</a:t>
                </a:r>
              </a:p>
            </p:txBody>
          </p:sp>
          <p:sp>
            <p:nvSpPr>
              <p:cNvPr id="20" name="pole tekstowe 39">
                <a:extLst>
                  <a:ext uri="{FF2B5EF4-FFF2-40B4-BE49-F238E27FC236}">
                    <a16:creationId xmlns:a16="http://schemas.microsoft.com/office/drawing/2014/main" id="{104A3FF4-FA5C-4C9E-8D94-1DCAC5EE1EC0}"/>
                  </a:ext>
                </a:extLst>
              </p:cNvPr>
              <p:cNvSpPr txBox="1"/>
              <p:nvPr/>
            </p:nvSpPr>
            <p:spPr>
              <a:xfrm>
                <a:off x="2958465" y="4174105"/>
                <a:ext cx="2164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cxnSp>
            <p:nvCxnSpPr>
              <p:cNvPr id="21" name="Łącznik prosty ze strzałką 40">
                <a:extLst>
                  <a:ext uri="{FF2B5EF4-FFF2-40B4-BE49-F238E27FC236}">
                    <a16:creationId xmlns:a16="http://schemas.microsoft.com/office/drawing/2014/main" id="{4BF548A8-9E56-468B-A34E-FEDAC107F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0701" y="3923470"/>
                <a:ext cx="55473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ze strzałką 43">
                <a:extLst>
                  <a:ext uri="{FF2B5EF4-FFF2-40B4-BE49-F238E27FC236}">
                    <a16:creationId xmlns:a16="http://schemas.microsoft.com/office/drawing/2014/main" id="{54516875-1AE0-473C-9DB9-35A0CD3A46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0213" y="3890825"/>
                <a:ext cx="98145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pole tekstowe 45">
                <a:extLst>
                  <a:ext uri="{FF2B5EF4-FFF2-40B4-BE49-F238E27FC236}">
                    <a16:creationId xmlns:a16="http://schemas.microsoft.com/office/drawing/2014/main" id="{778F1693-8378-4E81-9A24-7BC883AAF55C}"/>
                  </a:ext>
                </a:extLst>
              </p:cNvPr>
              <p:cNvSpPr txBox="1"/>
              <p:nvPr/>
            </p:nvSpPr>
            <p:spPr>
              <a:xfrm>
                <a:off x="4077081" y="3565058"/>
                <a:ext cx="12313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XAV939</a:t>
                </a:r>
              </a:p>
            </p:txBody>
          </p:sp>
          <p:cxnSp>
            <p:nvCxnSpPr>
              <p:cNvPr id="24" name="Łącznik prosty 55">
                <a:extLst>
                  <a:ext uri="{FF2B5EF4-FFF2-40B4-BE49-F238E27FC236}">
                    <a16:creationId xmlns:a16="http://schemas.microsoft.com/office/drawing/2014/main" id="{8154397F-7793-4BC3-8495-A93AA92A47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60396" y="386518"/>
                <a:ext cx="1428272" cy="484632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pole tekstowe 62">
                <a:extLst>
                  <a:ext uri="{FF2B5EF4-FFF2-40B4-BE49-F238E27FC236}">
                    <a16:creationId xmlns:a16="http://schemas.microsoft.com/office/drawing/2014/main" id="{1B7D7095-CC93-44C1-BA5C-78DBA093B460}"/>
                  </a:ext>
                </a:extLst>
              </p:cNvPr>
              <p:cNvSpPr txBox="1"/>
              <p:nvPr/>
            </p:nvSpPr>
            <p:spPr>
              <a:xfrm>
                <a:off x="4749165" y="2611636"/>
                <a:ext cx="26165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B27-INS</a:t>
                </a:r>
              </a:p>
            </p:txBody>
          </p:sp>
          <p:sp>
            <p:nvSpPr>
              <p:cNvPr id="26" name="pole tekstowe 63">
                <a:extLst>
                  <a:ext uri="{FF2B5EF4-FFF2-40B4-BE49-F238E27FC236}">
                    <a16:creationId xmlns:a16="http://schemas.microsoft.com/office/drawing/2014/main" id="{43A756CF-AB32-4E42-95AE-FF8A8474C943}"/>
                  </a:ext>
                </a:extLst>
              </p:cNvPr>
              <p:cNvSpPr txBox="1"/>
              <p:nvPr/>
            </p:nvSpPr>
            <p:spPr>
              <a:xfrm>
                <a:off x="5874112" y="2938189"/>
                <a:ext cx="17480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B27+INS</a:t>
                </a:r>
              </a:p>
            </p:txBody>
          </p:sp>
          <p:sp>
            <p:nvSpPr>
              <p:cNvPr id="27" name="pole tekstowe 65">
                <a:extLst>
                  <a:ext uri="{FF2B5EF4-FFF2-40B4-BE49-F238E27FC236}">
                    <a16:creationId xmlns:a16="http://schemas.microsoft.com/office/drawing/2014/main" id="{FDECC8BD-7F4D-4674-8349-D9128F8C7E1D}"/>
                  </a:ext>
                </a:extLst>
              </p:cNvPr>
              <p:cNvSpPr txBox="1"/>
              <p:nvPr/>
            </p:nvSpPr>
            <p:spPr>
              <a:xfrm>
                <a:off x="3482721" y="4091331"/>
                <a:ext cx="19568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1:1</a:t>
                </a:r>
              </a:p>
              <a:p>
                <a:pPr algn="ctr"/>
                <a:r>
                  <a:rPr lang="en-US" sz="1600" dirty="0" err="1"/>
                  <a:t>old:new</a:t>
                </a:r>
                <a:r>
                  <a:rPr lang="en-US" sz="1600" dirty="0"/>
                  <a:t> </a:t>
                </a:r>
              </a:p>
              <a:p>
                <a:pPr algn="ctr"/>
                <a:r>
                  <a:rPr lang="en-US" sz="1600" dirty="0"/>
                  <a:t>medium</a:t>
                </a:r>
              </a:p>
            </p:txBody>
          </p:sp>
          <p:sp>
            <p:nvSpPr>
              <p:cNvPr id="28" name="Owal 64">
                <a:extLst>
                  <a:ext uri="{FF2B5EF4-FFF2-40B4-BE49-F238E27FC236}">
                    <a16:creationId xmlns:a16="http://schemas.microsoft.com/office/drawing/2014/main" id="{DFE372C4-E4AD-4B0F-BD68-54C7097A0D0A}"/>
                  </a:ext>
                </a:extLst>
              </p:cNvPr>
              <p:cNvSpPr/>
              <p:nvPr/>
            </p:nvSpPr>
            <p:spPr>
              <a:xfrm>
                <a:off x="8404003" y="4019991"/>
                <a:ext cx="109728" cy="109728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Owal 71">
                <a:extLst>
                  <a:ext uri="{FF2B5EF4-FFF2-40B4-BE49-F238E27FC236}">
                    <a16:creationId xmlns:a16="http://schemas.microsoft.com/office/drawing/2014/main" id="{5A01C7BF-2B68-4667-B8CB-77CE61FDB502}"/>
                  </a:ext>
                </a:extLst>
              </p:cNvPr>
              <p:cNvSpPr/>
              <p:nvPr/>
            </p:nvSpPr>
            <p:spPr>
              <a:xfrm>
                <a:off x="9412982" y="4001752"/>
                <a:ext cx="109728" cy="109728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pole tekstowe 72">
                <a:extLst>
                  <a:ext uri="{FF2B5EF4-FFF2-40B4-BE49-F238E27FC236}">
                    <a16:creationId xmlns:a16="http://schemas.microsoft.com/office/drawing/2014/main" id="{9364B430-7F84-4461-8C3F-E84DF47E131D}"/>
                  </a:ext>
                </a:extLst>
              </p:cNvPr>
              <p:cNvSpPr txBox="1"/>
              <p:nvPr/>
            </p:nvSpPr>
            <p:spPr>
              <a:xfrm>
                <a:off x="8248457" y="4176423"/>
                <a:ext cx="591597" cy="436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14</a:t>
                </a:r>
              </a:p>
            </p:txBody>
          </p:sp>
          <p:sp>
            <p:nvSpPr>
              <p:cNvPr id="31" name="pole tekstowe 73">
                <a:extLst>
                  <a:ext uri="{FF2B5EF4-FFF2-40B4-BE49-F238E27FC236}">
                    <a16:creationId xmlns:a16="http://schemas.microsoft.com/office/drawing/2014/main" id="{3C92467E-F9D3-45B3-930F-450ABDDB7DC8}"/>
                  </a:ext>
                </a:extLst>
              </p:cNvPr>
              <p:cNvSpPr txBox="1"/>
              <p:nvPr/>
            </p:nvSpPr>
            <p:spPr>
              <a:xfrm>
                <a:off x="9258867" y="4161477"/>
                <a:ext cx="695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20</a:t>
                </a:r>
              </a:p>
            </p:txBody>
          </p:sp>
          <p:sp>
            <p:nvSpPr>
              <p:cNvPr id="32" name="pole tekstowe 74">
                <a:extLst>
                  <a:ext uri="{FF2B5EF4-FFF2-40B4-BE49-F238E27FC236}">
                    <a16:creationId xmlns:a16="http://schemas.microsoft.com/office/drawing/2014/main" id="{49AF303F-F024-434A-8E23-878D1243802D}"/>
                  </a:ext>
                </a:extLst>
              </p:cNvPr>
              <p:cNvSpPr txBox="1"/>
              <p:nvPr/>
            </p:nvSpPr>
            <p:spPr>
              <a:xfrm>
                <a:off x="10524358" y="4147222"/>
                <a:ext cx="549280" cy="436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30</a:t>
                </a:r>
              </a:p>
            </p:txBody>
          </p:sp>
          <p:sp>
            <p:nvSpPr>
              <p:cNvPr id="33" name="Owal 75">
                <a:extLst>
                  <a:ext uri="{FF2B5EF4-FFF2-40B4-BE49-F238E27FC236}">
                    <a16:creationId xmlns:a16="http://schemas.microsoft.com/office/drawing/2014/main" id="{7D6FC3ED-7294-49D9-A7AA-FD935A4202D8}"/>
                  </a:ext>
                </a:extLst>
              </p:cNvPr>
              <p:cNvSpPr/>
              <p:nvPr/>
            </p:nvSpPr>
            <p:spPr>
              <a:xfrm>
                <a:off x="10695046" y="4019991"/>
                <a:ext cx="109728" cy="109728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pole tekstowe 77">
                <a:extLst>
                  <a:ext uri="{FF2B5EF4-FFF2-40B4-BE49-F238E27FC236}">
                    <a16:creationId xmlns:a16="http://schemas.microsoft.com/office/drawing/2014/main" id="{69D1E91F-81C8-4C7B-8C73-A92D2F8AFE30}"/>
                  </a:ext>
                </a:extLst>
              </p:cNvPr>
              <p:cNvSpPr txBox="1"/>
              <p:nvPr/>
            </p:nvSpPr>
            <p:spPr>
              <a:xfrm>
                <a:off x="1597826" y="4121131"/>
                <a:ext cx="6536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-4</a:t>
                </a:r>
              </a:p>
            </p:txBody>
          </p:sp>
          <p:sp>
            <p:nvSpPr>
              <p:cNvPr id="35" name="Owal 79">
                <a:extLst>
                  <a:ext uri="{FF2B5EF4-FFF2-40B4-BE49-F238E27FC236}">
                    <a16:creationId xmlns:a16="http://schemas.microsoft.com/office/drawing/2014/main" id="{278A766A-F565-4709-A115-D1CA663742B9}"/>
                  </a:ext>
                </a:extLst>
              </p:cNvPr>
              <p:cNvSpPr/>
              <p:nvPr/>
            </p:nvSpPr>
            <p:spPr>
              <a:xfrm>
                <a:off x="1742646" y="4037494"/>
                <a:ext cx="109728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pole tekstowe 60">
                <a:extLst>
                  <a:ext uri="{FF2B5EF4-FFF2-40B4-BE49-F238E27FC236}">
                    <a16:creationId xmlns:a16="http://schemas.microsoft.com/office/drawing/2014/main" id="{48BDC909-DE45-4A05-A04A-2FCC4892FBC9}"/>
                  </a:ext>
                </a:extLst>
              </p:cNvPr>
              <p:cNvSpPr txBox="1"/>
              <p:nvPr/>
            </p:nvSpPr>
            <p:spPr>
              <a:xfrm>
                <a:off x="2762437" y="3135196"/>
                <a:ext cx="1267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24h!</a:t>
                </a:r>
              </a:p>
            </p:txBody>
          </p:sp>
          <p:sp>
            <p:nvSpPr>
              <p:cNvPr id="37" name="pole tekstowe 82">
                <a:extLst>
                  <a:ext uri="{FF2B5EF4-FFF2-40B4-BE49-F238E27FC236}">
                    <a16:creationId xmlns:a16="http://schemas.microsoft.com/office/drawing/2014/main" id="{30E3AB07-84EA-475C-8F30-E2E2BFE87C98}"/>
                  </a:ext>
                </a:extLst>
              </p:cNvPr>
              <p:cNvSpPr txBox="1"/>
              <p:nvPr/>
            </p:nvSpPr>
            <p:spPr>
              <a:xfrm>
                <a:off x="3775109" y="3129664"/>
                <a:ext cx="1267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72h!</a:t>
                </a:r>
              </a:p>
            </p:txBody>
          </p:sp>
          <p:sp>
            <p:nvSpPr>
              <p:cNvPr id="38" name="Prostokąt 85">
                <a:extLst>
                  <a:ext uri="{FF2B5EF4-FFF2-40B4-BE49-F238E27FC236}">
                    <a16:creationId xmlns:a16="http://schemas.microsoft.com/office/drawing/2014/main" id="{D4C4E855-543E-4D61-B184-AECBE5E9A89E}"/>
                  </a:ext>
                </a:extLst>
              </p:cNvPr>
              <p:cNvSpPr/>
              <p:nvPr/>
            </p:nvSpPr>
            <p:spPr>
              <a:xfrm>
                <a:off x="5784981" y="2321990"/>
                <a:ext cx="8723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/>
                  <a:t>RPMI</a:t>
                </a:r>
                <a:endParaRPr lang="en-US" sz="2400" dirty="0"/>
              </a:p>
            </p:txBody>
          </p:sp>
          <p:grpSp>
            <p:nvGrpSpPr>
              <p:cNvPr id="39" name="Skupina 38"/>
              <p:cNvGrpSpPr/>
              <p:nvPr/>
            </p:nvGrpSpPr>
            <p:grpSpPr>
              <a:xfrm>
                <a:off x="647599" y="787263"/>
                <a:ext cx="11011382" cy="1627644"/>
                <a:chOff x="647599" y="787263"/>
                <a:chExt cx="11011382" cy="1627644"/>
              </a:xfrm>
            </p:grpSpPr>
            <p:cxnSp>
              <p:nvCxnSpPr>
                <p:cNvPr id="47" name="Łącznik prosty ze strzałką 2">
                  <a:extLst>
                    <a:ext uri="{FF2B5EF4-FFF2-40B4-BE49-F238E27FC236}">
                      <a16:creationId xmlns:a16="http://schemas.microsoft.com/office/drawing/2014/main" id="{1ABF3376-0A0F-4E73-9DE9-223F05ACDD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01368" y="1866255"/>
                  <a:ext cx="9857613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wal 7">
                  <a:extLst>
                    <a:ext uri="{FF2B5EF4-FFF2-40B4-BE49-F238E27FC236}">
                      <a16:creationId xmlns:a16="http://schemas.microsoft.com/office/drawing/2014/main" id="{512EBB8D-CC7B-4B5E-9236-99EFE7D7C0E0}"/>
                    </a:ext>
                  </a:extLst>
                </p:cNvPr>
                <p:cNvSpPr/>
                <p:nvPr/>
              </p:nvSpPr>
              <p:spPr>
                <a:xfrm>
                  <a:off x="2569845" y="1811391"/>
                  <a:ext cx="109728" cy="109728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wal 8">
                  <a:extLst>
                    <a:ext uri="{FF2B5EF4-FFF2-40B4-BE49-F238E27FC236}">
                      <a16:creationId xmlns:a16="http://schemas.microsoft.com/office/drawing/2014/main" id="{0E761561-525F-4B4A-9662-414B78E0C13B}"/>
                    </a:ext>
                  </a:extLst>
                </p:cNvPr>
                <p:cNvSpPr/>
                <p:nvPr/>
              </p:nvSpPr>
              <p:spPr>
                <a:xfrm>
                  <a:off x="3984117" y="1811391"/>
                  <a:ext cx="109728" cy="109728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wal 9">
                  <a:extLst>
                    <a:ext uri="{FF2B5EF4-FFF2-40B4-BE49-F238E27FC236}">
                      <a16:creationId xmlns:a16="http://schemas.microsoft.com/office/drawing/2014/main" id="{EFB701E9-5B74-41B6-AE05-D7FA8A5F63F2}"/>
                    </a:ext>
                  </a:extLst>
                </p:cNvPr>
                <p:cNvSpPr/>
                <p:nvPr/>
              </p:nvSpPr>
              <p:spPr>
                <a:xfrm>
                  <a:off x="5172837" y="1811391"/>
                  <a:ext cx="109728" cy="109728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wal 10">
                  <a:extLst>
                    <a:ext uri="{FF2B5EF4-FFF2-40B4-BE49-F238E27FC236}">
                      <a16:creationId xmlns:a16="http://schemas.microsoft.com/office/drawing/2014/main" id="{20719BD4-E2BA-438C-8938-266C3D58E6E6}"/>
                    </a:ext>
                  </a:extLst>
                </p:cNvPr>
                <p:cNvSpPr/>
                <p:nvPr/>
              </p:nvSpPr>
              <p:spPr>
                <a:xfrm>
                  <a:off x="6361557" y="1811391"/>
                  <a:ext cx="109728" cy="109728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pole tekstowe 17">
                  <a:extLst>
                    <a:ext uri="{FF2B5EF4-FFF2-40B4-BE49-F238E27FC236}">
                      <a16:creationId xmlns:a16="http://schemas.microsoft.com/office/drawing/2014/main" id="{41544E84-E294-43BA-BA48-503281B88FC8}"/>
                    </a:ext>
                  </a:extLst>
                </p:cNvPr>
                <p:cNvSpPr txBox="1"/>
                <p:nvPr/>
              </p:nvSpPr>
              <p:spPr>
                <a:xfrm>
                  <a:off x="2463165" y="1902831"/>
                  <a:ext cx="2164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0</a:t>
                  </a:r>
                </a:p>
              </p:txBody>
            </p:sp>
            <p:sp>
              <p:nvSpPr>
                <p:cNvPr id="53" name="pole tekstowe 20">
                  <a:extLst>
                    <a:ext uri="{FF2B5EF4-FFF2-40B4-BE49-F238E27FC236}">
                      <a16:creationId xmlns:a16="http://schemas.microsoft.com/office/drawing/2014/main" id="{DC7B0FEE-A541-4B0C-8750-7A520EC01742}"/>
                    </a:ext>
                  </a:extLst>
                </p:cNvPr>
                <p:cNvSpPr txBox="1"/>
                <p:nvPr/>
              </p:nvSpPr>
              <p:spPr>
                <a:xfrm>
                  <a:off x="3897249" y="1921119"/>
                  <a:ext cx="2164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3</a:t>
                  </a:r>
                </a:p>
              </p:txBody>
            </p:sp>
            <p:sp>
              <p:nvSpPr>
                <p:cNvPr id="54" name="pole tekstowe 22">
                  <a:extLst>
                    <a:ext uri="{FF2B5EF4-FFF2-40B4-BE49-F238E27FC236}">
                      <a16:creationId xmlns:a16="http://schemas.microsoft.com/office/drawing/2014/main" id="{998BD294-8F1F-46C0-A947-7FB82B829E8E}"/>
                    </a:ext>
                  </a:extLst>
                </p:cNvPr>
                <p:cNvSpPr txBox="1"/>
                <p:nvPr/>
              </p:nvSpPr>
              <p:spPr>
                <a:xfrm>
                  <a:off x="6254877" y="1924167"/>
                  <a:ext cx="2164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8</a:t>
                  </a:r>
                </a:p>
              </p:txBody>
            </p:sp>
            <p:sp>
              <p:nvSpPr>
                <p:cNvPr id="55" name="pole tekstowe 23">
                  <a:extLst>
                    <a:ext uri="{FF2B5EF4-FFF2-40B4-BE49-F238E27FC236}">
                      <a16:creationId xmlns:a16="http://schemas.microsoft.com/office/drawing/2014/main" id="{742E4E4C-5A0C-42FB-9C43-9F0FDD85DFCC}"/>
                    </a:ext>
                  </a:extLst>
                </p:cNvPr>
                <p:cNvSpPr txBox="1"/>
                <p:nvPr/>
              </p:nvSpPr>
              <p:spPr>
                <a:xfrm>
                  <a:off x="5066157" y="1921119"/>
                  <a:ext cx="2164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6</a:t>
                  </a:r>
                </a:p>
              </p:txBody>
            </p:sp>
            <p:sp>
              <p:nvSpPr>
                <p:cNvPr id="56" name="pole tekstowe 27">
                  <a:extLst>
                    <a:ext uri="{FF2B5EF4-FFF2-40B4-BE49-F238E27FC236}">
                      <a16:creationId xmlns:a16="http://schemas.microsoft.com/office/drawing/2014/main" id="{B0C08D0B-24CD-4E69-9E87-9FD860634969}"/>
                    </a:ext>
                  </a:extLst>
                </p:cNvPr>
                <p:cNvSpPr txBox="1"/>
                <p:nvPr/>
              </p:nvSpPr>
              <p:spPr>
                <a:xfrm>
                  <a:off x="647599" y="1571449"/>
                  <a:ext cx="1015842" cy="4731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BAC</a:t>
                  </a:r>
                </a:p>
              </p:txBody>
            </p:sp>
            <p:cxnSp>
              <p:nvCxnSpPr>
                <p:cNvPr id="57" name="Łącznik prosty ze strzałką 31">
                  <a:extLst>
                    <a:ext uri="{FF2B5EF4-FFF2-40B4-BE49-F238E27FC236}">
                      <a16:creationId xmlns:a16="http://schemas.microsoft.com/office/drawing/2014/main" id="{FE6B42F1-47B1-4844-B762-1C9AC27A29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2997" y="1518783"/>
                  <a:ext cx="1395984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pole tekstowe 34">
                  <a:extLst>
                    <a:ext uri="{FF2B5EF4-FFF2-40B4-BE49-F238E27FC236}">
                      <a16:creationId xmlns:a16="http://schemas.microsoft.com/office/drawing/2014/main" id="{CBDB8B04-CDC9-4490-9599-68CB22401E74}"/>
                    </a:ext>
                  </a:extLst>
                </p:cNvPr>
                <p:cNvSpPr txBox="1"/>
                <p:nvPr/>
              </p:nvSpPr>
              <p:spPr>
                <a:xfrm>
                  <a:off x="2752725" y="787263"/>
                  <a:ext cx="1231392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B</a:t>
                  </a:r>
                  <a:r>
                    <a:rPr lang="en-US" sz="1400" dirty="0"/>
                    <a:t>MP4</a:t>
                  </a:r>
                </a:p>
                <a:p>
                  <a:r>
                    <a:rPr lang="en-US" sz="1400" b="1" dirty="0"/>
                    <a:t>A</a:t>
                  </a:r>
                  <a:r>
                    <a:rPr lang="en-US" sz="1400" dirty="0"/>
                    <a:t>ctivin A</a:t>
                  </a:r>
                </a:p>
                <a:p>
                  <a:r>
                    <a:rPr lang="en-US" sz="1400" b="1" dirty="0"/>
                    <a:t>C</a:t>
                  </a:r>
                  <a:r>
                    <a:rPr lang="en-US" sz="1400" dirty="0"/>
                    <a:t>HIR99021</a:t>
                  </a:r>
                </a:p>
              </p:txBody>
            </p:sp>
            <p:cxnSp>
              <p:nvCxnSpPr>
                <p:cNvPr id="59" name="Łącznik prosty ze strzałką 35">
                  <a:extLst>
                    <a:ext uri="{FF2B5EF4-FFF2-40B4-BE49-F238E27FC236}">
                      <a16:creationId xmlns:a16="http://schemas.microsoft.com/office/drawing/2014/main" id="{76B990F9-0A71-450C-86EF-0A8EA6BE32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3845" y="1518783"/>
                  <a:ext cx="1188720" cy="7144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pole tekstowe 37">
                  <a:extLst>
                    <a:ext uri="{FF2B5EF4-FFF2-40B4-BE49-F238E27FC236}">
                      <a16:creationId xmlns:a16="http://schemas.microsoft.com/office/drawing/2014/main" id="{C29222AC-5E64-424D-996C-C12F16C64A71}"/>
                    </a:ext>
                  </a:extLst>
                </p:cNvPr>
                <p:cNvSpPr txBox="1"/>
                <p:nvPr/>
              </p:nvSpPr>
              <p:spPr>
                <a:xfrm>
                  <a:off x="4282821" y="1167310"/>
                  <a:ext cx="123139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XAV939</a:t>
                  </a:r>
                </a:p>
              </p:txBody>
            </p:sp>
            <p:sp>
              <p:nvSpPr>
                <p:cNvPr id="61" name="Owal 66">
                  <a:extLst>
                    <a:ext uri="{FF2B5EF4-FFF2-40B4-BE49-F238E27FC236}">
                      <a16:creationId xmlns:a16="http://schemas.microsoft.com/office/drawing/2014/main" id="{E18CEF45-2B8C-4730-9159-EFD76AC5D3CE}"/>
                    </a:ext>
                  </a:extLst>
                </p:cNvPr>
                <p:cNvSpPr/>
                <p:nvPr/>
              </p:nvSpPr>
              <p:spPr>
                <a:xfrm>
                  <a:off x="8425627" y="1793103"/>
                  <a:ext cx="109728" cy="109728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wal 68">
                  <a:extLst>
                    <a:ext uri="{FF2B5EF4-FFF2-40B4-BE49-F238E27FC236}">
                      <a16:creationId xmlns:a16="http://schemas.microsoft.com/office/drawing/2014/main" id="{7704B4CE-31F2-4BAF-B325-AD2EC89F468C}"/>
                    </a:ext>
                  </a:extLst>
                </p:cNvPr>
                <p:cNvSpPr/>
                <p:nvPr/>
              </p:nvSpPr>
              <p:spPr>
                <a:xfrm>
                  <a:off x="9434606" y="1774864"/>
                  <a:ext cx="109728" cy="109728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pole tekstowe 51">
                  <a:extLst>
                    <a:ext uri="{FF2B5EF4-FFF2-40B4-BE49-F238E27FC236}">
                      <a16:creationId xmlns:a16="http://schemas.microsoft.com/office/drawing/2014/main" id="{5E1518F8-782B-41AD-B40D-DB14A17E1545}"/>
                    </a:ext>
                  </a:extLst>
                </p:cNvPr>
                <p:cNvSpPr txBox="1"/>
                <p:nvPr/>
              </p:nvSpPr>
              <p:spPr>
                <a:xfrm>
                  <a:off x="8276176" y="1978200"/>
                  <a:ext cx="714633" cy="4367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14</a:t>
                  </a:r>
                </a:p>
              </p:txBody>
            </p:sp>
            <p:sp>
              <p:nvSpPr>
                <p:cNvPr id="64" name="pole tekstowe 52">
                  <a:extLst>
                    <a:ext uri="{FF2B5EF4-FFF2-40B4-BE49-F238E27FC236}">
                      <a16:creationId xmlns:a16="http://schemas.microsoft.com/office/drawing/2014/main" id="{36CD5E77-87F4-4A62-89FB-A6F07FCCB59E}"/>
                    </a:ext>
                  </a:extLst>
                </p:cNvPr>
                <p:cNvSpPr txBox="1"/>
                <p:nvPr/>
              </p:nvSpPr>
              <p:spPr>
                <a:xfrm>
                  <a:off x="9286587" y="1963254"/>
                  <a:ext cx="6953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20</a:t>
                  </a:r>
                </a:p>
              </p:txBody>
            </p:sp>
            <p:sp>
              <p:nvSpPr>
                <p:cNvPr id="65" name="pole tekstowe 56">
                  <a:extLst>
                    <a:ext uri="{FF2B5EF4-FFF2-40B4-BE49-F238E27FC236}">
                      <a16:creationId xmlns:a16="http://schemas.microsoft.com/office/drawing/2014/main" id="{AB25C981-3D5B-493B-BEC0-EF5A61A5C315}"/>
                    </a:ext>
                  </a:extLst>
                </p:cNvPr>
                <p:cNvSpPr txBox="1"/>
                <p:nvPr/>
              </p:nvSpPr>
              <p:spPr>
                <a:xfrm>
                  <a:off x="10552078" y="1948999"/>
                  <a:ext cx="577596" cy="4367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30</a:t>
                  </a:r>
                </a:p>
              </p:txBody>
            </p:sp>
            <p:sp>
              <p:nvSpPr>
                <p:cNvPr id="66" name="Owal 61">
                  <a:extLst>
                    <a:ext uri="{FF2B5EF4-FFF2-40B4-BE49-F238E27FC236}">
                      <a16:creationId xmlns:a16="http://schemas.microsoft.com/office/drawing/2014/main" id="{4D34F65B-68BF-450D-9748-810565D022F3}"/>
                    </a:ext>
                  </a:extLst>
                </p:cNvPr>
                <p:cNvSpPr/>
                <p:nvPr/>
              </p:nvSpPr>
              <p:spPr>
                <a:xfrm>
                  <a:off x="10716670" y="1793103"/>
                  <a:ext cx="109728" cy="109728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pole tekstowe 76">
                  <a:extLst>
                    <a:ext uri="{FF2B5EF4-FFF2-40B4-BE49-F238E27FC236}">
                      <a16:creationId xmlns:a16="http://schemas.microsoft.com/office/drawing/2014/main" id="{AC794487-5F4D-48AE-9148-4005F0CDDA5C}"/>
                    </a:ext>
                  </a:extLst>
                </p:cNvPr>
                <p:cNvSpPr txBox="1"/>
                <p:nvPr/>
              </p:nvSpPr>
              <p:spPr>
                <a:xfrm>
                  <a:off x="1583820" y="1902831"/>
                  <a:ext cx="65369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-4</a:t>
                  </a:r>
                </a:p>
              </p:txBody>
            </p:sp>
            <p:sp>
              <p:nvSpPr>
                <p:cNvPr id="68" name="Owal 78">
                  <a:extLst>
                    <a:ext uri="{FF2B5EF4-FFF2-40B4-BE49-F238E27FC236}">
                      <a16:creationId xmlns:a16="http://schemas.microsoft.com/office/drawing/2014/main" id="{517987B9-C790-43AB-942B-011695A15371}"/>
                    </a:ext>
                  </a:extLst>
                </p:cNvPr>
                <p:cNvSpPr/>
                <p:nvPr/>
              </p:nvSpPr>
              <p:spPr>
                <a:xfrm>
                  <a:off x="1746076" y="1793103"/>
                  <a:ext cx="109728" cy="10972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Gwiazda: 5 punktów 1">
                  <a:extLst>
                    <a:ext uri="{FF2B5EF4-FFF2-40B4-BE49-F238E27FC236}">
                      <a16:creationId xmlns:a16="http://schemas.microsoft.com/office/drawing/2014/main" id="{2DB5406C-0BCD-4BD0-89C4-63D626E69435}"/>
                    </a:ext>
                  </a:extLst>
                </p:cNvPr>
                <p:cNvSpPr/>
                <p:nvPr/>
              </p:nvSpPr>
              <p:spPr>
                <a:xfrm>
                  <a:off x="2446729" y="1684417"/>
                  <a:ext cx="326849" cy="310510"/>
                </a:xfrm>
                <a:prstGeom prst="star5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Gwiazda: 5 punktów 67">
                  <a:extLst>
                    <a:ext uri="{FF2B5EF4-FFF2-40B4-BE49-F238E27FC236}">
                      <a16:creationId xmlns:a16="http://schemas.microsoft.com/office/drawing/2014/main" id="{C5EBC693-3D0D-43E2-A470-02798DB1B989}"/>
                    </a:ext>
                  </a:extLst>
                </p:cNvPr>
                <p:cNvSpPr/>
                <p:nvPr/>
              </p:nvSpPr>
              <p:spPr>
                <a:xfrm>
                  <a:off x="3889683" y="1691560"/>
                  <a:ext cx="326849" cy="310510"/>
                </a:xfrm>
                <a:prstGeom prst="star5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Gwiazda: 5 punktów 69">
                  <a:extLst>
                    <a:ext uri="{FF2B5EF4-FFF2-40B4-BE49-F238E27FC236}">
                      <a16:creationId xmlns:a16="http://schemas.microsoft.com/office/drawing/2014/main" id="{C30AF972-D7F7-420D-B2BC-284A5736F485}"/>
                    </a:ext>
                  </a:extLst>
                </p:cNvPr>
                <p:cNvSpPr/>
                <p:nvPr/>
              </p:nvSpPr>
              <p:spPr>
                <a:xfrm>
                  <a:off x="5069324" y="1700921"/>
                  <a:ext cx="326849" cy="310510"/>
                </a:xfrm>
                <a:prstGeom prst="star5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Gwiazda: 5 punktów 86">
                  <a:extLst>
                    <a:ext uri="{FF2B5EF4-FFF2-40B4-BE49-F238E27FC236}">
                      <a16:creationId xmlns:a16="http://schemas.microsoft.com/office/drawing/2014/main" id="{18125532-A908-4C5A-9A62-9065DFA09CF0}"/>
                    </a:ext>
                  </a:extLst>
                </p:cNvPr>
                <p:cNvSpPr/>
                <p:nvPr/>
              </p:nvSpPr>
              <p:spPr>
                <a:xfrm>
                  <a:off x="6267073" y="1681589"/>
                  <a:ext cx="326849" cy="310510"/>
                </a:xfrm>
                <a:prstGeom prst="star5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Gwiazda: 5 punktów 87">
                  <a:extLst>
                    <a:ext uri="{FF2B5EF4-FFF2-40B4-BE49-F238E27FC236}">
                      <a16:creationId xmlns:a16="http://schemas.microsoft.com/office/drawing/2014/main" id="{C285419C-A8C5-4E69-9596-4474E2DDC4B7}"/>
                    </a:ext>
                  </a:extLst>
                </p:cNvPr>
                <p:cNvSpPr/>
                <p:nvPr/>
              </p:nvSpPr>
              <p:spPr>
                <a:xfrm>
                  <a:off x="8332208" y="1644338"/>
                  <a:ext cx="326849" cy="310510"/>
                </a:xfrm>
                <a:prstGeom prst="star5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Gwiazda: 5 punktów 88">
                  <a:extLst>
                    <a:ext uri="{FF2B5EF4-FFF2-40B4-BE49-F238E27FC236}">
                      <a16:creationId xmlns:a16="http://schemas.microsoft.com/office/drawing/2014/main" id="{2FC94C30-9D5E-483E-B64A-3867F61F76F9}"/>
                    </a:ext>
                  </a:extLst>
                </p:cNvPr>
                <p:cNvSpPr/>
                <p:nvPr/>
              </p:nvSpPr>
              <p:spPr>
                <a:xfrm>
                  <a:off x="9359285" y="1667690"/>
                  <a:ext cx="326849" cy="310510"/>
                </a:xfrm>
                <a:prstGeom prst="star5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Gwiazda: 5 punktów 89">
                  <a:extLst>
                    <a:ext uri="{FF2B5EF4-FFF2-40B4-BE49-F238E27FC236}">
                      <a16:creationId xmlns:a16="http://schemas.microsoft.com/office/drawing/2014/main" id="{CFBF4A73-E2E6-4D45-B0A2-D6AF814CE778}"/>
                    </a:ext>
                  </a:extLst>
                </p:cNvPr>
                <p:cNvSpPr/>
                <p:nvPr/>
              </p:nvSpPr>
              <p:spPr>
                <a:xfrm>
                  <a:off x="10580389" y="1652744"/>
                  <a:ext cx="326849" cy="310510"/>
                </a:xfrm>
                <a:prstGeom prst="star5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Gwiazda: 5 punktów 90">
                <a:extLst>
                  <a:ext uri="{FF2B5EF4-FFF2-40B4-BE49-F238E27FC236}">
                    <a16:creationId xmlns:a16="http://schemas.microsoft.com/office/drawing/2014/main" id="{20CA9A28-84E6-4AF0-A101-0CEDF873276E}"/>
                  </a:ext>
                </a:extLst>
              </p:cNvPr>
              <p:cNvSpPr/>
              <p:nvPr/>
            </p:nvSpPr>
            <p:spPr>
              <a:xfrm>
                <a:off x="2435592" y="3901361"/>
                <a:ext cx="326849" cy="310510"/>
              </a:xfrm>
              <a:prstGeom prst="star5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wiazda: 5 punktów 91">
                <a:extLst>
                  <a:ext uri="{FF2B5EF4-FFF2-40B4-BE49-F238E27FC236}">
                    <a16:creationId xmlns:a16="http://schemas.microsoft.com/office/drawing/2014/main" id="{4023E01F-FDF9-49C0-8463-AED3A1E0D15D}"/>
                  </a:ext>
                </a:extLst>
              </p:cNvPr>
              <p:cNvSpPr/>
              <p:nvPr/>
            </p:nvSpPr>
            <p:spPr>
              <a:xfrm>
                <a:off x="3842766" y="3921331"/>
                <a:ext cx="326849" cy="310510"/>
              </a:xfrm>
              <a:prstGeom prst="star5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wiazda: 5 punktów 92">
                <a:extLst>
                  <a:ext uri="{FF2B5EF4-FFF2-40B4-BE49-F238E27FC236}">
                    <a16:creationId xmlns:a16="http://schemas.microsoft.com/office/drawing/2014/main" id="{929E5E3A-D220-40C0-8489-A87FB82D56B1}"/>
                  </a:ext>
                </a:extLst>
              </p:cNvPr>
              <p:cNvSpPr/>
              <p:nvPr/>
            </p:nvSpPr>
            <p:spPr>
              <a:xfrm>
                <a:off x="4775837" y="3915435"/>
                <a:ext cx="326849" cy="310510"/>
              </a:xfrm>
              <a:prstGeom prst="star5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wiazda: 5 punktów 93">
                <a:extLst>
                  <a:ext uri="{FF2B5EF4-FFF2-40B4-BE49-F238E27FC236}">
                    <a16:creationId xmlns:a16="http://schemas.microsoft.com/office/drawing/2014/main" id="{AAC76EC5-8479-44FF-8E09-A68862F5E8C1}"/>
                  </a:ext>
                </a:extLst>
              </p:cNvPr>
              <p:cNvSpPr/>
              <p:nvPr/>
            </p:nvSpPr>
            <p:spPr>
              <a:xfrm>
                <a:off x="5692238" y="3901361"/>
                <a:ext cx="326849" cy="310510"/>
              </a:xfrm>
              <a:prstGeom prst="star5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wiazda: 5 punktów 94">
                <a:extLst>
                  <a:ext uri="{FF2B5EF4-FFF2-40B4-BE49-F238E27FC236}">
                    <a16:creationId xmlns:a16="http://schemas.microsoft.com/office/drawing/2014/main" id="{DE87D641-75B8-47BC-8C67-F00EBB32E064}"/>
                  </a:ext>
                </a:extLst>
              </p:cNvPr>
              <p:cNvSpPr/>
              <p:nvPr/>
            </p:nvSpPr>
            <p:spPr>
              <a:xfrm>
                <a:off x="8277811" y="3913868"/>
                <a:ext cx="326849" cy="310510"/>
              </a:xfrm>
              <a:prstGeom prst="star5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Gwiazda: 5 punktów 95">
                <a:extLst>
                  <a:ext uri="{FF2B5EF4-FFF2-40B4-BE49-F238E27FC236}">
                    <a16:creationId xmlns:a16="http://schemas.microsoft.com/office/drawing/2014/main" id="{A1813DE6-778D-4F83-8F5F-C9F4D60BD092}"/>
                  </a:ext>
                </a:extLst>
              </p:cNvPr>
              <p:cNvSpPr/>
              <p:nvPr/>
            </p:nvSpPr>
            <p:spPr>
              <a:xfrm>
                <a:off x="9323003" y="3894401"/>
                <a:ext cx="326849" cy="310510"/>
              </a:xfrm>
              <a:prstGeom prst="star5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Gwiazda: 5 punktów 96">
                <a:extLst>
                  <a:ext uri="{FF2B5EF4-FFF2-40B4-BE49-F238E27FC236}">
                    <a16:creationId xmlns:a16="http://schemas.microsoft.com/office/drawing/2014/main" id="{39AE2CD5-459E-438B-BB8A-1DFE156F0D2F}"/>
                  </a:ext>
                </a:extLst>
              </p:cNvPr>
              <p:cNvSpPr/>
              <p:nvPr/>
            </p:nvSpPr>
            <p:spPr>
              <a:xfrm>
                <a:off x="10589476" y="3913868"/>
                <a:ext cx="326849" cy="310510"/>
              </a:xfrm>
              <a:prstGeom prst="star5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ovéPole 2"/>
            <p:cNvSpPr txBox="1"/>
            <p:nvPr/>
          </p:nvSpPr>
          <p:spPr>
            <a:xfrm>
              <a:off x="9250741" y="1848870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err="1" smtClean="0"/>
                <a:t>days</a:t>
              </a:r>
              <a:endParaRPr lang="cs-CZ" i="1" dirty="0"/>
            </a:p>
          </p:txBody>
        </p:sp>
        <p:sp>
          <p:nvSpPr>
            <p:cNvPr id="76" name="TextovéPole 75"/>
            <p:cNvSpPr txBox="1"/>
            <p:nvPr/>
          </p:nvSpPr>
          <p:spPr>
            <a:xfrm>
              <a:off x="9250742" y="3728806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err="1" smtClean="0"/>
                <a:t>days</a:t>
              </a:r>
              <a:endParaRPr lang="cs-CZ" i="1" dirty="0"/>
            </a:p>
          </p:txBody>
        </p:sp>
      </p:grpSp>
      <p:sp>
        <p:nvSpPr>
          <p:cNvPr id="78" name="TextovéPole 77"/>
          <p:cNvSpPr txBox="1"/>
          <p:nvPr/>
        </p:nvSpPr>
        <p:spPr>
          <a:xfrm>
            <a:off x="187571" y="134815"/>
            <a:ext cx="153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Jak to děláme:</a:t>
            </a:r>
          </a:p>
        </p:txBody>
      </p:sp>
      <p:sp>
        <p:nvSpPr>
          <p:cNvPr id="80" name="Zaoblený obdélník 79"/>
          <p:cNvSpPr/>
          <p:nvPr/>
        </p:nvSpPr>
        <p:spPr>
          <a:xfrm>
            <a:off x="5431435" y="105830"/>
            <a:ext cx="4396154" cy="135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000" b="1" dirty="0" smtClean="0"/>
          </a:p>
          <a:p>
            <a:r>
              <a:rPr lang="cs-CZ" sz="2000" b="1" dirty="0" smtClean="0"/>
              <a:t>Příklad </a:t>
            </a:r>
            <a:r>
              <a:rPr lang="cs-CZ" sz="2000" b="1" dirty="0"/>
              <a:t>základních protokolů přeměny</a:t>
            </a:r>
          </a:p>
          <a:p>
            <a:r>
              <a:rPr lang="cs-CZ" sz="2000" b="1" dirty="0" err="1"/>
              <a:t>pluripotentních</a:t>
            </a:r>
            <a:r>
              <a:rPr lang="cs-CZ" sz="2000" b="1" dirty="0"/>
              <a:t> kmenových buněk</a:t>
            </a:r>
          </a:p>
          <a:p>
            <a:r>
              <a:rPr lang="cs-CZ" sz="2000" b="1" dirty="0"/>
              <a:t>na </a:t>
            </a:r>
            <a:r>
              <a:rPr lang="cs-CZ" sz="2000" b="1" dirty="0" err="1"/>
              <a:t>kardiomyocyty</a:t>
            </a:r>
            <a:endParaRPr lang="cs-CZ" sz="2000" b="1" dirty="0"/>
          </a:p>
          <a:p>
            <a:pPr algn="ctr"/>
            <a:endParaRPr lang="cs-CZ" dirty="0"/>
          </a:p>
        </p:txBody>
      </p:sp>
      <p:sp>
        <p:nvSpPr>
          <p:cNvPr id="81" name="TextovéPole 80"/>
          <p:cNvSpPr txBox="1"/>
          <p:nvPr/>
        </p:nvSpPr>
        <p:spPr>
          <a:xfrm>
            <a:off x="2280183" y="5517717"/>
            <a:ext cx="1675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Pluripotentní</a:t>
            </a:r>
            <a:endParaRPr lang="cs-CZ" dirty="0"/>
          </a:p>
          <a:p>
            <a:r>
              <a:rPr lang="cs-CZ" dirty="0" smtClean="0"/>
              <a:t>kmenové buňky</a:t>
            </a:r>
            <a:endParaRPr lang="cs-CZ" dirty="0"/>
          </a:p>
        </p:txBody>
      </p:sp>
      <p:sp>
        <p:nvSpPr>
          <p:cNvPr id="82" name="TextovéPole 81"/>
          <p:cNvSpPr txBox="1"/>
          <p:nvPr/>
        </p:nvSpPr>
        <p:spPr>
          <a:xfrm>
            <a:off x="10636736" y="351536"/>
            <a:ext cx="1452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Zralý</a:t>
            </a:r>
          </a:p>
          <a:p>
            <a:r>
              <a:rPr lang="cs-CZ" dirty="0" err="1" smtClean="0"/>
              <a:t>kardiomyocyt</a:t>
            </a:r>
            <a:endParaRPr lang="cs-CZ" dirty="0"/>
          </a:p>
        </p:txBody>
      </p:sp>
      <p:cxnSp>
        <p:nvCxnSpPr>
          <p:cNvPr id="84" name="Přímá spojnice se šipkou 83"/>
          <p:cNvCxnSpPr/>
          <p:nvPr/>
        </p:nvCxnSpPr>
        <p:spPr>
          <a:xfrm>
            <a:off x="5589211" y="6606788"/>
            <a:ext cx="1437456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Přímá spojnice se šipkou 88"/>
          <p:cNvCxnSpPr/>
          <p:nvPr/>
        </p:nvCxnSpPr>
        <p:spPr>
          <a:xfrm flipH="1" flipV="1">
            <a:off x="2255840" y="6162000"/>
            <a:ext cx="1580395" cy="12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ovéPole 91"/>
          <p:cNvSpPr txBox="1"/>
          <p:nvPr/>
        </p:nvSpPr>
        <p:spPr>
          <a:xfrm>
            <a:off x="5489220" y="5906379"/>
            <a:ext cx="1556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Nezralé</a:t>
            </a:r>
          </a:p>
          <a:p>
            <a:r>
              <a:rPr lang="cs-CZ" dirty="0" err="1" smtClean="0"/>
              <a:t>kardiomyocyty</a:t>
            </a:r>
            <a:endParaRPr lang="cs-CZ" dirty="0"/>
          </a:p>
        </p:txBody>
      </p:sp>
      <p:cxnSp>
        <p:nvCxnSpPr>
          <p:cNvPr id="94" name="Přímá spojnice se šipkou 93"/>
          <p:cNvCxnSpPr/>
          <p:nvPr/>
        </p:nvCxnSpPr>
        <p:spPr>
          <a:xfrm>
            <a:off x="10607415" y="439616"/>
            <a:ext cx="0" cy="6501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9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8462638" y="342901"/>
            <a:ext cx="3450939" cy="3014895"/>
            <a:chOff x="439967" y="1047724"/>
            <a:chExt cx="5623560" cy="5457717"/>
          </a:xfrm>
        </p:grpSpPr>
        <p:pic>
          <p:nvPicPr>
            <p:cNvPr id="3" name="Obrázok 11">
              <a:extLst>
                <a:ext uri="{FF2B5EF4-FFF2-40B4-BE49-F238E27FC236}">
                  <a16:creationId xmlns:a16="http://schemas.microsoft.com/office/drawing/2014/main" id="{6E1A6A5B-F7E6-4FF3-99D0-0A56B4FA8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967" y="1047724"/>
              <a:ext cx="5623560" cy="5457717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703544" y="1190716"/>
              <a:ext cx="35587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</a:rPr>
                <a:t>hiPSC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50 ds differentiation</a:t>
              </a:r>
              <a:endParaRPr lang="cs-CZ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8462638" y="3587261"/>
            <a:ext cx="3450939" cy="2918179"/>
            <a:chOff x="6194222" y="1047724"/>
            <a:chExt cx="5623559" cy="5457717"/>
          </a:xfrm>
        </p:grpSpPr>
        <p:pic>
          <p:nvPicPr>
            <p:cNvPr id="6" name="Obrázok 11">
              <a:extLst>
                <a:ext uri="{FF2B5EF4-FFF2-40B4-BE49-F238E27FC236}">
                  <a16:creationId xmlns:a16="http://schemas.microsoft.com/office/drawing/2014/main" id="{6E1A6A5B-F7E6-4FF3-99D0-0A56B4FA8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4222" y="1047724"/>
              <a:ext cx="5623559" cy="5457717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6527071" y="1190715"/>
              <a:ext cx="2281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Human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myocard</a:t>
              </a:r>
              <a:endParaRPr lang="cs-CZ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75398" y="2884014"/>
            <a:ext cx="6796624" cy="3621426"/>
            <a:chOff x="2272531" y="1399300"/>
            <a:chExt cx="6796624" cy="3621426"/>
          </a:xfrm>
        </p:grpSpPr>
        <p:sp>
          <p:nvSpPr>
            <p:cNvPr id="9" name="Line 113"/>
            <p:cNvSpPr>
              <a:spLocks noChangeShapeType="1"/>
            </p:cNvSpPr>
            <p:nvPr/>
          </p:nvSpPr>
          <p:spPr bwMode="auto">
            <a:xfrm flipH="1">
              <a:off x="5484088" y="2827319"/>
              <a:ext cx="1263131" cy="18610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5511159" y="3107990"/>
              <a:ext cx="1998653" cy="1085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Line 111"/>
            <p:cNvSpPr>
              <a:spLocks noChangeShapeType="1"/>
            </p:cNvSpPr>
            <p:nvPr/>
          </p:nvSpPr>
          <p:spPr bwMode="auto">
            <a:xfrm>
              <a:off x="2913003" y="2810846"/>
              <a:ext cx="5758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Line 112"/>
            <p:cNvSpPr>
              <a:spLocks noChangeShapeType="1"/>
            </p:cNvSpPr>
            <p:nvPr/>
          </p:nvSpPr>
          <p:spPr bwMode="auto">
            <a:xfrm flipH="1">
              <a:off x="2908857" y="2666330"/>
              <a:ext cx="4146" cy="1615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Line 113"/>
            <p:cNvSpPr>
              <a:spLocks noChangeShapeType="1"/>
            </p:cNvSpPr>
            <p:nvPr/>
          </p:nvSpPr>
          <p:spPr bwMode="auto">
            <a:xfrm>
              <a:off x="4349861" y="2831499"/>
              <a:ext cx="4559" cy="10019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 Box 114"/>
            <p:cNvSpPr txBox="1">
              <a:spLocks noChangeArrowheads="1"/>
            </p:cNvSpPr>
            <p:nvPr/>
          </p:nvSpPr>
          <p:spPr bwMode="auto">
            <a:xfrm>
              <a:off x="2272531" y="2346390"/>
              <a:ext cx="66030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b="1" dirty="0"/>
                <a:t>Day  0                       5    6      8                  12   14                           20 </a:t>
              </a:r>
              <a:endParaRPr lang="cs-CZ" altLang="cs-CZ" sz="1600" b="1" dirty="0"/>
            </a:p>
          </p:txBody>
        </p:sp>
        <p:sp>
          <p:nvSpPr>
            <p:cNvPr id="15" name="Line 113"/>
            <p:cNvSpPr>
              <a:spLocks noChangeShapeType="1"/>
            </p:cNvSpPr>
            <p:nvPr/>
          </p:nvSpPr>
          <p:spPr bwMode="auto">
            <a:xfrm>
              <a:off x="6747607" y="2672084"/>
              <a:ext cx="4098" cy="1518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Line 113"/>
            <p:cNvSpPr>
              <a:spLocks noChangeShapeType="1"/>
            </p:cNvSpPr>
            <p:nvPr/>
          </p:nvSpPr>
          <p:spPr bwMode="auto">
            <a:xfrm>
              <a:off x="5120463" y="2663683"/>
              <a:ext cx="6429" cy="1471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7" name="Group 120"/>
            <p:cNvGrpSpPr>
              <a:grpSpLocks/>
            </p:cNvGrpSpPr>
            <p:nvPr/>
          </p:nvGrpSpPr>
          <p:grpSpPr bwMode="auto">
            <a:xfrm>
              <a:off x="2348816" y="3176667"/>
              <a:ext cx="1655512" cy="460547"/>
              <a:chOff x="845" y="4377"/>
              <a:chExt cx="1043" cy="290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90" y="4479"/>
                <a:ext cx="9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52" name="Group 23"/>
              <p:cNvGrpSpPr>
                <a:grpSpLocks/>
              </p:cNvGrpSpPr>
              <p:nvPr/>
            </p:nvGrpSpPr>
            <p:grpSpPr bwMode="auto">
              <a:xfrm>
                <a:off x="845" y="4377"/>
                <a:ext cx="1043" cy="136"/>
                <a:chOff x="527" y="3186"/>
                <a:chExt cx="1043" cy="136"/>
              </a:xfrm>
            </p:grpSpPr>
            <p:sp>
              <p:nvSpPr>
                <p:cNvPr id="65" name="Line 7"/>
                <p:cNvSpPr>
                  <a:spLocks noChangeShapeType="1"/>
                </p:cNvSpPr>
                <p:nvPr/>
              </p:nvSpPr>
              <p:spPr bwMode="auto">
                <a:xfrm>
                  <a:off x="527" y="3186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6" name="Line 8"/>
                <p:cNvSpPr>
                  <a:spLocks noChangeShapeType="1"/>
                </p:cNvSpPr>
                <p:nvPr/>
              </p:nvSpPr>
              <p:spPr bwMode="auto">
                <a:xfrm>
                  <a:off x="1570" y="3186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7" name="Line 11"/>
                <p:cNvSpPr>
                  <a:spLocks noChangeShapeType="1"/>
                </p:cNvSpPr>
                <p:nvPr/>
              </p:nvSpPr>
              <p:spPr bwMode="auto">
                <a:xfrm>
                  <a:off x="527" y="3198"/>
                  <a:ext cx="1043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53" name="Group 24"/>
              <p:cNvGrpSpPr>
                <a:grpSpLocks/>
              </p:cNvGrpSpPr>
              <p:nvPr/>
            </p:nvGrpSpPr>
            <p:grpSpPr bwMode="auto">
              <a:xfrm>
                <a:off x="887" y="4440"/>
                <a:ext cx="953" cy="227"/>
                <a:chOff x="572" y="3294"/>
                <a:chExt cx="953" cy="227"/>
              </a:xfrm>
            </p:grpSpPr>
            <p:sp>
              <p:nvSpPr>
                <p:cNvPr id="62" name="Line 4"/>
                <p:cNvSpPr>
                  <a:spLocks noChangeShapeType="1"/>
                </p:cNvSpPr>
                <p:nvPr/>
              </p:nvSpPr>
              <p:spPr bwMode="auto">
                <a:xfrm>
                  <a:off x="572" y="3294"/>
                  <a:ext cx="0" cy="22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3" name="Line 5"/>
                <p:cNvSpPr>
                  <a:spLocks noChangeShapeType="1"/>
                </p:cNvSpPr>
                <p:nvPr/>
              </p:nvSpPr>
              <p:spPr bwMode="auto">
                <a:xfrm>
                  <a:off x="572" y="3509"/>
                  <a:ext cx="953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4" name="Line 20"/>
                <p:cNvSpPr>
                  <a:spLocks noChangeShapeType="1"/>
                </p:cNvSpPr>
                <p:nvPr/>
              </p:nvSpPr>
              <p:spPr bwMode="auto">
                <a:xfrm>
                  <a:off x="1525" y="3294"/>
                  <a:ext cx="0" cy="22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54" name="Oval 25" descr="Přehoz"/>
              <p:cNvSpPr>
                <a:spLocks noChangeArrowheads="1"/>
              </p:cNvSpPr>
              <p:nvPr/>
            </p:nvSpPr>
            <p:spPr bwMode="auto">
              <a:xfrm>
                <a:off x="936" y="4501"/>
                <a:ext cx="91" cy="90"/>
              </a:xfrm>
              <a:prstGeom prst="ellipse">
                <a:avLst/>
              </a:prstGeom>
              <a:pattFill prst="plaid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55" name="Oval 27" descr="Přehoz"/>
              <p:cNvSpPr>
                <a:spLocks noChangeArrowheads="1"/>
              </p:cNvSpPr>
              <p:nvPr/>
            </p:nvSpPr>
            <p:spPr bwMode="auto">
              <a:xfrm>
                <a:off x="1298" y="4540"/>
                <a:ext cx="91" cy="90"/>
              </a:xfrm>
              <a:prstGeom prst="ellipse">
                <a:avLst/>
              </a:prstGeom>
              <a:pattFill prst="plaid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56" name="Oval 28" descr="Přehoz"/>
              <p:cNvSpPr>
                <a:spLocks noChangeArrowheads="1"/>
              </p:cNvSpPr>
              <p:nvPr/>
            </p:nvSpPr>
            <p:spPr bwMode="auto">
              <a:xfrm>
                <a:off x="1574" y="4549"/>
                <a:ext cx="91" cy="90"/>
              </a:xfrm>
              <a:prstGeom prst="ellipse">
                <a:avLst/>
              </a:prstGeom>
              <a:pattFill prst="plaid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57" name="Oval 29" descr="Přehoz"/>
              <p:cNvSpPr>
                <a:spLocks noChangeArrowheads="1"/>
              </p:cNvSpPr>
              <p:nvPr/>
            </p:nvSpPr>
            <p:spPr bwMode="auto">
              <a:xfrm>
                <a:off x="1471" y="4525"/>
                <a:ext cx="91" cy="90"/>
              </a:xfrm>
              <a:prstGeom prst="ellipse">
                <a:avLst/>
              </a:prstGeom>
              <a:pattFill prst="plaid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58" name="Oval 30" descr="Přehoz"/>
              <p:cNvSpPr>
                <a:spLocks noChangeArrowheads="1"/>
              </p:cNvSpPr>
              <p:nvPr/>
            </p:nvSpPr>
            <p:spPr bwMode="auto">
              <a:xfrm>
                <a:off x="1707" y="4525"/>
                <a:ext cx="91" cy="90"/>
              </a:xfrm>
              <a:prstGeom prst="ellipse">
                <a:avLst/>
              </a:prstGeom>
              <a:pattFill prst="plaid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59" name="Oval 31" descr="Přehoz"/>
              <p:cNvSpPr>
                <a:spLocks noChangeArrowheads="1"/>
              </p:cNvSpPr>
              <p:nvPr/>
            </p:nvSpPr>
            <p:spPr bwMode="auto">
              <a:xfrm>
                <a:off x="1172" y="4525"/>
                <a:ext cx="91" cy="90"/>
              </a:xfrm>
              <a:prstGeom prst="ellipse">
                <a:avLst/>
              </a:prstGeom>
              <a:pattFill prst="plaid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0" name="Oval 32" descr="Přehoz"/>
              <p:cNvSpPr>
                <a:spLocks noChangeArrowheads="1"/>
              </p:cNvSpPr>
              <p:nvPr/>
            </p:nvSpPr>
            <p:spPr bwMode="auto">
              <a:xfrm>
                <a:off x="1000" y="4546"/>
                <a:ext cx="91" cy="90"/>
              </a:xfrm>
              <a:prstGeom prst="ellipse">
                <a:avLst/>
              </a:prstGeom>
              <a:pattFill prst="plaid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1" name="Oval 26" descr="Přehoz"/>
              <p:cNvSpPr>
                <a:spLocks noChangeArrowheads="1"/>
              </p:cNvSpPr>
              <p:nvPr/>
            </p:nvSpPr>
            <p:spPr bwMode="auto">
              <a:xfrm>
                <a:off x="1072" y="4537"/>
                <a:ext cx="91" cy="90"/>
              </a:xfrm>
              <a:prstGeom prst="ellipse">
                <a:avLst/>
              </a:prstGeom>
              <a:pattFill prst="plaid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18" name="TextovéPole 2061"/>
            <p:cNvSpPr txBox="1">
              <a:spLocks noChangeArrowheads="1"/>
            </p:cNvSpPr>
            <p:nvPr/>
          </p:nvSpPr>
          <p:spPr bwMode="auto">
            <a:xfrm>
              <a:off x="2417036" y="3670563"/>
              <a:ext cx="15904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en-US" sz="1200" i="1"/>
                <a:t>EBs in non-adhesive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en-US" sz="1200" i="1"/>
                <a:t>culture with serum</a:t>
              </a:r>
            </a:p>
          </p:txBody>
        </p:sp>
        <p:grpSp>
          <p:nvGrpSpPr>
            <p:cNvPr id="19" name="Skupina 18"/>
            <p:cNvGrpSpPr/>
            <p:nvPr/>
          </p:nvGrpSpPr>
          <p:grpSpPr>
            <a:xfrm>
              <a:off x="5628719" y="3171198"/>
              <a:ext cx="1695485" cy="922212"/>
              <a:chOff x="5628719" y="3171198"/>
              <a:chExt cx="1695485" cy="922212"/>
            </a:xfrm>
          </p:grpSpPr>
          <p:grpSp>
            <p:nvGrpSpPr>
              <p:cNvPr id="37" name="Group 121"/>
              <p:cNvGrpSpPr>
                <a:grpSpLocks/>
              </p:cNvGrpSpPr>
              <p:nvPr/>
            </p:nvGrpSpPr>
            <p:grpSpPr bwMode="auto">
              <a:xfrm>
                <a:off x="5628719" y="3171198"/>
                <a:ext cx="1655512" cy="460547"/>
                <a:chOff x="2789" y="3951"/>
                <a:chExt cx="1043" cy="290"/>
              </a:xfrm>
            </p:grpSpPr>
            <p:sp>
              <p:nvSpPr>
                <p:cNvPr id="39" name="Line 88"/>
                <p:cNvSpPr>
                  <a:spLocks noChangeShapeType="1"/>
                </p:cNvSpPr>
                <p:nvPr/>
              </p:nvSpPr>
              <p:spPr bwMode="auto">
                <a:xfrm>
                  <a:off x="2840" y="4053"/>
                  <a:ext cx="95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40" name="Group 89"/>
                <p:cNvGrpSpPr>
                  <a:grpSpLocks/>
                </p:cNvGrpSpPr>
                <p:nvPr/>
              </p:nvGrpSpPr>
              <p:grpSpPr bwMode="auto">
                <a:xfrm>
                  <a:off x="2789" y="3951"/>
                  <a:ext cx="1043" cy="136"/>
                  <a:chOff x="527" y="3186"/>
                  <a:chExt cx="1043" cy="136"/>
                </a:xfrm>
              </p:grpSpPr>
              <p:sp>
                <p:nvSpPr>
                  <p:cNvPr id="48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527" y="3186"/>
                    <a:ext cx="0" cy="13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49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1570" y="3186"/>
                    <a:ext cx="0" cy="13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0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527" y="3198"/>
                    <a:ext cx="1043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41" name="Group 93"/>
                <p:cNvGrpSpPr>
                  <a:grpSpLocks/>
                </p:cNvGrpSpPr>
                <p:nvPr/>
              </p:nvGrpSpPr>
              <p:grpSpPr bwMode="auto">
                <a:xfrm>
                  <a:off x="2837" y="4014"/>
                  <a:ext cx="953" cy="227"/>
                  <a:chOff x="572" y="3294"/>
                  <a:chExt cx="953" cy="227"/>
                </a:xfrm>
              </p:grpSpPr>
              <p:sp>
                <p:nvSpPr>
                  <p:cNvPr id="45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572" y="3294"/>
                    <a:ext cx="0" cy="22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4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572" y="3509"/>
                    <a:ext cx="953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4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525" y="3294"/>
                    <a:ext cx="0" cy="22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42" name="AutoShape 106" descr="Přehoz"/>
                <p:cNvSpPr>
                  <a:spLocks noChangeArrowheads="1"/>
                </p:cNvSpPr>
                <p:nvPr/>
              </p:nvSpPr>
              <p:spPr bwMode="auto">
                <a:xfrm rot="-5400000">
                  <a:off x="2978" y="4055"/>
                  <a:ext cx="45" cy="272"/>
                </a:xfrm>
                <a:prstGeom prst="flowChartDelay">
                  <a:avLst/>
                </a:prstGeom>
                <a:pattFill prst="plaid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43" name="AutoShape 107" descr="Přehoz"/>
                <p:cNvSpPr>
                  <a:spLocks noChangeArrowheads="1"/>
                </p:cNvSpPr>
                <p:nvPr/>
              </p:nvSpPr>
              <p:spPr bwMode="auto">
                <a:xfrm rot="-5400000">
                  <a:off x="3317" y="4055"/>
                  <a:ext cx="45" cy="272"/>
                </a:xfrm>
                <a:prstGeom prst="flowChartDelay">
                  <a:avLst/>
                </a:prstGeom>
                <a:pattFill prst="plaid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44" name="AutoShape 108" descr="Přehoz"/>
                <p:cNvSpPr>
                  <a:spLocks noChangeArrowheads="1"/>
                </p:cNvSpPr>
                <p:nvPr/>
              </p:nvSpPr>
              <p:spPr bwMode="auto">
                <a:xfrm rot="-5400000">
                  <a:off x="3610" y="4055"/>
                  <a:ext cx="45" cy="272"/>
                </a:xfrm>
                <a:prstGeom prst="flowChartDelay">
                  <a:avLst/>
                </a:prstGeom>
                <a:pattFill prst="plaid">
                  <a:fgClr>
                    <a:schemeClr val="tx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</p:grpSp>
          <p:sp>
            <p:nvSpPr>
              <p:cNvPr id="38" name="TextovéPole 89"/>
              <p:cNvSpPr txBox="1">
                <a:spLocks noChangeArrowheads="1"/>
              </p:cNvSpPr>
              <p:nvPr/>
            </p:nvSpPr>
            <p:spPr bwMode="auto">
              <a:xfrm>
                <a:off x="5680805" y="3631745"/>
                <a:ext cx="1643399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en-US" sz="1200" i="1" dirty="0" err="1"/>
                  <a:t>EBs</a:t>
                </a:r>
                <a:r>
                  <a:rPr lang="cs-CZ" altLang="en-US" sz="1200" i="1" dirty="0"/>
                  <a:t> in </a:t>
                </a:r>
                <a:r>
                  <a:rPr lang="cs-CZ" altLang="en-US" sz="1200" i="1" dirty="0" err="1"/>
                  <a:t>adhesive</a:t>
                </a:r>
                <a:endParaRPr lang="cs-CZ" altLang="en-US" sz="1200" i="1" dirty="0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en-US" sz="1200" i="1" dirty="0" err="1"/>
                  <a:t>culture</a:t>
                </a:r>
                <a:r>
                  <a:rPr lang="cs-CZ" altLang="en-US" sz="1200" i="1" dirty="0"/>
                  <a:t> </a:t>
                </a:r>
                <a:r>
                  <a:rPr lang="cs-CZ" altLang="en-US" sz="1200" i="1" dirty="0" err="1"/>
                  <a:t>without</a:t>
                </a:r>
                <a:r>
                  <a:rPr lang="cs-CZ" altLang="en-US" sz="1200" i="1" dirty="0"/>
                  <a:t> </a:t>
                </a:r>
                <a:r>
                  <a:rPr lang="cs-CZ" altLang="en-US" sz="1200" i="1" dirty="0" err="1"/>
                  <a:t>serum</a:t>
                </a:r>
                <a:endParaRPr lang="cs-CZ" altLang="en-US" sz="1200" i="1" dirty="0"/>
              </a:p>
            </p:txBody>
          </p:sp>
        </p:grpSp>
        <p:sp>
          <p:nvSpPr>
            <p:cNvPr id="20" name="Line 111"/>
            <p:cNvSpPr>
              <a:spLocks noChangeShapeType="1"/>
            </p:cNvSpPr>
            <p:nvPr/>
          </p:nvSpPr>
          <p:spPr bwMode="auto">
            <a:xfrm flipV="1">
              <a:off x="3007409" y="2148495"/>
              <a:ext cx="3783149" cy="73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 type="diamon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Line 111"/>
            <p:cNvSpPr>
              <a:spLocks noChangeShapeType="1"/>
            </p:cNvSpPr>
            <p:nvPr/>
          </p:nvSpPr>
          <p:spPr bwMode="auto">
            <a:xfrm flipV="1">
              <a:off x="4687510" y="1957326"/>
              <a:ext cx="2122092" cy="1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 type="diamon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Line 111"/>
            <p:cNvSpPr>
              <a:spLocks noChangeShapeType="1"/>
            </p:cNvSpPr>
            <p:nvPr/>
          </p:nvSpPr>
          <p:spPr bwMode="auto">
            <a:xfrm>
              <a:off x="6329482" y="1534894"/>
              <a:ext cx="4610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 type="diamon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Line 111"/>
            <p:cNvSpPr>
              <a:spLocks noChangeShapeType="1"/>
            </p:cNvSpPr>
            <p:nvPr/>
          </p:nvSpPr>
          <p:spPr bwMode="auto">
            <a:xfrm flipV="1">
              <a:off x="4687510" y="1763619"/>
              <a:ext cx="439382" cy="1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 type="diamon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TextovéPole 1"/>
            <p:cNvSpPr txBox="1">
              <a:spLocks noChangeArrowheads="1"/>
            </p:cNvSpPr>
            <p:nvPr/>
          </p:nvSpPr>
          <p:spPr bwMode="auto">
            <a:xfrm>
              <a:off x="3829070" y="4375993"/>
              <a:ext cx="17168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1" dirty="0" err="1"/>
                <a:t>qRT</a:t>
              </a:r>
              <a:r>
                <a:rPr lang="en-US" altLang="cs-CZ" sz="1400" b="1" dirty="0"/>
                <a:t>-PCR </a:t>
              </a:r>
              <a:r>
                <a:rPr lang="en-US" altLang="cs-CZ" sz="1400" b="1" dirty="0" err="1"/>
                <a:t>analys</a:t>
              </a:r>
              <a:r>
                <a:rPr lang="cs-CZ" altLang="cs-CZ" sz="1400" b="1" dirty="0" err="1"/>
                <a:t>is</a:t>
              </a:r>
              <a:endParaRPr lang="cs-CZ" altLang="cs-CZ" sz="1400" b="1" dirty="0"/>
            </a:p>
          </p:txBody>
        </p:sp>
        <p:sp>
          <p:nvSpPr>
            <p:cNvPr id="25" name="TextovéPole 1"/>
            <p:cNvSpPr txBox="1">
              <a:spLocks noChangeArrowheads="1"/>
            </p:cNvSpPr>
            <p:nvPr/>
          </p:nvSpPr>
          <p:spPr bwMode="auto">
            <a:xfrm>
              <a:off x="6199997" y="4280171"/>
              <a:ext cx="269817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 dirty="0" err="1"/>
                <a:t>Cardiomyocyte</a:t>
              </a:r>
              <a:r>
                <a:rPr lang="cs-CZ" altLang="cs-CZ" sz="1400" b="1" dirty="0"/>
                <a:t> </a:t>
              </a:r>
              <a:r>
                <a:rPr lang="cs-CZ" altLang="cs-CZ" sz="1400" b="1" dirty="0" err="1"/>
                <a:t>quantification</a:t>
              </a:r>
              <a:endParaRPr lang="en-US" altLang="cs-CZ" sz="1400" b="1" dirty="0"/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1" dirty="0"/>
                <a:t>Electrophysiology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1" dirty="0"/>
                <a:t>Ca</a:t>
              </a:r>
              <a:r>
                <a:rPr lang="en-US" altLang="cs-CZ" sz="1400" b="1" baseline="30000" dirty="0"/>
                <a:t>2+</a:t>
              </a:r>
              <a:r>
                <a:rPr lang="en-US" altLang="cs-CZ" sz="1400" b="1" dirty="0"/>
                <a:t> </a:t>
              </a:r>
              <a:r>
                <a:rPr lang="en-US" altLang="cs-CZ" sz="1400" b="1" dirty="0" err="1"/>
                <a:t>eflux</a:t>
              </a:r>
              <a:endParaRPr lang="cs-CZ" altLang="cs-CZ" sz="1400" b="1" dirty="0"/>
            </a:p>
          </p:txBody>
        </p:sp>
        <p:sp>
          <p:nvSpPr>
            <p:cNvPr id="26" name="Line 113"/>
            <p:cNvSpPr>
              <a:spLocks noChangeShapeType="1"/>
            </p:cNvSpPr>
            <p:nvPr/>
          </p:nvSpPr>
          <p:spPr bwMode="auto">
            <a:xfrm>
              <a:off x="4671068" y="2676806"/>
              <a:ext cx="6429" cy="1471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113"/>
            <p:cNvSpPr>
              <a:spLocks noChangeShapeType="1"/>
            </p:cNvSpPr>
            <p:nvPr/>
          </p:nvSpPr>
          <p:spPr bwMode="auto">
            <a:xfrm>
              <a:off x="6329482" y="2675994"/>
              <a:ext cx="4098" cy="1518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3249438" y="1692711"/>
              <a:ext cx="93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Hypoxia</a:t>
              </a:r>
              <a:endParaRPr lang="cs-CZ" i="1" dirty="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6817795" y="1399300"/>
              <a:ext cx="731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d 12 - 14</a:t>
              </a:r>
              <a:endParaRPr lang="cs-CZ" sz="1200" i="1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5229784" y="1635440"/>
              <a:ext cx="574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d 6 - 8</a:t>
              </a:r>
              <a:endParaRPr lang="cs-CZ" sz="1200" i="1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6857069" y="1798582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d 6 - 14</a:t>
              </a:r>
              <a:endParaRPr lang="cs-CZ" sz="1200" i="1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6844591" y="1992714"/>
              <a:ext cx="8792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continuous</a:t>
              </a:r>
              <a:endParaRPr lang="cs-CZ" sz="1200" i="1" dirty="0"/>
            </a:p>
          </p:txBody>
        </p:sp>
        <p:sp>
          <p:nvSpPr>
            <p:cNvPr id="33" name="Line 113"/>
            <p:cNvSpPr>
              <a:spLocks noChangeShapeType="1"/>
            </p:cNvSpPr>
            <p:nvPr/>
          </p:nvSpPr>
          <p:spPr bwMode="auto">
            <a:xfrm>
              <a:off x="3928141" y="4683770"/>
              <a:ext cx="1564692" cy="12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Line 113"/>
            <p:cNvSpPr>
              <a:spLocks noChangeShapeType="1"/>
            </p:cNvSpPr>
            <p:nvPr/>
          </p:nvSpPr>
          <p:spPr bwMode="auto">
            <a:xfrm>
              <a:off x="8604037" y="2823970"/>
              <a:ext cx="461766" cy="21915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Line 113"/>
            <p:cNvSpPr>
              <a:spLocks noChangeShapeType="1"/>
            </p:cNvSpPr>
            <p:nvPr/>
          </p:nvSpPr>
          <p:spPr bwMode="auto">
            <a:xfrm flipV="1">
              <a:off x="7417489" y="5010243"/>
              <a:ext cx="1651666" cy="104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Line 113"/>
            <p:cNvSpPr>
              <a:spLocks noChangeShapeType="1"/>
            </p:cNvSpPr>
            <p:nvPr/>
          </p:nvSpPr>
          <p:spPr bwMode="auto">
            <a:xfrm>
              <a:off x="4346683" y="2665923"/>
              <a:ext cx="6429" cy="1471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8" name="TextovéPole 67"/>
          <p:cNvSpPr txBox="1"/>
          <p:nvPr/>
        </p:nvSpPr>
        <p:spPr>
          <a:xfrm>
            <a:off x="187571" y="134815"/>
            <a:ext cx="153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Jak to děláme:</a:t>
            </a:r>
          </a:p>
        </p:txBody>
      </p:sp>
      <p:sp>
        <p:nvSpPr>
          <p:cNvPr id="72" name="Zaoblený obdélník 71"/>
          <p:cNvSpPr/>
          <p:nvPr/>
        </p:nvSpPr>
        <p:spPr>
          <a:xfrm>
            <a:off x="3210068" y="244380"/>
            <a:ext cx="4396154" cy="1358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000" b="1" dirty="0" smtClean="0"/>
          </a:p>
          <a:p>
            <a:r>
              <a:rPr lang="cs-CZ" sz="2000" b="1" dirty="0" smtClean="0"/>
              <a:t>Příklad </a:t>
            </a:r>
            <a:r>
              <a:rPr lang="cs-CZ" sz="2000" b="1" dirty="0"/>
              <a:t>základních protokolů přeměny</a:t>
            </a:r>
          </a:p>
          <a:p>
            <a:r>
              <a:rPr lang="cs-CZ" sz="2000" b="1" dirty="0" err="1"/>
              <a:t>pluripotentních</a:t>
            </a:r>
            <a:r>
              <a:rPr lang="cs-CZ" sz="2000" b="1" dirty="0"/>
              <a:t> kmenových buněk</a:t>
            </a:r>
          </a:p>
          <a:p>
            <a:r>
              <a:rPr lang="cs-CZ" sz="2000" b="1" dirty="0"/>
              <a:t>na </a:t>
            </a:r>
            <a:r>
              <a:rPr lang="cs-CZ" sz="2000" b="1" dirty="0" err="1"/>
              <a:t>kardiomyocyty</a:t>
            </a:r>
            <a:endParaRPr lang="cs-CZ" sz="2000" b="1" dirty="0"/>
          </a:p>
          <a:p>
            <a:pPr algn="ctr"/>
            <a:endParaRPr lang="cs-CZ" dirty="0"/>
          </a:p>
        </p:txBody>
      </p:sp>
      <p:pic>
        <p:nvPicPr>
          <p:cNvPr id="71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00" y="1028354"/>
            <a:ext cx="2255576" cy="209857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29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61" y="708045"/>
            <a:ext cx="9823058" cy="458572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6204" y="175846"/>
            <a:ext cx="11226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Protokoly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kardiomyogene</a:t>
            </a:r>
            <a:r>
              <a:rPr lang="cs-CZ" sz="2400" b="1" dirty="0" smtClean="0"/>
              <a:t>ze u </a:t>
            </a:r>
            <a:r>
              <a:rPr lang="cs-CZ" sz="2400" b="1" dirty="0" err="1" smtClean="0"/>
              <a:t>pluripotentních</a:t>
            </a:r>
            <a:r>
              <a:rPr lang="cs-CZ" sz="2400" b="1" dirty="0" smtClean="0"/>
              <a:t> buněk </a:t>
            </a:r>
            <a:r>
              <a:rPr lang="cs-CZ" sz="2400" b="1" dirty="0" err="1" smtClean="0"/>
              <a:t>mimikují</a:t>
            </a:r>
            <a:r>
              <a:rPr lang="cs-CZ" sz="2400" b="1" dirty="0" smtClean="0"/>
              <a:t> podmínky </a:t>
            </a:r>
            <a:r>
              <a:rPr lang="cs-CZ" sz="2400" b="1" i="1" dirty="0" smtClean="0"/>
              <a:t>in </a:t>
            </a:r>
            <a:r>
              <a:rPr lang="cs-CZ" sz="2400" b="1" i="1" dirty="0" err="1" smtClean="0"/>
              <a:t>vivo</a:t>
            </a:r>
            <a:r>
              <a:rPr lang="cs-CZ" sz="2400" b="1" i="1" dirty="0" smtClean="0"/>
              <a:t> </a:t>
            </a:r>
            <a:r>
              <a:rPr lang="cs-CZ" sz="2400" b="1" dirty="0" smtClean="0"/>
              <a:t>vývoje</a:t>
            </a:r>
            <a:endParaRPr lang="cs-CZ" sz="2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b="46302"/>
          <a:stretch/>
        </p:blipFill>
        <p:spPr>
          <a:xfrm>
            <a:off x="518956" y="3892277"/>
            <a:ext cx="10377942" cy="287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4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8633" y="200796"/>
            <a:ext cx="629210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Příprava </a:t>
            </a:r>
            <a:r>
              <a:rPr lang="cs-CZ" dirty="0" err="1" smtClean="0"/>
              <a:t>kardiomyocytů</a:t>
            </a:r>
            <a:endParaRPr lang="cs-CZ" dirty="0" smtClean="0"/>
          </a:p>
          <a:p>
            <a:endParaRPr lang="cs-CZ" dirty="0" smtClean="0"/>
          </a:p>
          <a:p>
            <a:r>
              <a:rPr lang="cs-CZ" sz="4000" b="1" dirty="0"/>
              <a:t>B</a:t>
            </a:r>
            <a:r>
              <a:rPr lang="cs-CZ" sz="4000" b="1" dirty="0" smtClean="0"/>
              <a:t>)</a:t>
            </a:r>
            <a:r>
              <a:rPr lang="cs-CZ" b="1" dirty="0" smtClean="0"/>
              <a:t> </a:t>
            </a:r>
            <a:r>
              <a:rPr lang="cs-CZ" sz="2400" b="1" dirty="0" smtClean="0"/>
              <a:t>Z kmenových buněk myokardu </a:t>
            </a:r>
            <a:r>
              <a:rPr lang="cs-CZ" sz="1600" b="1" dirty="0" smtClean="0"/>
              <a:t>(zatím hypotetické)</a:t>
            </a:r>
            <a:endParaRPr lang="cs-CZ" sz="16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50" y="1785501"/>
            <a:ext cx="8924198" cy="460851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790864" y="2910254"/>
            <a:ext cx="2083777" cy="114433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954215" y="1404626"/>
            <a:ext cx="1380393" cy="143528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92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893</Words>
  <Application>Microsoft Office PowerPoint</Application>
  <PresentationFormat>Širokoúhlá obrazovka</PresentationFormat>
  <Paragraphs>347</Paragraphs>
  <Slides>23</Slides>
  <Notes>0</Notes>
  <HiddenSlides>0</HiddenSlides>
  <MMClips>3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5</vt:i4>
      </vt:variant>
      <vt:variant>
        <vt:lpstr>Nadpisy snímků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Lucida Calligraphy</vt:lpstr>
      <vt:lpstr>Symbol</vt:lpstr>
      <vt:lpstr>Motiv Office</vt:lpstr>
      <vt:lpstr>Image</vt:lpstr>
      <vt:lpstr>Prism 8</vt:lpstr>
      <vt:lpstr>Graf</vt:lpstr>
      <vt:lpstr>Prism 6</vt:lpstr>
      <vt:lpstr>Prism 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JiPa</dc:creator>
  <cp:lastModifiedBy>JiPa</cp:lastModifiedBy>
  <cp:revision>110</cp:revision>
  <dcterms:created xsi:type="dcterms:W3CDTF">2021-03-01T14:33:47Z</dcterms:created>
  <dcterms:modified xsi:type="dcterms:W3CDTF">2022-02-28T08:44:23Z</dcterms:modified>
</cp:coreProperties>
</file>