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4"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66B2F-FAA7-4196-9972-1EF86FD75AB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A2FC35A-0F4E-44E1-87DA-CC84607DE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4A6B6F-7023-4CAC-A645-21BFE94B035E}"/>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20B49BCD-B40E-4A7B-8A60-7ED19A536F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CB26843-96A2-4401-B990-FB9BE83E29B0}"/>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110314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5398C9-08AA-4654-A730-C13B497A397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1C43E48-B289-480F-A227-310C008BA36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056847-B9A2-4997-BFC4-62A34D3B2641}"/>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DCECD2AA-C0DE-45CA-853C-836D891E0D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A74A8C-14E5-4601-877D-59BD0A60775C}"/>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371700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298571A-5C65-4BC2-8FDE-AC9EC922D7A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0C8986F-462C-4DDD-9455-D16E90747F7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F0344D-0BA3-467F-BB7D-6EEEFB537F7F}"/>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6B05D5E2-C63B-445A-A635-35A357B510E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2E9D1F-AFE1-4AF9-96AE-54FA25A5144D}"/>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51939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9356C-1E0A-4355-B8EF-B13D37328B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A0C27D2-E557-4EE4-8C33-E5CD06FAF36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134793-2B89-4655-A1F1-D9C9E0CC990B}"/>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EF8D70BA-F6DF-4AE8-B077-FE8BE98569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2DA9FF0-B0FC-49EC-AF33-F1AD0202ADA0}"/>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158352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EC3679-7D28-4FD8-9826-5C605A892B3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0A99669-F2F9-440C-8EF9-BE9D605FB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8D1A6F8-F8E5-455B-9149-416C9447E9D0}"/>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BF192C64-D0AF-4807-808C-1A7D07AF58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4FEE36-8300-47FB-B598-91BA7C177372}"/>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351976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6CF675-A614-4A52-BB47-FBC7F412A53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FEAAFD6-C0F2-4734-9B59-60B6C71BFFA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198C801-E0B6-463B-9973-F6C822B5CD1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7861867-40D0-4382-8B5E-AEC7431C90B1}"/>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6" name="Zástupný symbol pro zápatí 5">
            <a:extLst>
              <a:ext uri="{FF2B5EF4-FFF2-40B4-BE49-F238E27FC236}">
                <a16:creationId xmlns:a16="http://schemas.microsoft.com/office/drawing/2014/main" id="{AB3683E0-6AA7-414E-AEE9-EBBD08A4C1A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E230B3-F0C6-41C2-9A3E-17E79F0E27B6}"/>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353197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F30207-BCBE-4A8D-B353-A6072DDDE16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5CD0AB9-AD7A-43B3-A3DF-02DF70B17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55FEDE2-E98A-4B8F-BE08-377888566CB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8DBBC74-A57F-441A-8110-1F0F28C33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5FE9669-6A96-40E9-A152-B0BA5687943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C69AEC5-0AAF-411C-A5AB-BFB79B8D185A}"/>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8" name="Zástupný symbol pro zápatí 7">
            <a:extLst>
              <a:ext uri="{FF2B5EF4-FFF2-40B4-BE49-F238E27FC236}">
                <a16:creationId xmlns:a16="http://schemas.microsoft.com/office/drawing/2014/main" id="{26FC5283-4D71-4A43-9060-B51AC9234DD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D8B93AA-9748-4CAD-8257-06F0E358B853}"/>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128484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9FD34-270C-429A-8D96-19B71F4FDD2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D07130C-0145-4E02-98FC-EB19D4CD2FC0}"/>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4" name="Zástupný symbol pro zápatí 3">
            <a:extLst>
              <a:ext uri="{FF2B5EF4-FFF2-40B4-BE49-F238E27FC236}">
                <a16:creationId xmlns:a16="http://schemas.microsoft.com/office/drawing/2014/main" id="{ECB14A8E-2B73-4E16-B523-58932543EE7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10BEBDC-E237-4821-B5FD-306AB8D188ED}"/>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275592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B6A154E-2C52-4DC7-8325-A74653B7CE54}"/>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3" name="Zástupný symbol pro zápatí 2">
            <a:extLst>
              <a:ext uri="{FF2B5EF4-FFF2-40B4-BE49-F238E27FC236}">
                <a16:creationId xmlns:a16="http://schemas.microsoft.com/office/drawing/2014/main" id="{4AA9136E-AEA4-4FFB-BEB6-E2E99234854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97B004D-D338-4259-9796-F76648F90538}"/>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335153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3E521-4A50-4B03-8EE0-A7BB24F12ED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F24D642-50AC-406D-BC49-86BC71624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48DCA63-A2F7-4B01-8A6F-4DCBCC7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94506F8-E8BF-4E45-B0B8-E4CDAEA9D998}"/>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6" name="Zástupný symbol pro zápatí 5">
            <a:extLst>
              <a:ext uri="{FF2B5EF4-FFF2-40B4-BE49-F238E27FC236}">
                <a16:creationId xmlns:a16="http://schemas.microsoft.com/office/drawing/2014/main" id="{969E784D-CE65-4A54-8E4E-2DDB610610E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5BA3DC4-EA10-4B97-A4CD-ECEEA7F3D842}"/>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175615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8A145F-7428-4309-975B-5CE22E21866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C87DAD-4797-487D-BC6E-6739B567F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A021396-F8EA-48F9-9FAE-CD7A207DD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DEE96FF-DFF1-4CC3-BF32-AD9DB0E1B001}"/>
              </a:ext>
            </a:extLst>
          </p:cNvPr>
          <p:cNvSpPr>
            <a:spLocks noGrp="1"/>
          </p:cNvSpPr>
          <p:nvPr>
            <p:ph type="dt" sz="half" idx="10"/>
          </p:nvPr>
        </p:nvSpPr>
        <p:spPr/>
        <p:txBody>
          <a:bodyPr/>
          <a:lstStyle/>
          <a:p>
            <a:fld id="{92A1F241-AF30-4281-85D8-4530B40508B3}" type="datetimeFigureOut">
              <a:rPr lang="cs-CZ" smtClean="0"/>
              <a:t>26.04.2022</a:t>
            </a:fld>
            <a:endParaRPr lang="cs-CZ"/>
          </a:p>
        </p:txBody>
      </p:sp>
      <p:sp>
        <p:nvSpPr>
          <p:cNvPr id="6" name="Zástupný symbol pro zápatí 5">
            <a:extLst>
              <a:ext uri="{FF2B5EF4-FFF2-40B4-BE49-F238E27FC236}">
                <a16:creationId xmlns:a16="http://schemas.microsoft.com/office/drawing/2014/main" id="{836013AC-D472-453B-9AC1-64E3C3FCF1D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FE9CF70-D203-476F-B988-F2433DCC3C57}"/>
              </a:ext>
            </a:extLst>
          </p:cNvPr>
          <p:cNvSpPr>
            <a:spLocks noGrp="1"/>
          </p:cNvSpPr>
          <p:nvPr>
            <p:ph type="sldNum" sz="quarter" idx="12"/>
          </p:nvPr>
        </p:nvSpPr>
        <p:spPr/>
        <p:txBody>
          <a:bodyPr/>
          <a:lstStyle/>
          <a:p>
            <a:fld id="{809D885F-9301-457D-9CE4-5D73D7BEF463}" type="slidenum">
              <a:rPr lang="cs-CZ" smtClean="0"/>
              <a:t>‹#›</a:t>
            </a:fld>
            <a:endParaRPr lang="cs-CZ"/>
          </a:p>
        </p:txBody>
      </p:sp>
    </p:spTree>
    <p:extLst>
      <p:ext uri="{BB962C8B-B14F-4D97-AF65-F5344CB8AC3E}">
        <p14:creationId xmlns:p14="http://schemas.microsoft.com/office/powerpoint/2010/main" val="240188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EC0269B-7D73-4EDF-8F09-60B6A2AFD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9B531FB-3D4D-4BEC-8D9C-97A5EEA98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9E5AB01-9FE8-4478-85FB-D6432CC01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1F241-AF30-4281-85D8-4530B40508B3}" type="datetimeFigureOut">
              <a:rPr lang="cs-CZ" smtClean="0"/>
              <a:t>26.04.2022</a:t>
            </a:fld>
            <a:endParaRPr lang="cs-CZ"/>
          </a:p>
        </p:txBody>
      </p:sp>
      <p:sp>
        <p:nvSpPr>
          <p:cNvPr id="5" name="Zástupný symbol pro zápatí 4">
            <a:extLst>
              <a:ext uri="{FF2B5EF4-FFF2-40B4-BE49-F238E27FC236}">
                <a16:creationId xmlns:a16="http://schemas.microsoft.com/office/drawing/2014/main" id="{E7CDC40D-CB7C-4B7B-A886-01EC490A5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9A9455F-877B-4FC2-ABC8-746CC87D3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D885F-9301-457D-9CE4-5D73D7BEF463}" type="slidenum">
              <a:rPr lang="cs-CZ" smtClean="0"/>
              <a:t>‹#›</a:t>
            </a:fld>
            <a:endParaRPr lang="cs-CZ"/>
          </a:p>
        </p:txBody>
      </p:sp>
    </p:spTree>
    <p:extLst>
      <p:ext uri="{BB962C8B-B14F-4D97-AF65-F5344CB8AC3E}">
        <p14:creationId xmlns:p14="http://schemas.microsoft.com/office/powerpoint/2010/main" val="316213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B37AA5B-3E36-4BF7-B5B6-B7474BE71058}"/>
              </a:ext>
            </a:extLst>
          </p:cNvPr>
          <p:cNvPicPr>
            <a:picLocks noChangeAspect="1"/>
          </p:cNvPicPr>
          <p:nvPr/>
        </p:nvPicPr>
        <p:blipFill rotWithShape="1">
          <a:blip r:embed="rId2"/>
          <a:srcRect t="13180" b="1182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64265463-ADCC-41AB-873D-17DD185864BC}"/>
              </a:ext>
            </a:extLst>
          </p:cNvPr>
          <p:cNvSpPr>
            <a:spLocks noGrp="1"/>
          </p:cNvSpPr>
          <p:nvPr>
            <p:ph type="ctrTitle"/>
          </p:nvPr>
        </p:nvSpPr>
        <p:spPr>
          <a:xfrm>
            <a:off x="8022021" y="3231931"/>
            <a:ext cx="3852041" cy="1834056"/>
          </a:xfrm>
        </p:spPr>
        <p:txBody>
          <a:bodyPr>
            <a:normAutofit/>
          </a:bodyPr>
          <a:lstStyle/>
          <a:p>
            <a:r>
              <a:rPr lang="cs-CZ" sz="6600" b="1" dirty="0"/>
              <a:t>Group A</a:t>
            </a:r>
          </a:p>
        </p:txBody>
      </p:sp>
      <p:sp>
        <p:nvSpPr>
          <p:cNvPr id="3" name="Podnadpis 2">
            <a:extLst>
              <a:ext uri="{FF2B5EF4-FFF2-40B4-BE49-F238E27FC236}">
                <a16:creationId xmlns:a16="http://schemas.microsoft.com/office/drawing/2014/main" id="{4C27437D-8A4E-4746-80D1-E7E9278EDAE8}"/>
              </a:ext>
            </a:extLst>
          </p:cNvPr>
          <p:cNvSpPr>
            <a:spLocks noGrp="1"/>
          </p:cNvSpPr>
          <p:nvPr>
            <p:ph type="subTitle" idx="1"/>
          </p:nvPr>
        </p:nvSpPr>
        <p:spPr>
          <a:xfrm>
            <a:off x="7782910" y="5242675"/>
            <a:ext cx="4330262" cy="683284"/>
          </a:xfrm>
        </p:spPr>
        <p:txBody>
          <a:bodyPr>
            <a:normAutofit/>
          </a:bodyPr>
          <a:lstStyle/>
          <a:p>
            <a:r>
              <a:rPr lang="cs-CZ" b="1" dirty="0"/>
              <a:t>Hřebíčková, </a:t>
            </a:r>
            <a:r>
              <a:rPr lang="cs-CZ" b="1" dirty="0" err="1"/>
              <a:t>Sau</a:t>
            </a:r>
            <a:endParaRPr lang="cs-CZ" b="1"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18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DB534-8E7F-4CDC-BF47-B93C677A2081}"/>
              </a:ext>
            </a:extLst>
          </p:cNvPr>
          <p:cNvSpPr>
            <a:spLocks noGrp="1"/>
          </p:cNvSpPr>
          <p:nvPr>
            <p:ph type="title"/>
          </p:nvPr>
        </p:nvSpPr>
        <p:spPr>
          <a:xfrm>
            <a:off x="838200" y="365126"/>
            <a:ext cx="10515600" cy="1782652"/>
          </a:xfrm>
        </p:spPr>
        <p:txBody>
          <a:bodyPr>
            <a:normAutofit/>
          </a:bodyPr>
          <a:lstStyle/>
          <a:p>
            <a:r>
              <a:rPr lang="en-US" sz="2400" dirty="0"/>
              <a:t>A. Dependence of THC concentration in blood on the amount of cannabis smoked was analyzed in one person who smoked different amounts of dried cannabis of the same source. The intervals between measurements were long enough to decrease of THC concentration to 0 before each trial.</a:t>
            </a:r>
            <a:endParaRPr lang="cs-CZ" sz="2400" dirty="0"/>
          </a:p>
        </p:txBody>
      </p:sp>
      <p:sp>
        <p:nvSpPr>
          <p:cNvPr id="3" name="Zástupný obsah 2">
            <a:extLst>
              <a:ext uri="{FF2B5EF4-FFF2-40B4-BE49-F238E27FC236}">
                <a16:creationId xmlns:a16="http://schemas.microsoft.com/office/drawing/2014/main" id="{0BB920DB-F2CC-4EEA-981A-7EC3F2D65619}"/>
              </a:ext>
            </a:extLst>
          </p:cNvPr>
          <p:cNvSpPr>
            <a:spLocks noGrp="1"/>
          </p:cNvSpPr>
          <p:nvPr>
            <p:ph idx="1"/>
          </p:nvPr>
        </p:nvSpPr>
        <p:spPr>
          <a:xfrm>
            <a:off x="584791" y="3105260"/>
            <a:ext cx="10769009" cy="1604963"/>
          </a:xfrm>
        </p:spPr>
        <p:txBody>
          <a:bodyPr/>
          <a:lstStyle/>
          <a:p>
            <a:endParaRPr lang="cs-CZ" dirty="0"/>
          </a:p>
        </p:txBody>
      </p:sp>
      <p:pic>
        <p:nvPicPr>
          <p:cNvPr id="5" name="Obrázek 4">
            <a:extLst>
              <a:ext uri="{FF2B5EF4-FFF2-40B4-BE49-F238E27FC236}">
                <a16:creationId xmlns:a16="http://schemas.microsoft.com/office/drawing/2014/main" id="{47FB1A12-2CC0-45A4-BFFD-57C8EEA28136}"/>
              </a:ext>
            </a:extLst>
          </p:cNvPr>
          <p:cNvPicPr>
            <a:picLocks noChangeAspect="1"/>
          </p:cNvPicPr>
          <p:nvPr/>
        </p:nvPicPr>
        <p:blipFill rotWithShape="1">
          <a:blip r:embed="rId2"/>
          <a:srcRect l="38198" t="36434" r="42005" b="35969"/>
          <a:stretch/>
        </p:blipFill>
        <p:spPr>
          <a:xfrm>
            <a:off x="3475793" y="2392325"/>
            <a:ext cx="5559392" cy="4359350"/>
          </a:xfrm>
          <a:prstGeom prst="rect">
            <a:avLst/>
          </a:prstGeom>
        </p:spPr>
      </p:pic>
    </p:spTree>
    <p:extLst>
      <p:ext uri="{BB962C8B-B14F-4D97-AF65-F5344CB8AC3E}">
        <p14:creationId xmlns:p14="http://schemas.microsoft.com/office/powerpoint/2010/main" val="294276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F5FB3-0585-4B2E-AFB9-CE0001720C93}"/>
              </a:ext>
            </a:extLst>
          </p:cNvPr>
          <p:cNvSpPr>
            <a:spLocks noGrp="1"/>
          </p:cNvSpPr>
          <p:nvPr>
            <p:ph type="title"/>
          </p:nvPr>
        </p:nvSpPr>
        <p:spPr/>
        <p:txBody>
          <a:bodyPr/>
          <a:lstStyle/>
          <a:p>
            <a:r>
              <a:rPr lang="cs-CZ" dirty="0" err="1"/>
              <a:t>Analysis</a:t>
            </a:r>
            <a:endParaRPr lang="cs-CZ" dirty="0"/>
          </a:p>
        </p:txBody>
      </p:sp>
      <p:sp>
        <p:nvSpPr>
          <p:cNvPr id="3" name="Zástupný obsah 2">
            <a:extLst>
              <a:ext uri="{FF2B5EF4-FFF2-40B4-BE49-F238E27FC236}">
                <a16:creationId xmlns:a16="http://schemas.microsoft.com/office/drawing/2014/main" id="{F3B8DEB0-8728-4D56-8C8B-D78A85F27550}"/>
              </a:ext>
            </a:extLst>
          </p:cNvPr>
          <p:cNvSpPr>
            <a:spLocks noGrp="1"/>
          </p:cNvSpPr>
          <p:nvPr>
            <p:ph idx="1"/>
          </p:nvPr>
        </p:nvSpPr>
        <p:spPr/>
        <p:txBody>
          <a:bodyPr>
            <a:normAutofit fontScale="92500" lnSpcReduction="10000"/>
          </a:bodyPr>
          <a:lstStyle/>
          <a:p>
            <a:pPr marL="0" indent="0">
              <a:buNone/>
            </a:pPr>
            <a:r>
              <a:rPr lang="cs-CZ" dirty="0"/>
              <a:t>0 </a:t>
            </a:r>
            <a:r>
              <a:rPr lang="cs-CZ" dirty="0" err="1"/>
              <a:t>hypothesis</a:t>
            </a:r>
            <a:r>
              <a:rPr lang="cs-CZ" dirty="0"/>
              <a:t>: </a:t>
            </a:r>
            <a:r>
              <a:rPr lang="cs-CZ" b="1" dirty="0"/>
              <a:t>THC </a:t>
            </a:r>
            <a:r>
              <a:rPr lang="cs-CZ" b="1" dirty="0" err="1"/>
              <a:t>concentration</a:t>
            </a:r>
            <a:r>
              <a:rPr lang="cs-CZ" b="1" dirty="0"/>
              <a:t> in </a:t>
            </a:r>
            <a:r>
              <a:rPr lang="cs-CZ" b="1" dirty="0" err="1"/>
              <a:t>blood</a:t>
            </a:r>
            <a:r>
              <a:rPr lang="cs-CZ" b="1" dirty="0"/>
              <a:t> </a:t>
            </a:r>
            <a:r>
              <a:rPr lang="cs-CZ" b="1" dirty="0" err="1"/>
              <a:t>does</a:t>
            </a:r>
            <a:r>
              <a:rPr lang="cs-CZ" b="1" dirty="0"/>
              <a:t> not </a:t>
            </a:r>
            <a:r>
              <a:rPr lang="cs-CZ" b="1" dirty="0" err="1"/>
              <a:t>depend</a:t>
            </a:r>
            <a:r>
              <a:rPr lang="cs-CZ" b="1" dirty="0"/>
              <a:t> on </a:t>
            </a:r>
            <a:r>
              <a:rPr lang="cs-CZ" b="1" dirty="0" err="1"/>
              <a:t>the</a:t>
            </a:r>
            <a:r>
              <a:rPr lang="cs-CZ" b="1" dirty="0"/>
              <a:t> </a:t>
            </a:r>
            <a:r>
              <a:rPr lang="cs-CZ" b="1" dirty="0" err="1"/>
              <a:t>amount</a:t>
            </a:r>
            <a:r>
              <a:rPr lang="cs-CZ" b="1" dirty="0"/>
              <a:t> </a:t>
            </a:r>
            <a:r>
              <a:rPr lang="cs-CZ" b="1" dirty="0" err="1"/>
              <a:t>of</a:t>
            </a:r>
            <a:r>
              <a:rPr lang="cs-CZ" b="1" dirty="0"/>
              <a:t> cannabis </a:t>
            </a:r>
            <a:r>
              <a:rPr lang="cs-CZ" b="1" dirty="0" err="1"/>
              <a:t>smoked</a:t>
            </a:r>
            <a:r>
              <a:rPr lang="cs-CZ" b="1" dirty="0"/>
              <a:t>.</a:t>
            </a:r>
          </a:p>
          <a:p>
            <a:pPr marL="0" indent="0">
              <a:buNone/>
            </a:pPr>
            <a:endParaRPr lang="cs-CZ" dirty="0"/>
          </a:p>
          <a:p>
            <a:pPr marL="0" indent="0">
              <a:buNone/>
            </a:pPr>
            <a:r>
              <a:rPr lang="cs-CZ" sz="2600" dirty="0" err="1"/>
              <a:t>thc</a:t>
            </a:r>
            <a:r>
              <a:rPr lang="cs-CZ" sz="2600" dirty="0"/>
              <a:t> &lt;- read.delim2("</a:t>
            </a:r>
            <a:r>
              <a:rPr lang="cs-CZ" sz="2600" dirty="0" err="1"/>
              <a:t>clipboard</a:t>
            </a:r>
            <a:r>
              <a:rPr lang="cs-CZ" sz="2600" dirty="0"/>
              <a:t>")</a:t>
            </a:r>
          </a:p>
          <a:p>
            <a:pPr marL="0" indent="0">
              <a:buNone/>
            </a:pPr>
            <a:r>
              <a:rPr lang="cs-CZ" sz="2600" dirty="0" err="1"/>
              <a:t>summary</a:t>
            </a:r>
            <a:r>
              <a:rPr lang="cs-CZ" sz="2600" dirty="0"/>
              <a:t>(</a:t>
            </a:r>
            <a:r>
              <a:rPr lang="cs-CZ" sz="2600" dirty="0" err="1"/>
              <a:t>thc</a:t>
            </a:r>
            <a:r>
              <a:rPr lang="cs-CZ" sz="2600" dirty="0"/>
              <a:t>)</a:t>
            </a:r>
          </a:p>
          <a:p>
            <a:pPr marL="0" indent="0">
              <a:buNone/>
            </a:pPr>
            <a:r>
              <a:rPr lang="cs-CZ" sz="2600" dirty="0" err="1"/>
              <a:t>View</a:t>
            </a:r>
            <a:r>
              <a:rPr lang="cs-CZ" sz="2600" dirty="0"/>
              <a:t>(</a:t>
            </a:r>
            <a:r>
              <a:rPr lang="cs-CZ" sz="2600" dirty="0" err="1"/>
              <a:t>thc</a:t>
            </a:r>
            <a:r>
              <a:rPr lang="cs-CZ" sz="2600" dirty="0"/>
              <a:t>)</a:t>
            </a:r>
          </a:p>
          <a:p>
            <a:pPr marL="0" indent="0">
              <a:buNone/>
            </a:pPr>
            <a:endParaRPr lang="cs-CZ" sz="2600" dirty="0"/>
          </a:p>
          <a:p>
            <a:pPr marL="0" indent="0">
              <a:buNone/>
            </a:pPr>
            <a:r>
              <a:rPr lang="cs-CZ" sz="2600" dirty="0" err="1"/>
              <a:t>lm.thc</a:t>
            </a:r>
            <a:r>
              <a:rPr lang="cs-CZ" sz="2600" dirty="0"/>
              <a:t> &lt;- </a:t>
            </a:r>
            <a:r>
              <a:rPr lang="cs-CZ" sz="2600" dirty="0" err="1"/>
              <a:t>lm</a:t>
            </a:r>
            <a:r>
              <a:rPr lang="cs-CZ" sz="2600" dirty="0"/>
              <a:t>(</a:t>
            </a:r>
            <a:r>
              <a:rPr lang="cs-CZ" sz="2600" dirty="0" err="1"/>
              <a:t>THC~DW,data</a:t>
            </a:r>
            <a:r>
              <a:rPr lang="cs-CZ" sz="2600" dirty="0"/>
              <a:t>=</a:t>
            </a:r>
            <a:r>
              <a:rPr lang="cs-CZ" sz="2600" dirty="0" err="1"/>
              <a:t>thc</a:t>
            </a:r>
            <a:r>
              <a:rPr lang="cs-CZ" sz="2600" dirty="0"/>
              <a:t>)</a:t>
            </a:r>
          </a:p>
          <a:p>
            <a:pPr marL="0" indent="0">
              <a:buNone/>
            </a:pPr>
            <a:r>
              <a:rPr lang="cs-CZ" sz="2600" dirty="0"/>
              <a:t>plot(</a:t>
            </a:r>
            <a:r>
              <a:rPr lang="cs-CZ" sz="2600" dirty="0" err="1"/>
              <a:t>lm.thc</a:t>
            </a:r>
            <a:r>
              <a:rPr lang="cs-CZ" sz="2600" dirty="0"/>
              <a:t>)</a:t>
            </a:r>
          </a:p>
          <a:p>
            <a:pPr marL="0" indent="0">
              <a:buNone/>
            </a:pPr>
            <a:r>
              <a:rPr lang="cs-CZ" sz="2600" dirty="0" err="1"/>
              <a:t>anova</a:t>
            </a:r>
            <a:r>
              <a:rPr lang="cs-CZ" sz="2600" dirty="0"/>
              <a:t>(</a:t>
            </a:r>
            <a:r>
              <a:rPr lang="cs-CZ" sz="2600" dirty="0" err="1"/>
              <a:t>lm.thc</a:t>
            </a:r>
            <a:r>
              <a:rPr lang="cs-CZ" sz="2600" dirty="0"/>
              <a:t>)</a:t>
            </a:r>
          </a:p>
        </p:txBody>
      </p:sp>
    </p:spTree>
    <p:extLst>
      <p:ext uri="{BB962C8B-B14F-4D97-AF65-F5344CB8AC3E}">
        <p14:creationId xmlns:p14="http://schemas.microsoft.com/office/powerpoint/2010/main" val="158427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490866-8538-444F-8933-DBE64D23C0EE}"/>
              </a:ext>
            </a:extLst>
          </p:cNvPr>
          <p:cNvSpPr>
            <a:spLocks noGrp="1"/>
          </p:cNvSpPr>
          <p:nvPr>
            <p:ph type="title"/>
          </p:nvPr>
        </p:nvSpPr>
        <p:spPr/>
        <p:txBody>
          <a:bodyPr/>
          <a:lstStyle/>
          <a:p>
            <a:r>
              <a:rPr lang="cs-CZ" dirty="0" err="1"/>
              <a:t>Results</a:t>
            </a:r>
            <a:endParaRPr lang="cs-CZ" dirty="0"/>
          </a:p>
        </p:txBody>
      </p:sp>
      <p:sp>
        <p:nvSpPr>
          <p:cNvPr id="3" name="Zástupný obsah 2">
            <a:extLst>
              <a:ext uri="{FF2B5EF4-FFF2-40B4-BE49-F238E27FC236}">
                <a16:creationId xmlns:a16="http://schemas.microsoft.com/office/drawing/2014/main" id="{D1B730F8-A4A9-4B0F-8F41-994A9234B93A}"/>
              </a:ext>
            </a:extLst>
          </p:cNvPr>
          <p:cNvSpPr>
            <a:spLocks noGrp="1"/>
          </p:cNvSpPr>
          <p:nvPr>
            <p:ph idx="1"/>
          </p:nvPr>
        </p:nvSpPr>
        <p:spPr>
          <a:xfrm>
            <a:off x="838200" y="1825625"/>
            <a:ext cx="4669465" cy="4351338"/>
          </a:xfrm>
        </p:spPr>
        <p:txBody>
          <a:bodyPr>
            <a:normAutofit/>
          </a:bodyPr>
          <a:lstStyle/>
          <a:p>
            <a:pPr marL="0" indent="0">
              <a:buNone/>
            </a:pPr>
            <a:r>
              <a:rPr lang="en-US" sz="1800" dirty="0"/>
              <a:t>Analysis of Variance Table</a:t>
            </a:r>
          </a:p>
          <a:p>
            <a:pPr marL="0" indent="0">
              <a:buNone/>
            </a:pPr>
            <a:endParaRPr lang="cs-CZ" sz="1800" dirty="0"/>
          </a:p>
          <a:p>
            <a:pPr marL="0" indent="0">
              <a:buNone/>
            </a:pPr>
            <a:r>
              <a:rPr lang="en-US" sz="1800" dirty="0"/>
              <a:t>Response: THC</a:t>
            </a:r>
          </a:p>
          <a:p>
            <a:pPr marL="0" indent="0">
              <a:buNone/>
            </a:pPr>
            <a:r>
              <a:rPr lang="en-US" sz="1800" dirty="0" err="1"/>
              <a:t>Df</a:t>
            </a:r>
            <a:r>
              <a:rPr lang="en-US" sz="1800" dirty="0"/>
              <a:t>  Sum Sq Mean Sq F value   </a:t>
            </a:r>
            <a:r>
              <a:rPr lang="en-US" sz="1800" dirty="0" err="1"/>
              <a:t>Pr</a:t>
            </a:r>
            <a:r>
              <a:rPr lang="en-US" sz="1800" dirty="0"/>
              <a:t>(&gt;F)   </a:t>
            </a:r>
          </a:p>
          <a:p>
            <a:pPr marL="0" indent="0">
              <a:buNone/>
            </a:pPr>
            <a:r>
              <a:rPr lang="en-US" sz="1800" dirty="0"/>
              <a:t>DW         1 128.999 128.999  12.509 </a:t>
            </a:r>
            <a:r>
              <a:rPr lang="en-US" sz="1800" dirty="0">
                <a:solidFill>
                  <a:srgbClr val="FF0000"/>
                </a:solidFill>
              </a:rPr>
              <a:t>0.007655</a:t>
            </a:r>
            <a:r>
              <a:rPr lang="en-US" sz="1800" dirty="0"/>
              <a:t> **</a:t>
            </a:r>
          </a:p>
          <a:p>
            <a:pPr marL="0" indent="0">
              <a:buNone/>
            </a:pPr>
            <a:r>
              <a:rPr lang="en-US" sz="1800" dirty="0"/>
              <a:t>  Residuals  8  82.497  10.312                    </a:t>
            </a:r>
          </a:p>
          <a:p>
            <a:pPr marL="0" indent="0">
              <a:buNone/>
            </a:pPr>
            <a:r>
              <a:rPr lang="en-US" sz="1800" dirty="0"/>
              <a:t>---</a:t>
            </a:r>
          </a:p>
          <a:p>
            <a:pPr marL="0" indent="0">
              <a:buNone/>
            </a:pPr>
            <a:r>
              <a:rPr lang="en-US" sz="1800" dirty="0"/>
              <a:t>  </a:t>
            </a:r>
            <a:r>
              <a:rPr lang="en-US" sz="1800" dirty="0" err="1"/>
              <a:t>Signif</a:t>
            </a:r>
            <a:r>
              <a:rPr lang="en-US" sz="1800" dirty="0"/>
              <a:t>. codes:  </a:t>
            </a:r>
          </a:p>
          <a:p>
            <a:pPr marL="0" indent="0">
              <a:buNone/>
            </a:pPr>
            <a:r>
              <a:rPr lang="en-US" sz="1800" dirty="0"/>
              <a:t>  0 ‘***’ 0.001 ‘**’ 0.01 ‘*’ 0.05 ‘.’ 0.1 ‘ ’ 1</a:t>
            </a:r>
          </a:p>
          <a:p>
            <a:pPr marL="0" indent="0">
              <a:buNone/>
            </a:pPr>
            <a:endParaRPr lang="cs-CZ" dirty="0"/>
          </a:p>
        </p:txBody>
      </p:sp>
      <p:sp>
        <p:nvSpPr>
          <p:cNvPr id="4" name="TextovéPole 3">
            <a:extLst>
              <a:ext uri="{FF2B5EF4-FFF2-40B4-BE49-F238E27FC236}">
                <a16:creationId xmlns:a16="http://schemas.microsoft.com/office/drawing/2014/main" id="{85472D5A-217D-4098-8ADA-25401997AD8C}"/>
              </a:ext>
            </a:extLst>
          </p:cNvPr>
          <p:cNvSpPr txBox="1"/>
          <p:nvPr/>
        </p:nvSpPr>
        <p:spPr>
          <a:xfrm>
            <a:off x="6422066" y="1027906"/>
            <a:ext cx="5769934" cy="5355312"/>
          </a:xfrm>
          <a:prstGeom prst="rect">
            <a:avLst/>
          </a:prstGeom>
          <a:noFill/>
        </p:spPr>
        <p:txBody>
          <a:bodyPr wrap="square" rtlCol="0">
            <a:spAutoFit/>
          </a:bodyPr>
          <a:lstStyle/>
          <a:p>
            <a:r>
              <a:rPr lang="cs-CZ" dirty="0" err="1"/>
              <a:t>summary</a:t>
            </a:r>
            <a:r>
              <a:rPr lang="cs-CZ" dirty="0"/>
              <a:t>(</a:t>
            </a:r>
            <a:r>
              <a:rPr lang="cs-CZ" dirty="0" err="1"/>
              <a:t>lm.thc</a:t>
            </a:r>
            <a:r>
              <a:rPr lang="cs-CZ" dirty="0"/>
              <a:t>)</a:t>
            </a:r>
          </a:p>
          <a:p>
            <a:r>
              <a:rPr lang="cs-CZ" dirty="0"/>
              <a:t>Call:</a:t>
            </a:r>
          </a:p>
          <a:p>
            <a:r>
              <a:rPr lang="cs-CZ" dirty="0" err="1"/>
              <a:t>lm</a:t>
            </a:r>
            <a:r>
              <a:rPr lang="cs-CZ" dirty="0"/>
              <a:t>(</a:t>
            </a:r>
            <a:r>
              <a:rPr lang="cs-CZ" dirty="0" err="1"/>
              <a:t>formula</a:t>
            </a:r>
            <a:r>
              <a:rPr lang="cs-CZ" dirty="0"/>
              <a:t> = THC ~ DW, data = </a:t>
            </a:r>
            <a:r>
              <a:rPr lang="cs-CZ" dirty="0" err="1"/>
              <a:t>thc</a:t>
            </a:r>
            <a:r>
              <a:rPr lang="cs-CZ" dirty="0"/>
              <a:t>)</a:t>
            </a:r>
          </a:p>
          <a:p>
            <a:endParaRPr lang="cs-CZ" dirty="0"/>
          </a:p>
          <a:p>
            <a:r>
              <a:rPr lang="cs-CZ" dirty="0" err="1"/>
              <a:t>Residuals</a:t>
            </a:r>
            <a:r>
              <a:rPr lang="cs-CZ" dirty="0"/>
              <a:t>:</a:t>
            </a:r>
          </a:p>
          <a:p>
            <a:r>
              <a:rPr lang="cs-CZ" dirty="0"/>
              <a:t>    Min      1Q  </a:t>
            </a:r>
            <a:r>
              <a:rPr lang="cs-CZ" dirty="0" err="1"/>
              <a:t>Median</a:t>
            </a:r>
            <a:r>
              <a:rPr lang="cs-CZ" dirty="0"/>
              <a:t>      3Q     Max </a:t>
            </a:r>
          </a:p>
          <a:p>
            <a:r>
              <a:rPr lang="cs-CZ" dirty="0"/>
              <a:t>-4.9687 -1.4006 -0.2593  1.4734  6.2498 </a:t>
            </a:r>
          </a:p>
          <a:p>
            <a:endParaRPr lang="cs-CZ" dirty="0"/>
          </a:p>
          <a:p>
            <a:r>
              <a:rPr lang="cs-CZ" dirty="0" err="1"/>
              <a:t>Coefficients</a:t>
            </a:r>
            <a:r>
              <a:rPr lang="cs-CZ" dirty="0"/>
              <a:t>:</a:t>
            </a:r>
          </a:p>
          <a:p>
            <a:r>
              <a:rPr lang="cs-CZ" dirty="0"/>
              <a:t>            </a:t>
            </a:r>
            <a:r>
              <a:rPr lang="cs-CZ" dirty="0" err="1"/>
              <a:t>Estimate</a:t>
            </a:r>
            <a:r>
              <a:rPr lang="cs-CZ" dirty="0"/>
              <a:t> </a:t>
            </a:r>
            <a:r>
              <a:rPr lang="cs-CZ" dirty="0" err="1"/>
              <a:t>Std</a:t>
            </a:r>
            <a:r>
              <a:rPr lang="cs-CZ" dirty="0"/>
              <a:t>. </a:t>
            </a:r>
            <a:r>
              <a:rPr lang="cs-CZ" dirty="0" err="1"/>
              <a:t>Error</a:t>
            </a:r>
            <a:r>
              <a:rPr lang="cs-CZ" dirty="0"/>
              <a:t> t </a:t>
            </a:r>
            <a:r>
              <a:rPr lang="cs-CZ" dirty="0" err="1"/>
              <a:t>value</a:t>
            </a:r>
            <a:r>
              <a:rPr lang="cs-CZ" dirty="0"/>
              <a:t> </a:t>
            </a:r>
            <a:r>
              <a:rPr lang="cs-CZ" dirty="0" err="1"/>
              <a:t>Pr</a:t>
            </a:r>
            <a:r>
              <a:rPr lang="cs-CZ" dirty="0"/>
              <a:t>(&gt;|t|)   </a:t>
            </a:r>
          </a:p>
          <a:p>
            <a:r>
              <a:rPr lang="cs-CZ" dirty="0"/>
              <a:t>(</a:t>
            </a:r>
            <a:r>
              <a:rPr lang="cs-CZ" dirty="0" err="1"/>
              <a:t>Intercept</a:t>
            </a:r>
            <a:r>
              <a:rPr lang="cs-CZ" dirty="0"/>
              <a:t>)   1.6650     2.5453   0.654  0.53138   </a:t>
            </a:r>
          </a:p>
          <a:p>
            <a:r>
              <a:rPr lang="cs-CZ" dirty="0"/>
              <a:t>DW            1.4160     0.4003   3.537  </a:t>
            </a:r>
            <a:r>
              <a:rPr lang="cs-CZ" dirty="0">
                <a:solidFill>
                  <a:srgbClr val="FF0000"/>
                </a:solidFill>
              </a:rPr>
              <a:t>0.00765</a:t>
            </a:r>
            <a:r>
              <a:rPr lang="cs-CZ" dirty="0"/>
              <a:t> **</a:t>
            </a:r>
          </a:p>
          <a:p>
            <a:r>
              <a:rPr lang="cs-CZ" dirty="0"/>
              <a:t>---</a:t>
            </a:r>
          </a:p>
          <a:p>
            <a:r>
              <a:rPr lang="cs-CZ" dirty="0" err="1"/>
              <a:t>Signif</a:t>
            </a:r>
            <a:r>
              <a:rPr lang="cs-CZ" dirty="0"/>
              <a:t>. </a:t>
            </a:r>
            <a:r>
              <a:rPr lang="cs-CZ" dirty="0" err="1"/>
              <a:t>codes</a:t>
            </a:r>
            <a:r>
              <a:rPr lang="cs-CZ" dirty="0"/>
              <a:t>:  </a:t>
            </a:r>
          </a:p>
          <a:p>
            <a:r>
              <a:rPr lang="cs-CZ" dirty="0"/>
              <a:t>0 ‘***’ 0.001 ‘**’ 0.01 ‘*’ 0.05 ‘.’ 0.1 ‘ ’ 1</a:t>
            </a:r>
          </a:p>
          <a:p>
            <a:endParaRPr lang="cs-CZ" dirty="0"/>
          </a:p>
          <a:p>
            <a:r>
              <a:rPr lang="cs-CZ" dirty="0" err="1"/>
              <a:t>Residual</a:t>
            </a:r>
            <a:r>
              <a:rPr lang="cs-CZ" dirty="0"/>
              <a:t> standard </a:t>
            </a:r>
            <a:r>
              <a:rPr lang="cs-CZ" dirty="0" err="1"/>
              <a:t>error</a:t>
            </a:r>
            <a:r>
              <a:rPr lang="cs-CZ" dirty="0"/>
              <a:t>: 3.211 on 8 </a:t>
            </a:r>
            <a:r>
              <a:rPr lang="cs-CZ" dirty="0" err="1"/>
              <a:t>degrees</a:t>
            </a:r>
            <a:r>
              <a:rPr lang="cs-CZ" dirty="0"/>
              <a:t> </a:t>
            </a:r>
            <a:r>
              <a:rPr lang="cs-CZ" dirty="0" err="1"/>
              <a:t>of</a:t>
            </a:r>
            <a:r>
              <a:rPr lang="cs-CZ" dirty="0"/>
              <a:t> </a:t>
            </a:r>
            <a:r>
              <a:rPr lang="cs-CZ" dirty="0" err="1"/>
              <a:t>freedom</a:t>
            </a:r>
            <a:endParaRPr lang="cs-CZ" dirty="0"/>
          </a:p>
          <a:p>
            <a:r>
              <a:rPr lang="cs-CZ" dirty="0" err="1"/>
              <a:t>Multiple</a:t>
            </a:r>
            <a:r>
              <a:rPr lang="cs-CZ" dirty="0"/>
              <a:t> R-</a:t>
            </a:r>
            <a:r>
              <a:rPr lang="cs-CZ" dirty="0" err="1"/>
              <a:t>squared</a:t>
            </a:r>
            <a:r>
              <a:rPr lang="cs-CZ" dirty="0"/>
              <a:t>:  </a:t>
            </a:r>
            <a:r>
              <a:rPr lang="cs-CZ" dirty="0">
                <a:solidFill>
                  <a:srgbClr val="FF0000"/>
                </a:solidFill>
              </a:rPr>
              <a:t>0.6099</a:t>
            </a:r>
            <a:r>
              <a:rPr lang="cs-CZ" dirty="0"/>
              <a:t>,	</a:t>
            </a:r>
            <a:r>
              <a:rPr lang="cs-CZ" dirty="0" err="1"/>
              <a:t>Adjusted</a:t>
            </a:r>
            <a:r>
              <a:rPr lang="cs-CZ" dirty="0"/>
              <a:t> R-</a:t>
            </a:r>
            <a:r>
              <a:rPr lang="cs-CZ" dirty="0" err="1"/>
              <a:t>squared</a:t>
            </a:r>
            <a:r>
              <a:rPr lang="cs-CZ" dirty="0"/>
              <a:t>:  0.5612 </a:t>
            </a:r>
          </a:p>
          <a:p>
            <a:r>
              <a:rPr lang="cs-CZ" dirty="0"/>
              <a:t>F-</a:t>
            </a:r>
            <a:r>
              <a:rPr lang="cs-CZ" dirty="0" err="1"/>
              <a:t>statistic</a:t>
            </a:r>
            <a:r>
              <a:rPr lang="cs-CZ" dirty="0"/>
              <a:t>: 12.51 on 1 and 8 DF,  p-</a:t>
            </a:r>
            <a:r>
              <a:rPr lang="cs-CZ" dirty="0" err="1"/>
              <a:t>value</a:t>
            </a:r>
            <a:r>
              <a:rPr lang="cs-CZ" dirty="0"/>
              <a:t>: 0.007655</a:t>
            </a:r>
          </a:p>
        </p:txBody>
      </p:sp>
    </p:spTree>
    <p:extLst>
      <p:ext uri="{BB962C8B-B14F-4D97-AF65-F5344CB8AC3E}">
        <p14:creationId xmlns:p14="http://schemas.microsoft.com/office/powerpoint/2010/main" val="126467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32EA6-2F94-4A05-8F6F-DCCF7965BB29}"/>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A54B8AA-BC11-480E-9F01-26E4C2684208}"/>
              </a:ext>
            </a:extLst>
          </p:cNvPr>
          <p:cNvPicPr>
            <a:picLocks noGrp="1" noChangeAspect="1"/>
          </p:cNvPicPr>
          <p:nvPr>
            <p:ph idx="1"/>
          </p:nvPr>
        </p:nvPicPr>
        <p:blipFill rotWithShape="1">
          <a:blip r:embed="rId2"/>
          <a:srcRect l="50000" t="36847" b="6829"/>
          <a:stretch/>
        </p:blipFill>
        <p:spPr>
          <a:xfrm>
            <a:off x="6513612" y="3641547"/>
            <a:ext cx="5059369" cy="3205789"/>
          </a:xfrm>
        </p:spPr>
      </p:pic>
      <p:pic>
        <p:nvPicPr>
          <p:cNvPr id="7" name="Obrázek 6">
            <a:extLst>
              <a:ext uri="{FF2B5EF4-FFF2-40B4-BE49-F238E27FC236}">
                <a16:creationId xmlns:a16="http://schemas.microsoft.com/office/drawing/2014/main" id="{E5E9A499-F5DD-4E31-A007-8D33A2DD6892}"/>
              </a:ext>
            </a:extLst>
          </p:cNvPr>
          <p:cNvPicPr>
            <a:picLocks noChangeAspect="1"/>
          </p:cNvPicPr>
          <p:nvPr/>
        </p:nvPicPr>
        <p:blipFill rotWithShape="1">
          <a:blip r:embed="rId3"/>
          <a:srcRect l="50668" t="35349" r="2064" b="7132"/>
          <a:stretch/>
        </p:blipFill>
        <p:spPr>
          <a:xfrm>
            <a:off x="6513612" y="0"/>
            <a:ext cx="4916388" cy="3365278"/>
          </a:xfrm>
          <a:prstGeom prst="rect">
            <a:avLst/>
          </a:prstGeom>
        </p:spPr>
      </p:pic>
      <p:pic>
        <p:nvPicPr>
          <p:cNvPr id="9" name="Obrázek 8">
            <a:extLst>
              <a:ext uri="{FF2B5EF4-FFF2-40B4-BE49-F238E27FC236}">
                <a16:creationId xmlns:a16="http://schemas.microsoft.com/office/drawing/2014/main" id="{C1548E81-01AC-48E6-AEF4-DC6620D3BD09}"/>
              </a:ext>
            </a:extLst>
          </p:cNvPr>
          <p:cNvPicPr>
            <a:picLocks noChangeAspect="1"/>
          </p:cNvPicPr>
          <p:nvPr/>
        </p:nvPicPr>
        <p:blipFill rotWithShape="1">
          <a:blip r:embed="rId4"/>
          <a:srcRect l="51105" t="34263" r="1802" b="6511"/>
          <a:stretch/>
        </p:blipFill>
        <p:spPr>
          <a:xfrm>
            <a:off x="1240465" y="3523276"/>
            <a:ext cx="4742122" cy="3354613"/>
          </a:xfrm>
          <a:prstGeom prst="rect">
            <a:avLst/>
          </a:prstGeom>
        </p:spPr>
      </p:pic>
      <p:pic>
        <p:nvPicPr>
          <p:cNvPr id="11" name="Obrázek 10">
            <a:extLst>
              <a:ext uri="{FF2B5EF4-FFF2-40B4-BE49-F238E27FC236}">
                <a16:creationId xmlns:a16="http://schemas.microsoft.com/office/drawing/2014/main" id="{15382680-43E6-41E2-B7B5-D5FBA9DEFF4F}"/>
              </a:ext>
            </a:extLst>
          </p:cNvPr>
          <p:cNvPicPr>
            <a:picLocks noChangeAspect="1"/>
          </p:cNvPicPr>
          <p:nvPr/>
        </p:nvPicPr>
        <p:blipFill rotWithShape="1">
          <a:blip r:embed="rId5"/>
          <a:srcRect l="51106" t="34885" r="2499" b="6511"/>
          <a:stretch/>
        </p:blipFill>
        <p:spPr>
          <a:xfrm>
            <a:off x="1240465" y="-4124"/>
            <a:ext cx="4742122" cy="3369402"/>
          </a:xfrm>
          <a:prstGeom prst="rect">
            <a:avLst/>
          </a:prstGeom>
        </p:spPr>
      </p:pic>
    </p:spTree>
    <p:extLst>
      <p:ext uri="{BB962C8B-B14F-4D97-AF65-F5344CB8AC3E}">
        <p14:creationId xmlns:p14="http://schemas.microsoft.com/office/powerpoint/2010/main" val="99006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4047A-752F-42BA-8998-1E4BEE90C731}"/>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351B98CA-1716-4E3E-AA5D-8FE5BC152FB4}"/>
              </a:ext>
            </a:extLst>
          </p:cNvPr>
          <p:cNvPicPr>
            <a:picLocks noGrp="1" noChangeAspect="1"/>
          </p:cNvPicPr>
          <p:nvPr>
            <p:ph idx="1"/>
          </p:nvPr>
        </p:nvPicPr>
        <p:blipFill rotWithShape="1">
          <a:blip r:embed="rId2"/>
          <a:srcRect l="51329" t="35015" b="7073"/>
          <a:stretch/>
        </p:blipFill>
        <p:spPr>
          <a:xfrm>
            <a:off x="1838447" y="793823"/>
            <a:ext cx="8515105" cy="5699052"/>
          </a:xfrm>
        </p:spPr>
      </p:pic>
    </p:spTree>
    <p:extLst>
      <p:ext uri="{BB962C8B-B14F-4D97-AF65-F5344CB8AC3E}">
        <p14:creationId xmlns:p14="http://schemas.microsoft.com/office/powerpoint/2010/main" val="507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7D59A-8FD4-4E07-A75E-DC7AF245F7E5}"/>
              </a:ext>
            </a:extLst>
          </p:cNvPr>
          <p:cNvSpPr>
            <a:spLocks noGrp="1"/>
          </p:cNvSpPr>
          <p:nvPr>
            <p:ph type="title"/>
          </p:nvPr>
        </p:nvSpPr>
        <p:spPr/>
        <p:txBody>
          <a:bodyPr/>
          <a:lstStyle/>
          <a:p>
            <a:r>
              <a:rPr lang="cs-CZ" dirty="0" err="1"/>
              <a:t>Conclusion</a:t>
            </a:r>
            <a:endParaRPr lang="cs-CZ" dirty="0"/>
          </a:p>
        </p:txBody>
      </p:sp>
      <p:sp>
        <p:nvSpPr>
          <p:cNvPr id="3" name="Zástupný obsah 2">
            <a:extLst>
              <a:ext uri="{FF2B5EF4-FFF2-40B4-BE49-F238E27FC236}">
                <a16:creationId xmlns:a16="http://schemas.microsoft.com/office/drawing/2014/main" id="{71A5ADEF-8DAB-497B-AD2A-C4A17C64A3F5}"/>
              </a:ext>
            </a:extLst>
          </p:cNvPr>
          <p:cNvSpPr>
            <a:spLocks noGrp="1"/>
          </p:cNvSpPr>
          <p:nvPr>
            <p:ph idx="1"/>
          </p:nvPr>
        </p:nvSpPr>
        <p:spPr/>
        <p:txBody>
          <a:bodyPr/>
          <a:lstStyle/>
          <a:p>
            <a:r>
              <a:rPr lang="cs-CZ" sz="2800" dirty="0" err="1"/>
              <a:t>We</a:t>
            </a:r>
            <a:r>
              <a:rPr lang="cs-CZ" sz="2800" dirty="0"/>
              <a:t> </a:t>
            </a:r>
            <a:r>
              <a:rPr lang="cs-CZ" sz="2800" dirty="0" err="1"/>
              <a:t>reject</a:t>
            </a:r>
            <a:r>
              <a:rPr lang="cs-CZ" sz="2800" dirty="0"/>
              <a:t> </a:t>
            </a:r>
            <a:r>
              <a:rPr lang="cs-CZ" sz="2800" dirty="0" err="1"/>
              <a:t>the</a:t>
            </a:r>
            <a:r>
              <a:rPr lang="cs-CZ" sz="2800" dirty="0"/>
              <a:t> </a:t>
            </a:r>
            <a:r>
              <a:rPr lang="cs-CZ" sz="2800" dirty="0" err="1"/>
              <a:t>null</a:t>
            </a:r>
            <a:r>
              <a:rPr lang="cs-CZ" sz="2800" dirty="0"/>
              <a:t> </a:t>
            </a:r>
            <a:r>
              <a:rPr lang="cs-CZ" sz="2800" dirty="0" err="1"/>
              <a:t>hypothesis</a:t>
            </a:r>
            <a:r>
              <a:rPr lang="cs-CZ" sz="2800" dirty="0"/>
              <a:t>, </a:t>
            </a:r>
            <a:r>
              <a:rPr lang="cs-CZ" sz="2800" dirty="0" err="1"/>
              <a:t>there</a:t>
            </a:r>
            <a:r>
              <a:rPr lang="cs-CZ" sz="2800" dirty="0"/>
              <a:t> </a:t>
            </a:r>
            <a:r>
              <a:rPr lang="cs-CZ" sz="2800" dirty="0" err="1"/>
              <a:t>is</a:t>
            </a:r>
            <a:r>
              <a:rPr lang="cs-CZ" sz="2800" dirty="0"/>
              <a:t> a </a:t>
            </a:r>
            <a:r>
              <a:rPr lang="cs-CZ" sz="2800" dirty="0" err="1"/>
              <a:t>significant</a:t>
            </a:r>
            <a:r>
              <a:rPr lang="cs-CZ" sz="2800" dirty="0"/>
              <a:t> </a:t>
            </a:r>
            <a:r>
              <a:rPr lang="cs-CZ" sz="2800" dirty="0" err="1"/>
              <a:t>relationship</a:t>
            </a:r>
            <a:r>
              <a:rPr lang="cs-CZ" sz="2800" dirty="0"/>
              <a:t> </a:t>
            </a:r>
            <a:r>
              <a:rPr lang="cs-CZ" sz="2800" dirty="0" err="1"/>
              <a:t>between</a:t>
            </a:r>
            <a:r>
              <a:rPr lang="cs-CZ" sz="2800" dirty="0"/>
              <a:t> </a:t>
            </a:r>
            <a:r>
              <a:rPr lang="cs-CZ" sz="2800" dirty="0" err="1"/>
              <a:t>the</a:t>
            </a:r>
            <a:r>
              <a:rPr lang="cs-CZ" sz="2800" dirty="0"/>
              <a:t> </a:t>
            </a:r>
            <a:r>
              <a:rPr lang="en-US" sz="2800" dirty="0"/>
              <a:t>THC concentration in blood </a:t>
            </a:r>
            <a:r>
              <a:rPr lang="cs-CZ" sz="2800" dirty="0"/>
              <a:t>and </a:t>
            </a:r>
            <a:r>
              <a:rPr lang="en-US" sz="2800" dirty="0"/>
              <a:t>the amount of cannabis smoked</a:t>
            </a:r>
            <a:endParaRPr lang="cs-CZ" sz="2800" dirty="0"/>
          </a:p>
          <a:p>
            <a:endParaRPr lang="cs-CZ" dirty="0"/>
          </a:p>
        </p:txBody>
      </p:sp>
      <p:pic>
        <p:nvPicPr>
          <p:cNvPr id="4" name="Obrázek 3">
            <a:extLst>
              <a:ext uri="{FF2B5EF4-FFF2-40B4-BE49-F238E27FC236}">
                <a16:creationId xmlns:a16="http://schemas.microsoft.com/office/drawing/2014/main" id="{3013CE15-259F-4460-9892-67A91196861E}"/>
              </a:ext>
            </a:extLst>
          </p:cNvPr>
          <p:cNvPicPr>
            <a:picLocks noChangeAspect="1"/>
          </p:cNvPicPr>
          <p:nvPr/>
        </p:nvPicPr>
        <p:blipFill rotWithShape="1">
          <a:blip r:embed="rId2"/>
          <a:srcRect b="5714"/>
          <a:stretch/>
        </p:blipFill>
        <p:spPr>
          <a:xfrm>
            <a:off x="6940795" y="3167949"/>
            <a:ext cx="3955030" cy="3009014"/>
          </a:xfrm>
          <a:prstGeom prst="rect">
            <a:avLst/>
          </a:prstGeom>
        </p:spPr>
      </p:pic>
    </p:spTree>
    <p:extLst>
      <p:ext uri="{BB962C8B-B14F-4D97-AF65-F5344CB8AC3E}">
        <p14:creationId xmlns:p14="http://schemas.microsoft.com/office/powerpoint/2010/main" val="255814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98845FA-F408-4AA5-A71F-35923E3118F8}"/>
              </a:ext>
            </a:extLst>
          </p:cNvPr>
          <p:cNvSpPr>
            <a:spLocks noGrp="1"/>
          </p:cNvSpPr>
          <p:nvPr>
            <p:ph type="title"/>
          </p:nvPr>
        </p:nvSpPr>
        <p:spPr>
          <a:xfrm>
            <a:off x="7320466" y="609600"/>
            <a:ext cx="4140014" cy="1330839"/>
          </a:xfrm>
        </p:spPr>
        <p:txBody>
          <a:bodyPr>
            <a:normAutofit/>
          </a:bodyPr>
          <a:lstStyle/>
          <a:p>
            <a:endParaRPr lang="cs-CZ"/>
          </a:p>
        </p:txBody>
      </p:sp>
      <p:pic>
        <p:nvPicPr>
          <p:cNvPr id="2050" name="Picture 2" descr="The best Cannabis ETFs | justETF">
            <a:extLst>
              <a:ext uri="{FF2B5EF4-FFF2-40B4-BE49-F238E27FC236}">
                <a16:creationId xmlns:a16="http://schemas.microsoft.com/office/drawing/2014/main" id="{23B4A382-85F9-4F06-BBA3-9AFA81349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15" r="17029"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AF2F0138-9E29-4179-8666-D96BF4E972B6}"/>
              </a:ext>
            </a:extLst>
          </p:cNvPr>
          <p:cNvSpPr>
            <a:spLocks noGrp="1"/>
          </p:cNvSpPr>
          <p:nvPr>
            <p:ph idx="1"/>
          </p:nvPr>
        </p:nvSpPr>
        <p:spPr>
          <a:xfrm>
            <a:off x="7320465" y="2413590"/>
            <a:ext cx="4140013" cy="3689097"/>
          </a:xfrm>
        </p:spPr>
        <p:txBody>
          <a:bodyPr>
            <a:normAutofit/>
          </a:bodyPr>
          <a:lstStyle/>
          <a:p>
            <a:pPr marL="0" indent="0">
              <a:buNone/>
            </a:pPr>
            <a:r>
              <a:rPr lang="cs-CZ" sz="4400" dirty="0" err="1"/>
              <a:t>Thanks</a:t>
            </a:r>
            <a:r>
              <a:rPr lang="cs-CZ" sz="4400" dirty="0"/>
              <a:t> </a:t>
            </a:r>
            <a:r>
              <a:rPr lang="cs-CZ" sz="4400" dirty="0" err="1"/>
              <a:t>for</a:t>
            </a:r>
            <a:r>
              <a:rPr lang="cs-CZ" sz="4400" dirty="0"/>
              <a:t> </a:t>
            </a:r>
          </a:p>
          <a:p>
            <a:pPr marL="0" indent="0">
              <a:buNone/>
            </a:pPr>
            <a:r>
              <a:rPr lang="cs-CZ" sz="4400" dirty="0" err="1"/>
              <a:t>your</a:t>
            </a:r>
            <a:r>
              <a:rPr lang="cs-CZ" sz="4400" dirty="0"/>
              <a:t> </a:t>
            </a:r>
            <a:r>
              <a:rPr lang="cs-CZ" sz="4400" dirty="0" err="1"/>
              <a:t>attention</a:t>
            </a:r>
            <a:endParaRPr lang="cs-CZ" sz="4400" dirty="0"/>
          </a:p>
        </p:txBody>
      </p:sp>
    </p:spTree>
    <p:extLst>
      <p:ext uri="{BB962C8B-B14F-4D97-AF65-F5344CB8AC3E}">
        <p14:creationId xmlns:p14="http://schemas.microsoft.com/office/powerpoint/2010/main" val="155839293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303</Words>
  <Application>Microsoft Office PowerPoint</Application>
  <PresentationFormat>Širokoúhlá obrazovka</PresentationFormat>
  <Paragraphs>46</Paragraphs>
  <Slides>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vt:i4>
      </vt:variant>
    </vt:vector>
  </HeadingPairs>
  <TitlesOfParts>
    <vt:vector size="12" baseType="lpstr">
      <vt:lpstr>Arial</vt:lpstr>
      <vt:lpstr>Calibri</vt:lpstr>
      <vt:lpstr>Calibri Light</vt:lpstr>
      <vt:lpstr>Motiv Office</vt:lpstr>
      <vt:lpstr>Group A</vt:lpstr>
      <vt:lpstr>A. Dependence of THC concentration in blood on the amount of cannabis smoked was analyzed in one person who smoked different amounts of dried cannabis of the same source. The intervals between measurements were long enough to decrease of THC concentration to 0 before each trial.</vt:lpstr>
      <vt:lpstr>Analysis</vt:lpstr>
      <vt:lpstr>Results</vt:lpstr>
      <vt:lpstr>Prezentace aplikace PowerPoint</vt:lpstr>
      <vt:lpstr>Prezentace aplikace PowerPoint</vt:lpstr>
      <vt:lpstr>Conclusion</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dc:title>
  <dc:creator>Hana Hřebíčková</dc:creator>
  <cp:lastModifiedBy>Hana Hřebíčková</cp:lastModifiedBy>
  <cp:revision>5</cp:revision>
  <dcterms:created xsi:type="dcterms:W3CDTF">2022-04-26T10:17:31Z</dcterms:created>
  <dcterms:modified xsi:type="dcterms:W3CDTF">2022-04-26T10:42:18Z</dcterms:modified>
</cp:coreProperties>
</file>