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E3F87-8D42-460C-9F4F-F12B6E764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23648E-42DF-43C3-BDCD-509E7FFBCA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8CCE57-9004-4E86-B4A9-5A472E5C0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78FB-33AF-4F9D-A72A-83A91AC74184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30ED60-B73A-4AB2-986B-53BA7DFF5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9508C2-C728-4EB8-A948-21EA995B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E828-7DC4-4359-A871-462F27B28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28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030D8E-9957-45C0-A74E-0A27CBD11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9585722-A284-47E1-970F-DD7430019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2D3C25-0625-404D-A1F3-037A64065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78FB-33AF-4F9D-A72A-83A91AC74184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CFA3F0-144E-4A61-BE75-3117F1AB0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E91184-536D-4F6D-A806-DF8B7612D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E828-7DC4-4359-A871-462F27B28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85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0591649-6E5B-4188-B66B-764D824945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F749366-23F0-4566-B071-AE092909A8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3963C3-DC79-4C6B-A3E4-097E384BD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78FB-33AF-4F9D-A72A-83A91AC74184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9D1B6D-1F5D-4210-8A2C-B3FD676E9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350DE5-7E9C-494B-944D-CE668BA17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E828-7DC4-4359-A871-462F27B28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38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3FE7D-BF1F-47AD-9BCC-4F31EF648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37FE72-5FE2-47F7-BCB8-09439CBB8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D3C920-57A6-4EF1-8D01-BBC3F6210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78FB-33AF-4F9D-A72A-83A91AC74184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F4297-0531-4988-A6A5-84B8D7290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76B794-2F23-420D-BDD6-B0F90995E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E828-7DC4-4359-A871-462F27B28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893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BB6C08-7985-4ADA-B32A-E1D95E3B1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613B29-A7DA-49B1-B90E-B61DFBE4A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E90E07-FFE8-4020-9CA7-7BE78AF74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78FB-33AF-4F9D-A72A-83A91AC74184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7C5387-5562-4D20-8536-241AC9979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16DC04-6B20-4732-954B-0EDD407DE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E828-7DC4-4359-A871-462F27B28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86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34F4C-B163-4663-BA1C-8A2764C19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D88C3E-3720-4810-9F26-04EB71C37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47C525-E5E5-4323-AF81-E2B16E397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2125CB-1D78-4D1B-885E-0CE97D16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78FB-33AF-4F9D-A72A-83A91AC74184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44F143-4A5C-4A7A-B433-CCB51B5B7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ACF092-C4A6-41FB-B3B0-686D68039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E828-7DC4-4359-A871-462F27B28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84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02AD3-5C5E-4A9A-8E25-CEE3E4C63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3ECDAD-E0A3-4C96-A1A9-92065191D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FA11FA-5EF0-4A06-849A-55E31DBDD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5113C8D-870B-4070-BEBA-BBC3EEE68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12CED56-77AB-4259-BC9D-3B4BCF3768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D3A4785-BFE1-4D04-8DD1-C9BD878A0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78FB-33AF-4F9D-A72A-83A91AC74184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E8407A1-46BE-47C3-BDC2-2344830CD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972B398-AEF1-44BE-B0B3-EE7974558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E828-7DC4-4359-A871-462F27B28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47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DE4AC-70F7-424E-B93D-0A1FC9F9C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0DB1DBC-F23C-4FDC-88C4-01D6B554E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78FB-33AF-4F9D-A72A-83A91AC74184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0DEA5D0-C2AC-49CE-B0A4-FCDAF94B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5DEF0D-2A36-4230-B93E-44299976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E828-7DC4-4359-A871-462F27B28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37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0E0A9F8-0BC5-4DCA-801D-182391ADB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78FB-33AF-4F9D-A72A-83A91AC74184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055F25-A0E1-4A99-9217-F7FAF8ECD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59A8768-4917-449F-98D4-8D43C583B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E828-7DC4-4359-A871-462F27B28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830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92F8B-F0A3-4B69-8E4D-A38C0F24B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AF54E8-E4BF-4A9D-A154-C59AFC9CB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C3B4F2-29A4-4223-A67D-FEDA6512F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3607D9-74E6-4CBB-B80D-CE8FCDAF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78FB-33AF-4F9D-A72A-83A91AC74184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D89DC3-741D-4BDD-BB70-A19E78D42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F5A19A-0A4F-4430-BE95-1ED84BE4E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E828-7DC4-4359-A871-462F27B28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24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1914CD-BDA2-436A-8455-0E865C702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290F6C-B2C8-434C-BFBB-48A3B88B77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974FEEA-E019-448C-9F62-9F8AE115CC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97D682-8438-4DA6-9C53-66C40331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78FB-33AF-4F9D-A72A-83A91AC74184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444ED6-3D73-4EA5-BE3E-939545AD7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A0C277-4754-4E42-8EF0-0B048A680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E828-7DC4-4359-A871-462F27B28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29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DCA5A8C-ABF1-47FA-8030-5B92CA0EF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A21F91-E9DA-49C5-B741-28CE8EFB1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39DC26-579D-4009-8531-0B711DF22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78FB-33AF-4F9D-A72A-83A91AC74184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44D230-0F79-4BC7-A809-2711F5EAA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8F0FB9-CF12-4839-A5D6-612229553C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FE828-7DC4-4359-A871-462F27B28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69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A06B1-6C48-45C1-BB73-82AA802628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Task C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BC1B33-46A1-4D96-B29F-21D17C958E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26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DE492-6B35-45A8-8201-6B111E03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246AB3-BDBC-4348-B62D-328DF2DEB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2412"/>
            <a:ext cx="10515600" cy="6685670"/>
          </a:xfrm>
        </p:spPr>
        <p:txBody>
          <a:bodyPr>
            <a:normAutofit/>
          </a:bodyPr>
          <a:lstStyle/>
          <a:p>
            <a:r>
              <a:rPr lang="en-US" dirty="0"/>
              <a:t>Relationship between mean age of children in a family and height of Christmas tree was studied. The resulting data were following: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Does the age of children in family affect the height of the Christmas tree bought by the parents?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6985983-47FD-4975-AD6F-3ABE7AD62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799610"/>
              </p:ext>
            </p:extLst>
          </p:nvPr>
        </p:nvGraphicFramePr>
        <p:xfrm>
          <a:off x="1260820" y="1402080"/>
          <a:ext cx="81280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47687483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598701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Tree height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819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822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4,2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47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0,8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15,8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063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7,6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93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12,8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177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16,4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565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15,3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256939"/>
                  </a:ext>
                </a:extLst>
              </a:tr>
              <a:tr h="291592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2,8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756549"/>
                  </a:ext>
                </a:extLst>
              </a:tr>
              <a:tr h="217424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19,5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248835"/>
                  </a:ext>
                </a:extLst>
              </a:tr>
              <a:tr h="14325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5,6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366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07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F8E4C3-6230-4467-87CD-C99621412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hypothesis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7E87DC-C474-4533-B11F-9FD7E01AB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correlation between the height of Christmas tree and the age of the children.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427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3F981-CCA9-427D-A190-1C3763C5A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script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267A0E-7726-4361-8864-B358C4038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tree</a:t>
            </a:r>
            <a:r>
              <a:rPr lang="cs-CZ" dirty="0"/>
              <a:t>&lt;-read.delim2("</a:t>
            </a:r>
            <a:r>
              <a:rPr lang="cs-CZ" dirty="0" err="1"/>
              <a:t>clipboard</a:t>
            </a:r>
            <a:r>
              <a:rPr lang="cs-CZ" dirty="0"/>
              <a:t>")</a:t>
            </a:r>
          </a:p>
          <a:p>
            <a:r>
              <a:rPr lang="cs-CZ" dirty="0" err="1"/>
              <a:t>cor.test</a:t>
            </a:r>
            <a:r>
              <a:rPr lang="cs-CZ" dirty="0"/>
              <a:t>(</a:t>
            </a:r>
            <a:r>
              <a:rPr lang="cs-CZ" dirty="0" err="1"/>
              <a:t>tree$tree.height</a:t>
            </a:r>
            <a:r>
              <a:rPr lang="cs-CZ" dirty="0"/>
              <a:t>, </a:t>
            </a:r>
            <a:r>
              <a:rPr lang="cs-CZ" dirty="0" err="1"/>
              <a:t>tree$age</a:t>
            </a:r>
            <a:r>
              <a:rPr lang="cs-CZ" dirty="0"/>
              <a:t>)</a:t>
            </a:r>
          </a:p>
          <a:p>
            <a:r>
              <a:rPr lang="cs-CZ" dirty="0" err="1"/>
              <a:t>lm.c</a:t>
            </a:r>
            <a:r>
              <a:rPr lang="cs-CZ" dirty="0"/>
              <a:t>&lt;-</a:t>
            </a:r>
            <a:r>
              <a:rPr lang="cs-CZ" dirty="0" err="1"/>
              <a:t>lm</a:t>
            </a:r>
            <a:r>
              <a:rPr lang="cs-CZ" dirty="0"/>
              <a:t>(</a:t>
            </a:r>
            <a:r>
              <a:rPr lang="cs-CZ" dirty="0" err="1"/>
              <a:t>tree$tree.height~tree$age</a:t>
            </a:r>
            <a:r>
              <a:rPr lang="cs-CZ" dirty="0"/>
              <a:t>)</a:t>
            </a:r>
          </a:p>
          <a:p>
            <a:r>
              <a:rPr lang="cs-CZ" dirty="0" err="1"/>
              <a:t>summary</a:t>
            </a:r>
            <a:r>
              <a:rPr lang="cs-CZ" dirty="0"/>
              <a:t>(</a:t>
            </a:r>
            <a:r>
              <a:rPr lang="cs-CZ" dirty="0" err="1"/>
              <a:t>lm.c</a:t>
            </a:r>
            <a:r>
              <a:rPr lang="cs-CZ" dirty="0"/>
              <a:t>)</a:t>
            </a:r>
          </a:p>
          <a:p>
            <a:r>
              <a:rPr lang="cs-CZ" dirty="0" err="1"/>
              <a:t>ggplot</a:t>
            </a:r>
            <a:r>
              <a:rPr lang="cs-CZ" dirty="0"/>
              <a:t>(data=</a:t>
            </a:r>
            <a:r>
              <a:rPr lang="cs-CZ" dirty="0" err="1"/>
              <a:t>tree</a:t>
            </a:r>
            <a:r>
              <a:rPr lang="cs-CZ" dirty="0"/>
              <a:t>, </a:t>
            </a:r>
            <a:r>
              <a:rPr lang="cs-CZ" dirty="0" err="1"/>
              <a:t>aes</a:t>
            </a:r>
            <a:r>
              <a:rPr lang="cs-CZ" dirty="0"/>
              <a:t>(x=</a:t>
            </a:r>
            <a:r>
              <a:rPr lang="cs-CZ" dirty="0" err="1"/>
              <a:t>age</a:t>
            </a:r>
            <a:r>
              <a:rPr lang="cs-CZ" dirty="0"/>
              <a:t>, y=</a:t>
            </a:r>
            <a:r>
              <a:rPr lang="cs-CZ" dirty="0" err="1"/>
              <a:t>tree.height</a:t>
            </a:r>
            <a:r>
              <a:rPr lang="cs-CZ" dirty="0"/>
              <a:t>))+</a:t>
            </a:r>
            <a:r>
              <a:rPr lang="cs-CZ" dirty="0" err="1"/>
              <a:t>geom_point</a:t>
            </a:r>
            <a:r>
              <a:rPr lang="cs-CZ" dirty="0"/>
              <a:t>()+</a:t>
            </a:r>
          </a:p>
          <a:p>
            <a:r>
              <a:rPr lang="cs-CZ" dirty="0"/>
              <a:t>  </a:t>
            </a:r>
            <a:r>
              <a:rPr lang="cs-CZ" dirty="0" err="1"/>
              <a:t>geom_smooth</a:t>
            </a:r>
            <a:r>
              <a:rPr lang="cs-CZ" dirty="0"/>
              <a:t>(</a:t>
            </a:r>
            <a:r>
              <a:rPr lang="cs-CZ" dirty="0" err="1"/>
              <a:t>method</a:t>
            </a:r>
            <a:r>
              <a:rPr lang="cs-CZ" dirty="0"/>
              <a:t>="</a:t>
            </a:r>
            <a:r>
              <a:rPr lang="cs-CZ" dirty="0" err="1"/>
              <a:t>lm</a:t>
            </a:r>
            <a:r>
              <a:rPr lang="cs-CZ" dirty="0"/>
              <a:t>", </a:t>
            </a:r>
            <a:r>
              <a:rPr lang="cs-CZ" dirty="0" err="1"/>
              <a:t>color</a:t>
            </a:r>
            <a:r>
              <a:rPr lang="cs-CZ" dirty="0"/>
              <a:t>=1)+</a:t>
            </a:r>
          </a:p>
          <a:p>
            <a:r>
              <a:rPr lang="cs-CZ" dirty="0"/>
              <a:t>  </a:t>
            </a:r>
            <a:r>
              <a:rPr lang="cs-CZ" dirty="0" err="1"/>
              <a:t>labs</a:t>
            </a:r>
            <a:r>
              <a:rPr lang="cs-CZ" dirty="0"/>
              <a:t>(x="Age", y="</a:t>
            </a:r>
            <a:r>
              <a:rPr lang="cs-CZ" dirty="0" err="1"/>
              <a:t>Tree</a:t>
            </a:r>
            <a:r>
              <a:rPr lang="cs-CZ" dirty="0"/>
              <a:t> </a:t>
            </a:r>
            <a:r>
              <a:rPr lang="cs-CZ" dirty="0" err="1"/>
              <a:t>height</a:t>
            </a:r>
            <a:r>
              <a:rPr lang="cs-CZ" dirty="0"/>
              <a:t>")+</a:t>
            </a:r>
            <a:r>
              <a:rPr lang="cs-CZ" dirty="0" err="1"/>
              <a:t>theme_classic</a:t>
            </a:r>
            <a:r>
              <a:rPr lang="cs-CZ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29726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C4399-7E83-4C2F-805E-7646C88B3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E78DA4-647A-49AD-8D50-ED3FC0C0E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	Pearson's product-moment correlation</a:t>
            </a:r>
          </a:p>
          <a:p>
            <a:endParaRPr lang="en-US" dirty="0"/>
          </a:p>
          <a:p>
            <a:r>
              <a:rPr lang="en-US" dirty="0"/>
              <a:t>data:  </a:t>
            </a:r>
            <a:r>
              <a:rPr lang="en-US" dirty="0" err="1"/>
              <a:t>tree$tree.height</a:t>
            </a:r>
            <a:r>
              <a:rPr lang="en-US" dirty="0"/>
              <a:t> and </a:t>
            </a:r>
            <a:r>
              <a:rPr lang="en-US" dirty="0" err="1"/>
              <a:t>tree$age</a:t>
            </a:r>
            <a:endParaRPr lang="en-US" dirty="0"/>
          </a:p>
          <a:p>
            <a:r>
              <a:rPr lang="en-US" dirty="0"/>
              <a:t>t = -3.8541, df = 8, </a:t>
            </a:r>
            <a:r>
              <a:rPr lang="en-US" dirty="0">
                <a:solidFill>
                  <a:srgbClr val="FF0000"/>
                </a:solidFill>
              </a:rPr>
              <a:t>p-value = 0.004849</a:t>
            </a:r>
          </a:p>
          <a:p>
            <a:r>
              <a:rPr lang="en-US" dirty="0"/>
              <a:t>alternative hypothesis: true correlation is not equal to 0</a:t>
            </a:r>
          </a:p>
          <a:p>
            <a:r>
              <a:rPr lang="en-US" dirty="0"/>
              <a:t>95 percent confidence interval:</a:t>
            </a:r>
          </a:p>
          <a:p>
            <a:r>
              <a:rPr lang="en-US" dirty="0"/>
              <a:t> -0.9523889 -0.3585995</a:t>
            </a:r>
          </a:p>
          <a:p>
            <a:r>
              <a:rPr lang="en-US" dirty="0"/>
              <a:t>sample estimates:</a:t>
            </a:r>
          </a:p>
          <a:p>
            <a:r>
              <a:rPr lang="en-US" dirty="0"/>
              <a:t>       </a:t>
            </a:r>
            <a:r>
              <a:rPr lang="en-US" dirty="0" err="1"/>
              <a:t>cor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-0.8061992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953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919CE-2C4A-4927-BAA9-CEC0A8E71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48843-3E7F-4DA4-8639-9FFA44783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/>
              <a:t>Call:</a:t>
            </a:r>
          </a:p>
          <a:p>
            <a:r>
              <a:rPr lang="cs-CZ" dirty="0" err="1"/>
              <a:t>lm</a:t>
            </a:r>
            <a:r>
              <a:rPr lang="cs-CZ" dirty="0"/>
              <a:t>(</a:t>
            </a:r>
            <a:r>
              <a:rPr lang="cs-CZ" dirty="0" err="1"/>
              <a:t>formula</a:t>
            </a:r>
            <a:r>
              <a:rPr lang="cs-CZ" dirty="0"/>
              <a:t> = </a:t>
            </a:r>
            <a:r>
              <a:rPr lang="cs-CZ" dirty="0" err="1"/>
              <a:t>tree$tree.height</a:t>
            </a:r>
            <a:r>
              <a:rPr lang="cs-CZ" dirty="0"/>
              <a:t> ~ </a:t>
            </a:r>
            <a:r>
              <a:rPr lang="cs-CZ" dirty="0" err="1"/>
              <a:t>tree$age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Residuals</a:t>
            </a:r>
            <a:r>
              <a:rPr lang="cs-CZ" dirty="0"/>
              <a:t>:</a:t>
            </a:r>
          </a:p>
          <a:p>
            <a:r>
              <a:rPr lang="cs-CZ" dirty="0"/>
              <a:t>     Min       1Q   </a:t>
            </a:r>
            <a:r>
              <a:rPr lang="cs-CZ" dirty="0" err="1"/>
              <a:t>Median</a:t>
            </a:r>
            <a:r>
              <a:rPr lang="cs-CZ" dirty="0"/>
              <a:t>       3Q      Max </a:t>
            </a:r>
          </a:p>
          <a:p>
            <a:r>
              <a:rPr lang="cs-CZ" dirty="0"/>
              <a:t>-0.78154 -0.35686 -0.03737  0.46167  0.56491 </a:t>
            </a:r>
          </a:p>
          <a:p>
            <a:endParaRPr lang="cs-CZ" dirty="0"/>
          </a:p>
          <a:p>
            <a:r>
              <a:rPr lang="cs-CZ" dirty="0" err="1"/>
              <a:t>Coefficients</a:t>
            </a:r>
            <a:r>
              <a:rPr lang="cs-CZ" dirty="0"/>
              <a:t>:</a:t>
            </a:r>
          </a:p>
          <a:p>
            <a:r>
              <a:rPr lang="cs-CZ" dirty="0"/>
              <a:t>            </a:t>
            </a:r>
            <a:r>
              <a:rPr lang="cs-CZ" dirty="0" err="1"/>
              <a:t>Estimate</a:t>
            </a:r>
            <a:r>
              <a:rPr lang="cs-CZ" dirty="0"/>
              <a:t> </a:t>
            </a:r>
            <a:r>
              <a:rPr lang="cs-CZ" dirty="0" err="1"/>
              <a:t>Std</a:t>
            </a:r>
            <a:r>
              <a:rPr lang="cs-CZ" dirty="0"/>
              <a:t>. </a:t>
            </a:r>
            <a:r>
              <a:rPr lang="cs-CZ" dirty="0" err="1"/>
              <a:t>Error</a:t>
            </a:r>
            <a:r>
              <a:rPr lang="cs-CZ" dirty="0"/>
              <a:t> t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Pr</a:t>
            </a:r>
            <a:r>
              <a:rPr lang="cs-CZ" dirty="0"/>
              <a:t>(&gt;|t|)    </a:t>
            </a:r>
          </a:p>
          <a:p>
            <a:r>
              <a:rPr lang="cs-CZ" dirty="0"/>
              <a:t>(</a:t>
            </a:r>
            <a:r>
              <a:rPr lang="cs-CZ" dirty="0" err="1"/>
              <a:t>Intercept</a:t>
            </a:r>
            <a:r>
              <a:rPr lang="cs-CZ" dirty="0"/>
              <a:t>)  2.99572    0.34361   8.718 2.34e-05 ***</a:t>
            </a:r>
          </a:p>
          <a:p>
            <a:r>
              <a:rPr lang="cs-CZ" dirty="0" err="1"/>
              <a:t>tree$age</a:t>
            </a:r>
            <a:r>
              <a:rPr lang="cs-CZ" dirty="0"/>
              <a:t>    -0.10968    0.02846  -3.854  </a:t>
            </a:r>
            <a:r>
              <a:rPr lang="cs-CZ" dirty="0">
                <a:solidFill>
                  <a:srgbClr val="FF0000"/>
                </a:solidFill>
              </a:rPr>
              <a:t>0.00485</a:t>
            </a:r>
            <a:r>
              <a:rPr lang="cs-CZ" dirty="0"/>
              <a:t> ** </a:t>
            </a:r>
          </a:p>
          <a:p>
            <a:r>
              <a:rPr lang="cs-CZ" dirty="0"/>
              <a:t>---</a:t>
            </a:r>
          </a:p>
          <a:p>
            <a:r>
              <a:rPr lang="cs-CZ" dirty="0" err="1"/>
              <a:t>Signif</a:t>
            </a:r>
            <a:r>
              <a:rPr lang="cs-CZ" dirty="0"/>
              <a:t>. </a:t>
            </a:r>
            <a:r>
              <a:rPr lang="cs-CZ" dirty="0" err="1"/>
              <a:t>codes</a:t>
            </a:r>
            <a:r>
              <a:rPr lang="cs-CZ" dirty="0"/>
              <a:t>:  0 ‘***’ 0.001 ‘**’ 0.01 ‘*’ 0.05 ‘.’ 0.1 ‘ ’ 1</a:t>
            </a:r>
          </a:p>
          <a:p>
            <a:endParaRPr lang="cs-CZ" dirty="0"/>
          </a:p>
          <a:p>
            <a:r>
              <a:rPr lang="cs-CZ" dirty="0" err="1"/>
              <a:t>Residual</a:t>
            </a:r>
            <a:r>
              <a:rPr lang="cs-CZ" dirty="0"/>
              <a:t> standard </a:t>
            </a:r>
            <a:r>
              <a:rPr lang="cs-CZ" dirty="0" err="1"/>
              <a:t>error</a:t>
            </a:r>
            <a:r>
              <a:rPr lang="cs-CZ" dirty="0"/>
              <a:t>: 0.5001 on 8 </a:t>
            </a:r>
            <a:r>
              <a:rPr lang="cs-CZ" dirty="0" err="1"/>
              <a:t>degrees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freedom</a:t>
            </a:r>
            <a:endParaRPr lang="cs-CZ" dirty="0"/>
          </a:p>
          <a:p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R-</a:t>
            </a:r>
            <a:r>
              <a:rPr lang="cs-CZ" dirty="0" err="1">
                <a:solidFill>
                  <a:srgbClr val="FF0000"/>
                </a:solidFill>
              </a:rPr>
              <a:t>squared</a:t>
            </a:r>
            <a:r>
              <a:rPr lang="cs-CZ" dirty="0">
                <a:solidFill>
                  <a:srgbClr val="FF0000"/>
                </a:solidFill>
              </a:rPr>
              <a:t>:   0.65</a:t>
            </a:r>
            <a:r>
              <a:rPr lang="cs-CZ" dirty="0"/>
              <a:t>,	</a:t>
            </a:r>
            <a:r>
              <a:rPr lang="cs-CZ" dirty="0" err="1"/>
              <a:t>Adjusted</a:t>
            </a:r>
            <a:r>
              <a:rPr lang="cs-CZ" dirty="0"/>
              <a:t> R-</a:t>
            </a:r>
            <a:r>
              <a:rPr lang="cs-CZ" dirty="0" err="1"/>
              <a:t>squared</a:t>
            </a:r>
            <a:r>
              <a:rPr lang="cs-CZ" dirty="0"/>
              <a:t>:  0.6062 </a:t>
            </a:r>
          </a:p>
          <a:p>
            <a:r>
              <a:rPr lang="cs-CZ" dirty="0"/>
              <a:t>F-</a:t>
            </a:r>
            <a:r>
              <a:rPr lang="cs-CZ" dirty="0" err="1"/>
              <a:t>statistic</a:t>
            </a:r>
            <a:r>
              <a:rPr lang="cs-CZ" dirty="0"/>
              <a:t>: 14.85 on 1 and 8 DF,  p-</a:t>
            </a:r>
            <a:r>
              <a:rPr lang="cs-CZ" dirty="0" err="1"/>
              <a:t>value</a:t>
            </a:r>
            <a:r>
              <a:rPr lang="cs-CZ" dirty="0"/>
              <a:t>: 0.004849</a:t>
            </a:r>
          </a:p>
        </p:txBody>
      </p:sp>
    </p:spTree>
    <p:extLst>
      <p:ext uri="{BB962C8B-B14F-4D97-AF65-F5344CB8AC3E}">
        <p14:creationId xmlns:p14="http://schemas.microsoft.com/office/powerpoint/2010/main" val="1556872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54205D-83B7-4770-88D5-C26E704A1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B467076-5ECA-488C-B1BB-EF5903359A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306" y="921972"/>
            <a:ext cx="7419388" cy="5014056"/>
          </a:xfrm>
        </p:spPr>
      </p:pic>
    </p:spTree>
    <p:extLst>
      <p:ext uri="{BB962C8B-B14F-4D97-AF65-F5344CB8AC3E}">
        <p14:creationId xmlns:p14="http://schemas.microsoft.com/office/powerpoint/2010/main" val="450945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DC7C8-B42E-4327-9E92-9CF2338F4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4C5E80-3067-4BE4-AE87-C010AF761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negative linear regression between the age of children and the tree height.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4199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368</Words>
  <Application>Microsoft Office PowerPoint</Application>
  <PresentationFormat>Širokoúhlá obrazovka</PresentationFormat>
  <Paragraphs>74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Task C</vt:lpstr>
      <vt:lpstr>Prezentace aplikace PowerPoint</vt:lpstr>
      <vt:lpstr>Null hypothesis</vt:lpstr>
      <vt:lpstr>R script</vt:lpstr>
      <vt:lpstr>Results</vt:lpstr>
      <vt:lpstr>Results</vt:lpstr>
      <vt:lpstr>Prezentace aplikace PowerPoint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C</dc:title>
  <dc:creator>Andrea Lacigová</dc:creator>
  <cp:lastModifiedBy>Andrea Lacigová</cp:lastModifiedBy>
  <cp:revision>3</cp:revision>
  <dcterms:created xsi:type="dcterms:W3CDTF">2022-04-26T10:18:54Z</dcterms:created>
  <dcterms:modified xsi:type="dcterms:W3CDTF">2022-04-26T10:42:54Z</dcterms:modified>
</cp:coreProperties>
</file>