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258" r:id="rId3"/>
    <p:sldId id="259" r:id="rId4"/>
    <p:sldId id="260" r:id="rId5"/>
    <p:sldId id="261" r:id="rId6"/>
    <p:sldId id="266" r:id="rId7"/>
    <p:sldId id="262" r:id="rId8"/>
    <p:sldId id="295" r:id="rId9"/>
    <p:sldId id="263" r:id="rId10"/>
    <p:sldId id="268" r:id="rId11"/>
    <p:sldId id="264" r:id="rId12"/>
    <p:sldId id="265" r:id="rId13"/>
    <p:sldId id="296" r:id="rId14"/>
    <p:sldId id="297" r:id="rId15"/>
    <p:sldId id="267" r:id="rId16"/>
    <p:sldId id="269" r:id="rId17"/>
    <p:sldId id="270" r:id="rId18"/>
    <p:sldId id="299" r:id="rId19"/>
    <p:sldId id="271" r:id="rId20"/>
    <p:sldId id="272" r:id="rId21"/>
    <p:sldId id="298" r:id="rId22"/>
    <p:sldId id="273" r:id="rId23"/>
    <p:sldId id="274" r:id="rId24"/>
    <p:sldId id="275" r:id="rId25"/>
    <p:sldId id="276" r:id="rId26"/>
    <p:sldId id="281" r:id="rId27"/>
    <p:sldId id="306" r:id="rId28"/>
    <p:sldId id="277" r:id="rId29"/>
    <p:sldId id="278" r:id="rId30"/>
    <p:sldId id="279" r:id="rId31"/>
    <p:sldId id="280" r:id="rId32"/>
    <p:sldId id="282" r:id="rId33"/>
    <p:sldId id="283" r:id="rId34"/>
    <p:sldId id="284" r:id="rId35"/>
    <p:sldId id="300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4" r:id="rId44"/>
    <p:sldId id="307" r:id="rId45"/>
    <p:sldId id="292" r:id="rId46"/>
    <p:sldId id="293" r:id="rId47"/>
    <p:sldId id="301" r:id="rId48"/>
    <p:sldId id="302" r:id="rId49"/>
    <p:sldId id="303" r:id="rId50"/>
    <p:sldId id="304" r:id="rId51"/>
    <p:sldId id="305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65" autoAdjust="0"/>
  </p:normalViewPr>
  <p:slideViewPr>
    <p:cSldViewPr snapToGrid="0">
      <p:cViewPr varScale="1">
        <p:scale>
          <a:sx n="61" d="100"/>
          <a:sy n="61" d="100"/>
        </p:scale>
        <p:origin x="3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D51D3-0381-469B-BE1D-5EB8CC9224C6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5344A-A88C-4D33-B920-2FACDB92DF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611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 rostlin lze extrahovat asi 0,0003 %, proto se využívá biotechnologie nebo chemická syntéza.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5344A-A88C-4D33-B920-2FACDB92DFB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8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5344A-A88C-4D33-B920-2FACDB92DFB3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888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69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964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402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28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8078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83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028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09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14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314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6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CCB95-09F5-452B-8DC7-7A23DD75523D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8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book/10.1007/978-94-017-9223-3" TargetMode="Externa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hs.org/ishs-article/764_11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action/doSearch?ContribAuthorStored=Roberts%2C+Susan+C" TargetMode="External"/><Relationship Id="rId2" Type="http://schemas.openxmlformats.org/officeDocument/2006/relationships/hyperlink" Target="https://onlinelibrary.wiley.com/action/doSearch?ContribAuthorStored=Wilson%2C+Sarah+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tissuecultureaustralia.com.au/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00425-018-2910-1#auth-Claudia_A_-Espinosa_Leal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2904" t="20699" r="24416" b="9867"/>
          <a:stretch/>
        </p:blipFill>
        <p:spPr>
          <a:xfrm>
            <a:off x="1799011" y="140459"/>
            <a:ext cx="8740072" cy="647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05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680" t="20036" r="24901" b="8726"/>
          <a:stretch/>
        </p:blipFill>
        <p:spPr>
          <a:xfrm>
            <a:off x="1993393" y="-82295"/>
            <a:ext cx="8603368" cy="670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65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07" t="27812" r="24783" b="6623"/>
          <a:stretch/>
        </p:blipFill>
        <p:spPr>
          <a:xfrm>
            <a:off x="1225295" y="0"/>
            <a:ext cx="9181510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27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15" t="21928" r="23956" b="6414"/>
          <a:stretch/>
        </p:blipFill>
        <p:spPr>
          <a:xfrm>
            <a:off x="1371468" y="118872"/>
            <a:ext cx="9114606" cy="68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87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Orgánové kultury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„</a:t>
            </a:r>
            <a:r>
              <a:rPr lang="cs-CZ" b="1" dirty="0" err="1"/>
              <a:t>hairy</a:t>
            </a:r>
            <a:r>
              <a:rPr lang="cs-CZ" b="1" dirty="0"/>
              <a:t> </a:t>
            </a:r>
            <a:r>
              <a:rPr lang="cs-CZ" b="1" dirty="0" err="1"/>
              <a:t>roots</a:t>
            </a:r>
            <a:r>
              <a:rPr lang="cs-CZ" dirty="0"/>
              <a:t>“ kultury získané pomocí infekcí bakterie</a:t>
            </a:r>
            <a:r>
              <a:rPr lang="en-US" dirty="0"/>
              <a:t> </a:t>
            </a:r>
            <a:r>
              <a:rPr lang="en-US" i="1" dirty="0"/>
              <a:t>Agrobacterium </a:t>
            </a:r>
            <a:r>
              <a:rPr lang="en-US" i="1" dirty="0" err="1"/>
              <a:t>rhizogenes</a:t>
            </a:r>
            <a:r>
              <a:rPr lang="en-US" i="1" dirty="0"/>
              <a:t> </a:t>
            </a:r>
            <a:r>
              <a:rPr lang="en-US" dirty="0"/>
              <a:t> </a:t>
            </a:r>
            <a:endParaRPr lang="cs-CZ" dirty="0"/>
          </a:p>
          <a:p>
            <a:pPr lvl="1"/>
            <a:r>
              <a:rPr lang="cs-CZ" dirty="0"/>
              <a:t>Rostou bez rostlinných hormonů a mají rychlost růstu podobnou buněčným suspenzím</a:t>
            </a:r>
          </a:p>
          <a:p>
            <a:pPr lvl="1"/>
            <a:r>
              <a:rPr lang="cs-CZ" dirty="0"/>
              <a:t>Jsou dobrými producenty kořenových sekundárních metabolitů</a:t>
            </a:r>
          </a:p>
          <a:p>
            <a:r>
              <a:rPr lang="cs-CZ" b="1" dirty="0"/>
              <a:t>Prýtové </a:t>
            </a:r>
            <a:r>
              <a:rPr lang="cs-CZ" dirty="0"/>
              <a:t>kultury mohou produkovat sekundární metabolity syntetizované v nadzemních částech rostlin, např. esenciální oleje, terpenoidy, alkaloidy apod.</a:t>
            </a:r>
          </a:p>
        </p:txBody>
      </p:sp>
    </p:spTree>
    <p:extLst>
      <p:ext uri="{BB962C8B-B14F-4D97-AF65-F5344CB8AC3E}">
        <p14:creationId xmlns:p14="http://schemas.microsoft.com/office/powerpoint/2010/main" val="2844272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Orgánové kultury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Komerčně zatím nejsou „</a:t>
            </a:r>
            <a:r>
              <a:rPr lang="cs-CZ" dirty="0" err="1"/>
              <a:t>hairy</a:t>
            </a:r>
            <a:r>
              <a:rPr lang="cs-CZ" dirty="0"/>
              <a:t> </a:t>
            </a:r>
            <a:r>
              <a:rPr lang="cs-CZ" dirty="0" err="1"/>
              <a:t>roots</a:t>
            </a:r>
            <a:r>
              <a:rPr lang="cs-CZ" dirty="0"/>
              <a:t>“ využívány, pokusy v laboratorním měřítku</a:t>
            </a:r>
          </a:p>
          <a:p>
            <a:r>
              <a:rPr lang="cs-CZ" dirty="0"/>
              <a:t>Úspěšné jsou kultury adventivních kořenů, např. </a:t>
            </a:r>
            <a:r>
              <a:rPr lang="cs-CZ" i="1" dirty="0" err="1"/>
              <a:t>Panax</a:t>
            </a:r>
            <a:r>
              <a:rPr lang="cs-CZ" i="1" dirty="0"/>
              <a:t> </a:t>
            </a:r>
            <a:r>
              <a:rPr lang="cs-CZ" i="1" dirty="0" err="1"/>
              <a:t>ginseng</a:t>
            </a:r>
            <a:r>
              <a:rPr lang="cs-CZ" dirty="0"/>
              <a:t>, </a:t>
            </a:r>
            <a:r>
              <a:rPr lang="cs-CZ" i="1" dirty="0" err="1"/>
              <a:t>Echinacea</a:t>
            </a:r>
            <a:r>
              <a:rPr lang="cs-CZ" i="1" dirty="0"/>
              <a:t> </a:t>
            </a:r>
            <a:r>
              <a:rPr lang="cs-CZ" i="1" dirty="0" err="1"/>
              <a:t>purpuria</a:t>
            </a:r>
            <a:r>
              <a:rPr lang="cs-CZ" dirty="0"/>
              <a:t>, </a:t>
            </a:r>
            <a:r>
              <a:rPr lang="cs-CZ" i="1" dirty="0" err="1"/>
              <a:t>Hypericum</a:t>
            </a:r>
            <a:r>
              <a:rPr lang="cs-CZ" i="1" dirty="0"/>
              <a:t> </a:t>
            </a:r>
            <a:r>
              <a:rPr lang="cs-CZ" i="1" dirty="0" err="1"/>
              <a:t>perforatum</a:t>
            </a:r>
            <a:r>
              <a:rPr lang="cs-CZ" i="1" dirty="0"/>
              <a:t> </a:t>
            </a:r>
            <a:r>
              <a:rPr lang="cs-CZ" dirty="0"/>
              <a:t>(</a:t>
            </a:r>
            <a:r>
              <a:rPr lang="cs-CZ" dirty="0" err="1"/>
              <a:t>hypericin</a:t>
            </a:r>
            <a:r>
              <a:rPr lang="cs-CZ" dirty="0"/>
              <a:t>, </a:t>
            </a:r>
            <a:r>
              <a:rPr lang="cs-CZ" dirty="0" err="1"/>
              <a:t>hyperin</a:t>
            </a:r>
            <a:r>
              <a:rPr lang="cs-CZ" dirty="0"/>
              <a:t>, </a:t>
            </a:r>
            <a:r>
              <a:rPr lang="cs-CZ" dirty="0" err="1"/>
              <a:t>quercetin</a:t>
            </a:r>
            <a:r>
              <a:rPr lang="cs-CZ" dirty="0"/>
              <a:t>…)</a:t>
            </a:r>
          </a:p>
          <a:p>
            <a:r>
              <a:rPr lang="cs-CZ" dirty="0"/>
              <a:t>Kvůli složitému růstu prýtových kultur jsou tyto zatím málo využívány a to hlavně pro složité a obtížně </a:t>
            </a:r>
            <a:r>
              <a:rPr lang="cs-CZ" dirty="0" err="1"/>
              <a:t>syntetizovatelné</a:t>
            </a:r>
            <a:r>
              <a:rPr lang="cs-CZ" dirty="0"/>
              <a:t>  a drahé sloučeniny nebo jako biologické matrixy pro expresi rekombinantních proteinů</a:t>
            </a:r>
          </a:p>
          <a:p>
            <a:r>
              <a:rPr lang="cs-CZ" dirty="0" err="1"/>
              <a:t>Kokultivace</a:t>
            </a:r>
            <a:r>
              <a:rPr lang="cs-CZ" dirty="0"/>
              <a:t> různých </a:t>
            </a:r>
            <a:r>
              <a:rPr lang="cs-CZ" i="1" dirty="0"/>
              <a:t>in vitro</a:t>
            </a:r>
            <a:r>
              <a:rPr lang="cs-CZ" dirty="0"/>
              <a:t> kultur jednoho </a:t>
            </a:r>
            <a:r>
              <a:rPr lang="cs-CZ" dirty="0" err="1"/>
              <a:t>rost</a:t>
            </a:r>
            <a:r>
              <a:rPr lang="cs-CZ" dirty="0"/>
              <a:t>. druhu a </a:t>
            </a:r>
            <a:r>
              <a:rPr lang="cs-CZ" dirty="0" err="1"/>
              <a:t>kokultivace</a:t>
            </a:r>
            <a:r>
              <a:rPr lang="cs-CZ" dirty="0"/>
              <a:t> různých </a:t>
            </a:r>
            <a:r>
              <a:rPr lang="cs-CZ" dirty="0" err="1"/>
              <a:t>rost</a:t>
            </a:r>
            <a:r>
              <a:rPr lang="cs-CZ" dirty="0"/>
              <a:t>. druhů se také testují za účelem zvýšení výtěžku SM</a:t>
            </a:r>
          </a:p>
        </p:txBody>
      </p:sp>
    </p:spTree>
    <p:extLst>
      <p:ext uri="{BB962C8B-B14F-4D97-AF65-F5344CB8AC3E}">
        <p14:creationId xmlns:p14="http://schemas.microsoft.com/office/powerpoint/2010/main" val="4028752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9" t="21717" r="24665" b="8095"/>
          <a:stretch/>
        </p:blipFill>
        <p:spPr>
          <a:xfrm>
            <a:off x="1856232" y="73152"/>
            <a:ext cx="8695944" cy="65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95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07" t="17095" r="24310" b="10827"/>
          <a:stretch/>
        </p:blipFill>
        <p:spPr>
          <a:xfrm>
            <a:off x="-124547" y="0"/>
            <a:ext cx="8033548" cy="6206099"/>
          </a:xfrm>
          <a:prstGeom prst="rect">
            <a:avLst/>
          </a:prstGeom>
        </p:spPr>
      </p:pic>
      <p:pic>
        <p:nvPicPr>
          <p:cNvPr id="2050" name="Picture 2" descr="Bioreactor Technology for Sustainable Production of Valuable Plant  Metabolites: Challenges and Advances | SpringerLink">
            <a:extLst>
              <a:ext uri="{FF2B5EF4-FFF2-40B4-BE49-F238E27FC236}">
                <a16:creationId xmlns:a16="http://schemas.microsoft.com/office/drawing/2014/main" id="{FD22C448-A674-49B3-9E41-D11ED336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74" y="342900"/>
            <a:ext cx="52197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238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25" t="19196" r="24428" b="12718"/>
          <a:stretch/>
        </p:blipFill>
        <p:spPr>
          <a:xfrm>
            <a:off x="1591056" y="246253"/>
            <a:ext cx="8627438" cy="63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26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ign of Bioreactors for Plant Cell and Organ Cultures | SpringerLink">
            <a:extLst>
              <a:ext uri="{FF2B5EF4-FFF2-40B4-BE49-F238E27FC236}">
                <a16:creationId xmlns:a16="http://schemas.microsoft.com/office/drawing/2014/main" id="{D4841212-10C8-4B24-A0D5-5C208CB15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885" y="904686"/>
            <a:ext cx="6282230" cy="504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925F400-B617-472A-A003-FA15AB6BCEA3}"/>
              </a:ext>
            </a:extLst>
          </p:cNvPr>
          <p:cNvSpPr txBox="1"/>
          <p:nvPr/>
        </p:nvSpPr>
        <p:spPr>
          <a:xfrm>
            <a:off x="3188574" y="6334780"/>
            <a:ext cx="10054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Design of Bioreactors for Plant Cell and Organ Cultures</a:t>
            </a:r>
            <a:endParaRPr lang="cs-CZ" sz="14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cs-CZ" sz="1400" dirty="0">
                <a:solidFill>
                  <a:srgbClr val="333333"/>
                </a:solidFill>
                <a:latin typeface="Georgia" panose="02040502050405020303" pitchFamily="18" charset="0"/>
              </a:rPr>
              <a:t>-  z knihy </a:t>
            </a:r>
            <a:r>
              <a:rPr lang="en-US" sz="1400" b="1" i="0" dirty="0">
                <a:effectLst/>
                <a:latin typeface="-apple-system"/>
                <a:hlinkClick r:id="rId3"/>
              </a:rPr>
              <a:t>Production of Biomass and Bioactive Compounds Using Bioreactor Technology</a:t>
            </a:r>
            <a:endParaRPr lang="en-US" sz="14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947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62" t="17305" r="24665" b="13769"/>
          <a:stretch/>
        </p:blipFill>
        <p:spPr>
          <a:xfrm>
            <a:off x="1722549" y="164592"/>
            <a:ext cx="8746902" cy="655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56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25" t="22138" r="24428" b="8515"/>
          <a:stretch/>
        </p:blipFill>
        <p:spPr>
          <a:xfrm>
            <a:off x="1975104" y="71910"/>
            <a:ext cx="9089244" cy="678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75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44" t="21928" r="24427" b="6414"/>
          <a:stretch/>
        </p:blipFill>
        <p:spPr>
          <a:xfrm>
            <a:off x="1408176" y="0"/>
            <a:ext cx="9166942" cy="708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64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Bioreaktory pro rostliny </a:t>
            </a:r>
            <a:r>
              <a:rPr lang="cs-CZ" i="1" dirty="0"/>
              <a:t>in vitro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Podle kultivační nádoby a média: </a:t>
            </a:r>
          </a:p>
          <a:p>
            <a:pPr lvl="1"/>
            <a:r>
              <a:rPr lang="cs-CZ" dirty="0"/>
              <a:t>V tekutém médiu (</a:t>
            </a:r>
            <a:r>
              <a:rPr lang="cs-CZ" dirty="0" err="1"/>
              <a:t>liquid-phase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Mechanicky míchané (STR – </a:t>
            </a:r>
            <a:r>
              <a:rPr lang="cs-CZ" dirty="0" err="1"/>
              <a:t>stirred</a:t>
            </a:r>
            <a:r>
              <a:rPr lang="cs-CZ" dirty="0"/>
              <a:t> tank </a:t>
            </a:r>
            <a:r>
              <a:rPr lang="cs-CZ" dirty="0" err="1"/>
              <a:t>reactor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Míchané vzduchem (air </a:t>
            </a:r>
            <a:r>
              <a:rPr lang="cs-CZ" dirty="0" err="1"/>
              <a:t>agitated</a:t>
            </a:r>
            <a:r>
              <a:rPr lang="cs-CZ" dirty="0"/>
              <a:t>, </a:t>
            </a:r>
            <a:r>
              <a:rPr lang="cs-CZ" dirty="0" err="1"/>
              <a:t>airlift</a:t>
            </a:r>
            <a:r>
              <a:rPr lang="cs-CZ" dirty="0"/>
              <a:t> </a:t>
            </a:r>
            <a:r>
              <a:rPr lang="cs-CZ" dirty="0" err="1"/>
              <a:t>bioreactor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Míchané recirkulací média (</a:t>
            </a:r>
            <a:r>
              <a:rPr lang="cs-CZ" dirty="0" err="1"/>
              <a:t>convective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</a:t>
            </a:r>
            <a:r>
              <a:rPr lang="cs-CZ" dirty="0" err="1"/>
              <a:t>reactor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V plynném médiu (</a:t>
            </a:r>
            <a:r>
              <a:rPr lang="cs-CZ" dirty="0" err="1"/>
              <a:t>gas-phase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Hybridní</a:t>
            </a:r>
          </a:p>
          <a:p>
            <a:pPr lvl="1"/>
            <a:r>
              <a:rPr lang="cs-CZ" dirty="0"/>
              <a:t>Dočasně zaplavované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7259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34" t="25290" r="25374" b="7465"/>
          <a:stretch/>
        </p:blipFill>
        <p:spPr>
          <a:xfrm>
            <a:off x="2130552" y="365125"/>
            <a:ext cx="8460212" cy="616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86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07" t="19827" r="24665" b="8305"/>
          <a:stretch/>
        </p:blipFill>
        <p:spPr>
          <a:xfrm>
            <a:off x="2002536" y="0"/>
            <a:ext cx="8439911" cy="654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10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80" t="18146" r="23365" b="9355"/>
          <a:stretch/>
        </p:blipFill>
        <p:spPr>
          <a:xfrm>
            <a:off x="1289305" y="365125"/>
            <a:ext cx="8617118" cy="647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31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25" t="19196" r="24310" b="7254"/>
          <a:stretch/>
        </p:blipFill>
        <p:spPr>
          <a:xfrm>
            <a:off x="2194561" y="262265"/>
            <a:ext cx="8220455" cy="649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42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16" t="17305" r="24665" b="11667"/>
          <a:stretch/>
        </p:blipFill>
        <p:spPr>
          <a:xfrm>
            <a:off x="1581913" y="264541"/>
            <a:ext cx="8324850" cy="630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30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2188B0-7B34-4644-BB18-2F08761BC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EE350A4-B823-48C8-84E1-A60B4E421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66" b="14235"/>
          <a:stretch/>
        </p:blipFill>
        <p:spPr>
          <a:xfrm>
            <a:off x="0" y="0"/>
            <a:ext cx="12192000" cy="50449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144FB40-0759-4D40-8735-74888415ED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48" t="37235" r="9611" b="19065"/>
          <a:stretch/>
        </p:blipFill>
        <p:spPr>
          <a:xfrm>
            <a:off x="2165131" y="3862552"/>
            <a:ext cx="10026869" cy="29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24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71" t="21506" r="24428" b="8726"/>
          <a:stretch/>
        </p:blipFill>
        <p:spPr>
          <a:xfrm>
            <a:off x="1439943" y="0"/>
            <a:ext cx="9312114" cy="694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85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53" t="22768" r="23719" b="8095"/>
          <a:stretch/>
        </p:blipFill>
        <p:spPr>
          <a:xfrm>
            <a:off x="1883664" y="182880"/>
            <a:ext cx="8680766" cy="647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60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25" t="23399" r="24310" b="10617"/>
          <a:stretch/>
        </p:blipFill>
        <p:spPr>
          <a:xfrm>
            <a:off x="1060703" y="100584"/>
            <a:ext cx="9662553" cy="68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20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16" t="16885" r="24665" b="10406"/>
          <a:stretch/>
        </p:blipFill>
        <p:spPr>
          <a:xfrm>
            <a:off x="1973392" y="137160"/>
            <a:ext cx="8245216" cy="655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27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17" t="18776" r="24428" b="11667"/>
          <a:stretch/>
        </p:blipFill>
        <p:spPr>
          <a:xfrm>
            <a:off x="2039113" y="365125"/>
            <a:ext cx="7841476" cy="609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05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61" t="20247" r="24428" b="7254"/>
          <a:stretch/>
        </p:blipFill>
        <p:spPr>
          <a:xfrm>
            <a:off x="1143000" y="365125"/>
            <a:ext cx="8922011" cy="682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2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24" t="25080" r="25138" b="9146"/>
          <a:stretch/>
        </p:blipFill>
        <p:spPr>
          <a:xfrm>
            <a:off x="1975104" y="210313"/>
            <a:ext cx="8628282" cy="61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8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53" t="22348" r="24546" b="9776"/>
          <a:stretch/>
        </p:blipFill>
        <p:spPr>
          <a:xfrm>
            <a:off x="1637070" y="73153"/>
            <a:ext cx="8917860" cy="647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96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Zvýšení produkce SM v in vitro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Změna kultivačních podmínek</a:t>
            </a:r>
          </a:p>
          <a:p>
            <a:r>
              <a:rPr lang="cs-CZ" dirty="0" err="1"/>
              <a:t>Elicitace</a:t>
            </a:r>
            <a:endParaRPr lang="cs-CZ" dirty="0"/>
          </a:p>
          <a:p>
            <a:r>
              <a:rPr lang="cs-CZ" dirty="0"/>
              <a:t>Biokonverze</a:t>
            </a:r>
          </a:p>
          <a:p>
            <a:r>
              <a:rPr lang="cs-CZ" dirty="0"/>
              <a:t>Výběr buněčných linií</a:t>
            </a:r>
          </a:p>
          <a:p>
            <a:r>
              <a:rPr lang="cs-CZ" dirty="0"/>
              <a:t>Kultivace diferenciovaných pletiv</a:t>
            </a:r>
          </a:p>
          <a:p>
            <a:r>
              <a:rPr lang="cs-CZ" dirty="0" err="1"/>
              <a:t>Transgenoze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6789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9" t="20036" r="24428" b="6834"/>
          <a:stretch/>
        </p:blipFill>
        <p:spPr>
          <a:xfrm>
            <a:off x="1901952" y="137160"/>
            <a:ext cx="8180094" cy="64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94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9" t="22138" r="24428" b="9356"/>
          <a:stretch/>
        </p:blipFill>
        <p:spPr>
          <a:xfrm>
            <a:off x="1938529" y="227965"/>
            <a:ext cx="8476620" cy="622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77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16" t="24659" r="24192" b="7885"/>
          <a:stretch/>
        </p:blipFill>
        <p:spPr>
          <a:xfrm>
            <a:off x="1856232" y="200750"/>
            <a:ext cx="8252501" cy="603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01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52" t="26761" r="24310" b="11247"/>
          <a:stretch/>
        </p:blipFill>
        <p:spPr>
          <a:xfrm>
            <a:off x="1417320" y="566929"/>
            <a:ext cx="8914994" cy="603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40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98" t="22348" r="24901" b="6204"/>
          <a:stretch/>
        </p:blipFill>
        <p:spPr>
          <a:xfrm>
            <a:off x="1984248" y="118872"/>
            <a:ext cx="8592668" cy="65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22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70" t="21717" r="23837" b="8305"/>
          <a:stretch/>
        </p:blipFill>
        <p:spPr>
          <a:xfrm>
            <a:off x="1655064" y="-137159"/>
            <a:ext cx="9249524" cy="684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083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71" t="22223" r="24655" b="7541"/>
          <a:stretch/>
        </p:blipFill>
        <p:spPr>
          <a:xfrm>
            <a:off x="1825959" y="98854"/>
            <a:ext cx="8540082" cy="647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17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51" t="24116" r="24761" b="5457"/>
          <a:stretch/>
        </p:blipFill>
        <p:spPr>
          <a:xfrm>
            <a:off x="1598142" y="107092"/>
            <a:ext cx="8701502" cy="659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042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x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44" t="21466" r="24762" b="8486"/>
          <a:stretch/>
        </p:blipFill>
        <p:spPr>
          <a:xfrm>
            <a:off x="1096560" y="19543"/>
            <a:ext cx="8646530" cy="650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31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985AA9-A8D9-49E9-8664-D9270760A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Protalix.com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5060E3-4F1A-4776-A754-E6D557E1C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4" t="22055" r="10743" b="24585"/>
          <a:stretch/>
        </p:blipFill>
        <p:spPr>
          <a:xfrm>
            <a:off x="644606" y="1986455"/>
            <a:ext cx="11172812" cy="41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304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77" t="22979" r="24549" b="6026"/>
          <a:stretch/>
        </p:blipFill>
        <p:spPr>
          <a:xfrm>
            <a:off x="1844157" y="115330"/>
            <a:ext cx="8503685" cy="65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087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51" t="22412" r="24549" b="7351"/>
          <a:stretch/>
        </p:blipFill>
        <p:spPr>
          <a:xfrm>
            <a:off x="2001795" y="219790"/>
            <a:ext cx="8821125" cy="663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47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58112F-CF4B-4D4C-BE0B-33F986D5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99A406-D284-45F9-ABD8-57C1057B8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1A7AA28-D2D3-4F97-BF45-F551F50B4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79" t="9931" r="25152" b="11650"/>
          <a:stretch/>
        </p:blipFill>
        <p:spPr>
          <a:xfrm>
            <a:off x="387927" y="681037"/>
            <a:ext cx="6336145" cy="5378018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C038723-D8EB-4632-B980-50A8191782CF}"/>
              </a:ext>
            </a:extLst>
          </p:cNvPr>
          <p:cNvSpPr/>
          <p:nvPr/>
        </p:nvSpPr>
        <p:spPr>
          <a:xfrm>
            <a:off x="506430" y="230188"/>
            <a:ext cx="4067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https://www.ishs.org/ishs-article/764_11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4BCCAE-544A-4C57-A5D0-124132BCB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67" t="8742" r="43409" b="8147"/>
          <a:stretch/>
        </p:blipFill>
        <p:spPr>
          <a:xfrm>
            <a:off x="6909954" y="153734"/>
            <a:ext cx="4638428" cy="620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237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54CDA0E-CAFF-47AD-8F03-0CC00BA1705A}"/>
              </a:ext>
            </a:extLst>
          </p:cNvPr>
          <p:cNvSpPr/>
          <p:nvPr/>
        </p:nvSpPr>
        <p:spPr>
          <a:xfrm>
            <a:off x="979054" y="307354"/>
            <a:ext cx="46089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C1D1E"/>
                </a:solidFill>
                <a:latin typeface="Open Sans"/>
              </a:rPr>
              <a:t>Recent advances towards development and commercialization of plant cell culture processes for the synthesis of biomolecules</a:t>
            </a:r>
          </a:p>
          <a:p>
            <a:r>
              <a:rPr lang="en-US" dirty="0">
                <a:solidFill>
                  <a:srgbClr val="005274"/>
                </a:solidFill>
                <a:latin typeface="Open Sans"/>
                <a:hlinkClick r:id="rId2"/>
              </a:rPr>
              <a:t>Sarah A. Wilson</a:t>
            </a:r>
            <a:r>
              <a:rPr lang="en-US" dirty="0">
                <a:solidFill>
                  <a:srgbClr val="8B8B8B"/>
                </a:solidFill>
                <a:latin typeface="Open Sans"/>
              </a:rPr>
              <a:t> </a:t>
            </a:r>
          </a:p>
          <a:p>
            <a:r>
              <a:rPr lang="en-US" dirty="0">
                <a:solidFill>
                  <a:srgbClr val="8B8B8B"/>
                </a:solidFill>
                <a:latin typeface="Open Sans"/>
              </a:rPr>
              <a:t> </a:t>
            </a:r>
            <a:r>
              <a:rPr lang="en-US" dirty="0">
                <a:solidFill>
                  <a:srgbClr val="005274"/>
                </a:solidFill>
                <a:latin typeface="Open Sans"/>
                <a:hlinkClick r:id="rId3"/>
              </a:rPr>
              <a:t>Susan C. Roberts</a:t>
            </a:r>
            <a:r>
              <a:rPr lang="cs-CZ" dirty="0">
                <a:solidFill>
                  <a:srgbClr val="005274"/>
                </a:solidFill>
                <a:latin typeface="Open Sans"/>
              </a:rPr>
              <a:t>, Plant Biotechnology </a:t>
            </a:r>
            <a:r>
              <a:rPr lang="cs-CZ" dirty="0" err="1">
                <a:solidFill>
                  <a:srgbClr val="005274"/>
                </a:solidFill>
                <a:latin typeface="Open Sans"/>
              </a:rPr>
              <a:t>Journal</a:t>
            </a:r>
            <a:r>
              <a:rPr lang="cs-CZ" dirty="0">
                <a:solidFill>
                  <a:srgbClr val="005274"/>
                </a:solidFill>
                <a:latin typeface="Open Sans"/>
              </a:rPr>
              <a:t> 2011</a:t>
            </a:r>
            <a:endParaRPr lang="en-US" b="0" i="0" dirty="0">
              <a:solidFill>
                <a:srgbClr val="8B8B8B"/>
              </a:solidFill>
              <a:effectLst/>
              <a:latin typeface="Open San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FF52489-7FD9-4932-B5E4-62CBEAEDFC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33" t="13872" r="27955" b="6801"/>
          <a:stretch/>
        </p:blipFill>
        <p:spPr>
          <a:xfrm>
            <a:off x="5828145" y="230909"/>
            <a:ext cx="6197601" cy="632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64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68B0C93-8A09-4BCF-9505-AB95EF785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17" r="606" b="12323"/>
          <a:stretch/>
        </p:blipFill>
        <p:spPr>
          <a:xfrm>
            <a:off x="0" y="138067"/>
            <a:ext cx="7435273" cy="319626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CDE804D-D921-41C5-AFA9-A2496F836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66" t="17508" r="17576" b="27812"/>
          <a:stretch/>
        </p:blipFill>
        <p:spPr>
          <a:xfrm>
            <a:off x="7656945" y="406399"/>
            <a:ext cx="3749964" cy="37499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02CB6D9-4395-4D14-AD01-925FAF1817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2322" r="1137" b="17173"/>
          <a:stretch/>
        </p:blipFill>
        <p:spPr>
          <a:xfrm>
            <a:off x="2050473" y="3523673"/>
            <a:ext cx="5292437" cy="30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22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98" t="24659" r="24783" b="9146"/>
          <a:stretch/>
        </p:blipFill>
        <p:spPr>
          <a:xfrm>
            <a:off x="1207008" y="0"/>
            <a:ext cx="9225422" cy="668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576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297165A-54D0-446D-9EF7-FA538F2BEB22}"/>
              </a:ext>
            </a:extLst>
          </p:cNvPr>
          <p:cNvSpPr/>
          <p:nvPr/>
        </p:nvSpPr>
        <p:spPr>
          <a:xfrm>
            <a:off x="2256639" y="1806003"/>
            <a:ext cx="5376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http://www.tissuecultureaustralia.com.au/</a:t>
            </a: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F7DAF55-14DE-4E12-B3C8-EC7ACA4B4DCD}"/>
              </a:ext>
            </a:extLst>
          </p:cNvPr>
          <p:cNvSpPr/>
          <p:nvPr/>
        </p:nvSpPr>
        <p:spPr>
          <a:xfrm>
            <a:off x="4820174" y="2659044"/>
            <a:ext cx="8808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https://www.duroilab.co.za/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3964C38-4D9D-4F47-912A-37F3FEC31A54}"/>
              </a:ext>
            </a:extLst>
          </p:cNvPr>
          <p:cNvSpPr txBox="1"/>
          <p:nvPr/>
        </p:nvSpPr>
        <p:spPr>
          <a:xfrm>
            <a:off x="1887523" y="721453"/>
            <a:ext cx="555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Zajímavé odkazy tkáňové kultury (téma </a:t>
            </a:r>
            <a:r>
              <a:rPr lang="cs-CZ" dirty="0" err="1"/>
              <a:t>Mikropropagace</a:t>
            </a:r>
            <a:r>
              <a:rPr lang="cs-CZ" dirty="0"/>
              <a:t>):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496A72-CF9D-46E2-B86D-59C3F9B26A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7" t="15906" r="3532" b="16208"/>
          <a:stretch/>
        </p:blipFill>
        <p:spPr>
          <a:xfrm>
            <a:off x="2256639" y="3061316"/>
            <a:ext cx="8069288" cy="33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838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 vitro plant tissue culture: means for production of biological active  compounds | SpringerLink">
            <a:extLst>
              <a:ext uri="{FF2B5EF4-FFF2-40B4-BE49-F238E27FC236}">
                <a16:creationId xmlns:a16="http://schemas.microsoft.com/office/drawing/2014/main" id="{9DFE8BCE-52D5-4EE0-8A8C-66FDBCE99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54" y="186874"/>
            <a:ext cx="7165399" cy="595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9388F7C-CF30-4716-99AB-7440775C05D1}"/>
              </a:ext>
            </a:extLst>
          </p:cNvPr>
          <p:cNvSpPr txBox="1"/>
          <p:nvPr/>
        </p:nvSpPr>
        <p:spPr>
          <a:xfrm>
            <a:off x="6309140" y="6138862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 err="1">
                <a:solidFill>
                  <a:srgbClr val="004B83"/>
                </a:solidFill>
                <a:effectLst/>
                <a:latin typeface="-apple-system"/>
                <a:hlinkClick r:id="rId3"/>
              </a:rPr>
              <a:t>Espinosa-Leal</a:t>
            </a:r>
            <a:r>
              <a:rPr lang="cs-CZ" b="0" i="0" dirty="0">
                <a:solidFill>
                  <a:srgbClr val="004B83"/>
                </a:solidFill>
                <a:effectLst/>
                <a:latin typeface="-apple-system"/>
              </a:rPr>
              <a:t> et al. 2018</a:t>
            </a:r>
          </a:p>
          <a:p>
            <a:r>
              <a:rPr lang="cs-CZ" b="0" i="0" dirty="0">
                <a:solidFill>
                  <a:srgbClr val="004B83"/>
                </a:solidFill>
                <a:effectLst/>
                <a:latin typeface="-apple-system"/>
              </a:rPr>
              <a:t>https://link.springer.com/article/10.1007/s00425-018-2910-1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5160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07" t="21297" r="24547" b="9776"/>
          <a:stretch/>
        </p:blipFill>
        <p:spPr>
          <a:xfrm>
            <a:off x="1986498" y="365125"/>
            <a:ext cx="8219004" cy="609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06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79" t="22137" r="24665" b="9146"/>
          <a:stretch/>
        </p:blipFill>
        <p:spPr>
          <a:xfrm>
            <a:off x="1379739" y="0"/>
            <a:ext cx="9432522" cy="705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82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Sekundární metabolity v rostlinách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Potravinářské doplňky – vanilin, kyselina rozmarýnová, esenciální oleje</a:t>
            </a:r>
          </a:p>
          <a:p>
            <a:r>
              <a:rPr lang="cs-CZ" dirty="0"/>
              <a:t>Přírodní barviva – antokyany, </a:t>
            </a:r>
            <a:r>
              <a:rPr lang="cs-CZ" dirty="0" err="1"/>
              <a:t>betalainy</a:t>
            </a:r>
            <a:endParaRPr lang="cs-CZ" dirty="0"/>
          </a:p>
          <a:p>
            <a:r>
              <a:rPr lang="cs-CZ" dirty="0"/>
              <a:t>Přírodní pesticidy – nikotin, rotenon, </a:t>
            </a:r>
            <a:r>
              <a:rPr lang="cs-CZ" dirty="0" err="1"/>
              <a:t>ryonidin</a:t>
            </a:r>
            <a:endParaRPr lang="cs-CZ" dirty="0"/>
          </a:p>
          <a:p>
            <a:r>
              <a:rPr lang="cs-CZ" dirty="0"/>
              <a:t>Rostlinná léčiva – terpeny, fenolické kyseliny, </a:t>
            </a:r>
            <a:r>
              <a:rPr lang="cs-CZ" dirty="0" err="1"/>
              <a:t>taxany</a:t>
            </a:r>
            <a:r>
              <a:rPr lang="cs-CZ" dirty="0"/>
              <a:t>, alkaloidy</a:t>
            </a:r>
            <a:r>
              <a:rPr lang="en-US" dirty="0"/>
              <a:t>: vinblastine, vincristine, k</a:t>
            </a:r>
            <a:r>
              <a:rPr lang="cs-CZ" dirty="0"/>
              <a:t>o</a:t>
            </a:r>
            <a:r>
              <a:rPr lang="en-US" dirty="0" err="1"/>
              <a:t>fein</a:t>
            </a:r>
            <a:r>
              <a:rPr lang="en-US" dirty="0"/>
              <a:t>, </a:t>
            </a:r>
            <a:r>
              <a:rPr lang="en-US" dirty="0" err="1"/>
              <a:t>nikotin</a:t>
            </a:r>
            <a:r>
              <a:rPr lang="en-US" dirty="0"/>
              <a:t>, </a:t>
            </a:r>
            <a:r>
              <a:rPr lang="en-US" dirty="0" err="1"/>
              <a:t>efedrin</a:t>
            </a:r>
            <a:r>
              <a:rPr lang="en-US" dirty="0"/>
              <a:t>…</a:t>
            </a:r>
            <a:endParaRPr lang="cs-CZ" dirty="0"/>
          </a:p>
          <a:p>
            <a:r>
              <a:rPr lang="cs-CZ" dirty="0"/>
              <a:t>Potravinové doplňky a kosmetika</a:t>
            </a:r>
          </a:p>
          <a:p>
            <a:endParaRPr lang="cs-CZ" dirty="0"/>
          </a:p>
          <a:p>
            <a:r>
              <a:rPr lang="cs-CZ" dirty="0"/>
              <a:t>Ekonomicky významné: analgetika – morfin, </a:t>
            </a:r>
            <a:r>
              <a:rPr lang="cs-CZ" dirty="0" err="1"/>
              <a:t>antitusiva</a:t>
            </a:r>
            <a:r>
              <a:rPr lang="cs-CZ" dirty="0"/>
              <a:t> – kodein, antimalarika – </a:t>
            </a:r>
            <a:r>
              <a:rPr lang="cs-CZ" dirty="0" err="1"/>
              <a:t>artemisinin</a:t>
            </a:r>
            <a:endParaRPr lang="cs-CZ" dirty="0"/>
          </a:p>
          <a:p>
            <a:r>
              <a:rPr lang="cs-CZ" dirty="0"/>
              <a:t>Více než 50 000 rostlin je využíváno k lékařským účelům</a:t>
            </a:r>
          </a:p>
        </p:txBody>
      </p:sp>
    </p:spTree>
    <p:extLst>
      <p:ext uri="{BB962C8B-B14F-4D97-AF65-F5344CB8AC3E}">
        <p14:creationId xmlns:p14="http://schemas.microsoft.com/office/powerpoint/2010/main" val="749289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70" t="26550" r="24310" b="6624"/>
          <a:stretch/>
        </p:blipFill>
        <p:spPr>
          <a:xfrm>
            <a:off x="1207008" y="0"/>
            <a:ext cx="9420100" cy="67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2335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5090</TotalTime>
  <Words>422</Words>
  <Application>Microsoft Office PowerPoint</Application>
  <PresentationFormat>Širokoúhlá obrazovka</PresentationFormat>
  <Paragraphs>52</Paragraphs>
  <Slides>51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9" baseType="lpstr">
      <vt:lpstr>-apple-system</vt:lpstr>
      <vt:lpstr>Arial</vt:lpstr>
      <vt:lpstr>Calibri</vt:lpstr>
      <vt:lpstr>Calibri Light</vt:lpstr>
      <vt:lpstr>Comic Sans MS</vt:lpstr>
      <vt:lpstr>Georgia</vt:lpstr>
      <vt:lpstr>Open Sans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Sekundární metabolity v rostlinách</vt:lpstr>
      <vt:lpstr>Prezentace aplikace PowerPoint</vt:lpstr>
      <vt:lpstr>Prezentace aplikace PowerPoint</vt:lpstr>
      <vt:lpstr>Prezentace aplikace PowerPoint</vt:lpstr>
      <vt:lpstr>Prezentace aplikace PowerPoint</vt:lpstr>
      <vt:lpstr>Orgánové kultury</vt:lpstr>
      <vt:lpstr>Orgánové kultury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Bioreaktory pro rostliny in vitro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Zvýšení produkce SM v in vitro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x</vt:lpstr>
      <vt:lpstr>Protalix.com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cempirkova</dc:creator>
  <cp:lastModifiedBy>Hana Cempírková</cp:lastModifiedBy>
  <cp:revision>33</cp:revision>
  <dcterms:created xsi:type="dcterms:W3CDTF">2017-03-23T18:34:24Z</dcterms:created>
  <dcterms:modified xsi:type="dcterms:W3CDTF">2022-04-10T13:56:17Z</dcterms:modified>
</cp:coreProperties>
</file>