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8" r:id="rId2"/>
    <p:sldId id="259" r:id="rId3"/>
    <p:sldId id="262" r:id="rId4"/>
    <p:sldId id="263" r:id="rId5"/>
    <p:sldId id="264" r:id="rId6"/>
    <p:sldId id="265"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8" r:id="rId25"/>
    <p:sldId id="284" r:id="rId26"/>
    <p:sldId id="285" r:id="rId27"/>
    <p:sldId id="287"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03E03E-4D0B-4099-9519-22372DFFA034}" type="datetimeFigureOut">
              <a:rPr lang="cs-CZ" smtClean="0"/>
              <a:t>06.04.2022</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5D8DEB-4FF9-4D6D-80D1-35D78A2E1EF5}" type="slidenum">
              <a:rPr lang="cs-CZ" smtClean="0"/>
              <a:t>‹#›</a:t>
            </a:fld>
            <a:endParaRPr lang="cs-CZ"/>
          </a:p>
        </p:txBody>
      </p:sp>
    </p:spTree>
    <p:extLst>
      <p:ext uri="{BB962C8B-B14F-4D97-AF65-F5344CB8AC3E}">
        <p14:creationId xmlns:p14="http://schemas.microsoft.com/office/powerpoint/2010/main" val="1037473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8033D-73D7-4C7D-B193-1AF676137CA8}" type="datetimeFigureOut">
              <a:rPr lang="cs-CZ" smtClean="0"/>
              <a:t>06.04.2022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722A9-D8D5-4CAA-826C-F9E49B0E5A00}" type="slidenum">
              <a:rPr lang="cs-CZ" smtClean="0"/>
              <a:t>‹#›</a:t>
            </a:fld>
            <a:endParaRPr lang="cs-CZ"/>
          </a:p>
        </p:txBody>
      </p:sp>
    </p:spTree>
    <p:extLst>
      <p:ext uri="{BB962C8B-B14F-4D97-AF65-F5344CB8AC3E}">
        <p14:creationId xmlns:p14="http://schemas.microsoft.com/office/powerpoint/2010/main" val="2631051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A6722A9-D8D5-4CAA-826C-F9E49B0E5A00}" type="slidenum">
              <a:rPr lang="cs-CZ" smtClean="0"/>
              <a:t>24</a:t>
            </a:fld>
            <a:endParaRPr lang="cs-CZ"/>
          </a:p>
        </p:txBody>
      </p:sp>
    </p:spTree>
    <p:extLst>
      <p:ext uri="{BB962C8B-B14F-4D97-AF65-F5344CB8AC3E}">
        <p14:creationId xmlns:p14="http://schemas.microsoft.com/office/powerpoint/2010/main" val="277781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EE3692DF-B93F-4B89-8E81-6182AE655F73}" type="datetime1">
              <a:rPr lang="cs-CZ" smtClean="0"/>
              <a:t>06.04.2022</a:t>
            </a:fld>
            <a:endParaRPr lang="cs-CZ"/>
          </a:p>
        </p:txBody>
      </p:sp>
      <p:sp>
        <p:nvSpPr>
          <p:cNvPr id="5" name="Footer Placeholder 4"/>
          <p:cNvSpPr>
            <a:spLocks noGrp="1"/>
          </p:cNvSpPr>
          <p:nvPr>
            <p:ph type="ftr" sz="quarter" idx="11"/>
          </p:nvPr>
        </p:nvSpPr>
        <p:spPr/>
        <p:txBody>
          <a:bodyPr/>
          <a:lstStyle/>
          <a:p>
            <a:r>
              <a:rPr lang="cs-CZ" smtClean="0"/>
              <a:t>Bi6140 Embryologie</a:t>
            </a:r>
            <a:endParaRPr lang="cs-CZ"/>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19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5431EE9-94F7-48BB-9219-21837AFCFEE6}" type="datetime1">
              <a:rPr lang="cs-CZ" smtClean="0"/>
              <a:t>06.04.2022</a:t>
            </a:fld>
            <a:endParaRPr lang="cs-CZ"/>
          </a:p>
        </p:txBody>
      </p:sp>
      <p:sp>
        <p:nvSpPr>
          <p:cNvPr id="5" name="Footer Placeholder 4"/>
          <p:cNvSpPr>
            <a:spLocks noGrp="1"/>
          </p:cNvSpPr>
          <p:nvPr>
            <p:ph type="ftr" sz="quarter" idx="11"/>
          </p:nvPr>
        </p:nvSpPr>
        <p:spPr/>
        <p:txBody>
          <a:bodyPr/>
          <a:lstStyle/>
          <a:p>
            <a:r>
              <a:rPr lang="cs-CZ" smtClean="0"/>
              <a:t>Bi6140 Embryologie</a:t>
            </a:r>
            <a:endParaRPr lang="cs-CZ"/>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238579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CFD73CF-A441-42FE-883C-3F8202E8EEEA}" type="datetime1">
              <a:rPr lang="cs-CZ" smtClean="0"/>
              <a:t>06.04.2022</a:t>
            </a:fld>
            <a:endParaRPr lang="cs-CZ"/>
          </a:p>
        </p:txBody>
      </p:sp>
      <p:sp>
        <p:nvSpPr>
          <p:cNvPr id="5" name="Footer Placeholder 4"/>
          <p:cNvSpPr>
            <a:spLocks noGrp="1"/>
          </p:cNvSpPr>
          <p:nvPr>
            <p:ph type="ftr" sz="quarter" idx="11"/>
          </p:nvPr>
        </p:nvSpPr>
        <p:spPr/>
        <p:txBody>
          <a:bodyPr/>
          <a:lstStyle/>
          <a:p>
            <a:r>
              <a:rPr lang="cs-CZ" smtClean="0"/>
              <a:t>Bi6140 Embryologie</a:t>
            </a:r>
            <a:endParaRPr lang="cs-CZ"/>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428508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AC5F3C-0088-4E6E-AA8D-690A3F8D0CF5}" type="datetime1">
              <a:rPr lang="cs-CZ" smtClean="0"/>
              <a:t>06.04.2022</a:t>
            </a:fld>
            <a:endParaRPr lang="cs-CZ"/>
          </a:p>
        </p:txBody>
      </p:sp>
      <p:sp>
        <p:nvSpPr>
          <p:cNvPr id="5" name="Footer Placeholder 4"/>
          <p:cNvSpPr>
            <a:spLocks noGrp="1"/>
          </p:cNvSpPr>
          <p:nvPr>
            <p:ph type="ftr" sz="quarter" idx="11"/>
          </p:nvPr>
        </p:nvSpPr>
        <p:spPr/>
        <p:txBody>
          <a:bodyPr/>
          <a:lstStyle/>
          <a:p>
            <a:r>
              <a:rPr lang="cs-CZ" smtClean="0"/>
              <a:t>Bi6140 Embryologie</a:t>
            </a:r>
            <a:endParaRPr lang="cs-CZ"/>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207578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FE844A56-BC50-4075-9821-9FFFC409C413}" type="datetime1">
              <a:rPr lang="cs-CZ" smtClean="0"/>
              <a:t>06.04.2022</a:t>
            </a:fld>
            <a:endParaRPr lang="cs-CZ"/>
          </a:p>
        </p:txBody>
      </p:sp>
      <p:sp>
        <p:nvSpPr>
          <p:cNvPr id="5" name="Footer Placeholder 4"/>
          <p:cNvSpPr>
            <a:spLocks noGrp="1"/>
          </p:cNvSpPr>
          <p:nvPr>
            <p:ph type="ftr" sz="quarter" idx="11"/>
          </p:nvPr>
        </p:nvSpPr>
        <p:spPr/>
        <p:txBody>
          <a:bodyPr/>
          <a:lstStyle/>
          <a:p>
            <a:r>
              <a:rPr lang="cs-CZ" smtClean="0"/>
              <a:t>Bi6140 Embryologie</a:t>
            </a:r>
            <a:endParaRPr lang="cs-CZ"/>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88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7E414BE-9CDA-4A96-ABE9-FC0B8DD44E7B}" type="datetime1">
              <a:rPr lang="cs-CZ" smtClean="0"/>
              <a:t>06.04.2022</a:t>
            </a:fld>
            <a:endParaRPr lang="cs-CZ"/>
          </a:p>
        </p:txBody>
      </p:sp>
      <p:sp>
        <p:nvSpPr>
          <p:cNvPr id="6" name="Footer Placeholder 5"/>
          <p:cNvSpPr>
            <a:spLocks noGrp="1"/>
          </p:cNvSpPr>
          <p:nvPr>
            <p:ph type="ftr" sz="quarter" idx="11"/>
          </p:nvPr>
        </p:nvSpPr>
        <p:spPr/>
        <p:txBody>
          <a:bodyPr/>
          <a:lstStyle/>
          <a:p>
            <a:r>
              <a:rPr lang="cs-CZ" smtClean="0"/>
              <a:t>Bi6140 Embryologie</a:t>
            </a:r>
            <a:endParaRPr lang="cs-CZ"/>
          </a:p>
        </p:txBody>
      </p:sp>
      <p:sp>
        <p:nvSpPr>
          <p:cNvPr id="7" name="Slide Number Placeholder 6"/>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212668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F71131D1-49F6-4F49-89B4-20CB849B43E3}" type="datetime1">
              <a:rPr lang="cs-CZ" smtClean="0"/>
              <a:t>06.04.2022</a:t>
            </a:fld>
            <a:endParaRPr lang="cs-CZ"/>
          </a:p>
        </p:txBody>
      </p:sp>
      <p:sp>
        <p:nvSpPr>
          <p:cNvPr id="8" name="Footer Placeholder 7"/>
          <p:cNvSpPr>
            <a:spLocks noGrp="1"/>
          </p:cNvSpPr>
          <p:nvPr>
            <p:ph type="ftr" sz="quarter" idx="11"/>
          </p:nvPr>
        </p:nvSpPr>
        <p:spPr/>
        <p:txBody>
          <a:bodyPr/>
          <a:lstStyle/>
          <a:p>
            <a:r>
              <a:rPr lang="cs-CZ" smtClean="0"/>
              <a:t>Bi6140 Embryologie</a:t>
            </a:r>
            <a:endParaRPr lang="cs-CZ"/>
          </a:p>
        </p:txBody>
      </p:sp>
      <p:sp>
        <p:nvSpPr>
          <p:cNvPr id="9" name="Slide Number Placeholder 8"/>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57329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3942E33F-FA6A-448D-A342-5FD53C5AB074}" type="datetime1">
              <a:rPr lang="cs-CZ" smtClean="0"/>
              <a:t>06.04.2022</a:t>
            </a:fld>
            <a:endParaRPr lang="cs-CZ"/>
          </a:p>
        </p:txBody>
      </p:sp>
      <p:sp>
        <p:nvSpPr>
          <p:cNvPr id="4" name="Footer Placeholder 3"/>
          <p:cNvSpPr>
            <a:spLocks noGrp="1"/>
          </p:cNvSpPr>
          <p:nvPr>
            <p:ph type="ftr" sz="quarter" idx="11"/>
          </p:nvPr>
        </p:nvSpPr>
        <p:spPr/>
        <p:txBody>
          <a:bodyPr/>
          <a:lstStyle/>
          <a:p>
            <a:r>
              <a:rPr lang="cs-CZ" smtClean="0"/>
              <a:t>Bi6140 Embryologie</a:t>
            </a:r>
            <a:endParaRPr lang="cs-CZ"/>
          </a:p>
        </p:txBody>
      </p:sp>
      <p:sp>
        <p:nvSpPr>
          <p:cNvPr id="5" name="Slide Number Placeholder 4"/>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375671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840619-C455-47D7-BFA9-F011A393A428}" type="datetime1">
              <a:rPr lang="cs-CZ" smtClean="0"/>
              <a:t>06.04.2022</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r>
              <a:rPr lang="cs-CZ" smtClean="0"/>
              <a:t>Bi6140 Embryologie</a:t>
            </a:r>
            <a:endParaRPr lang="cs-CZ"/>
          </a:p>
        </p:txBody>
      </p:sp>
      <p:sp>
        <p:nvSpPr>
          <p:cNvPr id="9" name="Slide Number Placeholder 8"/>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358799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6ED06D5-CC1C-4548-8BCC-5FC5265FF982}" type="datetime1">
              <a:rPr lang="cs-CZ" smtClean="0"/>
              <a:t>06.04.2022</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cs-CZ" smtClean="0"/>
              <a:t>Bi6140 Embryologie</a:t>
            </a:r>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2BC3EA-E2EC-40AA-BF67-C4C476FA0C99}" type="slidenum">
              <a:rPr lang="cs-CZ" smtClean="0"/>
              <a:t>‹#›</a:t>
            </a:fld>
            <a:endParaRPr lang="cs-CZ"/>
          </a:p>
        </p:txBody>
      </p:sp>
    </p:spTree>
    <p:extLst>
      <p:ext uri="{BB962C8B-B14F-4D97-AF65-F5344CB8AC3E}">
        <p14:creationId xmlns:p14="http://schemas.microsoft.com/office/powerpoint/2010/main" val="350489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4BAD02B-1320-43A4-8C33-DCA8EDE28EC5}" type="datetime1">
              <a:rPr lang="cs-CZ" smtClean="0"/>
              <a:t>06.04.2022</a:t>
            </a:fld>
            <a:endParaRPr lang="cs-CZ"/>
          </a:p>
        </p:txBody>
      </p:sp>
      <p:sp>
        <p:nvSpPr>
          <p:cNvPr id="6" name="Footer Placeholder 5"/>
          <p:cNvSpPr>
            <a:spLocks noGrp="1"/>
          </p:cNvSpPr>
          <p:nvPr>
            <p:ph type="ftr" sz="quarter" idx="11"/>
          </p:nvPr>
        </p:nvSpPr>
        <p:spPr/>
        <p:txBody>
          <a:bodyPr/>
          <a:lstStyle/>
          <a:p>
            <a:r>
              <a:rPr lang="cs-CZ" smtClean="0"/>
              <a:t>Bi6140 Embryologie</a:t>
            </a:r>
            <a:endParaRPr lang="cs-CZ"/>
          </a:p>
        </p:txBody>
      </p:sp>
      <p:sp>
        <p:nvSpPr>
          <p:cNvPr id="7" name="Slide Number Placeholder 6"/>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157852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332787-0878-4D1D-8A73-81664EFCBE24}" type="datetime1">
              <a:rPr lang="cs-CZ" smtClean="0"/>
              <a:t>06.04.2022</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cs-CZ" smtClean="0"/>
              <a:t>Bi6140 Embryologie</a:t>
            </a:r>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2BC3EA-E2EC-40AA-BF67-C4C476FA0C99}"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660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z/url?sa=i&amp;rct=j&amp;q=&amp;esrc=s&amp;source=images&amp;cd=&amp;cad=rja&amp;uact=8&amp;ved=2ahUKEwjQ_uvs9OjhAhURCewKHbfuB74QjRx6BAgBEAU&amp;url=https%3A%2F%2Fwww.reprogenesis.cz%2Fintrauterinni-inseminace%2F&amp;psig=AOvVaw3u5pk7dcIT_5FQvPmbD3CS&amp;ust=155620142705506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google.cz/url?sa=i&amp;rct=j&amp;q=&amp;esrc=s&amp;source=images&amp;cd=&amp;cad=rja&amp;uact=8&amp;ved=2ahUKEwir0KamhMXfAhXIaFAKHc_JCkUQjRx6BAgBEAU&amp;url=https://www.cambridge.org/core/books/invitro-fertilization/oocyte-retrieval-and-embryo-culture/4AE40E34575BC968776184BE5842AB81/core-reader&amp;psig=AOvVaw3rDFNLtFwP_LyTx0qffdON&amp;ust=154617259791378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z/url?sa=i&amp;rct=j&amp;q=&amp;esrc=s&amp;source=images&amp;cd=&amp;cad=rja&amp;uact=8&amp;ved=2ahUKEwi8pYOm8cLfAhUBbVAKHVSHChgQjRx6BAgBEAU&amp;url=https://www.nature.com/articles/s41585-018-0051-8&amp;psig=AOvVaw1TO5KfTXRBWGsUJNZ9j_wU&amp;ust=154609887313795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z/url?sa=i&amp;rct=j&amp;q=&amp;esrc=s&amp;source=images&amp;cd=&amp;cad=rja&amp;uact=8&amp;ved=2ahUKEwj9yMbp78LfAhVMI1AKHQwgC3EQjRx6BAgBEAU&amp;url=https://www.mivf.com.au/fertility-treatment/ivf-treatment&amp;psig=AOvVaw2rE8cSOzfO-EyAekE6MqaV&amp;ust=1546098438424168"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google.cz/url?sa=i&amp;rct=j&amp;q=&amp;esrc=s&amp;source=images&amp;cd=&amp;cad=rja&amp;uact=8&amp;ved=2ahUKEwie-PHUhcXfAhVDbFAKHSqODLUQjRx6BAgBEAU&amp;url=http://what-when-how.com/nursing/normal-pregnancy-maternal-and-newborn-nursing-part-2/&amp;psig=AOvVaw1gvR7A-I-rEHHIMmrtjbPS&amp;ust=154617303802661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z/url?sa=i&amp;rct=j&amp;q=&amp;esrc=s&amp;source=images&amp;cd=&amp;cad=rja&amp;uact=8&amp;ved=2ahUKEwib2IjqmMXfAhUSZFAKHaqMBrQQjRx6BAgBEAU&amp;url=http://web.hksh.com/clinical_services/ivf/en/ourtechnology/pre_implantation_genetic_diagnosis.php&amp;psig=AOvVaw3vVf3mphON5f6NJLUCTCsD&amp;ust=1546178144276512"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z/url?sa=i&amp;rct=j&amp;q=&amp;esrc=s&amp;source=images&amp;cd=&amp;cad=rja&amp;uact=8&amp;ved=2ahUKEwiTp_qjkMXfAhUGmrQKHdMcDIcQjRx6BAgBEAU&amp;url=https://www.safefertilitycenter.com/embryo-freezing/embryo-freezing-lab-room-by-safe/&amp;psig=AOvVaw3l3hpOEvuBneoPpuQ6wcKo&amp;ust=154617587974043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1850" y="998538"/>
            <a:ext cx="10515600" cy="2852737"/>
          </a:xfrm>
        </p:spPr>
        <p:txBody>
          <a:bodyPr>
            <a:normAutofit/>
          </a:bodyPr>
          <a:lstStyle/>
          <a:p>
            <a:pPr algn="ctr"/>
            <a:r>
              <a:rPr lang="cs-CZ" dirty="0" smtClean="0">
                <a:latin typeface="+mn-lt"/>
              </a:rPr>
              <a:t>Visit to IVF Center</a:t>
            </a:r>
            <a:br>
              <a:rPr lang="cs-CZ" dirty="0" smtClean="0">
                <a:latin typeface="+mn-lt"/>
              </a:rPr>
            </a:br>
            <a:r>
              <a:rPr lang="cs-CZ" sz="3600" dirty="0" smtClean="0">
                <a:latin typeface="+mn-lt"/>
              </a:rPr>
              <a:t>www.reprofit.cz</a:t>
            </a:r>
            <a:br>
              <a:rPr lang="cs-CZ" sz="3600" dirty="0" smtClean="0">
                <a:latin typeface="+mn-lt"/>
              </a:rPr>
            </a:br>
            <a:r>
              <a:rPr lang="cs-CZ" sz="3600" dirty="0" err="1" smtClean="0">
                <a:latin typeface="+mn-lt"/>
              </a:rPr>
              <a:t>Theoretical</a:t>
            </a:r>
            <a:r>
              <a:rPr lang="cs-CZ" sz="3600" dirty="0" smtClean="0">
                <a:latin typeface="+mn-lt"/>
              </a:rPr>
              <a:t> </a:t>
            </a:r>
            <a:r>
              <a:rPr lang="cs-CZ" sz="3600" dirty="0" err="1" smtClean="0">
                <a:latin typeface="+mn-lt"/>
              </a:rPr>
              <a:t>Introduction</a:t>
            </a:r>
            <a:endParaRPr lang="cs-CZ" sz="3600" dirty="0">
              <a:latin typeface="+mn-lt"/>
            </a:endParaRPr>
          </a:p>
        </p:txBody>
      </p:sp>
      <p:sp>
        <p:nvSpPr>
          <p:cNvPr id="3" name="Zástupný symbol pro text 2"/>
          <p:cNvSpPr>
            <a:spLocks noGrp="1"/>
          </p:cNvSpPr>
          <p:nvPr>
            <p:ph type="body" idx="1"/>
          </p:nvPr>
        </p:nvSpPr>
        <p:spPr/>
        <p:txBody>
          <a:bodyPr/>
          <a:lstStyle/>
          <a:p>
            <a:pPr algn="ctr"/>
            <a:r>
              <a:rPr lang="cs-CZ" dirty="0" smtClean="0">
                <a:latin typeface="+mn-lt"/>
              </a:rPr>
              <a:t>Helena Nejezchlebová</a:t>
            </a:r>
          </a:p>
          <a:p>
            <a:pPr algn="ctr"/>
            <a:r>
              <a:rPr lang="cs-CZ" dirty="0" smtClean="0">
                <a:latin typeface="+mn-lt"/>
              </a:rPr>
              <a:t>2022, </a:t>
            </a:r>
            <a:r>
              <a:rPr lang="cs-CZ" dirty="0" err="1" smtClean="0">
                <a:latin typeface="+mn-lt"/>
              </a:rPr>
              <a:t>ApriL</a:t>
            </a:r>
            <a:r>
              <a:rPr lang="cs-CZ" dirty="0" smtClean="0">
                <a:latin typeface="+mn-lt"/>
              </a:rPr>
              <a:t> 14</a:t>
            </a:r>
            <a:r>
              <a:rPr lang="cs-CZ" sz="2000" cap="none" dirty="0" smtClean="0">
                <a:latin typeface="+mn-lt"/>
              </a:rPr>
              <a:t>th</a:t>
            </a:r>
            <a:endParaRPr lang="cs-CZ" sz="2000" cap="none" dirty="0">
              <a:latin typeface="+mn-lt"/>
            </a:endParaRPr>
          </a:p>
        </p:txBody>
      </p:sp>
      <p:sp>
        <p:nvSpPr>
          <p:cNvPr id="5" name="Obdélník 4"/>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1872518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7091" y="286603"/>
            <a:ext cx="11674764" cy="1450757"/>
          </a:xfrm>
        </p:spPr>
        <p:txBody>
          <a:bodyPr>
            <a:normAutofit/>
          </a:bodyPr>
          <a:lstStyle/>
          <a:p>
            <a:r>
              <a:rPr lang="cs-CZ" sz="4400" dirty="0" err="1" smtClean="0">
                <a:latin typeface="+mn-lt"/>
              </a:rPr>
              <a:t>Asisted</a:t>
            </a:r>
            <a:r>
              <a:rPr lang="cs-CZ" sz="4400" dirty="0" smtClean="0">
                <a:latin typeface="+mn-lt"/>
              </a:rPr>
              <a:t> </a:t>
            </a:r>
            <a:r>
              <a:rPr lang="cs-CZ" sz="4400" dirty="0" err="1" smtClean="0">
                <a:latin typeface="+mn-lt"/>
              </a:rPr>
              <a:t>reproduction</a:t>
            </a:r>
            <a:r>
              <a:rPr lang="cs-CZ" sz="4400" dirty="0" smtClean="0">
                <a:latin typeface="+mn-lt"/>
              </a:rPr>
              <a:t> (ART</a:t>
            </a:r>
            <a:r>
              <a:rPr lang="cs-CZ" sz="4400" dirty="0">
                <a:latin typeface="+mn-lt"/>
              </a:rPr>
              <a:t>, </a:t>
            </a:r>
            <a:r>
              <a:rPr lang="cs-CZ" sz="4400" dirty="0" smtClean="0">
                <a:latin typeface="+mn-lt"/>
              </a:rPr>
              <a:t>„</a:t>
            </a:r>
            <a:r>
              <a:rPr lang="cs-CZ" sz="4400" dirty="0" err="1" smtClean="0">
                <a:latin typeface="+mn-lt"/>
              </a:rPr>
              <a:t>artificial</a:t>
            </a:r>
            <a:r>
              <a:rPr lang="cs-CZ" sz="4400" dirty="0" smtClean="0">
                <a:latin typeface="+mn-lt"/>
              </a:rPr>
              <a:t> </a:t>
            </a:r>
            <a:r>
              <a:rPr lang="cs-CZ" sz="4400" dirty="0" err="1" smtClean="0">
                <a:latin typeface="+mn-lt"/>
              </a:rPr>
              <a:t>fertilization</a:t>
            </a:r>
            <a:r>
              <a:rPr lang="cs-CZ" sz="4400" dirty="0" smtClean="0">
                <a:latin typeface="+mn-lt"/>
              </a:rPr>
              <a:t>):</a:t>
            </a:r>
            <a:r>
              <a:rPr lang="cs-CZ" sz="4400" b="1" dirty="0" smtClean="0">
                <a:latin typeface="+mn-lt"/>
              </a:rPr>
              <a:t> </a:t>
            </a:r>
            <a:endParaRPr lang="cs-CZ" sz="4400" dirty="0">
              <a:latin typeface="+mn-lt"/>
            </a:endParaRPr>
          </a:p>
        </p:txBody>
      </p:sp>
      <p:sp>
        <p:nvSpPr>
          <p:cNvPr id="3" name="Zástupný symbol pro obsah 2"/>
          <p:cNvSpPr>
            <a:spLocks noGrp="1"/>
          </p:cNvSpPr>
          <p:nvPr>
            <p:ph idx="1"/>
          </p:nvPr>
        </p:nvSpPr>
        <p:spPr/>
        <p:txBody>
          <a:bodyPr>
            <a:normAutofit/>
          </a:bodyPr>
          <a:lstStyle/>
          <a:p>
            <a:pPr lvl="0">
              <a:buFont typeface="Wingdings" panose="05000000000000000000" pitchFamily="2" charset="2"/>
              <a:buChar char="§"/>
            </a:pPr>
            <a:r>
              <a:rPr lang="cs-CZ" dirty="0" smtClean="0"/>
              <a:t> </a:t>
            </a:r>
            <a:r>
              <a:rPr lang="en-US" dirty="0"/>
              <a:t>medical procedures and methods in which gametes (sperm and </a:t>
            </a:r>
            <a:r>
              <a:rPr lang="cs-CZ" dirty="0" err="1" smtClean="0"/>
              <a:t>oocytes</a:t>
            </a:r>
            <a:r>
              <a:rPr lang="en-US" dirty="0" smtClean="0"/>
              <a:t>) </a:t>
            </a:r>
            <a:r>
              <a:rPr lang="en-US" dirty="0"/>
              <a:t>and embryos are manipulated in laboratory (in vitro) to achieve </a:t>
            </a:r>
            <a:r>
              <a:rPr lang="en-US" dirty="0" smtClean="0"/>
              <a:t>pregnancy</a:t>
            </a:r>
            <a:endParaRPr lang="cs-CZ" dirty="0" smtClean="0"/>
          </a:p>
          <a:p>
            <a:pPr lvl="0">
              <a:buFont typeface="Wingdings" panose="05000000000000000000" pitchFamily="2" charset="2"/>
              <a:buChar char="§"/>
            </a:pPr>
            <a:r>
              <a:rPr lang="cs-CZ" dirty="0"/>
              <a:t> </a:t>
            </a:r>
            <a:r>
              <a:rPr lang="cs-CZ" dirty="0" err="1" smtClean="0"/>
              <a:t>if</a:t>
            </a:r>
            <a:r>
              <a:rPr lang="cs-CZ" dirty="0" smtClean="0"/>
              <a:t> </a:t>
            </a:r>
            <a:r>
              <a:rPr lang="cs-CZ" dirty="0" err="1" smtClean="0"/>
              <a:t>necessary</a:t>
            </a:r>
            <a:r>
              <a:rPr lang="cs-CZ" dirty="0" smtClean="0"/>
              <a:t>, A</a:t>
            </a:r>
            <a:r>
              <a:rPr lang="en-US" dirty="0" smtClean="0"/>
              <a:t>RT </a:t>
            </a:r>
            <a:r>
              <a:rPr lang="en-US" dirty="0"/>
              <a:t>procedures </a:t>
            </a:r>
            <a:r>
              <a:rPr lang="cs-CZ" dirty="0" err="1" smtClean="0"/>
              <a:t>may</a:t>
            </a:r>
            <a:r>
              <a:rPr lang="en-US" dirty="0" smtClean="0"/>
              <a:t> </a:t>
            </a:r>
            <a:r>
              <a:rPr lang="cs-CZ" dirty="0" err="1" smtClean="0"/>
              <a:t>involve</a:t>
            </a:r>
            <a:r>
              <a:rPr lang="en-US" dirty="0" smtClean="0"/>
              <a:t> </a:t>
            </a:r>
            <a:r>
              <a:rPr lang="en-US" dirty="0"/>
              <a:t>donor </a:t>
            </a:r>
            <a:r>
              <a:rPr lang="cs-CZ" dirty="0" err="1" smtClean="0"/>
              <a:t>oocytes</a:t>
            </a:r>
            <a:r>
              <a:rPr lang="en-US" dirty="0" smtClean="0"/>
              <a:t>, </a:t>
            </a:r>
            <a:r>
              <a:rPr lang="en-US" dirty="0"/>
              <a:t>donor sperm, </a:t>
            </a:r>
            <a:r>
              <a:rPr lang="cs-CZ" dirty="0" smtClean="0"/>
              <a:t>donor</a:t>
            </a:r>
            <a:r>
              <a:rPr lang="en-US" dirty="0" smtClean="0"/>
              <a:t> embryos</a:t>
            </a:r>
            <a:r>
              <a:rPr lang="cs-CZ" dirty="0"/>
              <a:t> </a:t>
            </a:r>
            <a:r>
              <a:rPr lang="cs-CZ" dirty="0" err="1" smtClean="0"/>
              <a:t>or</a:t>
            </a:r>
            <a:r>
              <a:rPr lang="cs-CZ" dirty="0" smtClean="0"/>
              <a:t> a</a:t>
            </a:r>
            <a:r>
              <a:rPr lang="en-US" dirty="0" smtClean="0"/>
              <a:t> surrogate</a:t>
            </a:r>
            <a:r>
              <a:rPr lang="cs-CZ" dirty="0" smtClean="0"/>
              <a:t>/</a:t>
            </a:r>
            <a:r>
              <a:rPr lang="en-US" dirty="0"/>
              <a:t> gestational</a:t>
            </a:r>
            <a:r>
              <a:rPr lang="en-US" dirty="0" smtClean="0"/>
              <a:t> carrier</a:t>
            </a:r>
            <a:r>
              <a:rPr lang="en-US" dirty="0"/>
              <a:t>. A surrogate is a person who becomes pregnant with sperm from one partner of the couple. A gestational carrier becomes pregnant with an egg from one partner and sperm from the other </a:t>
            </a:r>
            <a:r>
              <a:rPr lang="en-US" dirty="0" smtClean="0"/>
              <a:t>partner.</a:t>
            </a:r>
            <a:endParaRPr lang="cs-CZ" dirty="0" smtClean="0"/>
          </a:p>
          <a:p>
            <a:pPr lvl="0">
              <a:buFont typeface="Wingdings" panose="05000000000000000000" pitchFamily="2" charset="2"/>
              <a:buChar char="§"/>
            </a:pPr>
            <a:r>
              <a:rPr lang="cs-CZ" dirty="0"/>
              <a:t> </a:t>
            </a:r>
            <a:r>
              <a:rPr lang="cs-CZ" dirty="0" smtClean="0"/>
              <a:t>a very</a:t>
            </a:r>
            <a:r>
              <a:rPr lang="en-US" dirty="0" smtClean="0"/>
              <a:t> </a:t>
            </a:r>
            <a:r>
              <a:rPr lang="en-US" dirty="0"/>
              <a:t>most common complication of ART is a </a:t>
            </a:r>
            <a:r>
              <a:rPr lang="en-US" dirty="0">
                <a:solidFill>
                  <a:schemeClr val="tx1"/>
                </a:solidFill>
              </a:rPr>
              <a:t>multiple </a:t>
            </a:r>
            <a:r>
              <a:rPr lang="en-US" dirty="0" smtClean="0">
                <a:solidFill>
                  <a:schemeClr val="tx1"/>
                </a:solidFill>
              </a:rPr>
              <a:t>p</a:t>
            </a:r>
            <a:r>
              <a:rPr lang="cs-CZ" dirty="0" err="1" smtClean="0">
                <a:solidFill>
                  <a:schemeClr val="tx1"/>
                </a:solidFill>
              </a:rPr>
              <a:t>regnancy</a:t>
            </a:r>
            <a:r>
              <a:rPr lang="cs-CZ" dirty="0" smtClean="0">
                <a:solidFill>
                  <a:schemeClr val="tx1"/>
                </a:solidFill>
              </a:rPr>
              <a:t>:</a:t>
            </a:r>
            <a:r>
              <a:rPr lang="en-US" dirty="0" smtClean="0"/>
              <a:t> </a:t>
            </a:r>
            <a:r>
              <a:rPr lang="en-US" dirty="0"/>
              <a:t>prevented or minimized by limiting the number of embryos that are put into the parent's body.</a:t>
            </a:r>
          </a:p>
          <a:p>
            <a:pPr lvl="0">
              <a:buFont typeface="Wingdings" panose="05000000000000000000" pitchFamily="2" charset="2"/>
              <a:buChar char="§"/>
            </a:pPr>
            <a:endParaRPr lang="cs-CZ" dirty="0"/>
          </a:p>
          <a:p>
            <a:endParaRPr lang="cs-CZ" dirty="0"/>
          </a:p>
        </p:txBody>
      </p:sp>
      <p:sp>
        <p:nvSpPr>
          <p:cNvPr id="6" name="Obdélník 5"/>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2929292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mn-lt"/>
              </a:rPr>
              <a:t>ART </a:t>
            </a:r>
            <a:r>
              <a:rPr lang="cs-CZ" dirty="0" err="1" smtClean="0">
                <a:latin typeface="+mn-lt"/>
              </a:rPr>
              <a:t>techniques</a:t>
            </a:r>
            <a:endParaRPr lang="cs-CZ" dirty="0">
              <a:latin typeface="+mn-lt"/>
            </a:endParaRPr>
          </a:p>
        </p:txBody>
      </p:sp>
      <p:sp>
        <p:nvSpPr>
          <p:cNvPr id="3" name="Zástupný symbol pro obsah 2"/>
          <p:cNvSpPr>
            <a:spLocks noGrp="1"/>
          </p:cNvSpPr>
          <p:nvPr>
            <p:ph idx="1"/>
          </p:nvPr>
        </p:nvSpPr>
        <p:spPr/>
        <p:txBody>
          <a:bodyPr/>
          <a:lstStyle/>
          <a:p>
            <a:r>
              <a:rPr lang="en-US" b="1" dirty="0"/>
              <a:t>Ovarian stimulation and planned intercourse:</a:t>
            </a:r>
            <a:r>
              <a:rPr lang="en-US" dirty="0"/>
              <a:t> this procedure is suitable for patients where a problem with cycle regularity and ovulation has been identified. In these cases, </a:t>
            </a:r>
            <a:r>
              <a:rPr lang="en-US" dirty="0" smtClean="0"/>
              <a:t>patients </a:t>
            </a:r>
            <a:r>
              <a:rPr lang="en-US" dirty="0"/>
              <a:t>take antiestrogens from the 3rd to the 7th day of the menstrual cycle. The whole cycle is monitored by ultrasound, measuring the height of the uterine lining and the size of the growing follicles </a:t>
            </a:r>
            <a:r>
              <a:rPr lang="en-US" dirty="0" smtClean="0"/>
              <a:t>(„</a:t>
            </a:r>
            <a:r>
              <a:rPr lang="cs-CZ" dirty="0" err="1" smtClean="0"/>
              <a:t>small</a:t>
            </a:r>
            <a:r>
              <a:rPr lang="cs-CZ" dirty="0" smtClean="0"/>
              <a:t> b</a:t>
            </a:r>
            <a:r>
              <a:rPr lang="en-US" dirty="0" smtClean="0"/>
              <a:t>ladders" in the ovary, </a:t>
            </a:r>
            <a:r>
              <a:rPr lang="en-US" dirty="0"/>
              <a:t>from which the egg is released at the time of ovulation). At an </a:t>
            </a:r>
            <a:r>
              <a:rPr lang="cs-CZ" dirty="0" err="1" smtClean="0"/>
              <a:t>suitable</a:t>
            </a:r>
            <a:r>
              <a:rPr lang="en-US" dirty="0" smtClean="0"/>
              <a:t> </a:t>
            </a:r>
            <a:r>
              <a:rPr lang="en-US" dirty="0"/>
              <a:t>moment, ovulation is induced by hormonal injection and thus the optimal time for a natural pregnancy.</a:t>
            </a:r>
            <a:endParaRPr lang="cs-CZ" dirty="0"/>
          </a:p>
        </p:txBody>
      </p:sp>
      <p:sp>
        <p:nvSpPr>
          <p:cNvPr id="5" name="Obdélník 4"/>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3860970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mn-lt"/>
              </a:rPr>
              <a:t>ART </a:t>
            </a:r>
            <a:r>
              <a:rPr lang="cs-CZ" dirty="0" err="1" smtClean="0">
                <a:latin typeface="+mn-lt"/>
              </a:rPr>
              <a:t>techniques</a:t>
            </a:r>
            <a:endParaRPr lang="cs-CZ" dirty="0">
              <a:latin typeface="+mn-lt"/>
            </a:endParaRPr>
          </a:p>
        </p:txBody>
      </p:sp>
      <p:sp>
        <p:nvSpPr>
          <p:cNvPr id="3" name="Zástupný symbol pro obsah 2"/>
          <p:cNvSpPr>
            <a:spLocks noGrp="1"/>
          </p:cNvSpPr>
          <p:nvPr>
            <p:ph idx="1"/>
          </p:nvPr>
        </p:nvSpPr>
        <p:spPr>
          <a:xfrm>
            <a:off x="838200" y="1825625"/>
            <a:ext cx="7354455" cy="4351338"/>
          </a:xfrm>
        </p:spPr>
        <p:txBody>
          <a:bodyPr/>
          <a:lstStyle/>
          <a:p>
            <a:r>
              <a:rPr lang="en-US" b="1" dirty="0"/>
              <a:t>Intrauterine insemination (IUI): </a:t>
            </a:r>
            <a:r>
              <a:rPr lang="en-US" dirty="0"/>
              <a:t>this procedure is suitable for mild sperm quality disorders, which can be overcome by performing intrauterine insemination. In this type of treatment, the partner's sperm (if necessary, the donor) is </a:t>
            </a:r>
            <a:r>
              <a:rPr lang="cs-CZ" dirty="0" err="1" smtClean="0"/>
              <a:t>processed</a:t>
            </a:r>
            <a:r>
              <a:rPr lang="cs-CZ" dirty="0" smtClean="0"/>
              <a:t> in </a:t>
            </a:r>
            <a:r>
              <a:rPr lang="cs-CZ" dirty="0" err="1" smtClean="0"/>
              <a:t>the</a:t>
            </a:r>
            <a:r>
              <a:rPr lang="cs-CZ" dirty="0" smtClean="0"/>
              <a:t> </a:t>
            </a:r>
            <a:r>
              <a:rPr lang="cs-CZ" dirty="0" err="1" smtClean="0"/>
              <a:t>laboratory</a:t>
            </a:r>
            <a:r>
              <a:rPr lang="cs-CZ" dirty="0" smtClean="0"/>
              <a:t> </a:t>
            </a:r>
            <a:r>
              <a:rPr lang="en-US" dirty="0" smtClean="0"/>
              <a:t> </a:t>
            </a:r>
            <a:r>
              <a:rPr lang="en-US" dirty="0"/>
              <a:t>and then introduced through a special catheter directly into the patient's uterus.</a:t>
            </a:r>
            <a:endParaRPr lang="cs-CZ" dirty="0"/>
          </a:p>
        </p:txBody>
      </p:sp>
      <p:pic>
        <p:nvPicPr>
          <p:cNvPr id="4" name="Obrázek 3" descr="Výsledek obrázku pro iui">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9746" y="2068945"/>
            <a:ext cx="3001818" cy="2493819"/>
          </a:xfrm>
          <a:prstGeom prst="rect">
            <a:avLst/>
          </a:prstGeom>
          <a:noFill/>
          <a:ln>
            <a:noFill/>
          </a:ln>
        </p:spPr>
      </p:pic>
      <p:sp>
        <p:nvSpPr>
          <p:cNvPr id="5" name="Obdélník 4"/>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346838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mn-lt"/>
              </a:rPr>
              <a:t>ART </a:t>
            </a:r>
            <a:r>
              <a:rPr lang="cs-CZ" dirty="0" err="1" smtClean="0">
                <a:latin typeface="+mn-lt"/>
              </a:rPr>
              <a:t>techniques</a:t>
            </a:r>
            <a:endParaRPr lang="cs-CZ" dirty="0">
              <a:latin typeface="+mn-lt"/>
            </a:endParaRPr>
          </a:p>
        </p:txBody>
      </p:sp>
      <p:sp>
        <p:nvSpPr>
          <p:cNvPr id="3" name="Zástupný symbol pro obsah 2"/>
          <p:cNvSpPr>
            <a:spLocks noGrp="1"/>
          </p:cNvSpPr>
          <p:nvPr>
            <p:ph idx="1"/>
          </p:nvPr>
        </p:nvSpPr>
        <p:spPr/>
        <p:txBody>
          <a:bodyPr>
            <a:normAutofit/>
          </a:bodyPr>
          <a:lstStyle/>
          <a:p>
            <a:r>
              <a:rPr lang="en-US" b="1" dirty="0"/>
              <a:t>In vitro fertilization (IVF): </a:t>
            </a:r>
            <a:r>
              <a:rPr lang="en-US" dirty="0"/>
              <a:t>fertilization of a woman's </a:t>
            </a:r>
            <a:r>
              <a:rPr lang="cs-CZ" dirty="0" err="1" smtClean="0"/>
              <a:t>oocyte</a:t>
            </a:r>
            <a:r>
              <a:rPr lang="cs-CZ" dirty="0" smtClean="0"/>
              <a:t>(s)</a:t>
            </a:r>
            <a:r>
              <a:rPr lang="en-US" dirty="0" smtClean="0"/>
              <a:t>, taken </a:t>
            </a:r>
            <a:r>
              <a:rPr lang="en-US" dirty="0"/>
              <a:t>directly from the ovary (OPU = oocyte pick up, </a:t>
            </a:r>
            <a:r>
              <a:rPr lang="cs-CZ" dirty="0" err="1" smtClean="0">
                <a:solidFill>
                  <a:srgbClr val="00B050"/>
                </a:solidFill>
              </a:rPr>
              <a:t>see</a:t>
            </a:r>
            <a:r>
              <a:rPr lang="cs-CZ" dirty="0" smtClean="0">
                <a:solidFill>
                  <a:srgbClr val="00B050"/>
                </a:solidFill>
              </a:rPr>
              <a:t>:</a:t>
            </a:r>
            <a:r>
              <a:rPr lang="en-US" dirty="0" smtClean="0">
                <a:solidFill>
                  <a:srgbClr val="00B050"/>
                </a:solidFill>
              </a:rPr>
              <a:t> </a:t>
            </a:r>
            <a:r>
              <a:rPr lang="en-US" dirty="0">
                <a:solidFill>
                  <a:srgbClr val="00B050"/>
                </a:solidFill>
              </a:rPr>
              <a:t>https://www.youtube.com/watch?v=tmy3Z-TfZ5I</a:t>
            </a:r>
            <a:r>
              <a:rPr lang="en-US" dirty="0"/>
              <a:t>), by the sperm of a man outside the woman's body </a:t>
            </a:r>
            <a:r>
              <a:rPr lang="en-US" dirty="0" smtClean="0"/>
              <a:t>(</a:t>
            </a:r>
            <a:r>
              <a:rPr lang="en-US" i="1" dirty="0" smtClean="0"/>
              <a:t>in-</a:t>
            </a:r>
            <a:r>
              <a:rPr lang="cs-CZ" i="1" dirty="0" smtClean="0"/>
              <a:t>vitro</a:t>
            </a:r>
            <a:r>
              <a:rPr lang="en-US" i="1" dirty="0" smtClean="0"/>
              <a:t> </a:t>
            </a:r>
            <a:r>
              <a:rPr lang="en-US" dirty="0" smtClean="0"/>
              <a:t>fertilization,</a:t>
            </a:r>
            <a:r>
              <a:rPr lang="cs-CZ" dirty="0" smtClean="0"/>
              <a:t> IVF</a:t>
            </a:r>
            <a:r>
              <a:rPr lang="en-US" dirty="0" smtClean="0"/>
              <a:t>). </a:t>
            </a:r>
            <a:endParaRPr lang="cs-CZ" dirty="0" smtClean="0"/>
          </a:p>
          <a:p>
            <a:r>
              <a:rPr lang="en-US" dirty="0" smtClean="0"/>
              <a:t>In </a:t>
            </a:r>
            <a:r>
              <a:rPr lang="en-US" dirty="0"/>
              <a:t>order to increase the probability of success and obtain more </a:t>
            </a:r>
            <a:r>
              <a:rPr lang="cs-CZ" dirty="0" err="1" smtClean="0"/>
              <a:t>oocytes</a:t>
            </a:r>
            <a:r>
              <a:rPr lang="en-US" dirty="0" smtClean="0"/>
              <a:t> </a:t>
            </a:r>
            <a:r>
              <a:rPr lang="en-US" dirty="0"/>
              <a:t>for the needs of this method, hormonal stimulation is performed on the woman in order to induce so-called superovulation and obtain more </a:t>
            </a:r>
            <a:r>
              <a:rPr lang="cs-CZ" dirty="0" err="1" smtClean="0"/>
              <a:t>oocytes</a:t>
            </a:r>
            <a:r>
              <a:rPr lang="en-US" dirty="0" smtClean="0"/>
              <a:t>.</a:t>
            </a:r>
            <a:endParaRPr lang="cs-CZ" dirty="0" smtClean="0"/>
          </a:p>
          <a:p>
            <a:r>
              <a:rPr lang="en-US" dirty="0" smtClean="0"/>
              <a:t> </a:t>
            </a:r>
            <a:r>
              <a:rPr lang="en-US" dirty="0"/>
              <a:t>Fertilization (fertilization) is carried out either by </a:t>
            </a:r>
            <a:r>
              <a:rPr lang="en-US" dirty="0" smtClean="0"/>
              <a:t>„</a:t>
            </a:r>
            <a:r>
              <a:rPr lang="cs-CZ" dirty="0" err="1" smtClean="0"/>
              <a:t>easy</a:t>
            </a:r>
            <a:r>
              <a:rPr lang="en-US" dirty="0" smtClean="0"/>
              <a:t>" </a:t>
            </a:r>
            <a:r>
              <a:rPr lang="cs-CZ" dirty="0" err="1" smtClean="0"/>
              <a:t>mixing</a:t>
            </a:r>
            <a:r>
              <a:rPr lang="en-US" dirty="0" smtClean="0"/>
              <a:t> </a:t>
            </a:r>
            <a:r>
              <a:rPr lang="en-US" dirty="0"/>
              <a:t>of sperm </a:t>
            </a:r>
            <a:r>
              <a:rPr lang="cs-CZ" dirty="0" smtClean="0"/>
              <a:t>and</a:t>
            </a:r>
            <a:r>
              <a:rPr lang="en-US" dirty="0" smtClean="0"/>
              <a:t> </a:t>
            </a:r>
            <a:r>
              <a:rPr lang="en-US" dirty="0"/>
              <a:t>the </a:t>
            </a:r>
            <a:r>
              <a:rPr lang="cs-CZ" dirty="0" err="1" smtClean="0"/>
              <a:t>oocytes</a:t>
            </a:r>
            <a:r>
              <a:rPr lang="en-US" dirty="0" smtClean="0"/>
              <a:t> </a:t>
            </a:r>
            <a:r>
              <a:rPr lang="en-US" dirty="0"/>
              <a:t>followed by cultivation, or by injecting sperm into the egg (ICSI method, </a:t>
            </a:r>
            <a:r>
              <a:rPr lang="cs-CZ" dirty="0" err="1" smtClean="0"/>
              <a:t>see</a:t>
            </a:r>
            <a:r>
              <a:rPr lang="en-US" dirty="0" smtClean="0"/>
              <a:t>: </a:t>
            </a:r>
            <a:r>
              <a:rPr lang="en-US" dirty="0">
                <a:solidFill>
                  <a:srgbClr val="00B050"/>
                </a:solidFill>
              </a:rPr>
              <a:t>https://www.youtube.com/watch?v=GTiKFCkPaUE</a:t>
            </a:r>
            <a:r>
              <a:rPr lang="en-US" dirty="0"/>
              <a:t>). The procedure is intended, for example, for women with ovulation disorders, fallopian tube obstruction or endometriosis. Another indication is male sterility factor and idiopathic conditions. Depending on the diagnosis, donated eggs or sperm or embryos can be used.</a:t>
            </a:r>
            <a:endParaRPr lang="cs-CZ" dirty="0" smtClean="0"/>
          </a:p>
        </p:txBody>
      </p:sp>
      <p:sp>
        <p:nvSpPr>
          <p:cNvPr id="4" name="Obdélník 3"/>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54811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mn-lt"/>
              </a:rPr>
              <a:t>ART </a:t>
            </a:r>
            <a:r>
              <a:rPr lang="cs-CZ" dirty="0" err="1" smtClean="0">
                <a:latin typeface="+mn-lt"/>
              </a:rPr>
              <a:t>techniques</a:t>
            </a:r>
            <a:endParaRPr lang="cs-CZ" dirty="0">
              <a:latin typeface="+mn-lt"/>
            </a:endParaRPr>
          </a:p>
        </p:txBody>
      </p:sp>
      <p:sp>
        <p:nvSpPr>
          <p:cNvPr id="3" name="Zástupný symbol pro obsah 2"/>
          <p:cNvSpPr>
            <a:spLocks noGrp="1"/>
          </p:cNvSpPr>
          <p:nvPr>
            <p:ph idx="1"/>
          </p:nvPr>
        </p:nvSpPr>
        <p:spPr/>
        <p:txBody>
          <a:bodyPr/>
          <a:lstStyle/>
          <a:p>
            <a:r>
              <a:rPr lang="en-US" dirty="0" err="1"/>
              <a:t>Cryoembryotransfer</a:t>
            </a:r>
            <a:r>
              <a:rPr lang="en-US" dirty="0"/>
              <a:t> </a:t>
            </a:r>
            <a:r>
              <a:rPr lang="en-US" dirty="0" smtClean="0"/>
              <a:t>(</a:t>
            </a:r>
            <a:r>
              <a:rPr lang="cs-CZ" dirty="0" smtClean="0"/>
              <a:t>C</a:t>
            </a:r>
            <a:r>
              <a:rPr lang="en-US" dirty="0" smtClean="0"/>
              <a:t>ET</a:t>
            </a:r>
            <a:r>
              <a:rPr lang="en-US" dirty="0"/>
              <a:t>): use of frozen embryos obtained during previous treatment. It is used in couples whose IVF treatment and transfer of 'fresh' embryos have not been successful, or in couples who already have an IVF child and want another. Fully donated embryos can also be used in indicated cases. The success of this technique has increased significantly in recent years thanks to the introduction of the </a:t>
            </a:r>
            <a:r>
              <a:rPr lang="en-US" dirty="0" err="1"/>
              <a:t>vitrification</a:t>
            </a:r>
            <a:r>
              <a:rPr lang="en-US" dirty="0"/>
              <a:t> technique (the most modern method of freezing embryos).</a:t>
            </a:r>
            <a:endParaRPr lang="cs-CZ" dirty="0"/>
          </a:p>
        </p:txBody>
      </p:sp>
      <p:sp>
        <p:nvSpPr>
          <p:cNvPr id="4" name="Obdélník 3"/>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1686835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mn-lt"/>
              </a:rPr>
              <a:t>ART </a:t>
            </a:r>
            <a:r>
              <a:rPr lang="cs-CZ" dirty="0" err="1" smtClean="0">
                <a:latin typeface="+mn-lt"/>
              </a:rPr>
              <a:t>techniques</a:t>
            </a:r>
            <a:endParaRPr lang="cs-CZ" dirty="0">
              <a:latin typeface="+mn-lt"/>
            </a:endParaRPr>
          </a:p>
        </p:txBody>
      </p:sp>
      <p:sp>
        <p:nvSpPr>
          <p:cNvPr id="3" name="Zástupný symbol pro obsah 2"/>
          <p:cNvSpPr>
            <a:spLocks noGrp="1"/>
          </p:cNvSpPr>
          <p:nvPr>
            <p:ph idx="1"/>
          </p:nvPr>
        </p:nvSpPr>
        <p:spPr/>
        <p:txBody>
          <a:bodyPr>
            <a:normAutofit/>
          </a:bodyPr>
          <a:lstStyle/>
          <a:p>
            <a:r>
              <a:rPr lang="en-US" b="1" dirty="0"/>
              <a:t>Fertility / social freezing programs: </a:t>
            </a:r>
            <a:endParaRPr lang="cs-CZ" b="1" dirty="0" smtClean="0"/>
          </a:p>
          <a:p>
            <a:pPr>
              <a:buFont typeface="Wingdings" panose="05000000000000000000" pitchFamily="2" charset="2"/>
              <a:buChar char="§"/>
            </a:pPr>
            <a:r>
              <a:rPr lang="cs-CZ" dirty="0" smtClean="0"/>
              <a:t> </a:t>
            </a:r>
            <a:r>
              <a:rPr lang="en-US" dirty="0" smtClean="0"/>
              <a:t>sperm:</a:t>
            </a:r>
            <a:r>
              <a:rPr lang="cs-CZ" dirty="0" smtClean="0"/>
              <a:t> </a:t>
            </a:r>
            <a:r>
              <a:rPr lang="cs-CZ" dirty="0" err="1" smtClean="0"/>
              <a:t>freezing</a:t>
            </a:r>
            <a:r>
              <a:rPr lang="en-US" dirty="0" smtClean="0"/>
              <a:t> </a:t>
            </a:r>
            <a:r>
              <a:rPr lang="en-US" dirty="0"/>
              <a:t>postponing parenthood to a later age, before oncological treatment,… </a:t>
            </a:r>
            <a:endParaRPr lang="cs-CZ" dirty="0" smtClean="0"/>
          </a:p>
          <a:p>
            <a:pPr>
              <a:buFont typeface="Wingdings" panose="05000000000000000000" pitchFamily="2" charset="2"/>
              <a:buChar char="§"/>
            </a:pPr>
            <a:r>
              <a:rPr lang="cs-CZ" dirty="0"/>
              <a:t> </a:t>
            </a:r>
            <a:r>
              <a:rPr lang="en-US" dirty="0" err="1" smtClean="0"/>
              <a:t>vitrification</a:t>
            </a:r>
            <a:r>
              <a:rPr lang="en-US" dirty="0" smtClean="0"/>
              <a:t> </a:t>
            </a:r>
            <a:r>
              <a:rPr lang="en-US" dirty="0"/>
              <a:t>of oocytes in case a woman postpones </a:t>
            </a:r>
            <a:r>
              <a:rPr lang="en-US" dirty="0" smtClean="0"/>
              <a:t>pregnancy</a:t>
            </a:r>
            <a:r>
              <a:rPr lang="cs-CZ" dirty="0" smtClean="0"/>
              <a:t>,</a:t>
            </a:r>
            <a:r>
              <a:rPr lang="en-US" dirty="0" smtClean="0"/>
              <a:t> </a:t>
            </a:r>
            <a:r>
              <a:rPr lang="en-US" dirty="0"/>
              <a:t>before starting cancer </a:t>
            </a:r>
            <a:r>
              <a:rPr lang="en-US" dirty="0" smtClean="0"/>
              <a:t>treatment;</a:t>
            </a:r>
            <a:r>
              <a:rPr lang="cs-CZ" dirty="0" smtClean="0"/>
              <a:t> </a:t>
            </a:r>
            <a:r>
              <a:rPr lang="en-US" dirty="0" smtClean="0"/>
              <a:t>in </a:t>
            </a:r>
            <a:r>
              <a:rPr lang="en-US" dirty="0"/>
              <a:t>case of unexpected absence of partner sperm in the treatment cycle, etc. </a:t>
            </a:r>
            <a:endParaRPr lang="cs-CZ" dirty="0" smtClean="0"/>
          </a:p>
          <a:p>
            <a:pPr>
              <a:buFont typeface="Wingdings" panose="05000000000000000000" pitchFamily="2" charset="2"/>
              <a:buChar char="§"/>
            </a:pPr>
            <a:endParaRPr lang="cs-CZ" dirty="0"/>
          </a:p>
          <a:p>
            <a:pPr>
              <a:buFont typeface="Wingdings" panose="05000000000000000000" pitchFamily="2" charset="2"/>
              <a:buChar char="§"/>
            </a:pPr>
            <a:r>
              <a:rPr lang="cs-CZ" dirty="0" smtClean="0"/>
              <a:t> </a:t>
            </a:r>
            <a:r>
              <a:rPr lang="en-US" dirty="0" smtClean="0"/>
              <a:t>Explanation </a:t>
            </a:r>
            <a:r>
              <a:rPr lang="cs-CZ" dirty="0" smtClean="0"/>
              <a:t>- </a:t>
            </a:r>
            <a:r>
              <a:rPr lang="en-US" dirty="0" err="1" smtClean="0"/>
              <a:t>vitrification</a:t>
            </a:r>
            <a:r>
              <a:rPr lang="en-US" dirty="0"/>
              <a:t>: from Latin </a:t>
            </a:r>
            <a:r>
              <a:rPr lang="en-US" i="1" dirty="0" err="1"/>
              <a:t>vitreum</a:t>
            </a:r>
            <a:r>
              <a:rPr lang="en-US" dirty="0"/>
              <a:t> = glass, extremely fast </a:t>
            </a:r>
            <a:r>
              <a:rPr lang="cs-CZ" dirty="0" err="1" smtClean="0"/>
              <a:t>freezing</a:t>
            </a:r>
            <a:r>
              <a:rPr lang="en-US" dirty="0" smtClean="0"/>
              <a:t> </a:t>
            </a:r>
            <a:r>
              <a:rPr lang="en-US" dirty="0"/>
              <a:t>using media with a high dose of </a:t>
            </a:r>
            <a:r>
              <a:rPr lang="en-US" dirty="0" err="1"/>
              <a:t>cryoprotectants</a:t>
            </a:r>
            <a:r>
              <a:rPr lang="en-US" dirty="0"/>
              <a:t> (protects cells from damage) to the temperature of liquid nitrogen, which is then used to store vitrified material (-196 degrees Celsius). </a:t>
            </a:r>
            <a:r>
              <a:rPr lang="en-US" dirty="0" err="1"/>
              <a:t>Vitrification</a:t>
            </a:r>
            <a:r>
              <a:rPr lang="en-US" dirty="0"/>
              <a:t> makes it possible to avoid the formation of ice crystals, which are formed in a controlled manner during the traditional so-called "slow freezing".</a:t>
            </a:r>
            <a:endParaRPr lang="cs-CZ" dirty="0"/>
          </a:p>
        </p:txBody>
      </p:sp>
      <p:sp>
        <p:nvSpPr>
          <p:cNvPr id="4" name="Obdélník 3"/>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697791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IVF </a:t>
            </a:r>
            <a:r>
              <a:rPr lang="cs-CZ" dirty="0" err="1" smtClean="0">
                <a:latin typeface="+mn-lt"/>
              </a:rPr>
              <a:t>fertilization</a:t>
            </a:r>
            <a:r>
              <a:rPr lang="cs-CZ" dirty="0" smtClean="0">
                <a:latin typeface="+mn-lt"/>
              </a:rPr>
              <a:t> – step by ster</a:t>
            </a:r>
            <a:endParaRPr lang="cs-CZ" dirty="0">
              <a:latin typeface="+mn-lt"/>
            </a:endParaRPr>
          </a:p>
        </p:txBody>
      </p:sp>
      <p:sp>
        <p:nvSpPr>
          <p:cNvPr id="3" name="Zástupný symbol pro obsah 2"/>
          <p:cNvSpPr>
            <a:spLocks noGrp="1"/>
          </p:cNvSpPr>
          <p:nvPr>
            <p:ph idx="1"/>
          </p:nvPr>
        </p:nvSpPr>
        <p:spPr/>
        <p:txBody>
          <a:bodyPr/>
          <a:lstStyle/>
          <a:p>
            <a:r>
              <a:rPr lang="cs-CZ" dirty="0"/>
              <a:t>WOMEN'S HORMONAL STIMULATION, SUPEROVULATION INTRODUCTION: </a:t>
            </a:r>
            <a:r>
              <a:rPr lang="cs-CZ" dirty="0" err="1"/>
              <a:t>ultrasound</a:t>
            </a:r>
            <a:r>
              <a:rPr lang="cs-CZ" dirty="0"/>
              <a:t> monitoring </a:t>
            </a:r>
            <a:r>
              <a:rPr lang="cs-CZ" dirty="0" err="1"/>
              <a:t>of</a:t>
            </a:r>
            <a:r>
              <a:rPr lang="cs-CZ" dirty="0"/>
              <a:t> </a:t>
            </a:r>
            <a:r>
              <a:rPr lang="cs-CZ" dirty="0" err="1"/>
              <a:t>follicular</a:t>
            </a:r>
            <a:r>
              <a:rPr lang="cs-CZ" dirty="0"/>
              <a:t> </a:t>
            </a:r>
            <a:r>
              <a:rPr lang="cs-CZ" dirty="0" err="1" smtClean="0"/>
              <a:t>development</a:t>
            </a:r>
            <a:r>
              <a:rPr lang="cs-CZ" dirty="0"/>
              <a:t>;</a:t>
            </a:r>
            <a:r>
              <a:rPr lang="cs-CZ" dirty="0" smtClean="0"/>
              <a:t> </a:t>
            </a:r>
            <a:r>
              <a:rPr lang="cs-CZ" dirty="0" err="1"/>
              <a:t>gonadoliberin</a:t>
            </a:r>
            <a:r>
              <a:rPr lang="cs-CZ" dirty="0"/>
              <a:t> </a:t>
            </a:r>
            <a:r>
              <a:rPr lang="cs-CZ" dirty="0" err="1"/>
              <a:t>analogues</a:t>
            </a:r>
            <a:r>
              <a:rPr lang="cs-CZ" dirty="0"/>
              <a:t> </a:t>
            </a:r>
            <a:r>
              <a:rPr lang="cs-CZ" dirty="0" err="1"/>
              <a:t>or</a:t>
            </a:r>
            <a:r>
              <a:rPr lang="cs-CZ" dirty="0"/>
              <a:t> </a:t>
            </a:r>
            <a:r>
              <a:rPr lang="cs-CZ" dirty="0" err="1"/>
              <a:t>antagonists</a:t>
            </a:r>
            <a:r>
              <a:rPr lang="cs-CZ" dirty="0"/>
              <a:t> + </a:t>
            </a:r>
            <a:r>
              <a:rPr lang="cs-CZ" dirty="0" err="1"/>
              <a:t>gonadotropins</a:t>
            </a:r>
            <a:r>
              <a:rPr lang="cs-CZ" dirty="0"/>
              <a:t> (FSH, HMG = FSH + LH) + </a:t>
            </a:r>
            <a:r>
              <a:rPr lang="cs-CZ" dirty="0" err="1"/>
              <a:t>preovulatory</a:t>
            </a:r>
            <a:r>
              <a:rPr lang="cs-CZ" dirty="0"/>
              <a:t> </a:t>
            </a:r>
            <a:r>
              <a:rPr lang="cs-CZ" dirty="0" err="1"/>
              <a:t>hCG</a:t>
            </a:r>
            <a:r>
              <a:rPr lang="cs-CZ" dirty="0"/>
              <a:t> (</a:t>
            </a:r>
            <a:r>
              <a:rPr lang="cs-CZ" dirty="0" err="1"/>
              <a:t>similar</a:t>
            </a:r>
            <a:r>
              <a:rPr lang="cs-CZ" dirty="0"/>
              <a:t> to LH</a:t>
            </a:r>
            <a:r>
              <a:rPr lang="cs-CZ" dirty="0" smtClean="0"/>
              <a:t>) are </a:t>
            </a:r>
            <a:r>
              <a:rPr lang="cs-CZ" dirty="0" err="1" smtClean="0"/>
              <a:t>used</a:t>
            </a:r>
            <a:r>
              <a:rPr lang="cs-CZ" dirty="0" smtClean="0"/>
              <a:t>. </a:t>
            </a:r>
          </a:p>
          <a:p>
            <a:r>
              <a:rPr lang="cs-CZ" dirty="0" err="1" smtClean="0"/>
              <a:t>Alternatives</a:t>
            </a:r>
            <a:r>
              <a:rPr lang="cs-CZ" dirty="0"/>
              <a:t>: </a:t>
            </a:r>
            <a:r>
              <a:rPr lang="cs-CZ" dirty="0" err="1"/>
              <a:t>native</a:t>
            </a:r>
            <a:r>
              <a:rPr lang="cs-CZ" dirty="0"/>
              <a:t> (= natural) </a:t>
            </a:r>
            <a:r>
              <a:rPr lang="cs-CZ" dirty="0" err="1"/>
              <a:t>cycle</a:t>
            </a:r>
            <a:r>
              <a:rPr lang="cs-CZ" dirty="0"/>
              <a:t>, </a:t>
            </a:r>
            <a:r>
              <a:rPr lang="cs-CZ" dirty="0" err="1"/>
              <a:t>minimal</a:t>
            </a:r>
            <a:r>
              <a:rPr lang="cs-CZ" dirty="0"/>
              <a:t> </a:t>
            </a:r>
            <a:r>
              <a:rPr lang="cs-CZ" dirty="0" err="1"/>
              <a:t>stimulation</a:t>
            </a:r>
            <a:r>
              <a:rPr lang="cs-CZ" dirty="0"/>
              <a:t> (→ 2-5 </a:t>
            </a:r>
            <a:r>
              <a:rPr lang="cs-CZ" dirty="0" err="1"/>
              <a:t>eggs</a:t>
            </a:r>
            <a:r>
              <a:rPr lang="cs-CZ" dirty="0"/>
              <a:t>, </a:t>
            </a:r>
            <a:r>
              <a:rPr lang="cs-CZ" dirty="0" err="1"/>
              <a:t>economic</a:t>
            </a:r>
            <a:r>
              <a:rPr lang="cs-CZ" dirty="0"/>
              <a:t> </a:t>
            </a:r>
            <a:r>
              <a:rPr lang="cs-CZ" dirty="0" err="1"/>
              <a:t>reasons</a:t>
            </a:r>
            <a:r>
              <a:rPr lang="cs-CZ" dirty="0"/>
              <a:t>, </a:t>
            </a:r>
            <a:r>
              <a:rPr lang="cs-CZ" dirty="0" err="1"/>
              <a:t>for</a:t>
            </a:r>
            <a:r>
              <a:rPr lang="cs-CZ" dirty="0"/>
              <a:t> </a:t>
            </a:r>
            <a:r>
              <a:rPr lang="cs-CZ" dirty="0" err="1"/>
              <a:t>fear</a:t>
            </a:r>
            <a:r>
              <a:rPr lang="cs-CZ" dirty="0"/>
              <a:t> </a:t>
            </a:r>
            <a:r>
              <a:rPr lang="cs-CZ" dirty="0" err="1"/>
              <a:t>of</a:t>
            </a:r>
            <a:r>
              <a:rPr lang="cs-CZ" dirty="0"/>
              <a:t> </a:t>
            </a:r>
            <a:r>
              <a:rPr lang="cs-CZ" dirty="0" err="1"/>
              <a:t>hormonal</a:t>
            </a:r>
            <a:r>
              <a:rPr lang="cs-CZ" dirty="0"/>
              <a:t> </a:t>
            </a:r>
            <a:r>
              <a:rPr lang="cs-CZ" dirty="0" err="1"/>
              <a:t>stimulation</a:t>
            </a:r>
            <a:r>
              <a:rPr lang="cs-CZ" dirty="0"/>
              <a:t>, in </a:t>
            </a:r>
            <a:r>
              <a:rPr lang="cs-CZ" dirty="0" err="1"/>
              <a:t>women</a:t>
            </a:r>
            <a:r>
              <a:rPr lang="cs-CZ" dirty="0"/>
              <a:t> </a:t>
            </a:r>
            <a:r>
              <a:rPr lang="cs-CZ" dirty="0" err="1"/>
              <a:t>with</a:t>
            </a:r>
            <a:r>
              <a:rPr lang="cs-CZ" dirty="0"/>
              <a:t> </a:t>
            </a:r>
            <a:r>
              <a:rPr lang="cs-CZ" dirty="0" err="1"/>
              <a:t>polycystic</a:t>
            </a:r>
            <a:r>
              <a:rPr lang="cs-CZ" dirty="0"/>
              <a:t> </a:t>
            </a:r>
            <a:r>
              <a:rPr lang="cs-CZ" dirty="0" err="1"/>
              <a:t>ovaries</a:t>
            </a:r>
            <a:r>
              <a:rPr lang="cs-CZ" dirty="0"/>
              <a:t>, </a:t>
            </a:r>
            <a:r>
              <a:rPr lang="cs-CZ" dirty="0" err="1"/>
              <a:t>due</a:t>
            </a:r>
            <a:r>
              <a:rPr lang="cs-CZ" dirty="0"/>
              <a:t> to </a:t>
            </a:r>
            <a:r>
              <a:rPr lang="cs-CZ" dirty="0" err="1"/>
              <a:t>previous</a:t>
            </a:r>
            <a:r>
              <a:rPr lang="cs-CZ" dirty="0"/>
              <a:t> IVF </a:t>
            </a:r>
            <a:r>
              <a:rPr lang="cs-CZ" dirty="0" err="1"/>
              <a:t>treatment</a:t>
            </a:r>
            <a:r>
              <a:rPr lang="cs-CZ" dirty="0"/>
              <a:t> </a:t>
            </a:r>
            <a:r>
              <a:rPr lang="cs-CZ" dirty="0" err="1"/>
              <a:t>failure</a:t>
            </a:r>
            <a:r>
              <a:rPr lang="cs-CZ" dirty="0"/>
              <a:t>,…)</a:t>
            </a:r>
          </a:p>
        </p:txBody>
      </p:sp>
      <p:sp>
        <p:nvSpPr>
          <p:cNvPr id="6" name="Obdélník 5"/>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4169052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6438" y="140767"/>
            <a:ext cx="10058400" cy="1450757"/>
          </a:xfrm>
        </p:spPr>
        <p:txBody>
          <a:bodyPr/>
          <a:lstStyle/>
          <a:p>
            <a:r>
              <a:rPr lang="cs-CZ" dirty="0">
                <a:latin typeface="+mn-lt"/>
              </a:rPr>
              <a:t>IVF </a:t>
            </a:r>
            <a:r>
              <a:rPr lang="cs-CZ" dirty="0" smtClean="0">
                <a:latin typeface="+mn-lt"/>
              </a:rPr>
              <a:t> </a:t>
            </a:r>
            <a:r>
              <a:rPr lang="cs-CZ" dirty="0" err="1" smtClean="0">
                <a:latin typeface="+mn-lt"/>
              </a:rPr>
              <a:t>fertilization</a:t>
            </a:r>
            <a:r>
              <a:rPr lang="cs-CZ" dirty="0" smtClean="0">
                <a:latin typeface="+mn-lt"/>
              </a:rPr>
              <a:t> - step by step </a:t>
            </a:r>
            <a:endParaRPr lang="cs-CZ" dirty="0">
              <a:latin typeface="+mn-lt"/>
            </a:endParaRPr>
          </a:p>
        </p:txBody>
      </p:sp>
      <p:sp>
        <p:nvSpPr>
          <p:cNvPr id="3" name="Zástupný symbol pro obsah 2"/>
          <p:cNvSpPr>
            <a:spLocks noGrp="1"/>
          </p:cNvSpPr>
          <p:nvPr>
            <p:ph idx="1"/>
          </p:nvPr>
        </p:nvSpPr>
        <p:spPr>
          <a:xfrm>
            <a:off x="304800" y="1899161"/>
            <a:ext cx="11490036" cy="1000702"/>
          </a:xfrm>
        </p:spPr>
        <p:txBody>
          <a:bodyPr>
            <a:normAutofit fontScale="85000" lnSpcReduction="10000"/>
          </a:bodyPr>
          <a:lstStyle/>
          <a:p>
            <a:r>
              <a:rPr lang="en-US" dirty="0"/>
              <a:t>COLLECTION OF MATURE EGGS (OPU, oocyte pick-up): under general </a:t>
            </a:r>
            <a:r>
              <a:rPr lang="en-US" dirty="0" smtClean="0"/>
              <a:t>anesthesia</a:t>
            </a:r>
            <a:r>
              <a:rPr lang="cs-CZ" dirty="0" smtClean="0"/>
              <a:t> (</a:t>
            </a:r>
            <a:r>
              <a:rPr lang="cs-CZ" dirty="0" err="1" smtClean="0"/>
              <a:t>picture</a:t>
            </a:r>
            <a:r>
              <a:rPr lang="cs-CZ" dirty="0" smtClean="0"/>
              <a:t> 1+2)</a:t>
            </a:r>
            <a:r>
              <a:rPr lang="en-US" dirty="0" smtClean="0"/>
              <a:t> </a:t>
            </a:r>
            <a:endParaRPr lang="cs-CZ" dirty="0" smtClean="0"/>
          </a:p>
          <a:p>
            <a:r>
              <a:rPr lang="cs-CZ" dirty="0"/>
              <a:t> </a:t>
            </a:r>
            <a:r>
              <a:rPr lang="en-US" dirty="0" smtClean="0"/>
              <a:t>EVALUATION </a:t>
            </a:r>
            <a:r>
              <a:rPr lang="en-US" dirty="0"/>
              <a:t>OF THEIR QUALITY AND MATURITY, </a:t>
            </a:r>
            <a:r>
              <a:rPr lang="en-US" dirty="0" smtClean="0"/>
              <a:t> </a:t>
            </a:r>
            <a:r>
              <a:rPr lang="en-US" dirty="0"/>
              <a:t>denudation (removal of follicular cells from oocytes by pipette, see last 3 pictures in the top row</a:t>
            </a:r>
            <a:r>
              <a:rPr lang="en-US" dirty="0" smtClean="0"/>
              <a:t>)</a:t>
            </a:r>
            <a:r>
              <a:rPr lang="cs-CZ" dirty="0" smtClean="0"/>
              <a:t> </a:t>
            </a:r>
            <a:r>
              <a:rPr lang="cs-CZ" dirty="0" err="1" smtClean="0"/>
              <a:t>is</a:t>
            </a:r>
            <a:r>
              <a:rPr lang="cs-CZ" dirty="0" smtClean="0"/>
              <a:t> </a:t>
            </a:r>
            <a:r>
              <a:rPr lang="cs-CZ" dirty="0" err="1" smtClean="0"/>
              <a:t>required</a:t>
            </a:r>
            <a:r>
              <a:rPr lang="cs-CZ" dirty="0" smtClean="0"/>
              <a:t> to </a:t>
            </a:r>
            <a:r>
              <a:rPr lang="cs-CZ" dirty="0" err="1" smtClean="0"/>
              <a:t>evaluate</a:t>
            </a:r>
            <a:r>
              <a:rPr lang="cs-CZ" dirty="0" smtClean="0"/>
              <a:t> </a:t>
            </a:r>
            <a:r>
              <a:rPr lang="cs-CZ" dirty="0" err="1" smtClean="0"/>
              <a:t>the</a:t>
            </a:r>
            <a:r>
              <a:rPr lang="cs-CZ" dirty="0" smtClean="0"/>
              <a:t> </a:t>
            </a:r>
            <a:r>
              <a:rPr lang="cs-CZ" dirty="0" err="1" smtClean="0"/>
              <a:t>quality</a:t>
            </a:r>
            <a:r>
              <a:rPr lang="cs-CZ" dirty="0" smtClean="0"/>
              <a:t> </a:t>
            </a:r>
            <a:r>
              <a:rPr lang="cs-CZ" dirty="0" err="1" smtClean="0"/>
              <a:t>of</a:t>
            </a:r>
            <a:r>
              <a:rPr lang="cs-CZ" dirty="0" smtClean="0"/>
              <a:t> </a:t>
            </a:r>
            <a:r>
              <a:rPr lang="cs-CZ" dirty="0" err="1" smtClean="0"/>
              <a:t>oocytes</a:t>
            </a:r>
            <a:r>
              <a:rPr lang="en-US" dirty="0" smtClean="0"/>
              <a:t>: </a:t>
            </a:r>
            <a:r>
              <a:rPr lang="en-US" dirty="0">
                <a:solidFill>
                  <a:srgbClr val="00B050"/>
                </a:solidFill>
              </a:rPr>
              <a:t>https://www.youtube.com/watch?v=zgBicQq4QIU</a:t>
            </a:r>
            <a:r>
              <a:rPr lang="en-US" dirty="0"/>
              <a:t>)</a:t>
            </a:r>
            <a:endParaRPr lang="cs-CZ" dirty="0"/>
          </a:p>
        </p:txBody>
      </p:sp>
      <p:pic>
        <p:nvPicPr>
          <p:cNvPr id="27" name="Obrázek 26" descr="Zobrazit zdrojový obrázek"/>
          <p:cNvPicPr/>
          <p:nvPr/>
        </p:nvPicPr>
        <p:blipFill rotWithShape="1">
          <a:blip r:embed="rId2" cstate="print">
            <a:extLst>
              <a:ext uri="{28A0092B-C50C-407E-A947-70E740481C1C}">
                <a14:useLocalDpi xmlns:a14="http://schemas.microsoft.com/office/drawing/2010/main" val="0"/>
              </a:ext>
            </a:extLst>
          </a:blip>
          <a:srcRect l="11905" t="19450" r="15013" b="16753"/>
          <a:stretch/>
        </p:blipFill>
        <p:spPr bwMode="auto">
          <a:xfrm>
            <a:off x="642602" y="3132535"/>
            <a:ext cx="3369310" cy="1590675"/>
          </a:xfrm>
          <a:prstGeom prst="rect">
            <a:avLst/>
          </a:prstGeom>
          <a:noFill/>
          <a:ln>
            <a:noFill/>
          </a:ln>
          <a:extLst>
            <a:ext uri="{53640926-AAD7-44D8-BBD7-CCE9431645EC}">
              <a14:shadowObscured xmlns:a14="http://schemas.microsoft.com/office/drawing/2010/main"/>
            </a:ext>
          </a:extLst>
        </p:spPr>
      </p:pic>
      <p:pic>
        <p:nvPicPr>
          <p:cNvPr id="28" name="Obrázek 27"/>
          <p:cNvPicPr/>
          <p:nvPr/>
        </p:nvPicPr>
        <p:blipFill rotWithShape="1">
          <a:blip r:embed="rId3"/>
          <a:srcRect l="5457" t="5415" r="3109" b="14631"/>
          <a:stretch/>
        </p:blipFill>
        <p:spPr bwMode="auto">
          <a:xfrm>
            <a:off x="4005423" y="3382280"/>
            <a:ext cx="1630926" cy="1386217"/>
          </a:xfrm>
          <a:prstGeom prst="rect">
            <a:avLst/>
          </a:prstGeom>
          <a:ln>
            <a:noFill/>
          </a:ln>
          <a:extLst>
            <a:ext uri="{53640926-AAD7-44D8-BBD7-CCE9431645EC}">
              <a14:shadowObscured xmlns:a14="http://schemas.microsoft.com/office/drawing/2010/main"/>
            </a:ext>
          </a:extLst>
        </p:spPr>
      </p:pic>
      <p:pic>
        <p:nvPicPr>
          <p:cNvPr id="29" name="Obrázek 28" descr="Výsledek obrázku pro cumulus oocyte complex">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5636349" y="3184525"/>
            <a:ext cx="1704470" cy="1520378"/>
          </a:xfrm>
          <a:prstGeom prst="rect">
            <a:avLst/>
          </a:prstGeom>
          <a:noFill/>
          <a:ln>
            <a:noFill/>
          </a:ln>
        </p:spPr>
      </p:pic>
      <p:pic>
        <p:nvPicPr>
          <p:cNvPr id="30" name="Obrázek 29"/>
          <p:cNvPicPr/>
          <p:nvPr/>
        </p:nvPicPr>
        <p:blipFill>
          <a:blip r:embed="rId6"/>
          <a:stretch>
            <a:fillRect/>
          </a:stretch>
        </p:blipFill>
        <p:spPr>
          <a:xfrm>
            <a:off x="7374733" y="3165352"/>
            <a:ext cx="1762558" cy="1560946"/>
          </a:xfrm>
          <a:prstGeom prst="rect">
            <a:avLst/>
          </a:prstGeom>
        </p:spPr>
      </p:pic>
      <p:pic>
        <p:nvPicPr>
          <p:cNvPr id="31" name="Obrázek 30"/>
          <p:cNvPicPr/>
          <p:nvPr/>
        </p:nvPicPr>
        <p:blipFill rotWithShape="1">
          <a:blip r:embed="rId7"/>
          <a:srcRect l="40042" t="46058" r="18498" b="40017"/>
          <a:stretch/>
        </p:blipFill>
        <p:spPr bwMode="auto">
          <a:xfrm>
            <a:off x="9171205" y="3299813"/>
            <a:ext cx="2117436" cy="1072555"/>
          </a:xfrm>
          <a:prstGeom prst="rect">
            <a:avLst/>
          </a:prstGeom>
          <a:ln>
            <a:noFill/>
          </a:ln>
          <a:extLst>
            <a:ext uri="{53640926-AAD7-44D8-BBD7-CCE9431645EC}">
              <a14:shadowObscured xmlns:a14="http://schemas.microsoft.com/office/drawing/2010/main"/>
            </a:ext>
          </a:extLst>
        </p:spPr>
      </p:pic>
      <p:pic>
        <p:nvPicPr>
          <p:cNvPr id="32" name="Obrázek 31"/>
          <p:cNvPicPr/>
          <p:nvPr/>
        </p:nvPicPr>
        <p:blipFill rotWithShape="1">
          <a:blip r:embed="rId7"/>
          <a:srcRect l="39511" t="75300" r="5209" b="16345"/>
          <a:stretch/>
        </p:blipFill>
        <p:spPr bwMode="auto">
          <a:xfrm>
            <a:off x="3680878" y="5233842"/>
            <a:ext cx="4315691" cy="1067738"/>
          </a:xfrm>
          <a:prstGeom prst="rect">
            <a:avLst/>
          </a:prstGeom>
          <a:ln>
            <a:noFill/>
          </a:ln>
          <a:extLst>
            <a:ext uri="{53640926-AAD7-44D8-BBD7-CCE9431645EC}">
              <a14:shadowObscured xmlns:a14="http://schemas.microsoft.com/office/drawing/2010/main"/>
            </a:ext>
          </a:extLst>
        </p:spPr>
      </p:pic>
      <p:pic>
        <p:nvPicPr>
          <p:cNvPr id="16" name="Obrázek 15"/>
          <p:cNvPicPr>
            <a:picLocks noChangeAspect="1"/>
          </p:cNvPicPr>
          <p:nvPr/>
        </p:nvPicPr>
        <p:blipFill rotWithShape="1">
          <a:blip r:embed="rId8"/>
          <a:srcRect r="7130"/>
          <a:stretch/>
        </p:blipFill>
        <p:spPr>
          <a:xfrm>
            <a:off x="2808128" y="4786170"/>
            <a:ext cx="1030458" cy="981541"/>
          </a:xfrm>
          <a:prstGeom prst="rect">
            <a:avLst/>
          </a:prstGeom>
        </p:spPr>
      </p:pic>
      <p:sp>
        <p:nvSpPr>
          <p:cNvPr id="15" name="Veselý obličej 14"/>
          <p:cNvSpPr/>
          <p:nvPr/>
        </p:nvSpPr>
        <p:spPr>
          <a:xfrm>
            <a:off x="3323357" y="5480366"/>
            <a:ext cx="951346" cy="821214"/>
          </a:xfrm>
          <a:prstGeom prst="smileyFac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cxnSp>
        <p:nvCxnSpPr>
          <p:cNvPr id="6" name="Přímá spojnice 5"/>
          <p:cNvCxnSpPr/>
          <p:nvPr/>
        </p:nvCxnSpPr>
        <p:spPr>
          <a:xfrm>
            <a:off x="5754255" y="5080000"/>
            <a:ext cx="2410690" cy="10898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V="1">
            <a:off x="5754255" y="5080000"/>
            <a:ext cx="2242314" cy="10898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bdélník 4"/>
          <p:cNvSpPr/>
          <p:nvPr/>
        </p:nvSpPr>
        <p:spPr>
          <a:xfrm>
            <a:off x="3452742" y="2920615"/>
            <a:ext cx="535724" cy="923330"/>
          </a:xfrm>
          <a:prstGeom prst="rect">
            <a:avLst/>
          </a:prstGeom>
          <a:noFill/>
        </p:spPr>
        <p:txBody>
          <a:bodyPr wrap="none" lIns="91440" tIns="45720" rIns="91440" bIns="45720">
            <a:spAutoFit/>
          </a:bodyPr>
          <a:lstStyle/>
          <a:p>
            <a:pPr algn="ctr"/>
            <a:r>
              <a:rPr lang="cs-CZ" sz="5400" b="0" cap="none" spc="0" dirty="0" smtClean="0">
                <a:ln w="0"/>
                <a:solidFill>
                  <a:schemeClr val="tx1"/>
                </a:solidFill>
                <a:effectLst>
                  <a:outerShdw blurRad="38100" dist="19050" dir="2700000" algn="tl" rotWithShape="0">
                    <a:schemeClr val="dk1">
                      <a:alpha val="40000"/>
                    </a:schemeClr>
                  </a:outerShdw>
                </a:effectLst>
              </a:rPr>
              <a:t>1</a:t>
            </a:r>
            <a:endParaRPr lang="cs-CZ" sz="5400" b="0" cap="none" spc="0" dirty="0">
              <a:ln w="0"/>
              <a:solidFill>
                <a:schemeClr val="tx1"/>
              </a:solidFill>
              <a:effectLst>
                <a:outerShdw blurRad="38100" dist="19050" dir="2700000" algn="tl" rotWithShape="0">
                  <a:schemeClr val="dk1">
                    <a:alpha val="40000"/>
                  </a:schemeClr>
                </a:outerShdw>
              </a:effectLst>
            </a:endParaRPr>
          </a:p>
        </p:txBody>
      </p:sp>
      <p:sp>
        <p:nvSpPr>
          <p:cNvPr id="18" name="Obdélník 17"/>
          <p:cNvSpPr/>
          <p:nvPr/>
        </p:nvSpPr>
        <p:spPr>
          <a:xfrm>
            <a:off x="5097395" y="2920615"/>
            <a:ext cx="505040" cy="923330"/>
          </a:xfrm>
          <a:prstGeom prst="rect">
            <a:avLst/>
          </a:prstGeom>
          <a:noFill/>
        </p:spPr>
        <p:txBody>
          <a:bodyPr wrap="square" lIns="91440" tIns="45720" rIns="91440" bIns="45720">
            <a:spAutoFit/>
          </a:bodyPr>
          <a:lstStyle/>
          <a:p>
            <a:pPr algn="ctr"/>
            <a:r>
              <a:rPr lang="cs-CZ" sz="5400" dirty="0">
                <a:ln w="0"/>
                <a:effectLst>
                  <a:outerShdw blurRad="38100" dist="19050" dir="2700000" algn="tl" rotWithShape="0">
                    <a:schemeClr val="dk1">
                      <a:alpha val="40000"/>
                    </a:schemeClr>
                  </a:outerShdw>
                </a:effectLst>
              </a:rPr>
              <a:t>2</a:t>
            </a:r>
            <a:endParaRPr lang="cs-CZ" sz="5400" b="0" cap="none" spc="0" dirty="0">
              <a:ln w="0"/>
              <a:solidFill>
                <a:schemeClr val="tx1"/>
              </a:solidFill>
              <a:effectLst>
                <a:outerShdw blurRad="38100" dist="19050" dir="2700000" algn="tl" rotWithShape="0">
                  <a:schemeClr val="dk1">
                    <a:alpha val="40000"/>
                  </a:schemeClr>
                </a:outerShdw>
              </a:effectLst>
            </a:endParaRPr>
          </a:p>
        </p:txBody>
      </p:sp>
      <p:sp>
        <p:nvSpPr>
          <p:cNvPr id="7" name="Obdélník 6"/>
          <p:cNvSpPr/>
          <p:nvPr/>
        </p:nvSpPr>
        <p:spPr>
          <a:xfrm>
            <a:off x="5327850" y="2976727"/>
            <a:ext cx="2321469" cy="246221"/>
          </a:xfrm>
          <a:prstGeom prst="rect">
            <a:avLst/>
          </a:prstGeom>
          <a:noFill/>
        </p:spPr>
        <p:txBody>
          <a:bodyPr wrap="none" lIns="91440" tIns="45720" rIns="91440" bIns="45720">
            <a:spAutoFit/>
          </a:bodyPr>
          <a:lstStyle/>
          <a:p>
            <a:pPr algn="ctr"/>
            <a:r>
              <a:rPr lang="cs-CZ" sz="1000" b="0" cap="none" spc="0" dirty="0" err="1" smtClean="0">
                <a:ln w="0"/>
                <a:solidFill>
                  <a:schemeClr val="tx1"/>
                </a:solidFill>
                <a:effectLst>
                  <a:outerShdw blurRad="38100" dist="19050" dir="2700000" algn="tl" rotWithShape="0">
                    <a:schemeClr val="dk1">
                      <a:alpha val="40000"/>
                    </a:schemeClr>
                  </a:outerShdw>
                </a:effectLst>
              </a:rPr>
              <a:t>collected</a:t>
            </a:r>
            <a:r>
              <a:rPr lang="cs-CZ" sz="1000" b="0" cap="none" spc="0" dirty="0" smtClean="0">
                <a:ln w="0"/>
                <a:solidFill>
                  <a:schemeClr val="tx1"/>
                </a:solidFill>
                <a:effectLst>
                  <a:outerShdw blurRad="38100" dist="19050" dir="2700000" algn="tl" rotWithShape="0">
                    <a:schemeClr val="dk1">
                      <a:alpha val="40000"/>
                    </a:schemeClr>
                  </a:outerShdw>
                </a:effectLst>
              </a:rPr>
              <a:t> </a:t>
            </a:r>
            <a:r>
              <a:rPr lang="cs-CZ" sz="1000" b="0" cap="none" spc="0" dirty="0" err="1" smtClean="0">
                <a:ln w="0"/>
                <a:solidFill>
                  <a:schemeClr val="tx1"/>
                </a:solidFill>
                <a:effectLst>
                  <a:outerShdw blurRad="38100" dist="19050" dir="2700000" algn="tl" rotWithShape="0">
                    <a:schemeClr val="dk1">
                      <a:alpha val="40000"/>
                    </a:schemeClr>
                  </a:outerShdw>
                </a:effectLst>
              </a:rPr>
              <a:t>oocyte</a:t>
            </a:r>
            <a:r>
              <a:rPr lang="cs-CZ" sz="1000" b="0" cap="none" spc="0" dirty="0" smtClean="0">
                <a:ln w="0"/>
                <a:solidFill>
                  <a:schemeClr val="tx1"/>
                </a:solidFill>
                <a:effectLst>
                  <a:outerShdw blurRad="38100" dist="19050" dir="2700000" algn="tl" rotWithShape="0">
                    <a:schemeClr val="dk1">
                      <a:alpha val="40000"/>
                    </a:schemeClr>
                  </a:outerShdw>
                </a:effectLst>
              </a:rPr>
              <a:t> </a:t>
            </a:r>
            <a:r>
              <a:rPr lang="cs-CZ" sz="1000" b="0" cap="none" spc="0" dirty="0" err="1" smtClean="0">
                <a:ln w="0"/>
                <a:solidFill>
                  <a:schemeClr val="tx1"/>
                </a:solidFill>
                <a:effectLst>
                  <a:outerShdw blurRad="38100" dist="19050" dir="2700000" algn="tl" rotWithShape="0">
                    <a:schemeClr val="dk1">
                      <a:alpha val="40000"/>
                    </a:schemeClr>
                  </a:outerShdw>
                </a:effectLst>
              </a:rPr>
              <a:t>with</a:t>
            </a:r>
            <a:r>
              <a:rPr lang="cs-CZ" sz="1000" b="0" cap="none" spc="0" dirty="0" smtClean="0">
                <a:ln w="0"/>
                <a:solidFill>
                  <a:schemeClr val="tx1"/>
                </a:solidFill>
                <a:effectLst>
                  <a:outerShdw blurRad="38100" dist="19050" dir="2700000" algn="tl" rotWithShape="0">
                    <a:schemeClr val="dk1">
                      <a:alpha val="40000"/>
                    </a:schemeClr>
                  </a:outerShdw>
                </a:effectLst>
              </a:rPr>
              <a:t> </a:t>
            </a:r>
            <a:r>
              <a:rPr lang="cs-CZ" sz="1000" b="0" cap="none" spc="0" dirty="0" err="1" smtClean="0">
                <a:ln w="0"/>
                <a:solidFill>
                  <a:schemeClr val="tx1"/>
                </a:solidFill>
                <a:effectLst>
                  <a:outerShdw blurRad="38100" dist="19050" dir="2700000" algn="tl" rotWithShape="0">
                    <a:schemeClr val="dk1">
                      <a:alpha val="40000"/>
                    </a:schemeClr>
                  </a:outerShdw>
                </a:effectLst>
              </a:rPr>
              <a:t>follicle</a:t>
            </a:r>
            <a:r>
              <a:rPr lang="cs-CZ" sz="1000" b="0" cap="none" spc="0" dirty="0" smtClean="0">
                <a:ln w="0"/>
                <a:solidFill>
                  <a:schemeClr val="tx1"/>
                </a:solidFill>
                <a:effectLst>
                  <a:outerShdw blurRad="38100" dist="19050" dir="2700000" algn="tl" rotWithShape="0">
                    <a:schemeClr val="dk1">
                      <a:alpha val="40000"/>
                    </a:schemeClr>
                  </a:outerShdw>
                </a:effectLst>
              </a:rPr>
              <a:t> </a:t>
            </a:r>
            <a:r>
              <a:rPr lang="cs-CZ" sz="1000" b="0" cap="none" spc="0" dirty="0" err="1" smtClean="0">
                <a:ln w="0"/>
                <a:solidFill>
                  <a:schemeClr val="tx1"/>
                </a:solidFill>
                <a:effectLst>
                  <a:outerShdw blurRad="38100" dist="19050" dir="2700000" algn="tl" rotWithShape="0">
                    <a:schemeClr val="dk1">
                      <a:alpha val="40000"/>
                    </a:schemeClr>
                  </a:outerShdw>
                </a:effectLst>
              </a:rPr>
              <a:t>cells</a:t>
            </a:r>
            <a:r>
              <a:rPr lang="cs-CZ" sz="1000" b="0" cap="none" spc="0" dirty="0" smtClean="0">
                <a:ln w="0"/>
                <a:solidFill>
                  <a:schemeClr val="tx1"/>
                </a:solidFill>
                <a:effectLst>
                  <a:outerShdw blurRad="38100" dist="19050" dir="2700000" algn="tl" rotWithShape="0">
                    <a:schemeClr val="dk1">
                      <a:alpha val="40000"/>
                    </a:schemeClr>
                  </a:outerShdw>
                </a:effectLst>
              </a:rPr>
              <a:t> </a:t>
            </a:r>
            <a:r>
              <a:rPr lang="cs-CZ" sz="1000" b="0" cap="none" spc="0" dirty="0" err="1" smtClean="0">
                <a:ln w="0"/>
                <a:solidFill>
                  <a:schemeClr val="tx1"/>
                </a:solidFill>
                <a:effectLst>
                  <a:outerShdw blurRad="38100" dist="19050" dir="2700000" algn="tl" rotWithShape="0">
                    <a:schemeClr val="dk1">
                      <a:alpha val="40000"/>
                    </a:schemeClr>
                  </a:outerShdw>
                </a:effectLst>
              </a:rPr>
              <a:t>aroung</a:t>
            </a:r>
            <a:endParaRPr lang="cs-CZ" sz="1000" b="0" cap="none" spc="0" dirty="0">
              <a:ln w="0"/>
              <a:solidFill>
                <a:schemeClr val="tx1"/>
              </a:solidFill>
              <a:effectLst>
                <a:outerShdw blurRad="38100" dist="19050" dir="2700000" algn="tl" rotWithShape="0">
                  <a:schemeClr val="dk1">
                    <a:alpha val="40000"/>
                  </a:schemeClr>
                </a:outerShdw>
              </a:effectLst>
            </a:endParaRPr>
          </a:p>
        </p:txBody>
      </p:sp>
      <p:sp>
        <p:nvSpPr>
          <p:cNvPr id="8" name="Obdélník 7"/>
          <p:cNvSpPr/>
          <p:nvPr/>
        </p:nvSpPr>
        <p:spPr>
          <a:xfrm>
            <a:off x="7358732" y="4469283"/>
            <a:ext cx="1088761" cy="230832"/>
          </a:xfrm>
          <a:prstGeom prst="rect">
            <a:avLst/>
          </a:prstGeom>
          <a:noFill/>
        </p:spPr>
        <p:txBody>
          <a:bodyPr wrap="none" lIns="91440" tIns="45720" rIns="91440" bIns="45720">
            <a:spAutoFit/>
          </a:bodyPr>
          <a:lstStyle/>
          <a:p>
            <a:pPr algn="ctr"/>
            <a:r>
              <a:rPr lang="cs-CZ" sz="900" cap="none" spc="0" dirty="0" err="1" smtClean="0">
                <a:ln w="0"/>
                <a:solidFill>
                  <a:schemeClr val="tx1"/>
                </a:solidFill>
                <a:effectLst>
                  <a:outerShdw blurRad="38100" dist="19050" dir="2700000" algn="tl" rotWithShape="0">
                    <a:schemeClr val="dk1">
                      <a:alpha val="40000"/>
                    </a:schemeClr>
                  </a:outerShdw>
                </a:effectLst>
              </a:rPr>
              <a:t>denudation</a:t>
            </a:r>
            <a:r>
              <a:rPr lang="cs-CZ" sz="900" cap="none" spc="0" dirty="0" smtClean="0">
                <a:ln w="0"/>
                <a:solidFill>
                  <a:schemeClr val="tx1"/>
                </a:solidFill>
                <a:effectLst>
                  <a:outerShdw blurRad="38100" dist="19050" dir="2700000" algn="tl" rotWithShape="0">
                    <a:schemeClr val="dk1">
                      <a:alpha val="40000"/>
                    </a:schemeClr>
                  </a:outerShdw>
                </a:effectLst>
              </a:rPr>
              <a:t> </a:t>
            </a:r>
            <a:r>
              <a:rPr lang="cs-CZ" sz="900" cap="none" spc="0" dirty="0" err="1" smtClean="0">
                <a:ln w="0"/>
                <a:solidFill>
                  <a:schemeClr val="tx1"/>
                </a:solidFill>
                <a:effectLst>
                  <a:outerShdw blurRad="38100" dist="19050" dir="2700000" algn="tl" rotWithShape="0">
                    <a:schemeClr val="dk1">
                      <a:alpha val="40000"/>
                    </a:schemeClr>
                  </a:outerShdw>
                </a:effectLst>
              </a:rPr>
              <a:t>pipett</a:t>
            </a:r>
            <a:r>
              <a:rPr lang="cs-CZ" sz="800" cap="none" spc="0" dirty="0" err="1" smtClean="0">
                <a:ln w="0"/>
                <a:solidFill>
                  <a:schemeClr val="tx1"/>
                </a:solidFill>
                <a:effectLst>
                  <a:outerShdw blurRad="38100" dist="19050" dir="2700000" algn="tl" rotWithShape="0">
                    <a:schemeClr val="dk1">
                      <a:alpha val="40000"/>
                    </a:schemeClr>
                  </a:outerShdw>
                </a:effectLst>
              </a:rPr>
              <a:t>e</a:t>
            </a:r>
            <a:endParaRPr lang="cs-CZ" sz="800" cap="none" spc="0" dirty="0">
              <a:ln w="0"/>
              <a:solidFill>
                <a:schemeClr val="tx1"/>
              </a:solidFill>
              <a:effectLst>
                <a:outerShdw blurRad="38100" dist="19050" dir="2700000" algn="tl" rotWithShape="0">
                  <a:schemeClr val="dk1">
                    <a:alpha val="40000"/>
                  </a:schemeClr>
                </a:outerShdw>
              </a:effectLst>
            </a:endParaRPr>
          </a:p>
        </p:txBody>
      </p:sp>
      <p:sp>
        <p:nvSpPr>
          <p:cNvPr id="20" name="Obdélník 19"/>
          <p:cNvSpPr/>
          <p:nvPr/>
        </p:nvSpPr>
        <p:spPr>
          <a:xfrm>
            <a:off x="9674322" y="4452544"/>
            <a:ext cx="1111202" cy="230832"/>
          </a:xfrm>
          <a:prstGeom prst="rect">
            <a:avLst/>
          </a:prstGeom>
          <a:noFill/>
        </p:spPr>
        <p:txBody>
          <a:bodyPr wrap="none" lIns="91440" tIns="45720" rIns="91440" bIns="45720">
            <a:spAutoFit/>
          </a:bodyPr>
          <a:lstStyle/>
          <a:p>
            <a:pPr algn="ctr"/>
            <a:r>
              <a:rPr lang="cs-CZ" sz="900" dirty="0" err="1" smtClean="0">
                <a:ln w="0"/>
                <a:effectLst>
                  <a:outerShdw blurRad="38100" dist="19050" dir="2700000" algn="tl" rotWithShape="0">
                    <a:schemeClr val="dk1">
                      <a:alpha val="40000"/>
                    </a:schemeClr>
                  </a:outerShdw>
                </a:effectLst>
              </a:rPr>
              <a:t>denudation</a:t>
            </a:r>
            <a:r>
              <a:rPr lang="cs-CZ" sz="900" dirty="0" smtClean="0">
                <a:ln w="0"/>
                <a:effectLst>
                  <a:outerShdw blurRad="38100" dist="19050" dir="2700000" algn="tl" rotWithShape="0">
                    <a:schemeClr val="dk1">
                      <a:alpha val="40000"/>
                    </a:schemeClr>
                  </a:outerShdw>
                </a:effectLst>
              </a:rPr>
              <a:t> </a:t>
            </a:r>
            <a:r>
              <a:rPr lang="cs-CZ" sz="900" dirty="0" err="1" smtClean="0">
                <a:ln w="0"/>
                <a:effectLst>
                  <a:outerShdw blurRad="38100" dist="19050" dir="2700000" algn="tl" rotWithShape="0">
                    <a:schemeClr val="dk1">
                      <a:alpha val="40000"/>
                    </a:schemeClr>
                  </a:outerShdw>
                </a:effectLst>
              </a:rPr>
              <a:t>process</a:t>
            </a:r>
            <a:endParaRPr lang="cs-CZ" sz="900" b="0" cap="none" spc="0" dirty="0">
              <a:ln w="0"/>
              <a:solidFill>
                <a:schemeClr val="tx1"/>
              </a:solidFill>
              <a:effectLst>
                <a:outerShdw blurRad="38100" dist="19050" dir="2700000" algn="tl" rotWithShape="0">
                  <a:schemeClr val="dk1">
                    <a:alpha val="40000"/>
                  </a:schemeClr>
                </a:outerShdw>
              </a:effectLst>
            </a:endParaRPr>
          </a:p>
        </p:txBody>
      </p:sp>
      <p:sp>
        <p:nvSpPr>
          <p:cNvPr id="9" name="Obdélník 8"/>
          <p:cNvSpPr/>
          <p:nvPr/>
        </p:nvSpPr>
        <p:spPr>
          <a:xfrm>
            <a:off x="3902045" y="4915681"/>
            <a:ext cx="918841" cy="230832"/>
          </a:xfrm>
          <a:prstGeom prst="rect">
            <a:avLst/>
          </a:prstGeom>
          <a:noFill/>
        </p:spPr>
        <p:txBody>
          <a:bodyPr wrap="none" lIns="91440" tIns="45720" rIns="91440" bIns="45720">
            <a:spAutoFit/>
          </a:bodyPr>
          <a:lstStyle/>
          <a:p>
            <a:pPr algn="ctr"/>
            <a:r>
              <a:rPr lang="cs-CZ" sz="900" b="0" cap="none" spc="0" dirty="0" err="1" smtClean="0">
                <a:ln w="0"/>
                <a:solidFill>
                  <a:schemeClr val="tx1"/>
                </a:solidFill>
                <a:effectLst>
                  <a:outerShdw blurRad="38100" dist="19050" dir="2700000" algn="tl" rotWithShape="0">
                    <a:schemeClr val="dk1">
                      <a:alpha val="40000"/>
                    </a:schemeClr>
                  </a:outerShdw>
                </a:effectLst>
              </a:rPr>
              <a:t>mature</a:t>
            </a:r>
            <a:r>
              <a:rPr lang="cs-CZ" sz="900" b="0" cap="none" spc="0" dirty="0" smtClean="0">
                <a:ln w="0"/>
                <a:solidFill>
                  <a:schemeClr val="tx1"/>
                </a:solidFill>
                <a:effectLst>
                  <a:outerShdw blurRad="38100" dist="19050" dir="2700000" algn="tl" rotWithShape="0">
                    <a:schemeClr val="dk1">
                      <a:alpha val="40000"/>
                    </a:schemeClr>
                  </a:outerShdw>
                </a:effectLst>
              </a:rPr>
              <a:t> </a:t>
            </a:r>
            <a:r>
              <a:rPr lang="cs-CZ" sz="900" b="0" cap="none" spc="0" dirty="0" err="1" smtClean="0">
                <a:ln w="0"/>
                <a:solidFill>
                  <a:schemeClr val="tx1"/>
                </a:solidFill>
                <a:effectLst>
                  <a:outerShdw blurRad="38100" dist="19050" dir="2700000" algn="tl" rotWithShape="0">
                    <a:schemeClr val="dk1">
                      <a:alpha val="40000"/>
                    </a:schemeClr>
                  </a:outerShdw>
                </a:effectLst>
              </a:rPr>
              <a:t>oocytes</a:t>
            </a:r>
            <a:endParaRPr lang="cs-CZ" sz="9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79847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IVF  </a:t>
            </a:r>
            <a:r>
              <a:rPr lang="cs-CZ" dirty="0" err="1" smtClean="0">
                <a:latin typeface="+mn-lt"/>
              </a:rPr>
              <a:t>fertilization</a:t>
            </a:r>
            <a:r>
              <a:rPr lang="cs-CZ" dirty="0">
                <a:latin typeface="+mn-lt"/>
              </a:rPr>
              <a:t> </a:t>
            </a:r>
            <a:r>
              <a:rPr lang="cs-CZ" dirty="0" smtClean="0">
                <a:latin typeface="+mn-lt"/>
              </a:rPr>
              <a:t>- step by ster </a:t>
            </a:r>
            <a:endParaRPr lang="cs-CZ" dirty="0">
              <a:latin typeface="+mn-lt"/>
            </a:endParaRPr>
          </a:p>
        </p:txBody>
      </p:sp>
      <p:sp>
        <p:nvSpPr>
          <p:cNvPr id="3" name="Zástupný symbol pro obsah 2"/>
          <p:cNvSpPr>
            <a:spLocks noGrp="1"/>
          </p:cNvSpPr>
          <p:nvPr>
            <p:ph idx="1"/>
          </p:nvPr>
        </p:nvSpPr>
        <p:spPr>
          <a:xfrm>
            <a:off x="838200" y="1825625"/>
            <a:ext cx="10515600" cy="1102302"/>
          </a:xfrm>
        </p:spPr>
        <p:txBody>
          <a:bodyPr>
            <a:normAutofit/>
          </a:bodyPr>
          <a:lstStyle/>
          <a:p>
            <a:r>
              <a:rPr lang="en-US" dirty="0" smtClean="0"/>
              <a:t>SPERM </a:t>
            </a:r>
            <a:r>
              <a:rPr lang="en-US" dirty="0"/>
              <a:t>COLLECTION AND </a:t>
            </a:r>
            <a:r>
              <a:rPr lang="cs-CZ" dirty="0" smtClean="0"/>
              <a:t>QUALITY </a:t>
            </a:r>
            <a:r>
              <a:rPr lang="en-US" dirty="0" smtClean="0"/>
              <a:t>EVALUATION OF </a:t>
            </a:r>
            <a:r>
              <a:rPr lang="en-US" dirty="0"/>
              <a:t>TAKES PLACE ON THE DAY OF EGG COLLECTION</a:t>
            </a:r>
            <a:r>
              <a:rPr lang="en-US" dirty="0" smtClean="0"/>
              <a:t>:</a:t>
            </a:r>
            <a:endParaRPr lang="cs-CZ" dirty="0" smtClean="0"/>
          </a:p>
          <a:p>
            <a:pPr>
              <a:buFont typeface="Wingdings" panose="05000000000000000000" pitchFamily="2" charset="2"/>
              <a:buChar char="§"/>
            </a:pPr>
            <a:r>
              <a:rPr lang="cs-CZ" b="1" dirty="0"/>
              <a:t> </a:t>
            </a:r>
            <a:r>
              <a:rPr lang="en-US" b="1" dirty="0" smtClean="0"/>
              <a:t>basic </a:t>
            </a:r>
            <a:r>
              <a:rPr lang="en-US" b="1" dirty="0"/>
              <a:t>values of native semen in </a:t>
            </a:r>
            <a:r>
              <a:rPr lang="en-US" b="1" dirty="0" smtClean="0"/>
              <a:t>men</a:t>
            </a:r>
            <a:r>
              <a:rPr lang="cs-CZ" b="1" dirty="0"/>
              <a:t> </a:t>
            </a:r>
            <a:r>
              <a:rPr lang="cs-CZ" dirty="0" smtClean="0"/>
              <a:t>(WHO):</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863912802"/>
              </p:ext>
            </p:extLst>
          </p:nvPr>
        </p:nvGraphicFramePr>
        <p:xfrm>
          <a:off x="1902335" y="3439781"/>
          <a:ext cx="7537583" cy="1802130"/>
        </p:xfrm>
        <a:graphic>
          <a:graphicData uri="http://schemas.openxmlformats.org/drawingml/2006/table">
            <a:tbl>
              <a:tblPr>
                <a:tableStyleId>{5C22544A-7EE6-4342-B048-85BDC9FD1C3A}</a:tableStyleId>
              </a:tblPr>
              <a:tblGrid>
                <a:gridCol w="5594015">
                  <a:extLst>
                    <a:ext uri="{9D8B030D-6E8A-4147-A177-3AD203B41FA5}">
                      <a16:colId xmlns:a16="http://schemas.microsoft.com/office/drawing/2014/main" val="218671689"/>
                    </a:ext>
                  </a:extLst>
                </a:gridCol>
                <a:gridCol w="1943568">
                  <a:extLst>
                    <a:ext uri="{9D8B030D-6E8A-4147-A177-3AD203B41FA5}">
                      <a16:colId xmlns:a16="http://schemas.microsoft.com/office/drawing/2014/main" val="148367895"/>
                    </a:ext>
                  </a:extLst>
                </a:gridCol>
              </a:tblGrid>
              <a:tr h="0">
                <a:tc>
                  <a:txBody>
                    <a:bodyPr/>
                    <a:lstStyle/>
                    <a:p>
                      <a:pPr algn="just">
                        <a:lnSpc>
                          <a:spcPct val="107000"/>
                        </a:lnSpc>
                        <a:spcAft>
                          <a:spcPts val="0"/>
                        </a:spcAft>
                      </a:pPr>
                      <a:r>
                        <a:rPr lang="en-US" sz="1000" b="1" dirty="0">
                          <a:solidFill>
                            <a:srgbClr val="000000"/>
                          </a:solidFill>
                          <a:effectLst/>
                          <a:latin typeface="Verdana Pro" panose="020B0604030504040204" pitchFamily="34" charset="0"/>
                        </a:rPr>
                        <a:t>total sperm count  (mil./ejaculate)</a:t>
                      </a:r>
                      <a:endParaRPr lang="cs-CZ" sz="1200" dirty="0">
                        <a:effectLst/>
                        <a:latin typeface="Verdana Pro" panose="020B0604030504040204" pitchFamily="34" charset="0"/>
                      </a:endParaRPr>
                    </a:p>
                  </a:txBody>
                  <a:tcPr marL="9525" marR="9525" marT="9525" marB="9525" anchor="ctr"/>
                </a:tc>
                <a:tc>
                  <a:txBody>
                    <a:bodyPr/>
                    <a:lstStyle/>
                    <a:p>
                      <a:pPr algn="just">
                        <a:lnSpc>
                          <a:spcPct val="107000"/>
                        </a:lnSpc>
                        <a:spcAft>
                          <a:spcPts val="0"/>
                        </a:spcAft>
                      </a:pPr>
                      <a:r>
                        <a:rPr lang="en-US" sz="1000">
                          <a:solidFill>
                            <a:srgbClr val="000000"/>
                          </a:solidFill>
                          <a:effectLst/>
                          <a:latin typeface="Verdana Pro" panose="020B0604030504040204" pitchFamily="34" charset="0"/>
                        </a:rPr>
                        <a:t>39  mil.</a:t>
                      </a:r>
                      <a:endParaRPr lang="cs-CZ" sz="1200">
                        <a:effectLst/>
                        <a:latin typeface="Verdana Pro" panose="020B0604030504040204" pitchFamily="34" charset="0"/>
                      </a:endParaRPr>
                    </a:p>
                  </a:txBody>
                  <a:tcPr marL="9525" marR="9525" marT="9525" marB="9525" anchor="ctr"/>
                </a:tc>
                <a:extLst>
                  <a:ext uri="{0D108BD9-81ED-4DB2-BD59-A6C34878D82A}">
                    <a16:rowId xmlns:a16="http://schemas.microsoft.com/office/drawing/2014/main" val="14932775"/>
                  </a:ext>
                </a:extLst>
              </a:tr>
              <a:tr h="0">
                <a:tc>
                  <a:txBody>
                    <a:bodyPr/>
                    <a:lstStyle/>
                    <a:p>
                      <a:pPr algn="just">
                        <a:lnSpc>
                          <a:spcPct val="107000"/>
                        </a:lnSpc>
                        <a:spcAft>
                          <a:spcPts val="0"/>
                        </a:spcAft>
                      </a:pPr>
                      <a:r>
                        <a:rPr lang="en-US" sz="1000" b="1">
                          <a:solidFill>
                            <a:srgbClr val="000000"/>
                          </a:solidFill>
                          <a:effectLst/>
                          <a:latin typeface="Verdana Pro" panose="020B0604030504040204" pitchFamily="34" charset="0"/>
                        </a:rPr>
                        <a:t>liquefaction</a:t>
                      </a:r>
                      <a:endParaRPr lang="cs-CZ" sz="1200">
                        <a:effectLst/>
                        <a:latin typeface="Verdana Pro" panose="020B0604030504040204" pitchFamily="34" charset="0"/>
                      </a:endParaRPr>
                    </a:p>
                  </a:txBody>
                  <a:tcPr marL="9525" marR="9525" marT="9525" marB="9525" anchor="ctr"/>
                </a:tc>
                <a:tc>
                  <a:txBody>
                    <a:bodyPr/>
                    <a:lstStyle/>
                    <a:p>
                      <a:pPr algn="just">
                        <a:lnSpc>
                          <a:spcPct val="107000"/>
                        </a:lnSpc>
                        <a:spcAft>
                          <a:spcPts val="0"/>
                        </a:spcAft>
                      </a:pPr>
                      <a:r>
                        <a:rPr lang="en-US" sz="1000">
                          <a:solidFill>
                            <a:srgbClr val="000000"/>
                          </a:solidFill>
                          <a:effectLst/>
                          <a:latin typeface="Verdana Pro" panose="020B0604030504040204" pitchFamily="34" charset="0"/>
                        </a:rPr>
                        <a:t>do 60 minut</a:t>
                      </a:r>
                      <a:endParaRPr lang="cs-CZ" sz="1200">
                        <a:effectLst/>
                        <a:latin typeface="Verdana Pro" panose="020B0604030504040204" pitchFamily="34" charset="0"/>
                      </a:endParaRPr>
                    </a:p>
                  </a:txBody>
                  <a:tcPr marL="9525" marR="9525" marT="9525" marB="9525" anchor="ctr"/>
                </a:tc>
                <a:extLst>
                  <a:ext uri="{0D108BD9-81ED-4DB2-BD59-A6C34878D82A}">
                    <a16:rowId xmlns:a16="http://schemas.microsoft.com/office/drawing/2014/main" val="704719341"/>
                  </a:ext>
                </a:extLst>
              </a:tr>
              <a:tr h="0">
                <a:tc>
                  <a:txBody>
                    <a:bodyPr/>
                    <a:lstStyle/>
                    <a:p>
                      <a:pPr algn="just">
                        <a:lnSpc>
                          <a:spcPct val="107000"/>
                        </a:lnSpc>
                        <a:spcAft>
                          <a:spcPts val="0"/>
                        </a:spcAft>
                      </a:pPr>
                      <a:r>
                        <a:rPr lang="en-US" sz="1000" b="1">
                          <a:solidFill>
                            <a:srgbClr val="000000"/>
                          </a:solidFill>
                          <a:effectLst/>
                          <a:latin typeface="Verdana Pro" panose="020B0604030504040204" pitchFamily="34" charset="0"/>
                        </a:rPr>
                        <a:t>pH</a:t>
                      </a:r>
                      <a:r>
                        <a:rPr lang="en-US" sz="1000">
                          <a:solidFill>
                            <a:srgbClr val="000000"/>
                          </a:solidFill>
                          <a:effectLst/>
                          <a:latin typeface="Verdana Pro" panose="020B0604030504040204" pitchFamily="34" charset="0"/>
                        </a:rPr>
                        <a:t> of liquefied sample</a:t>
                      </a:r>
                      <a:endParaRPr lang="cs-CZ" sz="1200">
                        <a:effectLst/>
                        <a:latin typeface="Verdana Pro" panose="020B0604030504040204" pitchFamily="34" charset="0"/>
                      </a:endParaRPr>
                    </a:p>
                  </a:txBody>
                  <a:tcPr marL="9525" marR="9525" marT="9525" marB="9525" anchor="ctr"/>
                </a:tc>
                <a:tc>
                  <a:txBody>
                    <a:bodyPr/>
                    <a:lstStyle/>
                    <a:p>
                      <a:pPr algn="just">
                        <a:lnSpc>
                          <a:spcPct val="107000"/>
                        </a:lnSpc>
                        <a:spcAft>
                          <a:spcPts val="0"/>
                        </a:spcAft>
                      </a:pPr>
                      <a:r>
                        <a:rPr lang="en-US" sz="1000">
                          <a:solidFill>
                            <a:srgbClr val="000000"/>
                          </a:solidFill>
                          <a:effectLst/>
                          <a:latin typeface="Verdana Pro" panose="020B0604030504040204" pitchFamily="34" charset="0"/>
                        </a:rPr>
                        <a:t>7,2-7,8</a:t>
                      </a:r>
                      <a:endParaRPr lang="cs-CZ" sz="1200">
                        <a:effectLst/>
                        <a:latin typeface="Verdana Pro" panose="020B0604030504040204" pitchFamily="34" charset="0"/>
                      </a:endParaRPr>
                    </a:p>
                  </a:txBody>
                  <a:tcPr marL="9525" marR="9525" marT="9525" marB="9525" anchor="ctr"/>
                </a:tc>
                <a:extLst>
                  <a:ext uri="{0D108BD9-81ED-4DB2-BD59-A6C34878D82A}">
                    <a16:rowId xmlns:a16="http://schemas.microsoft.com/office/drawing/2014/main" val="2702637808"/>
                  </a:ext>
                </a:extLst>
              </a:tr>
              <a:tr h="0">
                <a:tc>
                  <a:txBody>
                    <a:bodyPr/>
                    <a:lstStyle/>
                    <a:p>
                      <a:pPr algn="just">
                        <a:lnSpc>
                          <a:spcPct val="107000"/>
                        </a:lnSpc>
                        <a:spcAft>
                          <a:spcPts val="0"/>
                        </a:spcAft>
                      </a:pPr>
                      <a:r>
                        <a:rPr lang="en-US" sz="1000" b="1">
                          <a:effectLst/>
                          <a:latin typeface="Verdana Pro" panose="020B0604030504040204" pitchFamily="34" charset="0"/>
                        </a:rPr>
                        <a:t>sperm concentration</a:t>
                      </a:r>
                      <a:endParaRPr lang="cs-CZ" sz="1200">
                        <a:effectLst/>
                        <a:latin typeface="Verdana Pro" panose="020B0604030504040204" pitchFamily="34" charset="0"/>
                      </a:endParaRPr>
                    </a:p>
                  </a:txBody>
                  <a:tcPr marL="9525" marR="9525" marT="9525" marB="9525" anchor="ctr"/>
                </a:tc>
                <a:tc>
                  <a:txBody>
                    <a:bodyPr/>
                    <a:lstStyle/>
                    <a:p>
                      <a:pPr algn="just">
                        <a:lnSpc>
                          <a:spcPct val="107000"/>
                        </a:lnSpc>
                        <a:spcAft>
                          <a:spcPts val="0"/>
                        </a:spcAft>
                      </a:pPr>
                      <a:r>
                        <a:rPr lang="en-US" sz="1000">
                          <a:solidFill>
                            <a:srgbClr val="000000"/>
                          </a:solidFill>
                          <a:effectLst/>
                          <a:latin typeface="Verdana Pro" panose="020B0604030504040204" pitchFamily="34" charset="0"/>
                        </a:rPr>
                        <a:t>15 mil./ml</a:t>
                      </a:r>
                      <a:endParaRPr lang="cs-CZ" sz="1200">
                        <a:effectLst/>
                        <a:latin typeface="Verdana Pro" panose="020B0604030504040204" pitchFamily="34" charset="0"/>
                      </a:endParaRPr>
                    </a:p>
                  </a:txBody>
                  <a:tcPr marL="9525" marR="9525" marT="9525" marB="9525" anchor="ctr"/>
                </a:tc>
                <a:extLst>
                  <a:ext uri="{0D108BD9-81ED-4DB2-BD59-A6C34878D82A}">
                    <a16:rowId xmlns:a16="http://schemas.microsoft.com/office/drawing/2014/main" val="2715149277"/>
                  </a:ext>
                </a:extLst>
              </a:tr>
              <a:tr h="0">
                <a:tc>
                  <a:txBody>
                    <a:bodyPr/>
                    <a:lstStyle/>
                    <a:p>
                      <a:pPr algn="just">
                        <a:lnSpc>
                          <a:spcPct val="107000"/>
                        </a:lnSpc>
                        <a:spcAft>
                          <a:spcPts val="0"/>
                        </a:spcAft>
                      </a:pPr>
                      <a:r>
                        <a:rPr lang="en-US" sz="1000" b="1">
                          <a:solidFill>
                            <a:srgbClr val="000000"/>
                          </a:solidFill>
                          <a:effectLst/>
                          <a:latin typeface="Verdana Pro" panose="020B0604030504040204" pitchFamily="34" charset="0"/>
                        </a:rPr>
                        <a:t>vitality</a:t>
                      </a:r>
                      <a:r>
                        <a:rPr lang="en-US" sz="1000">
                          <a:solidFill>
                            <a:srgbClr val="000000"/>
                          </a:solidFill>
                          <a:effectLst/>
                          <a:latin typeface="Verdana Pro" panose="020B0604030504040204" pitchFamily="34" charset="0"/>
                        </a:rPr>
                        <a:t> (eosin staining) </a:t>
                      </a:r>
                      <a:endParaRPr lang="cs-CZ" sz="1200">
                        <a:effectLst/>
                        <a:latin typeface="Verdana Pro" panose="020B0604030504040204" pitchFamily="34" charset="0"/>
                      </a:endParaRPr>
                    </a:p>
                  </a:txBody>
                  <a:tcPr marL="9525" marR="9525" marT="9525" marB="9525" anchor="ctr"/>
                </a:tc>
                <a:tc>
                  <a:txBody>
                    <a:bodyPr/>
                    <a:lstStyle/>
                    <a:p>
                      <a:pPr algn="just">
                        <a:lnSpc>
                          <a:spcPct val="107000"/>
                        </a:lnSpc>
                        <a:spcAft>
                          <a:spcPts val="0"/>
                        </a:spcAft>
                      </a:pPr>
                      <a:r>
                        <a:rPr lang="en-US" sz="1000">
                          <a:solidFill>
                            <a:srgbClr val="000000"/>
                          </a:solidFill>
                          <a:effectLst/>
                          <a:latin typeface="Verdana Pro" panose="020B0604030504040204" pitchFamily="34" charset="0"/>
                        </a:rPr>
                        <a:t>58 % </a:t>
                      </a:r>
                      <a:endParaRPr lang="cs-CZ" sz="1200">
                        <a:effectLst/>
                        <a:latin typeface="Verdana Pro" panose="020B0604030504040204" pitchFamily="34" charset="0"/>
                      </a:endParaRPr>
                    </a:p>
                  </a:txBody>
                  <a:tcPr marL="9525" marR="9525" marT="9525" marB="9525" anchor="ctr"/>
                </a:tc>
                <a:extLst>
                  <a:ext uri="{0D108BD9-81ED-4DB2-BD59-A6C34878D82A}">
                    <a16:rowId xmlns:a16="http://schemas.microsoft.com/office/drawing/2014/main" val="3316684670"/>
                  </a:ext>
                </a:extLst>
              </a:tr>
              <a:tr h="0">
                <a:tc>
                  <a:txBody>
                    <a:bodyPr/>
                    <a:lstStyle/>
                    <a:p>
                      <a:pPr algn="just">
                        <a:lnSpc>
                          <a:spcPct val="107000"/>
                        </a:lnSpc>
                        <a:spcAft>
                          <a:spcPts val="0"/>
                        </a:spcAft>
                      </a:pPr>
                      <a:r>
                        <a:rPr lang="en-US" sz="1000" b="1">
                          <a:solidFill>
                            <a:srgbClr val="000000"/>
                          </a:solidFill>
                          <a:effectLst/>
                          <a:latin typeface="Verdana Pro" panose="020B0604030504040204" pitchFamily="34" charset="0"/>
                        </a:rPr>
                        <a:t>total motility</a:t>
                      </a:r>
                      <a:endParaRPr lang="cs-CZ" sz="1200">
                        <a:effectLst/>
                        <a:latin typeface="Verdana Pro" panose="020B0604030504040204" pitchFamily="34" charset="0"/>
                      </a:endParaRPr>
                    </a:p>
                  </a:txBody>
                  <a:tcPr marL="9525" marR="9525" marT="9525" marB="9525" anchor="ctr"/>
                </a:tc>
                <a:tc>
                  <a:txBody>
                    <a:bodyPr/>
                    <a:lstStyle/>
                    <a:p>
                      <a:pPr algn="just">
                        <a:lnSpc>
                          <a:spcPct val="107000"/>
                        </a:lnSpc>
                        <a:spcAft>
                          <a:spcPts val="0"/>
                        </a:spcAft>
                      </a:pPr>
                      <a:r>
                        <a:rPr lang="en-US" sz="1000">
                          <a:solidFill>
                            <a:srgbClr val="000000"/>
                          </a:solidFill>
                          <a:effectLst/>
                          <a:latin typeface="Verdana Pro" panose="020B0604030504040204" pitchFamily="34" charset="0"/>
                        </a:rPr>
                        <a:t>40 % (progressive + non progressive)</a:t>
                      </a:r>
                      <a:endParaRPr lang="cs-CZ" sz="1200">
                        <a:effectLst/>
                        <a:latin typeface="Verdana Pro" panose="020B0604030504040204" pitchFamily="34" charset="0"/>
                      </a:endParaRPr>
                    </a:p>
                  </a:txBody>
                  <a:tcPr marL="9525" marR="9525" marT="9525" marB="9525" anchor="ctr"/>
                </a:tc>
                <a:extLst>
                  <a:ext uri="{0D108BD9-81ED-4DB2-BD59-A6C34878D82A}">
                    <a16:rowId xmlns:a16="http://schemas.microsoft.com/office/drawing/2014/main" val="2197607615"/>
                  </a:ext>
                </a:extLst>
              </a:tr>
              <a:tr h="0">
                <a:tc>
                  <a:txBody>
                    <a:bodyPr/>
                    <a:lstStyle/>
                    <a:p>
                      <a:pPr algn="just">
                        <a:lnSpc>
                          <a:spcPct val="107000"/>
                        </a:lnSpc>
                        <a:spcAft>
                          <a:spcPts val="0"/>
                        </a:spcAft>
                      </a:pPr>
                      <a:r>
                        <a:rPr lang="en-US" sz="1000" b="1">
                          <a:solidFill>
                            <a:srgbClr val="000000"/>
                          </a:solidFill>
                          <a:effectLst/>
                          <a:latin typeface="Verdana Pro" panose="020B0604030504040204" pitchFamily="34" charset="0"/>
                        </a:rPr>
                        <a:t>progressive motility </a:t>
                      </a:r>
                      <a:r>
                        <a:rPr lang="en-US" sz="1000">
                          <a:solidFill>
                            <a:srgbClr val="000000"/>
                          </a:solidFill>
                          <a:effectLst/>
                          <a:latin typeface="Verdana Pro" panose="020B0604030504040204" pitchFamily="34" charset="0"/>
                        </a:rPr>
                        <a:t>(linear)</a:t>
                      </a:r>
                      <a:endParaRPr lang="cs-CZ" sz="1200">
                        <a:effectLst/>
                        <a:latin typeface="Verdana Pro" panose="020B0604030504040204" pitchFamily="34" charset="0"/>
                      </a:endParaRPr>
                    </a:p>
                  </a:txBody>
                  <a:tcPr marL="9525" marR="9525" marT="9525" marB="9525" anchor="ctr"/>
                </a:tc>
                <a:tc>
                  <a:txBody>
                    <a:bodyPr/>
                    <a:lstStyle/>
                    <a:p>
                      <a:pPr algn="just">
                        <a:lnSpc>
                          <a:spcPct val="107000"/>
                        </a:lnSpc>
                        <a:spcAft>
                          <a:spcPts val="0"/>
                        </a:spcAft>
                      </a:pPr>
                      <a:r>
                        <a:rPr lang="en-US" sz="1000">
                          <a:solidFill>
                            <a:srgbClr val="000000"/>
                          </a:solidFill>
                          <a:effectLst/>
                          <a:latin typeface="Verdana Pro" panose="020B0604030504040204" pitchFamily="34" charset="0"/>
                        </a:rPr>
                        <a:t>32 % </a:t>
                      </a:r>
                      <a:endParaRPr lang="cs-CZ" sz="1200">
                        <a:effectLst/>
                        <a:latin typeface="Verdana Pro" panose="020B0604030504040204" pitchFamily="34" charset="0"/>
                      </a:endParaRPr>
                    </a:p>
                  </a:txBody>
                  <a:tcPr marL="9525" marR="9525" marT="9525" marB="9525" anchor="ctr"/>
                </a:tc>
                <a:extLst>
                  <a:ext uri="{0D108BD9-81ED-4DB2-BD59-A6C34878D82A}">
                    <a16:rowId xmlns:a16="http://schemas.microsoft.com/office/drawing/2014/main" val="3316661881"/>
                  </a:ext>
                </a:extLst>
              </a:tr>
              <a:tr h="0">
                <a:tc>
                  <a:txBody>
                    <a:bodyPr/>
                    <a:lstStyle/>
                    <a:p>
                      <a:pPr algn="just">
                        <a:lnSpc>
                          <a:spcPct val="107000"/>
                        </a:lnSpc>
                        <a:spcAft>
                          <a:spcPts val="0"/>
                        </a:spcAft>
                      </a:pPr>
                      <a:r>
                        <a:rPr lang="en-US" sz="1000" b="1">
                          <a:solidFill>
                            <a:srgbClr val="000000"/>
                          </a:solidFill>
                          <a:effectLst/>
                          <a:latin typeface="Verdana Pro" panose="020B0604030504040204" pitchFamily="34" charset="0"/>
                        </a:rPr>
                        <a:t>normal morphology</a:t>
                      </a:r>
                      <a:r>
                        <a:rPr lang="en-US" sz="1000">
                          <a:solidFill>
                            <a:srgbClr val="000000"/>
                          </a:solidFill>
                          <a:effectLst/>
                          <a:latin typeface="Verdana Pro" panose="020B0604030504040204" pitchFamily="34" charset="0"/>
                        </a:rPr>
                        <a:t> (head, neck and tail morphology)</a:t>
                      </a:r>
                      <a:endParaRPr lang="cs-CZ" sz="1200">
                        <a:effectLst/>
                        <a:latin typeface="Verdana Pro" panose="020B0604030504040204" pitchFamily="34" charset="0"/>
                      </a:endParaRPr>
                    </a:p>
                  </a:txBody>
                  <a:tcPr marL="9525" marR="9525" marT="9525" marB="9525" anchor="ctr"/>
                </a:tc>
                <a:tc>
                  <a:txBody>
                    <a:bodyPr/>
                    <a:lstStyle/>
                    <a:p>
                      <a:pPr algn="just">
                        <a:lnSpc>
                          <a:spcPct val="107000"/>
                        </a:lnSpc>
                        <a:spcAft>
                          <a:spcPts val="0"/>
                        </a:spcAft>
                      </a:pPr>
                      <a:r>
                        <a:rPr lang="en-US" sz="1000">
                          <a:solidFill>
                            <a:srgbClr val="000000"/>
                          </a:solidFill>
                          <a:effectLst/>
                          <a:latin typeface="Verdana Pro" panose="020B0604030504040204" pitchFamily="34" charset="0"/>
                        </a:rPr>
                        <a:t>4 % </a:t>
                      </a:r>
                      <a:endParaRPr lang="cs-CZ" sz="1200">
                        <a:effectLst/>
                        <a:latin typeface="Verdana Pro" panose="020B0604030504040204" pitchFamily="34" charset="0"/>
                      </a:endParaRPr>
                    </a:p>
                  </a:txBody>
                  <a:tcPr marL="9525" marR="9525" marT="9525" marB="9525" anchor="ctr"/>
                </a:tc>
                <a:extLst>
                  <a:ext uri="{0D108BD9-81ED-4DB2-BD59-A6C34878D82A}">
                    <a16:rowId xmlns:a16="http://schemas.microsoft.com/office/drawing/2014/main" val="3684110618"/>
                  </a:ext>
                </a:extLst>
              </a:tr>
              <a:tr h="0">
                <a:tc>
                  <a:txBody>
                    <a:bodyPr/>
                    <a:lstStyle/>
                    <a:p>
                      <a:pPr algn="just">
                        <a:lnSpc>
                          <a:spcPct val="107000"/>
                        </a:lnSpc>
                        <a:spcAft>
                          <a:spcPts val="0"/>
                        </a:spcAft>
                      </a:pPr>
                      <a:r>
                        <a:rPr lang="en-US" sz="1000" b="1">
                          <a:solidFill>
                            <a:srgbClr val="000000"/>
                          </a:solidFill>
                          <a:effectLst/>
                          <a:latin typeface="Verdana Pro" panose="020B0604030504040204" pitchFamily="34" charset="0"/>
                        </a:rPr>
                        <a:t>presence of white blood cells, prokaryotic cells</a:t>
                      </a:r>
                      <a:endParaRPr lang="cs-CZ" sz="1200">
                        <a:effectLst/>
                        <a:latin typeface="Verdana Pro" panose="020B0604030504040204" pitchFamily="34" charset="0"/>
                      </a:endParaRPr>
                    </a:p>
                  </a:txBody>
                  <a:tcPr marL="9525" marR="9525" marT="9525" marB="9525" anchor="ctr"/>
                </a:tc>
                <a:tc>
                  <a:txBody>
                    <a:bodyPr/>
                    <a:lstStyle/>
                    <a:p>
                      <a:pPr algn="just">
                        <a:lnSpc>
                          <a:spcPct val="107000"/>
                        </a:lnSpc>
                        <a:spcAft>
                          <a:spcPts val="0"/>
                        </a:spcAft>
                      </a:pPr>
                      <a:r>
                        <a:rPr lang="en-US" sz="1000" dirty="0">
                          <a:solidFill>
                            <a:srgbClr val="000000"/>
                          </a:solidFill>
                          <a:effectLst/>
                          <a:latin typeface="Verdana Pro" panose="020B0604030504040204" pitchFamily="34" charset="0"/>
                        </a:rPr>
                        <a:t> </a:t>
                      </a:r>
                      <a:endParaRPr lang="cs-CZ" sz="1200" dirty="0">
                        <a:effectLst/>
                        <a:latin typeface="Verdana Pro" panose="020B0604030504040204" pitchFamily="34" charset="0"/>
                      </a:endParaRPr>
                    </a:p>
                  </a:txBody>
                  <a:tcPr marL="9525" marR="9525" marT="9525" marB="9525" anchor="ctr"/>
                </a:tc>
                <a:extLst>
                  <a:ext uri="{0D108BD9-81ED-4DB2-BD59-A6C34878D82A}">
                    <a16:rowId xmlns:a16="http://schemas.microsoft.com/office/drawing/2014/main" val="120205043"/>
                  </a:ext>
                </a:extLst>
              </a:tr>
            </a:tbl>
          </a:graphicData>
        </a:graphic>
      </p:graphicFrame>
      <p:sp>
        <p:nvSpPr>
          <p:cNvPr id="6" name="Obdélník 5"/>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847496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IVF  </a:t>
            </a:r>
            <a:r>
              <a:rPr lang="cs-CZ" dirty="0" err="1" smtClean="0">
                <a:latin typeface="+mn-lt"/>
              </a:rPr>
              <a:t>fertilization</a:t>
            </a:r>
            <a:r>
              <a:rPr lang="cs-CZ" dirty="0" smtClean="0">
                <a:latin typeface="+mn-lt"/>
              </a:rPr>
              <a:t> - step by step</a:t>
            </a:r>
            <a:endParaRPr lang="cs-CZ" dirty="0">
              <a:latin typeface="+mn-lt"/>
            </a:endParaRPr>
          </a:p>
        </p:txBody>
      </p:sp>
      <p:pic>
        <p:nvPicPr>
          <p:cNvPr id="10" name="Obrázek 9" descr="Výsledek obrázku pro oocyte fertilised ivf with sperm in zp">
            <a:hlinkClick r:id="rId2" tgtFrame="&quot;_blank&quot;"/>
          </p:cNvPr>
          <p:cNvPicPr/>
          <p:nvPr/>
        </p:nvPicPr>
        <p:blipFill rotWithShape="1">
          <a:blip r:embed="rId3">
            <a:extLst>
              <a:ext uri="{28A0092B-C50C-407E-A947-70E740481C1C}">
                <a14:useLocalDpi xmlns:a14="http://schemas.microsoft.com/office/drawing/2010/main" val="0"/>
              </a:ext>
            </a:extLst>
          </a:blip>
          <a:srcRect t="9378"/>
          <a:stretch/>
        </p:blipFill>
        <p:spPr bwMode="auto">
          <a:xfrm>
            <a:off x="2392218" y="3084945"/>
            <a:ext cx="6254750" cy="2164543"/>
          </a:xfrm>
          <a:prstGeom prst="rect">
            <a:avLst/>
          </a:prstGeom>
          <a:noFill/>
          <a:ln>
            <a:noFill/>
          </a:ln>
          <a:extLst>
            <a:ext uri="{53640926-AAD7-44D8-BBD7-CCE9431645EC}">
              <a14:shadowObscured xmlns:a14="http://schemas.microsoft.com/office/drawing/2010/main"/>
            </a:ext>
          </a:extLst>
        </p:spPr>
      </p:pic>
      <p:sp>
        <p:nvSpPr>
          <p:cNvPr id="8" name="Obdélník 7"/>
          <p:cNvSpPr/>
          <p:nvPr/>
        </p:nvSpPr>
        <p:spPr>
          <a:xfrm>
            <a:off x="838200" y="1908279"/>
            <a:ext cx="10199255" cy="646331"/>
          </a:xfrm>
          <a:prstGeom prst="rect">
            <a:avLst/>
          </a:prstGeom>
        </p:spPr>
        <p:txBody>
          <a:bodyPr wrap="square">
            <a:spAutoFit/>
          </a:bodyPr>
          <a:lstStyle/>
          <a:p>
            <a:r>
              <a:rPr lang="cs-CZ" b="1" dirty="0" smtClean="0">
                <a:ea typeface="Calibri" panose="020F0502020204030204" pitchFamily="34" charset="0"/>
              </a:rPr>
              <a:t>FERTILIZATION: </a:t>
            </a:r>
            <a:r>
              <a:rPr lang="cs-CZ" b="1" dirty="0">
                <a:ea typeface="Calibri" panose="020F0502020204030204" pitchFamily="34" charset="0"/>
              </a:rPr>
              <a:t>ICSI </a:t>
            </a:r>
            <a:r>
              <a:rPr lang="cs-CZ" b="1" dirty="0" smtClean="0">
                <a:ea typeface="Calibri" panose="020F0502020204030204" pitchFamily="34" charset="0"/>
              </a:rPr>
              <a:t>(</a:t>
            </a:r>
            <a:r>
              <a:rPr lang="cs-CZ" b="1" dirty="0" err="1" smtClean="0">
                <a:ea typeface="Calibri" panose="020F0502020204030204" pitchFamily="34" charset="0"/>
              </a:rPr>
              <a:t>intracytoplazmic</a:t>
            </a:r>
            <a:r>
              <a:rPr lang="cs-CZ" b="1" dirty="0" smtClean="0">
                <a:ea typeface="Calibri" panose="020F0502020204030204" pitchFamily="34" charset="0"/>
              </a:rPr>
              <a:t> </a:t>
            </a:r>
            <a:r>
              <a:rPr lang="cs-CZ" b="1" dirty="0" err="1" smtClean="0">
                <a:ea typeface="Calibri" panose="020F0502020204030204" pitchFamily="34" charset="0"/>
              </a:rPr>
              <a:t>sperm</a:t>
            </a:r>
            <a:r>
              <a:rPr lang="cs-CZ" b="1" dirty="0" smtClean="0">
                <a:ea typeface="Calibri" panose="020F0502020204030204" pitchFamily="34" charset="0"/>
              </a:rPr>
              <a:t> </a:t>
            </a:r>
            <a:r>
              <a:rPr lang="cs-CZ" b="1" dirty="0" err="1" smtClean="0">
                <a:ea typeface="Calibri" panose="020F0502020204030204" pitchFamily="34" charset="0"/>
              </a:rPr>
              <a:t>injection</a:t>
            </a:r>
            <a:r>
              <a:rPr lang="cs-CZ" b="1" dirty="0" smtClean="0">
                <a:ea typeface="Calibri" panose="020F0502020204030204" pitchFamily="34" charset="0"/>
              </a:rPr>
              <a:t>, </a:t>
            </a:r>
            <a:r>
              <a:rPr lang="cs-CZ" dirty="0" err="1" smtClean="0">
                <a:ea typeface="Calibri" panose="020F0502020204030204" pitchFamily="34" charset="0"/>
              </a:rPr>
              <a:t>left</a:t>
            </a:r>
            <a:r>
              <a:rPr lang="cs-CZ" b="1" dirty="0" smtClean="0">
                <a:ea typeface="Calibri" panose="020F0502020204030204" pitchFamily="34" charset="0"/>
              </a:rPr>
              <a:t>)  </a:t>
            </a:r>
            <a:r>
              <a:rPr lang="cs-CZ" b="1" dirty="0" err="1" smtClean="0">
                <a:ea typeface="Calibri" panose="020F0502020204030204" pitchFamily="34" charset="0"/>
              </a:rPr>
              <a:t>or</a:t>
            </a:r>
            <a:r>
              <a:rPr lang="cs-CZ" b="1" dirty="0" smtClean="0">
                <a:ea typeface="Calibri" panose="020F0502020204030204" pitchFamily="34" charset="0"/>
              </a:rPr>
              <a:t> “</a:t>
            </a:r>
            <a:r>
              <a:rPr lang="cs-CZ" b="1" dirty="0" err="1" smtClean="0">
                <a:ea typeface="Calibri" panose="020F0502020204030204" pitchFamily="34" charset="0"/>
              </a:rPr>
              <a:t>classical</a:t>
            </a:r>
            <a:r>
              <a:rPr lang="cs-CZ" b="1" dirty="0" smtClean="0">
                <a:ea typeface="Calibri" panose="020F0502020204030204" pitchFamily="34" charset="0"/>
              </a:rPr>
              <a:t> </a:t>
            </a:r>
            <a:r>
              <a:rPr lang="cs-CZ" b="1" dirty="0" err="1" smtClean="0">
                <a:ea typeface="Calibri" panose="020F0502020204030204" pitchFamily="34" charset="0"/>
              </a:rPr>
              <a:t>fertilization</a:t>
            </a:r>
            <a:r>
              <a:rPr lang="cs-CZ" b="1" dirty="0" smtClean="0">
                <a:ea typeface="Calibri" panose="020F0502020204030204" pitchFamily="34" charset="0"/>
              </a:rPr>
              <a:t>“ </a:t>
            </a:r>
            <a:r>
              <a:rPr lang="cs-CZ" dirty="0" smtClean="0">
                <a:ea typeface="Calibri" panose="020F0502020204030204" pitchFamily="34" charset="0"/>
              </a:rPr>
              <a:t>(</a:t>
            </a:r>
            <a:r>
              <a:rPr lang="cs-CZ" dirty="0" err="1" smtClean="0">
                <a:ea typeface="Calibri" panose="020F0502020204030204" pitchFamily="34" charset="0"/>
              </a:rPr>
              <a:t>right</a:t>
            </a:r>
            <a:r>
              <a:rPr lang="cs-CZ" dirty="0" smtClean="0">
                <a:ea typeface="Calibri" panose="020F0502020204030204" pitchFamily="34" charset="0"/>
              </a:rPr>
              <a:t>) </a:t>
            </a:r>
            <a:endParaRPr lang="cs-CZ" dirty="0"/>
          </a:p>
          <a:p>
            <a:pPr marL="285750" indent="-285750">
              <a:buFont typeface="Arial" panose="020B0604020202020204" pitchFamily="34" charset="0"/>
              <a:buChar char="•"/>
            </a:pPr>
            <a:r>
              <a:rPr lang="cs-CZ" dirty="0">
                <a:solidFill>
                  <a:srgbClr val="7030A0"/>
                </a:solidFill>
              </a:rPr>
              <a:t>https://www.youtube.com/watch?v=lvLwU9G1Oug</a:t>
            </a:r>
          </a:p>
        </p:txBody>
      </p:sp>
      <p:sp>
        <p:nvSpPr>
          <p:cNvPr id="6" name="Obdélník 5"/>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334325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mn-lt"/>
              </a:rPr>
              <a:t>Important</a:t>
            </a:r>
            <a:r>
              <a:rPr lang="cs-CZ" dirty="0" smtClean="0">
                <a:latin typeface="+mn-lt"/>
              </a:rPr>
              <a:t>:</a:t>
            </a:r>
            <a:endParaRPr lang="cs-CZ" dirty="0">
              <a:latin typeface="+mn-lt"/>
            </a:endParaRPr>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
            </a:pPr>
            <a:r>
              <a:rPr lang="cs-CZ" dirty="0" smtClean="0"/>
              <a:t> </a:t>
            </a:r>
            <a:r>
              <a:rPr lang="cs-CZ" dirty="0"/>
              <a:t>P</a:t>
            </a:r>
            <a:r>
              <a:rPr lang="en-US" dirty="0" smtClean="0"/>
              <a:t>lease </a:t>
            </a:r>
            <a:r>
              <a:rPr lang="en-US" dirty="0"/>
              <a:t>read this presentation before visiting the IVF laboratories of the </a:t>
            </a:r>
            <a:r>
              <a:rPr lang="en-US" dirty="0" err="1"/>
              <a:t>Reprofit</a:t>
            </a:r>
            <a:r>
              <a:rPr lang="en-US" dirty="0"/>
              <a:t> International clinic (</a:t>
            </a:r>
            <a:r>
              <a:rPr lang="en-US" dirty="0" err="1"/>
              <a:t>Hlinky</a:t>
            </a:r>
            <a:r>
              <a:rPr lang="en-US" dirty="0"/>
              <a:t> street) </a:t>
            </a:r>
            <a:r>
              <a:rPr lang="cs-CZ" dirty="0" smtClean="0"/>
              <a:t>on </a:t>
            </a:r>
            <a:r>
              <a:rPr lang="cs-CZ" b="1" dirty="0" err="1" smtClean="0"/>
              <a:t>April</a:t>
            </a:r>
            <a:r>
              <a:rPr lang="cs-CZ" b="1" dirty="0" smtClean="0"/>
              <a:t>, 14</a:t>
            </a:r>
            <a:r>
              <a:rPr lang="cs-CZ" b="1" baseline="30000" dirty="0" smtClean="0"/>
              <a:t>th</a:t>
            </a:r>
            <a:r>
              <a:rPr lang="cs-CZ" b="1" dirty="0" smtClean="0"/>
              <a:t> </a:t>
            </a:r>
            <a:r>
              <a:rPr lang="cs-CZ" b="1" dirty="0" err="1" smtClean="0"/>
              <a:t>at</a:t>
            </a:r>
            <a:r>
              <a:rPr lang="cs-CZ" b="1" dirty="0" smtClean="0"/>
              <a:t> 5 </a:t>
            </a:r>
            <a:r>
              <a:rPr lang="cs-CZ" b="1" dirty="0" err="1" smtClean="0"/>
              <a:t>pm</a:t>
            </a:r>
            <a:r>
              <a:rPr lang="cs-CZ" b="1" dirty="0" smtClean="0"/>
              <a:t> (</a:t>
            </a:r>
            <a:r>
              <a:rPr lang="cs-CZ" b="1" dirty="0" err="1" smtClean="0"/>
              <a:t>our</a:t>
            </a:r>
            <a:r>
              <a:rPr lang="cs-CZ" b="1" dirty="0" smtClean="0"/>
              <a:t> meeting point = </a:t>
            </a:r>
            <a:r>
              <a:rPr lang="cs-CZ" b="1" dirty="0" err="1" smtClean="0"/>
              <a:t>the</a:t>
            </a:r>
            <a:r>
              <a:rPr lang="cs-CZ" b="1" dirty="0" smtClean="0"/>
              <a:t> </a:t>
            </a:r>
            <a:r>
              <a:rPr lang="cs-CZ" b="1" dirty="0" err="1" smtClean="0"/>
              <a:t>reception</a:t>
            </a:r>
            <a:r>
              <a:rPr lang="cs-CZ" b="1" dirty="0"/>
              <a:t> </a:t>
            </a:r>
            <a:r>
              <a:rPr lang="cs-CZ" b="1" dirty="0" err="1" smtClean="0"/>
              <a:t>desk</a:t>
            </a:r>
            <a:r>
              <a:rPr lang="cs-CZ" b="1" dirty="0" smtClean="0"/>
              <a:t> </a:t>
            </a:r>
            <a:r>
              <a:rPr lang="cs-CZ" b="1" dirty="0" err="1" smtClean="0"/>
              <a:t>at</a:t>
            </a:r>
            <a:r>
              <a:rPr lang="cs-CZ" b="1" dirty="0" smtClean="0"/>
              <a:t> </a:t>
            </a:r>
            <a:r>
              <a:rPr lang="cs-CZ" b="1" dirty="0" err="1" smtClean="0"/>
              <a:t>the</a:t>
            </a:r>
            <a:r>
              <a:rPr lang="cs-CZ" b="1" dirty="0" smtClean="0"/>
              <a:t> </a:t>
            </a:r>
            <a:r>
              <a:rPr lang="cs-CZ" b="1" dirty="0" err="1" smtClean="0"/>
              <a:t>ground</a:t>
            </a:r>
            <a:r>
              <a:rPr lang="cs-CZ" b="1" dirty="0" smtClean="0"/>
              <a:t> </a:t>
            </a:r>
            <a:r>
              <a:rPr lang="cs-CZ" b="1" dirty="0" err="1" smtClean="0"/>
              <a:t>floor</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clinic</a:t>
            </a:r>
            <a:r>
              <a:rPr lang="cs-CZ" b="1" dirty="0" smtClean="0"/>
              <a:t>)</a:t>
            </a:r>
          </a:p>
          <a:p>
            <a:pPr>
              <a:buFont typeface="Wingdings" panose="05000000000000000000" pitchFamily="2" charset="2"/>
              <a:buChar char="§"/>
            </a:pPr>
            <a:r>
              <a:rPr lang="cs-CZ" dirty="0" smtClean="0"/>
              <a:t> </a:t>
            </a:r>
            <a:r>
              <a:rPr lang="en-US" b="1" dirty="0" smtClean="0">
                <a:solidFill>
                  <a:srgbClr val="FF0000"/>
                </a:solidFill>
              </a:rPr>
              <a:t>Take </a:t>
            </a:r>
            <a:r>
              <a:rPr lang="en-US" b="1" dirty="0">
                <a:solidFill>
                  <a:srgbClr val="FF0000"/>
                </a:solidFill>
              </a:rPr>
              <a:t>with you: </a:t>
            </a:r>
            <a:r>
              <a:rPr lang="cs-CZ" b="1" dirty="0" err="1" smtClean="0">
                <a:solidFill>
                  <a:srgbClr val="FF0000"/>
                </a:solidFill>
              </a:rPr>
              <a:t>white</a:t>
            </a:r>
            <a:r>
              <a:rPr lang="cs-CZ" b="1" dirty="0" smtClean="0">
                <a:solidFill>
                  <a:srgbClr val="FF0000"/>
                </a:solidFill>
              </a:rPr>
              <a:t> </a:t>
            </a:r>
            <a:r>
              <a:rPr lang="en-US" b="1" dirty="0" smtClean="0">
                <a:solidFill>
                  <a:srgbClr val="FF0000"/>
                </a:solidFill>
              </a:rPr>
              <a:t>coats</a:t>
            </a:r>
            <a:r>
              <a:rPr lang="en-US" b="1" dirty="0">
                <a:solidFill>
                  <a:srgbClr val="FF0000"/>
                </a:solidFill>
              </a:rPr>
              <a:t>, slippers, </a:t>
            </a:r>
            <a:r>
              <a:rPr lang="en-US" b="1" dirty="0" smtClean="0">
                <a:solidFill>
                  <a:srgbClr val="FF0000"/>
                </a:solidFill>
              </a:rPr>
              <a:t>respirators</a:t>
            </a:r>
            <a:r>
              <a:rPr lang="cs-CZ" b="1" dirty="0" smtClean="0">
                <a:solidFill>
                  <a:srgbClr val="FF0000"/>
                </a:solidFill>
              </a:rPr>
              <a:t>/face </a:t>
            </a:r>
            <a:r>
              <a:rPr lang="cs-CZ" b="1" dirty="0" err="1" smtClean="0">
                <a:solidFill>
                  <a:srgbClr val="FF0000"/>
                </a:solidFill>
              </a:rPr>
              <a:t>masks</a:t>
            </a:r>
            <a:r>
              <a:rPr lang="cs-CZ" b="1" dirty="0" smtClean="0">
                <a:solidFill>
                  <a:srgbClr val="FF0000"/>
                </a:solidFill>
              </a:rPr>
              <a:t> </a:t>
            </a:r>
            <a:r>
              <a:rPr lang="en-US" b="1" dirty="0" smtClean="0">
                <a:solidFill>
                  <a:srgbClr val="FF0000"/>
                </a:solidFill>
              </a:rPr>
              <a:t> </a:t>
            </a:r>
            <a:r>
              <a:rPr lang="en-US" b="1" dirty="0">
                <a:solidFill>
                  <a:srgbClr val="FF0000"/>
                </a:solidFill>
              </a:rPr>
              <a:t>(</a:t>
            </a:r>
            <a:r>
              <a:rPr lang="en-US" b="1" dirty="0" smtClean="0">
                <a:solidFill>
                  <a:srgbClr val="FF0000"/>
                </a:solidFill>
              </a:rPr>
              <a:t>everything </a:t>
            </a:r>
            <a:r>
              <a:rPr lang="en-US" b="1" dirty="0">
                <a:solidFill>
                  <a:srgbClr val="FF0000"/>
                </a:solidFill>
              </a:rPr>
              <a:t>perfectly clean), printed worksheet </a:t>
            </a:r>
            <a:r>
              <a:rPr lang="cs-CZ" b="1" dirty="0" smtClean="0">
                <a:solidFill>
                  <a:srgbClr val="FF0000"/>
                </a:solidFill>
              </a:rPr>
              <a:t>(</a:t>
            </a:r>
            <a:r>
              <a:rPr lang="cs-CZ" b="1" dirty="0" err="1" smtClean="0">
                <a:solidFill>
                  <a:srgbClr val="FF0000"/>
                </a:solidFill>
              </a:rPr>
              <a:t>uploaded</a:t>
            </a:r>
            <a:r>
              <a:rPr lang="cs-CZ" b="1" dirty="0" smtClean="0">
                <a:solidFill>
                  <a:srgbClr val="FF0000"/>
                </a:solidFill>
              </a:rPr>
              <a:t> to </a:t>
            </a:r>
            <a:r>
              <a:rPr lang="cs-CZ" b="1" dirty="0" err="1" smtClean="0">
                <a:solidFill>
                  <a:srgbClr val="FF0000"/>
                </a:solidFill>
              </a:rPr>
              <a:t>the</a:t>
            </a:r>
            <a:r>
              <a:rPr lang="cs-CZ" b="1" dirty="0" smtClean="0">
                <a:solidFill>
                  <a:srgbClr val="FF0000"/>
                </a:solidFill>
              </a:rPr>
              <a:t> IS </a:t>
            </a:r>
            <a:r>
              <a:rPr lang="cs-CZ" b="1" dirty="0" err="1" smtClean="0">
                <a:solidFill>
                  <a:srgbClr val="FF0000"/>
                </a:solidFill>
              </a:rPr>
              <a:t>system</a:t>
            </a:r>
            <a:r>
              <a:rPr lang="cs-CZ" b="1" dirty="0" smtClean="0">
                <a:solidFill>
                  <a:srgbClr val="FF0000"/>
                </a:solidFill>
              </a:rPr>
              <a:t> </a:t>
            </a:r>
            <a:r>
              <a:rPr lang="cs-CZ" b="1" dirty="0" err="1" smtClean="0">
                <a:solidFill>
                  <a:srgbClr val="FF0000"/>
                </a:solidFill>
              </a:rPr>
              <a:t>together</a:t>
            </a:r>
            <a:r>
              <a:rPr lang="cs-CZ" b="1" dirty="0" smtClean="0">
                <a:solidFill>
                  <a:srgbClr val="FF0000"/>
                </a:solidFill>
              </a:rPr>
              <a:t> </a:t>
            </a:r>
            <a:r>
              <a:rPr lang="cs-CZ" b="1" dirty="0" err="1" smtClean="0">
                <a:solidFill>
                  <a:srgbClr val="FF0000"/>
                </a:solidFill>
              </a:rPr>
              <a:t>with</a:t>
            </a:r>
            <a:r>
              <a:rPr lang="cs-CZ" b="1" dirty="0" smtClean="0">
                <a:solidFill>
                  <a:srgbClr val="FF0000"/>
                </a:solidFill>
              </a:rPr>
              <a:t> </a:t>
            </a:r>
            <a:r>
              <a:rPr lang="cs-CZ" b="1" dirty="0" err="1" smtClean="0">
                <a:solidFill>
                  <a:srgbClr val="FF0000"/>
                </a:solidFill>
              </a:rPr>
              <a:t>this</a:t>
            </a:r>
            <a:r>
              <a:rPr lang="cs-CZ" b="1" dirty="0" smtClean="0">
                <a:solidFill>
                  <a:srgbClr val="FF0000"/>
                </a:solidFill>
              </a:rPr>
              <a:t> </a:t>
            </a:r>
            <a:r>
              <a:rPr lang="cs-CZ" b="1" dirty="0" err="1" smtClean="0">
                <a:solidFill>
                  <a:srgbClr val="FF0000"/>
                </a:solidFill>
              </a:rPr>
              <a:t>presentation</a:t>
            </a:r>
            <a:r>
              <a:rPr lang="cs-CZ" b="1" dirty="0" smtClean="0">
                <a:solidFill>
                  <a:srgbClr val="FF0000"/>
                </a:solidFill>
              </a:rPr>
              <a:t>)</a:t>
            </a:r>
            <a:endParaRPr lang="cs-CZ" b="1" dirty="0" smtClean="0">
              <a:solidFill>
                <a:srgbClr val="FF0000"/>
              </a:solidFill>
            </a:endParaRPr>
          </a:p>
          <a:p>
            <a:pPr>
              <a:buFont typeface="Wingdings" panose="05000000000000000000" pitchFamily="2" charset="2"/>
              <a:buChar char="§"/>
            </a:pPr>
            <a:r>
              <a:rPr lang="cs-CZ" dirty="0"/>
              <a:t> </a:t>
            </a:r>
            <a:r>
              <a:rPr lang="en-US" dirty="0" smtClean="0"/>
              <a:t>ATTENTION</a:t>
            </a:r>
            <a:r>
              <a:rPr lang="en-US" dirty="0"/>
              <a:t>: there are IVF centers </a:t>
            </a:r>
            <a:r>
              <a:rPr lang="en-US" dirty="0" smtClean="0"/>
              <a:t>with </a:t>
            </a:r>
            <a:r>
              <a:rPr lang="en-US" dirty="0"/>
              <a:t>similar </a:t>
            </a:r>
            <a:r>
              <a:rPr lang="en-US" dirty="0" smtClean="0"/>
              <a:t>name</a:t>
            </a:r>
            <a:r>
              <a:rPr lang="cs-CZ" dirty="0" smtClean="0"/>
              <a:t>s</a:t>
            </a:r>
            <a:r>
              <a:rPr lang="en-US" dirty="0" smtClean="0"/>
              <a:t> </a:t>
            </a:r>
            <a:r>
              <a:rPr lang="en-US" dirty="0"/>
              <a:t>in Brno, </a:t>
            </a:r>
            <a:r>
              <a:rPr lang="en-US" dirty="0" smtClean="0"/>
              <a:t>our </a:t>
            </a:r>
            <a:r>
              <a:rPr lang="en-US" dirty="0"/>
              <a:t>students </a:t>
            </a:r>
            <a:r>
              <a:rPr lang="en-US" dirty="0" smtClean="0"/>
              <a:t>traditionally</a:t>
            </a:r>
            <a:r>
              <a:rPr lang="cs-CZ" dirty="0"/>
              <a:t> </a:t>
            </a:r>
            <a:r>
              <a:rPr lang="en-US" dirty="0" smtClean="0"/>
              <a:t>wait </a:t>
            </a:r>
            <a:r>
              <a:rPr lang="en-US" dirty="0"/>
              <a:t>for the start of the excursion at the </a:t>
            </a:r>
            <a:r>
              <a:rPr lang="en-US" dirty="0" smtClean="0"/>
              <a:t>reception</a:t>
            </a:r>
            <a:r>
              <a:rPr lang="cs-CZ" dirty="0" smtClean="0"/>
              <a:t>  </a:t>
            </a:r>
            <a:r>
              <a:rPr lang="cs-CZ" dirty="0" err="1" smtClean="0"/>
              <a:t>desks</a:t>
            </a:r>
            <a:r>
              <a:rPr lang="en-US" dirty="0" smtClean="0"/>
              <a:t> </a:t>
            </a:r>
            <a:r>
              <a:rPr lang="en-US" dirty="0"/>
              <a:t>of these clinics</a:t>
            </a:r>
            <a:r>
              <a:rPr lang="en-US" dirty="0" smtClean="0"/>
              <a:t>, </a:t>
            </a:r>
            <a:r>
              <a:rPr lang="en-US" dirty="0"/>
              <a:t>so please do not repeat </a:t>
            </a:r>
            <a:r>
              <a:rPr lang="en-US" dirty="0" smtClean="0"/>
              <a:t>this</a:t>
            </a:r>
            <a:r>
              <a:rPr lang="cs-CZ" dirty="0" smtClean="0"/>
              <a:t> </a:t>
            </a:r>
            <a:r>
              <a:rPr lang="cs-CZ" dirty="0" smtClean="0">
                <a:sym typeface="Wingdings" panose="05000000000000000000" pitchFamily="2" charset="2"/>
              </a:rPr>
              <a:t>  </a:t>
            </a:r>
            <a:endParaRPr lang="cs-CZ" u="sng" dirty="0" smtClean="0">
              <a:solidFill>
                <a:schemeClr val="tx1"/>
              </a:solidFill>
            </a:endParaRPr>
          </a:p>
        </p:txBody>
      </p:sp>
      <p:sp>
        <p:nvSpPr>
          <p:cNvPr id="4" name="Obdélník 3"/>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119138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IVF  </a:t>
            </a:r>
            <a:r>
              <a:rPr lang="cs-CZ" dirty="0" err="1" smtClean="0">
                <a:latin typeface="+mn-lt"/>
              </a:rPr>
              <a:t>fertilization</a:t>
            </a:r>
            <a:r>
              <a:rPr lang="cs-CZ" dirty="0" smtClean="0">
                <a:latin typeface="+mn-lt"/>
              </a:rPr>
              <a:t> - step by step </a:t>
            </a:r>
            <a:endParaRPr lang="cs-CZ" dirty="0">
              <a:latin typeface="+mn-lt"/>
            </a:endParaRPr>
          </a:p>
        </p:txBody>
      </p:sp>
      <p:sp>
        <p:nvSpPr>
          <p:cNvPr id="3" name="Zástupný symbol pro obsah 2"/>
          <p:cNvSpPr>
            <a:spLocks noGrp="1"/>
          </p:cNvSpPr>
          <p:nvPr>
            <p:ph idx="1"/>
          </p:nvPr>
        </p:nvSpPr>
        <p:spPr>
          <a:xfrm>
            <a:off x="838200" y="1825625"/>
            <a:ext cx="10515600" cy="1924339"/>
          </a:xfrm>
        </p:spPr>
        <p:txBody>
          <a:bodyPr/>
          <a:lstStyle/>
          <a:p>
            <a:r>
              <a:rPr lang="cs-CZ" dirty="0" smtClean="0"/>
              <a:t>CULTIVATION </a:t>
            </a:r>
            <a:r>
              <a:rPr lang="cs-CZ" dirty="0"/>
              <a:t>OF EMBRYOS IN VITRO (IMITATION OF PHYSIOLOGICAL </a:t>
            </a:r>
            <a:r>
              <a:rPr lang="cs-CZ" dirty="0" smtClean="0"/>
              <a:t>CONDITIONS(: </a:t>
            </a:r>
            <a:r>
              <a:rPr lang="cs-CZ" dirty="0"/>
              <a:t>37 ° C, 6% CO2, 5% O2) </a:t>
            </a:r>
            <a:endParaRPr lang="cs-CZ" dirty="0" smtClean="0"/>
          </a:p>
          <a:p>
            <a:r>
              <a:rPr lang="cs-CZ" dirty="0" smtClean="0"/>
              <a:t>MORPHOLOGY EVALUATION</a:t>
            </a:r>
            <a:r>
              <a:rPr lang="cs-CZ" dirty="0"/>
              <a:t> </a:t>
            </a:r>
            <a:r>
              <a:rPr lang="cs-CZ" dirty="0" smtClean="0"/>
              <a:t>(EMBRYA </a:t>
            </a:r>
            <a:r>
              <a:rPr lang="cs-CZ" dirty="0"/>
              <a:t>METABOLOMIC PROFILE, O2 </a:t>
            </a:r>
            <a:r>
              <a:rPr lang="cs-CZ" dirty="0" smtClean="0"/>
              <a:t>CONSUMPTION)</a:t>
            </a:r>
            <a:endParaRPr lang="cs-CZ" dirty="0"/>
          </a:p>
          <a:p>
            <a:endParaRPr lang="cs-CZ" dirty="0"/>
          </a:p>
        </p:txBody>
      </p:sp>
      <p:pic>
        <p:nvPicPr>
          <p:cNvPr id="4" name="Obrázek 3" descr="Výsledek obrázku pro ivf fertilisation">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058" y="3995217"/>
            <a:ext cx="5760720" cy="1379855"/>
          </a:xfrm>
          <a:prstGeom prst="rect">
            <a:avLst/>
          </a:prstGeom>
          <a:noFill/>
          <a:ln>
            <a:noFill/>
          </a:ln>
        </p:spPr>
      </p:pic>
      <p:pic>
        <p:nvPicPr>
          <p:cNvPr id="5" name="Obrázek 4" descr="Výsledek obrázku pro early embryo development">
            <a:hlinkClick r:id="rId4" tgtFrame="&quot;_blank&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8199" y="3439102"/>
            <a:ext cx="3377565" cy="2178050"/>
          </a:xfrm>
          <a:prstGeom prst="rect">
            <a:avLst/>
          </a:prstGeom>
          <a:noFill/>
          <a:ln>
            <a:noFill/>
          </a:ln>
        </p:spPr>
      </p:pic>
      <p:sp>
        <p:nvSpPr>
          <p:cNvPr id="7" name="Obdélník 6"/>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
        <p:nvSpPr>
          <p:cNvPr id="8" name="Obdélník 7"/>
          <p:cNvSpPr/>
          <p:nvPr/>
        </p:nvSpPr>
        <p:spPr>
          <a:xfrm>
            <a:off x="938005" y="5462295"/>
            <a:ext cx="10131300" cy="400110"/>
          </a:xfrm>
          <a:prstGeom prst="rect">
            <a:avLst/>
          </a:prstGeom>
          <a:noFill/>
        </p:spPr>
        <p:txBody>
          <a:bodyPr wrap="none" lIns="91440" tIns="45720" rIns="91440" bIns="45720">
            <a:spAutoFit/>
          </a:bodyPr>
          <a:lstStyle/>
          <a:p>
            <a:pPr algn="ctr"/>
            <a:r>
              <a:rPr lang="cs-CZ" sz="2000" dirty="0" err="1" smtClean="0">
                <a:ln w="0"/>
                <a:effectLst>
                  <a:outerShdw blurRad="38100" dist="19050" dir="2700000" algn="tl" rotWithShape="0">
                    <a:schemeClr val="dk1">
                      <a:alpha val="40000"/>
                    </a:schemeClr>
                  </a:outerShdw>
                </a:effectLst>
              </a:rPr>
              <a:t>Human</a:t>
            </a:r>
            <a:r>
              <a:rPr lang="cs-CZ" sz="2000" dirty="0" smtClean="0">
                <a:ln w="0"/>
                <a:effectLst>
                  <a:outerShdw blurRad="38100" dist="19050" dir="2700000" algn="tl" rotWithShape="0">
                    <a:schemeClr val="dk1">
                      <a:alpha val="40000"/>
                    </a:schemeClr>
                  </a:outerShdw>
                </a:effectLst>
              </a:rPr>
              <a:t> </a:t>
            </a:r>
            <a:r>
              <a:rPr lang="cs-CZ" sz="2000" dirty="0" err="1" smtClean="0">
                <a:ln w="0"/>
                <a:effectLst>
                  <a:outerShdw blurRad="38100" dist="19050" dir="2700000" algn="tl" rotWithShape="0">
                    <a:schemeClr val="dk1">
                      <a:alpha val="40000"/>
                    </a:schemeClr>
                  </a:outerShdw>
                </a:effectLst>
              </a:rPr>
              <a:t>embryos</a:t>
            </a:r>
            <a:r>
              <a:rPr lang="cs-CZ" sz="2000" dirty="0" smtClean="0">
                <a:ln w="0"/>
                <a:effectLst>
                  <a:outerShdw blurRad="38100" dist="19050" dir="2700000" algn="tl" rotWithShape="0">
                    <a:schemeClr val="dk1">
                      <a:alpha val="40000"/>
                    </a:schemeClr>
                  </a:outerShdw>
                </a:effectLst>
              </a:rPr>
              <a:t> </a:t>
            </a:r>
            <a:r>
              <a:rPr lang="cs-CZ" sz="2000" dirty="0" err="1" smtClean="0">
                <a:ln w="0"/>
                <a:effectLst>
                  <a:outerShdw blurRad="38100" dist="19050" dir="2700000" algn="tl" rotWithShape="0">
                    <a:schemeClr val="dk1">
                      <a:alpha val="40000"/>
                    </a:schemeClr>
                  </a:outerShdw>
                </a:effectLst>
              </a:rPr>
              <a:t>under</a:t>
            </a:r>
            <a:r>
              <a:rPr lang="cs-CZ" sz="2000" dirty="0" smtClean="0">
                <a:ln w="0"/>
                <a:effectLst>
                  <a:outerShdw blurRad="38100" dist="19050" dir="2700000" algn="tl" rotWithShape="0">
                    <a:schemeClr val="dk1">
                      <a:alpha val="40000"/>
                    </a:schemeClr>
                  </a:outerShdw>
                </a:effectLst>
              </a:rPr>
              <a:t> IVF </a:t>
            </a:r>
            <a:r>
              <a:rPr lang="cs-CZ" sz="2000" dirty="0" err="1" smtClean="0">
                <a:ln w="0"/>
                <a:effectLst>
                  <a:outerShdw blurRad="38100" dist="19050" dir="2700000" algn="tl" rotWithShape="0">
                    <a:schemeClr val="dk1">
                      <a:alpha val="40000"/>
                    </a:schemeClr>
                  </a:outerShdw>
                </a:effectLst>
              </a:rPr>
              <a:t>conditions</a:t>
            </a:r>
            <a:r>
              <a:rPr lang="cs-CZ" sz="2000" dirty="0" smtClean="0">
                <a:ln w="0"/>
                <a:effectLst>
                  <a:outerShdw blurRad="38100" dist="19050" dir="2700000" algn="tl" rotWithShape="0">
                    <a:schemeClr val="dk1">
                      <a:alpha val="40000"/>
                    </a:schemeClr>
                  </a:outerShdw>
                </a:effectLst>
              </a:rPr>
              <a:t> </a:t>
            </a:r>
            <a:r>
              <a:rPr lang="cs-CZ" sz="2000" dirty="0" err="1" smtClean="0">
                <a:ln w="0"/>
                <a:effectLst>
                  <a:outerShdw blurRad="38100" dist="19050" dir="2700000" algn="tl" rotWithShape="0">
                    <a:schemeClr val="dk1">
                      <a:alpha val="40000"/>
                    </a:schemeClr>
                  </a:outerShdw>
                </a:effectLst>
              </a:rPr>
              <a:t>compared</a:t>
            </a:r>
            <a:r>
              <a:rPr lang="cs-CZ" sz="2000" dirty="0" smtClean="0">
                <a:ln w="0"/>
                <a:effectLst>
                  <a:outerShdw blurRad="38100" dist="19050" dir="2700000" algn="tl" rotWithShape="0">
                    <a:schemeClr val="dk1">
                      <a:alpha val="40000"/>
                    </a:schemeClr>
                  </a:outerShdw>
                </a:effectLst>
              </a:rPr>
              <a:t> </a:t>
            </a:r>
            <a:r>
              <a:rPr lang="cs-CZ" sz="2000" dirty="0" err="1" smtClean="0">
                <a:ln w="0"/>
                <a:effectLst>
                  <a:outerShdw blurRad="38100" dist="19050" dir="2700000" algn="tl" rotWithShape="0">
                    <a:schemeClr val="dk1">
                      <a:alpha val="40000"/>
                    </a:schemeClr>
                  </a:outerShdw>
                </a:effectLst>
              </a:rPr>
              <a:t>with</a:t>
            </a:r>
            <a:r>
              <a:rPr lang="cs-CZ" sz="2000" dirty="0" smtClean="0">
                <a:ln w="0"/>
                <a:effectLst>
                  <a:outerShdw blurRad="38100" dist="19050" dir="2700000" algn="tl" rotWithShape="0">
                    <a:schemeClr val="dk1">
                      <a:alpha val="40000"/>
                    </a:schemeClr>
                  </a:outerShdw>
                </a:effectLst>
              </a:rPr>
              <a:t> </a:t>
            </a:r>
            <a:r>
              <a:rPr lang="cs-CZ" sz="2000" dirty="0" err="1" smtClean="0">
                <a:ln w="0"/>
                <a:effectLst>
                  <a:outerShdw blurRad="38100" dist="19050" dir="2700000" algn="tl" rotWithShape="0">
                    <a:schemeClr val="dk1">
                      <a:alpha val="40000"/>
                    </a:schemeClr>
                  </a:outerShdw>
                </a:effectLst>
              </a:rPr>
              <a:t>human</a:t>
            </a:r>
            <a:r>
              <a:rPr lang="cs-CZ" sz="2000" dirty="0" smtClean="0">
                <a:ln w="0"/>
                <a:effectLst>
                  <a:outerShdw blurRad="38100" dist="19050" dir="2700000" algn="tl" rotWithShape="0">
                    <a:schemeClr val="dk1">
                      <a:alpha val="40000"/>
                    </a:schemeClr>
                  </a:outerShdw>
                </a:effectLst>
              </a:rPr>
              <a:t> </a:t>
            </a:r>
            <a:r>
              <a:rPr lang="cs-CZ" sz="2000" dirty="0" err="1" smtClean="0">
                <a:ln w="0"/>
                <a:effectLst>
                  <a:outerShdw blurRad="38100" dist="19050" dir="2700000" algn="tl" rotWithShape="0">
                    <a:schemeClr val="dk1">
                      <a:alpha val="40000"/>
                    </a:schemeClr>
                  </a:outerShdw>
                </a:effectLst>
              </a:rPr>
              <a:t>embryos</a:t>
            </a:r>
            <a:r>
              <a:rPr lang="cs-CZ" sz="2000" dirty="0" smtClean="0">
                <a:ln w="0"/>
                <a:effectLst>
                  <a:outerShdw blurRad="38100" dist="19050" dir="2700000" algn="tl" rotWithShape="0">
                    <a:schemeClr val="dk1">
                      <a:alpha val="40000"/>
                    </a:schemeClr>
                  </a:outerShdw>
                </a:effectLst>
              </a:rPr>
              <a:t> </a:t>
            </a:r>
            <a:r>
              <a:rPr lang="cs-CZ" sz="2000" dirty="0" err="1" smtClean="0">
                <a:ln w="0"/>
                <a:effectLst>
                  <a:outerShdw blurRad="38100" dist="19050" dir="2700000" algn="tl" rotWithShape="0">
                    <a:schemeClr val="dk1">
                      <a:alpha val="40000"/>
                    </a:schemeClr>
                  </a:outerShdw>
                </a:effectLst>
              </a:rPr>
              <a:t>under</a:t>
            </a:r>
            <a:r>
              <a:rPr lang="cs-CZ" sz="2000" dirty="0" smtClean="0">
                <a:ln w="0"/>
                <a:effectLst>
                  <a:outerShdw blurRad="38100" dist="19050" dir="2700000" algn="tl" rotWithShape="0">
                    <a:schemeClr val="dk1">
                      <a:alpha val="40000"/>
                    </a:schemeClr>
                  </a:outerShdw>
                </a:effectLst>
              </a:rPr>
              <a:t> natural </a:t>
            </a:r>
            <a:r>
              <a:rPr lang="cs-CZ" sz="2000" dirty="0" err="1" smtClean="0">
                <a:ln w="0"/>
                <a:effectLst>
                  <a:outerShdw blurRad="38100" dist="19050" dir="2700000" algn="tl" rotWithShape="0">
                    <a:schemeClr val="dk1">
                      <a:alpha val="40000"/>
                    </a:schemeClr>
                  </a:outerShdw>
                </a:effectLst>
              </a:rPr>
              <a:t>conditions</a:t>
            </a:r>
            <a:endParaRPr lang="cs-CZ"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94950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IVF  </a:t>
            </a:r>
            <a:r>
              <a:rPr lang="cs-CZ" dirty="0" err="1" smtClean="0">
                <a:latin typeface="+mn-lt"/>
              </a:rPr>
              <a:t>fertilization</a:t>
            </a:r>
            <a:r>
              <a:rPr lang="cs-CZ" dirty="0" smtClean="0">
                <a:latin typeface="+mn-lt"/>
              </a:rPr>
              <a:t>  - step by step </a:t>
            </a:r>
            <a:endParaRPr lang="cs-CZ" dirty="0">
              <a:latin typeface="+mn-lt"/>
            </a:endParaRPr>
          </a:p>
        </p:txBody>
      </p:sp>
      <p:sp>
        <p:nvSpPr>
          <p:cNvPr id="3" name="Zástupný symbol pro obsah 2"/>
          <p:cNvSpPr>
            <a:spLocks noGrp="1"/>
          </p:cNvSpPr>
          <p:nvPr>
            <p:ph idx="1"/>
          </p:nvPr>
        </p:nvSpPr>
        <p:spPr>
          <a:xfrm>
            <a:off x="838200" y="1825625"/>
            <a:ext cx="4860636" cy="4351338"/>
          </a:xfrm>
        </p:spPr>
        <p:txBody>
          <a:bodyPr/>
          <a:lstStyle/>
          <a:p>
            <a:r>
              <a:rPr lang="en-US" b="1" dirty="0"/>
              <a:t>Dr. </a:t>
            </a:r>
            <a:r>
              <a:rPr lang="en-US" b="1" dirty="0" smtClean="0"/>
              <a:t>Pipet</a:t>
            </a:r>
            <a:r>
              <a:rPr lang="cs-CZ" b="1" dirty="0" err="1" smtClean="0"/>
              <a:t>tte</a:t>
            </a:r>
            <a:r>
              <a:rPr lang="cs-CZ" b="1" dirty="0" smtClean="0"/>
              <a:t> </a:t>
            </a:r>
            <a:r>
              <a:rPr lang="en-US" b="1" dirty="0" smtClean="0"/>
              <a:t>says</a:t>
            </a:r>
            <a:r>
              <a:rPr lang="cs-CZ" b="1" dirty="0" smtClean="0"/>
              <a:t> </a:t>
            </a:r>
            <a:r>
              <a:rPr lang="cs-CZ" b="1" dirty="0" smtClean="0">
                <a:sym typeface="Wingdings" panose="05000000000000000000" pitchFamily="2" charset="2"/>
              </a:rPr>
              <a:t></a:t>
            </a:r>
            <a:r>
              <a:rPr lang="en-US" b="1" dirty="0" smtClean="0"/>
              <a:t>: </a:t>
            </a:r>
            <a:r>
              <a:rPr lang="en-US" dirty="0" smtClean="0"/>
              <a:t>„</a:t>
            </a:r>
            <a:r>
              <a:rPr lang="cs-CZ" dirty="0" err="1" smtClean="0"/>
              <a:t>Laminar</a:t>
            </a:r>
            <a:r>
              <a:rPr lang="cs-CZ" dirty="0" smtClean="0"/>
              <a:t> </a:t>
            </a:r>
            <a:r>
              <a:rPr lang="en-US" dirty="0" smtClean="0"/>
              <a:t>box </a:t>
            </a:r>
            <a:r>
              <a:rPr lang="en-US" dirty="0"/>
              <a:t>is a relatively expensive </a:t>
            </a:r>
            <a:r>
              <a:rPr lang="cs-CZ" dirty="0" err="1" smtClean="0"/>
              <a:t>device</a:t>
            </a:r>
            <a:r>
              <a:rPr lang="en-US" dirty="0" smtClean="0"/>
              <a:t> </a:t>
            </a:r>
            <a:r>
              <a:rPr lang="en-US" dirty="0"/>
              <a:t>in the price of a new lower-class car, but a skilled handyman </a:t>
            </a:r>
            <a:r>
              <a:rPr lang="en-US" dirty="0" smtClean="0"/>
              <a:t>will</a:t>
            </a:r>
            <a:r>
              <a:rPr lang="cs-CZ" dirty="0" smtClean="0"/>
              <a:t> make </a:t>
            </a:r>
            <a:r>
              <a:rPr lang="en-US" dirty="0" smtClean="0"/>
              <a:t>it </a:t>
            </a:r>
            <a:r>
              <a:rPr lang="en-US" dirty="0"/>
              <a:t>for about several thousand </a:t>
            </a:r>
            <a:r>
              <a:rPr lang="cs-CZ" dirty="0" smtClean="0"/>
              <a:t>Czech </a:t>
            </a:r>
            <a:r>
              <a:rPr lang="en-US" dirty="0" smtClean="0"/>
              <a:t>crowns</a:t>
            </a:r>
            <a:r>
              <a:rPr lang="en-US" dirty="0"/>
              <a:t>. All you need is a box, a strong fan and a HEPA filter. But don't show such a piece to </a:t>
            </a:r>
            <a:r>
              <a:rPr lang="en-US" dirty="0" smtClean="0"/>
              <a:t>S</a:t>
            </a:r>
            <a:r>
              <a:rPr lang="cs-CZ" dirty="0" err="1" smtClean="0"/>
              <a:t>tate</a:t>
            </a:r>
            <a:r>
              <a:rPr lang="cs-CZ" dirty="0" smtClean="0"/>
              <a:t> institute </a:t>
            </a:r>
            <a:r>
              <a:rPr lang="cs-CZ" dirty="0" err="1" smtClean="0"/>
              <a:t>of</a:t>
            </a:r>
            <a:r>
              <a:rPr lang="cs-CZ" dirty="0" smtClean="0"/>
              <a:t> </a:t>
            </a:r>
            <a:r>
              <a:rPr lang="cs-CZ" dirty="0" err="1" smtClean="0"/>
              <a:t>drug</a:t>
            </a:r>
            <a:r>
              <a:rPr lang="cs-CZ" dirty="0" smtClean="0"/>
              <a:t> </a:t>
            </a:r>
            <a:r>
              <a:rPr lang="cs-CZ" dirty="0" err="1" smtClean="0"/>
              <a:t>control</a:t>
            </a:r>
            <a:r>
              <a:rPr lang="cs-CZ" dirty="0" smtClean="0"/>
              <a:t> </a:t>
            </a:r>
            <a:r>
              <a:rPr lang="en-US" dirty="0" smtClean="0"/>
              <a:t>and</a:t>
            </a:r>
            <a:r>
              <a:rPr lang="cs-CZ" dirty="0" smtClean="0"/>
              <a:t> </a:t>
            </a:r>
            <a:r>
              <a:rPr lang="en-US" dirty="0"/>
              <a:t>do not show it during the </a:t>
            </a:r>
            <a:r>
              <a:rPr lang="en-US" dirty="0" smtClean="0"/>
              <a:t>inspection„</a:t>
            </a:r>
            <a:endParaRPr lang="cs-CZ" dirty="0" smtClean="0"/>
          </a:p>
          <a:p>
            <a:endParaRPr lang="cs-CZ" dirty="0"/>
          </a:p>
          <a:p>
            <a:r>
              <a:rPr lang="cs-CZ" sz="1200" dirty="0" err="1" smtClean="0"/>
              <a:t>Note</a:t>
            </a:r>
            <a:r>
              <a:rPr lang="cs-CZ" sz="1200" dirty="0" smtClean="0"/>
              <a:t>: </a:t>
            </a:r>
            <a:r>
              <a:rPr lang="en-US" sz="1200" dirty="0"/>
              <a:t>S</a:t>
            </a:r>
            <a:r>
              <a:rPr lang="cs-CZ" sz="1200" dirty="0" err="1"/>
              <a:t>tate</a:t>
            </a:r>
            <a:r>
              <a:rPr lang="cs-CZ" sz="1200" dirty="0"/>
              <a:t> institute </a:t>
            </a:r>
            <a:r>
              <a:rPr lang="cs-CZ" sz="1200" dirty="0" err="1"/>
              <a:t>of</a:t>
            </a:r>
            <a:r>
              <a:rPr lang="cs-CZ" sz="1200" dirty="0"/>
              <a:t> </a:t>
            </a:r>
            <a:r>
              <a:rPr lang="cs-CZ" sz="1200" dirty="0" err="1"/>
              <a:t>drug</a:t>
            </a:r>
            <a:r>
              <a:rPr lang="cs-CZ" sz="1200" dirty="0"/>
              <a:t> </a:t>
            </a:r>
            <a:r>
              <a:rPr lang="cs-CZ" sz="1200" dirty="0" err="1"/>
              <a:t>control</a:t>
            </a:r>
            <a:r>
              <a:rPr lang="cs-CZ" sz="1200" dirty="0"/>
              <a:t> </a:t>
            </a:r>
            <a:r>
              <a:rPr lang="en-US" sz="1200" dirty="0" smtClean="0"/>
              <a:t>is </a:t>
            </a:r>
            <a:r>
              <a:rPr lang="en-US" sz="1200" dirty="0"/>
              <a:t>the </a:t>
            </a:r>
            <a:r>
              <a:rPr lang="en-US" sz="1200" dirty="0" smtClean="0"/>
              <a:t>control </a:t>
            </a:r>
            <a:r>
              <a:rPr lang="cs-CZ" sz="1200" dirty="0" err="1" smtClean="0"/>
              <a:t>authority</a:t>
            </a:r>
            <a:r>
              <a:rPr lang="en-US" sz="1200" dirty="0" smtClean="0"/>
              <a:t> </a:t>
            </a:r>
            <a:r>
              <a:rPr lang="en-US" sz="1200" dirty="0"/>
              <a:t>for assisted reproduction </a:t>
            </a:r>
            <a:r>
              <a:rPr lang="en-US" sz="1200" dirty="0" smtClean="0"/>
              <a:t>clinics</a:t>
            </a:r>
            <a:r>
              <a:rPr lang="cs-CZ" sz="1200" dirty="0" smtClean="0"/>
              <a:t>.</a:t>
            </a:r>
            <a:endParaRPr lang="cs-CZ" sz="1200" dirty="0"/>
          </a:p>
        </p:txBody>
      </p:sp>
      <p:pic>
        <p:nvPicPr>
          <p:cNvPr id="7" name="Obrázek 6" descr=" alt="/>
          <p:cNvPicPr/>
          <p:nvPr/>
        </p:nvPicPr>
        <p:blipFill>
          <a:blip r:embed="rId2">
            <a:extLst>
              <a:ext uri="{28A0092B-C50C-407E-A947-70E740481C1C}">
                <a14:useLocalDpi xmlns:a14="http://schemas.microsoft.com/office/drawing/2010/main" val="0"/>
              </a:ext>
            </a:extLst>
          </a:blip>
          <a:srcRect/>
          <a:stretch>
            <a:fillRect/>
          </a:stretch>
        </p:blipFill>
        <p:spPr bwMode="auto">
          <a:xfrm>
            <a:off x="6796203" y="1690689"/>
            <a:ext cx="3899506" cy="3476148"/>
          </a:xfrm>
          <a:prstGeom prst="rect">
            <a:avLst/>
          </a:prstGeom>
          <a:noFill/>
          <a:ln>
            <a:noFill/>
          </a:ln>
        </p:spPr>
      </p:pic>
      <p:sp>
        <p:nvSpPr>
          <p:cNvPr id="8" name="Obdélník 7"/>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366209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IVF  fertilizace </a:t>
            </a:r>
          </a:p>
        </p:txBody>
      </p:sp>
      <p:sp>
        <p:nvSpPr>
          <p:cNvPr id="3" name="Zástupný symbol pro obsah 2"/>
          <p:cNvSpPr>
            <a:spLocks noGrp="1"/>
          </p:cNvSpPr>
          <p:nvPr>
            <p:ph idx="1"/>
          </p:nvPr>
        </p:nvSpPr>
        <p:spPr>
          <a:xfrm>
            <a:off x="838199" y="1737360"/>
            <a:ext cx="7058892" cy="4580314"/>
          </a:xfrm>
        </p:spPr>
        <p:txBody>
          <a:bodyPr>
            <a:normAutofit/>
          </a:bodyPr>
          <a:lstStyle/>
          <a:p>
            <a:r>
              <a:rPr lang="cs-CZ" sz="2200" b="1" dirty="0" smtClean="0"/>
              <a:t>EMBRYOTRANSFER, </a:t>
            </a:r>
            <a:r>
              <a:rPr lang="cs-CZ" sz="2200" b="1" dirty="0" err="1" smtClean="0"/>
              <a:t>see</a:t>
            </a:r>
            <a:r>
              <a:rPr lang="cs-CZ" sz="2200" b="1" dirty="0" smtClean="0"/>
              <a:t>: </a:t>
            </a:r>
            <a:r>
              <a:rPr lang="cs-CZ" sz="2200" dirty="0">
                <a:solidFill>
                  <a:srgbClr val="7030A0"/>
                </a:solidFill>
              </a:rPr>
              <a:t>https://</a:t>
            </a:r>
            <a:r>
              <a:rPr lang="cs-CZ" sz="2200" dirty="0" smtClean="0">
                <a:solidFill>
                  <a:srgbClr val="7030A0"/>
                </a:solidFill>
              </a:rPr>
              <a:t>www.youtube.com/watch?v=GeigYib39Rs</a:t>
            </a:r>
          </a:p>
          <a:p>
            <a:r>
              <a:rPr lang="en-US" dirty="0"/>
              <a:t>Note 1: Currently, </a:t>
            </a:r>
            <a:r>
              <a:rPr lang="cs-CZ" dirty="0" smtClean="0"/>
              <a:t>just </a:t>
            </a:r>
            <a:r>
              <a:rPr lang="cs-CZ" dirty="0" err="1" smtClean="0"/>
              <a:t>one</a:t>
            </a:r>
            <a:r>
              <a:rPr lang="en-US" dirty="0" smtClean="0"/>
              <a:t> </a:t>
            </a:r>
            <a:r>
              <a:rPr lang="en-US" dirty="0"/>
              <a:t>embryo is usually transferred to the uterine cavity on day 5 </a:t>
            </a:r>
            <a:r>
              <a:rPr lang="cs-CZ" dirty="0" smtClean="0"/>
              <a:t>(= single embryo transfer)</a:t>
            </a:r>
          </a:p>
          <a:p>
            <a:r>
              <a:rPr lang="en-US" dirty="0" smtClean="0"/>
              <a:t>Note </a:t>
            </a:r>
            <a:r>
              <a:rPr lang="en-US" dirty="0"/>
              <a:t>2: In the case of trophoblast cell </a:t>
            </a:r>
            <a:r>
              <a:rPr lang="cs-CZ" dirty="0" err="1" smtClean="0"/>
              <a:t>removal</a:t>
            </a:r>
            <a:r>
              <a:rPr lang="en-US" dirty="0" smtClean="0"/>
              <a:t> </a:t>
            </a:r>
            <a:r>
              <a:rPr lang="en-US" dirty="0"/>
              <a:t>(in the case of a blastocyst) for genetic </a:t>
            </a:r>
            <a:r>
              <a:rPr lang="cs-CZ" dirty="0" err="1" smtClean="0"/>
              <a:t>testing</a:t>
            </a:r>
            <a:r>
              <a:rPr lang="en-US" dirty="0" smtClean="0"/>
              <a:t>, </a:t>
            </a:r>
            <a:r>
              <a:rPr lang="en-US" dirty="0"/>
              <a:t>the blastocysts are "frozen" and the transfer takes place only on the basis of the results of this </a:t>
            </a:r>
            <a:r>
              <a:rPr lang="cs-CZ" dirty="0" err="1" smtClean="0"/>
              <a:t>testing</a:t>
            </a:r>
            <a:endParaRPr lang="cs-CZ" dirty="0"/>
          </a:p>
        </p:txBody>
      </p:sp>
      <p:pic>
        <p:nvPicPr>
          <p:cNvPr id="4" name="Obrázek 3"/>
          <p:cNvPicPr/>
          <p:nvPr/>
        </p:nvPicPr>
        <p:blipFill>
          <a:blip r:embed="rId2"/>
          <a:stretch>
            <a:fillRect/>
          </a:stretch>
        </p:blipFill>
        <p:spPr>
          <a:xfrm>
            <a:off x="8252619" y="1982715"/>
            <a:ext cx="3315998" cy="2890982"/>
          </a:xfrm>
          <a:prstGeom prst="rect">
            <a:avLst/>
          </a:prstGeom>
        </p:spPr>
      </p:pic>
      <p:pic>
        <p:nvPicPr>
          <p:cNvPr id="6" name="Obrázek 5" descr="Výsledek obrázku pro blastomere biopsy">
            <a:hlinkClick r:id="rId3" tgtFrame="&quot;_blank&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557" y="4479636"/>
            <a:ext cx="2977716" cy="1838038"/>
          </a:xfrm>
          <a:prstGeom prst="rect">
            <a:avLst/>
          </a:prstGeom>
          <a:noFill/>
          <a:ln>
            <a:noFill/>
          </a:ln>
        </p:spPr>
      </p:pic>
      <p:sp>
        <p:nvSpPr>
          <p:cNvPr id="7" name="Obdélník 6"/>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
        <p:nvSpPr>
          <p:cNvPr id="8" name="Obdélník 7"/>
          <p:cNvSpPr/>
          <p:nvPr/>
        </p:nvSpPr>
        <p:spPr>
          <a:xfrm>
            <a:off x="2578029" y="5948342"/>
            <a:ext cx="4264757" cy="369332"/>
          </a:xfrm>
          <a:prstGeom prst="rect">
            <a:avLst/>
          </a:prstGeom>
        </p:spPr>
        <p:txBody>
          <a:bodyPr wrap="none">
            <a:spAutoFit/>
          </a:bodyPr>
          <a:lstStyle/>
          <a:p>
            <a:r>
              <a:rPr lang="en-US" dirty="0"/>
              <a:t>trophoblast cell </a:t>
            </a:r>
            <a:r>
              <a:rPr lang="cs-CZ" dirty="0" err="1" smtClean="0"/>
              <a:t>removal</a:t>
            </a:r>
            <a:r>
              <a:rPr lang="cs-CZ" dirty="0" smtClean="0"/>
              <a:t> </a:t>
            </a:r>
            <a:r>
              <a:rPr lang="cs-CZ" dirty="0" err="1" smtClean="0"/>
              <a:t>for</a:t>
            </a:r>
            <a:r>
              <a:rPr lang="cs-CZ" dirty="0" smtClean="0"/>
              <a:t> </a:t>
            </a:r>
            <a:r>
              <a:rPr lang="cs-CZ" dirty="0" err="1" smtClean="0"/>
              <a:t>genetic</a:t>
            </a:r>
            <a:r>
              <a:rPr lang="cs-CZ" dirty="0" smtClean="0"/>
              <a:t> </a:t>
            </a:r>
            <a:r>
              <a:rPr lang="cs-CZ" dirty="0" err="1" smtClean="0"/>
              <a:t>testing</a:t>
            </a:r>
            <a:r>
              <a:rPr lang="en-US" dirty="0" smtClean="0"/>
              <a:t> </a:t>
            </a:r>
            <a:endParaRPr lang="cs-CZ" dirty="0"/>
          </a:p>
        </p:txBody>
      </p:sp>
    </p:spTree>
    <p:extLst>
      <p:ext uri="{BB962C8B-B14F-4D97-AF65-F5344CB8AC3E}">
        <p14:creationId xmlns:p14="http://schemas.microsoft.com/office/powerpoint/2010/main" val="2105939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IVF  </a:t>
            </a:r>
            <a:r>
              <a:rPr lang="cs-CZ" dirty="0" smtClean="0">
                <a:latin typeface="+mn-lt"/>
              </a:rPr>
              <a:t>fertilizace – step by step </a:t>
            </a:r>
            <a:endParaRPr lang="cs-CZ" dirty="0">
              <a:latin typeface="+mn-lt"/>
            </a:endParaRPr>
          </a:p>
        </p:txBody>
      </p:sp>
      <p:sp>
        <p:nvSpPr>
          <p:cNvPr id="3" name="Zástupný symbol pro obsah 2"/>
          <p:cNvSpPr>
            <a:spLocks noGrp="1"/>
          </p:cNvSpPr>
          <p:nvPr>
            <p:ph idx="1"/>
          </p:nvPr>
        </p:nvSpPr>
        <p:spPr>
          <a:xfrm>
            <a:off x="838200" y="1825625"/>
            <a:ext cx="7391400" cy="4351338"/>
          </a:xfrm>
        </p:spPr>
        <p:txBody>
          <a:bodyPr/>
          <a:lstStyle/>
          <a:p>
            <a:r>
              <a:rPr lang="en-US" dirty="0" smtClean="0"/>
              <a:t>CRYOCONSERVATION</a:t>
            </a:r>
            <a:endParaRPr lang="cs-CZ" dirty="0" smtClean="0"/>
          </a:p>
          <a:p>
            <a:endParaRPr lang="cs-CZ" dirty="0"/>
          </a:p>
          <a:p>
            <a:r>
              <a:rPr lang="cs-CZ" dirty="0" smtClean="0"/>
              <a:t>SLOW FREEZING</a:t>
            </a:r>
            <a:r>
              <a:rPr lang="en-US" dirty="0" smtClean="0"/>
              <a:t>: </a:t>
            </a:r>
            <a:r>
              <a:rPr lang="en-US" dirty="0"/>
              <a:t>older approach, embryo freezing techniques using special media for storage in liquid nitrogen (-196 ° C). Reproductive cells and embryos can be stored for decades. </a:t>
            </a:r>
            <a:endParaRPr lang="cs-CZ" dirty="0" smtClean="0"/>
          </a:p>
          <a:p>
            <a:endParaRPr lang="cs-CZ" dirty="0"/>
          </a:p>
          <a:p>
            <a:r>
              <a:rPr lang="en-US" dirty="0" smtClean="0"/>
              <a:t>VITRIFICATION</a:t>
            </a:r>
            <a:r>
              <a:rPr lang="en-US" dirty="0"/>
              <a:t>: modern technique, the embryos are </a:t>
            </a:r>
            <a:r>
              <a:rPr lang="cs-CZ" dirty="0" err="1" smtClean="0"/>
              <a:t>freezed</a:t>
            </a:r>
            <a:r>
              <a:rPr lang="en-US" dirty="0" smtClean="0"/>
              <a:t> </a:t>
            </a:r>
            <a:r>
              <a:rPr lang="en-US" dirty="0"/>
              <a:t>to a temperature of -196 ° C in the order of seconds. Media with high doses of </a:t>
            </a:r>
            <a:r>
              <a:rPr lang="en-US" dirty="0" err="1"/>
              <a:t>cryoprotectants</a:t>
            </a:r>
            <a:r>
              <a:rPr lang="en-US" dirty="0"/>
              <a:t> are used. Due to its high success rate, this technique replaced the previously used so-called slow freezing and, among other things, enabled the preservation of oocytes.</a:t>
            </a:r>
            <a:endParaRPr lang="cs-CZ" dirty="0"/>
          </a:p>
        </p:txBody>
      </p:sp>
      <p:pic>
        <p:nvPicPr>
          <p:cNvPr id="4" name="Obrázek 3" descr="Výsledek obrázku pro embryo freezing">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1724" y="2914534"/>
            <a:ext cx="3082203" cy="2220883"/>
          </a:xfrm>
          <a:prstGeom prst="rect">
            <a:avLst/>
          </a:prstGeom>
          <a:noFill/>
          <a:ln>
            <a:noFill/>
          </a:ln>
        </p:spPr>
      </p:pic>
      <p:sp>
        <p:nvSpPr>
          <p:cNvPr id="7" name="Obdélník 6"/>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2315118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6006" y="886966"/>
            <a:ext cx="10058400" cy="1450757"/>
          </a:xfrm>
        </p:spPr>
        <p:txBody>
          <a:bodyPr/>
          <a:lstStyle/>
          <a:p>
            <a:r>
              <a:rPr lang="en-US" dirty="0"/>
              <a:t>Summary of </a:t>
            </a:r>
            <a:r>
              <a:rPr lang="en-US" i="1" dirty="0"/>
              <a:t>in vitro </a:t>
            </a:r>
            <a:r>
              <a:rPr lang="en-US" dirty="0"/>
              <a:t>fertilization (IVF)</a:t>
            </a:r>
            <a:r>
              <a:rPr lang="cs-CZ" altLang="cs-CZ" dirty="0" smtClean="0">
                <a:latin typeface="+mn-lt"/>
              </a:rPr>
              <a:t/>
            </a:r>
            <a:br>
              <a:rPr lang="cs-CZ" altLang="cs-CZ" dirty="0" smtClean="0">
                <a:latin typeface="+mn-lt"/>
              </a:rPr>
            </a:br>
            <a:endParaRPr lang="cs-CZ" dirty="0">
              <a:latin typeface="+mn-lt"/>
            </a:endParaRPr>
          </a:p>
        </p:txBody>
      </p:sp>
      <p:sp>
        <p:nvSpPr>
          <p:cNvPr id="3" name="Zástupný symbol pro obsah 2"/>
          <p:cNvSpPr>
            <a:spLocks noGrp="1"/>
          </p:cNvSpPr>
          <p:nvPr>
            <p:ph idx="1"/>
          </p:nvPr>
        </p:nvSpPr>
        <p:spPr>
          <a:xfrm>
            <a:off x="1097280" y="1845734"/>
            <a:ext cx="5423593" cy="4023360"/>
          </a:xfrm>
        </p:spPr>
        <p:txBody>
          <a:bodyPr>
            <a:normAutofit fontScale="77500" lnSpcReduction="20000"/>
          </a:bodyPr>
          <a:lstStyle/>
          <a:p>
            <a:pPr marL="36000">
              <a:lnSpc>
                <a:spcPct val="120000"/>
              </a:lnSpc>
              <a:spcBef>
                <a:spcPts val="0"/>
              </a:spcBef>
              <a:buFont typeface="Wingdings" panose="05000000000000000000" pitchFamily="2" charset="2"/>
              <a:buChar char="§"/>
              <a:defRPr/>
            </a:pPr>
            <a:r>
              <a:rPr lang="cs-CZ" dirty="0" smtClean="0"/>
              <a:t> </a:t>
            </a:r>
            <a:r>
              <a:rPr lang="cs-CZ" dirty="0" err="1" smtClean="0"/>
              <a:t>ovarian</a:t>
            </a:r>
            <a:r>
              <a:rPr lang="cs-CZ" dirty="0" smtClean="0"/>
              <a:t> </a:t>
            </a:r>
            <a:r>
              <a:rPr lang="cs-CZ" dirty="0" err="1"/>
              <a:t>stimulation</a:t>
            </a:r>
            <a:r>
              <a:rPr lang="cs-CZ" dirty="0"/>
              <a:t>: </a:t>
            </a:r>
            <a:r>
              <a:rPr lang="cs-CZ" dirty="0" err="1"/>
              <a:t>gonadoliberin</a:t>
            </a:r>
            <a:r>
              <a:rPr lang="cs-CZ" dirty="0"/>
              <a:t> </a:t>
            </a:r>
            <a:r>
              <a:rPr lang="cs-CZ" dirty="0" err="1"/>
              <a:t>analogues</a:t>
            </a:r>
            <a:r>
              <a:rPr lang="cs-CZ" dirty="0"/>
              <a:t> </a:t>
            </a:r>
            <a:r>
              <a:rPr lang="cs-CZ" dirty="0" err="1"/>
              <a:t>or</a:t>
            </a:r>
            <a:r>
              <a:rPr lang="cs-CZ" dirty="0"/>
              <a:t> </a:t>
            </a:r>
            <a:r>
              <a:rPr lang="cs-CZ" dirty="0" err="1"/>
              <a:t>antagonists</a:t>
            </a:r>
            <a:r>
              <a:rPr lang="cs-CZ" dirty="0"/>
              <a:t> + </a:t>
            </a:r>
            <a:r>
              <a:rPr lang="cs-CZ" dirty="0" err="1"/>
              <a:t>gonadotropins</a:t>
            </a:r>
            <a:r>
              <a:rPr lang="cs-CZ" dirty="0"/>
              <a:t> (FSH, HMG = FSH + LH) + </a:t>
            </a:r>
            <a:r>
              <a:rPr lang="cs-CZ" dirty="0" err="1"/>
              <a:t>preovulatory</a:t>
            </a:r>
            <a:r>
              <a:rPr lang="cs-CZ" dirty="0"/>
              <a:t> </a:t>
            </a:r>
            <a:r>
              <a:rPr lang="cs-CZ" dirty="0" err="1"/>
              <a:t>hCG</a:t>
            </a:r>
            <a:r>
              <a:rPr lang="cs-CZ" dirty="0"/>
              <a:t> (</a:t>
            </a:r>
            <a:r>
              <a:rPr lang="cs-CZ" dirty="0" err="1"/>
              <a:t>similar</a:t>
            </a:r>
            <a:r>
              <a:rPr lang="cs-CZ" dirty="0"/>
              <a:t> to LH) </a:t>
            </a:r>
            <a:endParaRPr lang="cs-CZ" dirty="0" smtClean="0"/>
          </a:p>
          <a:p>
            <a:pPr marL="36000">
              <a:lnSpc>
                <a:spcPct val="120000"/>
              </a:lnSpc>
              <a:spcBef>
                <a:spcPts val="0"/>
              </a:spcBef>
              <a:buFont typeface="Wingdings" panose="05000000000000000000" pitchFamily="2" charset="2"/>
              <a:buChar char="§"/>
              <a:defRPr/>
            </a:pPr>
            <a:r>
              <a:rPr lang="cs-CZ" dirty="0"/>
              <a:t> </a:t>
            </a:r>
            <a:r>
              <a:rPr lang="cs-CZ" dirty="0" err="1" smtClean="0"/>
              <a:t>oocyte</a:t>
            </a:r>
            <a:r>
              <a:rPr lang="cs-CZ" dirty="0" smtClean="0"/>
              <a:t> </a:t>
            </a:r>
            <a:r>
              <a:rPr lang="cs-CZ" dirty="0" err="1"/>
              <a:t>collection</a:t>
            </a:r>
            <a:r>
              <a:rPr lang="cs-CZ" dirty="0"/>
              <a:t> </a:t>
            </a:r>
            <a:r>
              <a:rPr lang="cs-CZ" dirty="0" smtClean="0"/>
              <a:t>(</a:t>
            </a:r>
            <a:r>
              <a:rPr lang="cs-CZ" dirty="0" err="1" smtClean="0"/>
              <a:t>oocyte</a:t>
            </a:r>
            <a:r>
              <a:rPr lang="cs-CZ" dirty="0" smtClean="0"/>
              <a:t> pick</a:t>
            </a:r>
            <a:r>
              <a:rPr lang="cs-CZ" dirty="0"/>
              <a:t>-</a:t>
            </a:r>
            <a:r>
              <a:rPr lang="cs-CZ" dirty="0" smtClean="0"/>
              <a:t>up = OPU)</a:t>
            </a:r>
          </a:p>
          <a:p>
            <a:pPr marL="36000">
              <a:lnSpc>
                <a:spcPct val="120000"/>
              </a:lnSpc>
              <a:spcBef>
                <a:spcPts val="0"/>
              </a:spcBef>
              <a:buFont typeface="Wingdings" panose="05000000000000000000" pitchFamily="2" charset="2"/>
              <a:buChar char="§"/>
              <a:defRPr/>
            </a:pPr>
            <a:r>
              <a:rPr lang="cs-CZ" dirty="0"/>
              <a:t> </a:t>
            </a:r>
            <a:r>
              <a:rPr lang="cs-CZ" dirty="0" err="1" smtClean="0"/>
              <a:t>evaluation</a:t>
            </a:r>
            <a:r>
              <a:rPr lang="cs-CZ" dirty="0" smtClean="0"/>
              <a:t> </a:t>
            </a:r>
            <a:r>
              <a:rPr lang="cs-CZ" dirty="0" err="1"/>
              <a:t>of</a:t>
            </a:r>
            <a:r>
              <a:rPr lang="cs-CZ" dirty="0"/>
              <a:t> </a:t>
            </a:r>
            <a:r>
              <a:rPr lang="cs-CZ" dirty="0" err="1"/>
              <a:t>oocyte</a:t>
            </a:r>
            <a:r>
              <a:rPr lang="cs-CZ" dirty="0"/>
              <a:t> </a:t>
            </a:r>
            <a:r>
              <a:rPr lang="cs-CZ" dirty="0" err="1"/>
              <a:t>quality</a:t>
            </a:r>
            <a:r>
              <a:rPr lang="cs-CZ" dirty="0"/>
              <a:t> and maturity </a:t>
            </a:r>
            <a:endParaRPr lang="cs-CZ" dirty="0" smtClean="0"/>
          </a:p>
          <a:p>
            <a:pPr marL="36000">
              <a:lnSpc>
                <a:spcPct val="120000"/>
              </a:lnSpc>
              <a:spcBef>
                <a:spcPts val="0"/>
              </a:spcBef>
              <a:buFont typeface="Wingdings" panose="05000000000000000000" pitchFamily="2" charset="2"/>
              <a:buChar char="§"/>
              <a:defRPr/>
            </a:pPr>
            <a:r>
              <a:rPr lang="cs-CZ" dirty="0"/>
              <a:t> </a:t>
            </a:r>
            <a:r>
              <a:rPr lang="cs-CZ" dirty="0" err="1" smtClean="0"/>
              <a:t>fertilization</a:t>
            </a:r>
            <a:r>
              <a:rPr lang="cs-CZ" dirty="0"/>
              <a:t>: </a:t>
            </a:r>
            <a:r>
              <a:rPr lang="cs-CZ" dirty="0" err="1"/>
              <a:t>classical</a:t>
            </a:r>
            <a:r>
              <a:rPr lang="cs-CZ" dirty="0"/>
              <a:t> </a:t>
            </a:r>
            <a:r>
              <a:rPr lang="cs-CZ" dirty="0" err="1" smtClean="0"/>
              <a:t>insemination</a:t>
            </a:r>
            <a:r>
              <a:rPr lang="cs-CZ" dirty="0"/>
              <a:t> </a:t>
            </a:r>
            <a:r>
              <a:rPr lang="cs-CZ" dirty="0" err="1" smtClean="0"/>
              <a:t>or</a:t>
            </a:r>
            <a:r>
              <a:rPr lang="cs-CZ" dirty="0" smtClean="0"/>
              <a:t> </a:t>
            </a:r>
            <a:r>
              <a:rPr lang="cs-CZ" dirty="0"/>
              <a:t>ICSI </a:t>
            </a:r>
            <a:endParaRPr lang="cs-CZ" dirty="0" smtClean="0"/>
          </a:p>
          <a:p>
            <a:pPr marL="36000">
              <a:lnSpc>
                <a:spcPct val="120000"/>
              </a:lnSpc>
              <a:spcBef>
                <a:spcPts val="0"/>
              </a:spcBef>
              <a:buFont typeface="Wingdings" panose="05000000000000000000" pitchFamily="2" charset="2"/>
              <a:buChar char="§"/>
              <a:defRPr/>
            </a:pPr>
            <a:r>
              <a:rPr lang="cs-CZ" dirty="0"/>
              <a:t> </a:t>
            </a:r>
            <a:r>
              <a:rPr lang="cs-CZ" dirty="0" smtClean="0"/>
              <a:t>in </a:t>
            </a:r>
            <a:r>
              <a:rPr lang="cs-CZ" dirty="0"/>
              <a:t>vitro </a:t>
            </a:r>
            <a:r>
              <a:rPr lang="cs-CZ" dirty="0" err="1"/>
              <a:t>cultivation</a:t>
            </a:r>
            <a:r>
              <a:rPr lang="cs-CZ" dirty="0"/>
              <a:t> (</a:t>
            </a:r>
            <a:r>
              <a:rPr lang="cs-CZ" dirty="0" err="1"/>
              <a:t>imitation</a:t>
            </a:r>
            <a:r>
              <a:rPr lang="cs-CZ" dirty="0"/>
              <a:t> </a:t>
            </a:r>
            <a:r>
              <a:rPr lang="cs-CZ" dirty="0" err="1"/>
              <a:t>of</a:t>
            </a:r>
            <a:r>
              <a:rPr lang="cs-CZ" dirty="0"/>
              <a:t> </a:t>
            </a:r>
            <a:r>
              <a:rPr lang="cs-CZ" dirty="0" err="1"/>
              <a:t>physiological</a:t>
            </a:r>
            <a:r>
              <a:rPr lang="cs-CZ" dirty="0"/>
              <a:t> </a:t>
            </a:r>
            <a:r>
              <a:rPr lang="cs-CZ" dirty="0" err="1"/>
              <a:t>conditions</a:t>
            </a:r>
            <a:r>
              <a:rPr lang="cs-CZ" dirty="0"/>
              <a:t>: 37 ° C, 6% CO2, 5% O2) </a:t>
            </a:r>
            <a:r>
              <a:rPr lang="cs-CZ" dirty="0" smtClean="0"/>
              <a:t>and </a:t>
            </a:r>
            <a:r>
              <a:rPr lang="cs-CZ" dirty="0" err="1" smtClean="0"/>
              <a:t>morphology</a:t>
            </a:r>
            <a:r>
              <a:rPr lang="cs-CZ" dirty="0" smtClean="0"/>
              <a:t> </a:t>
            </a:r>
            <a:r>
              <a:rPr lang="cs-CZ" dirty="0" err="1"/>
              <a:t>evaluation</a:t>
            </a:r>
            <a:r>
              <a:rPr lang="cs-CZ" dirty="0"/>
              <a:t> ("</a:t>
            </a:r>
            <a:r>
              <a:rPr lang="cs-CZ" dirty="0" err="1" smtClean="0"/>
              <a:t>time</a:t>
            </a:r>
            <a:r>
              <a:rPr lang="cs-CZ" dirty="0" smtClean="0"/>
              <a:t>-lapse„ </a:t>
            </a:r>
            <a:r>
              <a:rPr lang="cs-CZ" dirty="0" err="1" smtClean="0"/>
              <a:t>automated</a:t>
            </a:r>
            <a:r>
              <a:rPr lang="cs-CZ" dirty="0" smtClean="0"/>
              <a:t> monitoring)</a:t>
            </a:r>
          </a:p>
          <a:p>
            <a:pPr marL="36000">
              <a:lnSpc>
                <a:spcPct val="120000"/>
              </a:lnSpc>
              <a:spcBef>
                <a:spcPts val="0"/>
              </a:spcBef>
              <a:buFont typeface="Wingdings" panose="05000000000000000000" pitchFamily="2" charset="2"/>
              <a:buChar char="§"/>
              <a:defRPr/>
            </a:pPr>
            <a:r>
              <a:rPr lang="cs-CZ" dirty="0" smtClean="0"/>
              <a:t> embryo </a:t>
            </a:r>
            <a:r>
              <a:rPr lang="cs-CZ" dirty="0"/>
              <a:t>transfer (SET, DET) </a:t>
            </a:r>
            <a:endParaRPr lang="cs-CZ" dirty="0" smtClean="0"/>
          </a:p>
          <a:p>
            <a:pPr marL="36000">
              <a:lnSpc>
                <a:spcPct val="120000"/>
              </a:lnSpc>
              <a:spcBef>
                <a:spcPts val="0"/>
              </a:spcBef>
              <a:buFont typeface="Wingdings" panose="05000000000000000000" pitchFamily="2" charset="2"/>
              <a:buChar char="§"/>
              <a:defRPr/>
            </a:pPr>
            <a:r>
              <a:rPr lang="cs-CZ" dirty="0"/>
              <a:t> </a:t>
            </a:r>
            <a:r>
              <a:rPr lang="cs-CZ" dirty="0" err="1" smtClean="0"/>
              <a:t>cryopreservation</a:t>
            </a:r>
            <a:r>
              <a:rPr lang="cs-CZ" dirty="0" smtClean="0"/>
              <a:t> </a:t>
            </a:r>
            <a:r>
              <a:rPr lang="cs-CZ" dirty="0" err="1"/>
              <a:t>of</a:t>
            </a:r>
            <a:r>
              <a:rPr lang="cs-CZ" dirty="0"/>
              <a:t> </a:t>
            </a:r>
            <a:r>
              <a:rPr lang="cs-CZ" dirty="0" err="1" smtClean="0"/>
              <a:t>quality</a:t>
            </a:r>
            <a:r>
              <a:rPr lang="cs-CZ" dirty="0" smtClean="0"/>
              <a:t> </a:t>
            </a:r>
            <a:r>
              <a:rPr lang="cs-CZ" dirty="0" err="1" smtClean="0"/>
              <a:t>embryos</a:t>
            </a:r>
            <a:r>
              <a:rPr lang="cs-CZ" dirty="0" smtClean="0"/>
              <a:t>, </a:t>
            </a:r>
            <a:r>
              <a:rPr lang="cs-CZ" dirty="0" err="1" smtClean="0"/>
              <a:t>which</a:t>
            </a:r>
            <a:r>
              <a:rPr lang="cs-CZ" dirty="0" smtClean="0"/>
              <a:t> </a:t>
            </a:r>
            <a:r>
              <a:rPr lang="cs-CZ" dirty="0" err="1" smtClean="0"/>
              <a:t>were</a:t>
            </a:r>
            <a:r>
              <a:rPr lang="cs-CZ" dirty="0" smtClean="0"/>
              <a:t> not </a:t>
            </a:r>
            <a:r>
              <a:rPr lang="cs-CZ" dirty="0" err="1" smtClean="0"/>
              <a:t>chosen</a:t>
            </a:r>
            <a:r>
              <a:rPr lang="cs-CZ" dirty="0" smtClean="0"/>
              <a:t> </a:t>
            </a:r>
            <a:r>
              <a:rPr lang="cs-CZ" dirty="0" err="1" smtClean="0"/>
              <a:t>for</a:t>
            </a:r>
            <a:r>
              <a:rPr lang="cs-CZ" dirty="0" smtClean="0"/>
              <a:t> embryotransfer, </a:t>
            </a:r>
            <a:r>
              <a:rPr lang="cs-CZ" dirty="0"/>
              <a:t>and </a:t>
            </a:r>
            <a:r>
              <a:rPr lang="cs-CZ" dirty="0" err="1"/>
              <a:t>subsequently</a:t>
            </a:r>
            <a:r>
              <a:rPr lang="cs-CZ" dirty="0"/>
              <a:t> </a:t>
            </a:r>
            <a:r>
              <a:rPr lang="cs-CZ" dirty="0" err="1" smtClean="0"/>
              <a:t>cryo</a:t>
            </a:r>
            <a:r>
              <a:rPr lang="cs-CZ" dirty="0" smtClean="0"/>
              <a:t>-embryo </a:t>
            </a:r>
            <a:r>
              <a:rPr lang="cs-CZ" dirty="0" smtClean="0"/>
              <a:t>transfer </a:t>
            </a:r>
            <a:r>
              <a:rPr lang="cs-CZ" dirty="0"/>
              <a:t>(25% </a:t>
            </a:r>
            <a:r>
              <a:rPr lang="cs-CZ" dirty="0" err="1"/>
              <a:t>of</a:t>
            </a:r>
            <a:r>
              <a:rPr lang="cs-CZ" dirty="0"/>
              <a:t> </a:t>
            </a:r>
            <a:r>
              <a:rPr lang="cs-CZ" dirty="0" err="1"/>
              <a:t>children</a:t>
            </a:r>
            <a:r>
              <a:rPr lang="cs-CZ" dirty="0"/>
              <a:t> </a:t>
            </a:r>
            <a:r>
              <a:rPr lang="cs-CZ" dirty="0" err="1"/>
              <a:t>born</a:t>
            </a:r>
            <a:r>
              <a:rPr lang="cs-CZ" dirty="0"/>
              <a:t> </a:t>
            </a:r>
            <a:r>
              <a:rPr lang="cs-CZ" dirty="0" err="1"/>
              <a:t>after</a:t>
            </a:r>
            <a:r>
              <a:rPr lang="cs-CZ" dirty="0"/>
              <a:t> ART</a:t>
            </a:r>
            <a:r>
              <a:rPr lang="cs-CZ" dirty="0" smtClean="0"/>
              <a:t>) = </a:t>
            </a:r>
            <a:r>
              <a:rPr lang="en-US" dirty="0"/>
              <a:t>transfer of a healthy thawed embryo into the </a:t>
            </a:r>
            <a:r>
              <a:rPr lang="en-US" dirty="0" smtClean="0"/>
              <a:t>uterus</a:t>
            </a:r>
            <a:endParaRPr lang="cs-CZ" dirty="0" smtClean="0"/>
          </a:p>
          <a:p>
            <a:pPr marL="36000">
              <a:lnSpc>
                <a:spcPct val="120000"/>
              </a:lnSpc>
              <a:spcBef>
                <a:spcPts val="0"/>
              </a:spcBef>
              <a:buFont typeface="Wingdings" panose="05000000000000000000" pitchFamily="2" charset="2"/>
              <a:buChar char="§"/>
              <a:defRPr/>
            </a:pPr>
            <a:r>
              <a:rPr lang="cs-CZ" altLang="cs-CZ" dirty="0" smtClean="0"/>
              <a:t> </a:t>
            </a:r>
            <a:r>
              <a:rPr lang="cs-CZ" altLang="cs-CZ" b="1" dirty="0" err="1" smtClean="0"/>
              <a:t>further</a:t>
            </a:r>
            <a:r>
              <a:rPr lang="cs-CZ" altLang="cs-CZ" b="1" dirty="0" smtClean="0"/>
              <a:t> </a:t>
            </a:r>
            <a:r>
              <a:rPr lang="cs-CZ" altLang="cs-CZ" b="1" dirty="0" err="1" smtClean="0"/>
              <a:t>reading</a:t>
            </a:r>
            <a:r>
              <a:rPr lang="cs-CZ" altLang="cs-CZ" b="1" dirty="0" smtClean="0"/>
              <a:t>: www.reprofit.cz</a:t>
            </a:r>
            <a:endParaRPr lang="cs-CZ" altLang="cs-CZ" b="1" dirty="0"/>
          </a:p>
        </p:txBody>
      </p:sp>
      <p:sp>
        <p:nvSpPr>
          <p:cNvPr id="5" name="Obdélník 4"/>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pic>
        <p:nvPicPr>
          <p:cNvPr id="6" name="Obrázek 5"/>
          <p:cNvPicPr>
            <a:picLocks noChangeAspect="1"/>
          </p:cNvPicPr>
          <p:nvPr/>
        </p:nvPicPr>
        <p:blipFill rotWithShape="1">
          <a:blip r:embed="rId3"/>
          <a:srcRect l="19596" r="18081"/>
          <a:stretch/>
        </p:blipFill>
        <p:spPr>
          <a:xfrm>
            <a:off x="7424168" y="1845734"/>
            <a:ext cx="4153897" cy="4165678"/>
          </a:xfrm>
          <a:prstGeom prst="rect">
            <a:avLst/>
          </a:prstGeom>
        </p:spPr>
      </p:pic>
    </p:spTree>
    <p:extLst>
      <p:ext uri="{BB962C8B-B14F-4D97-AF65-F5344CB8AC3E}">
        <p14:creationId xmlns:p14="http://schemas.microsoft.com/office/powerpoint/2010/main" val="3766584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98880" y="231184"/>
            <a:ext cx="10058400" cy="1450757"/>
          </a:xfrm>
        </p:spPr>
        <p:txBody>
          <a:bodyPr/>
          <a:lstStyle/>
          <a:p>
            <a:r>
              <a:rPr lang="cs-CZ" dirty="0" err="1" smtClean="0">
                <a:latin typeface="+mn-lt"/>
              </a:rPr>
              <a:t>Rules</a:t>
            </a:r>
            <a:endParaRPr lang="cs-CZ" dirty="0">
              <a:latin typeface="+mn-lt"/>
            </a:endParaRPr>
          </a:p>
        </p:txBody>
      </p:sp>
      <p:sp>
        <p:nvSpPr>
          <p:cNvPr id="3" name="Zástupný symbol pro obsah 2"/>
          <p:cNvSpPr>
            <a:spLocks noGrp="1"/>
          </p:cNvSpPr>
          <p:nvPr>
            <p:ph idx="1"/>
          </p:nvPr>
        </p:nvSpPr>
        <p:spPr>
          <a:xfrm>
            <a:off x="1198880" y="1790315"/>
            <a:ext cx="10058400" cy="4023360"/>
          </a:xfrm>
        </p:spPr>
        <p:txBody>
          <a:bodyPr>
            <a:normAutofit fontScale="92500"/>
          </a:bodyPr>
          <a:lstStyle/>
          <a:p>
            <a:pPr>
              <a:buFont typeface="Wingdings" panose="05000000000000000000" pitchFamily="2" charset="2"/>
              <a:buChar char="§"/>
            </a:pPr>
            <a:r>
              <a:rPr lang="cs-CZ" dirty="0" smtClean="0"/>
              <a:t> </a:t>
            </a:r>
            <a:r>
              <a:rPr lang="en-US" dirty="0" smtClean="0"/>
              <a:t>The </a:t>
            </a:r>
            <a:r>
              <a:rPr lang="en-US" dirty="0"/>
              <a:t>Czech Republic belongs to the liberal countries (together with, for example, the UK), the Czech legislation of the </a:t>
            </a:r>
            <a:r>
              <a:rPr lang="en-US" dirty="0" smtClean="0"/>
              <a:t>AR</a:t>
            </a:r>
            <a:r>
              <a:rPr lang="cs-CZ" dirty="0" smtClean="0"/>
              <a:t>T</a:t>
            </a:r>
            <a:r>
              <a:rPr lang="en-US" dirty="0" smtClean="0"/>
              <a:t> </a:t>
            </a:r>
            <a:r>
              <a:rPr lang="en-US" dirty="0"/>
              <a:t>is very complex </a:t>
            </a:r>
            <a:r>
              <a:rPr lang="en-US" dirty="0" smtClean="0"/>
              <a:t>a</a:t>
            </a:r>
            <a:r>
              <a:rPr lang="cs-CZ" dirty="0" err="1" smtClean="0"/>
              <a:t>nd</a:t>
            </a:r>
            <a:r>
              <a:rPr lang="cs-CZ" dirty="0" smtClean="0"/>
              <a:t> </a:t>
            </a:r>
            <a:r>
              <a:rPr lang="en-US" dirty="0"/>
              <a:t>"What is not prohibited</a:t>
            </a:r>
            <a:r>
              <a:rPr lang="cs-CZ" dirty="0"/>
              <a:t>, </a:t>
            </a:r>
            <a:r>
              <a:rPr lang="cs-CZ" dirty="0" err="1"/>
              <a:t>that</a:t>
            </a:r>
            <a:r>
              <a:rPr lang="cs-CZ" dirty="0"/>
              <a:t> </a:t>
            </a:r>
            <a:r>
              <a:rPr lang="cs-CZ" dirty="0" err="1"/>
              <a:t>is</a:t>
            </a:r>
            <a:r>
              <a:rPr lang="cs-CZ" dirty="0"/>
              <a:t> </a:t>
            </a:r>
            <a:r>
              <a:rPr lang="en-US" dirty="0"/>
              <a:t>is allowed", </a:t>
            </a:r>
            <a:endParaRPr lang="cs-CZ" dirty="0" smtClean="0"/>
          </a:p>
          <a:p>
            <a:pPr>
              <a:buFont typeface="Wingdings" panose="05000000000000000000" pitchFamily="2" charset="2"/>
              <a:buChar char="§"/>
            </a:pPr>
            <a:r>
              <a:rPr lang="cs-CZ" dirty="0"/>
              <a:t> </a:t>
            </a:r>
            <a:r>
              <a:rPr lang="en-US" dirty="0" smtClean="0"/>
              <a:t>In </a:t>
            </a:r>
            <a:r>
              <a:rPr lang="en-US" dirty="0"/>
              <a:t>the Czech Republic, all ART methods </a:t>
            </a:r>
            <a:r>
              <a:rPr lang="cs-CZ" dirty="0" err="1" smtClean="0"/>
              <a:t>including</a:t>
            </a:r>
            <a:r>
              <a:rPr lang="cs-CZ" dirty="0" smtClean="0"/>
              <a:t> </a:t>
            </a:r>
            <a:r>
              <a:rPr lang="cs-CZ" dirty="0" err="1" smtClean="0"/>
              <a:t>gametes</a:t>
            </a:r>
            <a:r>
              <a:rPr lang="cs-CZ" dirty="0" smtClean="0"/>
              <a:t> </a:t>
            </a:r>
            <a:r>
              <a:rPr lang="cs-CZ" dirty="0" err="1" smtClean="0"/>
              <a:t>donations</a:t>
            </a:r>
            <a:r>
              <a:rPr lang="cs-CZ" dirty="0" smtClean="0"/>
              <a:t> </a:t>
            </a:r>
            <a:r>
              <a:rPr lang="en-US" dirty="0" smtClean="0"/>
              <a:t> </a:t>
            </a:r>
            <a:r>
              <a:rPr lang="cs-CZ" dirty="0" err="1" smtClean="0"/>
              <a:t>should</a:t>
            </a:r>
            <a:r>
              <a:rPr lang="cs-CZ" dirty="0" smtClean="0"/>
              <a:t> </a:t>
            </a:r>
            <a:r>
              <a:rPr lang="cs-CZ" dirty="0" err="1" smtClean="0"/>
              <a:t>be</a:t>
            </a:r>
            <a:r>
              <a:rPr lang="en-US" dirty="0" smtClean="0"/>
              <a:t> </a:t>
            </a:r>
            <a:r>
              <a:rPr lang="en-US" dirty="0"/>
              <a:t>performed according to the recommendations of ESHRE (European Society of Human Reproduction and Embryology</a:t>
            </a:r>
            <a:r>
              <a:rPr lang="en-US" dirty="0" smtClean="0"/>
              <a:t>),</a:t>
            </a:r>
            <a:endParaRPr lang="cs-CZ" dirty="0" smtClean="0"/>
          </a:p>
          <a:p>
            <a:pPr>
              <a:buFont typeface="Wingdings" panose="05000000000000000000" pitchFamily="2" charset="2"/>
              <a:buChar char="§"/>
            </a:pPr>
            <a:r>
              <a:rPr lang="cs-CZ" dirty="0"/>
              <a:t> S</a:t>
            </a:r>
            <a:r>
              <a:rPr lang="en-US" dirty="0" err="1" smtClean="0"/>
              <a:t>trict</a:t>
            </a:r>
            <a:r>
              <a:rPr lang="en-US" dirty="0" smtClean="0"/>
              <a:t> </a:t>
            </a:r>
            <a:r>
              <a:rPr lang="en-US" dirty="0"/>
              <a:t>regulation: </a:t>
            </a:r>
            <a:r>
              <a:rPr lang="en-US" dirty="0" smtClean="0"/>
              <a:t>e</a:t>
            </a:r>
            <a:r>
              <a:rPr lang="cs-CZ" dirty="0" smtClean="0"/>
              <a:t>.</a:t>
            </a:r>
            <a:r>
              <a:rPr lang="en-US" dirty="0" smtClean="0"/>
              <a:t>g</a:t>
            </a:r>
            <a:r>
              <a:rPr lang="cs-CZ" dirty="0" smtClean="0"/>
              <a:t>.</a:t>
            </a:r>
            <a:r>
              <a:rPr lang="en-US" dirty="0" smtClean="0"/>
              <a:t> </a:t>
            </a:r>
            <a:r>
              <a:rPr lang="en-US" dirty="0"/>
              <a:t>Italy </a:t>
            </a:r>
            <a:r>
              <a:rPr lang="en-US" dirty="0" smtClean="0"/>
              <a:t>(</a:t>
            </a:r>
            <a:r>
              <a:rPr lang="cs-CZ" dirty="0" smtClean="0"/>
              <a:t>Roman </a:t>
            </a:r>
            <a:r>
              <a:rPr lang="cs-CZ" dirty="0" err="1" smtClean="0"/>
              <a:t>Church</a:t>
            </a:r>
            <a:r>
              <a:rPr lang="cs-CZ" dirty="0" smtClean="0"/>
              <a:t> </a:t>
            </a:r>
            <a:r>
              <a:rPr lang="en-US" dirty="0" smtClean="0"/>
              <a:t>influence</a:t>
            </a:r>
            <a:r>
              <a:rPr lang="en-US" dirty="0"/>
              <a:t>): </a:t>
            </a:r>
            <a:r>
              <a:rPr lang="en-US" dirty="0" smtClean="0"/>
              <a:t>AR</a:t>
            </a:r>
            <a:r>
              <a:rPr lang="cs-CZ" dirty="0" smtClean="0"/>
              <a:t>T </a:t>
            </a:r>
            <a:r>
              <a:rPr lang="cs-CZ" dirty="0" err="1" smtClean="0"/>
              <a:t>is</a:t>
            </a:r>
            <a:r>
              <a:rPr lang="cs-CZ" dirty="0" smtClean="0"/>
              <a:t> </a:t>
            </a:r>
            <a:r>
              <a:rPr lang="cs-CZ" dirty="0" err="1" smtClean="0"/>
              <a:t>available</a:t>
            </a:r>
            <a:r>
              <a:rPr lang="cs-CZ" dirty="0" smtClean="0"/>
              <a:t> </a:t>
            </a:r>
            <a:r>
              <a:rPr lang="en-US" dirty="0" smtClean="0"/>
              <a:t> </a:t>
            </a:r>
            <a:r>
              <a:rPr lang="en-US" dirty="0"/>
              <a:t>only </a:t>
            </a:r>
            <a:r>
              <a:rPr lang="cs-CZ" dirty="0" err="1" smtClean="0"/>
              <a:t>for</a:t>
            </a:r>
            <a:r>
              <a:rPr lang="cs-CZ" dirty="0" smtClean="0"/>
              <a:t> </a:t>
            </a:r>
            <a:r>
              <a:rPr lang="en-US" dirty="0" smtClean="0"/>
              <a:t>heterosexual </a:t>
            </a:r>
            <a:r>
              <a:rPr lang="en-US" dirty="0"/>
              <a:t>couples </a:t>
            </a:r>
            <a:r>
              <a:rPr lang="cs-CZ" dirty="0" smtClean="0"/>
              <a:t>in</a:t>
            </a:r>
            <a:r>
              <a:rPr lang="en-US" dirty="0" smtClean="0"/>
              <a:t> </a:t>
            </a:r>
            <a:r>
              <a:rPr lang="en-US" dirty="0"/>
              <a:t>reproductive age, only their own gametes, no donor program, </a:t>
            </a:r>
            <a:r>
              <a:rPr lang="en-US" dirty="0" smtClean="0"/>
              <a:t>infertile</a:t>
            </a:r>
            <a:r>
              <a:rPr lang="cs-CZ" dirty="0" smtClean="0"/>
              <a:t> </a:t>
            </a:r>
            <a:r>
              <a:rPr lang="cs-CZ" dirty="0" err="1" smtClean="0"/>
              <a:t>couples</a:t>
            </a:r>
            <a:r>
              <a:rPr lang="en-US" dirty="0" smtClean="0"/>
              <a:t> </a:t>
            </a:r>
            <a:r>
              <a:rPr lang="cs-CZ" dirty="0" smtClean="0"/>
              <a:t>are</a:t>
            </a:r>
            <a:r>
              <a:rPr lang="en-US" dirty="0" smtClean="0"/>
              <a:t> </a:t>
            </a:r>
            <a:r>
              <a:rPr lang="en-US" dirty="0"/>
              <a:t>obliged to have all embryos created in the process of </a:t>
            </a:r>
            <a:r>
              <a:rPr lang="cs-CZ" dirty="0" smtClean="0"/>
              <a:t>IVF </a:t>
            </a:r>
            <a:r>
              <a:rPr lang="cs-CZ" dirty="0" err="1" smtClean="0"/>
              <a:t>transfered</a:t>
            </a:r>
            <a:r>
              <a:rPr lang="en-US" dirty="0" smtClean="0"/>
              <a:t>, </a:t>
            </a:r>
            <a:r>
              <a:rPr lang="en-US" dirty="0"/>
              <a:t>ban on cryopreservation of embryos and genetic testing of embryos (subsequent abortion allowed), ban on research on human embryonic stem cells, limitation of the number of embryos implanted in the uterus within one cycle, ban on gamete donation, couples </a:t>
            </a:r>
            <a:r>
              <a:rPr lang="cs-CZ" dirty="0" err="1" smtClean="0"/>
              <a:t>with</a:t>
            </a:r>
            <a:r>
              <a:rPr lang="cs-CZ" dirty="0" smtClean="0"/>
              <a:t> </a:t>
            </a:r>
            <a:r>
              <a:rPr lang="cs-CZ" dirty="0" err="1" smtClean="0"/>
              <a:t>hereditary</a:t>
            </a:r>
            <a:r>
              <a:rPr lang="cs-CZ" dirty="0" smtClean="0"/>
              <a:t> </a:t>
            </a:r>
            <a:r>
              <a:rPr lang="en-US" dirty="0" smtClean="0"/>
              <a:t>genetic </a:t>
            </a:r>
            <a:r>
              <a:rPr lang="en-US" dirty="0"/>
              <a:t>diseases do not have access to infertility </a:t>
            </a:r>
            <a:r>
              <a:rPr lang="cs-CZ" dirty="0" err="1" smtClean="0"/>
              <a:t>treatment</a:t>
            </a:r>
            <a:endParaRPr lang="cs-CZ" dirty="0" smtClean="0"/>
          </a:p>
          <a:p>
            <a:pPr>
              <a:buFont typeface="Wingdings" panose="05000000000000000000" pitchFamily="2" charset="2"/>
              <a:buChar char="§"/>
            </a:pPr>
            <a:r>
              <a:rPr lang="cs-CZ" dirty="0"/>
              <a:t> </a:t>
            </a:r>
            <a:r>
              <a:rPr lang="en-US" dirty="0" smtClean="0"/>
              <a:t>Oocyte </a:t>
            </a:r>
            <a:r>
              <a:rPr lang="en-US" dirty="0"/>
              <a:t>donation is prohibited in Germany (due to the prevention of health complications for the donor associated with hormonal stimulation and subsequent oocyte collection) → "reproductive tourism" to the Czech Republic</a:t>
            </a:r>
            <a:endParaRPr lang="cs-CZ" dirty="0"/>
          </a:p>
        </p:txBody>
      </p:sp>
      <p:sp>
        <p:nvSpPr>
          <p:cNvPr id="5" name="Obdélník 4"/>
          <p:cNvSpPr/>
          <p:nvPr/>
        </p:nvSpPr>
        <p:spPr>
          <a:xfrm>
            <a:off x="5103375" y="6490892"/>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2283894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Rules</a:t>
            </a:r>
            <a:r>
              <a:rPr lang="cs-CZ" dirty="0" smtClean="0"/>
              <a:t> in </a:t>
            </a:r>
            <a:r>
              <a:rPr lang="cs-CZ" dirty="0" err="1" smtClean="0"/>
              <a:t>the</a:t>
            </a:r>
            <a:r>
              <a:rPr lang="cs-CZ" dirty="0" smtClean="0"/>
              <a:t> Czech Republic</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dirty="0" smtClean="0">
                <a:solidFill>
                  <a:schemeClr val="tx1"/>
                </a:solidFill>
              </a:rPr>
              <a:t> </a:t>
            </a:r>
            <a:r>
              <a:rPr lang="en-US" dirty="0"/>
              <a:t>Czech legislation allows infertility treatment for a woman only at her </a:t>
            </a:r>
            <a:r>
              <a:rPr lang="cs-CZ" dirty="0" err="1" smtClean="0"/>
              <a:t>fertile</a:t>
            </a:r>
            <a:r>
              <a:rPr lang="cs-CZ" dirty="0" smtClean="0"/>
              <a:t> </a:t>
            </a:r>
            <a:r>
              <a:rPr lang="en-US" dirty="0" smtClean="0"/>
              <a:t>age </a:t>
            </a:r>
            <a:r>
              <a:rPr lang="en-US" dirty="0"/>
              <a:t>(up to 49 years, reimbursement from the public health insurance system is possible up to 39 years) </a:t>
            </a:r>
            <a:endParaRPr lang="cs-CZ" dirty="0" smtClean="0"/>
          </a:p>
          <a:p>
            <a:pPr>
              <a:buFont typeface="Wingdings" panose="05000000000000000000" pitchFamily="2" charset="2"/>
              <a:buChar char="§"/>
            </a:pPr>
            <a:r>
              <a:rPr lang="cs-CZ" dirty="0"/>
              <a:t> </a:t>
            </a:r>
            <a:r>
              <a:rPr lang="en-US" dirty="0" smtClean="0"/>
              <a:t>Only </a:t>
            </a:r>
            <a:r>
              <a:rPr lang="en-US" dirty="0"/>
              <a:t>a couple can apply for ART (</a:t>
            </a:r>
            <a:r>
              <a:rPr lang="en-US" dirty="0" smtClean="0"/>
              <a:t>m</a:t>
            </a:r>
            <a:r>
              <a:rPr lang="cs-CZ" dirty="0" err="1" smtClean="0"/>
              <a:t>an</a:t>
            </a:r>
            <a:r>
              <a:rPr lang="en-US" dirty="0" smtClean="0"/>
              <a:t> </a:t>
            </a:r>
            <a:r>
              <a:rPr lang="en-US" dirty="0"/>
              <a:t>and </a:t>
            </a:r>
            <a:r>
              <a:rPr lang="cs-CZ" dirty="0" err="1" smtClean="0"/>
              <a:t>woman</a:t>
            </a:r>
            <a:r>
              <a:rPr lang="en-US" dirty="0" smtClean="0"/>
              <a:t>, </a:t>
            </a:r>
            <a:r>
              <a:rPr lang="en-US" dirty="0"/>
              <a:t>they do not have to be </a:t>
            </a:r>
            <a:r>
              <a:rPr lang="en-US" dirty="0" smtClean="0"/>
              <a:t>married)</a:t>
            </a:r>
            <a:r>
              <a:rPr lang="cs-CZ" dirty="0" smtClean="0"/>
              <a:t>; </a:t>
            </a:r>
            <a:r>
              <a:rPr lang="en-US" dirty="0" smtClean="0"/>
              <a:t>in </a:t>
            </a:r>
            <a:r>
              <a:rPr lang="en-US" dirty="0"/>
              <a:t>the UK, </a:t>
            </a:r>
            <a:r>
              <a:rPr lang="en-US" dirty="0" smtClean="0"/>
              <a:t>AR</a:t>
            </a:r>
            <a:r>
              <a:rPr lang="cs-CZ" dirty="0" smtClean="0"/>
              <a:t>T</a:t>
            </a:r>
            <a:r>
              <a:rPr lang="en-US" dirty="0" smtClean="0"/>
              <a:t> </a:t>
            </a:r>
            <a:r>
              <a:rPr lang="cs-CZ" dirty="0" err="1" smtClean="0"/>
              <a:t>is</a:t>
            </a:r>
            <a:r>
              <a:rPr lang="cs-CZ" dirty="0" smtClean="0"/>
              <a:t> </a:t>
            </a:r>
            <a:r>
              <a:rPr lang="cs-CZ" dirty="0" err="1" smtClean="0"/>
              <a:t>also</a:t>
            </a:r>
            <a:r>
              <a:rPr lang="cs-CZ" dirty="0" smtClean="0"/>
              <a:t> </a:t>
            </a:r>
            <a:r>
              <a:rPr lang="cs-CZ" dirty="0" err="1" smtClean="0"/>
              <a:t>available</a:t>
            </a:r>
            <a:r>
              <a:rPr lang="cs-CZ" dirty="0" smtClean="0"/>
              <a:t> </a:t>
            </a:r>
            <a:r>
              <a:rPr lang="cs-CZ" dirty="0" err="1" smtClean="0"/>
              <a:t>for</a:t>
            </a:r>
            <a:r>
              <a:rPr lang="cs-CZ" dirty="0" smtClean="0"/>
              <a:t> </a:t>
            </a:r>
            <a:r>
              <a:rPr lang="en-US" dirty="0" smtClean="0"/>
              <a:t>homosexual </a:t>
            </a:r>
            <a:r>
              <a:rPr lang="en-US" dirty="0"/>
              <a:t>couples</a:t>
            </a:r>
            <a:endParaRPr lang="cs-CZ" dirty="0" smtClean="0"/>
          </a:p>
          <a:p>
            <a:pPr>
              <a:buFont typeface="Wingdings" panose="05000000000000000000" pitchFamily="2" charset="2"/>
              <a:buChar char="§"/>
            </a:pPr>
            <a:r>
              <a:rPr lang="en-US" dirty="0" smtClean="0"/>
              <a:t> </a:t>
            </a:r>
            <a:r>
              <a:rPr lang="cs-CZ" dirty="0"/>
              <a:t>T</a:t>
            </a:r>
            <a:r>
              <a:rPr lang="en-US" dirty="0" smtClean="0"/>
              <a:t>he </a:t>
            </a:r>
            <a:r>
              <a:rPr lang="en-US" dirty="0"/>
              <a:t>request </a:t>
            </a:r>
            <a:r>
              <a:rPr lang="cs-CZ" dirty="0" err="1" smtClean="0"/>
              <a:t>for</a:t>
            </a:r>
            <a:r>
              <a:rPr lang="cs-CZ" dirty="0" smtClean="0"/>
              <a:t> IVF </a:t>
            </a:r>
            <a:r>
              <a:rPr lang="en-US" dirty="0" smtClean="0"/>
              <a:t>is </a:t>
            </a:r>
            <a:r>
              <a:rPr lang="en-US" dirty="0"/>
              <a:t>in writing (in </a:t>
            </a:r>
            <a:endParaRPr lang="cs-CZ" dirty="0" smtClean="0"/>
          </a:p>
          <a:p>
            <a:pPr>
              <a:buFont typeface="Wingdings" panose="05000000000000000000" pitchFamily="2" charset="2"/>
              <a:buChar char="§"/>
            </a:pPr>
            <a:r>
              <a:rPr lang="cs-CZ" dirty="0"/>
              <a:t> </a:t>
            </a:r>
            <a:r>
              <a:rPr lang="en-US" dirty="0" smtClean="0"/>
              <a:t>gamete </a:t>
            </a:r>
            <a:r>
              <a:rPr lang="en-US" dirty="0"/>
              <a:t>donation is anonymous </a:t>
            </a:r>
            <a:endParaRPr lang="cs-CZ" dirty="0" smtClean="0"/>
          </a:p>
          <a:p>
            <a:pPr>
              <a:buFont typeface="Wingdings" panose="05000000000000000000" pitchFamily="2" charset="2"/>
              <a:buChar char="§"/>
            </a:pPr>
            <a:r>
              <a:rPr lang="cs-CZ" dirty="0"/>
              <a:t> </a:t>
            </a:r>
            <a:r>
              <a:rPr lang="en-US" dirty="0" smtClean="0"/>
              <a:t>the </a:t>
            </a:r>
            <a:r>
              <a:rPr lang="en-US" dirty="0"/>
              <a:t>mother of the child </a:t>
            </a:r>
            <a:r>
              <a:rPr lang="cs-CZ" dirty="0"/>
              <a:t>=</a:t>
            </a:r>
            <a:r>
              <a:rPr lang="en-US" dirty="0" smtClean="0"/>
              <a:t> </a:t>
            </a:r>
            <a:r>
              <a:rPr lang="en-US" dirty="0"/>
              <a:t>the woman who gave birth to the child (problem with </a:t>
            </a:r>
            <a:r>
              <a:rPr lang="en-US" dirty="0" smtClean="0"/>
              <a:t>surrogacy)</a:t>
            </a:r>
            <a:endParaRPr lang="cs-CZ" dirty="0" smtClean="0"/>
          </a:p>
          <a:p>
            <a:pPr>
              <a:buFont typeface="Wingdings" panose="05000000000000000000" pitchFamily="2" charset="2"/>
              <a:buChar char="§"/>
            </a:pPr>
            <a:r>
              <a:rPr lang="cs-CZ" dirty="0"/>
              <a:t> </a:t>
            </a:r>
            <a:r>
              <a:rPr lang="en-US" dirty="0" smtClean="0"/>
              <a:t>gender </a:t>
            </a:r>
            <a:r>
              <a:rPr lang="en-US" dirty="0"/>
              <a:t>selection (exception: genetic causes), cloning, transfer of human embryo to the uterus of another animal species is prohibited,…</a:t>
            </a:r>
            <a:endParaRPr lang="cs-CZ" dirty="0"/>
          </a:p>
        </p:txBody>
      </p:sp>
      <p:sp>
        <p:nvSpPr>
          <p:cNvPr id="4" name="Obdélník 3"/>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2896796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1016000"/>
            <a:ext cx="10058400" cy="721360"/>
          </a:xfrm>
        </p:spPr>
        <p:txBody>
          <a:bodyPr/>
          <a:lstStyle/>
          <a:p>
            <a:r>
              <a:rPr lang="cs-CZ" dirty="0" err="1" smtClean="0"/>
              <a:t>Literature</a:t>
            </a:r>
            <a:endParaRPr lang="cs-CZ" dirty="0"/>
          </a:p>
        </p:txBody>
      </p:sp>
      <p:sp>
        <p:nvSpPr>
          <p:cNvPr id="3" name="Zástupný symbol pro obsah 2"/>
          <p:cNvSpPr>
            <a:spLocks noGrp="1"/>
          </p:cNvSpPr>
          <p:nvPr>
            <p:ph idx="1"/>
          </p:nvPr>
        </p:nvSpPr>
        <p:spPr>
          <a:xfrm>
            <a:off x="905164" y="1845733"/>
            <a:ext cx="3722254" cy="4425757"/>
          </a:xfrm>
        </p:spPr>
        <p:txBody>
          <a:bodyPr>
            <a:normAutofit/>
          </a:bodyPr>
          <a:lstStyle/>
          <a:p>
            <a:pPr>
              <a:lnSpc>
                <a:spcPct val="120000"/>
              </a:lnSpc>
            </a:pPr>
            <a:r>
              <a:rPr lang="cs-CZ" sz="1200" dirty="0" err="1"/>
              <a:t>Carlson</a:t>
            </a:r>
            <a:r>
              <a:rPr lang="cs-CZ" sz="1200" dirty="0"/>
              <a:t> BM: </a:t>
            </a:r>
            <a:r>
              <a:rPr lang="cs-CZ" sz="1200" dirty="0" err="1"/>
              <a:t>Human</a:t>
            </a:r>
            <a:r>
              <a:rPr lang="cs-CZ" sz="1200" dirty="0"/>
              <a:t> embryology and </a:t>
            </a:r>
            <a:r>
              <a:rPr lang="cs-CZ" sz="1200" dirty="0" err="1"/>
              <a:t>developmental</a:t>
            </a:r>
            <a:r>
              <a:rPr lang="cs-CZ" sz="1200" dirty="0"/>
              <a:t> biology.  2009. </a:t>
            </a:r>
          </a:p>
          <a:p>
            <a:pPr>
              <a:lnSpc>
                <a:spcPct val="120000"/>
              </a:lnSpc>
            </a:pPr>
            <a:r>
              <a:rPr lang="cs-CZ" sz="1200" dirty="0" err="1"/>
              <a:t>Junqueira</a:t>
            </a:r>
            <a:r>
              <a:rPr lang="cs-CZ" sz="1200" dirty="0"/>
              <a:t> LC, </a:t>
            </a:r>
            <a:r>
              <a:rPr lang="cs-CZ" sz="1200" dirty="0" err="1"/>
              <a:t>Carneiro</a:t>
            </a:r>
            <a:r>
              <a:rPr lang="cs-CZ" sz="1200" dirty="0"/>
              <a:t> J, </a:t>
            </a:r>
            <a:r>
              <a:rPr lang="cs-CZ" sz="1200" dirty="0" err="1"/>
              <a:t>Kelly</a:t>
            </a:r>
            <a:r>
              <a:rPr lang="cs-CZ" sz="1200" dirty="0"/>
              <a:t> R. Základy histologie. 1997, 502 s.</a:t>
            </a:r>
          </a:p>
          <a:p>
            <a:pPr>
              <a:lnSpc>
                <a:spcPct val="120000"/>
              </a:lnSpc>
            </a:pPr>
            <a:r>
              <a:rPr lang="cs-CZ" sz="1200" dirty="0" err="1"/>
              <a:t>Lajkep</a:t>
            </a:r>
            <a:r>
              <a:rPr lang="cs-CZ" sz="1200" dirty="0"/>
              <a:t> T. Status lidského embrya z hlediska filozofické antropologie. </a:t>
            </a:r>
            <a:r>
              <a:rPr lang="cs-CZ" sz="1200" dirty="0" err="1"/>
              <a:t>Scripta</a:t>
            </a:r>
            <a:r>
              <a:rPr lang="cs-CZ" sz="1200" dirty="0"/>
              <a:t> </a:t>
            </a:r>
            <a:r>
              <a:rPr lang="cs-CZ" sz="1200" dirty="0" err="1"/>
              <a:t>bioethica</a:t>
            </a:r>
            <a:r>
              <a:rPr lang="cs-CZ" sz="1200" dirty="0"/>
              <a:t>.   http://www.volny.cz/bioetika.</a:t>
            </a:r>
          </a:p>
          <a:p>
            <a:pPr>
              <a:lnSpc>
                <a:spcPct val="120000"/>
              </a:lnSpc>
            </a:pPr>
            <a:r>
              <a:rPr lang="cs-CZ" sz="1200" dirty="0" err="1"/>
              <a:t>Moore</a:t>
            </a:r>
            <a:r>
              <a:rPr lang="cs-CZ" sz="1200" dirty="0"/>
              <a:t> KL, </a:t>
            </a:r>
            <a:r>
              <a:rPr lang="cs-CZ" sz="1200" dirty="0" err="1"/>
              <a:t>Persaud</a:t>
            </a:r>
            <a:r>
              <a:rPr lang="cs-CZ" sz="1200" dirty="0"/>
              <a:t> TVN: </a:t>
            </a:r>
            <a:r>
              <a:rPr lang="cs-CZ" sz="1200" dirty="0" err="1"/>
              <a:t>The</a:t>
            </a:r>
            <a:r>
              <a:rPr lang="cs-CZ" sz="1200" dirty="0"/>
              <a:t> </a:t>
            </a:r>
            <a:r>
              <a:rPr lang="cs-CZ" sz="1200" dirty="0" err="1"/>
              <a:t>developing</a:t>
            </a:r>
            <a:r>
              <a:rPr lang="cs-CZ" sz="1200" dirty="0"/>
              <a:t> </a:t>
            </a:r>
            <a:r>
              <a:rPr lang="cs-CZ" sz="1200" dirty="0" err="1"/>
              <a:t>human</a:t>
            </a:r>
            <a:r>
              <a:rPr lang="cs-CZ" sz="1200" dirty="0"/>
              <a:t>. </a:t>
            </a:r>
            <a:r>
              <a:rPr lang="cs-CZ" sz="1200" dirty="0" err="1"/>
              <a:t>Clinically</a:t>
            </a:r>
            <a:r>
              <a:rPr lang="cs-CZ" sz="1200" dirty="0"/>
              <a:t> </a:t>
            </a:r>
            <a:r>
              <a:rPr lang="cs-CZ" sz="1200" dirty="0" err="1"/>
              <a:t>oriented</a:t>
            </a:r>
            <a:r>
              <a:rPr lang="cs-CZ" sz="1200" dirty="0"/>
              <a:t> embryology. 2008.</a:t>
            </a:r>
          </a:p>
          <a:p>
            <a:pPr>
              <a:lnSpc>
                <a:spcPct val="120000"/>
              </a:lnSpc>
            </a:pPr>
            <a:r>
              <a:rPr lang="cs-CZ" sz="1200" dirty="0"/>
              <a:t>Pařízek A. Kniha o těhotenství, porodu a dítěti. 2015</a:t>
            </a:r>
          </a:p>
          <a:p>
            <a:pPr>
              <a:lnSpc>
                <a:spcPct val="120000"/>
              </a:lnSpc>
            </a:pPr>
            <a:r>
              <a:rPr lang="cs-CZ" sz="1200" dirty="0"/>
              <a:t>Roztočil A </a:t>
            </a:r>
            <a:r>
              <a:rPr lang="cs-CZ" sz="1200" dirty="0" err="1"/>
              <a:t>a</a:t>
            </a:r>
            <a:r>
              <a:rPr lang="cs-CZ" sz="1200" dirty="0"/>
              <a:t> kolektiv. Moderní gynekologie.  2011.</a:t>
            </a:r>
          </a:p>
          <a:p>
            <a:pPr>
              <a:lnSpc>
                <a:spcPct val="120000"/>
              </a:lnSpc>
            </a:pPr>
            <a:r>
              <a:rPr lang="cs-CZ" sz="1200" dirty="0" err="1"/>
              <a:t>Slack</a:t>
            </a:r>
            <a:r>
              <a:rPr lang="cs-CZ" sz="1200" dirty="0"/>
              <a:t> JMW: </a:t>
            </a:r>
            <a:r>
              <a:rPr lang="cs-CZ" sz="1200" dirty="0" err="1"/>
              <a:t>Essential</a:t>
            </a:r>
            <a:r>
              <a:rPr lang="cs-CZ" sz="1200" dirty="0"/>
              <a:t> </a:t>
            </a:r>
            <a:r>
              <a:rPr lang="cs-CZ" sz="1200" dirty="0" err="1"/>
              <a:t>developmental</a:t>
            </a:r>
            <a:r>
              <a:rPr lang="cs-CZ" sz="1200" dirty="0"/>
              <a:t> biology.  2006. </a:t>
            </a:r>
          </a:p>
          <a:p>
            <a:endParaRPr lang="cs-CZ" dirty="0"/>
          </a:p>
        </p:txBody>
      </p:sp>
      <p:sp>
        <p:nvSpPr>
          <p:cNvPr id="4" name="Zástupný symbol pro obsah 2"/>
          <p:cNvSpPr txBox="1">
            <a:spLocks/>
          </p:cNvSpPr>
          <p:nvPr/>
        </p:nvSpPr>
        <p:spPr>
          <a:xfrm>
            <a:off x="5098473" y="1845732"/>
            <a:ext cx="6363854" cy="4425757"/>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20000"/>
              </a:lnSpc>
            </a:pPr>
            <a:r>
              <a:rPr lang="cs-CZ" sz="1200" dirty="0" smtClean="0"/>
              <a:t>http://bioetika.cz/clanky/2008-1-2-uvod.pdf</a:t>
            </a:r>
          </a:p>
          <a:p>
            <a:pPr>
              <a:lnSpc>
                <a:spcPct val="120000"/>
              </a:lnSpc>
            </a:pPr>
            <a:r>
              <a:rPr lang="cs-CZ" sz="1200" dirty="0" smtClean="0"/>
              <a:t>http://old.lf3.cuni.cz/farmakologie/pregnancy/sld002.htm</a:t>
            </a:r>
          </a:p>
          <a:p>
            <a:pPr>
              <a:lnSpc>
                <a:spcPct val="120000"/>
              </a:lnSpc>
            </a:pPr>
            <a:r>
              <a:rPr lang="cs-CZ" sz="1200" dirty="0" smtClean="0"/>
              <a:t>https://embryology.med.unsw.edu.au/embryology/index.php/Main_Page</a:t>
            </a:r>
          </a:p>
          <a:p>
            <a:pPr>
              <a:lnSpc>
                <a:spcPct val="120000"/>
              </a:lnSpc>
            </a:pPr>
            <a:r>
              <a:rPr lang="cs-CZ" sz="1200" dirty="0" smtClean="0"/>
              <a:t>https://theses.cz/id/yz61e4/Bakalsk_Prce_CS_finln_verze.pdf</a:t>
            </a:r>
          </a:p>
          <a:p>
            <a:pPr>
              <a:lnSpc>
                <a:spcPct val="120000"/>
              </a:lnSpc>
            </a:pPr>
            <a:r>
              <a:rPr lang="cs-CZ" sz="1200" dirty="0" smtClean="0"/>
              <a:t>https://uprps.pedf.cuni.cz/UPRPS-353-version1-prehled_didaktiky_biologie.pdf</a:t>
            </a:r>
          </a:p>
          <a:p>
            <a:pPr>
              <a:lnSpc>
                <a:spcPct val="120000"/>
              </a:lnSpc>
            </a:pPr>
            <a:r>
              <a:rPr lang="cs-CZ" sz="1200" dirty="0" smtClean="0"/>
              <a:t>www.embryology.ch/anglais/bvueEmbr/vueembryo.html</a:t>
            </a:r>
          </a:p>
          <a:p>
            <a:pPr>
              <a:lnSpc>
                <a:spcPct val="120000"/>
              </a:lnSpc>
            </a:pPr>
            <a:r>
              <a:rPr lang="cs-CZ" sz="1200" dirty="0" smtClean="0"/>
              <a:t>www.histology.leeds.ac.uk/index.php</a:t>
            </a:r>
          </a:p>
          <a:p>
            <a:pPr>
              <a:lnSpc>
                <a:spcPct val="120000"/>
              </a:lnSpc>
            </a:pPr>
            <a:r>
              <a:rPr lang="cs-CZ" sz="1200" dirty="0"/>
              <a:t>https://www.northcyprusivf.com/treatments/ivf-icsi/</a:t>
            </a:r>
            <a:endParaRPr lang="cs-CZ" sz="1200" dirty="0" smtClean="0"/>
          </a:p>
          <a:p>
            <a:pPr>
              <a:lnSpc>
                <a:spcPct val="120000"/>
              </a:lnSpc>
            </a:pPr>
            <a:r>
              <a:rPr lang="cs-CZ" sz="1200" dirty="0" smtClean="0"/>
              <a:t>www.pf.jcu.cz/education/department/czv/archiv_zp/ns/2018/Tvorba_pomucek_a_her_zacinajiciho_ucitele.pdf</a:t>
            </a:r>
          </a:p>
          <a:p>
            <a:pPr>
              <a:lnSpc>
                <a:spcPct val="120000"/>
              </a:lnSpc>
            </a:pPr>
            <a:r>
              <a:rPr lang="cs-CZ" sz="1200" dirty="0" smtClean="0"/>
              <a:t>www.reprofit.cz</a:t>
            </a:r>
          </a:p>
          <a:p>
            <a:pPr>
              <a:lnSpc>
                <a:spcPct val="120000"/>
              </a:lnSpc>
            </a:pPr>
            <a:r>
              <a:rPr lang="cs-CZ" sz="1200" dirty="0" smtClean="0"/>
              <a:t>www.sanquis.cz/index1.php?linkID=art760</a:t>
            </a:r>
          </a:p>
          <a:p>
            <a:pPr>
              <a:lnSpc>
                <a:spcPct val="120000"/>
              </a:lnSpc>
            </a:pPr>
            <a:r>
              <a:rPr lang="cs-CZ" sz="1200" dirty="0" smtClean="0"/>
              <a:t>www.sci.muni.cz/ptacek</a:t>
            </a:r>
          </a:p>
          <a:p>
            <a:pPr>
              <a:lnSpc>
                <a:spcPct val="120000"/>
              </a:lnSpc>
            </a:pPr>
            <a:r>
              <a:rPr lang="cs-CZ" sz="1200" dirty="0"/>
              <a:t>https://</a:t>
            </a:r>
            <a:r>
              <a:rPr lang="cs-CZ" sz="1200" dirty="0" smtClean="0"/>
              <a:t>www.who.int/news-room/fact-sheets/detail/infertility</a:t>
            </a:r>
          </a:p>
          <a:p>
            <a:pPr>
              <a:lnSpc>
                <a:spcPct val="120000"/>
              </a:lnSpc>
            </a:pPr>
            <a:r>
              <a:rPr lang="cs-CZ" sz="1200" dirty="0" smtClean="0"/>
              <a:t>www.zakonyprolidi.cz</a:t>
            </a:r>
          </a:p>
        </p:txBody>
      </p:sp>
      <p:sp>
        <p:nvSpPr>
          <p:cNvPr id="5" name="Obdélník 4"/>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80160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mn-lt"/>
              </a:rPr>
              <a:t>Infertility</a:t>
            </a:r>
            <a:endParaRPr lang="cs-CZ" dirty="0">
              <a:latin typeface="+mn-lt"/>
            </a:endParaRPr>
          </a:p>
        </p:txBody>
      </p:sp>
      <p:sp>
        <p:nvSpPr>
          <p:cNvPr id="3" name="Zástupný symbol pro obsah 2"/>
          <p:cNvSpPr>
            <a:spLocks noGrp="1"/>
          </p:cNvSpPr>
          <p:nvPr>
            <p:ph idx="1"/>
          </p:nvPr>
        </p:nvSpPr>
        <p:spPr/>
        <p:txBody>
          <a:bodyPr>
            <a:normAutofit fontScale="92500" lnSpcReduction="10000"/>
          </a:bodyPr>
          <a:lstStyle/>
          <a:p>
            <a:pPr lvl="0">
              <a:buFont typeface="Wingdings" panose="05000000000000000000" pitchFamily="2" charset="2"/>
              <a:buChar char="§"/>
            </a:pPr>
            <a:r>
              <a:rPr lang="cs-CZ" b="1" dirty="0" smtClean="0"/>
              <a:t> WHO: </a:t>
            </a:r>
            <a:r>
              <a:rPr lang="cs-CZ" dirty="0" smtClean="0"/>
              <a:t>„</a:t>
            </a:r>
            <a:r>
              <a:rPr lang="en-US" dirty="0" smtClean="0"/>
              <a:t>Infertility </a:t>
            </a:r>
            <a:r>
              <a:rPr lang="en-US" dirty="0"/>
              <a:t>is </a:t>
            </a:r>
            <a:r>
              <a:rPr lang="en-US" b="1" dirty="0"/>
              <a:t>a disease of the male or female reproductive system defined by the failure to achieve a pregnancy after 12 months or more of regular unprotected sexual intercourse</a:t>
            </a:r>
            <a:r>
              <a:rPr lang="en-US" dirty="0"/>
              <a:t>.(1) Infertility affects millions of people of reproductive age worldwide – and has an impact on their families and communities</a:t>
            </a:r>
            <a:r>
              <a:rPr lang="en-US" dirty="0" smtClean="0"/>
              <a:t>.</a:t>
            </a:r>
            <a:r>
              <a:rPr lang="cs-CZ" dirty="0" smtClean="0"/>
              <a:t>“</a:t>
            </a:r>
          </a:p>
          <a:p>
            <a:pPr lvl="0">
              <a:buFont typeface="Wingdings" panose="05000000000000000000" pitchFamily="2" charset="2"/>
              <a:buChar char="§"/>
            </a:pPr>
            <a:r>
              <a:rPr lang="cs-CZ" dirty="0"/>
              <a:t> </a:t>
            </a:r>
            <a:r>
              <a:rPr lang="en-US" dirty="0"/>
              <a:t>it is not a permanent, unsolvable condition, although the path to pregnancy may not always be easy. </a:t>
            </a:r>
            <a:endParaRPr lang="cs-CZ" dirty="0" smtClean="0"/>
          </a:p>
          <a:p>
            <a:pPr lvl="0">
              <a:buFont typeface="Wingdings" panose="05000000000000000000" pitchFamily="2" charset="2"/>
              <a:buChar char="§"/>
            </a:pPr>
            <a:r>
              <a:rPr lang="cs-CZ" dirty="0"/>
              <a:t> i</a:t>
            </a:r>
            <a:r>
              <a:rPr lang="en-US" dirty="0" smtClean="0"/>
              <a:t>f </a:t>
            </a:r>
            <a:r>
              <a:rPr lang="en-US" dirty="0"/>
              <a:t>pregnancy is to occur, the sperm must fertilize the eggs between 6-24 hours after </a:t>
            </a:r>
            <a:r>
              <a:rPr lang="en-US" dirty="0" smtClean="0"/>
              <a:t>ovulation</a:t>
            </a:r>
            <a:endParaRPr lang="cs-CZ" dirty="0" smtClean="0"/>
          </a:p>
          <a:p>
            <a:pPr lvl="0">
              <a:buFont typeface="Wingdings" panose="05000000000000000000" pitchFamily="2" charset="2"/>
              <a:buChar char="§"/>
            </a:pPr>
            <a:r>
              <a:rPr lang="cs-CZ" dirty="0"/>
              <a:t> </a:t>
            </a:r>
            <a:r>
              <a:rPr lang="en-US" dirty="0" smtClean="0"/>
              <a:t>the </a:t>
            </a:r>
            <a:r>
              <a:rPr lang="en-US" dirty="0"/>
              <a:t>probability of achieving pregnancy in one monthly cycle is max. 25%. And what if there is an extra problem ??? </a:t>
            </a:r>
            <a:endParaRPr lang="cs-CZ" dirty="0" smtClean="0"/>
          </a:p>
          <a:p>
            <a:pPr lvl="0">
              <a:buFont typeface="Wingdings" panose="05000000000000000000" pitchFamily="2" charset="2"/>
              <a:buChar char="§"/>
            </a:pPr>
            <a:r>
              <a:rPr lang="cs-CZ" dirty="0"/>
              <a:t> </a:t>
            </a:r>
            <a:r>
              <a:rPr lang="en-US" b="1" dirty="0" smtClean="0"/>
              <a:t>Types </a:t>
            </a:r>
            <a:r>
              <a:rPr lang="en-US" b="1" dirty="0"/>
              <a:t>of </a:t>
            </a:r>
            <a:r>
              <a:rPr lang="en-US" b="1" dirty="0" smtClean="0"/>
              <a:t>infertility</a:t>
            </a:r>
            <a:r>
              <a:rPr lang="cs-CZ" b="1" dirty="0" smtClean="0"/>
              <a:t>:</a:t>
            </a:r>
          </a:p>
          <a:p>
            <a:pPr marL="0" lvl="0" indent="0">
              <a:buNone/>
            </a:pPr>
            <a:r>
              <a:rPr lang="en-US" dirty="0" smtClean="0"/>
              <a:t> </a:t>
            </a:r>
            <a:r>
              <a:rPr lang="cs-CZ" dirty="0" smtClean="0"/>
              <a:t>a) </a:t>
            </a:r>
            <a:r>
              <a:rPr lang="en-US" dirty="0" smtClean="0"/>
              <a:t>primary</a:t>
            </a:r>
            <a:r>
              <a:rPr lang="en-US" dirty="0"/>
              <a:t>: the couple never managed to conceive (despite well-timed, regular, unprotected intercourse) </a:t>
            </a:r>
            <a:endParaRPr lang="cs-CZ" dirty="0" smtClean="0"/>
          </a:p>
          <a:p>
            <a:pPr marL="0" lvl="0" indent="0">
              <a:buNone/>
            </a:pPr>
            <a:r>
              <a:rPr lang="cs-CZ" dirty="0" smtClean="0"/>
              <a:t>b) </a:t>
            </a:r>
            <a:r>
              <a:rPr lang="en-US" dirty="0" smtClean="0"/>
              <a:t>secondary</a:t>
            </a:r>
            <a:r>
              <a:rPr lang="en-US" dirty="0"/>
              <a:t>: pregnancy has occurred in the past</a:t>
            </a:r>
            <a:endParaRPr lang="cs-CZ" dirty="0"/>
          </a:p>
        </p:txBody>
      </p:sp>
      <p:sp>
        <p:nvSpPr>
          <p:cNvPr id="5" name="Obdélník 4"/>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3832998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mn-lt"/>
              </a:rPr>
              <a:t>C</a:t>
            </a:r>
            <a:r>
              <a:rPr lang="cs-CZ" dirty="0" err="1" smtClean="0">
                <a:latin typeface="+mn-lt"/>
              </a:rPr>
              <a:t>auses</a:t>
            </a:r>
            <a:r>
              <a:rPr lang="cs-CZ" dirty="0" smtClean="0">
                <a:latin typeface="+mn-lt"/>
              </a:rPr>
              <a:t> </a:t>
            </a:r>
            <a:endParaRPr lang="cs-CZ" dirty="0">
              <a:latin typeface="+mn-lt"/>
            </a:endParaRPr>
          </a:p>
        </p:txBody>
      </p:sp>
      <p:sp>
        <p:nvSpPr>
          <p:cNvPr id="3" name="Zástupný symbol pro obsah 2"/>
          <p:cNvSpPr>
            <a:spLocks noGrp="1"/>
          </p:cNvSpPr>
          <p:nvPr>
            <p:ph idx="1"/>
          </p:nvPr>
        </p:nvSpPr>
        <p:spPr/>
        <p:txBody>
          <a:bodyPr>
            <a:normAutofit lnSpcReduction="10000"/>
          </a:bodyPr>
          <a:lstStyle/>
          <a:p>
            <a:pPr lvl="0">
              <a:buFont typeface="Wingdings" panose="05000000000000000000" pitchFamily="2" charset="2"/>
              <a:buChar char="§"/>
            </a:pPr>
            <a:r>
              <a:rPr lang="cs-CZ" dirty="0" smtClean="0"/>
              <a:t> 40 </a:t>
            </a:r>
            <a:r>
              <a:rPr lang="cs-CZ" dirty="0"/>
              <a:t>% </a:t>
            </a:r>
            <a:r>
              <a:rPr lang="cs-CZ" dirty="0" smtClean="0"/>
              <a:t>male </a:t>
            </a:r>
            <a:r>
              <a:rPr lang="cs-CZ" dirty="0" err="1" smtClean="0"/>
              <a:t>factor</a:t>
            </a:r>
            <a:endParaRPr lang="cs-CZ" dirty="0" smtClean="0"/>
          </a:p>
          <a:p>
            <a:pPr lvl="0">
              <a:buFont typeface="Wingdings" panose="05000000000000000000" pitchFamily="2" charset="2"/>
              <a:buChar char="§"/>
            </a:pPr>
            <a:r>
              <a:rPr lang="cs-CZ" dirty="0"/>
              <a:t> </a:t>
            </a:r>
            <a:r>
              <a:rPr lang="cs-CZ" dirty="0" smtClean="0"/>
              <a:t>40 </a:t>
            </a:r>
            <a:r>
              <a:rPr lang="cs-CZ" dirty="0"/>
              <a:t>%  </a:t>
            </a:r>
            <a:r>
              <a:rPr lang="cs-CZ" dirty="0" err="1" smtClean="0"/>
              <a:t>female</a:t>
            </a:r>
            <a:r>
              <a:rPr lang="cs-CZ" dirty="0" smtClean="0"/>
              <a:t> </a:t>
            </a:r>
            <a:r>
              <a:rPr lang="cs-CZ" dirty="0" err="1" smtClean="0"/>
              <a:t>factor</a:t>
            </a:r>
            <a:endParaRPr lang="cs-CZ" dirty="0" smtClean="0"/>
          </a:p>
          <a:p>
            <a:pPr lvl="0">
              <a:buFont typeface="Wingdings" panose="05000000000000000000" pitchFamily="2" charset="2"/>
              <a:buChar char="§"/>
            </a:pPr>
            <a:r>
              <a:rPr lang="cs-CZ" dirty="0"/>
              <a:t> </a:t>
            </a:r>
            <a:r>
              <a:rPr lang="cs-CZ" dirty="0" smtClean="0"/>
              <a:t>20 % - </a:t>
            </a:r>
            <a:r>
              <a:rPr lang="cs-CZ" dirty="0" err="1" smtClean="0"/>
              <a:t>the</a:t>
            </a:r>
            <a:r>
              <a:rPr lang="cs-CZ" dirty="0" smtClean="0"/>
              <a:t> cause </a:t>
            </a:r>
            <a:r>
              <a:rPr lang="cs-CZ" dirty="0" err="1" smtClean="0"/>
              <a:t>remains</a:t>
            </a:r>
            <a:r>
              <a:rPr lang="cs-CZ" dirty="0" smtClean="0"/>
              <a:t> </a:t>
            </a:r>
            <a:r>
              <a:rPr lang="cs-CZ" dirty="0" err="1" smtClean="0"/>
              <a:t>unrevealed</a:t>
            </a:r>
            <a:endParaRPr lang="cs-CZ" dirty="0" smtClean="0"/>
          </a:p>
          <a:p>
            <a:pPr lvl="0">
              <a:buFont typeface="Wingdings" panose="05000000000000000000" pitchFamily="2" charset="2"/>
              <a:buChar char="§"/>
            </a:pPr>
            <a:r>
              <a:rPr lang="cs-CZ" dirty="0" smtClean="0"/>
              <a:t> </a:t>
            </a:r>
            <a:r>
              <a:rPr lang="en-US" dirty="0" smtClean="0"/>
              <a:t>I</a:t>
            </a:r>
            <a:r>
              <a:rPr lang="cs-CZ" dirty="0" smtClean="0"/>
              <a:t>n </a:t>
            </a:r>
            <a:r>
              <a:rPr lang="cs-CZ" dirty="0" err="1" smtClean="0"/>
              <a:t>women</a:t>
            </a:r>
            <a:r>
              <a:rPr lang="en-US" dirty="0" smtClean="0"/>
              <a:t>, </a:t>
            </a:r>
            <a:r>
              <a:rPr lang="en-US" dirty="0"/>
              <a:t>infertility may be caused by </a:t>
            </a:r>
            <a:r>
              <a:rPr lang="cs-CZ" dirty="0" err="1" smtClean="0"/>
              <a:t>life</a:t>
            </a:r>
            <a:r>
              <a:rPr lang="cs-CZ" dirty="0" smtClean="0"/>
              <a:t> style </a:t>
            </a:r>
            <a:r>
              <a:rPr lang="cs-CZ" dirty="0" err="1" smtClean="0"/>
              <a:t>factors</a:t>
            </a:r>
            <a:r>
              <a:rPr lang="cs-CZ" dirty="0" smtClean="0"/>
              <a:t>, </a:t>
            </a:r>
            <a:r>
              <a:rPr lang="cs-CZ" dirty="0" err="1" smtClean="0"/>
              <a:t>increasing</a:t>
            </a:r>
            <a:r>
              <a:rPr lang="cs-CZ" dirty="0" smtClean="0"/>
              <a:t> </a:t>
            </a:r>
            <a:r>
              <a:rPr lang="cs-CZ" dirty="0" err="1" smtClean="0"/>
              <a:t>maternal</a:t>
            </a:r>
            <a:r>
              <a:rPr lang="cs-CZ" dirty="0" smtClean="0"/>
              <a:t> </a:t>
            </a:r>
            <a:r>
              <a:rPr lang="cs-CZ" dirty="0" err="1" smtClean="0"/>
              <a:t>age</a:t>
            </a:r>
            <a:r>
              <a:rPr lang="cs-CZ" dirty="0" smtClean="0"/>
              <a:t>, </a:t>
            </a:r>
            <a:r>
              <a:rPr lang="cs-CZ" dirty="0" err="1" smtClean="0"/>
              <a:t>genetic</a:t>
            </a:r>
            <a:r>
              <a:rPr lang="cs-CZ" dirty="0"/>
              <a:t> </a:t>
            </a:r>
            <a:r>
              <a:rPr lang="cs-CZ" dirty="0" smtClean="0"/>
              <a:t>and </a:t>
            </a:r>
            <a:r>
              <a:rPr lang="cs-CZ" dirty="0" err="1" smtClean="0"/>
              <a:t>immunologic</a:t>
            </a:r>
            <a:r>
              <a:rPr lang="cs-CZ" dirty="0" smtClean="0"/>
              <a:t> </a:t>
            </a:r>
            <a:r>
              <a:rPr lang="cs-CZ" dirty="0" err="1" smtClean="0"/>
              <a:t>factors</a:t>
            </a:r>
            <a:r>
              <a:rPr lang="cs-CZ" dirty="0" smtClean="0"/>
              <a:t>, </a:t>
            </a:r>
            <a:r>
              <a:rPr lang="cs-CZ" dirty="0" err="1" smtClean="0"/>
              <a:t>infections</a:t>
            </a:r>
            <a:r>
              <a:rPr lang="cs-CZ" dirty="0" smtClean="0"/>
              <a:t>, </a:t>
            </a:r>
            <a:r>
              <a:rPr lang="cs-CZ" dirty="0" err="1" smtClean="0"/>
              <a:t>oncological</a:t>
            </a:r>
            <a:r>
              <a:rPr lang="cs-CZ" dirty="0" smtClean="0"/>
              <a:t> </a:t>
            </a:r>
            <a:r>
              <a:rPr lang="cs-CZ" dirty="0" err="1" smtClean="0"/>
              <a:t>treatment</a:t>
            </a:r>
            <a:r>
              <a:rPr lang="cs-CZ" dirty="0" smtClean="0"/>
              <a:t>, </a:t>
            </a:r>
            <a:r>
              <a:rPr lang="en-US" dirty="0" smtClean="0"/>
              <a:t>a </a:t>
            </a:r>
            <a:r>
              <a:rPr lang="en-US" dirty="0"/>
              <a:t>range of abnormalities of the ovaries, uterus, fallopian tubes, </a:t>
            </a:r>
            <a:r>
              <a:rPr lang="en-US" dirty="0" smtClean="0"/>
              <a:t>endocrine </a:t>
            </a:r>
            <a:r>
              <a:rPr lang="en-US" dirty="0" err="1" smtClean="0"/>
              <a:t>syst</a:t>
            </a:r>
            <a:r>
              <a:rPr lang="cs-CZ" dirty="0" smtClean="0"/>
              <a:t>e</a:t>
            </a:r>
            <a:r>
              <a:rPr lang="en-US" dirty="0" smtClean="0"/>
              <a:t>m</a:t>
            </a:r>
            <a:r>
              <a:rPr lang="cs-CZ" dirty="0" smtClean="0"/>
              <a:t> </a:t>
            </a:r>
            <a:r>
              <a:rPr lang="cs-CZ" dirty="0" err="1" smtClean="0"/>
              <a:t>disorders</a:t>
            </a:r>
            <a:r>
              <a:rPr lang="en-US" dirty="0" smtClean="0"/>
              <a:t>,</a:t>
            </a:r>
            <a:r>
              <a:rPr lang="cs-CZ" dirty="0" smtClean="0"/>
              <a:t> </a:t>
            </a:r>
            <a:r>
              <a:rPr lang="cs-CZ" dirty="0" err="1" smtClean="0"/>
              <a:t>etc</a:t>
            </a:r>
            <a:r>
              <a:rPr lang="cs-CZ" dirty="0" smtClean="0"/>
              <a:t>.</a:t>
            </a:r>
          </a:p>
          <a:p>
            <a:pPr lvl="0">
              <a:buFont typeface="Wingdings" panose="05000000000000000000" pitchFamily="2" charset="2"/>
              <a:buChar char="§"/>
            </a:pPr>
            <a:r>
              <a:rPr lang="cs-CZ" dirty="0"/>
              <a:t> </a:t>
            </a:r>
            <a:r>
              <a:rPr lang="en-US" dirty="0" smtClean="0"/>
              <a:t>In  m</a:t>
            </a:r>
            <a:r>
              <a:rPr lang="cs-CZ" dirty="0" smtClean="0"/>
              <a:t>en</a:t>
            </a:r>
            <a:r>
              <a:rPr lang="en-US" dirty="0" smtClean="0"/>
              <a:t>, </a:t>
            </a:r>
            <a:r>
              <a:rPr lang="en-US" dirty="0"/>
              <a:t>infertility is </a:t>
            </a:r>
            <a:r>
              <a:rPr lang="en-US" dirty="0" smtClean="0"/>
              <a:t>caused </a:t>
            </a:r>
            <a:r>
              <a:rPr lang="en-US" dirty="0"/>
              <a:t>by </a:t>
            </a:r>
            <a:r>
              <a:rPr lang="cs-CZ" dirty="0" err="1" smtClean="0"/>
              <a:t>life</a:t>
            </a:r>
            <a:r>
              <a:rPr lang="cs-CZ" dirty="0" smtClean="0"/>
              <a:t> style </a:t>
            </a:r>
            <a:r>
              <a:rPr lang="cs-CZ" dirty="0" err="1" smtClean="0"/>
              <a:t>factors</a:t>
            </a:r>
            <a:r>
              <a:rPr lang="cs-CZ" dirty="0" smtClean="0"/>
              <a:t>, </a:t>
            </a:r>
            <a:r>
              <a:rPr lang="cs-CZ" dirty="0" err="1" smtClean="0"/>
              <a:t>genetic</a:t>
            </a:r>
            <a:r>
              <a:rPr lang="cs-CZ" dirty="0" smtClean="0"/>
              <a:t> </a:t>
            </a:r>
            <a:r>
              <a:rPr lang="cs-CZ" dirty="0" err="1" smtClean="0"/>
              <a:t>factors</a:t>
            </a:r>
            <a:r>
              <a:rPr lang="cs-CZ" dirty="0" smtClean="0"/>
              <a:t>, </a:t>
            </a:r>
            <a:r>
              <a:rPr lang="cs-CZ" dirty="0" err="1" smtClean="0"/>
              <a:t>oncological</a:t>
            </a:r>
            <a:r>
              <a:rPr lang="cs-CZ" dirty="0" smtClean="0"/>
              <a:t> </a:t>
            </a:r>
            <a:r>
              <a:rPr lang="cs-CZ" dirty="0" err="1" smtClean="0"/>
              <a:t>treatment</a:t>
            </a:r>
            <a:r>
              <a:rPr lang="cs-CZ" dirty="0" smtClean="0"/>
              <a:t>, </a:t>
            </a:r>
            <a:r>
              <a:rPr lang="cs-CZ" dirty="0" err="1" smtClean="0"/>
              <a:t>anatomical</a:t>
            </a:r>
            <a:r>
              <a:rPr lang="cs-CZ" dirty="0" smtClean="0"/>
              <a:t> </a:t>
            </a:r>
            <a:r>
              <a:rPr lang="cs-CZ" dirty="0" err="1" smtClean="0"/>
              <a:t>obstructions</a:t>
            </a:r>
            <a:r>
              <a:rPr lang="cs-CZ" dirty="0" smtClean="0"/>
              <a:t>, </a:t>
            </a:r>
            <a:r>
              <a:rPr lang="cs-CZ" dirty="0" err="1" smtClean="0"/>
              <a:t>infections</a:t>
            </a:r>
            <a:r>
              <a:rPr lang="cs-CZ" dirty="0" smtClean="0"/>
              <a:t>, </a:t>
            </a:r>
            <a:r>
              <a:rPr lang="en-US" dirty="0" smtClean="0"/>
              <a:t>problems </a:t>
            </a:r>
            <a:r>
              <a:rPr lang="en-US" dirty="0"/>
              <a:t>in the ejection of </a:t>
            </a:r>
            <a:r>
              <a:rPr lang="en-US" dirty="0" smtClean="0"/>
              <a:t>semen, </a:t>
            </a:r>
            <a:r>
              <a:rPr lang="en-US" dirty="0"/>
              <a:t>absence or low levels of sperm, or abnormal </a:t>
            </a:r>
            <a:r>
              <a:rPr lang="en-US" dirty="0" smtClean="0"/>
              <a:t>morphology </a:t>
            </a:r>
            <a:r>
              <a:rPr lang="en-US" dirty="0"/>
              <a:t>and </a:t>
            </a:r>
            <a:r>
              <a:rPr lang="en-US" dirty="0" smtClean="0"/>
              <a:t>movement </a:t>
            </a:r>
            <a:r>
              <a:rPr lang="en-US" dirty="0"/>
              <a:t>of the </a:t>
            </a:r>
            <a:r>
              <a:rPr lang="en-US" dirty="0" smtClean="0"/>
              <a:t>sperm</a:t>
            </a:r>
            <a:r>
              <a:rPr lang="cs-CZ" dirty="0" smtClean="0"/>
              <a:t>, </a:t>
            </a:r>
            <a:r>
              <a:rPr lang="cs-CZ" dirty="0" err="1" smtClean="0"/>
              <a:t>etc</a:t>
            </a:r>
            <a:r>
              <a:rPr lang="cs-CZ" dirty="0" smtClean="0"/>
              <a:t>.</a:t>
            </a:r>
          </a:p>
          <a:p>
            <a:pPr lvl="0">
              <a:buFont typeface="Wingdings" panose="05000000000000000000" pitchFamily="2" charset="2"/>
              <a:buChar char="§"/>
            </a:pPr>
            <a:r>
              <a:rPr lang="cs-CZ" dirty="0"/>
              <a:t> </a:t>
            </a:r>
            <a:r>
              <a:rPr lang="cs-CZ" dirty="0" smtClean="0"/>
              <a:t>WHO: „</a:t>
            </a:r>
            <a:r>
              <a:rPr lang="en-US" dirty="0"/>
              <a:t> For both women and men, however, environmental and lifestyle factors such as smoking, excessive alcohol intake, obesity and exposure to environmental pollutants have been associated with lower fertility rates</a:t>
            </a:r>
            <a:r>
              <a:rPr lang="en-US" dirty="0" smtClean="0"/>
              <a:t>.</a:t>
            </a:r>
            <a:r>
              <a:rPr lang="cs-CZ" dirty="0" smtClean="0"/>
              <a:t>“</a:t>
            </a:r>
            <a:endParaRPr lang="cs-CZ" dirty="0"/>
          </a:p>
        </p:txBody>
      </p:sp>
      <p:sp>
        <p:nvSpPr>
          <p:cNvPr id="5" name="Obdélník 4"/>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3143373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mn-lt"/>
              </a:rPr>
              <a:t>E</a:t>
            </a:r>
            <a:r>
              <a:rPr lang="cs-CZ" dirty="0" err="1" smtClean="0">
                <a:latin typeface="+mn-lt"/>
              </a:rPr>
              <a:t>xamination</a:t>
            </a:r>
            <a:r>
              <a:rPr lang="cs-CZ" dirty="0" smtClean="0">
                <a:latin typeface="+mn-lt"/>
              </a:rPr>
              <a:t> </a:t>
            </a:r>
            <a:r>
              <a:rPr lang="cs-CZ" dirty="0" err="1" smtClean="0">
                <a:latin typeface="+mn-lt"/>
              </a:rPr>
              <a:t>of</a:t>
            </a:r>
            <a:r>
              <a:rPr lang="cs-CZ" dirty="0" smtClean="0">
                <a:latin typeface="+mn-lt"/>
              </a:rPr>
              <a:t> </a:t>
            </a:r>
            <a:r>
              <a:rPr lang="cs-CZ" dirty="0" err="1" smtClean="0">
                <a:latin typeface="+mn-lt"/>
              </a:rPr>
              <a:t>infertile</a:t>
            </a:r>
            <a:r>
              <a:rPr lang="cs-CZ" dirty="0" smtClean="0">
                <a:latin typeface="+mn-lt"/>
              </a:rPr>
              <a:t> </a:t>
            </a:r>
            <a:r>
              <a:rPr lang="cs-CZ" dirty="0" err="1" smtClean="0">
                <a:latin typeface="+mn-lt"/>
              </a:rPr>
              <a:t>couple</a:t>
            </a:r>
            <a:endParaRPr lang="cs-CZ" dirty="0">
              <a:latin typeface="+mn-lt"/>
            </a:endParaRPr>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dirty="0" smtClean="0"/>
              <a:t> </a:t>
            </a:r>
            <a:r>
              <a:rPr lang="en-US" dirty="0" smtClean="0"/>
              <a:t>interview </a:t>
            </a:r>
            <a:r>
              <a:rPr lang="cs-CZ" dirty="0" err="1" smtClean="0"/>
              <a:t>with</a:t>
            </a:r>
            <a:r>
              <a:rPr lang="cs-CZ" dirty="0" smtClean="0"/>
              <a:t> a </a:t>
            </a:r>
            <a:r>
              <a:rPr lang="cs-CZ" dirty="0" err="1" smtClean="0"/>
              <a:t>doctor</a:t>
            </a:r>
            <a:endParaRPr lang="cs-CZ" dirty="0" smtClean="0"/>
          </a:p>
          <a:p>
            <a:pPr>
              <a:buFont typeface="Wingdings" panose="05000000000000000000" pitchFamily="2" charset="2"/>
              <a:buChar char="§"/>
            </a:pPr>
            <a:r>
              <a:rPr lang="cs-CZ" dirty="0"/>
              <a:t> </a:t>
            </a:r>
            <a:r>
              <a:rPr lang="en-US" dirty="0" smtClean="0"/>
              <a:t>physical </a:t>
            </a:r>
            <a:r>
              <a:rPr lang="en-US" dirty="0"/>
              <a:t>examination of reproductive organs</a:t>
            </a:r>
            <a:r>
              <a:rPr lang="en-US" dirty="0" smtClean="0"/>
              <a:t>,</a:t>
            </a:r>
            <a:endParaRPr lang="cs-CZ" dirty="0" smtClean="0"/>
          </a:p>
          <a:p>
            <a:pPr>
              <a:buFont typeface="Wingdings" panose="05000000000000000000" pitchFamily="2" charset="2"/>
              <a:buChar char="§"/>
            </a:pPr>
            <a:r>
              <a:rPr lang="en-US" dirty="0" smtClean="0"/>
              <a:t> ultrasound </a:t>
            </a:r>
            <a:r>
              <a:rPr lang="en-US" dirty="0"/>
              <a:t>examination </a:t>
            </a:r>
            <a:endParaRPr lang="cs-CZ" dirty="0" smtClean="0"/>
          </a:p>
          <a:p>
            <a:pPr>
              <a:buFont typeface="Wingdings" panose="05000000000000000000" pitchFamily="2" charset="2"/>
              <a:buChar char="§"/>
            </a:pPr>
            <a:r>
              <a:rPr lang="cs-CZ" dirty="0"/>
              <a:t> </a:t>
            </a:r>
            <a:r>
              <a:rPr lang="en-US" dirty="0" smtClean="0"/>
              <a:t>semen </a:t>
            </a:r>
            <a:r>
              <a:rPr lang="en-US" dirty="0"/>
              <a:t>examination </a:t>
            </a:r>
            <a:endParaRPr lang="cs-CZ" dirty="0" smtClean="0"/>
          </a:p>
          <a:p>
            <a:pPr>
              <a:buFont typeface="Wingdings" panose="05000000000000000000" pitchFamily="2" charset="2"/>
              <a:buChar char="§"/>
            </a:pPr>
            <a:r>
              <a:rPr lang="cs-CZ" dirty="0"/>
              <a:t> </a:t>
            </a:r>
            <a:r>
              <a:rPr lang="en-US" dirty="0" smtClean="0"/>
              <a:t>ovulation </a:t>
            </a:r>
            <a:r>
              <a:rPr lang="en-US" dirty="0"/>
              <a:t>examination </a:t>
            </a:r>
            <a:endParaRPr lang="cs-CZ" dirty="0" smtClean="0"/>
          </a:p>
          <a:p>
            <a:pPr>
              <a:buFont typeface="Wingdings" panose="05000000000000000000" pitchFamily="2" charset="2"/>
              <a:buChar char="§"/>
            </a:pPr>
            <a:r>
              <a:rPr lang="cs-CZ" dirty="0"/>
              <a:t> </a:t>
            </a:r>
            <a:r>
              <a:rPr lang="en-US" dirty="0" smtClean="0"/>
              <a:t>blood </a:t>
            </a:r>
            <a:r>
              <a:rPr lang="en-US" dirty="0"/>
              <a:t>tests (hormones, immunology</a:t>
            </a:r>
            <a:r>
              <a:rPr lang="en-US" dirty="0" smtClean="0"/>
              <a:t>)</a:t>
            </a:r>
            <a:endParaRPr lang="cs-CZ" dirty="0" smtClean="0"/>
          </a:p>
          <a:p>
            <a:pPr>
              <a:buFont typeface="Wingdings" panose="05000000000000000000" pitchFamily="2" charset="2"/>
              <a:buChar char="§"/>
            </a:pPr>
            <a:r>
              <a:rPr lang="cs-CZ" dirty="0"/>
              <a:t> </a:t>
            </a:r>
            <a:r>
              <a:rPr lang="cs-CZ" dirty="0" err="1" smtClean="0"/>
              <a:t>genetic</a:t>
            </a:r>
            <a:r>
              <a:rPr lang="cs-CZ" dirty="0" smtClean="0"/>
              <a:t> </a:t>
            </a:r>
            <a:r>
              <a:rPr lang="cs-CZ" dirty="0" err="1" smtClean="0"/>
              <a:t>tests</a:t>
            </a:r>
            <a:endParaRPr lang="cs-CZ" dirty="0" smtClean="0"/>
          </a:p>
          <a:p>
            <a:pPr>
              <a:buFont typeface="Wingdings" panose="05000000000000000000" pitchFamily="2" charset="2"/>
              <a:buChar char="§"/>
            </a:pPr>
            <a:r>
              <a:rPr lang="cs-CZ" dirty="0"/>
              <a:t> </a:t>
            </a:r>
            <a:r>
              <a:rPr lang="cs-CZ" dirty="0" err="1" smtClean="0"/>
              <a:t>etc</a:t>
            </a:r>
            <a:r>
              <a:rPr lang="cs-CZ" dirty="0" smtClean="0"/>
              <a:t>. </a:t>
            </a:r>
            <a:endParaRPr lang="cs-CZ" dirty="0"/>
          </a:p>
        </p:txBody>
      </p:sp>
      <p:sp>
        <p:nvSpPr>
          <p:cNvPr id="4" name="Obdélník 3"/>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115248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mn-lt"/>
              </a:rPr>
              <a:t>Treatment</a:t>
            </a:r>
            <a:endParaRPr lang="cs-CZ" dirty="0">
              <a:latin typeface="+mn-lt"/>
            </a:endParaRPr>
          </a:p>
        </p:txBody>
      </p:sp>
      <p:sp>
        <p:nvSpPr>
          <p:cNvPr id="3" name="Zástupný symbol pro obsah 2"/>
          <p:cNvSpPr>
            <a:spLocks noGrp="1"/>
          </p:cNvSpPr>
          <p:nvPr>
            <p:ph idx="1"/>
          </p:nvPr>
        </p:nvSpPr>
        <p:spPr/>
        <p:txBody>
          <a:bodyPr>
            <a:normAutofit/>
          </a:bodyPr>
          <a:lstStyle/>
          <a:p>
            <a:pPr lvl="0">
              <a:buFont typeface="Wingdings" panose="05000000000000000000" pitchFamily="2" charset="2"/>
              <a:buChar char="§"/>
            </a:pPr>
            <a:r>
              <a:rPr lang="cs-CZ" dirty="0" smtClean="0"/>
              <a:t> </a:t>
            </a:r>
            <a:r>
              <a:rPr lang="en-US" dirty="0"/>
              <a:t>lifestyle </a:t>
            </a:r>
            <a:r>
              <a:rPr lang="en-US" dirty="0" smtClean="0"/>
              <a:t>change</a:t>
            </a:r>
            <a:r>
              <a:rPr lang="cs-CZ" dirty="0" smtClean="0"/>
              <a:t>s</a:t>
            </a:r>
            <a:r>
              <a:rPr lang="en-US" dirty="0" smtClean="0"/>
              <a:t>: </a:t>
            </a:r>
            <a:r>
              <a:rPr lang="en-US" dirty="0"/>
              <a:t>reduce smoking, alcohol, increase physical activity, reduce stress, put emphasis on a quality and balanced diet,… </a:t>
            </a:r>
            <a:endParaRPr lang="cs-CZ" dirty="0" smtClean="0"/>
          </a:p>
          <a:p>
            <a:pPr lvl="0">
              <a:buFont typeface="Wingdings" panose="05000000000000000000" pitchFamily="2" charset="2"/>
              <a:buChar char="§"/>
            </a:pPr>
            <a:r>
              <a:rPr lang="cs-CZ" dirty="0"/>
              <a:t> </a:t>
            </a:r>
            <a:r>
              <a:rPr lang="en-US" dirty="0" smtClean="0"/>
              <a:t>rehabilitation </a:t>
            </a:r>
            <a:r>
              <a:rPr lang="en-US" dirty="0"/>
              <a:t>and spa treatment (method of </a:t>
            </a:r>
            <a:r>
              <a:rPr lang="en-US" dirty="0" err="1"/>
              <a:t>Ludmila</a:t>
            </a:r>
            <a:r>
              <a:rPr lang="en-US" dirty="0"/>
              <a:t> </a:t>
            </a:r>
            <a:r>
              <a:rPr lang="en-US" dirty="0" err="1"/>
              <a:t>Mojžíšová</a:t>
            </a:r>
            <a:r>
              <a:rPr lang="en-US" dirty="0" smtClean="0"/>
              <a:t>)</a:t>
            </a:r>
            <a:endParaRPr lang="cs-CZ" dirty="0" smtClean="0"/>
          </a:p>
          <a:p>
            <a:pPr lvl="0">
              <a:buFont typeface="Wingdings" panose="05000000000000000000" pitchFamily="2" charset="2"/>
              <a:buChar char="§"/>
            </a:pPr>
            <a:r>
              <a:rPr lang="en-US" dirty="0" smtClean="0"/>
              <a:t> </a:t>
            </a:r>
            <a:r>
              <a:rPr lang="en-US" dirty="0"/>
              <a:t>drug treatment </a:t>
            </a:r>
            <a:r>
              <a:rPr lang="en-US" dirty="0" smtClean="0"/>
              <a:t>(infection</a:t>
            </a:r>
            <a:r>
              <a:rPr lang="cs-CZ" dirty="0" smtClean="0"/>
              <a:t> </a:t>
            </a:r>
            <a:r>
              <a:rPr lang="cs-CZ" dirty="0" err="1" smtClean="0"/>
              <a:t>treatment</a:t>
            </a:r>
            <a:r>
              <a:rPr lang="en-US" dirty="0" smtClean="0"/>
              <a:t>, </a:t>
            </a:r>
            <a:r>
              <a:rPr lang="en-US" dirty="0"/>
              <a:t>correction of hormonal imbalance</a:t>
            </a:r>
            <a:r>
              <a:rPr lang="en-US" dirty="0" smtClean="0"/>
              <a:t>,…)</a:t>
            </a:r>
            <a:endParaRPr lang="cs-CZ" dirty="0" smtClean="0"/>
          </a:p>
          <a:p>
            <a:pPr lvl="0">
              <a:buFont typeface="Wingdings" panose="05000000000000000000" pitchFamily="2" charset="2"/>
              <a:buChar char="§"/>
            </a:pPr>
            <a:r>
              <a:rPr lang="en-US" dirty="0" smtClean="0"/>
              <a:t> </a:t>
            </a:r>
            <a:r>
              <a:rPr lang="en-US" dirty="0"/>
              <a:t>surgical </a:t>
            </a:r>
            <a:r>
              <a:rPr lang="en-US" dirty="0" smtClean="0"/>
              <a:t>solution</a:t>
            </a:r>
            <a:r>
              <a:rPr lang="cs-CZ" dirty="0" smtClean="0"/>
              <a:t>s</a:t>
            </a:r>
            <a:r>
              <a:rPr lang="en-US" dirty="0" smtClean="0"/>
              <a:t> </a:t>
            </a:r>
            <a:r>
              <a:rPr lang="en-US" dirty="0"/>
              <a:t>(removal of anatomical defects, removal of obstructions,…) </a:t>
            </a:r>
            <a:endParaRPr lang="cs-CZ" dirty="0" smtClean="0"/>
          </a:p>
          <a:p>
            <a:pPr lvl="0">
              <a:buFont typeface="Wingdings" panose="05000000000000000000" pitchFamily="2" charset="2"/>
              <a:buChar char="§"/>
            </a:pPr>
            <a:r>
              <a:rPr lang="cs-CZ" dirty="0"/>
              <a:t> </a:t>
            </a:r>
            <a:r>
              <a:rPr lang="en-US" dirty="0" smtClean="0"/>
              <a:t>assisted reproduction</a:t>
            </a:r>
            <a:r>
              <a:rPr lang="cs-CZ" dirty="0" smtClean="0"/>
              <a:t> </a:t>
            </a:r>
            <a:r>
              <a:rPr lang="cs-CZ" dirty="0" err="1" smtClean="0"/>
              <a:t>techniques</a:t>
            </a:r>
            <a:r>
              <a:rPr lang="en-US" dirty="0" smtClean="0"/>
              <a:t>: </a:t>
            </a:r>
            <a:r>
              <a:rPr lang="cs-CZ" dirty="0" err="1" smtClean="0"/>
              <a:t>utmost</a:t>
            </a:r>
            <a:r>
              <a:rPr lang="cs-CZ" dirty="0" smtClean="0"/>
              <a:t> </a:t>
            </a:r>
            <a:r>
              <a:rPr lang="cs-CZ" dirty="0" err="1" smtClean="0"/>
              <a:t>possibility</a:t>
            </a:r>
            <a:r>
              <a:rPr lang="en-US" dirty="0" smtClean="0"/>
              <a:t>, </a:t>
            </a:r>
            <a:r>
              <a:rPr lang="en-US" dirty="0"/>
              <a:t>suitable only for certain diagnoses</a:t>
            </a:r>
            <a:endParaRPr lang="cs-CZ" dirty="0"/>
          </a:p>
        </p:txBody>
      </p:sp>
      <p:sp>
        <p:nvSpPr>
          <p:cNvPr id="6" name="Obdélník 5"/>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2827558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0291" y="286603"/>
            <a:ext cx="11397673" cy="1450757"/>
          </a:xfrm>
        </p:spPr>
        <p:txBody>
          <a:bodyPr>
            <a:normAutofit/>
          </a:bodyPr>
          <a:lstStyle/>
          <a:p>
            <a:r>
              <a:rPr lang="en-US" dirty="0"/>
              <a:t>Indications for assisted reproduction methods</a:t>
            </a:r>
            <a:endParaRPr lang="cs-CZ" dirty="0">
              <a:latin typeface="+mn-lt"/>
            </a:endParaRPr>
          </a:p>
        </p:txBody>
      </p:sp>
      <p:sp>
        <p:nvSpPr>
          <p:cNvPr id="3" name="Zástupný symbol pro obsah 2"/>
          <p:cNvSpPr>
            <a:spLocks noGrp="1"/>
          </p:cNvSpPr>
          <p:nvPr>
            <p:ph idx="1"/>
          </p:nvPr>
        </p:nvSpPr>
        <p:spPr/>
        <p:txBody>
          <a:bodyPr>
            <a:normAutofit fontScale="85000" lnSpcReduction="20000"/>
          </a:bodyPr>
          <a:lstStyle/>
          <a:p>
            <a:pPr>
              <a:lnSpc>
                <a:spcPct val="120000"/>
              </a:lnSpc>
              <a:buFont typeface="Wingdings" panose="05000000000000000000" pitchFamily="2" charset="2"/>
              <a:buChar char="§"/>
              <a:defRPr/>
            </a:pPr>
            <a:r>
              <a:rPr lang="cs-CZ" dirty="0" smtClean="0"/>
              <a:t> </a:t>
            </a:r>
            <a:r>
              <a:rPr lang="cs-CZ" dirty="0" err="1"/>
              <a:t>the</a:t>
            </a:r>
            <a:r>
              <a:rPr lang="cs-CZ" dirty="0"/>
              <a:t> </a:t>
            </a:r>
            <a:r>
              <a:rPr lang="cs-CZ" dirty="0" err="1"/>
              <a:t>female</a:t>
            </a:r>
            <a:r>
              <a:rPr lang="cs-CZ" dirty="0"/>
              <a:t> and male </a:t>
            </a:r>
            <a:r>
              <a:rPr lang="cs-CZ" dirty="0" err="1"/>
              <a:t>factors</a:t>
            </a:r>
            <a:r>
              <a:rPr lang="cs-CZ" dirty="0"/>
              <a:t> </a:t>
            </a:r>
            <a:r>
              <a:rPr lang="cs-CZ" dirty="0" err="1"/>
              <a:t>apply</a:t>
            </a:r>
            <a:r>
              <a:rPr lang="cs-CZ" dirty="0"/>
              <a:t> 1: 1 </a:t>
            </a:r>
            <a:endParaRPr lang="cs-CZ" dirty="0" smtClean="0"/>
          </a:p>
          <a:p>
            <a:pPr>
              <a:lnSpc>
                <a:spcPct val="120000"/>
              </a:lnSpc>
              <a:buFont typeface="Wingdings" panose="05000000000000000000" pitchFamily="2" charset="2"/>
              <a:buChar char="§"/>
              <a:defRPr/>
            </a:pPr>
            <a:r>
              <a:rPr lang="cs-CZ" dirty="0"/>
              <a:t> </a:t>
            </a:r>
            <a:r>
              <a:rPr lang="cs-CZ" dirty="0" err="1" smtClean="0"/>
              <a:t>immunological</a:t>
            </a:r>
            <a:r>
              <a:rPr lang="cs-CZ" dirty="0" smtClean="0"/>
              <a:t> </a:t>
            </a:r>
            <a:r>
              <a:rPr lang="cs-CZ" dirty="0"/>
              <a:t>sterility (a </a:t>
            </a:r>
            <a:r>
              <a:rPr lang="cs-CZ" dirty="0" err="1"/>
              <a:t>woman</a:t>
            </a:r>
            <a:r>
              <a:rPr lang="cs-CZ" dirty="0"/>
              <a:t> </a:t>
            </a:r>
            <a:r>
              <a:rPr lang="cs-CZ" dirty="0" err="1"/>
              <a:t>makes</a:t>
            </a:r>
            <a:r>
              <a:rPr lang="cs-CZ" dirty="0"/>
              <a:t> </a:t>
            </a:r>
            <a:r>
              <a:rPr lang="cs-CZ" dirty="0" err="1"/>
              <a:t>antibodies</a:t>
            </a:r>
            <a:r>
              <a:rPr lang="cs-CZ" dirty="0"/>
              <a:t> </a:t>
            </a:r>
            <a:r>
              <a:rPr lang="cs-CZ" dirty="0" err="1"/>
              <a:t>against</a:t>
            </a:r>
            <a:r>
              <a:rPr lang="cs-CZ" dirty="0"/>
              <a:t> her </a:t>
            </a:r>
            <a:r>
              <a:rPr lang="cs-CZ" dirty="0" err="1"/>
              <a:t>partner's</a:t>
            </a:r>
            <a:r>
              <a:rPr lang="cs-CZ" dirty="0"/>
              <a:t> </a:t>
            </a:r>
            <a:r>
              <a:rPr lang="cs-CZ" dirty="0" err="1"/>
              <a:t>sperm</a:t>
            </a:r>
            <a:r>
              <a:rPr lang="cs-CZ" dirty="0" smtClean="0"/>
              <a:t>,…)</a:t>
            </a:r>
          </a:p>
          <a:p>
            <a:pPr>
              <a:lnSpc>
                <a:spcPct val="120000"/>
              </a:lnSpc>
              <a:buFont typeface="Wingdings" panose="05000000000000000000" pitchFamily="2" charset="2"/>
              <a:buChar char="§"/>
              <a:defRPr/>
            </a:pPr>
            <a:r>
              <a:rPr lang="cs-CZ" dirty="0"/>
              <a:t> </a:t>
            </a:r>
            <a:r>
              <a:rPr lang="cs-CZ" dirty="0" err="1" smtClean="0"/>
              <a:t>endometriosis</a:t>
            </a:r>
            <a:r>
              <a:rPr lang="cs-CZ" dirty="0"/>
              <a:t>, </a:t>
            </a:r>
            <a:r>
              <a:rPr lang="cs-CZ" dirty="0" err="1"/>
              <a:t>obstructed</a:t>
            </a:r>
            <a:r>
              <a:rPr lang="cs-CZ" dirty="0"/>
              <a:t> </a:t>
            </a:r>
            <a:r>
              <a:rPr lang="cs-CZ" dirty="0" err="1"/>
              <a:t>fallopian</a:t>
            </a:r>
            <a:r>
              <a:rPr lang="cs-CZ" dirty="0"/>
              <a:t> </a:t>
            </a:r>
            <a:r>
              <a:rPr lang="cs-CZ" dirty="0" err="1"/>
              <a:t>tubes</a:t>
            </a:r>
            <a:r>
              <a:rPr lang="cs-CZ" dirty="0"/>
              <a:t>, </a:t>
            </a:r>
            <a:r>
              <a:rPr lang="cs-CZ" dirty="0" err="1"/>
              <a:t>ovulation</a:t>
            </a:r>
            <a:r>
              <a:rPr lang="cs-CZ" dirty="0"/>
              <a:t> </a:t>
            </a:r>
            <a:r>
              <a:rPr lang="cs-CZ" dirty="0" err="1"/>
              <a:t>disorders</a:t>
            </a:r>
            <a:r>
              <a:rPr lang="cs-CZ" dirty="0"/>
              <a:t>,… </a:t>
            </a:r>
            <a:endParaRPr lang="cs-CZ" dirty="0" smtClean="0"/>
          </a:p>
          <a:p>
            <a:pPr>
              <a:lnSpc>
                <a:spcPct val="120000"/>
              </a:lnSpc>
              <a:buFont typeface="Wingdings" panose="05000000000000000000" pitchFamily="2" charset="2"/>
              <a:buChar char="§"/>
              <a:defRPr/>
            </a:pPr>
            <a:r>
              <a:rPr lang="cs-CZ" dirty="0"/>
              <a:t> </a:t>
            </a:r>
            <a:r>
              <a:rPr lang="cs-CZ" dirty="0" err="1" smtClean="0"/>
              <a:t>sperm</a:t>
            </a:r>
            <a:r>
              <a:rPr lang="cs-CZ" dirty="0" smtClean="0"/>
              <a:t> </a:t>
            </a:r>
            <a:r>
              <a:rPr lang="cs-CZ" dirty="0" err="1"/>
              <a:t>production</a:t>
            </a:r>
            <a:r>
              <a:rPr lang="cs-CZ" dirty="0"/>
              <a:t> </a:t>
            </a:r>
            <a:r>
              <a:rPr lang="cs-CZ" dirty="0" err="1" smtClean="0"/>
              <a:t>disorders</a:t>
            </a:r>
            <a:endParaRPr lang="cs-CZ" dirty="0"/>
          </a:p>
          <a:p>
            <a:pPr>
              <a:lnSpc>
                <a:spcPct val="120000"/>
              </a:lnSpc>
              <a:buFont typeface="Wingdings" panose="05000000000000000000" pitchFamily="2" charset="2"/>
              <a:buChar char="§"/>
              <a:defRPr/>
            </a:pPr>
            <a:r>
              <a:rPr lang="cs-CZ" dirty="0" smtClean="0"/>
              <a:t> </a:t>
            </a:r>
            <a:r>
              <a:rPr lang="cs-CZ" dirty="0" err="1"/>
              <a:t>obstruction</a:t>
            </a:r>
            <a:r>
              <a:rPr lang="cs-CZ" dirty="0"/>
              <a:t> </a:t>
            </a:r>
            <a:r>
              <a:rPr lang="cs-CZ" dirty="0" err="1"/>
              <a:t>of</a:t>
            </a:r>
            <a:r>
              <a:rPr lang="cs-CZ" dirty="0"/>
              <a:t> </a:t>
            </a:r>
            <a:r>
              <a:rPr lang="cs-CZ" dirty="0" err="1"/>
              <a:t>the</a:t>
            </a:r>
            <a:r>
              <a:rPr lang="cs-CZ" dirty="0"/>
              <a:t> </a:t>
            </a:r>
            <a:r>
              <a:rPr lang="cs-CZ" dirty="0" err="1"/>
              <a:t>excretory</a:t>
            </a:r>
            <a:r>
              <a:rPr lang="cs-CZ" dirty="0"/>
              <a:t> </a:t>
            </a:r>
            <a:r>
              <a:rPr lang="cs-CZ" dirty="0" err="1" smtClean="0"/>
              <a:t>tract</a:t>
            </a:r>
            <a:r>
              <a:rPr lang="cs-CZ" dirty="0" smtClean="0"/>
              <a:t> </a:t>
            </a:r>
          </a:p>
          <a:p>
            <a:pPr>
              <a:lnSpc>
                <a:spcPct val="120000"/>
              </a:lnSpc>
              <a:buFont typeface="Wingdings" panose="05000000000000000000" pitchFamily="2" charset="2"/>
              <a:buChar char="§"/>
              <a:defRPr/>
            </a:pPr>
            <a:r>
              <a:rPr lang="cs-CZ" dirty="0"/>
              <a:t> </a:t>
            </a:r>
            <a:r>
              <a:rPr lang="cs-CZ" dirty="0" err="1" smtClean="0"/>
              <a:t>infections</a:t>
            </a:r>
            <a:r>
              <a:rPr lang="cs-CZ" dirty="0"/>
              <a:t>,… </a:t>
            </a:r>
            <a:endParaRPr lang="cs-CZ" dirty="0" smtClean="0"/>
          </a:p>
          <a:p>
            <a:pPr>
              <a:lnSpc>
                <a:spcPct val="120000"/>
              </a:lnSpc>
              <a:buFont typeface="Wingdings" panose="05000000000000000000" pitchFamily="2" charset="2"/>
              <a:buChar char="§"/>
              <a:defRPr/>
            </a:pPr>
            <a:r>
              <a:rPr lang="cs-CZ" dirty="0" smtClean="0"/>
              <a:t>sterility </a:t>
            </a:r>
            <a:r>
              <a:rPr lang="cs-CZ" dirty="0" err="1"/>
              <a:t>requiring</a:t>
            </a:r>
            <a:r>
              <a:rPr lang="cs-CZ" dirty="0"/>
              <a:t> </a:t>
            </a:r>
            <a:r>
              <a:rPr lang="cs-CZ" dirty="0" err="1" smtClean="0"/>
              <a:t>surgery</a:t>
            </a:r>
            <a:r>
              <a:rPr lang="cs-CZ" dirty="0"/>
              <a:t> </a:t>
            </a:r>
            <a:r>
              <a:rPr lang="cs-CZ" dirty="0" err="1" smtClean="0"/>
              <a:t>or</a:t>
            </a:r>
            <a:r>
              <a:rPr lang="cs-CZ" dirty="0" smtClean="0"/>
              <a:t> </a:t>
            </a:r>
            <a:r>
              <a:rPr lang="cs-CZ" dirty="0"/>
              <a:t>gamete </a:t>
            </a:r>
            <a:r>
              <a:rPr lang="cs-CZ" dirty="0" err="1"/>
              <a:t>donation</a:t>
            </a:r>
            <a:r>
              <a:rPr lang="cs-CZ" dirty="0"/>
              <a:t> (</a:t>
            </a:r>
            <a:r>
              <a:rPr lang="cs-CZ" dirty="0" err="1"/>
              <a:t>sperm</a:t>
            </a:r>
            <a:r>
              <a:rPr lang="cs-CZ" dirty="0"/>
              <a:t>, </a:t>
            </a:r>
            <a:r>
              <a:rPr lang="cs-CZ" dirty="0" err="1"/>
              <a:t>oocytes</a:t>
            </a:r>
            <a:r>
              <a:rPr lang="cs-CZ" dirty="0"/>
              <a:t>, </a:t>
            </a:r>
            <a:r>
              <a:rPr lang="cs-CZ" dirty="0" err="1"/>
              <a:t>embryos</a:t>
            </a:r>
            <a:r>
              <a:rPr lang="cs-CZ" dirty="0"/>
              <a:t>) </a:t>
            </a:r>
            <a:endParaRPr lang="cs-CZ" dirty="0" smtClean="0"/>
          </a:p>
          <a:p>
            <a:pPr>
              <a:lnSpc>
                <a:spcPct val="120000"/>
              </a:lnSpc>
              <a:buFont typeface="Wingdings" panose="05000000000000000000" pitchFamily="2" charset="2"/>
              <a:buChar char="§"/>
              <a:defRPr/>
            </a:pPr>
            <a:r>
              <a:rPr lang="cs-CZ" dirty="0"/>
              <a:t> </a:t>
            </a:r>
            <a:r>
              <a:rPr lang="cs-CZ" dirty="0" err="1" smtClean="0"/>
              <a:t>genetic</a:t>
            </a:r>
            <a:r>
              <a:rPr lang="cs-CZ" dirty="0" smtClean="0"/>
              <a:t> </a:t>
            </a:r>
            <a:r>
              <a:rPr lang="cs-CZ" dirty="0" err="1"/>
              <a:t>factor</a:t>
            </a:r>
            <a:r>
              <a:rPr lang="cs-CZ" dirty="0"/>
              <a:t> (Turner syndrome X0, </a:t>
            </a:r>
            <a:r>
              <a:rPr lang="cs-CZ" dirty="0" err="1"/>
              <a:t>Klinefelter's</a:t>
            </a:r>
            <a:r>
              <a:rPr lang="cs-CZ" dirty="0"/>
              <a:t> syndrome XXY</a:t>
            </a:r>
            <a:r>
              <a:rPr lang="cs-CZ" dirty="0" smtClean="0"/>
              <a:t>,…)</a:t>
            </a:r>
          </a:p>
          <a:p>
            <a:pPr>
              <a:lnSpc>
                <a:spcPct val="120000"/>
              </a:lnSpc>
              <a:buFont typeface="Wingdings" panose="05000000000000000000" pitchFamily="2" charset="2"/>
              <a:buChar char="§"/>
              <a:defRPr/>
            </a:pPr>
            <a:r>
              <a:rPr lang="cs-CZ" dirty="0"/>
              <a:t> </a:t>
            </a:r>
            <a:r>
              <a:rPr lang="cs-CZ" dirty="0" err="1" smtClean="0"/>
              <a:t>psychological</a:t>
            </a:r>
            <a:r>
              <a:rPr lang="cs-CZ" dirty="0" smtClean="0"/>
              <a:t> </a:t>
            </a:r>
            <a:r>
              <a:rPr lang="cs-CZ" dirty="0" err="1"/>
              <a:t>aspects</a:t>
            </a:r>
            <a:r>
              <a:rPr lang="cs-CZ" dirty="0" smtClean="0"/>
              <a:t> </a:t>
            </a:r>
            <a:endParaRPr lang="cs-CZ" dirty="0"/>
          </a:p>
        </p:txBody>
      </p:sp>
      <p:sp>
        <p:nvSpPr>
          <p:cNvPr id="4" name="Obdélník 3"/>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406521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mn-lt"/>
              </a:rPr>
              <a:t>Man </a:t>
            </a:r>
            <a:r>
              <a:rPr lang="cs-CZ" dirty="0" err="1" smtClean="0">
                <a:latin typeface="+mn-lt"/>
              </a:rPr>
              <a:t>treatment</a:t>
            </a:r>
            <a:endParaRPr lang="cs-CZ" dirty="0">
              <a:latin typeface="+mn-lt"/>
            </a:endParaRPr>
          </a:p>
        </p:txBody>
      </p:sp>
      <p:sp>
        <p:nvSpPr>
          <p:cNvPr id="5" name="Obdélník 4"/>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
        <p:nvSpPr>
          <p:cNvPr id="10" name="Obdélník 9"/>
          <p:cNvSpPr/>
          <p:nvPr/>
        </p:nvSpPr>
        <p:spPr>
          <a:xfrm>
            <a:off x="646545" y="1656738"/>
            <a:ext cx="10612582" cy="3970318"/>
          </a:xfrm>
          <a:prstGeom prst="rect">
            <a:avLst/>
          </a:prstGeom>
        </p:spPr>
        <p:txBody>
          <a:bodyPr wrap="square">
            <a:spAutoFit/>
          </a:bodyPr>
          <a:lstStyle/>
          <a:p>
            <a:pPr marL="285750" indent="-285750">
              <a:buFont typeface="Wingdings" panose="05000000000000000000" pitchFamily="2" charset="2"/>
              <a:buChar char="§"/>
            </a:pPr>
            <a:r>
              <a:rPr lang="cs-CZ" b="1" dirty="0" err="1">
                <a:solidFill>
                  <a:srgbClr val="000000"/>
                </a:solidFill>
              </a:rPr>
              <a:t>s</a:t>
            </a:r>
            <a:r>
              <a:rPr lang="cs-CZ" b="1" dirty="0" err="1" smtClean="0">
                <a:solidFill>
                  <a:srgbClr val="000000"/>
                </a:solidFill>
              </a:rPr>
              <a:t>perm</a:t>
            </a:r>
            <a:r>
              <a:rPr lang="cs-CZ" b="1" dirty="0" smtClean="0">
                <a:solidFill>
                  <a:srgbClr val="000000"/>
                </a:solidFill>
              </a:rPr>
              <a:t> </a:t>
            </a:r>
            <a:r>
              <a:rPr lang="cs-CZ" b="1" dirty="0" err="1" smtClean="0">
                <a:solidFill>
                  <a:srgbClr val="000000"/>
                </a:solidFill>
              </a:rPr>
              <a:t>count</a:t>
            </a:r>
            <a:r>
              <a:rPr lang="cs-CZ" b="1" dirty="0" smtClean="0">
                <a:solidFill>
                  <a:srgbClr val="000000"/>
                </a:solidFill>
              </a:rPr>
              <a:t> </a:t>
            </a:r>
            <a:r>
              <a:rPr lang="cs-CZ" b="1" dirty="0" err="1" smtClean="0">
                <a:solidFill>
                  <a:srgbClr val="000000"/>
                </a:solidFill>
              </a:rPr>
              <a:t>evaluation</a:t>
            </a:r>
            <a:r>
              <a:rPr lang="cs-CZ" dirty="0" smtClean="0">
                <a:solidFill>
                  <a:srgbClr val="000000"/>
                </a:solidFill>
              </a:rPr>
              <a:t>:</a:t>
            </a:r>
            <a:r>
              <a:rPr lang="en-US" dirty="0" smtClean="0">
                <a:solidFill>
                  <a:srgbClr val="000000"/>
                </a:solidFill>
              </a:rPr>
              <a:t> </a:t>
            </a:r>
            <a:r>
              <a:rPr lang="en-US" dirty="0">
                <a:solidFill>
                  <a:srgbClr val="000000"/>
                </a:solidFill>
              </a:rPr>
              <a:t>after 3-4 days of sexual abstinence abnormality → repeat the examination at intervals of 2 to 3 months, if the abnormalities </a:t>
            </a:r>
            <a:r>
              <a:rPr lang="cs-CZ" dirty="0" smtClean="0">
                <a:solidFill>
                  <a:srgbClr val="000000"/>
                </a:solidFill>
              </a:rPr>
              <a:t>are </a:t>
            </a:r>
            <a:r>
              <a:rPr lang="cs-CZ" dirty="0" err="1" smtClean="0">
                <a:solidFill>
                  <a:srgbClr val="000000"/>
                </a:solidFill>
              </a:rPr>
              <a:t>still</a:t>
            </a:r>
            <a:r>
              <a:rPr lang="cs-CZ" dirty="0" smtClean="0">
                <a:solidFill>
                  <a:srgbClr val="000000"/>
                </a:solidFill>
              </a:rPr>
              <a:t> </a:t>
            </a:r>
            <a:r>
              <a:rPr lang="cs-CZ" dirty="0" err="1" smtClean="0">
                <a:solidFill>
                  <a:srgbClr val="000000"/>
                </a:solidFill>
              </a:rPr>
              <a:t>present</a:t>
            </a:r>
            <a:r>
              <a:rPr lang="en-US" dirty="0" smtClean="0">
                <a:solidFill>
                  <a:srgbClr val="000000"/>
                </a:solidFill>
              </a:rPr>
              <a:t>, </a:t>
            </a:r>
            <a:r>
              <a:rPr lang="en-US" dirty="0">
                <a:solidFill>
                  <a:srgbClr val="000000"/>
                </a:solidFill>
              </a:rPr>
              <a:t>visit a urologist / </a:t>
            </a:r>
            <a:r>
              <a:rPr lang="en-US" dirty="0" err="1" smtClean="0">
                <a:solidFill>
                  <a:srgbClr val="000000"/>
                </a:solidFill>
              </a:rPr>
              <a:t>andrologist</a:t>
            </a:r>
            <a:r>
              <a:rPr lang="cs-CZ" dirty="0" smtClean="0">
                <a:solidFill>
                  <a:srgbClr val="000000"/>
                </a:solidFill>
              </a:rPr>
              <a:t>; t</a:t>
            </a:r>
            <a:r>
              <a:rPr lang="en-US" dirty="0" smtClean="0">
                <a:solidFill>
                  <a:srgbClr val="000000"/>
                </a:solidFill>
              </a:rPr>
              <a:t>his </a:t>
            </a:r>
            <a:r>
              <a:rPr lang="en-US" dirty="0">
                <a:solidFill>
                  <a:srgbClr val="000000"/>
                </a:solidFill>
              </a:rPr>
              <a:t>is a basic examination of male </a:t>
            </a:r>
            <a:r>
              <a:rPr lang="en-US" dirty="0" smtClean="0">
                <a:solidFill>
                  <a:srgbClr val="000000"/>
                </a:solidFill>
              </a:rPr>
              <a:t>fertility</a:t>
            </a:r>
            <a:endParaRPr lang="cs-CZ" dirty="0" smtClean="0">
              <a:solidFill>
                <a:srgbClr val="000000"/>
              </a:solidFill>
            </a:endParaRPr>
          </a:p>
          <a:p>
            <a:pPr marL="285750" indent="-285750">
              <a:buFont typeface="Wingdings" panose="05000000000000000000" pitchFamily="2" charset="2"/>
              <a:buChar char="§"/>
            </a:pPr>
            <a:r>
              <a:rPr lang="en-US" dirty="0" smtClean="0">
                <a:solidFill>
                  <a:srgbClr val="000000"/>
                </a:solidFill>
              </a:rPr>
              <a:t> </a:t>
            </a:r>
            <a:r>
              <a:rPr lang="en-US" dirty="0">
                <a:solidFill>
                  <a:srgbClr val="000000"/>
                </a:solidFill>
              </a:rPr>
              <a:t>it is also possible to proceed to: </a:t>
            </a:r>
            <a:r>
              <a:rPr lang="cs-CZ" b="1" dirty="0" smtClean="0">
                <a:solidFill>
                  <a:srgbClr val="000000"/>
                </a:solidFill>
              </a:rPr>
              <a:t>g</a:t>
            </a:r>
            <a:r>
              <a:rPr lang="en-US" b="1" dirty="0" err="1" smtClean="0">
                <a:solidFill>
                  <a:srgbClr val="000000"/>
                </a:solidFill>
              </a:rPr>
              <a:t>enetic</a:t>
            </a:r>
            <a:r>
              <a:rPr lang="en-US" b="1" dirty="0" smtClean="0">
                <a:solidFill>
                  <a:srgbClr val="000000"/>
                </a:solidFill>
              </a:rPr>
              <a:t> </a:t>
            </a:r>
            <a:r>
              <a:rPr lang="en-US" b="1" dirty="0">
                <a:solidFill>
                  <a:srgbClr val="000000"/>
                </a:solidFill>
              </a:rPr>
              <a:t>testing</a:t>
            </a:r>
            <a:r>
              <a:rPr lang="en-US" dirty="0">
                <a:solidFill>
                  <a:srgbClr val="000000"/>
                </a:solidFill>
              </a:rPr>
              <a:t> in men 45+ years, in the absence of sperm in ejaculate + in repeated miscarriages of the partner, in the risk of hereditary defect. </a:t>
            </a:r>
            <a:endParaRPr lang="cs-CZ" dirty="0" smtClean="0">
              <a:solidFill>
                <a:srgbClr val="000000"/>
              </a:solidFill>
            </a:endParaRPr>
          </a:p>
          <a:p>
            <a:pPr marL="342900" indent="-342900">
              <a:buAutoNum type="alphaLcParenR"/>
            </a:pPr>
            <a:r>
              <a:rPr lang="en-US" dirty="0" smtClean="0">
                <a:solidFill>
                  <a:srgbClr val="000000"/>
                </a:solidFill>
              </a:rPr>
              <a:t>microdeletion </a:t>
            </a:r>
            <a:r>
              <a:rPr lang="en-US" dirty="0">
                <a:solidFill>
                  <a:srgbClr val="000000"/>
                </a:solidFill>
              </a:rPr>
              <a:t>on the Y chromosome: 10 </a:t>
            </a:r>
            <a:r>
              <a:rPr lang="en-US" dirty="0" smtClean="0">
                <a:solidFill>
                  <a:srgbClr val="000000"/>
                </a:solidFill>
              </a:rPr>
              <a:t>– 20</a:t>
            </a:r>
            <a:r>
              <a:rPr lang="cs-CZ" dirty="0" smtClean="0">
                <a:solidFill>
                  <a:srgbClr val="000000"/>
                </a:solidFill>
              </a:rPr>
              <a:t> </a:t>
            </a:r>
            <a:r>
              <a:rPr lang="en-US" dirty="0" smtClean="0">
                <a:solidFill>
                  <a:srgbClr val="000000"/>
                </a:solidFill>
              </a:rPr>
              <a:t>% </a:t>
            </a:r>
            <a:r>
              <a:rPr lang="en-US" dirty="0">
                <a:solidFill>
                  <a:srgbClr val="000000"/>
                </a:solidFill>
              </a:rPr>
              <a:t>of patients with less than 2 million sperm / ml, but a normal karyotype → loss of genes responsible for sperm production and development, the disorder is hereditary </a:t>
            </a:r>
            <a:endParaRPr lang="cs-CZ" dirty="0" smtClean="0">
              <a:solidFill>
                <a:srgbClr val="000000"/>
              </a:solidFill>
            </a:endParaRPr>
          </a:p>
          <a:p>
            <a:pPr marL="342900" indent="-342900">
              <a:buAutoNum type="alphaLcParenR" startAt="2"/>
            </a:pPr>
            <a:r>
              <a:rPr lang="en-US" dirty="0" smtClean="0">
                <a:solidFill>
                  <a:srgbClr val="000000"/>
                </a:solidFill>
              </a:rPr>
              <a:t>chromosome </a:t>
            </a:r>
            <a:r>
              <a:rPr lang="en-US" dirty="0">
                <a:solidFill>
                  <a:srgbClr val="000000"/>
                </a:solidFill>
              </a:rPr>
              <a:t>abnormalities: 5 - 15% of men with severe </a:t>
            </a:r>
            <a:r>
              <a:rPr lang="en-US" dirty="0" err="1">
                <a:solidFill>
                  <a:srgbClr val="000000"/>
                </a:solidFill>
              </a:rPr>
              <a:t>spermiogram</a:t>
            </a:r>
            <a:r>
              <a:rPr lang="en-US" dirty="0">
                <a:solidFill>
                  <a:srgbClr val="000000"/>
                </a:solidFill>
              </a:rPr>
              <a:t> disorders have chromosome abnormalities that can be diagnosed from the blood by karyotype </a:t>
            </a:r>
            <a:r>
              <a:rPr lang="en-US" dirty="0" smtClean="0">
                <a:solidFill>
                  <a:srgbClr val="000000"/>
                </a:solidFill>
              </a:rPr>
              <a:t>determination</a:t>
            </a:r>
            <a:endParaRPr lang="cs-CZ" dirty="0" smtClean="0">
              <a:solidFill>
                <a:srgbClr val="000000"/>
              </a:solidFill>
            </a:endParaRPr>
          </a:p>
          <a:p>
            <a:pPr marL="342900" indent="-342900">
              <a:buAutoNum type="alphaLcParenR" startAt="3"/>
            </a:pPr>
            <a:r>
              <a:rPr lang="en-US" dirty="0" smtClean="0">
                <a:solidFill>
                  <a:srgbClr val="000000"/>
                </a:solidFill>
              </a:rPr>
              <a:t>cystic </a:t>
            </a:r>
            <a:r>
              <a:rPr lang="en-US" dirty="0">
                <a:solidFill>
                  <a:srgbClr val="000000"/>
                </a:solidFill>
              </a:rPr>
              <a:t>fibrosis (CF) and congenital vas deferens atresia (CAVD): only in men with complete absence of sperm in the ejaculate. Men with CAVD are highly likely to carry the cystic fibrosis (CF) gene. Therefore, genetic testing for CF must be performed on men in whom no sperm have been found. </a:t>
            </a:r>
            <a:endParaRPr lang="cs-CZ" dirty="0" smtClean="0">
              <a:solidFill>
                <a:srgbClr val="000000"/>
              </a:solidFill>
            </a:endParaRPr>
          </a:p>
          <a:p>
            <a:pPr marL="285750" indent="-285750">
              <a:buFont typeface="Wingdings" panose="05000000000000000000" pitchFamily="2" charset="2"/>
              <a:buChar char="§"/>
            </a:pPr>
            <a:r>
              <a:rPr lang="cs-CZ" b="1" dirty="0">
                <a:solidFill>
                  <a:srgbClr val="000000"/>
                </a:solidFill>
              </a:rPr>
              <a:t>h</a:t>
            </a:r>
            <a:r>
              <a:rPr lang="en-US" b="1" dirty="0" err="1" smtClean="0">
                <a:solidFill>
                  <a:srgbClr val="000000"/>
                </a:solidFill>
              </a:rPr>
              <a:t>ormonal</a:t>
            </a:r>
            <a:r>
              <a:rPr lang="en-US" b="1" dirty="0" smtClean="0">
                <a:solidFill>
                  <a:srgbClr val="000000"/>
                </a:solidFill>
              </a:rPr>
              <a:t> </a:t>
            </a:r>
            <a:r>
              <a:rPr lang="en-US" b="1" dirty="0">
                <a:solidFill>
                  <a:srgbClr val="000000"/>
                </a:solidFill>
              </a:rPr>
              <a:t>examination </a:t>
            </a:r>
            <a:r>
              <a:rPr lang="en-US" dirty="0">
                <a:solidFill>
                  <a:srgbClr val="000000"/>
                </a:solidFill>
              </a:rPr>
              <a:t>of a man for men with low sperm quality: FSH, LH and testosterone, which inform about the hormonal background of sperm production (in men, limited importance in diagnosis)</a:t>
            </a:r>
            <a:endParaRPr lang="cs-CZ" dirty="0"/>
          </a:p>
        </p:txBody>
      </p:sp>
    </p:spTree>
    <p:extLst>
      <p:ext uri="{BB962C8B-B14F-4D97-AF65-F5344CB8AC3E}">
        <p14:creationId xmlns:p14="http://schemas.microsoft.com/office/powerpoint/2010/main" val="1150801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mn-lt"/>
              </a:rPr>
              <a:t>Women</a:t>
            </a:r>
            <a:r>
              <a:rPr lang="cs-CZ" dirty="0" smtClean="0">
                <a:latin typeface="+mn-lt"/>
              </a:rPr>
              <a:t> </a:t>
            </a:r>
            <a:r>
              <a:rPr lang="cs-CZ" dirty="0" err="1" smtClean="0">
                <a:latin typeface="+mn-lt"/>
              </a:rPr>
              <a:t>treatment</a:t>
            </a:r>
            <a:endParaRPr lang="cs-CZ" dirty="0">
              <a:latin typeface="+mn-lt"/>
            </a:endParaRPr>
          </a:p>
        </p:txBody>
      </p:sp>
      <p:sp>
        <p:nvSpPr>
          <p:cNvPr id="3" name="Zástupný symbol pro obsah 2"/>
          <p:cNvSpPr>
            <a:spLocks noGrp="1"/>
          </p:cNvSpPr>
          <p:nvPr>
            <p:ph idx="1"/>
          </p:nvPr>
        </p:nvSpPr>
        <p:spPr>
          <a:xfrm>
            <a:off x="979055" y="1737361"/>
            <a:ext cx="10474035" cy="4524894"/>
          </a:xfrm>
        </p:spPr>
        <p:txBody>
          <a:bodyPr>
            <a:normAutofit fontScale="62500" lnSpcReduction="20000"/>
          </a:bodyPr>
          <a:lstStyle/>
          <a:p>
            <a:pPr lvl="0">
              <a:lnSpc>
                <a:spcPct val="120000"/>
              </a:lnSpc>
              <a:buFont typeface="Wingdings" panose="05000000000000000000" pitchFamily="2" charset="2"/>
              <a:buChar char="§"/>
            </a:pPr>
            <a:r>
              <a:rPr lang="cs-CZ" dirty="0" smtClean="0"/>
              <a:t> </a:t>
            </a:r>
            <a:r>
              <a:rPr lang="en-US" b="1" dirty="0" smtClean="0"/>
              <a:t>Gynecological </a:t>
            </a:r>
            <a:r>
              <a:rPr lang="en-US" b="1" dirty="0"/>
              <a:t>examination, ultrasound of the uterus and ovaries </a:t>
            </a:r>
            <a:endParaRPr lang="cs-CZ" b="1" dirty="0" smtClean="0"/>
          </a:p>
          <a:p>
            <a:pPr lvl="0">
              <a:lnSpc>
                <a:spcPct val="120000"/>
              </a:lnSpc>
              <a:buFont typeface="Wingdings" panose="05000000000000000000" pitchFamily="2" charset="2"/>
              <a:buChar char="§"/>
            </a:pPr>
            <a:r>
              <a:rPr lang="cs-CZ" dirty="0"/>
              <a:t> </a:t>
            </a:r>
            <a:r>
              <a:rPr lang="en-US" b="1" dirty="0" smtClean="0"/>
              <a:t>Examination </a:t>
            </a:r>
            <a:r>
              <a:rPr lang="en-US" b="1" dirty="0"/>
              <a:t>of hormone levels </a:t>
            </a:r>
            <a:r>
              <a:rPr lang="en-US" dirty="0"/>
              <a:t>(blood tests): 1.-3. day of </a:t>
            </a:r>
            <a:r>
              <a:rPr lang="en-US" dirty="0" smtClean="0"/>
              <a:t>menstruation</a:t>
            </a:r>
            <a:r>
              <a:rPr lang="cs-CZ" dirty="0" smtClean="0"/>
              <a:t> </a:t>
            </a:r>
            <a:r>
              <a:rPr lang="en-US" dirty="0" smtClean="0"/>
              <a:t> </a:t>
            </a:r>
            <a:r>
              <a:rPr lang="en-US" dirty="0"/>
              <a:t>→ information on </a:t>
            </a:r>
            <a:r>
              <a:rPr lang="en-US" dirty="0" smtClean="0"/>
              <a:t> </a:t>
            </a:r>
            <a:r>
              <a:rPr lang="cs-CZ" dirty="0" err="1" smtClean="0"/>
              <a:t>function</a:t>
            </a:r>
            <a:r>
              <a:rPr lang="cs-CZ" dirty="0" smtClean="0"/>
              <a:t> </a:t>
            </a:r>
            <a:r>
              <a:rPr lang="cs-CZ" dirty="0" err="1" smtClean="0"/>
              <a:t>of</a:t>
            </a:r>
            <a:r>
              <a:rPr lang="cs-CZ" dirty="0" smtClean="0"/>
              <a:t> </a:t>
            </a:r>
            <a:r>
              <a:rPr lang="en-US" dirty="0" smtClean="0"/>
              <a:t>the </a:t>
            </a:r>
            <a:r>
              <a:rPr lang="en-US" dirty="0"/>
              <a:t>ovaries, their ability to form mature eggs and possible responses to stimulation treatment; FSH, LH, AMH, PRL, TSH. </a:t>
            </a:r>
            <a:endParaRPr lang="cs-CZ" dirty="0"/>
          </a:p>
          <a:p>
            <a:pPr marL="0" lvl="0" indent="0">
              <a:lnSpc>
                <a:spcPct val="120000"/>
              </a:lnSpc>
              <a:buNone/>
            </a:pPr>
            <a:r>
              <a:rPr lang="cs-CZ" dirty="0" smtClean="0"/>
              <a:t>  </a:t>
            </a:r>
            <a:r>
              <a:rPr lang="en-US" dirty="0" smtClean="0"/>
              <a:t>Normal </a:t>
            </a:r>
            <a:r>
              <a:rPr lang="en-US" dirty="0"/>
              <a:t>blood hormone levels: FSH 1.9 - 12 IU / ml, LH 0.9 - 12 IU / ml, prolactin: less than 25 ng / ml, TSH 1.0 - 4.0 IU / ml, AMH (anti-Müllerian hormone) 0.5 - 30 IU / ml (low level = low ovarian reserve) </a:t>
            </a:r>
            <a:endParaRPr lang="cs-CZ" dirty="0" smtClean="0"/>
          </a:p>
          <a:p>
            <a:pPr lvl="0">
              <a:lnSpc>
                <a:spcPct val="120000"/>
              </a:lnSpc>
              <a:buFont typeface="Wingdings" panose="05000000000000000000" pitchFamily="2" charset="2"/>
              <a:buChar char="§"/>
            </a:pPr>
            <a:r>
              <a:rPr lang="cs-CZ" dirty="0"/>
              <a:t> </a:t>
            </a:r>
            <a:r>
              <a:rPr lang="en-US" b="1" dirty="0" smtClean="0"/>
              <a:t>Examination </a:t>
            </a:r>
            <a:r>
              <a:rPr lang="en-US" b="1" dirty="0"/>
              <a:t>of the uterus and fallopian tubes - </a:t>
            </a:r>
            <a:r>
              <a:rPr lang="en-US" b="1" dirty="0" err="1"/>
              <a:t>hysterosalpingography</a:t>
            </a:r>
            <a:r>
              <a:rPr lang="en-US" b="1" dirty="0"/>
              <a:t> (HSG</a:t>
            </a:r>
            <a:r>
              <a:rPr lang="en-US" dirty="0"/>
              <a:t>) using a contrast agent: </a:t>
            </a:r>
            <a:r>
              <a:rPr lang="cs-CZ" dirty="0" err="1" smtClean="0"/>
              <a:t>shows</a:t>
            </a:r>
            <a:r>
              <a:rPr lang="en-US" dirty="0" smtClean="0"/>
              <a:t> </a:t>
            </a:r>
            <a:r>
              <a:rPr lang="en-US" dirty="0"/>
              <a:t>the patency of the fallopian tubes</a:t>
            </a:r>
            <a:r>
              <a:rPr lang="en-US" dirty="0" smtClean="0"/>
              <a:t>, </a:t>
            </a:r>
            <a:r>
              <a:rPr lang="en-US" dirty="0"/>
              <a:t>the shape of the uterine cavity under ultrasound control (</a:t>
            </a:r>
            <a:r>
              <a:rPr lang="en-US" dirty="0" err="1"/>
              <a:t>sono</a:t>
            </a:r>
            <a:r>
              <a:rPr lang="en-US" dirty="0"/>
              <a:t> HSG) or under X-ray control (X-ray HSG). </a:t>
            </a:r>
            <a:r>
              <a:rPr lang="cs-CZ" dirty="0" err="1" smtClean="0"/>
              <a:t>Sono</a:t>
            </a:r>
            <a:r>
              <a:rPr lang="cs-CZ" dirty="0" smtClean="0"/>
              <a:t> </a:t>
            </a:r>
            <a:r>
              <a:rPr lang="en-US" dirty="0" smtClean="0"/>
              <a:t>HSG </a:t>
            </a:r>
            <a:r>
              <a:rPr lang="en-US" dirty="0"/>
              <a:t>is preferred due to the wide availability, painless examination, no X-ray exposure. </a:t>
            </a:r>
            <a:endParaRPr lang="cs-CZ" dirty="0" smtClean="0"/>
          </a:p>
          <a:p>
            <a:pPr lvl="0">
              <a:lnSpc>
                <a:spcPct val="120000"/>
              </a:lnSpc>
              <a:buFont typeface="Wingdings" panose="05000000000000000000" pitchFamily="2" charset="2"/>
              <a:buChar char="§"/>
            </a:pPr>
            <a:r>
              <a:rPr lang="cs-CZ" dirty="0"/>
              <a:t> </a:t>
            </a:r>
            <a:r>
              <a:rPr lang="en-US" b="1" dirty="0" smtClean="0"/>
              <a:t>Reproductive </a:t>
            </a:r>
            <a:r>
              <a:rPr lang="en-US" b="1" dirty="0"/>
              <a:t>tract surgery - hysteroscopy and laparoscopy</a:t>
            </a:r>
            <a:r>
              <a:rPr lang="en-US" dirty="0"/>
              <a:t>: direct view into the uterine cavity (hysteroscopy → </a:t>
            </a:r>
            <a:r>
              <a:rPr lang="en-US" dirty="0" smtClean="0"/>
              <a:t>adhesion</a:t>
            </a:r>
            <a:r>
              <a:rPr lang="cs-CZ" dirty="0" smtClean="0"/>
              <a:t>s,</a:t>
            </a:r>
            <a:r>
              <a:rPr lang="en-US" dirty="0" smtClean="0"/>
              <a:t> </a:t>
            </a:r>
            <a:r>
              <a:rPr lang="en-US" dirty="0"/>
              <a:t>polyps, septa, </a:t>
            </a:r>
            <a:r>
              <a:rPr lang="cs-CZ" dirty="0" err="1" smtClean="0"/>
              <a:t>etc</a:t>
            </a:r>
            <a:r>
              <a:rPr lang="cs-CZ" dirty="0" smtClean="0"/>
              <a:t>.</a:t>
            </a:r>
            <a:r>
              <a:rPr lang="en-US" dirty="0" smtClean="0"/>
              <a:t>) </a:t>
            </a:r>
            <a:r>
              <a:rPr lang="en-US" dirty="0"/>
              <a:t>and view into the abdominal cavity on the uterus, ovaries and fallopian tubes (laparoscopy → endometriosis, </a:t>
            </a:r>
            <a:r>
              <a:rPr lang="en-US" dirty="0" smtClean="0"/>
              <a:t>adhesion</a:t>
            </a:r>
            <a:r>
              <a:rPr lang="cs-CZ" dirty="0" smtClean="0"/>
              <a:t>s</a:t>
            </a:r>
            <a:r>
              <a:rPr lang="en-US" dirty="0" smtClean="0"/>
              <a:t>,</a:t>
            </a:r>
            <a:r>
              <a:rPr lang="cs-CZ" dirty="0" smtClean="0"/>
              <a:t> </a:t>
            </a:r>
            <a:r>
              <a:rPr lang="en-US" dirty="0" smtClean="0"/>
              <a:t>the </a:t>
            </a:r>
            <a:r>
              <a:rPr lang="en-US" dirty="0"/>
              <a:t>patency of the fallopian tubes,… ). </a:t>
            </a:r>
            <a:endParaRPr lang="cs-CZ" dirty="0" smtClean="0"/>
          </a:p>
          <a:p>
            <a:pPr lvl="0">
              <a:lnSpc>
                <a:spcPct val="120000"/>
              </a:lnSpc>
              <a:buFont typeface="Wingdings" panose="05000000000000000000" pitchFamily="2" charset="2"/>
              <a:buChar char="§"/>
            </a:pPr>
            <a:r>
              <a:rPr lang="cs-CZ" dirty="0"/>
              <a:t> </a:t>
            </a:r>
            <a:r>
              <a:rPr lang="en-US" b="1" dirty="0" smtClean="0"/>
              <a:t>Genetic </a:t>
            </a:r>
            <a:r>
              <a:rPr lang="en-US" b="1" dirty="0"/>
              <a:t>testing for female infertility</a:t>
            </a:r>
            <a:r>
              <a:rPr lang="en-US" dirty="0"/>
              <a:t>: </a:t>
            </a:r>
            <a:r>
              <a:rPr lang="cs-CZ" dirty="0" smtClean="0"/>
              <a:t>in case in </a:t>
            </a:r>
            <a:r>
              <a:rPr lang="cs-CZ" dirty="0" err="1" smtClean="0"/>
              <a:t>repeated</a:t>
            </a:r>
            <a:r>
              <a:rPr lang="en-US" dirty="0" smtClean="0"/>
              <a:t> </a:t>
            </a:r>
            <a:r>
              <a:rPr lang="en-US" dirty="0"/>
              <a:t>miscarriages and failed IVF cycles; determination of karyotype (number of chromosomes) </a:t>
            </a:r>
            <a:endParaRPr lang="cs-CZ" dirty="0" smtClean="0"/>
          </a:p>
          <a:p>
            <a:pPr lvl="0">
              <a:lnSpc>
                <a:spcPct val="120000"/>
              </a:lnSpc>
              <a:buFont typeface="Wingdings" panose="05000000000000000000" pitchFamily="2" charset="2"/>
              <a:buChar char="§"/>
            </a:pPr>
            <a:r>
              <a:rPr lang="cs-CZ" dirty="0"/>
              <a:t> </a:t>
            </a:r>
            <a:r>
              <a:rPr lang="en-US" b="1" dirty="0" smtClean="0"/>
              <a:t>Immunological </a:t>
            </a:r>
            <a:r>
              <a:rPr lang="en-US" b="1" dirty="0"/>
              <a:t>examination: </a:t>
            </a:r>
            <a:r>
              <a:rPr lang="en-US" dirty="0"/>
              <a:t>it is not one of the basic fertility examinations, for patients with repeated IUI failures, when the </a:t>
            </a:r>
            <a:r>
              <a:rPr lang="en-US" dirty="0" err="1"/>
              <a:t>spermiogram</a:t>
            </a:r>
            <a:r>
              <a:rPr lang="en-US" dirty="0"/>
              <a:t> of the partner is normal repeatedly; for patients in whom high-quality embryo transfer has been performed repeatedly without success; antibodies against sperm, against trophoblast (placenta) and against embryo envelope (ZP) are examined</a:t>
            </a:r>
            <a:endParaRPr lang="cs-CZ" dirty="0"/>
          </a:p>
        </p:txBody>
      </p:sp>
      <p:sp>
        <p:nvSpPr>
          <p:cNvPr id="5" name="Obdélník 4"/>
          <p:cNvSpPr/>
          <p:nvPr/>
        </p:nvSpPr>
        <p:spPr>
          <a:xfrm>
            <a:off x="5001775" y="6546311"/>
            <a:ext cx="1699504" cy="230832"/>
          </a:xfrm>
          <a:prstGeom prst="rect">
            <a:avLst/>
          </a:prstGeom>
        </p:spPr>
        <p:txBody>
          <a:bodyPr wrap="none">
            <a:spAutoFit/>
          </a:bodyPr>
          <a:lstStyle/>
          <a:p>
            <a:pPr lvl="0" algn="ctr"/>
            <a:r>
              <a:rPr lang="cs-CZ" sz="900" cap="all" dirty="0" smtClean="0">
                <a:solidFill>
                  <a:srgbClr val="FFFFFF"/>
                </a:solidFill>
              </a:rPr>
              <a:t>Bi6140c Embryologie-cvičení</a:t>
            </a:r>
            <a:endParaRPr lang="cs-CZ" sz="900" cap="all" dirty="0">
              <a:solidFill>
                <a:srgbClr val="FFFFFF"/>
              </a:solidFill>
            </a:endParaRPr>
          </a:p>
        </p:txBody>
      </p:sp>
    </p:spTree>
    <p:extLst>
      <p:ext uri="{BB962C8B-B14F-4D97-AF65-F5344CB8AC3E}">
        <p14:creationId xmlns:p14="http://schemas.microsoft.com/office/powerpoint/2010/main" val="296839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Fialová">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568</TotalTime>
  <Words>3190</Words>
  <Application>Microsoft Office PowerPoint</Application>
  <PresentationFormat>Širokoúhlá obrazovka</PresentationFormat>
  <Paragraphs>208</Paragraphs>
  <Slides>27</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Arial</vt:lpstr>
      <vt:lpstr>Calibri</vt:lpstr>
      <vt:lpstr>Verdana Pro</vt:lpstr>
      <vt:lpstr>Wingdings</vt:lpstr>
      <vt:lpstr>Retrospektiva</vt:lpstr>
      <vt:lpstr>Visit to IVF Center www.reprofit.cz Theoretical Introduction</vt:lpstr>
      <vt:lpstr>Important:</vt:lpstr>
      <vt:lpstr>Infertility</vt:lpstr>
      <vt:lpstr>Causes </vt:lpstr>
      <vt:lpstr>Examination of infertile couple</vt:lpstr>
      <vt:lpstr>Treatment</vt:lpstr>
      <vt:lpstr>Indications for assisted reproduction methods</vt:lpstr>
      <vt:lpstr>Man treatment</vt:lpstr>
      <vt:lpstr>Women treatment</vt:lpstr>
      <vt:lpstr>Asisted reproduction (ART, „artificial fertilization): </vt:lpstr>
      <vt:lpstr>ART techniques</vt:lpstr>
      <vt:lpstr>ART techniques</vt:lpstr>
      <vt:lpstr>ART techniques</vt:lpstr>
      <vt:lpstr>ART techniques</vt:lpstr>
      <vt:lpstr>ART techniques</vt:lpstr>
      <vt:lpstr>IVF fertilization – step by ster</vt:lpstr>
      <vt:lpstr>IVF  fertilization - step by step </vt:lpstr>
      <vt:lpstr>IVF  fertilization - step by ster </vt:lpstr>
      <vt:lpstr>IVF  fertilization - step by step</vt:lpstr>
      <vt:lpstr>IVF  fertilization - step by step </vt:lpstr>
      <vt:lpstr>IVF  fertilization  - step by step </vt:lpstr>
      <vt:lpstr>IVF  fertilizace </vt:lpstr>
      <vt:lpstr>IVF  fertilizace – step by step </vt:lpstr>
      <vt:lpstr>Summary of in vitro fertilization (IVF) </vt:lpstr>
      <vt:lpstr>Rules</vt:lpstr>
      <vt:lpstr>Rules in the Czech Republic</vt:lpstr>
      <vt:lpstr>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Vývoj skeletální a svalové soustavy</dc:title>
  <dc:creator>Marek</dc:creator>
  <cp:lastModifiedBy>Helena</cp:lastModifiedBy>
  <cp:revision>67</cp:revision>
  <dcterms:created xsi:type="dcterms:W3CDTF">2021-02-05T14:33:48Z</dcterms:created>
  <dcterms:modified xsi:type="dcterms:W3CDTF">2022-04-06T10:45:06Z</dcterms:modified>
</cp:coreProperties>
</file>