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2"/>
  </p:notesMasterIdLst>
  <p:handoutMasterIdLst>
    <p:handoutMasterId r:id="rId133"/>
  </p:handoutMasterIdLst>
  <p:sldIdLst>
    <p:sldId id="257" r:id="rId2"/>
    <p:sldId id="844" r:id="rId3"/>
    <p:sldId id="258" r:id="rId4"/>
    <p:sldId id="647" r:id="rId5"/>
    <p:sldId id="639" r:id="rId6"/>
    <p:sldId id="640" r:id="rId7"/>
    <p:sldId id="641" r:id="rId8"/>
    <p:sldId id="642" r:id="rId9"/>
    <p:sldId id="643" r:id="rId10"/>
    <p:sldId id="644" r:id="rId11"/>
    <p:sldId id="646" r:id="rId12"/>
    <p:sldId id="650" r:id="rId13"/>
    <p:sldId id="651" r:id="rId14"/>
    <p:sldId id="652" r:id="rId15"/>
    <p:sldId id="653" r:id="rId16"/>
    <p:sldId id="654" r:id="rId17"/>
    <p:sldId id="659" r:id="rId18"/>
    <p:sldId id="655" r:id="rId19"/>
    <p:sldId id="658" r:id="rId20"/>
    <p:sldId id="656" r:id="rId21"/>
    <p:sldId id="657" r:id="rId22"/>
    <p:sldId id="662" r:id="rId23"/>
    <p:sldId id="660" r:id="rId24"/>
    <p:sldId id="661" r:id="rId25"/>
    <p:sldId id="665" r:id="rId26"/>
    <p:sldId id="666" r:id="rId27"/>
    <p:sldId id="664" r:id="rId28"/>
    <p:sldId id="663" r:id="rId29"/>
    <p:sldId id="667" r:id="rId30"/>
    <p:sldId id="668" r:id="rId31"/>
    <p:sldId id="726" r:id="rId32"/>
    <p:sldId id="672" r:id="rId33"/>
    <p:sldId id="669" r:id="rId34"/>
    <p:sldId id="670" r:id="rId35"/>
    <p:sldId id="673" r:id="rId36"/>
    <p:sldId id="725" r:id="rId37"/>
    <p:sldId id="543" r:id="rId38"/>
    <p:sldId id="635" r:id="rId39"/>
    <p:sldId id="636" r:id="rId40"/>
    <p:sldId id="730" r:id="rId41"/>
    <p:sldId id="731" r:id="rId42"/>
    <p:sldId id="732" r:id="rId43"/>
    <p:sldId id="735" r:id="rId44"/>
    <p:sldId id="737" r:id="rId45"/>
    <p:sldId id="733" r:id="rId46"/>
    <p:sldId id="738" r:id="rId47"/>
    <p:sldId id="739" r:id="rId48"/>
    <p:sldId id="740" r:id="rId49"/>
    <p:sldId id="583" r:id="rId50"/>
    <p:sldId id="705" r:id="rId51"/>
    <p:sldId id="734" r:id="rId52"/>
    <p:sldId id="716" r:id="rId53"/>
    <p:sldId id="717" r:id="rId54"/>
    <p:sldId id="706" r:id="rId55"/>
    <p:sldId id="707" r:id="rId56"/>
    <p:sldId id="708" r:id="rId57"/>
    <p:sldId id="691" r:id="rId58"/>
    <p:sldId id="680" r:id="rId59"/>
    <p:sldId id="444" r:id="rId60"/>
    <p:sldId id="445" r:id="rId61"/>
    <p:sldId id="544" r:id="rId62"/>
    <p:sldId id="671" r:id="rId63"/>
    <p:sldId id="581" r:id="rId64"/>
    <p:sldId id="689" r:id="rId65"/>
    <p:sldId id="690" r:id="rId66"/>
    <p:sldId id="745" r:id="rId67"/>
    <p:sldId id="582" r:id="rId68"/>
    <p:sldId id="674" r:id="rId69"/>
    <p:sldId id="709" r:id="rId70"/>
    <p:sldId id="677" r:id="rId71"/>
    <p:sldId id="688" r:id="rId72"/>
    <p:sldId id="686" r:id="rId73"/>
    <p:sldId id="675" r:id="rId74"/>
    <p:sldId id="682" r:id="rId75"/>
    <p:sldId id="676" r:id="rId76"/>
    <p:sldId id="683" r:id="rId77"/>
    <p:sldId id="621" r:id="rId78"/>
    <p:sldId id="578" r:id="rId79"/>
    <p:sldId id="579" r:id="rId80"/>
    <p:sldId id="274" r:id="rId81"/>
    <p:sldId id="713" r:id="rId82"/>
    <p:sldId id="727" r:id="rId83"/>
    <p:sldId id="439" r:id="rId84"/>
    <p:sldId id="728" r:id="rId85"/>
    <p:sldId id="729" r:id="rId86"/>
    <p:sldId id="447" r:id="rId87"/>
    <p:sldId id="442" r:id="rId88"/>
    <p:sldId id="427" r:id="rId89"/>
    <p:sldId id="438" r:id="rId90"/>
    <p:sldId id="440" r:id="rId91"/>
    <p:sldId id="448" r:id="rId92"/>
    <p:sldId id="449" r:id="rId93"/>
    <p:sldId id="450" r:id="rId94"/>
    <p:sldId id="616" r:id="rId95"/>
    <p:sldId id="618" r:id="rId96"/>
    <p:sldId id="617" r:id="rId97"/>
    <p:sldId id="619" r:id="rId98"/>
    <p:sldId id="451" r:id="rId99"/>
    <p:sldId id="452" r:id="rId100"/>
    <p:sldId id="453" r:id="rId101"/>
    <p:sldId id="454" r:id="rId102"/>
    <p:sldId id="455" r:id="rId103"/>
    <p:sldId id="456" r:id="rId104"/>
    <p:sldId id="459" r:id="rId105"/>
    <p:sldId id="458" r:id="rId106"/>
    <p:sldId id="460" r:id="rId107"/>
    <p:sldId id="551" r:id="rId108"/>
    <p:sldId id="828" r:id="rId109"/>
    <p:sldId id="549" r:id="rId110"/>
    <p:sldId id="550" r:id="rId111"/>
    <p:sldId id="554" r:id="rId112"/>
    <p:sldId id="555" r:id="rId113"/>
    <p:sldId id="556" r:id="rId114"/>
    <p:sldId id="557" r:id="rId115"/>
    <p:sldId id="558" r:id="rId116"/>
    <p:sldId id="559" r:id="rId117"/>
    <p:sldId id="560" r:id="rId118"/>
    <p:sldId id="561" r:id="rId119"/>
    <p:sldId id="562" r:id="rId120"/>
    <p:sldId id="563" r:id="rId121"/>
    <p:sldId id="564" r:id="rId122"/>
    <p:sldId id="565" r:id="rId123"/>
    <p:sldId id="611" r:id="rId124"/>
    <p:sldId id="566" r:id="rId125"/>
    <p:sldId id="568" r:id="rId126"/>
    <p:sldId id="570" r:id="rId127"/>
    <p:sldId id="843" r:id="rId128"/>
    <p:sldId id="818" r:id="rId129"/>
    <p:sldId id="835" r:id="rId130"/>
    <p:sldId id="836" r:id="rId131"/>
  </p:sldIdLst>
  <p:sldSz cx="12192000" cy="6858000"/>
  <p:notesSz cx="9866313" cy="67357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4609" autoAdjust="0"/>
  </p:normalViewPr>
  <p:slideViewPr>
    <p:cSldViewPr snapToGrid="0" showGuides="1">
      <p:cViewPr varScale="1">
        <p:scale>
          <a:sx n="120" d="100"/>
          <a:sy n="120" d="100"/>
        </p:scale>
        <p:origin x="120" y="108"/>
      </p:cViewPr>
      <p:guideLst>
        <p:guide orient="horz" pos="2160"/>
        <p:guide pos="3817"/>
      </p:guideLst>
    </p:cSldViewPr>
  </p:slideViewPr>
  <p:notesTextViewPr>
    <p:cViewPr>
      <p:scale>
        <a:sx n="3" d="2"/>
        <a:sy n="3" d="2"/>
      </p:scale>
      <p:origin x="0" y="0"/>
    </p:cViewPr>
  </p:notesTextViewPr>
  <p:sorterViewPr>
    <p:cViewPr varScale="1">
      <p:scale>
        <a:sx n="100" d="100"/>
        <a:sy n="100" d="100"/>
      </p:scale>
      <p:origin x="0" y="-307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318D1627-DE3E-4FFC-AFA8-C7EA83C2F5EC}" type="datetimeFigureOut">
              <a:rPr lang="cs-CZ" smtClean="0"/>
              <a:t>15.05.2022</a:t>
            </a:fld>
            <a:endParaRPr lang="cs-CZ"/>
          </a:p>
        </p:txBody>
      </p:sp>
      <p:sp>
        <p:nvSpPr>
          <p:cNvPr id="4" name="Zástupný symbol pro zápatí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D37176CB-3083-4813-9F04-6E1A5E9F5E21}" type="slidenum">
              <a:rPr lang="cs-CZ" smtClean="0"/>
              <a:t>‹#›</a:t>
            </a:fld>
            <a:endParaRPr lang="cs-CZ"/>
          </a:p>
        </p:txBody>
      </p:sp>
    </p:spTree>
    <p:extLst>
      <p:ext uri="{BB962C8B-B14F-4D97-AF65-F5344CB8AC3E}">
        <p14:creationId xmlns:p14="http://schemas.microsoft.com/office/powerpoint/2010/main" val="386815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E58740A-011B-4365-B1B2-6B9EE96B0F41}" type="datetimeFigureOut">
              <a:rPr lang="cs-CZ" smtClean="0"/>
              <a:t>15.05.2022</a:t>
            </a:fld>
            <a:endParaRPr lang="cs-CZ"/>
          </a:p>
        </p:txBody>
      </p:sp>
      <p:sp>
        <p:nvSpPr>
          <p:cNvPr id="4" name="Zástupný symbol pro obrázek snímk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F490A674-ED36-454B-863A-72790D37B8A1}" type="slidenum">
              <a:rPr lang="cs-CZ" smtClean="0"/>
              <a:t>‹#›</a:t>
            </a:fld>
            <a:endParaRPr lang="cs-CZ"/>
          </a:p>
        </p:txBody>
      </p:sp>
    </p:spTree>
    <p:extLst>
      <p:ext uri="{BB962C8B-B14F-4D97-AF65-F5344CB8AC3E}">
        <p14:creationId xmlns:p14="http://schemas.microsoft.com/office/powerpoint/2010/main" val="408277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583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F36CEB-398C-4F8B-9D7C-1D68814021F1}" type="slidenum">
              <a:rPr lang="cs-CZ" altLang="cs-CZ" smtClean="0">
                <a:solidFill>
                  <a:srgbClr val="000000"/>
                </a:solidFill>
                <a:latin typeface="Arial" panose="020B0604020202020204" pitchFamily="34" charset="0"/>
              </a:rPr>
              <a:pPr>
                <a:spcBef>
                  <a:spcPct val="0"/>
                </a:spcBef>
              </a:pPr>
              <a:t>49</a:t>
            </a:fld>
            <a:endParaRPr lang="cs-CZ" altLang="cs-CZ"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262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4E6FE05-6AD7-4B15-A66F-8191BCA59570}" type="slidenum">
              <a:rPr lang="cs-CZ" smtClean="0"/>
              <a:t>86</a:t>
            </a:fld>
            <a:endParaRPr lang="cs-CZ"/>
          </a:p>
        </p:txBody>
      </p:sp>
    </p:spTree>
    <p:extLst>
      <p:ext uri="{BB962C8B-B14F-4D97-AF65-F5344CB8AC3E}">
        <p14:creationId xmlns:p14="http://schemas.microsoft.com/office/powerpoint/2010/main" val="177740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E360A127-3F3D-4C1E-B282-17A9957885C5}" type="datetimeFigureOut">
              <a:rPr lang="cs-CZ" smtClean="0"/>
              <a:t>15.05.2022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6470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360A127-3F3D-4C1E-B282-17A9957885C5}" type="datetimeFigureOut">
              <a:rPr lang="cs-CZ" smtClean="0"/>
              <a:t>15.05.2022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241597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360A127-3F3D-4C1E-B282-17A9957885C5}" type="datetimeFigureOut">
              <a:rPr lang="cs-CZ" smtClean="0"/>
              <a:t>15.05.2022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385770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360A127-3F3D-4C1E-B282-17A9957885C5}" type="datetimeFigureOut">
              <a:rPr lang="cs-CZ" smtClean="0"/>
              <a:t>15.05.2022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4052151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E360A127-3F3D-4C1E-B282-17A9957885C5}" type="datetimeFigureOut">
              <a:rPr lang="cs-CZ" smtClean="0"/>
              <a:t>15.05.2022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959642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360A127-3F3D-4C1E-B282-17A9957885C5}" type="datetimeFigureOut">
              <a:rPr lang="cs-CZ" smtClean="0"/>
              <a:t>15.05.2022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376230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E360A127-3F3D-4C1E-B282-17A9957885C5}" type="datetimeFigureOut">
              <a:rPr lang="cs-CZ" smtClean="0"/>
              <a:t>15.05.2022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415076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360A127-3F3D-4C1E-B282-17A9957885C5}" type="datetimeFigureOut">
              <a:rPr lang="cs-CZ" smtClean="0"/>
              <a:t>15.05.2022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2191219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360A127-3F3D-4C1E-B282-17A9957885C5}" type="datetimeFigureOut">
              <a:rPr lang="cs-CZ" smtClean="0"/>
              <a:t>15.05.2022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204317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E360A127-3F3D-4C1E-B282-17A9957885C5}" type="datetimeFigureOut">
              <a:rPr lang="cs-CZ" smtClean="0"/>
              <a:t>15.05.2022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274156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E360A127-3F3D-4C1E-B282-17A9957885C5}" type="datetimeFigureOut">
              <a:rPr lang="cs-CZ" smtClean="0"/>
              <a:t>15.05.2022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09FB6F-508D-4650-9223-0181C577C209}" type="slidenum">
              <a:rPr lang="cs-CZ" smtClean="0"/>
              <a:t>‹#›</a:t>
            </a:fld>
            <a:endParaRPr lang="cs-CZ"/>
          </a:p>
        </p:txBody>
      </p:sp>
    </p:spTree>
    <p:extLst>
      <p:ext uri="{BB962C8B-B14F-4D97-AF65-F5344CB8AC3E}">
        <p14:creationId xmlns:p14="http://schemas.microsoft.com/office/powerpoint/2010/main" val="304391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0A127-3F3D-4C1E-B282-17A9957885C5}" type="datetimeFigureOut">
              <a:rPr lang="cs-CZ" smtClean="0"/>
              <a:t>15.05.2022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9FB6F-508D-4650-9223-0181C577C209}" type="slidenum">
              <a:rPr lang="cs-CZ" smtClean="0"/>
              <a:t>‹#›</a:t>
            </a:fld>
            <a:endParaRPr lang="cs-CZ"/>
          </a:p>
        </p:txBody>
      </p:sp>
    </p:spTree>
    <p:extLst>
      <p:ext uri="{BB962C8B-B14F-4D97-AF65-F5344CB8AC3E}">
        <p14:creationId xmlns:p14="http://schemas.microsoft.com/office/powerpoint/2010/main" val="104621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8" Type="http://schemas.openxmlformats.org/officeDocument/2006/relationships/hyperlink" Target="https://cs.wikipedia.org/wiki/Mezibun%C4%9B%C4%8Dn%C3%BD_prostor" TargetMode="External"/><Relationship Id="rId13" Type="http://schemas.openxmlformats.org/officeDocument/2006/relationships/hyperlink" Target="https://cs.wikipedia.org/wiki/Mykorhiza#cite_note-mutualismus-2" TargetMode="External"/><Relationship Id="rId18" Type="http://schemas.openxmlformats.org/officeDocument/2006/relationships/hyperlink" Target="https://cs.wikipedia.org/wiki/Ion" TargetMode="External"/><Relationship Id="rId3" Type="http://schemas.openxmlformats.org/officeDocument/2006/relationships/hyperlink" Target="https://cs.wikipedia.org/wiki/Houby" TargetMode="External"/><Relationship Id="rId21" Type="http://schemas.openxmlformats.org/officeDocument/2006/relationships/hyperlink" Target="https://cs.wikipedia.org/wiki/Enzym" TargetMode="External"/><Relationship Id="rId7" Type="http://schemas.openxmlformats.org/officeDocument/2006/relationships/hyperlink" Target="https://cs.wikipedia.org/w/index.php?title=Prim%C3%A1rn%C3%AD_k%C5%AFra&amp;action=edit&amp;redlink=1" TargetMode="External"/><Relationship Id="rId12" Type="http://schemas.openxmlformats.org/officeDocument/2006/relationships/hyperlink" Target="https://cs.wikipedia.org/wiki/Parazitismus" TargetMode="External"/><Relationship Id="rId17" Type="http://schemas.openxmlformats.org/officeDocument/2006/relationships/hyperlink" Target="https://cs.wikipedia.org/wiki/Dihydrogenfosfore%C4%8Dnan" TargetMode="External"/><Relationship Id="rId2" Type="http://schemas.openxmlformats.org/officeDocument/2006/relationships/hyperlink" Target="https://cs.wikipedia.org/wiki/Symbi%C3%B3za" TargetMode="External"/><Relationship Id="rId16" Type="http://schemas.openxmlformats.org/officeDocument/2006/relationships/hyperlink" Target="https://cs.wikipedia.org/wiki/Miner%C3%A1ln%C3%AD_l%C3%A1tka" TargetMode="External"/><Relationship Id="rId20" Type="http://schemas.openxmlformats.org/officeDocument/2006/relationships/hyperlink" Target="https://cs.wikipedia.org/wiki/Mikroflora" TargetMode="External"/><Relationship Id="rId1" Type="http://schemas.openxmlformats.org/officeDocument/2006/relationships/slideLayout" Target="../slideLayouts/slideLayout2.xml"/><Relationship Id="rId6" Type="http://schemas.openxmlformats.org/officeDocument/2006/relationships/hyperlink" Target="https://cs.wikipedia.org/wiki/Mykorhiza#cite_note-1" TargetMode="External"/><Relationship Id="rId11" Type="http://schemas.openxmlformats.org/officeDocument/2006/relationships/hyperlink" Target="https://cs.wikipedia.org/wiki/Mutualismus" TargetMode="External"/><Relationship Id="rId5" Type="http://schemas.openxmlformats.org/officeDocument/2006/relationships/hyperlink" Target="https://cs.wikipedia.org/wiki/Vy%C5%A1%C5%A1%C3%AD_rostliny" TargetMode="External"/><Relationship Id="rId15" Type="http://schemas.openxmlformats.org/officeDocument/2006/relationships/hyperlink" Target="https://cs.wikipedia.org/wiki/Uhl%C3%ADk" TargetMode="External"/><Relationship Id="rId10" Type="http://schemas.openxmlformats.org/officeDocument/2006/relationships/hyperlink" Target="https://cs.wikipedia.org/w/index.php?title=St%C5%99edn%C3%AD_v%C3%A1lec&amp;action=edit&amp;redlink=1" TargetMode="External"/><Relationship Id="rId19" Type="http://schemas.openxmlformats.org/officeDocument/2006/relationships/hyperlink" Target="https://cs.wikipedia.org/w/index.php?title=Rhirosf%C3%A9ra&amp;action=edit&amp;redlink=1" TargetMode="External"/><Relationship Id="rId4" Type="http://schemas.openxmlformats.org/officeDocument/2006/relationships/hyperlink" Target="https://cs.wikipedia.org/wiki/Ko%C5%99en" TargetMode="External"/><Relationship Id="rId9" Type="http://schemas.openxmlformats.org/officeDocument/2006/relationships/hyperlink" Target="https://cs.wikipedia.org/wiki/Mycelium" TargetMode="External"/><Relationship Id="rId14" Type="http://schemas.openxmlformats.org/officeDocument/2006/relationships/hyperlink" Target="https://cs.wikipedia.org/wiki/Rostliny"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11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11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11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11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gif"/><Relationship Id="rId4" Type="http://schemas.openxmlformats.org/officeDocument/2006/relationships/image" Target="../media/image214.jpeg"/></Relationships>
</file>

<file path=ppt/slides/_rels/slide12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jpeg"/><Relationship Id="rId7" Type="http://schemas.openxmlformats.org/officeDocument/2006/relationships/image" Target="../media/image223.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221.jpeg"/><Relationship Id="rId10" Type="http://schemas.openxmlformats.org/officeDocument/2006/relationships/image" Target="../media/image226.jpeg"/><Relationship Id="rId4" Type="http://schemas.openxmlformats.org/officeDocument/2006/relationships/image" Target="../media/image220.jpeg"/><Relationship Id="rId9" Type="http://schemas.openxmlformats.org/officeDocument/2006/relationships/image" Target="../media/image225.jpeg"/></Relationships>
</file>

<file path=ppt/slides/_rels/slide12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18" Type="http://schemas.openxmlformats.org/officeDocument/2006/relationships/image" Target="../media/image101.jpeg"/><Relationship Id="rId3" Type="http://schemas.openxmlformats.org/officeDocument/2006/relationships/image" Target="../media/image86.pn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 Type="http://schemas.openxmlformats.org/officeDocument/2006/relationships/image" Target="../media/image85.png"/><Relationship Id="rId16"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jpeg"/><Relationship Id="rId19" Type="http://schemas.openxmlformats.org/officeDocument/2006/relationships/image" Target="../media/image102.jpe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97.png"/></Relationships>
</file>

<file path=ppt/slides/_rels/slide12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 Id="rId5" Type="http://schemas.openxmlformats.org/officeDocument/2006/relationships/image" Target="../media/image235.jpeg"/><Relationship Id="rId4" Type="http://schemas.openxmlformats.org/officeDocument/2006/relationships/image" Target="../media/image23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0.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google.cz/url?sa=i&amp;url=https://www.cell.com/trends/parasitology/fulltext/S1471-4922(19)30021-2&amp;psig=AOvVaw1svy3Grm2Ix3VU9pmanSdZ&amp;ust=1618373478970000&amp;source=images&amp;cd=vfe&amp;ved=0CAIQjRxqFwoTCPCPoZ-t-u8CFQAAAAAdAAAAABA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18" Type="http://schemas.openxmlformats.org/officeDocument/2006/relationships/image" Target="../media/image101.jpeg"/><Relationship Id="rId3" Type="http://schemas.openxmlformats.org/officeDocument/2006/relationships/image" Target="../media/image86.pn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 Type="http://schemas.openxmlformats.org/officeDocument/2006/relationships/image" Target="../media/image85.png"/><Relationship Id="rId16"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jpeg"/><Relationship Id="rId19" Type="http://schemas.openxmlformats.org/officeDocument/2006/relationships/image" Target="../media/image102.jpe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7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8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jpg"/><Relationship Id="rId7" Type="http://schemas.openxmlformats.org/officeDocument/2006/relationships/image" Target="../media/image145.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4.jpg"/><Relationship Id="rId11" Type="http://schemas.openxmlformats.org/officeDocument/2006/relationships/image" Target="../media/image149.jpg"/><Relationship Id="rId5" Type="http://schemas.openxmlformats.org/officeDocument/2006/relationships/image" Target="../media/image143.jpg"/><Relationship Id="rId10" Type="http://schemas.openxmlformats.org/officeDocument/2006/relationships/image" Target="../media/image148.jpg"/><Relationship Id="rId4" Type="http://schemas.openxmlformats.org/officeDocument/2006/relationships/image" Target="../media/image142.jpg"/><Relationship Id="rId9" Type="http://schemas.openxmlformats.org/officeDocument/2006/relationships/image" Target="../media/image14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98.xml.rels><?xml version="1.0" encoding="UTF-8" standalone="yes"?>
<Relationships xmlns="http://schemas.openxmlformats.org/package/2006/relationships"><Relationship Id="rId8" Type="http://schemas.openxmlformats.org/officeDocument/2006/relationships/hyperlink" Target="https://cs.wikipedia.org/wiki/Arbuskul%C3%A1rn%C3%AD_mykorhiza" TargetMode="External"/><Relationship Id="rId3" Type="http://schemas.openxmlformats.org/officeDocument/2006/relationships/image" Target="../media/image163.jpeg"/><Relationship Id="rId7" Type="http://schemas.openxmlformats.org/officeDocument/2006/relationships/hyperlink" Target="https://cs.wikipedia.org/wiki/Muchom%C5%AFrka" TargetMode="External"/><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hyperlink" Target="https://cs.wikipedia.org/w/index.php?title=Ko%C5%99enov%C3%A1_%C5%A1pi%C4%8Dka&amp;action=edit&amp;redlink=1" TargetMode="External"/><Relationship Id="rId5" Type="http://schemas.openxmlformats.org/officeDocument/2006/relationships/image" Target="../media/image165.png"/><Relationship Id="rId10" Type="http://schemas.openxmlformats.org/officeDocument/2006/relationships/hyperlink" Target="https://cs.wikipedia.org/wiki/Len" TargetMode="External"/><Relationship Id="rId4" Type="http://schemas.openxmlformats.org/officeDocument/2006/relationships/image" Target="../media/image164.jpeg"/><Relationship Id="rId9" Type="http://schemas.openxmlformats.org/officeDocument/2006/relationships/hyperlink" Target="https://cs.wikipedia.org/w/index.php?title=Prim%C3%A1rn%C3%AD_k%C5%AFra&amp;action=edit&amp;redlink=1"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631950" y="1700214"/>
            <a:ext cx="8686800" cy="5616575"/>
          </a:xfrm>
        </p:spPr>
        <p:txBody>
          <a:bodyPr>
            <a:normAutofit lnSpcReduction="10000"/>
          </a:bodyPr>
          <a:lstStyle/>
          <a:p>
            <a:pPr eaLnBrk="1" hangingPunct="1">
              <a:lnSpc>
                <a:spcPct val="90000"/>
              </a:lnSpc>
              <a:buFontTx/>
              <a:buNone/>
            </a:pPr>
            <a:r>
              <a:rPr lang="cs-CZ" altLang="cs-CZ" sz="2400" dirty="0"/>
              <a:t>		Základní údaje o předmětu:</a:t>
            </a:r>
          </a:p>
          <a:p>
            <a:pPr eaLnBrk="1" hangingPunct="1">
              <a:lnSpc>
                <a:spcPct val="90000"/>
              </a:lnSpc>
              <a:buFontTx/>
              <a:buNone/>
            </a:pPr>
            <a:endParaRPr lang="cs-CZ" altLang="cs-CZ" sz="2400" dirty="0"/>
          </a:p>
          <a:p>
            <a:pPr eaLnBrk="1" hangingPunct="1">
              <a:lnSpc>
                <a:spcPct val="90000"/>
              </a:lnSpc>
              <a:buFontTx/>
              <a:buNone/>
            </a:pPr>
            <a:r>
              <a:rPr lang="cs-CZ" altLang="cs-CZ" sz="2400" dirty="0"/>
              <a:t>		přednáška: pondělí, od 9</a:t>
            </a:r>
            <a:r>
              <a:rPr lang="cs-CZ" altLang="cs-CZ" sz="2400" dirty="0" smtClean="0"/>
              <a:t>.00 </a:t>
            </a:r>
            <a:r>
              <a:rPr lang="cs-CZ" altLang="cs-CZ" sz="2400" dirty="0"/>
              <a:t>do </a:t>
            </a:r>
            <a:r>
              <a:rPr lang="cs-CZ" altLang="cs-CZ" sz="2400" dirty="0" smtClean="0"/>
              <a:t>11.00 </a:t>
            </a:r>
            <a:r>
              <a:rPr lang="cs-CZ" altLang="cs-CZ" sz="2400" dirty="0"/>
              <a:t>hodin, </a:t>
            </a:r>
          </a:p>
          <a:p>
            <a:pPr eaLnBrk="1" hangingPunct="1">
              <a:lnSpc>
                <a:spcPct val="90000"/>
              </a:lnSpc>
              <a:buFontTx/>
              <a:buNone/>
            </a:pPr>
            <a:endParaRPr lang="cs-CZ" altLang="cs-CZ" sz="2400" dirty="0"/>
          </a:p>
          <a:p>
            <a:pPr eaLnBrk="1" hangingPunct="1">
              <a:lnSpc>
                <a:spcPct val="90000"/>
              </a:lnSpc>
              <a:buFontTx/>
              <a:buNone/>
            </a:pPr>
            <a:r>
              <a:rPr lang="cs-CZ" altLang="cs-CZ" sz="2400" dirty="0"/>
              <a:t>		budova </a:t>
            </a:r>
            <a:r>
              <a:rPr lang="cs-CZ" altLang="cs-CZ" sz="2400" dirty="0" smtClean="0"/>
              <a:t>A32</a:t>
            </a:r>
            <a:r>
              <a:rPr lang="cs-CZ" altLang="cs-CZ" sz="2400" dirty="0" smtClean="0">
                <a:solidFill>
                  <a:srgbClr val="FF0000"/>
                </a:solidFill>
              </a:rPr>
              <a:t>, </a:t>
            </a:r>
            <a:r>
              <a:rPr lang="cs-CZ" altLang="cs-CZ" sz="2400" dirty="0"/>
              <a:t>místnost </a:t>
            </a:r>
            <a:r>
              <a:rPr lang="cs-CZ" altLang="cs-CZ" sz="2400" dirty="0" smtClean="0"/>
              <a:t>329</a:t>
            </a:r>
            <a:endParaRPr lang="cs-CZ" altLang="cs-CZ" sz="2400" dirty="0"/>
          </a:p>
          <a:p>
            <a:pPr eaLnBrk="1" hangingPunct="1">
              <a:lnSpc>
                <a:spcPct val="90000"/>
              </a:lnSpc>
              <a:buFontTx/>
              <a:buNone/>
            </a:pPr>
            <a:endParaRPr lang="cs-CZ" altLang="cs-CZ" sz="2400" dirty="0">
              <a:solidFill>
                <a:srgbClr val="FF0000"/>
              </a:solidFill>
            </a:endParaRPr>
          </a:p>
          <a:p>
            <a:pPr eaLnBrk="1" hangingPunct="1">
              <a:lnSpc>
                <a:spcPct val="90000"/>
              </a:lnSpc>
              <a:buFontTx/>
              <a:buNone/>
            </a:pPr>
            <a:r>
              <a:rPr lang="cs-CZ" altLang="cs-CZ" sz="2400" dirty="0"/>
              <a:t>		zkouška (ústní/písemná) se bude konat v kampusu MU 	Bohunicích v pavilonu Ústavu botaniky a zoologie </a:t>
            </a:r>
            <a:r>
              <a:rPr lang="cs-CZ" altLang="cs-CZ" sz="2400" dirty="0" smtClean="0"/>
              <a:t>A31 </a:t>
            </a:r>
            <a:r>
              <a:rPr lang="cs-CZ" altLang="cs-CZ" sz="2400" dirty="0"/>
              <a:t>v </a:t>
            </a:r>
            <a:r>
              <a:rPr lang="cs-CZ" altLang="cs-CZ" sz="2400" dirty="0" smtClean="0"/>
              <a:t>   	místnosti </a:t>
            </a:r>
            <a:r>
              <a:rPr lang="cs-CZ" altLang="cs-CZ" sz="2400" dirty="0"/>
              <a:t>332   – bude </a:t>
            </a:r>
            <a:r>
              <a:rPr lang="cs-CZ" altLang="cs-CZ" sz="2400" dirty="0" err="1"/>
              <a:t>info</a:t>
            </a:r>
            <a:r>
              <a:rPr lang="cs-CZ" altLang="cs-CZ" sz="2400" dirty="0"/>
              <a:t> mailem ???</a:t>
            </a:r>
          </a:p>
          <a:p>
            <a:pPr eaLnBrk="1" hangingPunct="1">
              <a:lnSpc>
                <a:spcPct val="90000"/>
              </a:lnSpc>
              <a:buFontTx/>
              <a:buNone/>
            </a:pPr>
            <a:endParaRPr lang="cs-CZ" altLang="cs-CZ" sz="2400" dirty="0"/>
          </a:p>
          <a:p>
            <a:pPr eaLnBrk="1" hangingPunct="1">
              <a:lnSpc>
                <a:spcPct val="90000"/>
              </a:lnSpc>
              <a:buFontTx/>
              <a:buNone/>
            </a:pPr>
            <a:r>
              <a:rPr lang="cs-CZ" altLang="cs-CZ" sz="2400" dirty="0"/>
              <a:t>		studijní materiály na IS – prezentace a nahrávky</a:t>
            </a:r>
          </a:p>
          <a:p>
            <a:pPr eaLnBrk="1" hangingPunct="1">
              <a:lnSpc>
                <a:spcPct val="90000"/>
              </a:lnSpc>
              <a:buFontTx/>
              <a:buNone/>
            </a:pPr>
            <a:endParaRPr lang="cs-CZ" altLang="cs-CZ" sz="2400" dirty="0"/>
          </a:p>
          <a:p>
            <a:pPr eaLnBrk="1" hangingPunct="1">
              <a:lnSpc>
                <a:spcPct val="90000"/>
              </a:lnSpc>
              <a:buFontTx/>
              <a:buNone/>
            </a:pPr>
            <a:r>
              <a:rPr lang="cs-CZ" altLang="cs-CZ" sz="2400" dirty="0"/>
              <a:t>	</a:t>
            </a:r>
          </a:p>
          <a:p>
            <a:pPr eaLnBrk="1" hangingPunct="1">
              <a:lnSpc>
                <a:spcPct val="90000"/>
              </a:lnSpc>
              <a:buFontTx/>
              <a:buNone/>
            </a:pPr>
            <a:r>
              <a:rPr lang="cs-CZ" altLang="cs-CZ" sz="2400" dirty="0"/>
              <a:t> </a:t>
            </a:r>
          </a:p>
        </p:txBody>
      </p:sp>
      <p:sp>
        <p:nvSpPr>
          <p:cNvPr id="11267" name="Rectangle 2"/>
          <p:cNvSpPr>
            <a:spLocks noGrp="1" noChangeArrowheads="1"/>
          </p:cNvSpPr>
          <p:nvPr>
            <p:ph type="title"/>
          </p:nvPr>
        </p:nvSpPr>
        <p:spPr>
          <a:xfrm>
            <a:off x="3403600" y="254001"/>
            <a:ext cx="5562600" cy="1041399"/>
          </a:xfrm>
        </p:spPr>
        <p:txBody>
          <a:bodyPr/>
          <a:lstStyle/>
          <a:p>
            <a:pPr eaLnBrk="1" hangingPunct="1"/>
            <a:r>
              <a:rPr lang="cs-CZ" altLang="cs-CZ" dirty="0" smtClean="0"/>
              <a:t>Obecná parazitologie</a:t>
            </a:r>
          </a:p>
        </p:txBody>
      </p:sp>
    </p:spTree>
    <p:extLst>
      <p:ext uri="{BB962C8B-B14F-4D97-AF65-F5344CB8AC3E}">
        <p14:creationId xmlns:p14="http://schemas.microsoft.com/office/powerpoint/2010/main" val="2692547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61704" y="1027906"/>
            <a:ext cx="3946360" cy="5673256"/>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064" y="26065"/>
            <a:ext cx="3742341" cy="5699321"/>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18" y="26065"/>
            <a:ext cx="3668586" cy="5673256"/>
          </a:xfrm>
          <a:prstGeom prst="rect">
            <a:avLst/>
          </a:prstGeom>
        </p:spPr>
      </p:pic>
    </p:spTree>
    <p:extLst>
      <p:ext uri="{BB962C8B-B14F-4D97-AF65-F5344CB8AC3E}">
        <p14:creationId xmlns:p14="http://schemas.microsoft.com/office/powerpoint/2010/main" val="37106178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2786449" cy="697556"/>
          </a:xfrm>
        </p:spPr>
        <p:txBody>
          <a:bodyPr>
            <a:normAutofit/>
          </a:bodyPr>
          <a:lstStyle/>
          <a:p>
            <a:r>
              <a:rPr lang="cs-CZ" sz="3600" b="1" dirty="0" smtClean="0"/>
              <a:t>Mykorhiza</a:t>
            </a:r>
            <a:endParaRPr lang="cs-CZ" sz="3600" b="1" dirty="0"/>
          </a:p>
        </p:txBody>
      </p:sp>
      <p:sp>
        <p:nvSpPr>
          <p:cNvPr id="3" name="Zástupný symbol pro obsah 2"/>
          <p:cNvSpPr>
            <a:spLocks noGrp="1"/>
          </p:cNvSpPr>
          <p:nvPr>
            <p:ph idx="1"/>
          </p:nvPr>
        </p:nvSpPr>
        <p:spPr>
          <a:xfrm>
            <a:off x="681678" y="1232499"/>
            <a:ext cx="10515600" cy="4351338"/>
          </a:xfrm>
        </p:spPr>
        <p:txBody>
          <a:bodyPr>
            <a:normAutofit fontScale="92500" lnSpcReduction="20000"/>
          </a:bodyPr>
          <a:lstStyle/>
          <a:p>
            <a:r>
              <a:rPr lang="cs-CZ" sz="2000" b="1" dirty="0"/>
              <a:t>Mykorhiza</a:t>
            </a:r>
            <a:r>
              <a:rPr lang="cs-CZ" sz="2000" dirty="0"/>
              <a:t> (dříve </a:t>
            </a:r>
            <a:r>
              <a:rPr lang="cs-CZ" sz="2000" b="1" dirty="0"/>
              <a:t>mykorrhiza</a:t>
            </a:r>
            <a:r>
              <a:rPr lang="cs-CZ" sz="2000" dirty="0"/>
              <a:t>) je </a:t>
            </a:r>
            <a:r>
              <a:rPr lang="cs-CZ" sz="2000" dirty="0">
                <a:hlinkClick r:id="rId2" tooltip="Symbióza"/>
              </a:rPr>
              <a:t>symbiotické</a:t>
            </a:r>
            <a:r>
              <a:rPr lang="cs-CZ" sz="2000" dirty="0"/>
              <a:t> soužití </a:t>
            </a:r>
            <a:r>
              <a:rPr lang="cs-CZ" sz="2000" dirty="0" smtClean="0">
                <a:hlinkClick r:id="rId3" tooltip="Houby"/>
              </a:rPr>
              <a:t>hub</a:t>
            </a:r>
            <a:r>
              <a:rPr lang="cs-CZ" sz="2000" dirty="0"/>
              <a:t> s </a:t>
            </a:r>
            <a:r>
              <a:rPr lang="cs-CZ" sz="2000" dirty="0">
                <a:hlinkClick r:id="rId4" tooltip="Kořen"/>
              </a:rPr>
              <a:t>kořeny</a:t>
            </a:r>
            <a:r>
              <a:rPr lang="cs-CZ" sz="2000" dirty="0"/>
              <a:t> </a:t>
            </a:r>
            <a:r>
              <a:rPr lang="cs-CZ" sz="2000" dirty="0">
                <a:hlinkClick r:id="rId5" tooltip="Vyšší rostliny"/>
              </a:rPr>
              <a:t>vyšších rostlin</a:t>
            </a:r>
            <a:r>
              <a:rPr lang="cs-CZ" sz="2000" dirty="0"/>
              <a:t>.</a:t>
            </a:r>
            <a:r>
              <a:rPr lang="cs-CZ" sz="2000" baseline="30000" dirty="0">
                <a:hlinkClick r:id="rId6"/>
              </a:rPr>
              <a:t>[1]</a:t>
            </a:r>
            <a:r>
              <a:rPr lang="cs-CZ" sz="2000" dirty="0"/>
              <a:t> Může docházet buď k pronikání houbových vláken do kořenových buněk </a:t>
            </a:r>
            <a:r>
              <a:rPr lang="cs-CZ" sz="2000" dirty="0">
                <a:hlinkClick r:id="rId7" tooltip="Primární kůra (stránka neexistuje)"/>
              </a:rPr>
              <a:t>primární kůry</a:t>
            </a:r>
            <a:r>
              <a:rPr lang="cs-CZ" sz="2000" dirty="0"/>
              <a:t> (</a:t>
            </a:r>
            <a:r>
              <a:rPr lang="cs-CZ" sz="2000" b="1" dirty="0" err="1"/>
              <a:t>endomykorhiza</a:t>
            </a:r>
            <a:r>
              <a:rPr lang="cs-CZ" sz="2000" dirty="0"/>
              <a:t>), v druhém případě zůstávají vlákna jen v </a:t>
            </a:r>
            <a:r>
              <a:rPr lang="cs-CZ" sz="2000" dirty="0">
                <a:hlinkClick r:id="rId8" tooltip="Mezibuněčný prostor"/>
              </a:rPr>
              <a:t>mezibuněčném prostoru</a:t>
            </a:r>
            <a:r>
              <a:rPr lang="cs-CZ" sz="2000" dirty="0"/>
              <a:t> (</a:t>
            </a:r>
            <a:r>
              <a:rPr lang="cs-CZ" sz="2000" b="1" dirty="0" err="1" smtClean="0"/>
              <a:t>ektomykorhiza</a:t>
            </a:r>
            <a:r>
              <a:rPr lang="cs-CZ" sz="2000" dirty="0" smtClean="0"/>
              <a:t>).</a:t>
            </a:r>
          </a:p>
          <a:p>
            <a:endParaRPr lang="cs-CZ" sz="2000" dirty="0"/>
          </a:p>
          <a:p>
            <a:r>
              <a:rPr lang="cs-CZ" sz="2000" dirty="0"/>
              <a:t>Společným znakem </a:t>
            </a:r>
            <a:r>
              <a:rPr lang="cs-CZ" sz="2000" dirty="0" err="1"/>
              <a:t>mykorhizních</a:t>
            </a:r>
            <a:r>
              <a:rPr lang="cs-CZ" sz="2000" dirty="0"/>
              <a:t> symbióz je to, že houbové </a:t>
            </a:r>
            <a:r>
              <a:rPr lang="cs-CZ" sz="2000" dirty="0">
                <a:hlinkClick r:id="rId9" tooltip="Mycelium"/>
              </a:rPr>
              <a:t>mycelium</a:t>
            </a:r>
            <a:r>
              <a:rPr lang="cs-CZ" sz="2000" dirty="0"/>
              <a:t> nezasahuje nikdy do </a:t>
            </a:r>
            <a:r>
              <a:rPr lang="cs-CZ" sz="2000" dirty="0">
                <a:hlinkClick r:id="rId10" tooltip="Střední válec (stránka neexistuje)"/>
              </a:rPr>
              <a:t>středního válce</a:t>
            </a:r>
            <a:r>
              <a:rPr lang="cs-CZ" sz="2000" dirty="0"/>
              <a:t> kořenu rostliny. Mykorhiza je především </a:t>
            </a:r>
            <a:r>
              <a:rPr lang="cs-CZ" sz="2000" dirty="0">
                <a:hlinkClick r:id="rId11" tooltip="Mutualismus"/>
              </a:rPr>
              <a:t>mutualistický</a:t>
            </a:r>
            <a:r>
              <a:rPr lang="cs-CZ" sz="2000" dirty="0"/>
              <a:t> vztah, tedy oboustranně prospěšný, přestože existují výjimky. Jejím základem je rovnovážný stav mezi organismy, při jeho porušení jde o </a:t>
            </a:r>
            <a:r>
              <a:rPr lang="cs-CZ" sz="2000" dirty="0">
                <a:hlinkClick r:id="rId12" tooltip="Parazitismus"/>
              </a:rPr>
              <a:t>parazitismus</a:t>
            </a:r>
            <a:r>
              <a:rPr lang="cs-CZ" sz="2000" dirty="0" smtClean="0"/>
              <a:t>.</a:t>
            </a:r>
          </a:p>
          <a:p>
            <a:endParaRPr lang="cs-CZ" sz="2000" dirty="0"/>
          </a:p>
          <a:p>
            <a:r>
              <a:rPr lang="cs-CZ" sz="2000" dirty="0"/>
              <a:t>Význam mykorhizy byl dlouho podceňován, ale v poslední době se ukazuje, že 70 - 90 % všech rostlin je </a:t>
            </a:r>
            <a:r>
              <a:rPr lang="cs-CZ" sz="2000" dirty="0" err="1"/>
              <a:t>mykorhizních</a:t>
            </a:r>
            <a:r>
              <a:rPr lang="cs-CZ" sz="2000" dirty="0"/>
              <a:t>.</a:t>
            </a:r>
            <a:r>
              <a:rPr lang="cs-CZ" sz="2000" baseline="30000" dirty="0">
                <a:hlinkClick r:id="rId13"/>
              </a:rPr>
              <a:t>[2]</a:t>
            </a:r>
            <a:r>
              <a:rPr lang="cs-CZ" sz="2000" dirty="0"/>
              <a:t> Proto má mykorhiza </a:t>
            </a:r>
            <a:r>
              <a:rPr lang="cs-CZ" sz="2000" dirty="0" smtClean="0"/>
              <a:t>velmi </a:t>
            </a:r>
            <a:r>
              <a:rPr lang="cs-CZ" sz="2000" dirty="0"/>
              <a:t>velký vliv na život rostlin</a:t>
            </a:r>
            <a:r>
              <a:rPr lang="cs-CZ" sz="2000" dirty="0" smtClean="0"/>
              <a:t>.</a:t>
            </a:r>
          </a:p>
          <a:p>
            <a:endParaRPr lang="cs-CZ" sz="2000" dirty="0"/>
          </a:p>
          <a:p>
            <a:r>
              <a:rPr lang="cs-CZ" sz="2400" u="sng" dirty="0">
                <a:hlinkClick r:id="rId14"/>
              </a:rPr>
              <a:t>Rostlina</a:t>
            </a:r>
            <a:r>
              <a:rPr lang="cs-CZ" sz="2400" dirty="0"/>
              <a:t> dodává houbě </a:t>
            </a:r>
            <a:r>
              <a:rPr lang="cs-CZ" sz="2400" dirty="0">
                <a:hlinkClick r:id="rId15" tooltip="Uhlík"/>
              </a:rPr>
              <a:t>uhlíkaté</a:t>
            </a:r>
            <a:r>
              <a:rPr lang="cs-CZ" sz="2400" dirty="0"/>
              <a:t> (energetické) zdroje, </a:t>
            </a:r>
            <a:r>
              <a:rPr lang="cs-CZ" sz="2400" dirty="0">
                <a:hlinkClick r:id="rId3" tooltip="Houby"/>
              </a:rPr>
              <a:t>houba</a:t>
            </a:r>
            <a:r>
              <a:rPr lang="cs-CZ" sz="2400" dirty="0"/>
              <a:t> dodává rostlině vodu a v ní rozpuštěné </a:t>
            </a:r>
            <a:r>
              <a:rPr lang="cs-CZ" sz="2400" dirty="0">
                <a:hlinkClick r:id="rId16" tooltip="Minerální látka"/>
              </a:rPr>
              <a:t>minerální látky</a:t>
            </a:r>
            <a:r>
              <a:rPr lang="cs-CZ" sz="2400" dirty="0"/>
              <a:t> (jako je např. </a:t>
            </a:r>
            <a:r>
              <a:rPr lang="cs-CZ" sz="2400" dirty="0">
                <a:hlinkClick r:id="rId17" tooltip="Dihydrogenfosforečnan"/>
              </a:rPr>
              <a:t>H</a:t>
            </a:r>
            <a:r>
              <a:rPr lang="cs-CZ" sz="2400" baseline="-25000" dirty="0">
                <a:hlinkClick r:id="rId17" tooltip="Dihydrogenfosforečnan"/>
              </a:rPr>
              <a:t>2</a:t>
            </a:r>
            <a:r>
              <a:rPr lang="cs-CZ" sz="2400" dirty="0">
                <a:hlinkClick r:id="rId17" tooltip="Dihydrogenfosforečnan"/>
              </a:rPr>
              <a:t>PO</a:t>
            </a:r>
            <a:r>
              <a:rPr lang="cs-CZ" sz="2400" baseline="-25000" dirty="0">
                <a:hlinkClick r:id="rId17" tooltip="Dihydrogenfosforečnan"/>
              </a:rPr>
              <a:t>4</a:t>
            </a:r>
            <a:r>
              <a:rPr lang="cs-CZ" sz="2400" baseline="30000" dirty="0">
                <a:hlinkClick r:id="rId17" tooltip="Dihydrogenfosforečnan"/>
              </a:rPr>
              <a:t>−</a:t>
            </a:r>
            <a:r>
              <a:rPr lang="cs-CZ" sz="2400" dirty="0"/>
              <a:t> </a:t>
            </a:r>
            <a:r>
              <a:rPr lang="cs-CZ" sz="2400" dirty="0">
                <a:hlinkClick r:id="rId18" tooltip="Ion"/>
              </a:rPr>
              <a:t>iont</a:t>
            </a:r>
            <a:r>
              <a:rPr lang="cs-CZ" sz="2400" dirty="0"/>
              <a:t>). </a:t>
            </a:r>
            <a:r>
              <a:rPr lang="cs-CZ" sz="2400" dirty="0" err="1"/>
              <a:t>Mykorhizní</a:t>
            </a:r>
            <a:r>
              <a:rPr lang="cs-CZ" sz="2400" dirty="0"/>
              <a:t> houby stimulují </a:t>
            </a:r>
            <a:r>
              <a:rPr lang="cs-CZ" sz="2400" dirty="0" err="1">
                <a:hlinkClick r:id="rId19" tooltip="Rhirosféra (stránka neexistuje)"/>
              </a:rPr>
              <a:t>rhizosférní</a:t>
            </a:r>
            <a:r>
              <a:rPr lang="cs-CZ" sz="2400" dirty="0"/>
              <a:t> </a:t>
            </a:r>
            <a:r>
              <a:rPr lang="cs-CZ" sz="2400" dirty="0" err="1">
                <a:hlinkClick r:id="rId20" tooltip="Mikroflora"/>
              </a:rPr>
              <a:t>mikrofloru</a:t>
            </a:r>
            <a:r>
              <a:rPr lang="cs-CZ" sz="2400" dirty="0"/>
              <a:t> a její </a:t>
            </a:r>
            <a:r>
              <a:rPr lang="cs-CZ" sz="2400" dirty="0">
                <a:hlinkClick r:id="rId21" tooltip="Enzym"/>
              </a:rPr>
              <a:t>enzymatické</a:t>
            </a:r>
            <a:r>
              <a:rPr lang="cs-CZ" sz="2400" dirty="0"/>
              <a:t> aktivity, což je významné pro výživu, růst a zdravotní stav rostlin</a:t>
            </a:r>
            <a:r>
              <a:rPr lang="cs-CZ" sz="2400" dirty="0" smtClean="0"/>
              <a:t>.</a:t>
            </a:r>
            <a:endParaRPr lang="cs-CZ" sz="2400" dirty="0"/>
          </a:p>
        </p:txBody>
      </p:sp>
    </p:spTree>
    <p:extLst>
      <p:ext uri="{BB962C8B-B14F-4D97-AF65-F5344CB8AC3E}">
        <p14:creationId xmlns:p14="http://schemas.microsoft.com/office/powerpoint/2010/main" val="8594648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6139249" cy="878789"/>
          </a:xfrm>
        </p:spPr>
        <p:txBody>
          <a:bodyPr>
            <a:normAutofit/>
          </a:bodyPr>
          <a:lstStyle/>
          <a:p>
            <a:r>
              <a:rPr lang="cs-CZ" sz="3600" b="1" dirty="0" smtClean="0"/>
              <a:t>Rozlišujeme dva typy mykorhizy</a:t>
            </a:r>
            <a:endParaRPr lang="cs-CZ" sz="3600" b="1" dirty="0"/>
          </a:p>
        </p:txBody>
      </p:sp>
      <p:sp>
        <p:nvSpPr>
          <p:cNvPr id="3" name="Zástupný symbol pro obsah 2"/>
          <p:cNvSpPr>
            <a:spLocks noGrp="1"/>
          </p:cNvSpPr>
          <p:nvPr>
            <p:ph idx="1"/>
          </p:nvPr>
        </p:nvSpPr>
        <p:spPr/>
        <p:txBody>
          <a:bodyPr>
            <a:normAutofit/>
          </a:bodyPr>
          <a:lstStyle/>
          <a:p>
            <a:r>
              <a:rPr lang="cs-CZ" sz="2600" b="1" dirty="0" err="1" smtClean="0"/>
              <a:t>Arbuskulární</a:t>
            </a:r>
            <a:r>
              <a:rPr lang="cs-CZ" sz="2600" b="1" dirty="0" smtClean="0"/>
              <a:t> (</a:t>
            </a:r>
            <a:r>
              <a:rPr lang="cs-CZ" sz="2600" b="1" dirty="0" err="1" smtClean="0"/>
              <a:t>endomykorhiza</a:t>
            </a:r>
            <a:r>
              <a:rPr lang="cs-CZ" sz="2600" b="1" dirty="0" smtClean="0"/>
              <a:t>)                                                                        mykorhiza </a:t>
            </a:r>
            <a:r>
              <a:rPr lang="cs-CZ" sz="2600" dirty="0" smtClean="0"/>
              <a:t>– houba </a:t>
            </a:r>
            <a:r>
              <a:rPr lang="cs-CZ" sz="2600" dirty="0"/>
              <a:t>penetruje </a:t>
            </a:r>
            <a:r>
              <a:rPr lang="cs-CZ" sz="2600" dirty="0" smtClean="0"/>
              <a:t>                                                                                  buněčné </a:t>
            </a:r>
            <a:r>
              <a:rPr lang="cs-CZ" sz="2600" dirty="0"/>
              <a:t>stěny a </a:t>
            </a:r>
            <a:r>
              <a:rPr lang="cs-CZ" sz="2600" dirty="0" smtClean="0"/>
              <a:t>vytváří </a:t>
            </a:r>
            <a:r>
              <a:rPr lang="cs-CZ" sz="2600" dirty="0"/>
              <a:t>těsné </a:t>
            </a:r>
            <a:r>
              <a:rPr lang="cs-CZ" sz="2600" dirty="0" smtClean="0"/>
              <a:t>                                                                                             spojení </a:t>
            </a:r>
            <a:r>
              <a:rPr lang="cs-CZ" sz="2600" dirty="0"/>
              <a:t>mezi </a:t>
            </a:r>
            <a:r>
              <a:rPr lang="cs-CZ" sz="2600" dirty="0" smtClean="0"/>
              <a:t>membránou kořenových                                                                      buněk.</a:t>
            </a:r>
          </a:p>
          <a:p>
            <a:endParaRPr lang="cs-CZ" sz="2600" dirty="0"/>
          </a:p>
          <a:p>
            <a:r>
              <a:rPr lang="cs-CZ" sz="2600" b="1" dirty="0" err="1" smtClean="0"/>
              <a:t>Ektomykorhiza</a:t>
            </a:r>
            <a:r>
              <a:rPr lang="cs-CZ" sz="2600" dirty="0" smtClean="0"/>
              <a:t> – houba vytváří </a:t>
            </a:r>
            <a:r>
              <a:rPr lang="cs-CZ" sz="2600" dirty="0"/>
              <a:t>kolem </a:t>
            </a:r>
            <a:r>
              <a:rPr lang="cs-CZ" sz="2600" dirty="0" smtClean="0"/>
              <a:t>                                                                            kořene </a:t>
            </a:r>
            <a:r>
              <a:rPr lang="cs-CZ" sz="2600" dirty="0"/>
              <a:t>rostliny </a:t>
            </a:r>
            <a:r>
              <a:rPr lang="cs-CZ" sz="2600" dirty="0" smtClean="0"/>
              <a:t>souvislou </a:t>
            </a:r>
            <a:r>
              <a:rPr lang="cs-CZ" sz="2600" dirty="0"/>
              <a:t>pochvu (obal) </a:t>
            </a:r>
            <a:r>
              <a:rPr lang="cs-CZ" sz="2600" dirty="0" smtClean="0"/>
              <a:t>                                                                               a </a:t>
            </a:r>
            <a:r>
              <a:rPr lang="cs-CZ" sz="2600" dirty="0"/>
              <a:t>penetruje prostor </a:t>
            </a:r>
            <a:r>
              <a:rPr lang="cs-CZ" sz="2600" dirty="0" smtClean="0"/>
              <a:t>mezi povrchovými                                                                       buňkami a kůrou.                                  </a:t>
            </a:r>
            <a:r>
              <a:rPr lang="cs-CZ" dirty="0" smtClean="0"/>
              <a:t>                                                        </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7241429" y="365125"/>
            <a:ext cx="4423349" cy="6157913"/>
          </a:xfrm>
          <a:prstGeom prst="rect">
            <a:avLst/>
          </a:prstGeom>
        </p:spPr>
      </p:pic>
    </p:spTree>
    <p:extLst>
      <p:ext uri="{BB962C8B-B14F-4D97-AF65-F5344CB8AC3E}">
        <p14:creationId xmlns:p14="http://schemas.microsoft.com/office/powerpoint/2010/main" val="1584303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227" y="749643"/>
            <a:ext cx="11335265" cy="4835611"/>
          </a:xfrm>
        </p:spPr>
      </p:pic>
      <p:sp>
        <p:nvSpPr>
          <p:cNvPr id="2" name="Nadpis 1"/>
          <p:cNvSpPr>
            <a:spLocks noGrp="1"/>
          </p:cNvSpPr>
          <p:nvPr>
            <p:ph type="title"/>
          </p:nvPr>
        </p:nvSpPr>
        <p:spPr>
          <a:xfrm>
            <a:off x="714630" y="313038"/>
            <a:ext cx="10694775" cy="436605"/>
          </a:xfrm>
        </p:spPr>
        <p:txBody>
          <a:bodyPr>
            <a:normAutofit fontScale="90000"/>
          </a:bodyPr>
          <a:lstStyle/>
          <a:p>
            <a:r>
              <a:rPr lang="cs-CZ" sz="3600" b="1" dirty="0" smtClean="0"/>
              <a:t>Mykorhiza – symbiotický vztah mezi houbami a kořeny rostlin zvyšující schopnost rostlin absorbovat vodu a živiny. </a:t>
            </a:r>
            <a:endParaRPr lang="cs-CZ" sz="3600" b="1" dirty="0"/>
          </a:p>
        </p:txBody>
      </p:sp>
      <p:sp>
        <p:nvSpPr>
          <p:cNvPr id="5" name="TextovéPole 4"/>
          <p:cNvSpPr txBox="1"/>
          <p:nvPr/>
        </p:nvSpPr>
        <p:spPr>
          <a:xfrm>
            <a:off x="659028" y="5642918"/>
            <a:ext cx="10775386" cy="646331"/>
          </a:xfrm>
          <a:prstGeom prst="rect">
            <a:avLst/>
          </a:prstGeom>
          <a:noFill/>
        </p:spPr>
        <p:txBody>
          <a:bodyPr wrap="none" rtlCol="0">
            <a:spAutoFit/>
          </a:bodyPr>
          <a:lstStyle/>
          <a:p>
            <a:pPr marL="342900" indent="-342900">
              <a:buAutoNum type="alphaUcParenBoth"/>
            </a:pPr>
            <a:r>
              <a:rPr lang="cs-CZ" dirty="0" err="1" smtClean="0"/>
              <a:t>Mikrofoto</a:t>
            </a:r>
            <a:r>
              <a:rPr lang="cs-CZ" dirty="0" smtClean="0"/>
              <a:t> řezu kořene s </a:t>
            </a:r>
            <a:r>
              <a:rPr lang="cs-CZ" dirty="0" err="1" smtClean="0"/>
              <a:t>mykorhizní</a:t>
            </a:r>
            <a:r>
              <a:rPr lang="cs-CZ" dirty="0" smtClean="0"/>
              <a:t> houbou žijící v buňkách rostliny; (B) </a:t>
            </a:r>
            <a:r>
              <a:rPr lang="cs-CZ" dirty="0" err="1" smtClean="0"/>
              <a:t>Mikrofoto</a:t>
            </a:r>
            <a:r>
              <a:rPr lang="cs-CZ" dirty="0" smtClean="0"/>
              <a:t> vláken houby </a:t>
            </a:r>
            <a:r>
              <a:rPr lang="cs-CZ" i="1" dirty="0" err="1" smtClean="0"/>
              <a:t>Scleroderma</a:t>
            </a:r>
            <a:r>
              <a:rPr lang="cs-CZ" i="1" dirty="0" smtClean="0"/>
              <a:t> </a:t>
            </a:r>
          </a:p>
          <a:p>
            <a:r>
              <a:rPr lang="cs-CZ" i="1" dirty="0" err="1"/>
              <a:t>g</a:t>
            </a:r>
            <a:r>
              <a:rPr lang="cs-CZ" i="1" dirty="0" err="1" smtClean="0"/>
              <a:t>easter</a:t>
            </a:r>
            <a:r>
              <a:rPr lang="cs-CZ" i="1" dirty="0" smtClean="0"/>
              <a:t>  </a:t>
            </a:r>
            <a:r>
              <a:rPr lang="cs-CZ" dirty="0" smtClean="0"/>
              <a:t>obalujících kořeny stromu </a:t>
            </a:r>
            <a:r>
              <a:rPr lang="cs-CZ" i="1" dirty="0" err="1" smtClean="0"/>
              <a:t>Eucalyptus</a:t>
            </a:r>
            <a:r>
              <a:rPr lang="cs-CZ" i="1" dirty="0" smtClean="0"/>
              <a:t>. </a:t>
            </a:r>
            <a:r>
              <a:rPr lang="cs-CZ" dirty="0" smtClean="0"/>
              <a:t>(C)</a:t>
            </a:r>
            <a:r>
              <a:rPr lang="cs-CZ" i="1" dirty="0" smtClean="0"/>
              <a:t> </a:t>
            </a:r>
            <a:r>
              <a:rPr lang="cs-CZ" dirty="0" smtClean="0"/>
              <a:t>Mykorhiza</a:t>
            </a:r>
            <a:r>
              <a:rPr lang="cs-CZ" i="1" dirty="0" smtClean="0"/>
              <a:t> </a:t>
            </a:r>
            <a:r>
              <a:rPr lang="cs-CZ" dirty="0" smtClean="0"/>
              <a:t>na kořenech jehličnanu zvyšuje absorpční plochu. </a:t>
            </a:r>
            <a:endParaRPr lang="cs-CZ" dirty="0"/>
          </a:p>
        </p:txBody>
      </p:sp>
    </p:spTree>
    <p:extLst>
      <p:ext uri="{BB962C8B-B14F-4D97-AF65-F5344CB8AC3E}">
        <p14:creationId xmlns:p14="http://schemas.microsoft.com/office/powerpoint/2010/main" val="42453683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48883" y="156519"/>
            <a:ext cx="2242756" cy="535459"/>
          </a:xfrm>
        </p:spPr>
        <p:txBody>
          <a:bodyPr>
            <a:normAutofit fontScale="90000"/>
          </a:bodyPr>
          <a:lstStyle/>
          <a:p>
            <a:r>
              <a:rPr lang="cs-CZ" sz="3600" b="1" dirty="0" smtClean="0"/>
              <a:t>Endofyty</a:t>
            </a:r>
            <a:endParaRPr lang="cs-CZ" sz="3600" b="1" dirty="0"/>
          </a:p>
        </p:txBody>
      </p:sp>
      <p:sp>
        <p:nvSpPr>
          <p:cNvPr id="5" name="Rectangle 2"/>
          <p:cNvSpPr>
            <a:spLocks noChangeArrowheads="1"/>
          </p:cNvSpPr>
          <p:nvPr/>
        </p:nvSpPr>
        <p:spPr bwMode="auto">
          <a:xfrm>
            <a:off x="584885" y="1056593"/>
            <a:ext cx="11085730" cy="53296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Endofyt je </a:t>
            </a:r>
            <a:r>
              <a:rPr kumimoji="0" lang="cs-CZ" altLang="cs-CZ" sz="2100" b="0" i="0" u="none" strike="noStrike" cap="none" normalizeH="0" baseline="0" dirty="0" err="1" smtClean="0">
                <a:ln>
                  <a:noFill/>
                </a:ln>
                <a:solidFill>
                  <a:srgbClr val="202124"/>
                </a:solidFill>
                <a:effectLst/>
                <a:latin typeface="inherit"/>
              </a:rPr>
              <a:t>endosymbiont</a:t>
            </a:r>
            <a:r>
              <a:rPr kumimoji="0" lang="cs-CZ" altLang="cs-CZ" sz="2100" b="0" i="0" u="none" strike="noStrike" cap="none" normalizeH="0" baseline="0" dirty="0" smtClean="0">
                <a:ln>
                  <a:noFill/>
                </a:ln>
                <a:solidFill>
                  <a:srgbClr val="202124"/>
                </a:solidFill>
                <a:effectLst/>
                <a:latin typeface="inherit"/>
              </a:rPr>
              <a:t>, často bakterie nebo houba, který žije v rostlině alespoň </a:t>
            </a:r>
          </a:p>
          <a:p>
            <a:pPr lvl="0" eaLnBrk="0" fontAlgn="base" hangingPunct="0">
              <a:spcBef>
                <a:spcPct val="0"/>
              </a:spcBef>
              <a:spcAft>
                <a:spcPct val="0"/>
              </a:spcAft>
            </a:pPr>
            <a:r>
              <a:rPr kumimoji="0" lang="cs-CZ" altLang="cs-CZ" sz="2100" b="0" i="0" u="none" strike="noStrike" cap="none" normalizeH="0" baseline="0" dirty="0" smtClean="0">
                <a:ln>
                  <a:noFill/>
                </a:ln>
                <a:solidFill>
                  <a:srgbClr val="202124"/>
                </a:solidFill>
                <a:effectLst/>
                <a:latin typeface="inherit"/>
              </a:rPr>
              <a:t>  část jejího životního cyklu, aniž by způsobil zjevné onemocnění. </a:t>
            </a:r>
            <a:r>
              <a:rPr lang="cs-CZ" sz="2400" dirty="0"/>
              <a:t>Někdy tyto organismy </a:t>
            </a:r>
            <a:r>
              <a:rPr lang="cs-CZ" sz="2400" dirty="0" smtClean="0"/>
              <a:t>  </a:t>
            </a:r>
            <a:endParaRPr lang="cs-CZ" sz="2400" dirty="0"/>
          </a:p>
          <a:p>
            <a:pPr lvl="0" eaLnBrk="0" fontAlgn="base" hangingPunct="0">
              <a:spcBef>
                <a:spcPct val="0"/>
              </a:spcBef>
              <a:spcAft>
                <a:spcPct val="0"/>
              </a:spcAft>
            </a:pPr>
            <a:r>
              <a:rPr lang="cs-CZ" sz="2400" dirty="0" smtClean="0"/>
              <a:t>  přinášejí </a:t>
            </a:r>
            <a:r>
              <a:rPr lang="cs-CZ" sz="2400" dirty="0"/>
              <a:t>dokonce rostlinám užitek. </a:t>
            </a:r>
            <a:endParaRPr lang="cs-CZ" sz="2400" dirty="0" smtClean="0"/>
          </a:p>
          <a:p>
            <a:pPr lvl="0" eaLnBrk="0" fontAlgn="base" hangingPunct="0">
              <a:spcBef>
                <a:spcPct val="0"/>
              </a:spcBef>
              <a:spcAft>
                <a:spcPct val="0"/>
              </a:spcAft>
            </a:pPr>
            <a:endParaRPr kumimoji="0" lang="cs-CZ" altLang="cs-CZ" sz="2400" b="0" i="0" u="none" strike="noStrike" cap="none" normalizeH="0" baseline="0" dirty="0">
              <a:ln>
                <a:noFill/>
              </a:ln>
              <a:solidFill>
                <a:srgbClr val="202124"/>
              </a:solidFill>
              <a:effectLst/>
              <a:latin typeface="inherit"/>
            </a:endParaRPr>
          </a:p>
          <a:p>
            <a:pPr lvl="0" eaLnBrk="0" fontAlgn="base" hangingPunct="0">
              <a:spcBef>
                <a:spcPct val="0"/>
              </a:spcBef>
              <a:spcAft>
                <a:spcPct val="0"/>
              </a:spcAft>
            </a:pPr>
            <a:r>
              <a:rPr lang="cs-CZ" altLang="cs-CZ" sz="2400" dirty="0" smtClean="0">
                <a:solidFill>
                  <a:srgbClr val="202124"/>
                </a:solidFill>
                <a:latin typeface="inherit"/>
              </a:rPr>
              <a:t>  </a:t>
            </a:r>
            <a:r>
              <a:rPr kumimoji="0" lang="cs-CZ" altLang="cs-CZ" sz="2100" b="0" i="0" u="none" strike="noStrike" cap="none" normalizeH="0" baseline="0" dirty="0" smtClean="0">
                <a:ln>
                  <a:noFill/>
                </a:ln>
                <a:solidFill>
                  <a:srgbClr val="202124"/>
                </a:solidFill>
                <a:effectLst/>
                <a:latin typeface="inherit"/>
              </a:rPr>
              <a:t>Endofyty jsou všudypřítomné a byly nalezeny ve všech dosud studovaných druzích rostlin;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většina vztahů endofyt/rostlina však není dobře pochopena. Některé endofyty mohou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zlepšit růst hostitele, získávání živin a zlepšit schopnost rostliny tolerovat abiotické stresy,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jako je sucho, slanost, a snížit biotické stresy zvýšením odolnosti rostlin vůči hmyzu,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patogenům a býložravcům.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lang="cs-CZ" altLang="cs-CZ" sz="2100" dirty="0" smtClean="0">
                <a:solidFill>
                  <a:srgbClr val="202124"/>
                </a:solidFill>
                <a:latin typeface="inherit"/>
              </a:rPr>
              <a:t> </a:t>
            </a:r>
            <a:r>
              <a:rPr kumimoji="0" lang="cs-CZ" altLang="cs-CZ" sz="2100" b="0" i="0" u="none" strike="noStrike" cap="none" normalizeH="0" baseline="0" dirty="0" smtClean="0">
                <a:ln>
                  <a:noFill/>
                </a:ln>
                <a:solidFill>
                  <a:srgbClr val="202124"/>
                </a:solidFill>
                <a:effectLst/>
                <a:latin typeface="inherit"/>
              </a:rPr>
              <a:t>Endofyty mohou být přenášeny buď vertikálně (přímo z rodiče na potomky) nebo   </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lang="cs-CZ" altLang="cs-CZ" sz="2100" dirty="0" smtClean="0">
                <a:solidFill>
                  <a:srgbClr val="202124"/>
                </a:solidFill>
                <a:latin typeface="inherit"/>
              </a:rPr>
              <a:t> </a:t>
            </a:r>
            <a:r>
              <a:rPr kumimoji="0" lang="cs-CZ" altLang="cs-CZ" sz="2100" b="0" i="0" u="none" strike="noStrike" cap="none" normalizeH="0" baseline="0" dirty="0" smtClean="0">
                <a:ln>
                  <a:noFill/>
                </a:ln>
                <a:solidFill>
                  <a:srgbClr val="202124"/>
                </a:solidFill>
                <a:effectLst/>
                <a:latin typeface="inherit"/>
              </a:rPr>
              <a:t>horizontálně (mezi jedinci). Vertikálně přenášené houbové endofyty</a:t>
            </a:r>
            <a:r>
              <a:rPr kumimoji="0" lang="cs-CZ" altLang="cs-CZ" sz="2100" b="0" i="0" u="none" strike="noStrike" cap="none" normalizeH="0" dirty="0" smtClean="0">
                <a:ln>
                  <a:noFill/>
                </a:ln>
                <a:solidFill>
                  <a:srgbClr val="202124"/>
                </a:solidFill>
                <a:effectLst/>
                <a:latin typeface="inherit"/>
              </a:rPr>
              <a:t> </a:t>
            </a:r>
            <a:r>
              <a:rPr kumimoji="0" lang="cs-CZ" altLang="cs-CZ" sz="2100" b="0" i="0" u="none" strike="noStrike" cap="none" normalizeH="0" baseline="0" dirty="0" smtClean="0">
                <a:ln>
                  <a:noFill/>
                </a:ln>
                <a:solidFill>
                  <a:srgbClr val="202124"/>
                </a:solidFill>
                <a:effectLst/>
                <a:latin typeface="inherit"/>
              </a:rPr>
              <a:t>jsou</a:t>
            </a:r>
            <a:r>
              <a:rPr kumimoji="0" lang="cs-CZ" altLang="cs-CZ" sz="2100" b="0" i="0" u="none" strike="noStrike" cap="none" normalizeH="0" dirty="0" smtClean="0">
                <a:ln>
                  <a:noFill/>
                </a:ln>
                <a:solidFill>
                  <a:srgbClr val="202124"/>
                </a:solidFill>
                <a:effectLst/>
                <a:latin typeface="inherit"/>
              </a:rPr>
              <a:t> </a:t>
            </a:r>
            <a:r>
              <a:rPr kumimoji="0" lang="cs-CZ" altLang="cs-CZ" sz="2100" b="0" i="0" u="none" strike="noStrike" cap="none" normalizeH="0" baseline="0" dirty="0" smtClean="0">
                <a:ln>
                  <a:noFill/>
                </a:ln>
                <a:solidFill>
                  <a:srgbClr val="202124"/>
                </a:solidFill>
                <a:effectLst/>
                <a:latin typeface="inherit"/>
              </a:rPr>
              <a:t>obvykle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považovány za klonální a přenášejí se prostřednictvím houbových hyf, které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pronikají do embrya v semenech hostitele, zatímco rozmnožování hub prostřednictvím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nepohlavních konidií nebo pohlavních spor vede k horizontálnímu přenosu, kdy se endofyty </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smtClean="0">
                <a:solidFill>
                  <a:srgbClr val="202124"/>
                </a:solidFill>
                <a:latin typeface="inherit"/>
              </a:rPr>
              <a:t>  </a:t>
            </a:r>
            <a:r>
              <a:rPr kumimoji="0" lang="cs-CZ" altLang="cs-CZ" sz="2100" b="0" i="0" u="none" strike="noStrike" cap="none" normalizeH="0" baseline="0" dirty="0" smtClean="0">
                <a:ln>
                  <a:noFill/>
                </a:ln>
                <a:solidFill>
                  <a:srgbClr val="202124"/>
                </a:solidFill>
                <a:effectLst/>
                <a:latin typeface="inherit"/>
              </a:rPr>
              <a:t>mohou šířit mezi rostlinami v populaci nebo komunitě.</a:t>
            </a:r>
            <a:r>
              <a:rPr kumimoji="0" lang="cs-CZ" altLang="cs-CZ" sz="800" b="0" i="0" u="none" strike="noStrike" cap="none" normalizeH="0" baseline="0" dirty="0" smtClean="0">
                <a:ln>
                  <a:noFill/>
                </a:ln>
                <a:solidFill>
                  <a:schemeClr val="tx1"/>
                </a:solidFill>
                <a:effectLst/>
              </a:rPr>
              <a:t>  </a:t>
            </a: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86579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0813" y="134462"/>
            <a:ext cx="3089190" cy="549280"/>
          </a:xfrm>
        </p:spPr>
        <p:txBody>
          <a:bodyPr>
            <a:normAutofit/>
          </a:bodyPr>
          <a:lstStyle/>
          <a:p>
            <a:pPr algn="ctr"/>
            <a:r>
              <a:rPr lang="cs-CZ" sz="3200" b="1" dirty="0" smtClean="0"/>
              <a:t>Endofyty – šíření</a:t>
            </a:r>
            <a:endParaRPr lang="cs-CZ" sz="3200" b="1" dirty="0"/>
          </a:p>
        </p:txBody>
      </p:sp>
      <p:pic>
        <p:nvPicPr>
          <p:cNvPr id="3074" name="Picture 2" descr="Microbial Endophytes of Maize Seeds and Their Application in Crop  Improvements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8266" y="856734"/>
            <a:ext cx="10908275" cy="588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4944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descr="EKOLOGIE A VÝZNAM HUB (místy se zvláštním zřetelem k makromycetům)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5839" y="499536"/>
            <a:ext cx="7811903" cy="585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85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50" name="Picture 6" descr="Seed Endophytes and Their Potential Applications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482" y="140439"/>
            <a:ext cx="11643428" cy="65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466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31976" y="694640"/>
            <a:ext cx="5134232" cy="722270"/>
          </a:xfrm>
        </p:spPr>
        <p:txBody>
          <a:bodyPr>
            <a:normAutofit/>
          </a:bodyPr>
          <a:lstStyle/>
          <a:p>
            <a:r>
              <a:rPr lang="cs-CZ" sz="3600" b="1" dirty="0" smtClean="0"/>
              <a:t>Vztahy mezi typy </a:t>
            </a:r>
            <a:r>
              <a:rPr lang="cs-CZ" sz="3600" b="1" dirty="0" err="1" smtClean="0"/>
              <a:t>symbiosy</a:t>
            </a:r>
            <a:endParaRPr lang="cs-CZ" sz="3600" b="1" dirty="0"/>
          </a:p>
        </p:txBody>
      </p:sp>
      <p:pic>
        <p:nvPicPr>
          <p:cNvPr id="14338" name="Picture 2" descr="Cleaner fishes and shrimp diversity and a re‐evaluation of cleaning  symbioses - Vaughan - 2017 - Fish and Fisheries - Wiley Online Libr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628" y="1855446"/>
            <a:ext cx="9904743" cy="44496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469571" y="3602608"/>
            <a:ext cx="2775858" cy="8821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906077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875" y="-2029"/>
            <a:ext cx="9146705" cy="6860029"/>
          </a:xfrm>
          <a:prstGeom prst="rect">
            <a:avLst/>
          </a:prstGeom>
        </p:spPr>
      </p:pic>
      <p:sp>
        <p:nvSpPr>
          <p:cNvPr id="4" name="Obdélník 3"/>
          <p:cNvSpPr/>
          <p:nvPr/>
        </p:nvSpPr>
        <p:spPr>
          <a:xfrm>
            <a:off x="1981200" y="2835859"/>
            <a:ext cx="8363272"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267096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https://deeply-assets.thenewhumanitarian.org/20171016084420/5157138.jpg?w=1800&amp;fit=max&amp;q=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758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661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63118" y="166977"/>
            <a:ext cx="3728882" cy="5181079"/>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49" y="166977"/>
            <a:ext cx="4178220" cy="5366349"/>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4240" y="1304796"/>
            <a:ext cx="4118878" cy="5553204"/>
          </a:xfrm>
          <a:prstGeom prst="rect">
            <a:avLst/>
          </a:prstGeom>
        </p:spPr>
      </p:pic>
    </p:spTree>
    <p:extLst>
      <p:ext uri="{BB962C8B-B14F-4D97-AF65-F5344CB8AC3E}">
        <p14:creationId xmlns:p14="http://schemas.microsoft.com/office/powerpoint/2010/main" val="28187767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0" name="Picture 16" descr="What is symbiosis in biology? The definition and examples of symbi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684" y="3428013"/>
            <a:ext cx="5759165" cy="342998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756182" y="2625204"/>
            <a:ext cx="3875910" cy="441201"/>
          </a:xfrm>
        </p:spPr>
        <p:txBody>
          <a:bodyPr>
            <a:normAutofit fontScale="90000"/>
          </a:bodyPr>
          <a:lstStyle/>
          <a:p>
            <a:endParaRPr lang="cs-CZ"/>
          </a:p>
        </p:txBody>
      </p:sp>
      <p:pic>
        <p:nvPicPr>
          <p:cNvPr id="11266" name="Picture 2" descr="Cleaning symbiosis - Wikiped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85983" y="0"/>
            <a:ext cx="511454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urtles occasionally engage in forms of mutualism such as cleaning symbiosis  with various species. Geckos are known to eat mosquitoes off giant  tortoises, and recently turtles have been seen eating bugs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140411"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inden Pictures - Red-billed Oxpecker (Buphagus erythrorhynchus) group on  White Rhinoceros (Ceratotherium simum), Kruger National Park, South Africa  - Richard Du To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411" y="0"/>
            <a:ext cx="2545572"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he Egyptian Plover Bird, eats food stuck in the crocodile's teeth, and  since the teeth are getting flossed, the crocodile does not eat the bird. :  r/interestingasf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8382"/>
            <a:ext cx="5140411" cy="342961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Examples of Symbiosis: Types of Relationships in Nature | Symbiosis,  Commensalism, Mutual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8344" y="3428012"/>
            <a:ext cx="258668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979246" y="2660820"/>
            <a:ext cx="2523383" cy="523220"/>
          </a:xfrm>
          <a:prstGeom prst="rect">
            <a:avLst/>
          </a:prstGeom>
          <a:noFill/>
        </p:spPr>
        <p:txBody>
          <a:bodyPr wrap="none" rtlCol="0">
            <a:spAutoFit/>
          </a:bodyPr>
          <a:lstStyle/>
          <a:p>
            <a:r>
              <a:rPr lang="cs-CZ" sz="2800" dirty="0" smtClean="0"/>
              <a:t>Komensalismus </a:t>
            </a:r>
            <a:endParaRPr lang="cs-CZ" sz="2800" dirty="0"/>
          </a:p>
        </p:txBody>
      </p:sp>
    </p:spTree>
    <p:extLst>
      <p:ext uri="{BB962C8B-B14F-4D97-AF65-F5344CB8AC3E}">
        <p14:creationId xmlns:p14="http://schemas.microsoft.com/office/powerpoint/2010/main" val="41814881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b="1" dirty="0" smtClean="0"/>
              <a:t>Komensalismus: </a:t>
            </a:r>
            <a:r>
              <a:rPr lang="cs-CZ" sz="3600" b="1" dirty="0" err="1" smtClean="0"/>
              <a:t>Remora</a:t>
            </a:r>
            <a:r>
              <a:rPr lang="cs-CZ" sz="3600" b="1" dirty="0" smtClean="0"/>
              <a:t> (</a:t>
            </a:r>
            <a:r>
              <a:rPr lang="cs-CZ" sz="3600" b="1" dirty="0" err="1" smtClean="0"/>
              <a:t>Echeneis</a:t>
            </a:r>
            <a:r>
              <a:rPr lang="cs-CZ" sz="3600" b="1" dirty="0" smtClean="0"/>
              <a:t>) – žralok </a:t>
            </a:r>
            <a:endParaRPr lang="cs-CZ" sz="3600" b="1" dirty="0"/>
          </a:p>
        </p:txBody>
      </p:sp>
      <p:pic>
        <p:nvPicPr>
          <p:cNvPr id="2050" name="Picture 2" descr="Remoras reveal how they stay stuck under the sea - BBC Science Focus  Magaz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69915"/>
            <a:ext cx="12192000" cy="518808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USS Remora SS487 Reunion Page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6" descr="USS Remora SS487 Reunion Page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8364953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ellow Boxfish, Ostracion cubicus | Kraken Cor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4399"/>
            <a:ext cx="5379307" cy="54369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vepix - Yellow Sharksucker - Rem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306" y="914399"/>
            <a:ext cx="6851395" cy="543697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607121" y="237910"/>
            <a:ext cx="1602847" cy="549274"/>
          </a:xfrm>
        </p:spPr>
        <p:txBody>
          <a:bodyPr>
            <a:normAutofit fontScale="90000"/>
          </a:bodyPr>
          <a:lstStyle/>
          <a:p>
            <a:r>
              <a:rPr lang="cs-CZ" sz="3600" dirty="0" err="1" smtClean="0"/>
              <a:t>Forézie</a:t>
            </a:r>
            <a:endParaRPr lang="cs-CZ" sz="3600" dirty="0"/>
          </a:p>
        </p:txBody>
      </p:sp>
    </p:spTree>
    <p:extLst>
      <p:ext uri="{BB962C8B-B14F-4D97-AF65-F5344CB8AC3E}">
        <p14:creationId xmlns:p14="http://schemas.microsoft.com/office/powerpoint/2010/main" val="911303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descr="ECHENEIS (SUCKER FISH) | FAUNAFONDNESS | 202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472" y="123568"/>
            <a:ext cx="6169919" cy="35426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mora (5-8 inches) - Salt Water Fish Store S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308" y="3949991"/>
            <a:ext cx="6812692" cy="29080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mora | Mexico – Fish, Birds, Crabs, Marine Life, Shells and Terrestrial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5180"/>
            <a:ext cx="5379308" cy="28728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ll Shark with Ramoras Photograph by J Gregory Sher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2747" y="-35190"/>
            <a:ext cx="5579253" cy="398518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ubmarine Photo Ind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9308" y="3244386"/>
            <a:ext cx="2687992" cy="132675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377879" y="4053735"/>
            <a:ext cx="3582647" cy="461665"/>
          </a:xfrm>
          <a:prstGeom prst="rect">
            <a:avLst/>
          </a:prstGeom>
          <a:noFill/>
        </p:spPr>
        <p:txBody>
          <a:bodyPr wrap="none" rtlCol="0">
            <a:spAutoFit/>
          </a:bodyPr>
          <a:lstStyle/>
          <a:p>
            <a:r>
              <a:rPr lang="cs-CZ" sz="2400" b="1" dirty="0" err="1" smtClean="0">
                <a:solidFill>
                  <a:schemeClr val="bg1"/>
                </a:solidFill>
              </a:rPr>
              <a:t>Phoresie</a:t>
            </a:r>
            <a:r>
              <a:rPr lang="cs-CZ" sz="2400" b="1" dirty="0" smtClean="0">
                <a:solidFill>
                  <a:schemeClr val="bg1"/>
                </a:solidFill>
              </a:rPr>
              <a:t> - Komensalismus </a:t>
            </a:r>
            <a:endParaRPr lang="cs-CZ" sz="2400" b="1" dirty="0">
              <a:solidFill>
                <a:schemeClr val="bg1"/>
              </a:solidFill>
            </a:endParaRPr>
          </a:p>
        </p:txBody>
      </p:sp>
      <p:sp>
        <p:nvSpPr>
          <p:cNvPr id="5" name="TextovéPole 4"/>
          <p:cNvSpPr txBox="1"/>
          <p:nvPr/>
        </p:nvSpPr>
        <p:spPr>
          <a:xfrm>
            <a:off x="576649" y="3443781"/>
            <a:ext cx="4802659" cy="523220"/>
          </a:xfrm>
          <a:prstGeom prst="rect">
            <a:avLst/>
          </a:prstGeom>
          <a:solidFill>
            <a:schemeClr val="bg1"/>
          </a:solidFill>
          <a:ln>
            <a:solidFill>
              <a:schemeClr val="bg1"/>
            </a:solidFill>
          </a:ln>
        </p:spPr>
        <p:txBody>
          <a:bodyPr wrap="square" rtlCol="0">
            <a:spAutoFit/>
          </a:bodyPr>
          <a:lstStyle/>
          <a:p>
            <a:r>
              <a:rPr lang="cs-CZ" sz="2800" dirty="0" err="1" smtClean="0"/>
              <a:t>Remora</a:t>
            </a:r>
            <a:r>
              <a:rPr lang="cs-CZ" sz="2800" dirty="0" smtClean="0"/>
              <a:t> – ryby rodu </a:t>
            </a:r>
            <a:r>
              <a:rPr lang="cs-CZ" sz="2800" dirty="0" err="1"/>
              <a:t>Echeneis</a:t>
            </a:r>
            <a:endParaRPr lang="cs-CZ" sz="2800" dirty="0"/>
          </a:p>
        </p:txBody>
      </p:sp>
    </p:spTree>
    <p:extLst>
      <p:ext uri="{BB962C8B-B14F-4D97-AF65-F5344CB8AC3E}">
        <p14:creationId xmlns:p14="http://schemas.microsoft.com/office/powerpoint/2010/main" val="23180459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2625" y="1736725"/>
            <a:ext cx="10515600" cy="1325563"/>
          </a:xfrm>
        </p:spPr>
        <p:txBody>
          <a:bodyPr/>
          <a:lstStyle/>
          <a:p>
            <a:endParaRPr lang="cs-CZ" dirty="0"/>
          </a:p>
        </p:txBody>
      </p:sp>
      <p:pic>
        <p:nvPicPr>
          <p:cNvPr id="5122" name="Picture 2" descr="Whale shark with 50 remoras in her mouth wins Scuba Diving Magazine's 2020  underwater contest - DIY Photograph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100721" cy="40671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sh That Eats POOP! Sucker Face REMORA (Catch Clean Cook) Trash Fish Taste  Test!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1"/>
            <a:ext cx="266906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al Monstrosities: Rem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286001"/>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mora on the Marlin - Pisces Sportfishing, Cabo San Lucas Resmi -  Tripadvis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049" y="4000501"/>
            <a:ext cx="3513952" cy="291425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hat Good Is Half a Suck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9893"/>
            <a:ext cx="609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329877" y="2669056"/>
            <a:ext cx="1619546" cy="584775"/>
          </a:xfrm>
          <a:prstGeom prst="rect">
            <a:avLst/>
          </a:prstGeom>
          <a:noFill/>
        </p:spPr>
        <p:txBody>
          <a:bodyPr wrap="none" rtlCol="0">
            <a:spAutoFit/>
          </a:bodyPr>
          <a:lstStyle/>
          <a:p>
            <a:r>
              <a:rPr lang="cs-CZ" sz="3200" b="1" dirty="0" err="1" smtClean="0"/>
              <a:t>Phoresis</a:t>
            </a:r>
            <a:endParaRPr lang="cs-CZ" sz="3200" b="1" dirty="0"/>
          </a:p>
        </p:txBody>
      </p:sp>
    </p:spTree>
    <p:extLst>
      <p:ext uri="{BB962C8B-B14F-4D97-AF65-F5344CB8AC3E}">
        <p14:creationId xmlns:p14="http://schemas.microsoft.com/office/powerpoint/2010/main" val="21908027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Remora robot able to adhere quickly and strongly to underwater object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8839" y="0"/>
            <a:ext cx="10287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6765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9111" y="821929"/>
            <a:ext cx="6936260" cy="5292399"/>
          </a:xfrm>
        </p:spPr>
      </p:pic>
      <p:pic>
        <p:nvPicPr>
          <p:cNvPr id="17412" name="Picture 4" descr="Shrimpfish - Marine Life - Sou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19" y="0"/>
            <a:ext cx="4308647" cy="357033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iademichthys lineat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3866" y="-2"/>
            <a:ext cx="2608134" cy="296562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pecialized weapon (Diademichthys lineatus) | Deep sea creatures, Life  under the sea, Sea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3866" y="2891481"/>
            <a:ext cx="2608134" cy="4394886"/>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Ježovka diademová | Naturfoto.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219" y="3570331"/>
            <a:ext cx="4308647" cy="328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2563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81888" y="2009885"/>
            <a:ext cx="6209447" cy="554014"/>
          </a:xfrm>
        </p:spPr>
        <p:txBody>
          <a:bodyPr>
            <a:normAutofit fontScale="90000"/>
          </a:bodyPr>
          <a:lstStyle/>
          <a:p>
            <a:endParaRPr lang="cs-CZ"/>
          </a:p>
        </p:txBody>
      </p:sp>
      <p:pic>
        <p:nvPicPr>
          <p:cNvPr id="8194" name="Picture 2" descr="OCEAN DEFENDER - Hawaii - Imperial shrimp on a sea cucumber! Imperial  shrimps have a symbiotic relationship with sea cucumbers, nudibranchs and  other species. Their host provides them with shelter and acce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4181086" y="4009895"/>
            <a:ext cx="3448907" cy="22473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a cucumber swimming crab | Lissocarcinus orbicularis ~Mato…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292" y="-1"/>
            <a:ext cx="4769708" cy="34095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perial shrimp riding on a sea cucu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335" y="19905"/>
            <a:ext cx="4209535" cy="34090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perial shrimp on a sea cucumber. | Jurgen Fre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09093"/>
            <a:ext cx="5173362" cy="344890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Emperor Shrimp On Harmonica Sea Cucumber Photograph by Georgette Douw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162" y="3407168"/>
            <a:ext cx="5189838" cy="344259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Sea Cucumber Crab, Indonesia Digital Art by Giordano Cipria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22573" cy="3409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955249" y="6194852"/>
            <a:ext cx="2172261" cy="461665"/>
          </a:xfrm>
          <a:prstGeom prst="rect">
            <a:avLst/>
          </a:prstGeom>
          <a:noFill/>
        </p:spPr>
        <p:txBody>
          <a:bodyPr wrap="none" rtlCol="0">
            <a:spAutoFit/>
          </a:bodyPr>
          <a:lstStyle/>
          <a:p>
            <a:r>
              <a:rPr lang="cs-CZ" sz="2400" b="1" dirty="0" smtClean="0">
                <a:solidFill>
                  <a:srgbClr val="FF0000"/>
                </a:solidFill>
              </a:rPr>
              <a:t>Komensalismus</a:t>
            </a:r>
            <a:endParaRPr lang="cs-CZ" sz="2400" b="1" dirty="0">
              <a:solidFill>
                <a:srgbClr val="FF0000"/>
              </a:solidFill>
            </a:endParaRPr>
          </a:p>
        </p:txBody>
      </p:sp>
    </p:spTree>
    <p:extLst>
      <p:ext uri="{BB962C8B-B14F-4D97-AF65-F5344CB8AC3E}">
        <p14:creationId xmlns:p14="http://schemas.microsoft.com/office/powerpoint/2010/main" val="39832012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36980" y="1484313"/>
            <a:ext cx="10515600" cy="1325563"/>
          </a:xfrm>
        </p:spPr>
        <p:txBody>
          <a:bodyPr/>
          <a:lstStyle/>
          <a:p>
            <a:endParaRPr lang="cs-CZ" dirty="0"/>
          </a:p>
        </p:txBody>
      </p:sp>
      <p:pic>
        <p:nvPicPr>
          <p:cNvPr id="9218" name="Picture 2" descr="ADW: Carapus bermudensis: IN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152" y="329514"/>
            <a:ext cx="5914848" cy="2845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ea Cucum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858" y="0"/>
            <a:ext cx="57001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Encheliophis boraborensis, Pinhead pearlf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930" y="3429000"/>
            <a:ext cx="45362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The Echinoblog: Zen of the Feeding Sea Cucu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9" y="3429000"/>
            <a:ext cx="329869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ea Cucumbers: Silent Superheroes of the Se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8737" y="3428998"/>
            <a:ext cx="4537656"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5585" y="2529014"/>
            <a:ext cx="5296934" cy="646331"/>
          </a:xfrm>
          <a:prstGeom prst="rect">
            <a:avLst/>
          </a:prstGeom>
          <a:noFill/>
        </p:spPr>
        <p:txBody>
          <a:bodyPr wrap="square" rtlCol="0">
            <a:spAutoFit/>
          </a:bodyPr>
          <a:lstStyle/>
          <a:p>
            <a:r>
              <a:rPr lang="cs-CZ" b="1" dirty="0" err="1" smtClean="0"/>
              <a:t>Endokomensalismus</a:t>
            </a:r>
            <a:r>
              <a:rPr lang="cs-CZ" dirty="0" smtClean="0"/>
              <a:t> – ryby </a:t>
            </a:r>
            <a:r>
              <a:rPr lang="cs-CZ" i="1" dirty="0" err="1" smtClean="0"/>
              <a:t>Enchelyophis</a:t>
            </a:r>
            <a:r>
              <a:rPr lang="cs-CZ" i="1" dirty="0" smtClean="0"/>
              <a:t> </a:t>
            </a:r>
            <a:r>
              <a:rPr lang="cs-CZ" i="1" dirty="0" err="1" smtClean="0"/>
              <a:t>gracilis</a:t>
            </a:r>
            <a:r>
              <a:rPr lang="cs-CZ" i="1" dirty="0" smtClean="0"/>
              <a:t> </a:t>
            </a:r>
            <a:r>
              <a:rPr lang="cs-CZ" dirty="0" smtClean="0"/>
              <a:t>se </a:t>
            </a:r>
            <a:r>
              <a:rPr lang="cs-CZ" i="1" dirty="0" smtClean="0"/>
              <a:t>            </a:t>
            </a:r>
          </a:p>
          <a:p>
            <a:r>
              <a:rPr lang="cs-CZ" dirty="0" smtClean="0"/>
              <a:t>ukrývají v tělní dutině tzv. mořské okurky</a:t>
            </a:r>
            <a:endParaRPr lang="cs-CZ" dirty="0"/>
          </a:p>
        </p:txBody>
      </p:sp>
    </p:spTree>
    <p:extLst>
      <p:ext uri="{BB962C8B-B14F-4D97-AF65-F5344CB8AC3E}">
        <p14:creationId xmlns:p14="http://schemas.microsoft.com/office/powerpoint/2010/main" val="18741000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31976" y="694640"/>
            <a:ext cx="5134232" cy="722270"/>
          </a:xfrm>
        </p:spPr>
        <p:txBody>
          <a:bodyPr>
            <a:normAutofit/>
          </a:bodyPr>
          <a:lstStyle/>
          <a:p>
            <a:r>
              <a:rPr lang="cs-CZ" sz="3600" b="1" dirty="0" smtClean="0"/>
              <a:t>Vztahy mezi typy </a:t>
            </a:r>
            <a:r>
              <a:rPr lang="cs-CZ" sz="3600" b="1" dirty="0" err="1" smtClean="0"/>
              <a:t>symbiosy</a:t>
            </a:r>
            <a:endParaRPr lang="cs-CZ" sz="3600" b="1" dirty="0"/>
          </a:p>
        </p:txBody>
      </p:sp>
      <p:pic>
        <p:nvPicPr>
          <p:cNvPr id="14338" name="Picture 2" descr="Cleaner fishes and shrimp diversity and a re‐evaluation of cleaning  symbioses - Vaughan - 2017 - Fish and Fisheries - Wiley Online Libr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628" y="1855446"/>
            <a:ext cx="9904743" cy="44496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824845" y="5382427"/>
            <a:ext cx="2775858" cy="8821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6716496" y="5436853"/>
            <a:ext cx="2775858" cy="8821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351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994" y="211746"/>
            <a:ext cx="3750390" cy="4914008"/>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0672" y="211746"/>
            <a:ext cx="4481327" cy="5863051"/>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384" y="1690688"/>
            <a:ext cx="3975651" cy="5103852"/>
          </a:xfrm>
          <a:prstGeom prst="rect">
            <a:avLst/>
          </a:prstGeom>
        </p:spPr>
      </p:pic>
    </p:spTree>
    <p:extLst>
      <p:ext uri="{BB962C8B-B14F-4D97-AF65-F5344CB8AC3E}">
        <p14:creationId xmlns:p14="http://schemas.microsoft.com/office/powerpoint/2010/main" val="19581325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3316" name="Picture 4" descr="Species That Clean - Underwater3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86" y="-466219"/>
            <a:ext cx="12216885" cy="781437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965991" y="313037"/>
            <a:ext cx="3005887" cy="523220"/>
          </a:xfrm>
          <a:prstGeom prst="rect">
            <a:avLst/>
          </a:prstGeom>
          <a:noFill/>
        </p:spPr>
        <p:txBody>
          <a:bodyPr wrap="none" rtlCol="0">
            <a:spAutoFit/>
          </a:bodyPr>
          <a:lstStyle/>
          <a:p>
            <a:r>
              <a:rPr lang="cs-CZ" sz="2800" dirty="0" err="1" smtClean="0">
                <a:solidFill>
                  <a:schemeClr val="bg1"/>
                </a:solidFill>
              </a:rPr>
              <a:t>Cleaning</a:t>
            </a:r>
            <a:r>
              <a:rPr lang="cs-CZ" sz="2800" dirty="0" smtClean="0">
                <a:solidFill>
                  <a:schemeClr val="bg1"/>
                </a:solidFill>
              </a:rPr>
              <a:t> </a:t>
            </a:r>
            <a:r>
              <a:rPr lang="cs-CZ" sz="2800" dirty="0" err="1" smtClean="0">
                <a:solidFill>
                  <a:schemeClr val="bg1"/>
                </a:solidFill>
              </a:rPr>
              <a:t>symbioisis</a:t>
            </a:r>
            <a:endParaRPr lang="cs-CZ" sz="2800" dirty="0">
              <a:solidFill>
                <a:schemeClr val="bg1"/>
              </a:solidFill>
            </a:endParaRPr>
          </a:p>
        </p:txBody>
      </p:sp>
    </p:spTree>
    <p:extLst>
      <p:ext uri="{BB962C8B-B14F-4D97-AF65-F5344CB8AC3E}">
        <p14:creationId xmlns:p14="http://schemas.microsoft.com/office/powerpoint/2010/main" val="27757384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7/70/Common_clownfish_curves_dnsmp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680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609603" y="4387150"/>
            <a:ext cx="10983007" cy="16979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err="1" smtClean="0">
                <a:ln>
                  <a:noFill/>
                </a:ln>
                <a:solidFill>
                  <a:srgbClr val="202124"/>
                </a:solidFill>
                <a:effectLst/>
                <a:latin typeface="inherit"/>
              </a:rPr>
              <a:t>Cleaning</a:t>
            </a:r>
            <a:r>
              <a:rPr kumimoji="0" lang="cs-CZ" altLang="cs-CZ" sz="2800" b="0" i="0" u="none" strike="noStrike" cap="none" normalizeH="0" baseline="0" dirty="0" smtClean="0">
                <a:ln>
                  <a:noFill/>
                </a:ln>
                <a:solidFill>
                  <a:srgbClr val="202124"/>
                </a:solidFill>
                <a:effectLst/>
                <a:latin typeface="inherit"/>
              </a:rPr>
              <a:t> </a:t>
            </a:r>
            <a:r>
              <a:rPr kumimoji="0" lang="cs-CZ" altLang="cs-CZ" sz="2800" b="0" i="0" u="none" strike="noStrike" cap="none" normalizeH="0" baseline="0" dirty="0" err="1" smtClean="0">
                <a:ln>
                  <a:noFill/>
                </a:ln>
                <a:solidFill>
                  <a:srgbClr val="202124"/>
                </a:solidFill>
                <a:effectLst/>
                <a:latin typeface="inherit"/>
              </a:rPr>
              <a:t>symbioisis</a:t>
            </a:r>
            <a:endParaRPr kumimoji="0" lang="cs-CZ" altLang="cs-CZ" sz="2800" b="0" i="0" u="none" strike="noStrike" cap="none" normalizeH="0" baseline="0" dirty="0" smtClean="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V čistící symbióze se klaun živí malými bezobratlými, kteří by jinak mohli sasance ublížit,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a výkaly z klaunů poskytují sasankám živiny. Klaun je chráněn před predátory žahavými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buňkami, vůči nimž je klaun imunní, a klaun vydává vysoký zvuk, který odrazuje motýlí ryby,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které by sasanku jinak sežraly. Vztah je proto klasifikován jako mutualistický.</a:t>
            </a:r>
            <a:r>
              <a:rPr kumimoji="0" lang="cs-CZ" altLang="cs-CZ" sz="800" b="0" i="0" u="none" strike="noStrike" cap="none" normalizeH="0" baseline="0" dirty="0" smtClean="0">
                <a:ln>
                  <a:noFill/>
                </a:ln>
                <a:solidFill>
                  <a:schemeClr val="tx1"/>
                </a:solidFill>
                <a:effectLst/>
              </a:rPr>
              <a:t> </a:t>
            </a: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80517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51407" y="2376488"/>
            <a:ext cx="6171317" cy="1044817"/>
          </a:xfrm>
        </p:spPr>
        <p:txBody>
          <a:bodyPr/>
          <a:lstStyle/>
          <a:p>
            <a:endParaRPr lang="cs-CZ" dirty="0"/>
          </a:p>
        </p:txBody>
      </p:sp>
      <p:pic>
        <p:nvPicPr>
          <p:cNvPr id="12292" name="Picture 4" descr="Marine Biology and Symbiosis - Unlikely Pairs Work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095" y="0"/>
            <a:ext cx="5556794" cy="349284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leaner fishes and shrimp diversity and a re-evaluation of cleaning  symbioses – Shark Research &amp; Conservation Program (SRC) | University of  Mi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282"/>
            <a:ext cx="5025082" cy="359425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leaner shrimp on a grouper - Stock Image - C010/9040 - Science Photo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372"/>
            <a:ext cx="4774967"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ymbiosis | Tag | PrimoGIF"/>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821403" y="3303372"/>
            <a:ext cx="5574263"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Mutualistic cleaner fish maintains high escape performance despite  privileged relationship with predat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968" y="-1"/>
            <a:ext cx="2046436" cy="6763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64131" y="32949"/>
            <a:ext cx="2671757" cy="461665"/>
          </a:xfrm>
          <a:prstGeom prst="rect">
            <a:avLst/>
          </a:prstGeom>
          <a:noFill/>
        </p:spPr>
        <p:txBody>
          <a:bodyPr wrap="none" rtlCol="0">
            <a:spAutoFit/>
          </a:bodyPr>
          <a:lstStyle/>
          <a:p>
            <a:r>
              <a:rPr lang="cs-CZ" sz="2400" dirty="0" err="1" smtClean="0">
                <a:solidFill>
                  <a:schemeClr val="bg1"/>
                </a:solidFill>
              </a:rPr>
              <a:t>Cleaning</a:t>
            </a:r>
            <a:r>
              <a:rPr lang="cs-CZ" sz="2400" dirty="0" smtClean="0">
                <a:solidFill>
                  <a:schemeClr val="bg1"/>
                </a:solidFill>
              </a:rPr>
              <a:t> </a:t>
            </a:r>
            <a:r>
              <a:rPr lang="cs-CZ" sz="2400" dirty="0" err="1" smtClean="0">
                <a:solidFill>
                  <a:schemeClr val="bg1"/>
                </a:solidFill>
              </a:rPr>
              <a:t>symbioisis</a:t>
            </a:r>
            <a:r>
              <a:rPr lang="cs-CZ" sz="2400" dirty="0" smtClean="0">
                <a:solidFill>
                  <a:schemeClr val="bg1"/>
                </a:solidFill>
              </a:rPr>
              <a:t> </a:t>
            </a:r>
            <a:endParaRPr lang="cs-CZ" sz="2400" dirty="0">
              <a:solidFill>
                <a:schemeClr val="bg1"/>
              </a:solidFill>
            </a:endParaRPr>
          </a:p>
        </p:txBody>
      </p:sp>
    </p:spTree>
    <p:extLst>
      <p:ext uri="{BB962C8B-B14F-4D97-AF65-F5344CB8AC3E}">
        <p14:creationId xmlns:p14="http://schemas.microsoft.com/office/powerpoint/2010/main" val="17062613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64565" y="500298"/>
            <a:ext cx="6103289" cy="859376"/>
          </a:xfrm>
        </p:spPr>
        <p:txBody>
          <a:bodyPr>
            <a:normAutofit/>
          </a:bodyPr>
          <a:lstStyle/>
          <a:p>
            <a:r>
              <a:rPr lang="cs-CZ" dirty="0" smtClean="0"/>
              <a:t> Když čistit, tak dočista  !</a:t>
            </a:r>
            <a:endParaRPr lang="cs-CZ" dirty="0"/>
          </a:p>
        </p:txBody>
      </p:sp>
      <p:pic>
        <p:nvPicPr>
          <p:cNvPr id="4" name="Picture 4" descr="Cleaner shrimp are true cleaners of injured fish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1765" y="1558455"/>
            <a:ext cx="10947444" cy="38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6227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93050" y="124039"/>
            <a:ext cx="4028125" cy="6609921"/>
          </a:xfrm>
        </p:spPr>
      </p:pic>
      <p:pic>
        <p:nvPicPr>
          <p:cNvPr id="20502" name="Picture 22" descr="Great Barracuda Fish Isolated Stock Photo - Download Image Now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835" y="4235253"/>
            <a:ext cx="5918010" cy="2708476"/>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CA Marine Species Por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144" y="1870662"/>
            <a:ext cx="4295912" cy="2385509"/>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Oktopurs Online – 龙虎斑 (中) Fresh Hybrid Grouper (Me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835" y="2220327"/>
            <a:ext cx="3754650" cy="250153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3D mexican-goatfish mulloidichthys dentatus - TurboSquid 130596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855" y="57665"/>
            <a:ext cx="4250971" cy="2164689"/>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Plakát Mořské ryby zobák Copperband butterflyfish izolovaných na bílém -  PIXERS.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3247" y="292520"/>
            <a:ext cx="1964378" cy="1694978"/>
          </a:xfrm>
          <a:prstGeom prst="rect">
            <a:avLst/>
          </a:prstGeom>
          <a:noFill/>
          <a:extLst>
            <a:ext uri="{909E8E84-426E-40DD-AFC4-6F175D3DCCD1}">
              <a14:hiddenFill xmlns:a14="http://schemas.microsoft.com/office/drawing/2010/main">
                <a:solidFill>
                  <a:srgbClr val="FFFFFF"/>
                </a:solidFill>
              </a14:hiddenFill>
            </a:ext>
          </a:extLst>
        </p:spPr>
      </p:pic>
      <p:pic>
        <p:nvPicPr>
          <p:cNvPr id="20498" name="Picture 18" descr="PEIXE NEON GOBY (Elacatinus figaro) - Klima Natural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8394" y="3862273"/>
            <a:ext cx="1182729" cy="432541"/>
          </a:xfrm>
          <a:prstGeom prst="rect">
            <a:avLst/>
          </a:prstGeom>
          <a:noFill/>
          <a:extLst>
            <a:ext uri="{909E8E84-426E-40DD-AFC4-6F175D3DCCD1}">
              <a14:hiddenFill xmlns:a14="http://schemas.microsoft.com/office/drawing/2010/main">
                <a:solidFill>
                  <a:srgbClr val="FFFFFF"/>
                </a:solidFill>
              </a14:hiddenFill>
            </a:ext>
          </a:extLst>
        </p:spPr>
      </p:pic>
      <p:pic>
        <p:nvPicPr>
          <p:cNvPr id="20500" name="Picture 20" descr="PEIXE NEON GOBY (Elacatinus figaro) - Klima Natural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1294" y="4263650"/>
            <a:ext cx="1232381" cy="450700"/>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In Cold Bloo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7800" y="1813054"/>
            <a:ext cx="1350800" cy="90911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4" descr="Hogfish Regul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26" descr="Hogfish Regula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28" descr="Hogfish Regulatio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30" descr="Hogfish Regulation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14" name="Picture 34" descr="Hogfish – Epiphany Farm Limit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7100" y="4377848"/>
            <a:ext cx="1912281" cy="109819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8082425" y="5920881"/>
            <a:ext cx="3323923" cy="584775"/>
          </a:xfrm>
          <a:prstGeom prst="rect">
            <a:avLst/>
          </a:prstGeom>
          <a:noFill/>
        </p:spPr>
        <p:txBody>
          <a:bodyPr wrap="none" rtlCol="0">
            <a:spAutoFit/>
          </a:bodyPr>
          <a:lstStyle/>
          <a:p>
            <a:r>
              <a:rPr lang="cs-CZ" sz="3200" dirty="0" err="1" smtClean="0"/>
              <a:t>Cleaning</a:t>
            </a:r>
            <a:r>
              <a:rPr lang="cs-CZ" sz="3200" dirty="0" smtClean="0"/>
              <a:t> </a:t>
            </a:r>
            <a:r>
              <a:rPr lang="cs-CZ" sz="3200" dirty="0" err="1" smtClean="0"/>
              <a:t>symbiosis</a:t>
            </a:r>
            <a:endParaRPr lang="cs-CZ" sz="3200" dirty="0"/>
          </a:p>
        </p:txBody>
      </p:sp>
    </p:spTree>
    <p:extLst>
      <p:ext uri="{BB962C8B-B14F-4D97-AF65-F5344CB8AC3E}">
        <p14:creationId xmlns:p14="http://schemas.microsoft.com/office/powerpoint/2010/main" val="26670196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leaning Symbiosis Cartoons and Comics - funny pictures from CartoonSto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7108" y="1301986"/>
            <a:ext cx="5799799" cy="510382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897496" y="689790"/>
            <a:ext cx="172994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533691" y="309469"/>
            <a:ext cx="5125278" cy="748058"/>
          </a:xfrm>
        </p:spPr>
        <p:txBody>
          <a:bodyPr/>
          <a:lstStyle/>
          <a:p>
            <a:r>
              <a:rPr lang="cs-CZ" dirty="0" err="1" smtClean="0"/>
              <a:t>Cleaning</a:t>
            </a:r>
            <a:r>
              <a:rPr lang="cs-CZ" dirty="0" smtClean="0"/>
              <a:t> </a:t>
            </a:r>
            <a:r>
              <a:rPr lang="cs-CZ" dirty="0" err="1" smtClean="0"/>
              <a:t>symbiosis</a:t>
            </a:r>
            <a:endParaRPr lang="cs-CZ" dirty="0"/>
          </a:p>
        </p:txBody>
      </p:sp>
    </p:spTree>
    <p:extLst>
      <p:ext uri="{BB962C8B-B14F-4D97-AF65-F5344CB8AC3E}">
        <p14:creationId xmlns:p14="http://schemas.microsoft.com/office/powerpoint/2010/main" val="29457125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85259" y="190196"/>
            <a:ext cx="3906741" cy="835522"/>
          </a:xfrm>
        </p:spPr>
        <p:txBody>
          <a:bodyPr>
            <a:noAutofit/>
          </a:bodyPr>
          <a:lstStyle/>
          <a:p>
            <a:pPr algn="ctr"/>
            <a:r>
              <a:rPr lang="cs-CZ" sz="3600" b="1" dirty="0" err="1" smtClean="0"/>
              <a:t>Incidental</a:t>
            </a:r>
            <a:r>
              <a:rPr lang="cs-CZ" sz="3600" b="1" dirty="0" smtClean="0"/>
              <a:t> </a:t>
            </a:r>
            <a:r>
              <a:rPr lang="cs-CZ" sz="3600" b="1" dirty="0" err="1" smtClean="0"/>
              <a:t>cleaning</a:t>
            </a:r>
            <a:r>
              <a:rPr lang="cs-CZ" sz="3600" b="1" dirty="0" smtClean="0"/>
              <a:t> </a:t>
            </a:r>
            <a:br>
              <a:rPr lang="cs-CZ" sz="3600" b="1" dirty="0" smtClean="0"/>
            </a:br>
            <a:r>
              <a:rPr lang="cs-CZ" sz="3600" b="1" dirty="0" smtClean="0"/>
              <a:t>náhodné čištění</a:t>
            </a:r>
            <a:endParaRPr lang="cs-CZ" sz="3600" b="1" dirty="0"/>
          </a:p>
        </p:txBody>
      </p:sp>
      <p:pic>
        <p:nvPicPr>
          <p:cNvPr id="16388" name="Picture 4" descr="Incidental cleaning of crinoids by juveniles of Bodianus anthioides  (Bennett, 1831) (Labridae) in the Red Sea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444" y="143123"/>
            <a:ext cx="4941028" cy="6621998"/>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Ornate ghost pipefish - Stock Image - C042/9078 - Science Photo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472" y="2248506"/>
            <a:ext cx="6779160" cy="4516615"/>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dianus anthioi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472" y="143123"/>
            <a:ext cx="3238787" cy="210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2158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lgn="ctr">
              <a:buNone/>
            </a:pPr>
            <a:r>
              <a:rPr lang="cs-CZ" sz="3600" dirty="0" smtClean="0"/>
              <a:t>Děkuji za pozornost</a:t>
            </a:r>
          </a:p>
          <a:p>
            <a:pPr marL="0" indent="0">
              <a:buNone/>
            </a:pPr>
            <a:endParaRPr lang="cs-CZ" sz="3600" dirty="0"/>
          </a:p>
          <a:p>
            <a:pPr marL="0" indent="0" algn="ctr">
              <a:buNone/>
            </a:pPr>
            <a:r>
              <a:rPr lang="cs-CZ" dirty="0" smtClean="0"/>
              <a:t>Pokračování – ÚVOD část 2</a:t>
            </a:r>
            <a:endParaRPr lang="cs-CZ" dirty="0"/>
          </a:p>
        </p:txBody>
      </p:sp>
    </p:spTree>
    <p:extLst>
      <p:ext uri="{BB962C8B-B14F-4D97-AF65-F5344CB8AC3E}">
        <p14:creationId xmlns:p14="http://schemas.microsoft.com/office/powerpoint/2010/main" val="4723276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1488010" y="-99392"/>
            <a:ext cx="3815903" cy="1026368"/>
          </a:xfrm>
        </p:spPr>
        <p:txBody>
          <a:bodyPr/>
          <a:lstStyle/>
          <a:p>
            <a:pPr eaLnBrk="1" hangingPunct="1">
              <a:defRPr/>
            </a:pPr>
            <a:r>
              <a:rPr lang="cs-CZ" altLang="cs-CZ" sz="3200" dirty="0"/>
              <a:t>Diverzita cizopasníků</a:t>
            </a:r>
          </a:p>
        </p:txBody>
      </p:sp>
      <p:pic>
        <p:nvPicPr>
          <p:cNvPr id="614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877888"/>
            <a:ext cx="230505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688" y="896938"/>
            <a:ext cx="21590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8289" y="1"/>
            <a:ext cx="1546225"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388" y="3713164"/>
            <a:ext cx="2089150"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051" y="5081589"/>
            <a:ext cx="22320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13" descr="Výsledek obrázku pro ho&amp;rcaron;avka duhov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5925" y="4983163"/>
            <a:ext cx="295275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5" descr="Výsledek obrázku pro synodontis multipunct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9189" y="4949826"/>
            <a:ext cx="24479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9" descr="Desmodu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8676" y="4938714"/>
            <a:ext cx="221932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5" descr="Výsledek obrázku pro adult trematod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4901" y="2414588"/>
            <a:ext cx="86836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9" descr="Výsledek obrázku pro Giard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7072" y="-27384"/>
            <a:ext cx="17272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5" descr="Výsledek obrázku pro Anisaki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6225" y="2614614"/>
            <a:ext cx="215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84033" y="2060849"/>
            <a:ext cx="2519363"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28248" y="3333750"/>
            <a:ext cx="2376264"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6" name="Picture 5" descr="Babesia lion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0264" y="-27384"/>
            <a:ext cx="22050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5" descr="Výsledek obrázku pro Cymothoa exigu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14850" y="2443164"/>
            <a:ext cx="187325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8" name="Picture 22" descr="Výsledek obrázku pro acanthocephala fish"/>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95478" y="3716339"/>
            <a:ext cx="19605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9" name="Picture 10" descr="Výsledek obrázku pro Eudiplozoon nipponicu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78838" y="1770063"/>
            <a:ext cx="21891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4" descr="Schistocephalu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1" y="3894138"/>
            <a:ext cx="2173287"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1528141" y="116633"/>
            <a:ext cx="3528392" cy="58971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099400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0306" y="1977589"/>
            <a:ext cx="9347201" cy="639878"/>
          </a:xfrm>
        </p:spPr>
        <p:txBody>
          <a:bodyPr>
            <a:normAutofit fontScale="90000"/>
          </a:bodyPr>
          <a:lstStyle/>
          <a:p>
            <a:endParaRPr lang="cs-CZ" dirty="0"/>
          </a:p>
        </p:txBody>
      </p:sp>
      <p:pic>
        <p:nvPicPr>
          <p:cNvPr id="21508" name="Picture 4" descr="Hogfish Recreational Season Closes Nov. 1 In FL Keys And East Florida State  Waters | Coastal Angler &amp; The Angler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521" y="2561837"/>
            <a:ext cx="5426161" cy="422820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Life through the eyes of a Hogfish | USF College of Marin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03" y="1869989"/>
            <a:ext cx="3470521" cy="4988011"/>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ow to catch Hogfish in the Gulf of Mexico | YACHTFISH Fishing Charter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531219" y="1466335"/>
            <a:ext cx="3660781" cy="539166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ow the color-changing hogfish 'sees' with it | EurekAl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618"/>
            <a:ext cx="12192000" cy="265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328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517" y="7553"/>
            <a:ext cx="4005620" cy="5208411"/>
          </a:xfr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538" y="7553"/>
            <a:ext cx="4077843" cy="5338877"/>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709" y="1690688"/>
            <a:ext cx="3944582" cy="5167312"/>
          </a:xfrm>
          <a:prstGeom prst="rect">
            <a:avLst/>
          </a:prstGeom>
        </p:spPr>
      </p:pic>
    </p:spTree>
    <p:extLst>
      <p:ext uri="{BB962C8B-B14F-4D97-AF65-F5344CB8AC3E}">
        <p14:creationId xmlns:p14="http://schemas.microsoft.com/office/powerpoint/2010/main" val="21105007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Vamp styl v oblečen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183581" y="1084335"/>
            <a:ext cx="1779654" cy="584775"/>
          </a:xfrm>
          <a:prstGeom prst="rect">
            <a:avLst/>
          </a:prstGeom>
          <a:noFill/>
        </p:spPr>
        <p:txBody>
          <a:bodyPr wrap="none" rtlCol="0">
            <a:spAutoFit/>
          </a:bodyPr>
          <a:lstStyle/>
          <a:p>
            <a:r>
              <a:rPr lang="cs-CZ" dirty="0" smtClean="0"/>
              <a:t> </a:t>
            </a:r>
            <a:r>
              <a:rPr lang="cs-CZ" sz="3200" dirty="0" err="1" smtClean="0">
                <a:solidFill>
                  <a:schemeClr val="bg1"/>
                </a:solidFill>
              </a:rPr>
              <a:t>Out</a:t>
            </a:r>
            <a:r>
              <a:rPr lang="cs-CZ" sz="3200" dirty="0" smtClean="0">
                <a:solidFill>
                  <a:schemeClr val="bg1"/>
                </a:solidFill>
              </a:rPr>
              <a:t> of ….</a:t>
            </a:r>
            <a:endParaRPr lang="cs-CZ" sz="3200" dirty="0">
              <a:solidFill>
                <a:schemeClr val="bg1"/>
              </a:solidFill>
            </a:endParaRPr>
          </a:p>
        </p:txBody>
      </p:sp>
    </p:spTree>
    <p:extLst>
      <p:ext uri="{BB962C8B-B14F-4D97-AF65-F5344CB8AC3E}">
        <p14:creationId xmlns:p14="http://schemas.microsoft.com/office/powerpoint/2010/main" val="1493202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093" y="187455"/>
            <a:ext cx="4420241" cy="592252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8973" y="187455"/>
            <a:ext cx="4420241" cy="5736866"/>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48" y="2036477"/>
            <a:ext cx="4420241" cy="5834976"/>
          </a:xfrm>
          <a:prstGeom prst="rect">
            <a:avLst/>
          </a:prstGeom>
        </p:spPr>
      </p:pic>
    </p:spTree>
    <p:extLst>
      <p:ext uri="{BB962C8B-B14F-4D97-AF65-F5344CB8AC3E}">
        <p14:creationId xmlns:p14="http://schemas.microsoft.com/office/powerpoint/2010/main" val="1809514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endParaRPr lang="cs-CZ" altLang="cs-CZ" smtClean="0"/>
          </a:p>
        </p:txBody>
      </p:sp>
      <p:sp>
        <p:nvSpPr>
          <p:cNvPr id="27651" name="Zástupný symbol pro obsah 2"/>
          <p:cNvSpPr>
            <a:spLocks noGrp="1"/>
          </p:cNvSpPr>
          <p:nvPr>
            <p:ph idx="1"/>
          </p:nvPr>
        </p:nvSpPr>
        <p:spPr>
          <a:xfrm>
            <a:off x="1981200" y="2133600"/>
            <a:ext cx="8229600" cy="2044700"/>
          </a:xfrm>
        </p:spPr>
        <p:txBody>
          <a:bodyPr/>
          <a:lstStyle/>
          <a:p>
            <a:pPr marL="0" indent="0" algn="ctr">
              <a:buNone/>
            </a:pPr>
            <a:r>
              <a:rPr lang="cs-CZ" altLang="cs-CZ" sz="4000"/>
              <a:t>Z historie parazitologie</a:t>
            </a:r>
          </a:p>
        </p:txBody>
      </p:sp>
    </p:spTree>
    <p:extLst>
      <p:ext uri="{BB962C8B-B14F-4D97-AF65-F5344CB8AC3E}">
        <p14:creationId xmlns:p14="http://schemas.microsoft.com/office/powerpoint/2010/main" val="868014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3264" y="-26988"/>
            <a:ext cx="8237537" cy="403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dpis 1"/>
          <p:cNvSpPr>
            <a:spLocks noGrp="1"/>
          </p:cNvSpPr>
          <p:nvPr>
            <p:ph type="title"/>
          </p:nvPr>
        </p:nvSpPr>
        <p:spPr>
          <a:xfrm>
            <a:off x="1981200" y="274639"/>
            <a:ext cx="8229600" cy="274637"/>
          </a:xfrm>
        </p:spPr>
        <p:txBody>
          <a:bodyPr>
            <a:normAutofit fontScale="90000"/>
          </a:bodyPr>
          <a:lstStyle/>
          <a:p>
            <a:r>
              <a:rPr lang="cs-CZ" altLang="cs-CZ" dirty="0" smtClean="0">
                <a:solidFill>
                  <a:schemeClr val="bg1"/>
                </a:solidFill>
              </a:rPr>
              <a:t>               Historie parazitologie</a:t>
            </a:r>
          </a:p>
        </p:txBody>
      </p:sp>
      <p:sp>
        <p:nvSpPr>
          <p:cNvPr id="28676" name="Zástupný symbol pro obsah 2"/>
          <p:cNvSpPr>
            <a:spLocks noGrp="1"/>
          </p:cNvSpPr>
          <p:nvPr>
            <p:ph idx="1"/>
          </p:nvPr>
        </p:nvSpPr>
        <p:spPr>
          <a:xfrm>
            <a:off x="1981200" y="4192588"/>
            <a:ext cx="8229600" cy="2260600"/>
          </a:xfrm>
        </p:spPr>
        <p:txBody>
          <a:bodyPr/>
          <a:lstStyle/>
          <a:p>
            <a:pPr marL="0" indent="0">
              <a:buNone/>
            </a:pPr>
            <a:r>
              <a:rPr lang="cs-CZ" altLang="cs-CZ" sz="2000"/>
              <a:t>Je zřejmé, že dávní předci člověka měli své parazity, avšak nemáme o nich v současnosti žádné doklady. Obecně lze říci, že nálezy cizopasníků pravěkých lidí člověka lze doložit pouze studiem zkamenělých výkalů a nebo jiného fosilního materiálu. Nejstarším zjištěným nálezem jsou vajíčka proto motolice plicní, která byla nalezena ve fosilních výkalech v severní Chile z doby 5000BC. Rovněž byl z této doby doložen výskyt hlístic rodu Ancylostoma v Brazilii a vajíčka škrkavek z doby cca 2330BC z Peru.</a:t>
            </a:r>
          </a:p>
        </p:txBody>
      </p:sp>
    </p:spTree>
    <p:extLst>
      <p:ext uri="{BB962C8B-B14F-4D97-AF65-F5344CB8AC3E}">
        <p14:creationId xmlns:p14="http://schemas.microsoft.com/office/powerpoint/2010/main" val="2344699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a:xfrm>
            <a:off x="1981200" y="534309"/>
            <a:ext cx="8229600" cy="855663"/>
          </a:xfrm>
        </p:spPr>
        <p:txBody>
          <a:bodyPr/>
          <a:lstStyle/>
          <a:p>
            <a:r>
              <a:rPr lang="cs-CZ" altLang="cs-CZ" sz="3600" dirty="0"/>
              <a:t>Z historie </a:t>
            </a:r>
            <a:r>
              <a:rPr lang="cs-CZ" altLang="cs-CZ" sz="3600" dirty="0" smtClean="0"/>
              <a:t>parazitologie v České republice  </a:t>
            </a:r>
            <a:endParaRPr lang="cs-CZ" altLang="cs-CZ" sz="3600" dirty="0"/>
          </a:p>
        </p:txBody>
      </p:sp>
      <p:sp>
        <p:nvSpPr>
          <p:cNvPr id="3" name="Zástupný symbol pro obsah 2"/>
          <p:cNvSpPr>
            <a:spLocks noGrp="1"/>
          </p:cNvSpPr>
          <p:nvPr>
            <p:ph idx="1"/>
          </p:nvPr>
        </p:nvSpPr>
        <p:spPr>
          <a:xfrm>
            <a:off x="1981200" y="1577526"/>
            <a:ext cx="8229600" cy="5069080"/>
          </a:xfrm>
        </p:spPr>
        <p:txBody>
          <a:bodyPr>
            <a:normAutofit fontScale="85000" lnSpcReduction="20000"/>
          </a:bodyPr>
          <a:lstStyle/>
          <a:p>
            <a:pPr>
              <a:defRPr/>
            </a:pPr>
            <a:r>
              <a:rPr lang="cs-CZ" sz="2400" dirty="0"/>
              <a:t>Rozvoj parazitologie u nás:</a:t>
            </a:r>
          </a:p>
          <a:p>
            <a:pPr>
              <a:defRPr/>
            </a:pPr>
            <a:r>
              <a:rPr lang="cs-CZ" sz="2400" dirty="0"/>
              <a:t>Do 1. světové války: Praha – Dušan </a:t>
            </a:r>
            <a:r>
              <a:rPr lang="cs-CZ" sz="2400" dirty="0" err="1"/>
              <a:t>Lambl</a:t>
            </a:r>
            <a:r>
              <a:rPr lang="cs-CZ" sz="2400" dirty="0"/>
              <a:t>, Stanislaw </a:t>
            </a:r>
            <a:r>
              <a:rPr lang="cs-CZ" sz="2400" dirty="0" err="1"/>
              <a:t>Prowazek</a:t>
            </a:r>
            <a:endParaRPr lang="cs-CZ" sz="2400" dirty="0"/>
          </a:p>
          <a:p>
            <a:pPr marL="0" indent="0">
              <a:buNone/>
              <a:defRPr/>
            </a:pPr>
            <a:endParaRPr lang="cs-CZ" sz="2400" dirty="0"/>
          </a:p>
          <a:p>
            <a:pPr>
              <a:defRPr/>
            </a:pPr>
            <a:r>
              <a:rPr lang="cs-CZ" sz="2400" dirty="0"/>
              <a:t>Mezi válkami: 	Praha:	 </a:t>
            </a:r>
            <a:r>
              <a:rPr lang="cs-CZ" sz="2400" dirty="0" err="1"/>
              <a:t>Briendl</a:t>
            </a:r>
            <a:r>
              <a:rPr lang="cs-CZ" sz="2400" dirty="0"/>
              <a:t>, Komárek, Jírovec – otec 				naší parazitologie</a:t>
            </a:r>
          </a:p>
          <a:p>
            <a:pPr marL="457200" lvl="1" indent="0">
              <a:buNone/>
              <a:defRPr/>
            </a:pPr>
            <a:r>
              <a:rPr lang="cs-CZ" dirty="0"/>
              <a:t>			Brno:	Rašín</a:t>
            </a:r>
          </a:p>
          <a:p>
            <a:pPr marL="457200" lvl="1" indent="0">
              <a:buNone/>
              <a:defRPr/>
            </a:pPr>
            <a:endParaRPr lang="cs-CZ" dirty="0"/>
          </a:p>
          <a:p>
            <a:pPr>
              <a:defRPr/>
            </a:pPr>
            <a:r>
              <a:rPr lang="cs-CZ" sz="2400" dirty="0"/>
              <a:t>Po 2. světové válce: 	Akademie věd - ČSAV, SAV, AV ČR,</a:t>
            </a:r>
          </a:p>
          <a:p>
            <a:pPr marL="1371600" lvl="3" indent="0">
              <a:buNone/>
              <a:defRPr/>
            </a:pPr>
            <a:r>
              <a:rPr lang="cs-CZ" sz="2400" dirty="0" smtClean="0"/>
              <a:t>		Parazitologický ústav AV ČR v Českých 			Budějovicích</a:t>
            </a:r>
          </a:p>
          <a:p>
            <a:pPr marL="0" indent="0">
              <a:buNone/>
              <a:defRPr/>
            </a:pPr>
            <a:r>
              <a:rPr lang="cs-CZ" sz="2400" dirty="0"/>
              <a:t>			Univerzity (UK, ČZU, </a:t>
            </a:r>
            <a:r>
              <a:rPr lang="cs-CZ" sz="2400" dirty="0" err="1"/>
              <a:t>JčU</a:t>
            </a:r>
            <a:r>
              <a:rPr lang="cs-CZ" sz="2400" dirty="0"/>
              <a:t>, MU, MENDELU, 			VFU)</a:t>
            </a:r>
          </a:p>
          <a:p>
            <a:pPr marL="0" indent="0">
              <a:buNone/>
              <a:defRPr/>
            </a:pPr>
            <a:r>
              <a:rPr lang="cs-CZ" sz="2400" dirty="0"/>
              <a:t>			Veterinární a hygienická služba</a:t>
            </a:r>
          </a:p>
          <a:p>
            <a:pPr marL="0" indent="0">
              <a:buNone/>
              <a:defRPr/>
            </a:pPr>
            <a:r>
              <a:rPr lang="cs-CZ" sz="2400" dirty="0"/>
              <a:t>			Armáda, nemocnice, referenční laboratoře</a:t>
            </a:r>
          </a:p>
          <a:p>
            <a:pPr marL="0" indent="0">
              <a:buNone/>
              <a:defRPr/>
            </a:pPr>
            <a:r>
              <a:rPr lang="cs-CZ" sz="2400" dirty="0"/>
              <a:t>			Soukromé firmy a diagnostické laboratoře</a:t>
            </a:r>
          </a:p>
          <a:p>
            <a:pPr marL="457200" lvl="1" indent="0">
              <a:buNone/>
              <a:defRPr/>
            </a:pPr>
            <a:r>
              <a:rPr lang="cs-CZ" dirty="0"/>
              <a:t>	</a:t>
            </a:r>
            <a:endParaRPr lang="cs-CZ" dirty="0" smtClean="0"/>
          </a:p>
          <a:p>
            <a:pPr marL="0" indent="0">
              <a:buNone/>
              <a:defRPr/>
            </a:pPr>
            <a:endParaRPr lang="cs-CZ" dirty="0"/>
          </a:p>
        </p:txBody>
      </p:sp>
    </p:spTree>
    <p:extLst>
      <p:ext uri="{BB962C8B-B14F-4D97-AF65-F5344CB8AC3E}">
        <p14:creationId xmlns:p14="http://schemas.microsoft.com/office/powerpoint/2010/main" val="2320657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 descr="File:Prowazek.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1" y="0"/>
            <a:ext cx="2335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Nadpis 1"/>
          <p:cNvSpPr>
            <a:spLocks noGrp="1"/>
          </p:cNvSpPr>
          <p:nvPr>
            <p:ph type="title"/>
          </p:nvPr>
        </p:nvSpPr>
        <p:spPr>
          <a:xfrm>
            <a:off x="3857626" y="1284288"/>
            <a:ext cx="10137775" cy="1668462"/>
          </a:xfrm>
        </p:spPr>
        <p:txBody>
          <a:bodyPr/>
          <a:lstStyle/>
          <a:p>
            <a:endParaRPr lang="cs-CZ" altLang="cs-CZ" smtClean="0"/>
          </a:p>
        </p:txBody>
      </p:sp>
      <p:pic>
        <p:nvPicPr>
          <p:cNvPr id="38916" name="Picture 2" descr="Otto Jírovec a rozvoj české parazitologie - Časopis Vesmí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54714" y="-26988"/>
            <a:ext cx="4683125" cy="6884988"/>
          </a:xfrm>
          <a:noFill/>
          <a:extLst>
            <a:ext uri="{909E8E84-426E-40DD-AFC4-6F175D3DCCD1}">
              <a14:hiddenFill xmlns:a14="http://schemas.microsoft.com/office/drawing/2010/main">
                <a:solidFill>
                  <a:srgbClr val="FFFFFF"/>
                </a:solidFill>
              </a14:hiddenFill>
            </a:ext>
          </a:extLst>
        </p:spPr>
      </p:pic>
      <p:pic>
        <p:nvPicPr>
          <p:cNvPr id="38917" name="Picture 6" descr="Soubor:Vilem Dusan Lambl 1895.png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64" y="1"/>
            <a:ext cx="209073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descr="Profesor Lukeš: Parazité jsou geniální a děti občas mohou mít průjmy –  21stoleti.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141663"/>
            <a:ext cx="4430713"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253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1943436" y="365125"/>
            <a:ext cx="8653127" cy="1325563"/>
          </a:xfrm>
        </p:spPr>
        <p:txBody>
          <a:bodyPr/>
          <a:lstStyle/>
          <a:p>
            <a:r>
              <a:rPr lang="cs-CZ" altLang="cs-CZ" sz="3600" dirty="0"/>
              <a:t>Parazitologie v České </a:t>
            </a:r>
            <a:r>
              <a:rPr lang="cs-CZ" altLang="cs-CZ" sz="3600" dirty="0" smtClean="0"/>
              <a:t>republice: současnost</a:t>
            </a:r>
            <a:endParaRPr lang="cs-CZ" altLang="cs-CZ" sz="3600" dirty="0"/>
          </a:p>
        </p:txBody>
      </p:sp>
      <p:sp>
        <p:nvSpPr>
          <p:cNvPr id="39939" name="Zástupný symbol pro obsah 2"/>
          <p:cNvSpPr>
            <a:spLocks noGrp="1"/>
          </p:cNvSpPr>
          <p:nvPr>
            <p:ph idx="1"/>
          </p:nvPr>
        </p:nvSpPr>
        <p:spPr>
          <a:xfrm>
            <a:off x="1631951" y="1989138"/>
            <a:ext cx="8964613" cy="4032250"/>
          </a:xfrm>
        </p:spPr>
        <p:txBody>
          <a:bodyPr/>
          <a:lstStyle/>
          <a:p>
            <a:r>
              <a:rPr lang="cs-CZ" altLang="cs-CZ" smtClean="0"/>
              <a:t>Univerzita Karlova, Praha</a:t>
            </a:r>
          </a:p>
          <a:p>
            <a:r>
              <a:rPr lang="cs-CZ" altLang="cs-CZ" smtClean="0"/>
              <a:t>Masarykova univerzita, Brno</a:t>
            </a:r>
          </a:p>
          <a:p>
            <a:r>
              <a:rPr lang="cs-CZ" altLang="cs-CZ" smtClean="0"/>
              <a:t>Veterinární univerzita, Brno,</a:t>
            </a:r>
          </a:p>
          <a:p>
            <a:r>
              <a:rPr lang="cs-CZ" altLang="cs-CZ" smtClean="0"/>
              <a:t>Jihočeská univerzita a Biologické centrum AV ČR v Českých Budějovicích  - Parazitologický ústav AV ČR - Č. Budějovice</a:t>
            </a:r>
          </a:p>
        </p:txBody>
      </p:sp>
    </p:spTree>
    <p:extLst>
      <p:ext uri="{BB962C8B-B14F-4D97-AF65-F5344CB8AC3E}">
        <p14:creationId xmlns:p14="http://schemas.microsoft.com/office/powerpoint/2010/main" val="2214316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631950" y="1700214"/>
            <a:ext cx="8686800" cy="5616575"/>
          </a:xfrm>
        </p:spPr>
        <p:txBody>
          <a:bodyPr>
            <a:normAutofit lnSpcReduction="10000"/>
          </a:bodyPr>
          <a:lstStyle/>
          <a:p>
            <a:pPr eaLnBrk="1" hangingPunct="1">
              <a:lnSpc>
                <a:spcPct val="90000"/>
              </a:lnSpc>
              <a:buFontTx/>
              <a:buNone/>
            </a:pPr>
            <a:r>
              <a:rPr lang="cs-CZ" altLang="cs-CZ" sz="2400" dirty="0"/>
              <a:t>		Základní údaje o předmětu:</a:t>
            </a:r>
          </a:p>
          <a:p>
            <a:pPr eaLnBrk="1" hangingPunct="1">
              <a:lnSpc>
                <a:spcPct val="90000"/>
              </a:lnSpc>
              <a:buFontTx/>
              <a:buNone/>
            </a:pPr>
            <a:endParaRPr lang="cs-CZ" altLang="cs-CZ" sz="2400" dirty="0"/>
          </a:p>
          <a:p>
            <a:pPr eaLnBrk="1" hangingPunct="1">
              <a:lnSpc>
                <a:spcPct val="90000"/>
              </a:lnSpc>
              <a:buFontTx/>
              <a:buNone/>
            </a:pPr>
            <a:r>
              <a:rPr lang="cs-CZ" altLang="cs-CZ" sz="2400" dirty="0"/>
              <a:t>		přednáška: pondělí, od 9</a:t>
            </a:r>
            <a:r>
              <a:rPr lang="cs-CZ" altLang="cs-CZ" sz="2400" dirty="0" smtClean="0"/>
              <a:t>.00 </a:t>
            </a:r>
            <a:r>
              <a:rPr lang="cs-CZ" altLang="cs-CZ" sz="2400" dirty="0"/>
              <a:t>do </a:t>
            </a:r>
            <a:r>
              <a:rPr lang="cs-CZ" altLang="cs-CZ" sz="2400" dirty="0" smtClean="0"/>
              <a:t>11.00 </a:t>
            </a:r>
            <a:r>
              <a:rPr lang="cs-CZ" altLang="cs-CZ" sz="2400" dirty="0"/>
              <a:t>hodin, </a:t>
            </a:r>
          </a:p>
          <a:p>
            <a:pPr eaLnBrk="1" hangingPunct="1">
              <a:lnSpc>
                <a:spcPct val="90000"/>
              </a:lnSpc>
              <a:buFontTx/>
              <a:buNone/>
            </a:pPr>
            <a:endParaRPr lang="cs-CZ" altLang="cs-CZ" sz="2400" dirty="0"/>
          </a:p>
          <a:p>
            <a:pPr eaLnBrk="1" hangingPunct="1">
              <a:lnSpc>
                <a:spcPct val="90000"/>
              </a:lnSpc>
              <a:buFontTx/>
              <a:buNone/>
            </a:pPr>
            <a:r>
              <a:rPr lang="cs-CZ" altLang="cs-CZ" sz="2400" dirty="0"/>
              <a:t>		budova </a:t>
            </a:r>
            <a:r>
              <a:rPr lang="cs-CZ" altLang="cs-CZ" sz="2400" dirty="0" smtClean="0"/>
              <a:t>A32</a:t>
            </a:r>
            <a:r>
              <a:rPr lang="cs-CZ" altLang="cs-CZ" sz="2400" dirty="0" smtClean="0">
                <a:solidFill>
                  <a:srgbClr val="FF0000"/>
                </a:solidFill>
              </a:rPr>
              <a:t>, </a:t>
            </a:r>
            <a:r>
              <a:rPr lang="cs-CZ" altLang="cs-CZ" sz="2400" dirty="0"/>
              <a:t>místnost </a:t>
            </a:r>
            <a:r>
              <a:rPr lang="cs-CZ" altLang="cs-CZ" sz="2400" dirty="0" smtClean="0"/>
              <a:t>329</a:t>
            </a:r>
            <a:endParaRPr lang="cs-CZ" altLang="cs-CZ" sz="2400" dirty="0"/>
          </a:p>
          <a:p>
            <a:pPr eaLnBrk="1" hangingPunct="1">
              <a:lnSpc>
                <a:spcPct val="90000"/>
              </a:lnSpc>
              <a:buFontTx/>
              <a:buNone/>
            </a:pPr>
            <a:endParaRPr lang="cs-CZ" altLang="cs-CZ" sz="2400" dirty="0">
              <a:solidFill>
                <a:srgbClr val="FF0000"/>
              </a:solidFill>
            </a:endParaRPr>
          </a:p>
          <a:p>
            <a:pPr eaLnBrk="1" hangingPunct="1">
              <a:lnSpc>
                <a:spcPct val="90000"/>
              </a:lnSpc>
              <a:buFontTx/>
              <a:buNone/>
            </a:pPr>
            <a:r>
              <a:rPr lang="cs-CZ" altLang="cs-CZ" sz="2400" dirty="0"/>
              <a:t>		zkouška (ústní/písemná) se bude konat v kampusu MU 	Bohunicích v pavilonu Ústavu botaniky a zoologie </a:t>
            </a:r>
            <a:r>
              <a:rPr lang="cs-CZ" altLang="cs-CZ" sz="2400" dirty="0" smtClean="0"/>
              <a:t>A31 </a:t>
            </a:r>
            <a:r>
              <a:rPr lang="cs-CZ" altLang="cs-CZ" sz="2400" dirty="0"/>
              <a:t>v </a:t>
            </a:r>
            <a:r>
              <a:rPr lang="cs-CZ" altLang="cs-CZ" sz="2400" dirty="0" smtClean="0"/>
              <a:t>   	místnosti </a:t>
            </a:r>
            <a:r>
              <a:rPr lang="cs-CZ" altLang="cs-CZ" sz="2400" dirty="0"/>
              <a:t>332   – bude </a:t>
            </a:r>
            <a:r>
              <a:rPr lang="cs-CZ" altLang="cs-CZ" sz="2400" dirty="0" err="1"/>
              <a:t>info</a:t>
            </a:r>
            <a:r>
              <a:rPr lang="cs-CZ" altLang="cs-CZ" sz="2400" dirty="0"/>
              <a:t> mailem ???</a:t>
            </a:r>
          </a:p>
          <a:p>
            <a:pPr eaLnBrk="1" hangingPunct="1">
              <a:lnSpc>
                <a:spcPct val="90000"/>
              </a:lnSpc>
              <a:buFontTx/>
              <a:buNone/>
            </a:pPr>
            <a:endParaRPr lang="cs-CZ" altLang="cs-CZ" sz="2400" dirty="0"/>
          </a:p>
          <a:p>
            <a:pPr eaLnBrk="1" hangingPunct="1">
              <a:lnSpc>
                <a:spcPct val="90000"/>
              </a:lnSpc>
              <a:buFontTx/>
              <a:buNone/>
            </a:pPr>
            <a:r>
              <a:rPr lang="cs-CZ" altLang="cs-CZ" sz="2400" dirty="0"/>
              <a:t>		studijní materiály na IS – prezentace a nahrávky</a:t>
            </a:r>
          </a:p>
          <a:p>
            <a:pPr eaLnBrk="1" hangingPunct="1">
              <a:lnSpc>
                <a:spcPct val="90000"/>
              </a:lnSpc>
              <a:buFontTx/>
              <a:buNone/>
            </a:pPr>
            <a:endParaRPr lang="cs-CZ" altLang="cs-CZ" sz="2400" dirty="0"/>
          </a:p>
          <a:p>
            <a:pPr eaLnBrk="1" hangingPunct="1">
              <a:lnSpc>
                <a:spcPct val="90000"/>
              </a:lnSpc>
              <a:buFontTx/>
              <a:buNone/>
            </a:pPr>
            <a:r>
              <a:rPr lang="cs-CZ" altLang="cs-CZ" sz="2400" dirty="0"/>
              <a:t>	</a:t>
            </a:r>
          </a:p>
          <a:p>
            <a:pPr eaLnBrk="1" hangingPunct="1">
              <a:lnSpc>
                <a:spcPct val="90000"/>
              </a:lnSpc>
              <a:buFontTx/>
              <a:buNone/>
            </a:pPr>
            <a:r>
              <a:rPr lang="cs-CZ" altLang="cs-CZ" sz="2400" dirty="0"/>
              <a:t> </a:t>
            </a:r>
          </a:p>
        </p:txBody>
      </p:sp>
      <p:sp>
        <p:nvSpPr>
          <p:cNvPr id="11267" name="Rectangle 2"/>
          <p:cNvSpPr>
            <a:spLocks noGrp="1" noChangeArrowheads="1"/>
          </p:cNvSpPr>
          <p:nvPr>
            <p:ph type="title"/>
          </p:nvPr>
        </p:nvSpPr>
        <p:spPr>
          <a:xfrm>
            <a:off x="3403600" y="254001"/>
            <a:ext cx="5562600" cy="1041399"/>
          </a:xfrm>
        </p:spPr>
        <p:txBody>
          <a:bodyPr/>
          <a:lstStyle/>
          <a:p>
            <a:pPr eaLnBrk="1" hangingPunct="1"/>
            <a:r>
              <a:rPr lang="cs-CZ" altLang="cs-CZ" dirty="0" smtClean="0"/>
              <a:t>Obecná parazitologie</a:t>
            </a:r>
          </a:p>
        </p:txBody>
      </p:sp>
    </p:spTree>
    <p:extLst>
      <p:ext uri="{BB962C8B-B14F-4D97-AF65-F5344CB8AC3E}">
        <p14:creationId xmlns:p14="http://schemas.microsoft.com/office/powerpoint/2010/main" val="341228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ěkan a kolegium — Přírodovědecká fakulta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46038"/>
            <a:ext cx="3119437"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Jaroslav Flegr – Wikipe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6" y="-242888"/>
            <a:ext cx="3197225"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Velký úspěch českých parazitologů - Aktuality | Přírodovědc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46038"/>
            <a:ext cx="2959100" cy="32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2" descr="Objev českého parazitologa vyděsil Američany, sushi ale jí rád pořád. S  tasemnicí se dá žít, uklidňuje | e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6" y="3105150"/>
            <a:ext cx="332422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4" descr="Memb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425" y="3105150"/>
            <a:ext cx="3227388"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BIOLOGICKÉ CENTRUM AV ČR, v. v. i. | Akademické půlhodink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138" y="3105150"/>
            <a:ext cx="302895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483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CIP / Faculty of Science, Masaryk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4" y="6351"/>
            <a:ext cx="48228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ECIP / Faculty of Science, Masaryk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3249613"/>
            <a:ext cx="54070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ECIP / Faculty of Science, Masaryk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1589"/>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6" descr="Do Afriky by měl jet každý. Povinn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226" y="3249614"/>
            <a:ext cx="48609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806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39241" y="365125"/>
            <a:ext cx="7293150" cy="756009"/>
          </a:xfrm>
        </p:spPr>
        <p:txBody>
          <a:bodyPr>
            <a:normAutofit fontScale="90000"/>
          </a:bodyPr>
          <a:lstStyle/>
          <a:p>
            <a:r>
              <a:rPr lang="cs-CZ" sz="3600" dirty="0" smtClean="0"/>
              <a:t>Parazitologie – komplexní vědní </a:t>
            </a:r>
            <a:r>
              <a:rPr lang="cs-CZ" sz="3600" dirty="0" err="1" smtClean="0"/>
              <a:t>disciplina</a:t>
            </a:r>
            <a:endParaRPr lang="cs-CZ" sz="3600" dirty="0"/>
          </a:p>
        </p:txBody>
      </p:sp>
      <p:sp>
        <p:nvSpPr>
          <p:cNvPr id="3" name="Zástupný symbol pro obsah 2"/>
          <p:cNvSpPr>
            <a:spLocks noGrp="1"/>
          </p:cNvSpPr>
          <p:nvPr>
            <p:ph idx="1"/>
          </p:nvPr>
        </p:nvSpPr>
        <p:spPr>
          <a:xfrm>
            <a:off x="587023" y="2999778"/>
            <a:ext cx="4796014" cy="1698171"/>
          </a:xfrm>
        </p:spPr>
        <p:txBody>
          <a:bodyPr/>
          <a:lstStyle/>
          <a:p>
            <a:r>
              <a:rPr lang="cs-CZ" dirty="0" smtClean="0"/>
              <a:t>Protozoologie </a:t>
            </a:r>
            <a:r>
              <a:rPr lang="cs-CZ" dirty="0"/>
              <a:t>(</a:t>
            </a:r>
            <a:r>
              <a:rPr lang="cs-CZ" dirty="0" smtClean="0"/>
              <a:t>Protistologie)</a:t>
            </a:r>
          </a:p>
          <a:p>
            <a:r>
              <a:rPr lang="cs-CZ" dirty="0" smtClean="0"/>
              <a:t>Helmintologie</a:t>
            </a:r>
          </a:p>
          <a:p>
            <a:r>
              <a:rPr lang="cs-CZ" dirty="0" err="1" smtClean="0"/>
              <a:t>Arachnoentomologie</a:t>
            </a:r>
            <a:endParaRPr lang="cs-CZ" dirty="0"/>
          </a:p>
        </p:txBody>
      </p:sp>
      <p:pic>
        <p:nvPicPr>
          <p:cNvPr id="4"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267878" y="1121134"/>
            <a:ext cx="6677632" cy="5542870"/>
          </a:xfrm>
          <a:prstGeom prst="rect">
            <a:avLst/>
          </a:prstGeom>
        </p:spPr>
      </p:pic>
      <p:sp>
        <p:nvSpPr>
          <p:cNvPr id="5" name="TextovéPole 4"/>
          <p:cNvSpPr txBox="1"/>
          <p:nvPr/>
        </p:nvSpPr>
        <p:spPr>
          <a:xfrm>
            <a:off x="818985" y="1486894"/>
            <a:ext cx="2646943" cy="892552"/>
          </a:xfrm>
          <a:prstGeom prst="rect">
            <a:avLst/>
          </a:prstGeom>
          <a:noFill/>
        </p:spPr>
        <p:txBody>
          <a:bodyPr wrap="none" rtlCol="0">
            <a:spAutoFit/>
          </a:bodyPr>
          <a:lstStyle/>
          <a:p>
            <a:r>
              <a:rPr lang="cs-CZ" sz="2800" dirty="0" smtClean="0"/>
              <a:t>Tři základní části:</a:t>
            </a:r>
          </a:p>
          <a:p>
            <a:r>
              <a:rPr lang="cs-CZ" sz="2400" dirty="0" smtClean="0"/>
              <a:t>„Svatá  trojice“</a:t>
            </a:r>
            <a:endParaRPr lang="cs-CZ" sz="2400" dirty="0"/>
          </a:p>
        </p:txBody>
      </p:sp>
    </p:spTree>
    <p:extLst>
      <p:ext uri="{BB962C8B-B14F-4D97-AF65-F5344CB8AC3E}">
        <p14:creationId xmlns:p14="http://schemas.microsoft.com/office/powerpoint/2010/main" val="3213242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1981199" y="179082"/>
            <a:ext cx="8779329" cy="745151"/>
          </a:xfrm>
        </p:spPr>
        <p:txBody>
          <a:bodyPr>
            <a:normAutofit/>
          </a:bodyPr>
          <a:lstStyle/>
          <a:p>
            <a:r>
              <a:rPr lang="cs-CZ" altLang="cs-CZ" sz="3600" dirty="0" smtClean="0"/>
              <a:t>Parazitologie – komplexní vědecká disciplína  </a:t>
            </a:r>
            <a:endParaRPr lang="cs-CZ" altLang="cs-CZ" sz="3600" dirty="0"/>
          </a:p>
        </p:txBody>
      </p:sp>
      <p:sp>
        <p:nvSpPr>
          <p:cNvPr id="44035" name="Zástupný symbol pro obsah 2"/>
          <p:cNvSpPr>
            <a:spLocks noGrp="1"/>
          </p:cNvSpPr>
          <p:nvPr>
            <p:ph idx="1"/>
          </p:nvPr>
        </p:nvSpPr>
        <p:spPr>
          <a:xfrm>
            <a:off x="1981200" y="1039554"/>
            <a:ext cx="8229600" cy="5577556"/>
          </a:xfrm>
        </p:spPr>
        <p:txBody>
          <a:bodyPr>
            <a:normAutofit fontScale="62500" lnSpcReduction="20000"/>
          </a:bodyPr>
          <a:lstStyle/>
          <a:p>
            <a:pPr marL="0" indent="0">
              <a:buNone/>
            </a:pPr>
            <a:r>
              <a:rPr lang="cs-CZ" altLang="cs-CZ" sz="3200" dirty="0" smtClean="0"/>
              <a:t>Od 20</a:t>
            </a:r>
            <a:r>
              <a:rPr lang="cs-CZ" altLang="cs-CZ" sz="3200" dirty="0"/>
              <a:t>. století – parazitologie vyhraněná vědní </a:t>
            </a:r>
            <a:r>
              <a:rPr lang="cs-CZ" altLang="cs-CZ" sz="3200" dirty="0" smtClean="0"/>
              <a:t>disciplína.</a:t>
            </a:r>
          </a:p>
          <a:p>
            <a:pPr marL="0" indent="0">
              <a:buNone/>
            </a:pPr>
            <a:r>
              <a:rPr lang="cs-CZ" altLang="cs-CZ" sz="3200" dirty="0" smtClean="0"/>
              <a:t>Čím se parazitologové zabývají ?</a:t>
            </a:r>
          </a:p>
          <a:p>
            <a:pPr marL="0" indent="0">
              <a:buNone/>
            </a:pPr>
            <a:endParaRPr lang="cs-CZ" altLang="cs-CZ" sz="2600" dirty="0"/>
          </a:p>
          <a:p>
            <a:pPr marL="0" indent="0">
              <a:buNone/>
            </a:pPr>
            <a:r>
              <a:rPr lang="cs-CZ" altLang="cs-CZ" sz="2600" b="1" dirty="0" smtClean="0"/>
              <a:t>Vědecké disciplíny:</a:t>
            </a:r>
            <a:endParaRPr lang="cs-CZ" altLang="cs-CZ" sz="2600" b="1" dirty="0"/>
          </a:p>
          <a:p>
            <a:r>
              <a:rPr lang="cs-CZ" altLang="cs-CZ" sz="2600" dirty="0"/>
              <a:t>Fauna </a:t>
            </a:r>
            <a:r>
              <a:rPr lang="cs-CZ" altLang="cs-CZ" sz="2600" dirty="0" smtClean="0"/>
              <a:t>cizopasníků, zoologická </a:t>
            </a:r>
            <a:r>
              <a:rPr lang="cs-CZ" altLang="cs-CZ" sz="2600" dirty="0" err="1" smtClean="0"/>
              <a:t>nomeklatura</a:t>
            </a:r>
            <a:endParaRPr lang="cs-CZ" altLang="cs-CZ" sz="2600" dirty="0"/>
          </a:p>
          <a:p>
            <a:r>
              <a:rPr lang="cs-CZ" altLang="cs-CZ" sz="2600" dirty="0"/>
              <a:t>Morfologie, </a:t>
            </a:r>
            <a:r>
              <a:rPr lang="cs-CZ" altLang="cs-CZ" sz="2600" dirty="0" smtClean="0"/>
              <a:t>anatomie, taxonomie </a:t>
            </a:r>
            <a:r>
              <a:rPr lang="cs-CZ" altLang="cs-CZ" sz="2600" dirty="0"/>
              <a:t>a systematika</a:t>
            </a:r>
          </a:p>
          <a:p>
            <a:r>
              <a:rPr lang="cs-CZ" altLang="cs-CZ" sz="2600" dirty="0"/>
              <a:t>Životní a vývojové cykly </a:t>
            </a:r>
          </a:p>
          <a:p>
            <a:r>
              <a:rPr lang="cs-CZ" altLang="cs-CZ" sz="2600" dirty="0"/>
              <a:t>Biologie a ekologie</a:t>
            </a:r>
          </a:p>
          <a:p>
            <a:r>
              <a:rPr lang="cs-CZ" altLang="cs-CZ" sz="2600" dirty="0"/>
              <a:t>Fyziologie, biochemie, imunologie</a:t>
            </a:r>
          </a:p>
          <a:p>
            <a:r>
              <a:rPr lang="cs-CZ" altLang="cs-CZ" sz="2600" dirty="0"/>
              <a:t>Epidemiologie a matematické modelování</a:t>
            </a:r>
          </a:p>
          <a:p>
            <a:r>
              <a:rPr lang="cs-CZ" altLang="cs-CZ" sz="2600" dirty="0"/>
              <a:t>Genetika a molekulární biologie</a:t>
            </a:r>
          </a:p>
          <a:p>
            <a:r>
              <a:rPr lang="cs-CZ" altLang="cs-CZ" sz="2600" dirty="0"/>
              <a:t>Evoluční biologie a </a:t>
            </a:r>
            <a:r>
              <a:rPr lang="cs-CZ" altLang="cs-CZ" sz="2600" dirty="0" err="1"/>
              <a:t>fylogenetika</a:t>
            </a:r>
            <a:endParaRPr lang="cs-CZ" altLang="cs-CZ" sz="2600" dirty="0"/>
          </a:p>
          <a:p>
            <a:r>
              <a:rPr lang="cs-CZ" altLang="cs-CZ" sz="2600" dirty="0"/>
              <a:t>Genomika a </a:t>
            </a:r>
            <a:r>
              <a:rPr lang="cs-CZ" altLang="cs-CZ" sz="2600" dirty="0" err="1" smtClean="0"/>
              <a:t>transkriptomika</a:t>
            </a:r>
            <a:endParaRPr lang="cs-CZ" altLang="cs-CZ" sz="2600" dirty="0"/>
          </a:p>
          <a:p>
            <a:pPr marL="0" indent="0">
              <a:buNone/>
            </a:pPr>
            <a:r>
              <a:rPr lang="cs-CZ" altLang="cs-CZ" sz="2600" b="1" dirty="0" smtClean="0"/>
              <a:t>Technické obory:</a:t>
            </a:r>
          </a:p>
          <a:p>
            <a:r>
              <a:rPr lang="cs-CZ" altLang="cs-CZ" sz="2500" dirty="0" smtClean="0"/>
              <a:t>Histologie</a:t>
            </a:r>
            <a:r>
              <a:rPr lang="cs-CZ" altLang="cs-CZ" sz="2500" dirty="0"/>
              <a:t>, histochemie,  </a:t>
            </a:r>
            <a:r>
              <a:rPr lang="cs-CZ" altLang="cs-CZ" sz="2500" dirty="0" err="1"/>
              <a:t>imunohistochemie</a:t>
            </a:r>
            <a:endParaRPr lang="cs-CZ" altLang="cs-CZ" sz="2500" dirty="0"/>
          </a:p>
          <a:p>
            <a:r>
              <a:rPr lang="cs-CZ" altLang="cs-CZ" sz="2500" dirty="0"/>
              <a:t>Ultrastruktura a </a:t>
            </a:r>
            <a:r>
              <a:rPr lang="cs-CZ" altLang="cs-CZ" sz="2500" dirty="0" smtClean="0"/>
              <a:t>anatomie</a:t>
            </a:r>
          </a:p>
          <a:p>
            <a:r>
              <a:rPr lang="cs-CZ" altLang="cs-CZ" sz="2500" dirty="0" smtClean="0"/>
              <a:t>Mikroskopická technika</a:t>
            </a:r>
            <a:endParaRPr lang="cs-CZ" altLang="cs-CZ" sz="2500" dirty="0"/>
          </a:p>
          <a:p>
            <a:r>
              <a:rPr lang="cs-CZ" altLang="cs-CZ" sz="2500" dirty="0"/>
              <a:t>SCAN, TEM, CLSM</a:t>
            </a:r>
          </a:p>
          <a:p>
            <a:endParaRPr lang="cs-CZ" altLang="cs-CZ" dirty="0" smtClean="0"/>
          </a:p>
          <a:p>
            <a:endParaRPr lang="cs-CZ" altLang="cs-CZ" dirty="0" smtClean="0"/>
          </a:p>
        </p:txBody>
      </p:sp>
    </p:spTree>
    <p:extLst>
      <p:ext uri="{BB962C8B-B14F-4D97-AF65-F5344CB8AC3E}">
        <p14:creationId xmlns:p14="http://schemas.microsoft.com/office/powerpoint/2010/main" val="3583308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05739" y="283480"/>
            <a:ext cx="7456713" cy="892175"/>
          </a:xfrm>
        </p:spPr>
        <p:txBody>
          <a:bodyPr>
            <a:normAutofit fontScale="90000"/>
          </a:bodyPr>
          <a:lstStyle/>
          <a:p>
            <a:r>
              <a:rPr lang="cs-CZ" dirty="0" smtClean="0"/>
              <a:t>Parazitologie – komplexní </a:t>
            </a:r>
            <a:r>
              <a:rPr lang="cs-CZ" dirty="0" err="1" smtClean="0"/>
              <a:t>disciplina</a:t>
            </a:r>
            <a:endParaRPr lang="cs-CZ" dirty="0"/>
          </a:p>
        </p:txBody>
      </p:sp>
      <p:sp>
        <p:nvSpPr>
          <p:cNvPr id="5" name="Zástupný symbol pro obsah 4"/>
          <p:cNvSpPr>
            <a:spLocks noGrp="1"/>
          </p:cNvSpPr>
          <p:nvPr>
            <p:ph idx="1"/>
          </p:nvPr>
        </p:nvSpPr>
        <p:spPr/>
        <p:txBody>
          <a:bodyPr/>
          <a:lstStyle/>
          <a:p>
            <a:r>
              <a:rPr lang="cs-CZ" dirty="0" smtClean="0"/>
              <a:t>Aplikovaná (praktická) parazitologie</a:t>
            </a:r>
          </a:p>
          <a:p>
            <a:pPr lvl="1"/>
            <a:r>
              <a:rPr lang="cs-CZ" dirty="0"/>
              <a:t>Humánní parazitologie</a:t>
            </a:r>
          </a:p>
          <a:p>
            <a:pPr lvl="1"/>
            <a:r>
              <a:rPr lang="cs-CZ" dirty="0"/>
              <a:t>Veterinární parazitologie</a:t>
            </a:r>
          </a:p>
          <a:p>
            <a:pPr lvl="1"/>
            <a:r>
              <a:rPr lang="cs-CZ" dirty="0"/>
              <a:t>Klinická parazitologie </a:t>
            </a:r>
          </a:p>
          <a:p>
            <a:pPr marL="0" indent="0">
              <a:buNone/>
            </a:pPr>
            <a:endParaRPr lang="cs-CZ" dirty="0" smtClean="0"/>
          </a:p>
          <a:p>
            <a:pPr marL="0" indent="0">
              <a:buNone/>
            </a:pPr>
            <a:endParaRPr lang="cs-CZ" dirty="0" smtClean="0"/>
          </a:p>
          <a:p>
            <a:r>
              <a:rPr lang="cs-CZ" dirty="0" smtClean="0"/>
              <a:t>Teoretická (evoluční) parazitologie</a:t>
            </a:r>
          </a:p>
          <a:p>
            <a:pPr lvl="1"/>
            <a:endParaRPr lang="cs-CZ" dirty="0" smtClean="0"/>
          </a:p>
        </p:txBody>
      </p:sp>
      <p:pic>
        <p:nvPicPr>
          <p:cNvPr id="6" name="Picture 2" descr="Adaptive e-Learning: Emerging Digital Tools for Teaching Parasitology:  Trends in Parasitolog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86715" y="1510748"/>
            <a:ext cx="4263348" cy="447247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34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6045" y="359946"/>
            <a:ext cx="4403487" cy="5773282"/>
          </a:xfrm>
          <a:prstGeom prst="rect">
            <a:avLst/>
          </a:prstGeom>
        </p:spPr>
      </p:pic>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10251"/>
            <a:ext cx="4110824" cy="6237497"/>
          </a:xfr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9025" y="804449"/>
            <a:ext cx="4328820" cy="5928772"/>
          </a:xfrm>
          <a:prstGeom prst="rect">
            <a:avLst/>
          </a:prstGeom>
        </p:spPr>
      </p:pic>
    </p:spTree>
    <p:extLst>
      <p:ext uri="{BB962C8B-B14F-4D97-AF65-F5344CB8AC3E}">
        <p14:creationId xmlns:p14="http://schemas.microsoft.com/office/powerpoint/2010/main" val="3498356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5125"/>
            <a:ext cx="4129377" cy="6300724"/>
          </a:xfrm>
          <a:prstGeom prst="rect">
            <a:avLst/>
          </a:prstGeom>
        </p:spPr>
      </p:pic>
      <p:sp>
        <p:nvSpPr>
          <p:cNvPr id="2" name="Nadpis 1"/>
          <p:cNvSpPr>
            <a:spLocks noGrp="1"/>
          </p:cNvSpPr>
          <p:nvPr>
            <p:ph type="title"/>
          </p:nvPr>
        </p:nvSpPr>
        <p:spPr/>
        <p:txBody>
          <a:bodyPr/>
          <a:lstStyle/>
          <a:p>
            <a:endParaRPr lang="cs-CZ"/>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0936" y="365125"/>
            <a:ext cx="4426450" cy="5773282"/>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0599" y="3112490"/>
            <a:ext cx="4313226" cy="5447090"/>
          </a:xfrm>
          <a:prstGeom prst="rect">
            <a:avLst/>
          </a:prstGeom>
        </p:spPr>
      </p:pic>
      <p:sp>
        <p:nvSpPr>
          <p:cNvPr id="8" name="Zástupný symbol pro obsah 7"/>
          <p:cNvSpPr>
            <a:spLocks noGrp="1"/>
          </p:cNvSpPr>
          <p:nvPr>
            <p:ph idx="1"/>
          </p:nvPr>
        </p:nvSpPr>
        <p:spPr/>
        <p:txBody>
          <a:bodyPr/>
          <a:lstStyle/>
          <a:p>
            <a:endParaRPr lang="cs-CZ" dirty="0"/>
          </a:p>
        </p:txBody>
      </p:sp>
    </p:spTree>
    <p:extLst>
      <p:ext uri="{BB962C8B-B14F-4D97-AF65-F5344CB8AC3E}">
        <p14:creationId xmlns:p14="http://schemas.microsoft.com/office/powerpoint/2010/main" val="3039371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Obrázek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3837" y="180977"/>
            <a:ext cx="4248163" cy="546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Obráze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036" y="180977"/>
            <a:ext cx="4208889" cy="546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ázek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5213" y="1392698"/>
            <a:ext cx="3834337" cy="546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539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28735"/>
            <a:ext cx="4537494" cy="6011822"/>
          </a:xfrm>
        </p:spPr>
      </p:pic>
      <p:sp>
        <p:nvSpPr>
          <p:cNvPr id="3" name="Nadpis 2"/>
          <p:cNvSpPr>
            <a:spLocks noGrp="1"/>
          </p:cNvSpPr>
          <p:nvPr>
            <p:ph type="title"/>
          </p:nvPr>
        </p:nvSpPr>
        <p:spPr/>
        <p:txBody>
          <a:bodyPr/>
          <a:lstStyle/>
          <a:p>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232" y="365125"/>
            <a:ext cx="4556768" cy="601873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274" y="1529584"/>
            <a:ext cx="4259640" cy="5975405"/>
          </a:xfrm>
          <a:prstGeom prst="rect">
            <a:avLst/>
          </a:prstGeom>
        </p:spPr>
      </p:pic>
    </p:spTree>
    <p:extLst>
      <p:ext uri="{BB962C8B-B14F-4D97-AF65-F5344CB8AC3E}">
        <p14:creationId xmlns:p14="http://schemas.microsoft.com/office/powerpoint/2010/main" val="2582785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60266" y="285615"/>
            <a:ext cx="7311889" cy="517465"/>
          </a:xfrm>
        </p:spPr>
        <p:txBody>
          <a:bodyPr>
            <a:normAutofit fontScale="90000"/>
          </a:bodyPr>
          <a:lstStyle/>
          <a:p>
            <a:r>
              <a:rPr lang="cs-CZ" sz="3600" dirty="0" smtClean="0"/>
              <a:t>Podstata teoretické (evoluční) parazitologie</a:t>
            </a:r>
            <a:endParaRPr lang="cs-CZ" sz="3600" dirty="0"/>
          </a:p>
        </p:txBody>
      </p:sp>
      <p:grpSp>
        <p:nvGrpSpPr>
          <p:cNvPr id="12" name="Skupina 11"/>
          <p:cNvGrpSpPr/>
          <p:nvPr/>
        </p:nvGrpSpPr>
        <p:grpSpPr>
          <a:xfrm>
            <a:off x="2396654" y="1148958"/>
            <a:ext cx="6838121" cy="4901973"/>
            <a:chOff x="3366382" y="966080"/>
            <a:chExt cx="5413184" cy="4901973"/>
          </a:xfrm>
        </p:grpSpPr>
        <p:sp>
          <p:nvSpPr>
            <p:cNvPr id="4" name="Ovál 3"/>
            <p:cNvSpPr/>
            <p:nvPr/>
          </p:nvSpPr>
          <p:spPr>
            <a:xfrm>
              <a:off x="4125732" y="1745943"/>
              <a:ext cx="3967038" cy="348664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Parazitologie</a:t>
              </a:r>
              <a:endParaRPr lang="cs-CZ" sz="2400" dirty="0"/>
            </a:p>
          </p:txBody>
        </p:sp>
        <p:sp>
          <p:nvSpPr>
            <p:cNvPr id="8" name="Ovál 7"/>
            <p:cNvSpPr/>
            <p:nvPr/>
          </p:nvSpPr>
          <p:spPr>
            <a:xfrm>
              <a:off x="5201478" y="966080"/>
              <a:ext cx="1789044" cy="17254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Ekologie</a:t>
              </a:r>
              <a:endParaRPr lang="cs-CZ" sz="2400" dirty="0"/>
            </a:p>
          </p:txBody>
        </p:sp>
        <p:sp>
          <p:nvSpPr>
            <p:cNvPr id="9" name="Ovál 8"/>
            <p:cNvSpPr/>
            <p:nvPr/>
          </p:nvSpPr>
          <p:spPr>
            <a:xfrm>
              <a:off x="3366382" y="2643805"/>
              <a:ext cx="1789044" cy="17254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Evoluce</a:t>
              </a:r>
              <a:endParaRPr lang="cs-CZ" sz="2400" dirty="0"/>
            </a:p>
          </p:txBody>
        </p:sp>
        <p:sp>
          <p:nvSpPr>
            <p:cNvPr id="10" name="Ovál 9"/>
            <p:cNvSpPr/>
            <p:nvPr/>
          </p:nvSpPr>
          <p:spPr>
            <a:xfrm>
              <a:off x="6990522" y="2626549"/>
              <a:ext cx="1789044" cy="17254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Imunologie</a:t>
              </a:r>
              <a:endParaRPr lang="cs-CZ" sz="2400" dirty="0"/>
            </a:p>
          </p:txBody>
        </p:sp>
        <p:sp>
          <p:nvSpPr>
            <p:cNvPr id="11" name="Ovál 10"/>
            <p:cNvSpPr/>
            <p:nvPr/>
          </p:nvSpPr>
          <p:spPr>
            <a:xfrm>
              <a:off x="5248191" y="4142620"/>
              <a:ext cx="1789044" cy="17254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dirty="0" smtClean="0"/>
                <a:t>Molekulární genetika</a:t>
              </a:r>
              <a:endParaRPr lang="cs-CZ" sz="2200" dirty="0"/>
            </a:p>
          </p:txBody>
        </p:sp>
      </p:grpSp>
    </p:spTree>
    <p:extLst>
      <p:ext uri="{BB962C8B-B14F-4D97-AF65-F5344CB8AC3E}">
        <p14:creationId xmlns:p14="http://schemas.microsoft.com/office/powerpoint/2010/main" val="3566475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606800" y="365125"/>
            <a:ext cx="5029200" cy="879475"/>
          </a:xfrm>
        </p:spPr>
        <p:txBody>
          <a:bodyPr/>
          <a:lstStyle/>
          <a:p>
            <a:pPr eaLnBrk="1" hangingPunct="1"/>
            <a:r>
              <a:rPr lang="cs-CZ" altLang="cs-CZ" dirty="0" smtClean="0"/>
              <a:t>Obecná parazitologie</a:t>
            </a:r>
          </a:p>
        </p:txBody>
      </p:sp>
      <p:sp>
        <p:nvSpPr>
          <p:cNvPr id="8195" name="Rectangle 3"/>
          <p:cNvSpPr>
            <a:spLocks noGrp="1" noChangeArrowheads="1"/>
          </p:cNvSpPr>
          <p:nvPr>
            <p:ph type="body" idx="1"/>
          </p:nvPr>
        </p:nvSpPr>
        <p:spPr>
          <a:xfrm>
            <a:off x="349845" y="1566864"/>
            <a:ext cx="5446656" cy="4670425"/>
          </a:xfrm>
        </p:spPr>
        <p:txBody>
          <a:bodyPr/>
          <a:lstStyle/>
          <a:p>
            <a:pPr eaLnBrk="1" hangingPunct="1">
              <a:defRPr/>
            </a:pPr>
            <a:r>
              <a:rPr lang="cs-CZ" altLang="cs-CZ" dirty="0"/>
              <a:t>Struktura přednášky:</a:t>
            </a:r>
          </a:p>
          <a:p>
            <a:pPr marL="0" indent="0">
              <a:buNone/>
              <a:defRPr/>
            </a:pPr>
            <a:endParaRPr lang="cs-CZ" altLang="cs-CZ" dirty="0"/>
          </a:p>
          <a:p>
            <a:pPr eaLnBrk="1" hangingPunct="1">
              <a:defRPr/>
            </a:pPr>
            <a:r>
              <a:rPr lang="cs-CZ" altLang="cs-CZ" dirty="0"/>
              <a:t>Úvodní část přednášky </a:t>
            </a:r>
          </a:p>
          <a:p>
            <a:pPr eaLnBrk="1" hangingPunct="1">
              <a:defRPr/>
            </a:pPr>
            <a:r>
              <a:rPr lang="cs-CZ" altLang="cs-CZ" dirty="0"/>
              <a:t>Studijní doporučená literatura</a:t>
            </a:r>
          </a:p>
          <a:p>
            <a:pPr eaLnBrk="1" hangingPunct="1">
              <a:defRPr/>
            </a:pPr>
            <a:r>
              <a:rPr lang="cs-CZ" altLang="cs-CZ" dirty="0"/>
              <a:t>Z historie </a:t>
            </a:r>
            <a:r>
              <a:rPr lang="cs-CZ" altLang="cs-CZ" dirty="0" smtClean="0"/>
              <a:t>čs. parazitologie</a:t>
            </a:r>
            <a:endParaRPr lang="cs-CZ" altLang="cs-CZ" dirty="0"/>
          </a:p>
          <a:p>
            <a:pPr eaLnBrk="1" hangingPunct="1">
              <a:defRPr/>
            </a:pPr>
            <a:r>
              <a:rPr lang="cs-CZ" altLang="cs-CZ" dirty="0"/>
              <a:t>Základní parazitologické metody</a:t>
            </a:r>
          </a:p>
          <a:p>
            <a:pPr eaLnBrk="1" hangingPunct="1">
              <a:defRPr/>
            </a:pPr>
            <a:r>
              <a:rPr lang="cs-CZ" altLang="cs-CZ" dirty="0" smtClean="0"/>
              <a:t>Typy biologických interakcí</a:t>
            </a:r>
          </a:p>
          <a:p>
            <a:pPr eaLnBrk="1" hangingPunct="1">
              <a:defRPr/>
            </a:pPr>
            <a:r>
              <a:rPr lang="cs-CZ" altLang="cs-CZ" dirty="0" smtClean="0"/>
              <a:t>Symbióza</a:t>
            </a:r>
          </a:p>
          <a:p>
            <a:pPr eaLnBrk="1" hangingPunct="1">
              <a:defRPr/>
            </a:pPr>
            <a:r>
              <a:rPr lang="cs-CZ" altLang="cs-CZ" dirty="0" smtClean="0"/>
              <a:t>Mutualismus</a:t>
            </a:r>
            <a:endParaRPr lang="cs-CZ" altLang="cs-CZ" dirty="0"/>
          </a:p>
          <a:p>
            <a:pPr eaLnBrk="1" hangingPunct="1">
              <a:defRPr/>
            </a:pPr>
            <a:endParaRPr lang="cs-CZ" altLang="cs-CZ" dirty="0"/>
          </a:p>
          <a:p>
            <a:pPr eaLnBrk="1" hangingPunct="1">
              <a:defRPr/>
            </a:pPr>
            <a:endParaRPr lang="cs-CZ" altLang="cs-CZ" dirty="0"/>
          </a:p>
          <a:p>
            <a:pPr eaLnBrk="1" hangingPunct="1">
              <a:defRPr/>
            </a:pPr>
            <a:endParaRPr lang="cs-CZ" altLang="cs-CZ" dirty="0"/>
          </a:p>
          <a:p>
            <a:pPr eaLnBrk="1" hangingPunct="1">
              <a:defRPr/>
            </a:pPr>
            <a:endParaRPr lang="cs-CZ" altLang="cs-CZ" dirty="0"/>
          </a:p>
          <a:p>
            <a:pPr eaLnBrk="1" hangingPunct="1">
              <a:defRPr/>
            </a:pPr>
            <a:endParaRPr lang="cs-CZ" altLang="cs-CZ" dirty="0"/>
          </a:p>
          <a:p>
            <a:pPr eaLnBrk="1" hangingPunct="1">
              <a:defRPr/>
            </a:pPr>
            <a:endParaRPr lang="cs-CZ" altLang="cs-CZ" dirty="0"/>
          </a:p>
        </p:txBody>
      </p:sp>
      <p:sp>
        <p:nvSpPr>
          <p:cNvPr id="4" name="Rectangle 3"/>
          <p:cNvSpPr txBox="1">
            <a:spLocks noChangeArrowheads="1"/>
          </p:cNvSpPr>
          <p:nvPr/>
        </p:nvSpPr>
        <p:spPr>
          <a:xfrm>
            <a:off x="6274890" y="2601859"/>
            <a:ext cx="5446656" cy="36876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altLang="cs-CZ" dirty="0" err="1" smtClean="0"/>
              <a:t>Komenzalismus</a:t>
            </a:r>
            <a:endParaRPr lang="cs-CZ" altLang="cs-CZ" dirty="0" smtClean="0"/>
          </a:p>
          <a:p>
            <a:pPr>
              <a:defRPr/>
            </a:pPr>
            <a:r>
              <a:rPr lang="cs-CZ" altLang="cs-CZ" dirty="0" err="1" smtClean="0"/>
              <a:t>Cleaning</a:t>
            </a:r>
            <a:r>
              <a:rPr lang="cs-CZ" altLang="cs-CZ" dirty="0" smtClean="0"/>
              <a:t> </a:t>
            </a:r>
            <a:r>
              <a:rPr lang="cs-CZ" altLang="cs-CZ" dirty="0" err="1" smtClean="0"/>
              <a:t>symbiosis</a:t>
            </a:r>
            <a:endParaRPr lang="cs-CZ" altLang="cs-CZ" dirty="0" smtClean="0"/>
          </a:p>
          <a:p>
            <a:pPr>
              <a:defRPr/>
            </a:pPr>
            <a:r>
              <a:rPr lang="cs-CZ" altLang="cs-CZ" dirty="0" smtClean="0"/>
              <a:t>Parazitismus – základní pojmy</a:t>
            </a:r>
          </a:p>
          <a:p>
            <a:pPr>
              <a:defRPr/>
            </a:pPr>
            <a:r>
              <a:rPr lang="cs-CZ" altLang="cs-CZ" dirty="0" smtClean="0"/>
              <a:t>Typy parazitismu</a:t>
            </a:r>
          </a:p>
          <a:p>
            <a:pPr>
              <a:defRPr/>
            </a:pPr>
            <a:r>
              <a:rPr lang="cs-CZ" altLang="cs-CZ" dirty="0" smtClean="0"/>
              <a:t>Hlavní strategie parazitismu</a:t>
            </a:r>
          </a:p>
          <a:p>
            <a:pPr>
              <a:defRPr/>
            </a:pPr>
            <a:r>
              <a:rPr lang="cs-CZ" altLang="cs-CZ" dirty="0" smtClean="0"/>
              <a:t>Variace </a:t>
            </a:r>
            <a:r>
              <a:rPr lang="cs-CZ" altLang="cs-CZ" dirty="0"/>
              <a:t>s</a:t>
            </a:r>
            <a:r>
              <a:rPr lang="cs-CZ" altLang="cs-CZ" dirty="0" smtClean="0"/>
              <a:t>trategií parazitismu</a:t>
            </a:r>
          </a:p>
          <a:p>
            <a:pPr>
              <a:defRPr/>
            </a:pPr>
            <a:r>
              <a:rPr lang="cs-CZ" altLang="cs-CZ" dirty="0" smtClean="0"/>
              <a:t>Parazitické rostliny</a:t>
            </a:r>
          </a:p>
          <a:p>
            <a:pPr>
              <a:defRPr/>
            </a:pPr>
            <a:endParaRPr lang="cs-CZ" altLang="cs-CZ" dirty="0" smtClean="0"/>
          </a:p>
          <a:p>
            <a:pPr>
              <a:defRPr/>
            </a:pPr>
            <a:endParaRPr lang="cs-CZ" altLang="cs-CZ" dirty="0" smtClean="0"/>
          </a:p>
          <a:p>
            <a:pPr>
              <a:defRPr/>
            </a:pPr>
            <a:endParaRPr lang="cs-CZ" altLang="cs-CZ" dirty="0" smtClean="0"/>
          </a:p>
          <a:p>
            <a:pPr>
              <a:defRPr/>
            </a:pPr>
            <a:endParaRPr lang="cs-CZ" altLang="cs-CZ" dirty="0" smtClean="0"/>
          </a:p>
          <a:p>
            <a:pPr>
              <a:defRPr/>
            </a:pPr>
            <a:endParaRPr lang="cs-CZ" altLang="cs-CZ" dirty="0" smtClean="0"/>
          </a:p>
          <a:p>
            <a:pPr>
              <a:defRPr/>
            </a:pPr>
            <a:endParaRPr lang="cs-CZ" altLang="cs-CZ" dirty="0"/>
          </a:p>
        </p:txBody>
      </p:sp>
    </p:spTree>
    <p:extLst>
      <p:ext uri="{BB962C8B-B14F-4D97-AF65-F5344CB8AC3E}">
        <p14:creationId xmlns:p14="http://schemas.microsoft.com/office/powerpoint/2010/main" val="1241760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23928" y="296050"/>
            <a:ext cx="6917638" cy="848531"/>
          </a:xfrm>
        </p:spPr>
        <p:txBody>
          <a:bodyPr>
            <a:normAutofit/>
          </a:bodyPr>
          <a:lstStyle/>
          <a:p>
            <a:r>
              <a:rPr lang="cs-CZ" sz="3600" dirty="0" smtClean="0"/>
              <a:t>Parazitologie – spolupracující obory     </a:t>
            </a:r>
            <a:endParaRPr lang="cs-CZ" sz="3600" dirty="0"/>
          </a:p>
        </p:txBody>
      </p:sp>
      <p:grpSp>
        <p:nvGrpSpPr>
          <p:cNvPr id="14" name="Skupina 13"/>
          <p:cNvGrpSpPr/>
          <p:nvPr/>
        </p:nvGrpSpPr>
        <p:grpSpPr>
          <a:xfrm>
            <a:off x="3612545" y="1599248"/>
            <a:ext cx="4766639" cy="4411895"/>
            <a:chOff x="3612545" y="1599248"/>
            <a:chExt cx="4766639" cy="4411895"/>
          </a:xfrm>
        </p:grpSpPr>
        <p:sp>
          <p:nvSpPr>
            <p:cNvPr id="4" name="Ovál 3"/>
            <p:cNvSpPr/>
            <p:nvPr/>
          </p:nvSpPr>
          <p:spPr>
            <a:xfrm>
              <a:off x="4566036" y="2424340"/>
              <a:ext cx="3059927" cy="28129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Parazitologie</a:t>
              </a:r>
              <a:endParaRPr lang="cs-CZ" dirty="0">
                <a:solidFill>
                  <a:schemeClr val="tx1"/>
                </a:solidFill>
              </a:endParaRPr>
            </a:p>
          </p:txBody>
        </p:sp>
        <p:sp>
          <p:nvSpPr>
            <p:cNvPr id="6" name="Ovál 5"/>
            <p:cNvSpPr/>
            <p:nvPr/>
          </p:nvSpPr>
          <p:spPr>
            <a:xfrm>
              <a:off x="6490749" y="2160995"/>
              <a:ext cx="1296062"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smtClean="0"/>
                <a:t>Morfologie</a:t>
              </a:r>
              <a:endParaRPr lang="cs-CZ" sz="1200" dirty="0"/>
            </a:p>
          </p:txBody>
        </p:sp>
        <p:sp>
          <p:nvSpPr>
            <p:cNvPr id="7" name="Ovál 6"/>
            <p:cNvSpPr/>
            <p:nvPr/>
          </p:nvSpPr>
          <p:spPr>
            <a:xfrm>
              <a:off x="4224793" y="2199571"/>
              <a:ext cx="1296062"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smtClean="0"/>
                <a:t>Fyziologie</a:t>
              </a:r>
              <a:endParaRPr lang="cs-CZ" sz="1200" dirty="0"/>
            </a:p>
          </p:txBody>
        </p:sp>
        <p:sp>
          <p:nvSpPr>
            <p:cNvPr id="8" name="Ovál 7"/>
            <p:cNvSpPr/>
            <p:nvPr/>
          </p:nvSpPr>
          <p:spPr>
            <a:xfrm>
              <a:off x="7083122" y="3230475"/>
              <a:ext cx="1296062"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smtClean="0"/>
                <a:t>Histologie</a:t>
              </a:r>
              <a:endParaRPr lang="cs-CZ" sz="1200" dirty="0"/>
            </a:p>
          </p:txBody>
        </p:sp>
        <p:sp>
          <p:nvSpPr>
            <p:cNvPr id="9" name="Ovál 8"/>
            <p:cNvSpPr/>
            <p:nvPr/>
          </p:nvSpPr>
          <p:spPr>
            <a:xfrm>
              <a:off x="5355535" y="1599248"/>
              <a:ext cx="1296062"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smtClean="0"/>
                <a:t>Biologie</a:t>
              </a:r>
              <a:endParaRPr lang="cs-CZ" sz="1200" dirty="0"/>
            </a:p>
          </p:txBody>
        </p:sp>
        <p:sp>
          <p:nvSpPr>
            <p:cNvPr id="10" name="Ovál 9"/>
            <p:cNvSpPr/>
            <p:nvPr/>
          </p:nvSpPr>
          <p:spPr>
            <a:xfrm>
              <a:off x="6676444" y="4383733"/>
              <a:ext cx="1296062"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smtClean="0"/>
                <a:t>Systematika</a:t>
              </a:r>
              <a:endParaRPr lang="cs-CZ" sz="1100" dirty="0"/>
            </a:p>
          </p:txBody>
        </p:sp>
        <p:sp>
          <p:nvSpPr>
            <p:cNvPr id="11" name="Ovál 10"/>
            <p:cNvSpPr/>
            <p:nvPr/>
          </p:nvSpPr>
          <p:spPr>
            <a:xfrm>
              <a:off x="4302651" y="4299956"/>
              <a:ext cx="1296061"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dirty="0" smtClean="0"/>
            </a:p>
            <a:p>
              <a:pPr algn="ctr"/>
              <a:r>
                <a:rPr lang="cs-CZ" sz="1100" dirty="0" smtClean="0"/>
                <a:t>Etologie</a:t>
              </a:r>
              <a:endParaRPr lang="cs-CZ" sz="1100" dirty="0"/>
            </a:p>
          </p:txBody>
        </p:sp>
        <p:sp>
          <p:nvSpPr>
            <p:cNvPr id="12" name="Ovál 11"/>
            <p:cNvSpPr/>
            <p:nvPr/>
          </p:nvSpPr>
          <p:spPr>
            <a:xfrm>
              <a:off x="3612545" y="3270677"/>
              <a:ext cx="1296062"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smtClean="0"/>
                <a:t>Biochemie</a:t>
              </a:r>
              <a:endParaRPr lang="cs-CZ" sz="1200" dirty="0"/>
            </a:p>
          </p:txBody>
        </p:sp>
        <p:sp>
          <p:nvSpPr>
            <p:cNvPr id="13" name="Ovál 12"/>
            <p:cNvSpPr/>
            <p:nvPr/>
          </p:nvSpPr>
          <p:spPr>
            <a:xfrm>
              <a:off x="5489548" y="4810496"/>
              <a:ext cx="1296062" cy="120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smtClean="0"/>
                <a:t>Matematika</a:t>
              </a:r>
              <a:endParaRPr lang="cs-CZ" sz="1100" dirty="0"/>
            </a:p>
          </p:txBody>
        </p:sp>
      </p:grpSp>
    </p:spTree>
    <p:extLst>
      <p:ext uri="{BB962C8B-B14F-4D97-AF65-F5344CB8AC3E}">
        <p14:creationId xmlns:p14="http://schemas.microsoft.com/office/powerpoint/2010/main" val="220007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lekulární a buněčná biologie pro biofyziky Ondřej Štěpánek Ústav  molekulární genetiky, AV ČR ZS 2009/ ppt stáhn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ovéPole 1"/>
          <p:cNvSpPr txBox="1">
            <a:spLocks noChangeArrowheads="1"/>
          </p:cNvSpPr>
          <p:nvPr/>
        </p:nvSpPr>
        <p:spPr bwMode="auto">
          <a:xfrm>
            <a:off x="2447925" y="5591176"/>
            <a:ext cx="7392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3600" b="1"/>
              <a:t>Rozvoj molekulární parazitologie</a:t>
            </a:r>
          </a:p>
        </p:txBody>
      </p:sp>
    </p:spTree>
    <p:extLst>
      <p:ext uri="{BB962C8B-B14F-4D97-AF65-F5344CB8AC3E}">
        <p14:creationId xmlns:p14="http://schemas.microsoft.com/office/powerpoint/2010/main" val="2503903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idemiology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7" y="1196752"/>
            <a:ext cx="7404271" cy="5380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36044" y="262390"/>
            <a:ext cx="10308399" cy="646331"/>
          </a:xfrm>
          <a:prstGeom prst="rect">
            <a:avLst/>
          </a:prstGeom>
          <a:noFill/>
        </p:spPr>
        <p:txBody>
          <a:bodyPr wrap="none" rtlCol="0">
            <a:spAutoFit/>
          </a:bodyPr>
          <a:lstStyle/>
          <a:p>
            <a:r>
              <a:rPr lang="cs-CZ" sz="3600" dirty="0"/>
              <a:t>Vzájemné vztahy: Parazit - Hostitel </a:t>
            </a:r>
            <a:r>
              <a:rPr lang="cs-CZ" sz="3600" dirty="0" smtClean="0"/>
              <a:t>– Vektor - Prostředí</a:t>
            </a:r>
            <a:endParaRPr lang="cs-CZ" sz="3600" dirty="0"/>
          </a:p>
        </p:txBody>
      </p:sp>
    </p:spTree>
    <p:extLst>
      <p:ext uri="{BB962C8B-B14F-4D97-AF65-F5344CB8AC3E}">
        <p14:creationId xmlns:p14="http://schemas.microsoft.com/office/powerpoint/2010/main" val="2558099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836614"/>
            <a:ext cx="91440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5018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7" y="-17463"/>
            <a:ext cx="9901238" cy="647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8308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Society for Conservation B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798" y="980728"/>
            <a:ext cx="6593562"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945952" y="188641"/>
            <a:ext cx="8182496" cy="646331"/>
          </a:xfrm>
          <a:prstGeom prst="rect">
            <a:avLst/>
          </a:prstGeom>
          <a:noFill/>
        </p:spPr>
        <p:txBody>
          <a:bodyPr wrap="none" rtlCol="0">
            <a:spAutoFit/>
          </a:bodyPr>
          <a:lstStyle/>
          <a:p>
            <a:r>
              <a:rPr lang="cs-CZ" sz="3600" dirty="0"/>
              <a:t>Schéma vzniku parazitárního onemocnění  </a:t>
            </a:r>
          </a:p>
        </p:txBody>
      </p:sp>
    </p:spTree>
    <p:extLst>
      <p:ext uri="{BB962C8B-B14F-4D97-AF65-F5344CB8AC3E}">
        <p14:creationId xmlns:p14="http://schemas.microsoft.com/office/powerpoint/2010/main" val="12166635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945" y="0"/>
            <a:ext cx="9530386" cy="6858000"/>
          </a:xfrm>
        </p:spPr>
      </p:pic>
      <p:sp>
        <p:nvSpPr>
          <p:cNvPr id="2" name="Nadpis 1"/>
          <p:cNvSpPr>
            <a:spLocks noGrp="1"/>
          </p:cNvSpPr>
          <p:nvPr>
            <p:ph type="title"/>
          </p:nvPr>
        </p:nvSpPr>
        <p:spPr>
          <a:xfrm>
            <a:off x="3415054" y="138549"/>
            <a:ext cx="6447236" cy="573129"/>
          </a:xfrm>
        </p:spPr>
        <p:txBody>
          <a:bodyPr>
            <a:noAutofit/>
          </a:bodyPr>
          <a:lstStyle/>
          <a:p>
            <a:r>
              <a:rPr lang="cs-CZ" sz="3600" b="1" dirty="0" smtClean="0"/>
              <a:t>Za Zemi jsou čtyři typy prostředí</a:t>
            </a:r>
            <a:r>
              <a:rPr lang="cs-CZ" sz="3600" dirty="0" smtClean="0"/>
              <a:t>: </a:t>
            </a:r>
            <a:endParaRPr lang="cs-CZ" sz="3600" dirty="0"/>
          </a:p>
        </p:txBody>
      </p:sp>
      <p:sp>
        <p:nvSpPr>
          <p:cNvPr id="7" name="TextovéPole 6"/>
          <p:cNvSpPr txBox="1"/>
          <p:nvPr/>
        </p:nvSpPr>
        <p:spPr>
          <a:xfrm>
            <a:off x="9756251" y="1656682"/>
            <a:ext cx="1955920" cy="3539430"/>
          </a:xfrm>
          <a:prstGeom prst="rect">
            <a:avLst/>
          </a:prstGeom>
          <a:noFill/>
        </p:spPr>
        <p:txBody>
          <a:bodyPr wrap="none" rtlCol="0">
            <a:spAutoFit/>
          </a:bodyPr>
          <a:lstStyle/>
          <a:p>
            <a:r>
              <a:rPr lang="cs-CZ" sz="3200" dirty="0" smtClean="0"/>
              <a:t>Voda</a:t>
            </a:r>
          </a:p>
          <a:p>
            <a:endParaRPr lang="cs-CZ" sz="3200" dirty="0"/>
          </a:p>
          <a:p>
            <a:r>
              <a:rPr lang="cs-CZ" sz="3200" dirty="0" smtClean="0"/>
              <a:t>Půda</a:t>
            </a:r>
          </a:p>
          <a:p>
            <a:endParaRPr lang="cs-CZ" sz="3200" dirty="0" smtClean="0"/>
          </a:p>
          <a:p>
            <a:r>
              <a:rPr lang="cs-CZ" sz="3200" dirty="0" smtClean="0"/>
              <a:t>Vzduch</a:t>
            </a:r>
          </a:p>
          <a:p>
            <a:endParaRPr lang="cs-CZ" sz="3200" dirty="0" smtClean="0"/>
          </a:p>
          <a:p>
            <a:r>
              <a:rPr lang="cs-CZ" sz="3200" dirty="0" smtClean="0"/>
              <a:t>Organismy</a:t>
            </a:r>
            <a:endParaRPr lang="cs-CZ" sz="3200" dirty="0"/>
          </a:p>
        </p:txBody>
      </p:sp>
    </p:spTree>
    <p:extLst>
      <p:ext uri="{BB962C8B-B14F-4D97-AF65-F5344CB8AC3E}">
        <p14:creationId xmlns:p14="http://schemas.microsoft.com/office/powerpoint/2010/main" val="18348093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icture 2"/>
          <p:cNvSpPr>
            <a:spLocks noChangeAspect="1" noChangeArrowheads="1"/>
          </p:cNvSpPr>
          <p:nvPr/>
        </p:nvSpPr>
        <p:spPr bwMode="auto">
          <a:xfrm>
            <a:off x="-13563600" y="-137699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38243" name="Picture 3"/>
          <p:cNvSpPr>
            <a:spLocks noChangeAspect="1" noChangeArrowheads="1"/>
          </p:cNvSpPr>
          <p:nvPr/>
        </p:nvSpPr>
        <p:spPr bwMode="auto">
          <a:xfrm>
            <a:off x="-13347700" y="-135540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38244" name="Picture 4"/>
          <p:cNvSpPr>
            <a:spLocks noChangeAspect="1" noChangeArrowheads="1"/>
          </p:cNvSpPr>
          <p:nvPr/>
        </p:nvSpPr>
        <p:spPr bwMode="auto">
          <a:xfrm>
            <a:off x="-13131800" y="-133381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138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1" y="1092200"/>
            <a:ext cx="8761413"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6" name="TextovéPole 1"/>
          <p:cNvSpPr txBox="1">
            <a:spLocks noChangeArrowheads="1"/>
          </p:cNvSpPr>
          <p:nvPr/>
        </p:nvSpPr>
        <p:spPr bwMode="auto">
          <a:xfrm>
            <a:off x="2838450" y="241301"/>
            <a:ext cx="6497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b="1" dirty="0"/>
              <a:t>Úvod do přednášky – základní pojmy</a:t>
            </a:r>
          </a:p>
        </p:txBody>
      </p:sp>
    </p:spTree>
    <p:extLst>
      <p:ext uri="{BB962C8B-B14F-4D97-AF65-F5344CB8AC3E}">
        <p14:creationId xmlns:p14="http://schemas.microsoft.com/office/powerpoint/2010/main" val="20467812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ctrTitle"/>
          </p:nvPr>
        </p:nvSpPr>
        <p:spPr>
          <a:xfrm>
            <a:off x="2063750" y="1196976"/>
            <a:ext cx="7772400" cy="1470025"/>
          </a:xfrm>
        </p:spPr>
        <p:txBody>
          <a:bodyPr>
            <a:normAutofit fontScale="90000"/>
          </a:bodyPr>
          <a:lstStyle/>
          <a:p>
            <a:r>
              <a:rPr lang="cs-CZ" altLang="cs-CZ" sz="3000" b="1"/>
              <a:t>Parazit</a:t>
            </a:r>
            <a:r>
              <a:rPr lang="cs-CZ" altLang="cs-CZ" sz="3000"/>
              <a:t> – organismus (mikroorganismus, rostlina, živočich), který žije na těle nebo uvnitř těla jiného organismu (hostitele), živí se na jeho úkor a tím mu škodí.</a:t>
            </a:r>
          </a:p>
        </p:txBody>
      </p:sp>
      <p:sp>
        <p:nvSpPr>
          <p:cNvPr id="10243" name="Podnadpis 2"/>
          <p:cNvSpPr>
            <a:spLocks noGrp="1"/>
          </p:cNvSpPr>
          <p:nvPr>
            <p:ph type="subTitle" idx="1"/>
          </p:nvPr>
        </p:nvSpPr>
        <p:spPr>
          <a:xfrm>
            <a:off x="2895600" y="3357563"/>
            <a:ext cx="6400800" cy="1752600"/>
          </a:xfrm>
        </p:spPr>
        <p:txBody>
          <a:bodyPr>
            <a:normAutofit/>
          </a:bodyPr>
          <a:lstStyle/>
          <a:p>
            <a:r>
              <a:rPr lang="cs-CZ" altLang="cs-CZ" b="1" smtClean="0"/>
              <a:t>Kdo to je parazitolog ?</a:t>
            </a:r>
          </a:p>
          <a:p>
            <a:r>
              <a:rPr lang="cs-CZ" altLang="cs-CZ" smtClean="0"/>
              <a:t>Quaint person who seeks truth  in strange places, person who sits on one stool, staring at another.</a:t>
            </a:r>
          </a:p>
        </p:txBody>
      </p:sp>
      <p:pic>
        <p:nvPicPr>
          <p:cNvPr id="1026" name="Picture 2" descr="P-p-p-pick up a para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0272" y="5110163"/>
            <a:ext cx="2031807" cy="164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39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63180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endParaRPr lang="cs-CZ" altLang="cs-CZ" smtClean="0"/>
          </a:p>
        </p:txBody>
      </p:sp>
      <p:sp>
        <p:nvSpPr>
          <p:cNvPr id="14339" name="Zástupný symbol pro obsah 2"/>
          <p:cNvSpPr>
            <a:spLocks noGrp="1"/>
          </p:cNvSpPr>
          <p:nvPr>
            <p:ph idx="1"/>
          </p:nvPr>
        </p:nvSpPr>
        <p:spPr>
          <a:xfrm>
            <a:off x="1981200" y="2133600"/>
            <a:ext cx="8229600" cy="2044700"/>
          </a:xfrm>
        </p:spPr>
        <p:txBody>
          <a:bodyPr/>
          <a:lstStyle/>
          <a:p>
            <a:pPr marL="0" indent="0" algn="ctr">
              <a:buNone/>
            </a:pPr>
            <a:r>
              <a:rPr lang="cs-CZ" altLang="cs-CZ" sz="4000"/>
              <a:t>Studijní a doporučená literatura</a:t>
            </a:r>
          </a:p>
        </p:txBody>
      </p:sp>
    </p:spTree>
    <p:extLst>
      <p:ext uri="{BB962C8B-B14F-4D97-AF65-F5344CB8AC3E}">
        <p14:creationId xmlns:p14="http://schemas.microsoft.com/office/powerpoint/2010/main" val="4268934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p:txBody>
          <a:bodyPr/>
          <a:lstStyle/>
          <a:p>
            <a:pPr eaLnBrk="1" hangingPunct="1"/>
            <a:endParaRPr lang="cs-CZ" altLang="cs-CZ"/>
          </a:p>
        </p:txBody>
      </p:sp>
      <p:sp>
        <p:nvSpPr>
          <p:cNvPr id="120835" name="Rectangle 3"/>
          <p:cNvSpPr>
            <a:spLocks noGrp="1" noChangeArrowheads="1"/>
          </p:cNvSpPr>
          <p:nvPr>
            <p:ph type="subTitle" idx="1"/>
          </p:nvPr>
        </p:nvSpPr>
        <p:spPr/>
        <p:txBody>
          <a:bodyPr/>
          <a:lstStyle/>
          <a:p>
            <a:pPr eaLnBrk="1" hangingPunct="1"/>
            <a:endParaRPr lang="cs-CZ" altLang="cs-CZ"/>
          </a:p>
        </p:txBody>
      </p:sp>
      <p:pic>
        <p:nvPicPr>
          <p:cNvPr id="120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9" y="1052737"/>
            <a:ext cx="7826375"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287689" y="260648"/>
            <a:ext cx="4992905" cy="523220"/>
          </a:xfrm>
          <a:prstGeom prst="rect">
            <a:avLst/>
          </a:prstGeom>
          <a:noFill/>
        </p:spPr>
        <p:txBody>
          <a:bodyPr wrap="none" rtlCol="0">
            <a:spAutoFit/>
          </a:bodyPr>
          <a:lstStyle/>
          <a:p>
            <a:r>
              <a:rPr lang="cs-CZ" sz="2800" dirty="0"/>
              <a:t>Jak se stát úspěšným parazitem ?</a:t>
            </a:r>
          </a:p>
        </p:txBody>
      </p:sp>
    </p:spTree>
    <p:extLst>
      <p:ext uri="{BB962C8B-B14F-4D97-AF65-F5344CB8AC3E}">
        <p14:creationId xmlns:p14="http://schemas.microsoft.com/office/powerpoint/2010/main" val="3272655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1847850" y="260351"/>
            <a:ext cx="8540750" cy="614720"/>
          </a:xfrm>
        </p:spPr>
        <p:txBody>
          <a:bodyPr>
            <a:normAutofit fontScale="90000"/>
          </a:bodyPr>
          <a:lstStyle/>
          <a:p>
            <a:pPr eaLnBrk="1" hangingPunct="1"/>
            <a:r>
              <a:rPr lang="cs-CZ" altLang="cs-CZ" sz="2800" b="1" dirty="0"/>
              <a:t>Jak se stát úspěšným parazitem ?</a:t>
            </a:r>
            <a:br>
              <a:rPr lang="cs-CZ" altLang="cs-CZ" sz="2800" b="1" dirty="0"/>
            </a:br>
            <a:r>
              <a:rPr lang="cs-CZ" altLang="cs-CZ" sz="2800" b="1" dirty="0"/>
              <a:t>Co je potřeba umět ? </a:t>
            </a:r>
          </a:p>
        </p:txBody>
      </p:sp>
      <p:sp>
        <p:nvSpPr>
          <p:cNvPr id="121859" name="Rectangle 3"/>
          <p:cNvSpPr>
            <a:spLocks noGrp="1" noRot="1" noChangeArrowheads="1"/>
          </p:cNvSpPr>
          <p:nvPr>
            <p:ph type="body" idx="1"/>
          </p:nvPr>
        </p:nvSpPr>
        <p:spPr>
          <a:xfrm>
            <a:off x="1725661" y="1150374"/>
            <a:ext cx="8540750" cy="6223820"/>
          </a:xfrm>
        </p:spPr>
        <p:txBody>
          <a:bodyPr>
            <a:noAutofit/>
          </a:bodyPr>
          <a:lstStyle/>
          <a:p>
            <a:pPr eaLnBrk="1" hangingPunct="1">
              <a:buFont typeface="Arial" panose="020B0604020202020204" pitchFamily="34" charset="0"/>
              <a:buChar char="►"/>
            </a:pPr>
            <a:r>
              <a:rPr lang="cs-CZ" altLang="cs-CZ" sz="2200" dirty="0"/>
              <a:t>Musí mít </a:t>
            </a:r>
            <a:r>
              <a:rPr lang="en-US" altLang="cs-CZ" sz="2200" dirty="0" err="1"/>
              <a:t>strateg</a:t>
            </a:r>
            <a:r>
              <a:rPr lang="cs-CZ" altLang="cs-CZ" sz="2200" dirty="0" err="1"/>
              <a:t>ii</a:t>
            </a:r>
            <a:r>
              <a:rPr lang="en-US" altLang="cs-CZ" sz="2200" dirty="0"/>
              <a:t> </a:t>
            </a:r>
            <a:r>
              <a:rPr lang="cs-CZ" altLang="cs-CZ" sz="2200" dirty="0"/>
              <a:t>vyhledávání hostitele </a:t>
            </a:r>
          </a:p>
          <a:p>
            <a:pPr eaLnBrk="1" hangingPunct="1">
              <a:buFontTx/>
              <a:buNone/>
            </a:pPr>
            <a:endParaRPr lang="cs-CZ" altLang="cs-CZ" sz="2200" dirty="0"/>
          </a:p>
          <a:p>
            <a:pPr eaLnBrk="1" hangingPunct="1">
              <a:buFont typeface="Arial" panose="020B0604020202020204" pitchFamily="34" charset="0"/>
              <a:buChar char="►"/>
            </a:pPr>
            <a:r>
              <a:rPr lang="cs-CZ" altLang="cs-CZ" sz="2200" dirty="0"/>
              <a:t>Způsob</a:t>
            </a:r>
            <a:r>
              <a:rPr lang="en-US" altLang="cs-CZ" sz="2200" dirty="0"/>
              <a:t> </a:t>
            </a:r>
            <a:r>
              <a:rPr lang="cs-CZ" altLang="cs-CZ" sz="2200" dirty="0"/>
              <a:t>jak proniknout do hostitele a přichytit se na/uvnitř jeho těla </a:t>
            </a:r>
          </a:p>
          <a:p>
            <a:pPr eaLnBrk="1" hangingPunct="1">
              <a:buFontTx/>
              <a:buNone/>
            </a:pPr>
            <a:endParaRPr lang="cs-CZ" altLang="cs-CZ" sz="2200" dirty="0"/>
          </a:p>
          <a:p>
            <a:pPr eaLnBrk="1" hangingPunct="1">
              <a:buFont typeface="Arial" panose="020B0604020202020204" pitchFamily="34" charset="0"/>
              <a:buChar char="►"/>
            </a:pPr>
            <a:r>
              <a:rPr lang="cs-CZ" altLang="cs-CZ" sz="2200" dirty="0"/>
              <a:t>Schopnost se adaptovat na fyzikálně-chemické podmínky uvnitř organismu hostitele </a:t>
            </a:r>
          </a:p>
          <a:p>
            <a:pPr eaLnBrk="1" hangingPunct="1">
              <a:buFontTx/>
              <a:buNone/>
            </a:pPr>
            <a:endParaRPr lang="cs-CZ" altLang="cs-CZ" sz="2200" dirty="0"/>
          </a:p>
          <a:p>
            <a:pPr eaLnBrk="1" hangingPunct="1">
              <a:buFont typeface="Arial" panose="020B0604020202020204" pitchFamily="34" charset="0"/>
              <a:buChar char="►"/>
            </a:pPr>
            <a:r>
              <a:rPr lang="cs-CZ" altLang="cs-CZ" sz="2200" dirty="0"/>
              <a:t>Schopnost se v těle hostitele uživit </a:t>
            </a:r>
          </a:p>
          <a:p>
            <a:pPr eaLnBrk="1" hangingPunct="1">
              <a:buFontTx/>
              <a:buNone/>
            </a:pPr>
            <a:endParaRPr lang="cs-CZ" altLang="cs-CZ" sz="2200" dirty="0"/>
          </a:p>
          <a:p>
            <a:pPr eaLnBrk="1" hangingPunct="1">
              <a:buFont typeface="Arial" panose="020B0604020202020204" pitchFamily="34" charset="0"/>
              <a:buChar char="►"/>
            </a:pPr>
            <a:r>
              <a:rPr lang="cs-CZ" altLang="cs-CZ" sz="2200" dirty="0"/>
              <a:t>Schopnost se bránit vůči obranným mechanismům organismu hostitele (imunita) </a:t>
            </a:r>
          </a:p>
          <a:p>
            <a:pPr eaLnBrk="1" hangingPunct="1">
              <a:buFontTx/>
              <a:buNone/>
            </a:pPr>
            <a:endParaRPr lang="cs-CZ" altLang="cs-CZ" sz="2200" dirty="0"/>
          </a:p>
          <a:p>
            <a:pPr eaLnBrk="1" hangingPunct="1">
              <a:buFont typeface="Arial" panose="020B0604020202020204" pitchFamily="34" charset="0"/>
              <a:buChar char="►"/>
            </a:pPr>
            <a:r>
              <a:rPr lang="cs-CZ" altLang="cs-CZ" sz="2200" dirty="0"/>
              <a:t>Schopnost se množit a šířit na další hostitelské organismy</a:t>
            </a:r>
          </a:p>
        </p:txBody>
      </p:sp>
    </p:spTree>
    <p:extLst>
      <p:ext uri="{BB962C8B-B14F-4D97-AF65-F5344CB8AC3E}">
        <p14:creationId xmlns:p14="http://schemas.microsoft.com/office/powerpoint/2010/main" val="21277728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dpis 1"/>
          <p:cNvSpPr>
            <a:spLocks noGrp="1"/>
          </p:cNvSpPr>
          <p:nvPr>
            <p:ph type="title"/>
          </p:nvPr>
        </p:nvSpPr>
        <p:spPr>
          <a:xfrm>
            <a:off x="2738284" y="1015895"/>
            <a:ext cx="7133303" cy="1143000"/>
          </a:xfrm>
        </p:spPr>
        <p:txBody>
          <a:bodyPr/>
          <a:lstStyle/>
          <a:p>
            <a:r>
              <a:rPr lang="cs-CZ" altLang="cs-CZ" sz="3600" b="1" dirty="0"/>
              <a:t>Být parazitem není jednoduché !</a:t>
            </a:r>
          </a:p>
        </p:txBody>
      </p:sp>
      <p:sp>
        <p:nvSpPr>
          <p:cNvPr id="122883" name="Zástupný symbol pro obsah 2"/>
          <p:cNvSpPr>
            <a:spLocks noGrp="1"/>
          </p:cNvSpPr>
          <p:nvPr>
            <p:ph idx="1"/>
          </p:nvPr>
        </p:nvSpPr>
        <p:spPr>
          <a:xfrm>
            <a:off x="2043113" y="1916114"/>
            <a:ext cx="8229600" cy="2262187"/>
          </a:xfrm>
        </p:spPr>
        <p:txBody>
          <a:bodyPr/>
          <a:lstStyle/>
          <a:p>
            <a:pPr marL="0" indent="0">
              <a:buNone/>
            </a:pPr>
            <a:endParaRPr lang="cs-CZ" altLang="cs-CZ" dirty="0"/>
          </a:p>
          <a:p>
            <a:pPr marL="0" indent="0">
              <a:buNone/>
            </a:pPr>
            <a:endParaRPr lang="cs-CZ" altLang="cs-CZ" dirty="0"/>
          </a:p>
          <a:p>
            <a:pPr marL="0" indent="0">
              <a:buNone/>
            </a:pPr>
            <a:r>
              <a:rPr lang="cs-CZ" altLang="cs-CZ" dirty="0"/>
              <a:t>		  </a:t>
            </a:r>
            <a:r>
              <a:rPr lang="cs-CZ" altLang="cs-CZ" sz="3600" b="1" dirty="0"/>
              <a:t>Je to ale terno !!!</a:t>
            </a:r>
          </a:p>
        </p:txBody>
      </p:sp>
    </p:spTree>
    <p:extLst>
      <p:ext uri="{BB962C8B-B14F-4D97-AF65-F5344CB8AC3E}">
        <p14:creationId xmlns:p14="http://schemas.microsoft.com/office/powerpoint/2010/main" val="38070936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303647"/>
            <a:ext cx="9144000" cy="6250706"/>
          </a:xfrm>
          <a:prstGeom prst="rect">
            <a:avLst/>
          </a:prstGeom>
        </p:spPr>
      </p:pic>
    </p:spTree>
    <p:extLst>
      <p:ext uri="{BB962C8B-B14F-4D97-AF65-F5344CB8AC3E}">
        <p14:creationId xmlns:p14="http://schemas.microsoft.com/office/powerpoint/2010/main" val="40895055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able diverzi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4563" y="563563"/>
            <a:ext cx="426085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p:cNvSpPr>
            <a:spLocks noChangeArrowheads="1"/>
          </p:cNvSpPr>
          <p:nvPr/>
        </p:nvSpPr>
        <p:spPr bwMode="auto">
          <a:xfrm>
            <a:off x="1847851" y="2651428"/>
            <a:ext cx="35290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US" altLang="cs-CZ" sz="2400" dirty="0"/>
              <a:t>&gt;70 </a:t>
            </a:r>
            <a:r>
              <a:rPr lang="cs-CZ" altLang="cs-CZ" sz="2400" dirty="0"/>
              <a:t>evolučních přeskoků od</a:t>
            </a:r>
            <a:r>
              <a:rPr lang="en-US" altLang="cs-CZ" sz="2400" dirty="0"/>
              <a:t> </a:t>
            </a:r>
            <a:r>
              <a:rPr lang="cs-CZ" altLang="cs-CZ" sz="2400" dirty="0"/>
              <a:t>volně žijících k parazitickým životním formám</a:t>
            </a:r>
            <a:endParaRPr lang="en-US" altLang="cs-CZ" sz="2400" dirty="0"/>
          </a:p>
        </p:txBody>
      </p:sp>
      <p:sp>
        <p:nvSpPr>
          <p:cNvPr id="63492" name="Text Box 7"/>
          <p:cNvSpPr txBox="1">
            <a:spLocks noChangeArrowheads="1"/>
          </p:cNvSpPr>
          <p:nvPr/>
        </p:nvSpPr>
        <p:spPr bwMode="auto">
          <a:xfrm>
            <a:off x="1600201" y="6480175"/>
            <a:ext cx="2163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spcBef>
                <a:spcPct val="0"/>
              </a:spcBef>
              <a:buClrTx/>
              <a:buSzTx/>
              <a:buFontTx/>
              <a:buNone/>
            </a:pPr>
            <a:r>
              <a:rPr lang="fr-FR" altLang="cs-CZ" sz="1400">
                <a:latin typeface="Comic Sans MS" pitchFamily="66" charset="0"/>
              </a:rPr>
              <a:t>(Poulin &amp; Morand, 2004)</a:t>
            </a:r>
          </a:p>
        </p:txBody>
      </p:sp>
      <p:sp>
        <p:nvSpPr>
          <p:cNvPr id="63493" name="Obdélník 6"/>
          <p:cNvSpPr>
            <a:spLocks noChangeArrowheads="1"/>
          </p:cNvSpPr>
          <p:nvPr/>
        </p:nvSpPr>
        <p:spPr bwMode="auto">
          <a:xfrm>
            <a:off x="1919288" y="379414"/>
            <a:ext cx="3600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cs-CZ" altLang="cs-CZ" sz="2800" dirty="0">
                <a:solidFill>
                  <a:schemeClr val="tx2"/>
                </a:solidFill>
              </a:rPr>
              <a:t>Současný stav poznání diverzity cizopasníků</a:t>
            </a:r>
            <a:r>
              <a:rPr lang="en-US" altLang="cs-CZ" sz="2800" dirty="0">
                <a:solidFill>
                  <a:schemeClr val="tx2"/>
                </a:solidFill>
              </a:rPr>
              <a:t> </a:t>
            </a:r>
            <a:endParaRPr lang="cs-CZ" altLang="cs-CZ" sz="2800" dirty="0">
              <a:solidFill>
                <a:schemeClr val="tx2"/>
              </a:solidFill>
            </a:endParaRPr>
          </a:p>
        </p:txBody>
      </p:sp>
    </p:spTree>
    <p:extLst>
      <p:ext uri="{BB962C8B-B14F-4D97-AF65-F5344CB8AC3E}">
        <p14:creationId xmlns:p14="http://schemas.microsoft.com/office/powerpoint/2010/main" val="1591273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p:txBody>
          <a:bodyPr/>
          <a:lstStyle/>
          <a:p>
            <a:pPr eaLnBrk="1" hangingPunct="1"/>
            <a:endParaRPr lang="cs-CZ" altLang="cs-CZ"/>
          </a:p>
        </p:txBody>
      </p:sp>
      <p:pic>
        <p:nvPicPr>
          <p:cNvPr id="17411" name="Picture 3"/>
          <p:cNvPicPr>
            <a:picLocks noGrp="1" noChangeAspect="1" noChangeArrowheads="1"/>
          </p:cNvPicPr>
          <p:nvPr>
            <p:ph type="ctrTitle"/>
          </p:nvPr>
        </p:nvPicPr>
        <p:blipFill>
          <a:blip r:embed="rId2" cstate="print">
            <a:extLst>
              <a:ext uri="{28A0092B-C50C-407E-A947-70E740481C1C}">
                <a14:useLocalDpi xmlns:a14="http://schemas.microsoft.com/office/drawing/2010/main" val="0"/>
              </a:ext>
            </a:extLst>
          </a:blip>
          <a:srcRect/>
          <a:stretch>
            <a:fillRect/>
          </a:stretch>
        </p:blipFill>
        <p:spPr>
          <a:xfrm rot="5400000">
            <a:off x="3388519" y="-1110456"/>
            <a:ext cx="5414962" cy="9036050"/>
          </a:xfrm>
          <a:noFill/>
        </p:spPr>
      </p:pic>
      <p:sp>
        <p:nvSpPr>
          <p:cNvPr id="17412" name="Oval 4"/>
          <p:cNvSpPr>
            <a:spLocks noChangeArrowheads="1"/>
          </p:cNvSpPr>
          <p:nvPr/>
        </p:nvSpPr>
        <p:spPr bwMode="auto">
          <a:xfrm>
            <a:off x="8401050" y="3854451"/>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3" name="Oval 5"/>
          <p:cNvSpPr>
            <a:spLocks noChangeArrowheads="1"/>
          </p:cNvSpPr>
          <p:nvPr/>
        </p:nvSpPr>
        <p:spPr bwMode="auto">
          <a:xfrm>
            <a:off x="8112125" y="3062289"/>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4" name="Oval 6"/>
          <p:cNvSpPr>
            <a:spLocks noChangeArrowheads="1"/>
          </p:cNvSpPr>
          <p:nvPr/>
        </p:nvSpPr>
        <p:spPr bwMode="auto">
          <a:xfrm>
            <a:off x="7824789" y="2557464"/>
            <a:ext cx="71437" cy="79375"/>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5" name="Oval 7"/>
          <p:cNvSpPr>
            <a:spLocks noChangeArrowheads="1"/>
          </p:cNvSpPr>
          <p:nvPr/>
        </p:nvSpPr>
        <p:spPr bwMode="auto">
          <a:xfrm>
            <a:off x="8328025" y="3565526"/>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6" name="Oval 8"/>
          <p:cNvSpPr>
            <a:spLocks noChangeArrowheads="1"/>
          </p:cNvSpPr>
          <p:nvPr/>
        </p:nvSpPr>
        <p:spPr bwMode="auto">
          <a:xfrm>
            <a:off x="8040689" y="2917826"/>
            <a:ext cx="71437"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7" name="Oval 9"/>
          <p:cNvSpPr>
            <a:spLocks noChangeArrowheads="1"/>
          </p:cNvSpPr>
          <p:nvPr/>
        </p:nvSpPr>
        <p:spPr bwMode="auto">
          <a:xfrm>
            <a:off x="2279650" y="6373814"/>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8" name="Oval 10"/>
          <p:cNvSpPr>
            <a:spLocks noChangeArrowheads="1"/>
          </p:cNvSpPr>
          <p:nvPr/>
        </p:nvSpPr>
        <p:spPr bwMode="auto">
          <a:xfrm>
            <a:off x="6384925" y="1765301"/>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9" name="Oval 11"/>
          <p:cNvSpPr>
            <a:spLocks noChangeArrowheads="1"/>
          </p:cNvSpPr>
          <p:nvPr/>
        </p:nvSpPr>
        <p:spPr bwMode="auto">
          <a:xfrm>
            <a:off x="6096000" y="1836739"/>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0" name="Oval 12"/>
          <p:cNvSpPr>
            <a:spLocks noChangeArrowheads="1"/>
          </p:cNvSpPr>
          <p:nvPr/>
        </p:nvSpPr>
        <p:spPr bwMode="auto">
          <a:xfrm>
            <a:off x="4800600" y="2270126"/>
            <a:ext cx="71438" cy="79375"/>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1" name="Oval 13"/>
          <p:cNvSpPr>
            <a:spLocks noChangeArrowheads="1"/>
          </p:cNvSpPr>
          <p:nvPr/>
        </p:nvSpPr>
        <p:spPr bwMode="auto">
          <a:xfrm>
            <a:off x="4440239" y="2636839"/>
            <a:ext cx="71437"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2" name="Oval 14"/>
          <p:cNvSpPr>
            <a:spLocks noChangeArrowheads="1"/>
          </p:cNvSpPr>
          <p:nvPr/>
        </p:nvSpPr>
        <p:spPr bwMode="auto">
          <a:xfrm>
            <a:off x="4152900" y="3205164"/>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3" name="Oval 15"/>
          <p:cNvSpPr>
            <a:spLocks noChangeArrowheads="1"/>
          </p:cNvSpPr>
          <p:nvPr/>
        </p:nvSpPr>
        <p:spPr bwMode="auto">
          <a:xfrm>
            <a:off x="4008439" y="3500439"/>
            <a:ext cx="71437"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4" name="Oval 17"/>
          <p:cNvSpPr>
            <a:spLocks noChangeArrowheads="1"/>
          </p:cNvSpPr>
          <p:nvPr/>
        </p:nvSpPr>
        <p:spPr bwMode="auto">
          <a:xfrm>
            <a:off x="3937000" y="4357689"/>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5" name="Text Box 18"/>
          <p:cNvSpPr txBox="1">
            <a:spLocks noChangeArrowheads="1"/>
          </p:cNvSpPr>
          <p:nvPr/>
        </p:nvSpPr>
        <p:spPr bwMode="auto">
          <a:xfrm>
            <a:off x="2351088" y="6237289"/>
            <a:ext cx="694055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cs-CZ" sz="1600" b="1"/>
              <a:t>Parasites of </a:t>
            </a:r>
            <a:r>
              <a:rPr lang="cs-CZ" altLang="cs-CZ" sz="1600" b="1" i="1"/>
              <a:t>Homo sapiens                          </a:t>
            </a:r>
            <a:r>
              <a:rPr lang="cs-CZ" altLang="cs-CZ" sz="1600" b="1"/>
              <a:t>other non human parasites </a:t>
            </a:r>
          </a:p>
        </p:txBody>
      </p:sp>
      <p:sp>
        <p:nvSpPr>
          <p:cNvPr id="17426" name="Rectangle 19"/>
          <p:cNvSpPr>
            <a:spLocks noChangeArrowheads="1"/>
          </p:cNvSpPr>
          <p:nvPr/>
        </p:nvSpPr>
        <p:spPr bwMode="auto">
          <a:xfrm>
            <a:off x="1487488" y="476250"/>
            <a:ext cx="431801" cy="914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7" name="Text Box 20"/>
          <p:cNvSpPr txBox="1">
            <a:spLocks noChangeArrowheads="1"/>
          </p:cNvSpPr>
          <p:nvPr/>
        </p:nvSpPr>
        <p:spPr bwMode="auto">
          <a:xfrm>
            <a:off x="3320020" y="241484"/>
            <a:ext cx="50802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cs-CZ" sz="2800" b="1" dirty="0">
                <a:solidFill>
                  <a:srgbClr val="FF0000"/>
                </a:solidFill>
              </a:rPr>
              <a:t>Výskyt parazitů u </a:t>
            </a:r>
            <a:r>
              <a:rPr lang="cs-CZ" altLang="cs-CZ" sz="2800" b="1" dirty="0" err="1">
                <a:solidFill>
                  <a:srgbClr val="FF0000"/>
                </a:solidFill>
              </a:rPr>
              <a:t>Eucaryota</a:t>
            </a:r>
            <a:endParaRPr lang="cs-CZ" altLang="cs-CZ" sz="2800" b="1" dirty="0">
              <a:solidFill>
                <a:srgbClr val="FF0000"/>
              </a:solidFill>
            </a:endParaRPr>
          </a:p>
        </p:txBody>
      </p:sp>
      <p:sp>
        <p:nvSpPr>
          <p:cNvPr id="17428" name="Oval 21"/>
          <p:cNvSpPr>
            <a:spLocks noChangeArrowheads="1"/>
          </p:cNvSpPr>
          <p:nvPr/>
        </p:nvSpPr>
        <p:spPr bwMode="auto">
          <a:xfrm>
            <a:off x="6311900" y="6381751"/>
            <a:ext cx="71438" cy="79375"/>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Tree>
    <p:extLst>
      <p:ext uri="{BB962C8B-B14F-4D97-AF65-F5344CB8AC3E}">
        <p14:creationId xmlns:p14="http://schemas.microsoft.com/office/powerpoint/2010/main" val="1859744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a:xfrm>
            <a:off x="1981200" y="202630"/>
            <a:ext cx="8229600" cy="922114"/>
          </a:xfrm>
        </p:spPr>
        <p:txBody>
          <a:bodyPr>
            <a:normAutofit/>
          </a:bodyPr>
          <a:lstStyle/>
          <a:p>
            <a:pPr eaLnBrk="1" hangingPunct="1">
              <a:defRPr/>
            </a:pPr>
            <a:r>
              <a:rPr lang="cs-CZ" altLang="cs-CZ" sz="3200" dirty="0"/>
              <a:t>Současné znalosti diverzitě parazitů </a:t>
            </a:r>
            <a:endParaRPr lang="en-US" altLang="cs-CZ" sz="3200" dirty="0"/>
          </a:p>
        </p:txBody>
      </p:sp>
      <p:pic>
        <p:nvPicPr>
          <p:cNvPr id="624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189" y="1279526"/>
            <a:ext cx="416718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6"/>
          <p:cNvSpPr txBox="1">
            <a:spLocks noChangeArrowheads="1"/>
          </p:cNvSpPr>
          <p:nvPr/>
        </p:nvSpPr>
        <p:spPr bwMode="auto">
          <a:xfrm>
            <a:off x="1825626" y="1773239"/>
            <a:ext cx="412591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defRPr/>
            </a:pPr>
            <a:r>
              <a:rPr lang="en-US" altLang="cs-CZ" sz="2400" dirty="0">
                <a:effectLst>
                  <a:outerShdw blurRad="38100" dist="38100" dir="2700000" algn="tl">
                    <a:srgbClr val="000000">
                      <a:alpha val="43137"/>
                    </a:srgbClr>
                  </a:outerShdw>
                </a:effectLst>
                <a:latin typeface="Arial" panose="020B0604020202020204" pitchFamily="34" charset="0"/>
              </a:rPr>
              <a:t>1,000,000 </a:t>
            </a:r>
            <a:r>
              <a:rPr lang="cs-CZ" altLang="cs-CZ" sz="2400" dirty="0">
                <a:effectLst>
                  <a:outerShdw blurRad="38100" dist="38100" dir="2700000" algn="tl">
                    <a:srgbClr val="000000">
                      <a:alpha val="43137"/>
                    </a:srgbClr>
                  </a:outerShdw>
                </a:effectLst>
                <a:latin typeface="Arial" panose="020B0604020202020204" pitchFamily="34" charset="0"/>
              </a:rPr>
              <a:t>popsaných druhů</a:t>
            </a:r>
            <a:r>
              <a:rPr lang="en-US" altLang="cs-CZ" sz="2400" dirty="0">
                <a:effectLst>
                  <a:outerShdw blurRad="38100" dist="38100" dir="2700000" algn="tl">
                    <a:srgbClr val="000000">
                      <a:alpha val="43137"/>
                    </a:srgbClr>
                  </a:outerShdw>
                </a:effectLst>
                <a:latin typeface="Arial" panose="020B0604020202020204" pitchFamily="34" charset="0"/>
              </a:rPr>
              <a:t> </a:t>
            </a:r>
            <a:r>
              <a:rPr lang="en-US" altLang="cs-CZ" sz="2400" dirty="0" err="1">
                <a:effectLst>
                  <a:outerShdw blurRad="38100" dist="38100" dir="2700000" algn="tl">
                    <a:srgbClr val="000000">
                      <a:alpha val="43137"/>
                    </a:srgbClr>
                  </a:outerShdw>
                </a:effectLst>
                <a:latin typeface="Arial" panose="020B0604020202020204" pitchFamily="34" charset="0"/>
              </a:rPr>
              <a:t>Eucaryot</a:t>
            </a:r>
            <a:endParaRPr lang="en-US" altLang="cs-CZ" sz="2400" dirty="0">
              <a:effectLst>
                <a:outerShdw blurRad="38100" dist="38100" dir="2700000" algn="tl">
                  <a:srgbClr val="000000">
                    <a:alpha val="43137"/>
                  </a:srgbClr>
                </a:outerShdw>
              </a:effectLst>
              <a:latin typeface="Arial" panose="020B0604020202020204" pitchFamily="34" charset="0"/>
            </a:endParaRPr>
          </a:p>
          <a:p>
            <a:pPr>
              <a:spcBef>
                <a:spcPct val="0"/>
              </a:spcBef>
              <a:buClrTx/>
              <a:buSzTx/>
              <a:buFontTx/>
              <a:buNone/>
              <a:defRPr/>
            </a:pPr>
            <a:r>
              <a:rPr lang="en-US" altLang="cs-CZ" sz="2400" dirty="0">
                <a:effectLst>
                  <a:outerShdw blurRad="38100" dist="38100" dir="2700000" algn="tl">
                    <a:srgbClr val="000000">
                      <a:alpha val="43137"/>
                    </a:srgbClr>
                  </a:outerShdw>
                </a:effectLst>
                <a:latin typeface="Arial" panose="020B0604020202020204" pitchFamily="34" charset="0"/>
              </a:rPr>
              <a:t>100,000 </a:t>
            </a:r>
            <a:r>
              <a:rPr lang="cs-CZ" altLang="cs-CZ" sz="2400" dirty="0">
                <a:effectLst>
                  <a:outerShdw blurRad="38100" dist="38100" dir="2700000" algn="tl">
                    <a:srgbClr val="000000">
                      <a:alpha val="43137"/>
                    </a:srgbClr>
                  </a:outerShdw>
                </a:effectLst>
                <a:latin typeface="Arial" panose="020B0604020202020204" pitchFamily="34" charset="0"/>
              </a:rPr>
              <a:t>popsaných druhů parazitů </a:t>
            </a:r>
            <a:endParaRPr lang="en-US" altLang="cs-CZ" sz="2400" dirty="0">
              <a:effectLst>
                <a:outerShdw blurRad="38100" dist="38100" dir="2700000" algn="tl">
                  <a:srgbClr val="000000">
                    <a:alpha val="43137"/>
                  </a:srgbClr>
                </a:outerShdw>
              </a:effectLst>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p:txBody>
      </p:sp>
      <p:sp>
        <p:nvSpPr>
          <p:cNvPr id="8" name="Text Box 7"/>
          <p:cNvSpPr txBox="1">
            <a:spLocks noChangeArrowheads="1"/>
          </p:cNvSpPr>
          <p:nvPr/>
        </p:nvSpPr>
        <p:spPr bwMode="auto">
          <a:xfrm>
            <a:off x="1600201" y="6480175"/>
            <a:ext cx="2755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cs-CZ" sz="2000" dirty="0">
                <a:latin typeface="+mn-lt"/>
              </a:rPr>
              <a:t>(Poulin &amp; Morand, 2004)</a:t>
            </a:r>
          </a:p>
        </p:txBody>
      </p:sp>
    </p:spTree>
    <p:extLst>
      <p:ext uri="{BB962C8B-B14F-4D97-AF65-F5344CB8AC3E}">
        <p14:creationId xmlns:p14="http://schemas.microsoft.com/office/powerpoint/2010/main" val="19933506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3513" y="322734"/>
            <a:ext cx="3008313" cy="1162050"/>
          </a:xfrm>
        </p:spPr>
        <p:txBody>
          <a:bodyPr>
            <a:normAutofit/>
          </a:bodyPr>
          <a:lstStyle/>
          <a:p>
            <a:r>
              <a:rPr lang="cs-CZ" dirty="0"/>
              <a:t>Evoluce parazitismu</a:t>
            </a:r>
          </a:p>
        </p:txBody>
      </p:sp>
      <p:sp>
        <p:nvSpPr>
          <p:cNvPr id="4" name="Zástupný symbol pro text 3"/>
          <p:cNvSpPr>
            <a:spLocks noGrp="1"/>
          </p:cNvSpPr>
          <p:nvPr>
            <p:ph type="body" sz="half" idx="2"/>
          </p:nvPr>
        </p:nvSpPr>
        <p:spPr>
          <a:xfrm>
            <a:off x="1703513" y="1883966"/>
            <a:ext cx="3008313" cy="4425355"/>
          </a:xfrm>
        </p:spPr>
        <p:txBody>
          <a:bodyPr>
            <a:normAutofit/>
          </a:bodyPr>
          <a:lstStyle/>
          <a:p>
            <a:r>
              <a:rPr lang="cs-CZ" sz="2000" b="1" dirty="0"/>
              <a:t>Pozice zástupců </a:t>
            </a:r>
            <a:r>
              <a:rPr lang="cs-CZ" sz="2000" b="1" dirty="0" err="1"/>
              <a:t>Platyhelmithes</a:t>
            </a:r>
            <a:r>
              <a:rPr lang="cs-CZ" sz="2000" b="1" dirty="0"/>
              <a:t> s parazitickými zástupci</a:t>
            </a: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67700" y="26448"/>
            <a:ext cx="5104765" cy="685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5"/>
          <p:cNvSpPr>
            <a:spLocks noChangeArrowheads="1"/>
          </p:cNvSpPr>
          <p:nvPr/>
        </p:nvSpPr>
        <p:spPr bwMode="auto">
          <a:xfrm>
            <a:off x="1703512" y="476672"/>
            <a:ext cx="2232248" cy="1008112"/>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4621010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5362" name="Picture 2" descr="Parasitism Interaction- Definition and Types with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942" y="48986"/>
            <a:ext cx="11706755" cy="613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3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ctrTitle"/>
          </p:nvPr>
        </p:nvSpPr>
        <p:spPr>
          <a:xfrm>
            <a:off x="2209800" y="44451"/>
            <a:ext cx="7772400" cy="1470025"/>
          </a:xfrm>
        </p:spPr>
        <p:txBody>
          <a:bodyPr/>
          <a:lstStyle/>
          <a:p>
            <a:r>
              <a:rPr lang="cs-CZ" altLang="cs-CZ" smtClean="0"/>
              <a:t>Výhody parazitismu</a:t>
            </a:r>
          </a:p>
        </p:txBody>
      </p:sp>
      <p:sp>
        <p:nvSpPr>
          <p:cNvPr id="36867" name="Podnadpis 2"/>
          <p:cNvSpPr>
            <a:spLocks noGrp="1"/>
          </p:cNvSpPr>
          <p:nvPr>
            <p:ph type="subTitle" idx="1"/>
          </p:nvPr>
        </p:nvSpPr>
        <p:spPr>
          <a:xfrm>
            <a:off x="2063751" y="1628775"/>
            <a:ext cx="8208963" cy="4103688"/>
          </a:xfrm>
        </p:spPr>
        <p:txBody>
          <a:bodyPr>
            <a:normAutofit fontScale="92500" lnSpcReduction="10000"/>
          </a:bodyPr>
          <a:lstStyle/>
          <a:p>
            <a:pPr algn="l">
              <a:defRPr/>
            </a:pPr>
            <a:r>
              <a:rPr lang="cs-CZ" altLang="cs-CZ" sz="2800" dirty="0"/>
              <a:t>1) Po nalezení hostitele nemusí hledat dalšího</a:t>
            </a:r>
          </a:p>
          <a:p>
            <a:pPr algn="l">
              <a:defRPr/>
            </a:pPr>
            <a:r>
              <a:rPr lang="cs-CZ" altLang="cs-CZ" sz="2800" dirty="0"/>
              <a:t>2) Permanentní dostupnost potravy</a:t>
            </a:r>
          </a:p>
          <a:p>
            <a:pPr algn="l">
              <a:defRPr/>
            </a:pPr>
            <a:r>
              <a:rPr lang="cs-CZ" altLang="cs-CZ" sz="2800" dirty="0"/>
              <a:t>3) Redukovaná potřeba složitého získávání a   	zpracovávání potravy</a:t>
            </a:r>
          </a:p>
          <a:p>
            <a:pPr algn="l">
              <a:defRPr/>
            </a:pPr>
            <a:r>
              <a:rPr lang="cs-CZ" altLang="cs-CZ" sz="2800" dirty="0"/>
              <a:t>4) Ochrana před extrémy vnějšího prostředí</a:t>
            </a:r>
          </a:p>
          <a:p>
            <a:pPr algn="l">
              <a:defRPr/>
            </a:pPr>
            <a:r>
              <a:rPr lang="cs-CZ" altLang="cs-CZ" sz="2800" dirty="0"/>
              <a:t>5) Ochrana před predátory a nemocemi</a:t>
            </a:r>
          </a:p>
          <a:p>
            <a:pPr algn="l">
              <a:defRPr/>
            </a:pPr>
            <a:r>
              <a:rPr lang="cs-CZ" altLang="cs-CZ" sz="2800" dirty="0"/>
              <a:t>6) Redukovaná potřeba mechanismů šíření (zajišťuje hostitel)</a:t>
            </a:r>
          </a:p>
          <a:p>
            <a:pPr algn="l">
              <a:defRPr/>
            </a:pPr>
            <a:r>
              <a:rPr lang="cs-CZ" altLang="cs-CZ" sz="2800" dirty="0"/>
              <a:t>7) Větší tělesné proporce pro reprodukční orgány než u volně žijících živočichů</a:t>
            </a:r>
          </a:p>
          <a:p>
            <a:pPr algn="l">
              <a:defRPr/>
            </a:pPr>
            <a:endParaRPr lang="cs-CZ" altLang="cs-CZ" dirty="0" smtClean="0"/>
          </a:p>
        </p:txBody>
      </p:sp>
    </p:spTree>
    <p:extLst>
      <p:ext uri="{BB962C8B-B14F-4D97-AF65-F5344CB8AC3E}">
        <p14:creationId xmlns:p14="http://schemas.microsoft.com/office/powerpoint/2010/main" val="333060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endParaRPr lang="cs-CZ" altLang="cs-CZ" smtClean="0"/>
          </a:p>
        </p:txBody>
      </p:sp>
      <p:pic>
        <p:nvPicPr>
          <p:cNvPr id="15363"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7487" y="188914"/>
            <a:ext cx="4511676" cy="6408737"/>
          </a:xfrm>
        </p:spPr>
      </p:pic>
      <p:pic>
        <p:nvPicPr>
          <p:cNvPr id="15364"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198438"/>
            <a:ext cx="471646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517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ctrTitle"/>
          </p:nvPr>
        </p:nvSpPr>
        <p:spPr>
          <a:xfrm>
            <a:off x="2209800" y="188914"/>
            <a:ext cx="7772400" cy="936625"/>
          </a:xfrm>
        </p:spPr>
        <p:txBody>
          <a:bodyPr/>
          <a:lstStyle/>
          <a:p>
            <a:r>
              <a:rPr lang="cs-CZ" altLang="cs-CZ" smtClean="0"/>
              <a:t>Nevýhody parazitismu</a:t>
            </a:r>
          </a:p>
        </p:txBody>
      </p:sp>
      <p:sp>
        <p:nvSpPr>
          <p:cNvPr id="37891" name="Podnadpis 2"/>
          <p:cNvSpPr>
            <a:spLocks noGrp="1"/>
          </p:cNvSpPr>
          <p:nvPr>
            <p:ph type="subTitle" idx="1"/>
          </p:nvPr>
        </p:nvSpPr>
        <p:spPr>
          <a:xfrm>
            <a:off x="1919288" y="1196975"/>
            <a:ext cx="8748712" cy="5111750"/>
          </a:xfrm>
        </p:spPr>
        <p:txBody>
          <a:bodyPr>
            <a:normAutofit/>
          </a:bodyPr>
          <a:lstStyle/>
          <a:p>
            <a:pPr algn="l">
              <a:defRPr/>
            </a:pPr>
            <a:r>
              <a:rPr lang="cs-CZ" altLang="cs-CZ" sz="2800" dirty="0"/>
              <a:t>1) Extrémní specifičnost zvyšuje riziko vyhynutí</a:t>
            </a:r>
          </a:p>
          <a:p>
            <a:pPr algn="l">
              <a:defRPr/>
            </a:pPr>
            <a:r>
              <a:rPr lang="cs-CZ" altLang="cs-CZ" sz="2800" dirty="0"/>
              <a:t>2) Nutnost vyhledat optimální místo lokalizace na/v 	hostiteli</a:t>
            </a:r>
          </a:p>
          <a:p>
            <a:pPr algn="l">
              <a:defRPr/>
            </a:pPr>
            <a:r>
              <a:rPr lang="cs-CZ" altLang="cs-CZ" sz="2800" dirty="0"/>
              <a:t>3) Nutnost se adaptovat vnitřnímu fyziologickému 	prostředí hostitele</a:t>
            </a:r>
          </a:p>
          <a:p>
            <a:pPr algn="l">
              <a:defRPr/>
            </a:pPr>
            <a:r>
              <a:rPr lang="cs-CZ" altLang="cs-CZ" sz="2800" dirty="0"/>
              <a:t>4) Nutnost překonávat imunitní systém hostitele</a:t>
            </a:r>
          </a:p>
          <a:p>
            <a:pPr algn="l">
              <a:defRPr/>
            </a:pPr>
            <a:r>
              <a:rPr lang="cs-CZ" altLang="cs-CZ" sz="2800" dirty="0"/>
              <a:t>5) Rozšíření je omezeno na geografické rozšíření 	hostitele</a:t>
            </a:r>
          </a:p>
          <a:p>
            <a:pPr algn="l">
              <a:defRPr/>
            </a:pPr>
            <a:r>
              <a:rPr lang="cs-CZ" altLang="cs-CZ" sz="2800" dirty="0"/>
              <a:t>6) Přenos je extrémně riskantní a většina potomků 	cizopasníka zahyne před dosažením vhodného 	hostitele. </a:t>
            </a:r>
          </a:p>
        </p:txBody>
      </p:sp>
    </p:spTree>
    <p:extLst>
      <p:ext uri="{BB962C8B-B14F-4D97-AF65-F5344CB8AC3E}">
        <p14:creationId xmlns:p14="http://schemas.microsoft.com/office/powerpoint/2010/main" val="34562606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40060" y="412601"/>
            <a:ext cx="8544342" cy="581315"/>
          </a:xfrm>
        </p:spPr>
        <p:txBody>
          <a:bodyPr>
            <a:noAutofit/>
          </a:bodyPr>
          <a:lstStyle/>
          <a:p>
            <a:r>
              <a:rPr lang="cs-CZ" sz="3600" b="1" dirty="0" smtClean="0"/>
              <a:t>Paraziti mají často komplexní životní cyklus</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929237" y="1256307"/>
            <a:ext cx="4381170" cy="4412896"/>
          </a:xfrm>
        </p:spPr>
      </p:pic>
      <p:sp>
        <p:nvSpPr>
          <p:cNvPr id="3" name="TextovéPole 2"/>
          <p:cNvSpPr txBox="1"/>
          <p:nvPr/>
        </p:nvSpPr>
        <p:spPr>
          <a:xfrm>
            <a:off x="2615978" y="5732895"/>
            <a:ext cx="6982809" cy="830997"/>
          </a:xfrm>
          <a:prstGeom prst="rect">
            <a:avLst/>
          </a:prstGeom>
          <a:noFill/>
        </p:spPr>
        <p:txBody>
          <a:bodyPr wrap="none" rtlCol="0">
            <a:spAutoFit/>
          </a:bodyPr>
          <a:lstStyle/>
          <a:p>
            <a:r>
              <a:rPr lang="cs-CZ" sz="2400" dirty="0" smtClean="0"/>
              <a:t>Integrují veškeré působení prostředí ve kterém žijí !</a:t>
            </a:r>
          </a:p>
          <a:p>
            <a:r>
              <a:rPr lang="cs-CZ" sz="2400" dirty="0" smtClean="0"/>
              <a:t>Umožňují nám velice komplexní pohled na okolní svět</a:t>
            </a:r>
            <a:r>
              <a:rPr lang="cs-CZ" dirty="0"/>
              <a:t> </a:t>
            </a:r>
            <a:r>
              <a:rPr lang="cs-CZ" dirty="0" smtClean="0"/>
              <a:t>!</a:t>
            </a:r>
            <a:endParaRPr lang="cs-CZ" dirty="0"/>
          </a:p>
        </p:txBody>
      </p:sp>
    </p:spTree>
    <p:extLst>
      <p:ext uri="{BB962C8B-B14F-4D97-AF65-F5344CB8AC3E}">
        <p14:creationId xmlns:p14="http://schemas.microsoft.com/office/powerpoint/2010/main" val="28784690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36272" y="209178"/>
            <a:ext cx="6897341" cy="466898"/>
          </a:xfrm>
        </p:spPr>
        <p:txBody>
          <a:bodyPr>
            <a:normAutofit fontScale="90000"/>
          </a:bodyPr>
          <a:lstStyle/>
          <a:p>
            <a:pPr algn="ctr"/>
            <a:r>
              <a:rPr lang="cs-CZ" sz="3600" b="1" dirty="0" smtClean="0"/>
              <a:t>Parazitismus </a:t>
            </a:r>
            <a:r>
              <a:rPr lang="cs-CZ" sz="3600" b="1" i="1" dirty="0" smtClean="0"/>
              <a:t>versus</a:t>
            </a:r>
            <a:r>
              <a:rPr lang="cs-CZ" sz="3600" b="1" dirty="0" smtClean="0"/>
              <a:t> Biologické interakce</a:t>
            </a:r>
            <a:endParaRPr lang="cs-CZ" sz="3600" b="1" dirty="0"/>
          </a:p>
        </p:txBody>
      </p:sp>
      <p:pic>
        <p:nvPicPr>
          <p:cNvPr id="4" name="Picture 8" descr="Solved 1. Make a list of species that feral/outdoor cats may | Chegg.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7515" y="691978"/>
            <a:ext cx="9454833" cy="612955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MICROBIOOLOGIA Y PARACITOLOGIA : HELMINTOS Y ENFERMEDADES DE HELMIN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72" y="4780899"/>
            <a:ext cx="1933783" cy="1450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034750" y="6046571"/>
            <a:ext cx="1170577" cy="369332"/>
          </a:xfrm>
          <a:prstGeom prst="rect">
            <a:avLst/>
          </a:prstGeom>
          <a:noFill/>
        </p:spPr>
        <p:txBody>
          <a:bodyPr wrap="none" rtlCol="0">
            <a:spAutoFit/>
          </a:bodyPr>
          <a:lstStyle/>
          <a:p>
            <a:r>
              <a:rPr lang="cs-CZ" b="1" dirty="0" err="1" smtClean="0"/>
              <a:t>Parasitism</a:t>
            </a:r>
            <a:endParaRPr lang="cs-CZ" b="1" dirty="0"/>
          </a:p>
        </p:txBody>
      </p:sp>
      <p:sp>
        <p:nvSpPr>
          <p:cNvPr id="7" name="Obdélník 6"/>
          <p:cNvSpPr/>
          <p:nvPr/>
        </p:nvSpPr>
        <p:spPr>
          <a:xfrm>
            <a:off x="508872" y="4596233"/>
            <a:ext cx="789642" cy="394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956020" y="6106602"/>
            <a:ext cx="1216550" cy="294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753831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Interaction web showing the direct effects (solid arrows: yellow, fruit...  | Download Scientific Diagra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51253" y="676025"/>
            <a:ext cx="8092547" cy="600592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1655834" y="4827376"/>
            <a:ext cx="1190839" cy="369332"/>
          </a:xfrm>
          <a:prstGeom prst="rect">
            <a:avLst/>
          </a:prstGeom>
          <a:noFill/>
        </p:spPr>
        <p:txBody>
          <a:bodyPr wrap="none" rtlCol="0">
            <a:spAutoFit/>
          </a:bodyPr>
          <a:lstStyle/>
          <a:p>
            <a:r>
              <a:rPr lang="cs-CZ" b="1" dirty="0" err="1" smtClean="0">
                <a:solidFill>
                  <a:srgbClr val="FF0000"/>
                </a:solidFill>
              </a:rPr>
              <a:t>Herbivorie</a:t>
            </a:r>
            <a:endParaRPr lang="cs-CZ" b="1" dirty="0">
              <a:solidFill>
                <a:srgbClr val="FF0000"/>
              </a:solidFill>
            </a:endParaRPr>
          </a:p>
        </p:txBody>
      </p:sp>
      <p:sp>
        <p:nvSpPr>
          <p:cNvPr id="10" name="TextovéPole 9"/>
          <p:cNvSpPr txBox="1"/>
          <p:nvPr/>
        </p:nvSpPr>
        <p:spPr>
          <a:xfrm>
            <a:off x="1845275" y="2858521"/>
            <a:ext cx="1224951" cy="369332"/>
          </a:xfrm>
          <a:prstGeom prst="rect">
            <a:avLst/>
          </a:prstGeom>
          <a:noFill/>
        </p:spPr>
        <p:txBody>
          <a:bodyPr wrap="none" rtlCol="0">
            <a:spAutoFit/>
          </a:bodyPr>
          <a:lstStyle/>
          <a:p>
            <a:r>
              <a:rPr lang="cs-CZ" b="1" dirty="0" err="1" smtClean="0">
                <a:solidFill>
                  <a:schemeClr val="accent2"/>
                </a:solidFill>
              </a:rPr>
              <a:t>Fruktivorie</a:t>
            </a:r>
            <a:endParaRPr lang="cs-CZ" b="1" dirty="0">
              <a:solidFill>
                <a:schemeClr val="accent2"/>
              </a:solidFill>
            </a:endParaRPr>
          </a:p>
        </p:txBody>
      </p:sp>
      <p:sp>
        <p:nvSpPr>
          <p:cNvPr id="11" name="TextovéPole 10"/>
          <p:cNvSpPr txBox="1"/>
          <p:nvPr/>
        </p:nvSpPr>
        <p:spPr>
          <a:xfrm>
            <a:off x="9745363" y="1021483"/>
            <a:ext cx="1462901" cy="369332"/>
          </a:xfrm>
          <a:prstGeom prst="rect">
            <a:avLst/>
          </a:prstGeom>
          <a:noFill/>
        </p:spPr>
        <p:txBody>
          <a:bodyPr wrap="none" rtlCol="0">
            <a:spAutoFit/>
          </a:bodyPr>
          <a:lstStyle/>
          <a:p>
            <a:r>
              <a:rPr lang="cs-CZ" b="1" dirty="0" smtClean="0">
                <a:solidFill>
                  <a:srgbClr val="00B050"/>
                </a:solidFill>
              </a:rPr>
              <a:t>Šíření semen </a:t>
            </a:r>
            <a:endParaRPr lang="cs-CZ" b="1" dirty="0">
              <a:solidFill>
                <a:srgbClr val="00B050"/>
              </a:solidFill>
            </a:endParaRPr>
          </a:p>
        </p:txBody>
      </p:sp>
      <p:sp>
        <p:nvSpPr>
          <p:cNvPr id="16" name="Zástupný symbol pro obsah 15"/>
          <p:cNvSpPr txBox="1">
            <a:spLocks noGrp="1"/>
          </p:cNvSpPr>
          <p:nvPr>
            <p:ph sz="half" idx="2"/>
          </p:nvPr>
        </p:nvSpPr>
        <p:spPr>
          <a:xfrm>
            <a:off x="1830864" y="1438445"/>
            <a:ext cx="1611660" cy="369332"/>
          </a:xfrm>
          <a:prstGeom prst="rect">
            <a:avLst/>
          </a:prstGeom>
          <a:noFill/>
        </p:spPr>
        <p:txBody>
          <a:bodyPr wrap="none" rtlCol="0">
            <a:spAutoFit/>
          </a:bodyPr>
          <a:lstStyle/>
          <a:p>
            <a:pPr marL="0" indent="0">
              <a:buNone/>
            </a:pPr>
            <a:r>
              <a:rPr lang="cs-CZ" sz="2000" b="1" dirty="0" smtClean="0">
                <a:solidFill>
                  <a:srgbClr val="00B050"/>
                </a:solidFill>
              </a:rPr>
              <a:t>Šíření semen </a:t>
            </a:r>
            <a:endParaRPr lang="cs-CZ" sz="2000" b="1" dirty="0">
              <a:solidFill>
                <a:srgbClr val="00B050"/>
              </a:solidFill>
            </a:endParaRPr>
          </a:p>
        </p:txBody>
      </p:sp>
      <p:sp>
        <p:nvSpPr>
          <p:cNvPr id="12" name="TextovéPole 11"/>
          <p:cNvSpPr txBox="1"/>
          <p:nvPr/>
        </p:nvSpPr>
        <p:spPr>
          <a:xfrm>
            <a:off x="5675866" y="1227432"/>
            <a:ext cx="1061766" cy="400110"/>
          </a:xfrm>
          <a:prstGeom prst="rect">
            <a:avLst/>
          </a:prstGeom>
          <a:noFill/>
        </p:spPr>
        <p:txBody>
          <a:bodyPr wrap="none" rtlCol="0">
            <a:spAutoFit/>
          </a:bodyPr>
          <a:lstStyle/>
          <a:p>
            <a:r>
              <a:rPr lang="cs-CZ" sz="2000" b="1" dirty="0" err="1" smtClean="0">
                <a:solidFill>
                  <a:srgbClr val="00B050"/>
                </a:solidFill>
              </a:rPr>
              <a:t>Opýlení</a:t>
            </a:r>
            <a:r>
              <a:rPr lang="cs-CZ" dirty="0" smtClean="0"/>
              <a:t> </a:t>
            </a:r>
            <a:endParaRPr lang="cs-CZ" dirty="0"/>
          </a:p>
        </p:txBody>
      </p:sp>
      <p:sp>
        <p:nvSpPr>
          <p:cNvPr id="13" name="TextovéPole 12"/>
          <p:cNvSpPr txBox="1"/>
          <p:nvPr/>
        </p:nvSpPr>
        <p:spPr>
          <a:xfrm>
            <a:off x="9275802" y="4291911"/>
            <a:ext cx="1575047" cy="400110"/>
          </a:xfrm>
          <a:prstGeom prst="rect">
            <a:avLst/>
          </a:prstGeom>
          <a:noFill/>
        </p:spPr>
        <p:txBody>
          <a:bodyPr wrap="none" rtlCol="0">
            <a:spAutoFit/>
          </a:bodyPr>
          <a:lstStyle/>
          <a:p>
            <a:r>
              <a:rPr lang="cs-CZ" sz="2000" b="1" dirty="0" smtClean="0"/>
              <a:t>Parazitismus</a:t>
            </a:r>
            <a:r>
              <a:rPr lang="cs-CZ" dirty="0" smtClean="0"/>
              <a:t> </a:t>
            </a:r>
            <a:endParaRPr lang="cs-CZ" dirty="0"/>
          </a:p>
        </p:txBody>
      </p:sp>
      <p:sp>
        <p:nvSpPr>
          <p:cNvPr id="14" name="Nadpis 13"/>
          <p:cNvSpPr>
            <a:spLocks noGrp="1"/>
          </p:cNvSpPr>
          <p:nvPr>
            <p:ph type="title"/>
          </p:nvPr>
        </p:nvSpPr>
        <p:spPr>
          <a:xfrm>
            <a:off x="3499020" y="167418"/>
            <a:ext cx="5208375" cy="508607"/>
          </a:xfrm>
        </p:spPr>
        <p:txBody>
          <a:bodyPr>
            <a:noAutofit/>
          </a:bodyPr>
          <a:lstStyle/>
          <a:p>
            <a:r>
              <a:rPr lang="cs-CZ" sz="3600" b="1" dirty="0" smtClean="0"/>
              <a:t>Komplexní působení </a:t>
            </a:r>
            <a:endParaRPr lang="cs-CZ" sz="3600" b="1" dirty="0"/>
          </a:p>
        </p:txBody>
      </p:sp>
      <p:sp>
        <p:nvSpPr>
          <p:cNvPr id="15" name="Obdélník 14"/>
          <p:cNvSpPr/>
          <p:nvPr/>
        </p:nvSpPr>
        <p:spPr>
          <a:xfrm>
            <a:off x="9318929" y="4299863"/>
            <a:ext cx="1413455" cy="375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822147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Jan Votýpka – irozhovor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387350"/>
            <a:ext cx="927100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995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Červená královna - Antikvariát Valentinsk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6988" y="44451"/>
            <a:ext cx="30972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Červená královna - Šepotání - POSTAVY.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1512889"/>
            <a:ext cx="5411788"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0" descr="Tim Burton chystá originální Alenku v říši divů s Deppem | Kultura |  Lidovky.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0"/>
            <a:ext cx="4268788"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07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96363" y="365126"/>
            <a:ext cx="5999922" cy="771912"/>
          </a:xfrm>
        </p:spPr>
        <p:txBody>
          <a:bodyPr/>
          <a:lstStyle/>
          <a:p>
            <a:r>
              <a:rPr lang="cs-CZ" dirty="0" smtClean="0"/>
              <a:t>Vliv parazitů na evoluci !</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7889" y="1137038"/>
            <a:ext cx="3776869" cy="6375606"/>
          </a:xfrm>
        </p:spPr>
      </p:pic>
      <p:sp>
        <p:nvSpPr>
          <p:cNvPr id="5" name="Obdélník 4"/>
          <p:cNvSpPr/>
          <p:nvPr/>
        </p:nvSpPr>
        <p:spPr>
          <a:xfrm>
            <a:off x="3681454" y="6154310"/>
            <a:ext cx="5080884"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367145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1439186" y="200163"/>
            <a:ext cx="4207525" cy="576125"/>
          </a:xfrm>
        </p:spPr>
        <p:txBody>
          <a:bodyPr>
            <a:normAutofit/>
          </a:bodyPr>
          <a:lstStyle/>
          <a:p>
            <a:pPr eaLnBrk="1" hangingPunct="1">
              <a:defRPr/>
            </a:pPr>
            <a:r>
              <a:rPr lang="cs-CZ" altLang="cs-CZ" sz="2800" dirty="0" smtClean="0"/>
              <a:t>  Rozmanitost cizopasníků     </a:t>
            </a:r>
            <a:endParaRPr lang="cs-CZ" altLang="cs-CZ" sz="2800" dirty="0"/>
          </a:p>
        </p:txBody>
      </p:sp>
      <p:pic>
        <p:nvPicPr>
          <p:cNvPr id="614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877888"/>
            <a:ext cx="230505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688" y="896938"/>
            <a:ext cx="21590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8289" y="1"/>
            <a:ext cx="1546225"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388" y="3713164"/>
            <a:ext cx="2089150"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051" y="5081589"/>
            <a:ext cx="22320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13" descr="Výsledek obrázku pro ho&amp;rcaron;avka duhov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5925" y="4983163"/>
            <a:ext cx="295275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5" descr="Výsledek obrázku pro synodontis multipunct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9189" y="4949826"/>
            <a:ext cx="24479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9" descr="Desmodu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8676" y="4938714"/>
            <a:ext cx="221932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5" descr="Výsledek obrázku pro adult trematod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4901" y="2414588"/>
            <a:ext cx="86836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9" descr="Výsledek obrázku pro Giard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7072" y="-27384"/>
            <a:ext cx="17272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5" descr="Výsledek obrázku pro Anisaki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6225" y="2614614"/>
            <a:ext cx="215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84033" y="2060849"/>
            <a:ext cx="2519363"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28248" y="3333750"/>
            <a:ext cx="2376264"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6" name="Picture 5" descr="Babesia lion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0264" y="-27384"/>
            <a:ext cx="22050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5" descr="Výsledek obrázku pro Cymothoa exigu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14850" y="2443164"/>
            <a:ext cx="187325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8" name="Picture 22" descr="Výsledek obrázku pro acanthocephala fish"/>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95478" y="3716339"/>
            <a:ext cx="19605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9" name="Picture 10" descr="Výsledek obrázku pro Eudiplozoon nipponicu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78838" y="1770063"/>
            <a:ext cx="21891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4" descr="Schistocephalu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1" y="3894138"/>
            <a:ext cx="2173287"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1525464" y="171123"/>
            <a:ext cx="3752642" cy="58971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778545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title"/>
          </p:nvPr>
        </p:nvSpPr>
        <p:spPr/>
        <p:txBody>
          <a:bodyPr/>
          <a:lstStyle/>
          <a:p>
            <a:endParaRPr lang="cs-CZ" altLang="cs-CZ" smtClean="0"/>
          </a:p>
        </p:txBody>
      </p:sp>
      <p:pic>
        <p:nvPicPr>
          <p:cNvPr id="4915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988"/>
            <a:ext cx="9144000" cy="575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2997200"/>
            <a:ext cx="7200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9147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a:xfrm>
            <a:off x="1981200" y="1066800"/>
            <a:ext cx="8229600" cy="4090988"/>
          </a:xfrm>
        </p:spPr>
        <p:txBody>
          <a:bodyPr/>
          <a:lstStyle/>
          <a:p>
            <a:r>
              <a:rPr lang="cs-CZ" altLang="cs-CZ" dirty="0" smtClean="0"/>
              <a:t>Diverzita cizopasníků</a:t>
            </a:r>
            <a:br>
              <a:rPr lang="cs-CZ" altLang="cs-CZ" dirty="0" smtClean="0"/>
            </a:br>
            <a:r>
              <a:rPr lang="cs-CZ" altLang="cs-CZ" dirty="0" smtClean="0"/>
              <a:t/>
            </a:r>
            <a:br>
              <a:rPr lang="cs-CZ" altLang="cs-CZ" dirty="0" smtClean="0"/>
            </a:br>
            <a:r>
              <a:rPr lang="cs-CZ" altLang="cs-CZ" sz="2000" b="1" dirty="0"/>
              <a:t>1 volně žijící druh – 1 druh cizopasníka – polovina biosféry </a:t>
            </a:r>
            <a:r>
              <a:rPr lang="cs-CZ" altLang="cs-CZ" sz="2000" dirty="0"/>
              <a:t>paraziti</a:t>
            </a:r>
            <a:br>
              <a:rPr lang="cs-CZ" altLang="cs-CZ" sz="2000" dirty="0"/>
            </a:br>
            <a:r>
              <a:rPr lang="cs-CZ" altLang="cs-CZ" sz="2000" dirty="0"/>
              <a:t/>
            </a:r>
            <a:br>
              <a:rPr lang="cs-CZ" altLang="cs-CZ" sz="2000" dirty="0"/>
            </a:br>
            <a:r>
              <a:rPr lang="cs-CZ" altLang="cs-CZ" sz="2000" dirty="0"/>
              <a:t/>
            </a:r>
            <a:br>
              <a:rPr lang="cs-CZ" altLang="cs-CZ" sz="2000" dirty="0"/>
            </a:br>
            <a:r>
              <a:rPr lang="cs-CZ" altLang="cs-CZ" sz="2000" b="1" dirty="0"/>
              <a:t>Parazitismus</a:t>
            </a:r>
            <a:r>
              <a:rPr lang="cs-CZ" altLang="cs-CZ" sz="2000" dirty="0"/>
              <a:t> – 	velmi rozšířený biologický jev </a:t>
            </a:r>
            <a:br>
              <a:rPr lang="cs-CZ" altLang="cs-CZ" sz="2000" dirty="0"/>
            </a:br>
            <a:r>
              <a:rPr lang="cs-CZ" altLang="cs-CZ" sz="2000" dirty="0"/>
              <a:t>                                </a:t>
            </a:r>
            <a:r>
              <a:rPr lang="cs-CZ" altLang="cs-CZ" sz="2000" dirty="0" smtClean="0"/>
              <a:t>úspěšná </a:t>
            </a:r>
            <a:r>
              <a:rPr lang="cs-CZ" altLang="cs-CZ" sz="2000" dirty="0"/>
              <a:t>životní strategie</a:t>
            </a:r>
            <a:br>
              <a:rPr lang="cs-CZ" altLang="cs-CZ" sz="2000" dirty="0"/>
            </a:br>
            <a:endParaRPr lang="cs-CZ" altLang="cs-CZ" sz="2000" dirty="0"/>
          </a:p>
        </p:txBody>
      </p:sp>
      <p:sp>
        <p:nvSpPr>
          <p:cNvPr id="3" name="Rectangle 5"/>
          <p:cNvSpPr>
            <a:spLocks noChangeArrowheads="1"/>
          </p:cNvSpPr>
          <p:nvPr/>
        </p:nvSpPr>
        <p:spPr bwMode="auto">
          <a:xfrm>
            <a:off x="1979279" y="1677727"/>
            <a:ext cx="4896544" cy="62255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28366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37750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6" y="0"/>
            <a:ext cx="384492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Zástupný symbol pro obsah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6089" y="1989139"/>
            <a:ext cx="367188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4411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ctrTitle"/>
          </p:nvPr>
        </p:nvSpPr>
        <p:spPr>
          <a:xfrm>
            <a:off x="2209800" y="44451"/>
            <a:ext cx="7772400" cy="576263"/>
          </a:xfrm>
        </p:spPr>
        <p:txBody>
          <a:bodyPr/>
          <a:lstStyle/>
          <a:p>
            <a:r>
              <a:rPr lang="cs-CZ" altLang="cs-CZ" sz="2400" b="1"/>
              <a:t>Počet druhů cizopasníků</a:t>
            </a:r>
          </a:p>
        </p:txBody>
      </p:sp>
      <p:sp>
        <p:nvSpPr>
          <p:cNvPr id="21507" name="Podnadpis 2"/>
          <p:cNvSpPr>
            <a:spLocks noGrp="1"/>
          </p:cNvSpPr>
          <p:nvPr>
            <p:ph type="subTitle" idx="1"/>
          </p:nvPr>
        </p:nvSpPr>
        <p:spPr>
          <a:xfrm>
            <a:off x="1847850" y="549274"/>
            <a:ext cx="8496300" cy="6048078"/>
          </a:xfrm>
        </p:spPr>
        <p:txBody>
          <a:bodyPr>
            <a:normAutofit fontScale="92500" lnSpcReduction="20000"/>
          </a:bodyPr>
          <a:lstStyle/>
          <a:p>
            <a:pPr algn="l"/>
            <a:r>
              <a:rPr lang="cs-CZ" altLang="cs-CZ" sz="2000" b="1" dirty="0" err="1"/>
              <a:t>Plantae</a:t>
            </a:r>
            <a:endParaRPr lang="cs-CZ" altLang="cs-CZ" sz="2000" b="1" dirty="0"/>
          </a:p>
          <a:p>
            <a:pPr algn="l"/>
            <a:r>
              <a:rPr lang="cs-CZ" altLang="cs-CZ" sz="2000" dirty="0"/>
              <a:t>Paraziti a hemiparaziti			R		2 620		</a:t>
            </a:r>
          </a:p>
          <a:p>
            <a:pPr algn="l"/>
            <a:r>
              <a:rPr lang="cs-CZ" altLang="cs-CZ" sz="2000" b="1" dirty="0" err="1"/>
              <a:t>Fungi</a:t>
            </a:r>
            <a:r>
              <a:rPr lang="cs-CZ" altLang="cs-CZ" sz="2000" dirty="0"/>
              <a:t>	- paraziti rostlin			R	              28 100</a:t>
            </a:r>
          </a:p>
          <a:p>
            <a:pPr algn="l"/>
            <a:r>
              <a:rPr lang="cs-CZ" altLang="cs-CZ" sz="2000" dirty="0"/>
              <a:t>	  paraziti živočichů 		Ž		4 000</a:t>
            </a:r>
          </a:p>
          <a:p>
            <a:pPr algn="l"/>
            <a:r>
              <a:rPr lang="cs-CZ" altLang="cs-CZ" sz="2000" b="1" dirty="0"/>
              <a:t>Protista</a:t>
            </a:r>
            <a:r>
              <a:rPr lang="cs-CZ" altLang="cs-CZ" sz="2000" dirty="0"/>
              <a:t> – paraziti rostlin		 	R		   100</a:t>
            </a:r>
          </a:p>
          <a:p>
            <a:pPr algn="l"/>
            <a:r>
              <a:rPr lang="cs-CZ" altLang="cs-CZ" sz="2000" dirty="0"/>
              <a:t>	 </a:t>
            </a:r>
            <a:r>
              <a:rPr lang="cs-CZ" altLang="cs-CZ" sz="2000" dirty="0" smtClean="0"/>
              <a:t> paraziti </a:t>
            </a:r>
            <a:r>
              <a:rPr lang="cs-CZ" altLang="cs-CZ" sz="2000" dirty="0"/>
              <a:t>živočichů	 	</a:t>
            </a:r>
            <a:r>
              <a:rPr lang="cs-CZ" altLang="cs-CZ" sz="2000" dirty="0" smtClean="0"/>
              <a:t>	Ž</a:t>
            </a:r>
            <a:r>
              <a:rPr lang="cs-CZ" altLang="cs-CZ" sz="2000" dirty="0"/>
              <a:t>		7 505 	</a:t>
            </a:r>
          </a:p>
          <a:p>
            <a:pPr algn="l"/>
            <a:r>
              <a:rPr lang="cs-CZ" altLang="cs-CZ" sz="2000" b="1" dirty="0" err="1"/>
              <a:t>Animalia</a:t>
            </a:r>
            <a:endParaRPr lang="cs-CZ" altLang="cs-CZ" sz="2000" b="1" dirty="0"/>
          </a:p>
          <a:p>
            <a:pPr algn="l"/>
            <a:r>
              <a:rPr lang="cs-CZ" altLang="cs-CZ" sz="2000" b="1" dirty="0" err="1"/>
              <a:t>Plathelminthes</a:t>
            </a:r>
            <a:r>
              <a:rPr lang="cs-CZ" altLang="cs-CZ" sz="2000" b="1" dirty="0"/>
              <a:t> </a:t>
            </a:r>
            <a:r>
              <a:rPr lang="cs-CZ" altLang="cs-CZ" sz="2000" dirty="0"/>
              <a:t>				Ž		40 000</a:t>
            </a:r>
          </a:p>
          <a:p>
            <a:pPr algn="l"/>
            <a:r>
              <a:rPr lang="cs-CZ" altLang="cs-CZ" sz="2000" b="1" dirty="0" err="1"/>
              <a:t>Nematoda</a:t>
            </a:r>
            <a:r>
              <a:rPr lang="cs-CZ" altLang="cs-CZ" sz="2000" dirty="0"/>
              <a:t> – paraziti rostlin 		</a:t>
            </a:r>
            <a:r>
              <a:rPr lang="cs-CZ" altLang="cs-CZ" sz="2000" dirty="0" smtClean="0"/>
              <a:t>                 R</a:t>
            </a:r>
            <a:r>
              <a:rPr lang="cs-CZ" altLang="cs-CZ" sz="2000" dirty="0"/>
              <a:t>		</a:t>
            </a:r>
            <a:r>
              <a:rPr lang="cs-CZ" altLang="cs-CZ" sz="2000" dirty="0" smtClean="0"/>
              <a:t>   2 </a:t>
            </a:r>
            <a:r>
              <a:rPr lang="cs-CZ" altLang="cs-CZ" sz="2000" dirty="0"/>
              <a:t>500</a:t>
            </a:r>
          </a:p>
          <a:p>
            <a:pPr algn="l"/>
            <a:r>
              <a:rPr lang="cs-CZ" altLang="cs-CZ" sz="2000" dirty="0"/>
              <a:t>	        paraziti živočichů 		Ž		 10 000</a:t>
            </a:r>
          </a:p>
          <a:p>
            <a:pPr algn="l"/>
            <a:r>
              <a:rPr lang="cs-CZ" altLang="cs-CZ" sz="2000" b="1" dirty="0" err="1"/>
              <a:t>Crustacea</a:t>
            </a:r>
            <a:r>
              <a:rPr lang="cs-CZ" altLang="cs-CZ" sz="2000" dirty="0"/>
              <a:t>				Ž	                   4 500</a:t>
            </a:r>
          </a:p>
          <a:p>
            <a:pPr algn="l"/>
            <a:r>
              <a:rPr lang="cs-CZ" altLang="cs-CZ" sz="2000" b="1" dirty="0" err="1"/>
              <a:t>Arachnida</a:t>
            </a:r>
            <a:r>
              <a:rPr lang="cs-CZ" altLang="cs-CZ" sz="2000" dirty="0"/>
              <a:t>				Ž		 10 000	</a:t>
            </a:r>
          </a:p>
          <a:p>
            <a:pPr algn="l"/>
            <a:r>
              <a:rPr lang="cs-CZ" altLang="cs-CZ" sz="2000" b="1" dirty="0" err="1"/>
              <a:t>Insecta</a:t>
            </a:r>
            <a:r>
              <a:rPr lang="cs-CZ" altLang="cs-CZ" sz="2000" dirty="0"/>
              <a:t> –  </a:t>
            </a:r>
            <a:r>
              <a:rPr lang="cs-CZ" altLang="cs-CZ" sz="2000" dirty="0" smtClean="0"/>
              <a:t>paraziti </a:t>
            </a:r>
            <a:r>
              <a:rPr lang="cs-CZ" altLang="cs-CZ" sz="2000" dirty="0"/>
              <a:t>živočichů		</a:t>
            </a:r>
            <a:r>
              <a:rPr lang="cs-CZ" altLang="cs-CZ" sz="2000" dirty="0" smtClean="0"/>
              <a:t>                 Ž</a:t>
            </a:r>
            <a:r>
              <a:rPr lang="cs-CZ" altLang="cs-CZ" sz="2000" dirty="0"/>
              <a:t>		 15 500	 </a:t>
            </a:r>
          </a:p>
          <a:p>
            <a:pPr algn="l"/>
            <a:r>
              <a:rPr lang="cs-CZ" altLang="cs-CZ" sz="2000" dirty="0"/>
              <a:t> 	  </a:t>
            </a:r>
            <a:r>
              <a:rPr lang="cs-CZ" altLang="cs-CZ" sz="2000" dirty="0" smtClean="0"/>
              <a:t>paraziti </a:t>
            </a:r>
            <a:r>
              <a:rPr lang="cs-CZ" altLang="cs-CZ" sz="2000" dirty="0"/>
              <a:t>rostlin			R		  63 300</a:t>
            </a:r>
          </a:p>
          <a:p>
            <a:pPr algn="l"/>
            <a:r>
              <a:rPr lang="cs-CZ" altLang="cs-CZ" sz="2000" dirty="0"/>
              <a:t>	  </a:t>
            </a:r>
            <a:r>
              <a:rPr lang="cs-CZ" altLang="cs-CZ" sz="2000" dirty="0" err="1"/>
              <a:t>parazitoidi</a:t>
            </a:r>
            <a:r>
              <a:rPr lang="cs-CZ" altLang="cs-CZ" sz="2000" dirty="0"/>
              <a:t> živočichů		Ž		107 500</a:t>
            </a:r>
          </a:p>
          <a:p>
            <a:pPr algn="l"/>
            <a:r>
              <a:rPr lang="cs-CZ" altLang="cs-CZ" sz="2000" dirty="0"/>
              <a:t>	  </a:t>
            </a:r>
            <a:r>
              <a:rPr lang="cs-CZ" altLang="cs-CZ" sz="2000" dirty="0" err="1"/>
              <a:t>parazitoidi</a:t>
            </a:r>
            <a:r>
              <a:rPr lang="cs-CZ" altLang="cs-CZ" sz="2000" dirty="0"/>
              <a:t> rostlin		</a:t>
            </a:r>
            <a:r>
              <a:rPr lang="cs-CZ" altLang="cs-CZ" sz="2000" dirty="0" smtClean="0"/>
              <a:t>                 R</a:t>
            </a:r>
            <a:r>
              <a:rPr lang="cs-CZ" altLang="cs-CZ" sz="2000" dirty="0"/>
              <a:t>		159 000</a:t>
            </a:r>
          </a:p>
          <a:p>
            <a:pPr algn="l"/>
            <a:r>
              <a:rPr lang="cs-CZ" altLang="cs-CZ" sz="2000" b="1" dirty="0" err="1"/>
              <a:t>Chordata</a:t>
            </a:r>
            <a:r>
              <a:rPr lang="cs-CZ" altLang="cs-CZ" sz="2000" dirty="0"/>
              <a:t>				Ž		        100</a:t>
            </a:r>
          </a:p>
        </p:txBody>
      </p:sp>
    </p:spTree>
    <p:extLst>
      <p:ext uri="{BB962C8B-B14F-4D97-AF65-F5344CB8AC3E}">
        <p14:creationId xmlns:p14="http://schemas.microsoft.com/office/powerpoint/2010/main" val="25364853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292" y="938338"/>
            <a:ext cx="5040560" cy="560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927338" y="476673"/>
            <a:ext cx="9290095" cy="461665"/>
          </a:xfrm>
          <a:prstGeom prst="rect">
            <a:avLst/>
          </a:prstGeom>
          <a:noFill/>
        </p:spPr>
        <p:txBody>
          <a:bodyPr wrap="square" rtlCol="0">
            <a:spAutoFit/>
          </a:bodyPr>
          <a:lstStyle/>
          <a:p>
            <a:r>
              <a:rPr lang="cs-CZ" sz="2400" dirty="0"/>
              <a:t>Kolik je na Zemi cizopasníků </a:t>
            </a:r>
            <a:r>
              <a:rPr lang="cs-CZ" sz="2400" dirty="0" smtClean="0"/>
              <a:t>?                                   Jaká je jejich velikost ?</a:t>
            </a:r>
            <a:endParaRPr lang="cs-CZ" sz="2400" dirty="0"/>
          </a:p>
        </p:txBody>
      </p:sp>
      <p:pic>
        <p:nvPicPr>
          <p:cNvPr id="4"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634842" y="1107939"/>
            <a:ext cx="4582592" cy="5047932"/>
          </a:xfrm>
          <a:prstGeom prst="rect">
            <a:avLst/>
          </a:prstGeom>
        </p:spPr>
      </p:pic>
    </p:spTree>
    <p:extLst>
      <p:ext uri="{BB962C8B-B14F-4D97-AF65-F5344CB8AC3E}">
        <p14:creationId xmlns:p14="http://schemas.microsoft.com/office/powerpoint/2010/main" val="487772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4"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268413"/>
            <a:ext cx="8643938"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Rot="1" noChangeArrowheads="1"/>
          </p:cNvSpPr>
          <p:nvPr>
            <p:ph type="title"/>
          </p:nvPr>
        </p:nvSpPr>
        <p:spPr>
          <a:xfrm>
            <a:off x="838200" y="365125"/>
            <a:ext cx="10515600" cy="1193331"/>
          </a:xfrm>
        </p:spPr>
        <p:txBody>
          <a:bodyPr/>
          <a:lstStyle/>
          <a:p>
            <a:pPr algn="ctr" eaLnBrk="1" hangingPunct="1"/>
            <a:r>
              <a:rPr lang="en-US" altLang="cs-CZ" sz="3200" dirty="0" err="1"/>
              <a:t>Fre</a:t>
            </a:r>
            <a:r>
              <a:rPr lang="cs-CZ" altLang="cs-CZ" sz="3200" dirty="0" err="1"/>
              <a:t>kvence</a:t>
            </a:r>
            <a:r>
              <a:rPr lang="cs-CZ" altLang="cs-CZ" sz="3200" dirty="0"/>
              <a:t> poměru relativní velikosti těla </a:t>
            </a:r>
            <a:r>
              <a:rPr lang="cs-CZ" altLang="cs-CZ" sz="3200" dirty="0" smtClean="0"/>
              <a:t/>
            </a:r>
            <a:br>
              <a:rPr lang="cs-CZ" altLang="cs-CZ" sz="3200" dirty="0" smtClean="0"/>
            </a:br>
            <a:r>
              <a:rPr lang="cs-CZ" altLang="cs-CZ" sz="3200" dirty="0" smtClean="0"/>
              <a:t>konzumenta </a:t>
            </a:r>
            <a:r>
              <a:rPr lang="cs-CZ" altLang="cs-CZ" sz="3200" dirty="0"/>
              <a:t>a hostitele</a:t>
            </a:r>
          </a:p>
        </p:txBody>
      </p:sp>
    </p:spTree>
    <p:extLst>
      <p:ext uri="{BB962C8B-B14F-4D97-AF65-F5344CB8AC3E}">
        <p14:creationId xmlns:p14="http://schemas.microsoft.com/office/powerpoint/2010/main" val="2483832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503364"/>
            <a:ext cx="410845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ovéPole 2"/>
          <p:cNvSpPr txBox="1">
            <a:spLocks noChangeArrowheads="1"/>
          </p:cNvSpPr>
          <p:nvPr/>
        </p:nvSpPr>
        <p:spPr bwMode="auto">
          <a:xfrm>
            <a:off x="3559176" y="201614"/>
            <a:ext cx="50577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a:t>Lidské tělo jako habitat</a:t>
            </a:r>
          </a:p>
          <a:p>
            <a:pPr algn="ctr">
              <a:spcBef>
                <a:spcPct val="0"/>
              </a:spcBef>
              <a:buFontTx/>
              <a:buNone/>
            </a:pPr>
            <a:r>
              <a:rPr lang="cs-CZ" altLang="cs-CZ" sz="1800"/>
              <a:t>Rozdílné části lidského těla představují vhodné </a:t>
            </a:r>
          </a:p>
          <a:p>
            <a:pPr algn="ctr">
              <a:spcBef>
                <a:spcPct val="0"/>
              </a:spcBef>
              <a:buFontTx/>
              <a:buNone/>
            </a:pPr>
            <a:r>
              <a:rPr lang="cs-CZ" altLang="cs-CZ" sz="1800"/>
              <a:t>habitaty pro různé druhy cizopasníků</a:t>
            </a:r>
          </a:p>
        </p:txBody>
      </p:sp>
      <p:pic>
        <p:nvPicPr>
          <p:cNvPr id="51204"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4880" y="1435100"/>
            <a:ext cx="3643313"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4900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69077" y="365126"/>
            <a:ext cx="6264729" cy="728888"/>
          </a:xfrm>
        </p:spPr>
        <p:txBody>
          <a:bodyPr/>
          <a:lstStyle/>
          <a:p>
            <a:r>
              <a:rPr lang="cs-CZ" dirty="0" smtClean="0"/>
              <a:t>Lidské tělo jako prostředí</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7832" y="1334589"/>
            <a:ext cx="5658168" cy="4527369"/>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20585"/>
            <a:ext cx="5716604" cy="4049911"/>
          </a:xfrm>
          <a:prstGeom prst="rect">
            <a:avLst/>
          </a:prstGeom>
        </p:spPr>
      </p:pic>
    </p:spTree>
    <p:extLst>
      <p:ext uri="{BB962C8B-B14F-4D97-AF65-F5344CB8AC3E}">
        <p14:creationId xmlns:p14="http://schemas.microsoft.com/office/powerpoint/2010/main" val="1979829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2951954" y="566192"/>
            <a:ext cx="6198394" cy="669131"/>
          </a:xfrm>
        </p:spPr>
        <p:txBody>
          <a:bodyPr>
            <a:normAutofit fontScale="90000"/>
          </a:bodyPr>
          <a:lstStyle/>
          <a:p>
            <a:r>
              <a:rPr lang="cs-CZ" altLang="cs-CZ" sz="2550" dirty="0"/>
              <a:t/>
            </a:r>
            <a:br>
              <a:rPr lang="cs-CZ" altLang="cs-CZ" sz="2550" dirty="0"/>
            </a:br>
            <a:r>
              <a:rPr lang="cs-CZ" altLang="cs-CZ" sz="3100" dirty="0"/>
              <a:t>Ryba jako habitat - </a:t>
            </a:r>
            <a:r>
              <a:rPr lang="cs-CZ" altLang="cs-CZ" sz="3100" dirty="0" err="1" smtClean="0"/>
              <a:t>Ichthyoparazitologie</a:t>
            </a:r>
            <a:r>
              <a:rPr lang="cs-CZ" altLang="cs-CZ" dirty="0" smtClean="0"/>
              <a:t/>
            </a:r>
            <a:br>
              <a:rPr lang="cs-CZ" altLang="cs-CZ" dirty="0" smtClean="0"/>
            </a:br>
            <a:endParaRPr lang="cs-CZ" altLang="cs-CZ" dirty="0" smtClean="0"/>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18088" y="1412984"/>
            <a:ext cx="7641310" cy="5033159"/>
          </a:xfrm>
        </p:spPr>
      </p:pic>
    </p:spTree>
    <p:extLst>
      <p:ext uri="{BB962C8B-B14F-4D97-AF65-F5344CB8AC3E}">
        <p14:creationId xmlns:p14="http://schemas.microsoft.com/office/powerpoint/2010/main" val="15656770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4299" y="365125"/>
            <a:ext cx="11044362" cy="492125"/>
          </a:xfrm>
        </p:spPr>
        <p:txBody>
          <a:bodyPr>
            <a:normAutofit fontScale="90000"/>
          </a:bodyPr>
          <a:lstStyle/>
          <a:p>
            <a:r>
              <a:rPr lang="cs-CZ" dirty="0" smtClean="0"/>
              <a:t> </a:t>
            </a:r>
            <a:r>
              <a:rPr lang="cs-CZ" b="1" dirty="0" err="1" smtClean="0"/>
              <a:t>Ichthyoparazitologie</a:t>
            </a:r>
            <a:r>
              <a:rPr lang="cs-CZ" b="1" dirty="0" smtClean="0"/>
              <a:t> – jsou ryby zdravé jako ryba ?</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8963" y="1169693"/>
            <a:ext cx="5078718" cy="5336817"/>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7566" y="1137037"/>
            <a:ext cx="6563869" cy="5369473"/>
          </a:xfrm>
          <a:prstGeom prst="rect">
            <a:avLst/>
          </a:prstGeom>
        </p:spPr>
      </p:pic>
    </p:spTree>
    <p:extLst>
      <p:ext uri="{BB962C8B-B14F-4D97-AF65-F5344CB8AC3E}">
        <p14:creationId xmlns:p14="http://schemas.microsoft.com/office/powerpoint/2010/main" val="5875812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ctrTitle"/>
          </p:nvPr>
        </p:nvSpPr>
        <p:spPr>
          <a:xfrm>
            <a:off x="1826550" y="580446"/>
            <a:ext cx="7772400" cy="644056"/>
          </a:xfrm>
        </p:spPr>
        <p:txBody>
          <a:bodyPr>
            <a:normAutofit/>
          </a:bodyPr>
          <a:lstStyle/>
          <a:p>
            <a:r>
              <a:rPr lang="cs-CZ" altLang="cs-CZ" sz="4000" dirty="0" smtClean="0"/>
              <a:t>Parazitární nemoci člověka</a:t>
            </a:r>
          </a:p>
        </p:txBody>
      </p:sp>
      <p:sp>
        <p:nvSpPr>
          <p:cNvPr id="39939" name="Podnadpis 2"/>
          <p:cNvSpPr>
            <a:spLocks noGrp="1"/>
          </p:cNvSpPr>
          <p:nvPr>
            <p:ph type="subTitle" idx="1"/>
          </p:nvPr>
        </p:nvSpPr>
        <p:spPr>
          <a:xfrm>
            <a:off x="3138268" y="1676401"/>
            <a:ext cx="6323785" cy="4056063"/>
          </a:xfrm>
        </p:spPr>
        <p:txBody>
          <a:bodyPr>
            <a:normAutofit/>
          </a:bodyPr>
          <a:lstStyle/>
          <a:p>
            <a:pPr algn="l">
              <a:defRPr/>
            </a:pPr>
            <a:r>
              <a:rPr lang="cs-CZ" altLang="cs-CZ" dirty="0" err="1" smtClean="0"/>
              <a:t>Helmintózy</a:t>
            </a:r>
            <a:r>
              <a:rPr lang="cs-CZ" altLang="cs-CZ" dirty="0" smtClean="0"/>
              <a:t> 			4,46 miliard</a:t>
            </a:r>
          </a:p>
          <a:p>
            <a:pPr algn="l">
              <a:defRPr/>
            </a:pPr>
            <a:r>
              <a:rPr lang="cs-CZ" altLang="cs-CZ" dirty="0" err="1" smtClean="0"/>
              <a:t>Ascaris</a:t>
            </a:r>
            <a:r>
              <a:rPr lang="cs-CZ" altLang="cs-CZ" dirty="0" smtClean="0"/>
              <a:t> </a:t>
            </a:r>
            <a:r>
              <a:rPr lang="cs-CZ" altLang="cs-CZ" dirty="0" err="1" smtClean="0"/>
              <a:t>lumbricoides</a:t>
            </a:r>
            <a:r>
              <a:rPr lang="cs-CZ" altLang="cs-CZ" dirty="0" smtClean="0"/>
              <a:t> 	 	1221 mil</a:t>
            </a:r>
          </a:p>
          <a:p>
            <a:pPr algn="l">
              <a:defRPr/>
            </a:pPr>
            <a:r>
              <a:rPr lang="cs-CZ" altLang="cs-CZ" dirty="0" err="1" smtClean="0"/>
              <a:t>Ancylostoma</a:t>
            </a:r>
            <a:r>
              <a:rPr lang="cs-CZ" altLang="cs-CZ" dirty="0" smtClean="0"/>
              <a:t>			 740 mil</a:t>
            </a:r>
          </a:p>
          <a:p>
            <a:pPr algn="l">
              <a:defRPr/>
            </a:pPr>
            <a:r>
              <a:rPr lang="cs-CZ" altLang="cs-CZ" dirty="0" err="1" smtClean="0"/>
              <a:t>Trichuris</a:t>
            </a:r>
            <a:r>
              <a:rPr lang="cs-CZ" altLang="cs-CZ" dirty="0" smtClean="0"/>
              <a:t> 			  795 mil</a:t>
            </a:r>
          </a:p>
          <a:p>
            <a:pPr algn="l">
              <a:defRPr/>
            </a:pPr>
            <a:r>
              <a:rPr lang="cs-CZ" altLang="cs-CZ" dirty="0" smtClean="0"/>
              <a:t>Filariózy			  657 mil</a:t>
            </a:r>
          </a:p>
          <a:p>
            <a:pPr algn="l">
              <a:defRPr/>
            </a:pPr>
            <a:r>
              <a:rPr lang="cs-CZ" altLang="cs-CZ" dirty="0" err="1" smtClean="0"/>
              <a:t>Schistosomy</a:t>
            </a:r>
            <a:r>
              <a:rPr lang="cs-CZ" altLang="cs-CZ" dirty="0" smtClean="0"/>
              <a:t>		                200 mil</a:t>
            </a:r>
          </a:p>
          <a:p>
            <a:pPr algn="l">
              <a:defRPr/>
            </a:pPr>
            <a:r>
              <a:rPr lang="cs-CZ" altLang="cs-CZ" dirty="0" smtClean="0"/>
              <a:t>Malárie			   298-659 mil</a:t>
            </a:r>
          </a:p>
          <a:p>
            <a:pPr algn="l">
              <a:defRPr/>
            </a:pPr>
            <a:r>
              <a:rPr lang="cs-CZ" altLang="cs-CZ" dirty="0" err="1" smtClean="0"/>
              <a:t>Entamoeba</a:t>
            </a:r>
            <a:r>
              <a:rPr lang="cs-CZ" altLang="cs-CZ" dirty="0" smtClean="0"/>
              <a:t> </a:t>
            </a:r>
            <a:r>
              <a:rPr lang="cs-CZ" altLang="cs-CZ" dirty="0" err="1" smtClean="0"/>
              <a:t>histolytica</a:t>
            </a:r>
            <a:r>
              <a:rPr lang="cs-CZ" altLang="cs-CZ" dirty="0" smtClean="0"/>
              <a:t>                 50 mil</a:t>
            </a:r>
          </a:p>
        </p:txBody>
      </p:sp>
    </p:spTree>
    <p:extLst>
      <p:ext uri="{BB962C8B-B14F-4D97-AF65-F5344CB8AC3E}">
        <p14:creationId xmlns:p14="http://schemas.microsoft.com/office/powerpoint/2010/main" val="4894048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6655" y="365126"/>
            <a:ext cx="7415784" cy="676496"/>
          </a:xfrm>
        </p:spPr>
        <p:txBody>
          <a:bodyPr>
            <a:normAutofit/>
          </a:bodyPr>
          <a:lstStyle/>
          <a:p>
            <a:r>
              <a:rPr lang="cs-CZ" sz="3600" dirty="0" smtClean="0"/>
              <a:t>Výskyt parazitárních onemocnění v ČR</a:t>
            </a:r>
            <a:endParaRPr lang="cs-CZ" sz="36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967161" y="1041622"/>
            <a:ext cx="6257677" cy="5678753"/>
          </a:xfrm>
        </p:spPr>
      </p:pic>
    </p:spTree>
    <p:extLst>
      <p:ext uri="{BB962C8B-B14F-4D97-AF65-F5344CB8AC3E}">
        <p14:creationId xmlns:p14="http://schemas.microsoft.com/office/powerpoint/2010/main" val="21042204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ctrTitle"/>
          </p:nvPr>
        </p:nvSpPr>
        <p:spPr>
          <a:xfrm>
            <a:off x="2018967" y="1214508"/>
            <a:ext cx="7772400" cy="646098"/>
          </a:xfrm>
        </p:spPr>
        <p:txBody>
          <a:bodyPr>
            <a:normAutofit/>
          </a:bodyPr>
          <a:lstStyle/>
          <a:p>
            <a:pPr>
              <a:defRPr/>
            </a:pPr>
            <a:r>
              <a:rPr lang="cs-CZ" altLang="cs-CZ" sz="4000" dirty="0" smtClean="0"/>
              <a:t>Význam parazitismu pro člověka</a:t>
            </a:r>
          </a:p>
        </p:txBody>
      </p:sp>
      <p:sp>
        <p:nvSpPr>
          <p:cNvPr id="38915" name="Podnadpis 2"/>
          <p:cNvSpPr>
            <a:spLocks noGrp="1"/>
          </p:cNvSpPr>
          <p:nvPr>
            <p:ph type="subTitle" idx="1"/>
          </p:nvPr>
        </p:nvSpPr>
        <p:spPr>
          <a:xfrm>
            <a:off x="2566989" y="2437505"/>
            <a:ext cx="7088187" cy="1655762"/>
          </a:xfrm>
        </p:spPr>
        <p:txBody>
          <a:bodyPr>
            <a:normAutofit/>
          </a:bodyPr>
          <a:lstStyle/>
          <a:p>
            <a:pPr algn="l">
              <a:defRPr/>
            </a:pPr>
            <a:r>
              <a:rPr lang="cs-CZ" altLang="cs-CZ" dirty="0"/>
              <a:t>Vliv cizopasníků na historii  </a:t>
            </a:r>
            <a:r>
              <a:rPr lang="cs-CZ" altLang="cs-CZ" dirty="0" smtClean="0"/>
              <a:t>lidstva</a:t>
            </a:r>
          </a:p>
          <a:p>
            <a:pPr algn="l">
              <a:defRPr/>
            </a:pPr>
            <a:r>
              <a:rPr lang="cs-CZ" altLang="cs-CZ" dirty="0" smtClean="0"/>
              <a:t>Ekonomický význam pro lidské zdraví</a:t>
            </a:r>
          </a:p>
          <a:p>
            <a:pPr algn="l">
              <a:defRPr/>
            </a:pPr>
            <a:r>
              <a:rPr lang="cs-CZ" altLang="cs-CZ" dirty="0" smtClean="0"/>
              <a:t>Ekonomický význam pro zdraví hospodářských zvířat</a:t>
            </a:r>
          </a:p>
          <a:p>
            <a:pPr algn="l">
              <a:defRPr/>
            </a:pPr>
            <a:endParaRPr lang="cs-CZ" altLang="cs-CZ" dirty="0" smtClean="0"/>
          </a:p>
        </p:txBody>
      </p:sp>
    </p:spTree>
    <p:extLst>
      <p:ext uri="{BB962C8B-B14F-4D97-AF65-F5344CB8AC3E}">
        <p14:creationId xmlns:p14="http://schemas.microsoft.com/office/powerpoint/2010/main" val="3715108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404813"/>
            <a:ext cx="33893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333376"/>
            <a:ext cx="3389313"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7576" y="2659064"/>
            <a:ext cx="303371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727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10129" y="285616"/>
            <a:ext cx="6667831" cy="700350"/>
          </a:xfrm>
        </p:spPr>
        <p:txBody>
          <a:bodyPr/>
          <a:lstStyle/>
          <a:p>
            <a:r>
              <a:rPr lang="cs-CZ" dirty="0" smtClean="0"/>
              <a:t>Vliv parazitů na lidské zdraví</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329" y="1203378"/>
            <a:ext cx="4678225" cy="5428010"/>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2499" y="1203378"/>
            <a:ext cx="4099665" cy="5428010"/>
          </a:xfrm>
          <a:prstGeom prst="rect">
            <a:avLst/>
          </a:prstGeom>
        </p:spPr>
      </p:pic>
    </p:spTree>
    <p:extLst>
      <p:ext uri="{BB962C8B-B14F-4D97-AF65-F5344CB8AC3E}">
        <p14:creationId xmlns:p14="http://schemas.microsoft.com/office/powerpoint/2010/main" val="19634202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5841" y="340633"/>
            <a:ext cx="5478058" cy="524781"/>
          </a:xfrm>
        </p:spPr>
        <p:txBody>
          <a:bodyPr>
            <a:normAutofit fontScale="90000"/>
          </a:bodyPr>
          <a:lstStyle/>
          <a:p>
            <a:r>
              <a:rPr lang="cs-CZ" sz="3600" dirty="0" smtClean="0"/>
              <a:t>Co je hlavní úkol parazitologů ?</a:t>
            </a:r>
            <a:endParaRPr lang="cs-CZ" sz="36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034" y="1396783"/>
            <a:ext cx="5695950" cy="4749519"/>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147" y="1388611"/>
            <a:ext cx="5566639" cy="4749518"/>
          </a:xfrm>
          <a:prstGeom prst="rect">
            <a:avLst/>
          </a:prstGeom>
        </p:spPr>
      </p:pic>
    </p:spTree>
    <p:extLst>
      <p:ext uri="{BB962C8B-B14F-4D97-AF65-F5344CB8AC3E}">
        <p14:creationId xmlns:p14="http://schemas.microsoft.com/office/powerpoint/2010/main" val="40366060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70218" y="102725"/>
            <a:ext cx="10778656" cy="859377"/>
          </a:xfrm>
        </p:spPr>
        <p:txBody>
          <a:bodyPr>
            <a:normAutofit/>
          </a:bodyPr>
          <a:lstStyle/>
          <a:p>
            <a:r>
              <a:rPr lang="cs-CZ" sz="3600" dirty="0" smtClean="0"/>
              <a:t>Profesionální diagnostika původců onemocnění</a:t>
            </a:r>
            <a:endParaRPr lang="cs-CZ" sz="3600"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4249" y="1064081"/>
            <a:ext cx="6247421" cy="4847603"/>
          </a:xfrm>
          <a:prstGeom prst="rect">
            <a:avLst/>
          </a:prstGeom>
        </p:spPr>
      </p:pic>
      <p:pic>
        <p:nvPicPr>
          <p:cNvPr id="7" name="Zástupný symbol pro obsah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731453" y="968546"/>
            <a:ext cx="4720580" cy="5165697"/>
          </a:xfrm>
        </p:spPr>
      </p:pic>
    </p:spTree>
    <p:extLst>
      <p:ext uri="{BB962C8B-B14F-4D97-AF65-F5344CB8AC3E}">
        <p14:creationId xmlns:p14="http://schemas.microsoft.com/office/powerpoint/2010/main" val="21608668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95717" y="452586"/>
            <a:ext cx="8417125" cy="779863"/>
          </a:xfrm>
        </p:spPr>
        <p:txBody>
          <a:bodyPr>
            <a:normAutofit fontScale="90000"/>
          </a:bodyPr>
          <a:lstStyle/>
          <a:p>
            <a:r>
              <a:rPr lang="cs-CZ" b="1" dirty="0" smtClean="0"/>
              <a:t>Studium životních cyklů – klíčová znalost</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251864" y="1878644"/>
            <a:ext cx="5083898" cy="4453393"/>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90688"/>
            <a:ext cx="4818590" cy="4956602"/>
          </a:xfrm>
          <a:prstGeom prst="rect">
            <a:avLst/>
          </a:prstGeom>
        </p:spPr>
      </p:pic>
    </p:spTree>
    <p:extLst>
      <p:ext uri="{BB962C8B-B14F-4D97-AF65-F5344CB8AC3E}">
        <p14:creationId xmlns:p14="http://schemas.microsoft.com/office/powerpoint/2010/main" val="16213569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32167" y="333322"/>
            <a:ext cx="7490123" cy="859376"/>
          </a:xfrm>
        </p:spPr>
        <p:txBody>
          <a:bodyPr>
            <a:normAutofit fontScale="90000"/>
          </a:bodyPr>
          <a:lstStyle/>
          <a:p>
            <a:pPr algn="ctr"/>
            <a:r>
              <a:rPr lang="cs-CZ" dirty="0" smtClean="0"/>
              <a:t>Studium přenosu a šíření patogenů</a:t>
            </a:r>
            <a:br>
              <a:rPr lang="cs-CZ" dirty="0" smtClean="0"/>
            </a:br>
            <a:r>
              <a:rPr lang="cs-CZ" sz="3600" dirty="0" smtClean="0"/>
              <a:t>(často smrtících epidemií)</a:t>
            </a:r>
            <a:endParaRPr lang="cs-CZ" sz="36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438" y="1733387"/>
            <a:ext cx="5880562" cy="4575245"/>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251" y="1701583"/>
            <a:ext cx="5807213" cy="4575245"/>
          </a:xfrm>
          <a:prstGeom prst="rect">
            <a:avLst/>
          </a:prstGeom>
        </p:spPr>
      </p:pic>
    </p:spTree>
    <p:extLst>
      <p:ext uri="{BB962C8B-B14F-4D97-AF65-F5344CB8AC3E}">
        <p14:creationId xmlns:p14="http://schemas.microsoft.com/office/powerpoint/2010/main" val="16928179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1621" y="365126"/>
            <a:ext cx="10233329" cy="859376"/>
          </a:xfrm>
        </p:spPr>
        <p:txBody>
          <a:bodyPr>
            <a:normAutofit fontScale="90000"/>
          </a:bodyPr>
          <a:lstStyle/>
          <a:p>
            <a:r>
              <a:rPr lang="cs-CZ" dirty="0" smtClean="0"/>
              <a:t>Aplikace ve  zdravotnictví – např. příprava vakcín</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486487" y="1613493"/>
            <a:ext cx="4853476" cy="510603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691677" y="1344230"/>
            <a:ext cx="6045642" cy="5318600"/>
          </a:xfrm>
          <a:prstGeom prst="rect">
            <a:avLst/>
          </a:prstGeom>
        </p:spPr>
      </p:pic>
    </p:spTree>
    <p:extLst>
      <p:ext uri="{BB962C8B-B14F-4D97-AF65-F5344CB8AC3E}">
        <p14:creationId xmlns:p14="http://schemas.microsoft.com/office/powerpoint/2010/main" val="894005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91640" y="604221"/>
            <a:ext cx="5684561" cy="6871979"/>
          </a:xfrm>
          <a:prstGeom prst="rect">
            <a:avLst/>
          </a:prstGeom>
        </p:spPr>
      </p:pic>
      <p:sp>
        <p:nvSpPr>
          <p:cNvPr id="2" name="Nadpis 1"/>
          <p:cNvSpPr>
            <a:spLocks noGrp="1"/>
          </p:cNvSpPr>
          <p:nvPr>
            <p:ph type="title"/>
          </p:nvPr>
        </p:nvSpPr>
        <p:spPr>
          <a:xfrm>
            <a:off x="3311054" y="333321"/>
            <a:ext cx="5530795" cy="668545"/>
          </a:xfrm>
        </p:spPr>
        <p:txBody>
          <a:bodyPr>
            <a:normAutofit fontScale="90000"/>
          </a:bodyPr>
          <a:lstStyle/>
          <a:p>
            <a:r>
              <a:rPr lang="cs-CZ" dirty="0" smtClean="0"/>
              <a:t>Parazitologické nobelovky</a:t>
            </a:r>
            <a:endParaRPr lang="cs-CZ" dirty="0"/>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1214" y="1513472"/>
            <a:ext cx="5492258" cy="4812194"/>
          </a:xfrm>
        </p:spPr>
      </p:pic>
    </p:spTree>
    <p:extLst>
      <p:ext uri="{BB962C8B-B14F-4D97-AF65-F5344CB8AC3E}">
        <p14:creationId xmlns:p14="http://schemas.microsoft.com/office/powerpoint/2010/main" val="25637916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99733" y="269713"/>
            <a:ext cx="5809090" cy="708301"/>
          </a:xfrm>
        </p:spPr>
        <p:txBody>
          <a:bodyPr/>
          <a:lstStyle/>
          <a:p>
            <a:r>
              <a:rPr lang="cs-CZ" dirty="0" smtClean="0"/>
              <a:t>Vliv parazitů na umění </a:t>
            </a:r>
            <a:r>
              <a:rPr lang="cs-CZ" dirty="0" smtClean="0">
                <a:sym typeface="Wingdings" panose="05000000000000000000" pitchFamily="2" charset="2"/>
              </a:rPr>
              <a:t></a:t>
            </a:r>
            <a:endParaRPr lang="cs-CZ" dirty="0"/>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1434" y="1192696"/>
            <a:ext cx="3269457" cy="5568334"/>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785832" y="2174128"/>
            <a:ext cx="5568334" cy="3560740"/>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378851" y="1170331"/>
            <a:ext cx="3477043" cy="5582747"/>
          </a:xfrm>
          <a:prstGeom prst="rect">
            <a:avLst/>
          </a:prstGeom>
        </p:spPr>
      </p:pic>
    </p:spTree>
    <p:extLst>
      <p:ext uri="{BB962C8B-B14F-4D97-AF65-F5344CB8AC3E}">
        <p14:creationId xmlns:p14="http://schemas.microsoft.com/office/powerpoint/2010/main" val="36267218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76612" y="274638"/>
            <a:ext cx="8229600" cy="633412"/>
          </a:xfrm>
        </p:spPr>
        <p:txBody>
          <a:bodyPr>
            <a:normAutofit/>
          </a:bodyPr>
          <a:lstStyle/>
          <a:p>
            <a:pPr>
              <a:defRPr/>
            </a:pPr>
            <a:r>
              <a:rPr lang="cs-CZ" sz="3600" dirty="0"/>
              <a:t>Příklad – parazitologické vyšetření stolice</a:t>
            </a:r>
          </a:p>
        </p:txBody>
      </p:sp>
      <p:pic>
        <p:nvPicPr>
          <p:cNvPr id="6246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60563" y="1081089"/>
            <a:ext cx="8456612" cy="5443537"/>
          </a:xfrm>
        </p:spPr>
      </p:pic>
    </p:spTree>
    <p:extLst>
      <p:ext uri="{BB962C8B-B14F-4D97-AF65-F5344CB8AC3E}">
        <p14:creationId xmlns:p14="http://schemas.microsoft.com/office/powerpoint/2010/main" val="23629854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NFO_OKM_4_Parazitologie Informativní přílohy/Přílohy informativní číslo  dokumentu : verze dokumentu : 01 platí od : 13.06.2017 sestaveno :  17.07.2020 Centrální laboratoře Nemocnice Na Bulovce, Budínova 67/2, 180 81  Praha 8 ODDĚLENÍ KLINICKÉ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68414"/>
            <a:ext cx="92202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ovéPole 1"/>
          <p:cNvSpPr txBox="1">
            <a:spLocks noChangeArrowheads="1"/>
          </p:cNvSpPr>
          <p:nvPr/>
        </p:nvSpPr>
        <p:spPr bwMode="auto">
          <a:xfrm>
            <a:off x="2851150" y="385764"/>
            <a:ext cx="67008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t>Základ – kvalitní mikroskopická technika </a:t>
            </a:r>
          </a:p>
        </p:txBody>
      </p:sp>
    </p:spTree>
    <p:extLst>
      <p:ext uri="{BB962C8B-B14F-4D97-AF65-F5344CB8AC3E}">
        <p14:creationId xmlns:p14="http://schemas.microsoft.com/office/powerpoint/2010/main" val="1818487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0350"/>
            <a:ext cx="3348038"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60350"/>
            <a:ext cx="3276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1075" y="2424114"/>
            <a:ext cx="3168650"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6526" y="2424114"/>
            <a:ext cx="34194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7026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arazitologie v Česku. Instituce, významní vědci a vědecké progra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1"/>
            <a:ext cx="4394201"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Parazitologie - AURA Medical Cli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34925"/>
            <a:ext cx="4792662"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Přiblížili jsme se konci malárie, radují se vědci. Ve Spojených státech  schválili nový lék - Aktuálně.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662" y="3097213"/>
            <a:ext cx="5862638"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Kam se schoval původce malárie? – 21stoleti.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3117851"/>
            <a:ext cx="3708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9868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464" y="-2030"/>
            <a:ext cx="9146705" cy="6860029"/>
          </a:xfrm>
          <a:prstGeom prst="rect">
            <a:avLst/>
          </a:prstGeom>
        </p:spPr>
      </p:pic>
      <p:sp>
        <p:nvSpPr>
          <p:cNvPr id="4" name="Obdélník 3"/>
          <p:cNvSpPr/>
          <p:nvPr/>
        </p:nvSpPr>
        <p:spPr>
          <a:xfrm>
            <a:off x="1981200" y="5229200"/>
            <a:ext cx="8363272"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796568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a:xfrm>
            <a:off x="3485988" y="421418"/>
            <a:ext cx="5257800" cy="715619"/>
          </a:xfrm>
        </p:spPr>
        <p:txBody>
          <a:bodyPr/>
          <a:lstStyle/>
          <a:p>
            <a:pPr eaLnBrk="1" hangingPunct="1"/>
            <a:r>
              <a:rPr lang="cs-CZ" altLang="cs-CZ" dirty="0"/>
              <a:t>Fenomén parazitismu</a:t>
            </a:r>
          </a:p>
        </p:txBody>
      </p:sp>
      <p:sp>
        <p:nvSpPr>
          <p:cNvPr id="126979" name="Text Box 5"/>
          <p:cNvSpPr txBox="1">
            <a:spLocks noChangeArrowheads="1"/>
          </p:cNvSpPr>
          <p:nvPr/>
        </p:nvSpPr>
        <p:spPr bwMode="auto">
          <a:xfrm>
            <a:off x="2259013" y="148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26980" name="Text Box 6"/>
          <p:cNvSpPr txBox="1">
            <a:spLocks noChangeArrowheads="1"/>
          </p:cNvSpPr>
          <p:nvPr/>
        </p:nvSpPr>
        <p:spPr bwMode="auto">
          <a:xfrm>
            <a:off x="1992314" y="1557339"/>
            <a:ext cx="7794121"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t>Typy vztahů mezi organismy		A		B</a:t>
            </a:r>
          </a:p>
          <a:p>
            <a:pPr eaLnBrk="1" hangingPunct="1">
              <a:spcBef>
                <a:spcPct val="0"/>
              </a:spcBef>
              <a:buFontTx/>
              <a:buNone/>
            </a:pPr>
            <a:endParaRPr lang="cs-CZ" altLang="cs-CZ" sz="2400" b="1"/>
          </a:p>
          <a:p>
            <a:pPr eaLnBrk="1" hangingPunct="1">
              <a:spcBef>
                <a:spcPct val="0"/>
              </a:spcBef>
              <a:buFontTx/>
              <a:buNone/>
            </a:pPr>
            <a:r>
              <a:rPr lang="cs-CZ" altLang="cs-CZ" sz="2400" b="1"/>
              <a:t>Parazitismus				+		-</a:t>
            </a:r>
          </a:p>
          <a:p>
            <a:pPr eaLnBrk="1" hangingPunct="1">
              <a:spcBef>
                <a:spcPct val="0"/>
              </a:spcBef>
              <a:buFontTx/>
              <a:buNone/>
            </a:pPr>
            <a:r>
              <a:rPr lang="cs-CZ" altLang="cs-CZ" sz="2400" b="1"/>
              <a:t>Predace					+		-</a:t>
            </a:r>
          </a:p>
          <a:p>
            <a:pPr eaLnBrk="1" hangingPunct="1">
              <a:spcBef>
                <a:spcPct val="0"/>
              </a:spcBef>
              <a:buFontTx/>
              <a:buNone/>
            </a:pPr>
            <a:r>
              <a:rPr lang="cs-CZ" altLang="cs-CZ" sz="2400" b="1"/>
              <a:t>Kompetice					-		-</a:t>
            </a:r>
          </a:p>
          <a:p>
            <a:pPr eaLnBrk="1" hangingPunct="1">
              <a:spcBef>
                <a:spcPct val="0"/>
              </a:spcBef>
              <a:buFontTx/>
              <a:buNone/>
            </a:pPr>
            <a:r>
              <a:rPr lang="cs-CZ" altLang="cs-CZ" sz="2400" b="1"/>
              <a:t>Protokooperace				+		+</a:t>
            </a:r>
          </a:p>
          <a:p>
            <a:pPr eaLnBrk="1" hangingPunct="1">
              <a:spcBef>
                <a:spcPct val="0"/>
              </a:spcBef>
              <a:buFontTx/>
              <a:buNone/>
            </a:pPr>
            <a:r>
              <a:rPr lang="cs-CZ" altLang="cs-CZ" sz="2400" b="1"/>
              <a:t>Mutualismus				+		+</a:t>
            </a:r>
          </a:p>
          <a:p>
            <a:pPr eaLnBrk="1" hangingPunct="1">
              <a:spcBef>
                <a:spcPct val="0"/>
              </a:spcBef>
              <a:buFontTx/>
              <a:buNone/>
            </a:pPr>
            <a:r>
              <a:rPr lang="cs-CZ" altLang="cs-CZ" sz="2400" b="1"/>
              <a:t>Komensalismus				+		0</a:t>
            </a:r>
          </a:p>
          <a:p>
            <a:pPr eaLnBrk="1" hangingPunct="1">
              <a:spcBef>
                <a:spcPct val="0"/>
              </a:spcBef>
              <a:buFontTx/>
              <a:buNone/>
            </a:pPr>
            <a:r>
              <a:rPr lang="cs-CZ" altLang="cs-CZ" sz="2400" b="1"/>
              <a:t>Amensalismus				-		0</a:t>
            </a:r>
          </a:p>
          <a:p>
            <a:pPr eaLnBrk="1" hangingPunct="1">
              <a:spcBef>
                <a:spcPct val="0"/>
              </a:spcBef>
              <a:buFontTx/>
              <a:buNone/>
            </a:pPr>
            <a:r>
              <a:rPr lang="cs-CZ" altLang="cs-CZ" sz="2400" b="1"/>
              <a:t>Neutralismus				0		0</a:t>
            </a:r>
          </a:p>
          <a:p>
            <a:pPr eaLnBrk="1" hangingPunct="1">
              <a:spcBef>
                <a:spcPct val="0"/>
              </a:spcBef>
              <a:buFontTx/>
              <a:buNone/>
            </a:pPr>
            <a:endParaRPr lang="cs-CZ" altLang="cs-CZ" sz="2400" b="1"/>
          </a:p>
          <a:p>
            <a:pPr eaLnBrk="1" hangingPunct="1">
              <a:spcBef>
                <a:spcPct val="0"/>
              </a:spcBef>
              <a:buFontTx/>
              <a:buNone/>
            </a:pPr>
            <a:endParaRPr lang="cs-CZ" altLang="cs-CZ" sz="2400" b="1"/>
          </a:p>
          <a:p>
            <a:pPr eaLnBrk="1" hangingPunct="1">
              <a:spcBef>
                <a:spcPct val="0"/>
              </a:spcBef>
              <a:buFontTx/>
              <a:buNone/>
            </a:pPr>
            <a:r>
              <a:rPr lang="cs-CZ" altLang="cs-CZ" sz="2400" b="1"/>
              <a:t>                Parazitismus = forma symbiosy	</a:t>
            </a:r>
          </a:p>
        </p:txBody>
      </p:sp>
    </p:spTree>
    <p:extLst>
      <p:ext uri="{BB962C8B-B14F-4D97-AF65-F5344CB8AC3E}">
        <p14:creationId xmlns:p14="http://schemas.microsoft.com/office/powerpoint/2010/main" val="3416590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7892" name="Picture 4" descr="symbiosis types | Symbiotic relationships activities, Biology lessons,  Symbiosis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542" y="21539"/>
            <a:ext cx="10285821" cy="683646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p:txBody>
          <a:bodyPr/>
          <a:lstStyle/>
          <a:p>
            <a:endParaRPr lang="cs-CZ"/>
          </a:p>
        </p:txBody>
      </p:sp>
    </p:spTree>
    <p:extLst>
      <p:ext uri="{BB962C8B-B14F-4D97-AF65-F5344CB8AC3E}">
        <p14:creationId xmlns:p14="http://schemas.microsoft.com/office/powerpoint/2010/main" val="41984113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Obdélník 1"/>
          <p:cNvSpPr>
            <a:spLocks noChangeArrowheads="1"/>
          </p:cNvSpPr>
          <p:nvPr/>
        </p:nvSpPr>
        <p:spPr bwMode="auto">
          <a:xfrm>
            <a:off x="2135560" y="1803588"/>
            <a:ext cx="799288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2000" dirty="0">
                <a:solidFill>
                  <a:srgbClr val="4D5156"/>
                </a:solidFill>
              </a:rPr>
              <a:t>Parazitismus je způsob soužití dvou organismů, z nichž jeden organismus využívá druhý organismus. Parazit se může živit tkáněmi hostitele nebo se přiživovat na hostitelově potravě či jinak profitovat z hostitelova organismu nebo jeho činnosti a snižovat přitom jeho biologickou zdatnost.</a:t>
            </a:r>
          </a:p>
          <a:p>
            <a:endParaRPr lang="cs-CZ" altLang="cs-CZ" sz="2000" dirty="0">
              <a:solidFill>
                <a:srgbClr val="4D5156"/>
              </a:solidFill>
            </a:endParaRPr>
          </a:p>
          <a:p>
            <a:endParaRPr lang="cs-CZ" altLang="cs-CZ" sz="2000" dirty="0">
              <a:solidFill>
                <a:srgbClr val="4D5156"/>
              </a:solidFill>
            </a:endParaRPr>
          </a:p>
          <a:p>
            <a:r>
              <a:rPr lang="cs-CZ" sz="2000" dirty="0"/>
              <a:t>Parazitismus – vzájemný vztah, při kterém jeden organismus (druh) získává výhodu, zatímco druhý je tímto vztahem poškozován.</a:t>
            </a:r>
          </a:p>
          <a:p>
            <a:endParaRPr lang="cs-CZ" altLang="cs-CZ" sz="2000" dirty="0"/>
          </a:p>
          <a:p>
            <a:endParaRPr lang="cs-CZ" altLang="cs-CZ" sz="2000" dirty="0"/>
          </a:p>
          <a:p>
            <a:r>
              <a:rPr lang="cs-CZ" altLang="cs-CZ" sz="2000" dirty="0"/>
              <a:t>Je parazitismus </a:t>
            </a:r>
            <a:r>
              <a:rPr lang="cs-CZ" altLang="cs-CZ" sz="2000" dirty="0" err="1"/>
              <a:t>symbioza</a:t>
            </a:r>
            <a:r>
              <a:rPr lang="cs-CZ" altLang="cs-CZ" sz="2000" dirty="0"/>
              <a:t> ?</a:t>
            </a:r>
          </a:p>
        </p:txBody>
      </p:sp>
      <p:sp>
        <p:nvSpPr>
          <p:cNvPr id="2" name="TextovéPole 1"/>
          <p:cNvSpPr txBox="1"/>
          <p:nvPr/>
        </p:nvSpPr>
        <p:spPr>
          <a:xfrm>
            <a:off x="2855641" y="404665"/>
            <a:ext cx="5781647" cy="646331"/>
          </a:xfrm>
          <a:prstGeom prst="rect">
            <a:avLst/>
          </a:prstGeom>
          <a:noFill/>
        </p:spPr>
        <p:txBody>
          <a:bodyPr wrap="none" rtlCol="0">
            <a:spAutoFit/>
          </a:bodyPr>
          <a:lstStyle/>
          <a:p>
            <a:r>
              <a:rPr lang="cs-CZ" sz="3600" dirty="0"/>
              <a:t>Jak definujeme parazitismus ?</a:t>
            </a:r>
          </a:p>
        </p:txBody>
      </p:sp>
    </p:spTree>
    <p:extLst>
      <p:ext uri="{BB962C8B-B14F-4D97-AF65-F5344CB8AC3E}">
        <p14:creationId xmlns:p14="http://schemas.microsoft.com/office/powerpoint/2010/main" val="21506794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83632" y="692696"/>
            <a:ext cx="5460270" cy="549116"/>
          </a:xfrm>
        </p:spPr>
        <p:txBody>
          <a:bodyPr>
            <a:noAutofit/>
          </a:bodyPr>
          <a:lstStyle/>
          <a:p>
            <a:r>
              <a:rPr lang="cs-CZ" sz="3200" b="1" dirty="0"/>
              <a:t>Parasitismus vs. </a:t>
            </a:r>
            <a:r>
              <a:rPr lang="cs-CZ" sz="3200" b="1" dirty="0" err="1"/>
              <a:t>Symbiosa</a:t>
            </a:r>
            <a:endParaRPr lang="cs-CZ" sz="3200" b="1" dirty="0"/>
          </a:p>
        </p:txBody>
      </p:sp>
      <p:sp>
        <p:nvSpPr>
          <p:cNvPr id="3" name="Zástupný symbol pro obsah 2"/>
          <p:cNvSpPr>
            <a:spLocks noGrp="1"/>
          </p:cNvSpPr>
          <p:nvPr>
            <p:ph idx="1"/>
          </p:nvPr>
        </p:nvSpPr>
        <p:spPr>
          <a:xfrm>
            <a:off x="1981200" y="1890534"/>
            <a:ext cx="8229600" cy="4490794"/>
          </a:xfrm>
        </p:spPr>
        <p:txBody>
          <a:bodyPr/>
          <a:lstStyle/>
          <a:p>
            <a:r>
              <a:rPr lang="cs-CZ" sz="2400" dirty="0"/>
              <a:t>Pojem </a:t>
            </a:r>
            <a:r>
              <a:rPr lang="cs-CZ" sz="2400" dirty="0" err="1"/>
              <a:t>symbiosis</a:t>
            </a:r>
            <a:r>
              <a:rPr lang="cs-CZ" sz="2400" dirty="0"/>
              <a:t> pochází z řečtiny (řecky </a:t>
            </a:r>
            <a:r>
              <a:rPr lang="cs-CZ" sz="2400" i="1" dirty="0" err="1"/>
              <a:t>sym</a:t>
            </a:r>
            <a:r>
              <a:rPr lang="cs-CZ" sz="2400" dirty="0"/>
              <a:t> = spolu; </a:t>
            </a:r>
            <a:r>
              <a:rPr lang="cs-CZ" sz="2400" i="1" dirty="0" err="1"/>
              <a:t>bios</a:t>
            </a:r>
            <a:r>
              <a:rPr lang="cs-CZ" sz="2400" i="1" dirty="0"/>
              <a:t> </a:t>
            </a:r>
            <a:r>
              <a:rPr lang="cs-CZ" sz="2400" dirty="0"/>
              <a:t>– život)</a:t>
            </a:r>
          </a:p>
          <a:p>
            <a:pPr marL="0" indent="0">
              <a:buNone/>
            </a:pPr>
            <a:endParaRPr lang="cs-CZ" sz="2400" dirty="0"/>
          </a:p>
          <a:p>
            <a:r>
              <a:rPr lang="cs-CZ" sz="2400" dirty="0"/>
              <a:t>Existuje velké množství symbiotických spojení, kdy jeden organismus je např. větší, a druhý menší. Většího označujeme jako hostitele a menšího jako </a:t>
            </a:r>
            <a:r>
              <a:rPr lang="cs-CZ" sz="2400" dirty="0" err="1"/>
              <a:t>symbionta</a:t>
            </a:r>
            <a:r>
              <a:rPr lang="cs-CZ" sz="2400" dirty="0"/>
              <a:t>. </a:t>
            </a:r>
          </a:p>
        </p:txBody>
      </p:sp>
    </p:spTree>
    <p:extLst>
      <p:ext uri="{BB962C8B-B14F-4D97-AF65-F5344CB8AC3E}">
        <p14:creationId xmlns:p14="http://schemas.microsoft.com/office/powerpoint/2010/main" val="16807456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852936"/>
            <a:ext cx="3177543" cy="2095336"/>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206" y="692696"/>
            <a:ext cx="3206307" cy="2151720"/>
          </a:xfrm>
          <a:prstGeom prst="rect">
            <a:avLst/>
          </a:prstGeom>
        </p:spPr>
      </p:pic>
      <p:sp>
        <p:nvSpPr>
          <p:cNvPr id="2" name="Nadpis 1"/>
          <p:cNvSpPr>
            <a:spLocks noGrp="1"/>
          </p:cNvSpPr>
          <p:nvPr>
            <p:ph type="title"/>
          </p:nvPr>
        </p:nvSpPr>
        <p:spPr>
          <a:xfrm>
            <a:off x="3698682" y="58614"/>
            <a:ext cx="4801263" cy="562074"/>
          </a:xfrm>
        </p:spPr>
        <p:txBody>
          <a:bodyPr>
            <a:normAutofit fontScale="90000"/>
          </a:bodyPr>
          <a:lstStyle/>
          <a:p>
            <a:r>
              <a:rPr lang="cs-CZ" dirty="0" err="1" smtClean="0"/>
              <a:t>Symbiosa</a:t>
            </a:r>
            <a:r>
              <a:rPr lang="cs-CZ" dirty="0" smtClean="0"/>
              <a:t> v přírodě </a:t>
            </a:r>
            <a:endParaRPr lang="cs-CZ" dirty="0"/>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7330" y="692696"/>
            <a:ext cx="3148831" cy="2159674"/>
          </a:xfrm>
          <a:prstGeom prst="rect">
            <a:avLst/>
          </a:prstGeom>
        </p:spPr>
      </p:pic>
      <p:pic>
        <p:nvPicPr>
          <p:cNvPr id="4" name="Obráze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817" y="2852370"/>
            <a:ext cx="3134299" cy="2088798"/>
          </a:xfrm>
          <a:prstGeom prst="rect">
            <a:avLst/>
          </a:prstGeo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692696"/>
            <a:ext cx="2917260" cy="2159674"/>
          </a:xfrm>
          <a:prstGeom prst="rect">
            <a:avLst/>
          </a:prstGeom>
        </p:spPr>
      </p:pic>
      <p:pic>
        <p:nvPicPr>
          <p:cNvPr id="7" name="Obráze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4941168"/>
            <a:ext cx="2915817" cy="1916832"/>
          </a:xfrm>
          <a:prstGeom prst="rect">
            <a:avLst/>
          </a:prstGeom>
        </p:spPr>
      </p:pic>
      <p:pic>
        <p:nvPicPr>
          <p:cNvPr id="9" name="Obráze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6161" y="2852370"/>
            <a:ext cx="3147893" cy="2088798"/>
          </a:xfrm>
          <a:prstGeom prst="rect">
            <a:avLst/>
          </a:prstGeom>
        </p:spPr>
      </p:pic>
      <p:pic>
        <p:nvPicPr>
          <p:cNvPr id="10" name="Obrázek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9816" y="4925956"/>
            <a:ext cx="3312368" cy="1924091"/>
          </a:xfrm>
          <a:prstGeom prst="rect">
            <a:avLst/>
          </a:prstGeom>
        </p:spPr>
      </p:pic>
      <p:pic>
        <p:nvPicPr>
          <p:cNvPr id="11" name="Obrázek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36160" y="4918002"/>
            <a:ext cx="3168352" cy="2113681"/>
          </a:xfrm>
          <a:prstGeom prst="rect">
            <a:avLst/>
          </a:prstGeom>
        </p:spPr>
      </p:pic>
    </p:spTree>
    <p:extLst>
      <p:ext uri="{BB962C8B-B14F-4D97-AF65-F5344CB8AC3E}">
        <p14:creationId xmlns:p14="http://schemas.microsoft.com/office/powerpoint/2010/main" val="27576038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861457" y="2942129"/>
            <a:ext cx="8899072" cy="197490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smtClean="0">
                <a:ln>
                  <a:noFill/>
                </a:ln>
                <a:solidFill>
                  <a:srgbClr val="202124"/>
                </a:solidFill>
                <a:effectLst/>
                <a:latin typeface="inherit"/>
              </a:rPr>
              <a:t>Symbióza je jakýkoli typ blízké a dlouhodobé biologické interakce mezi dvěma různými druhy.</a:t>
            </a:r>
            <a:r>
              <a:rPr kumimoji="0" lang="cs-CZ" altLang="cs-CZ" sz="2800" b="0" i="0" u="none" strike="noStrike" cap="none" normalizeH="0" dirty="0" smtClean="0">
                <a:ln>
                  <a:noFill/>
                </a:ln>
                <a:solidFill>
                  <a:srgbClr val="202124"/>
                </a:solidFill>
                <a:effectLst/>
                <a:latin typeface="inherit"/>
              </a:rPr>
              <a:t> </a:t>
            </a:r>
            <a:r>
              <a:rPr lang="cs-CZ" altLang="cs-CZ" sz="2800" dirty="0" smtClean="0">
                <a:solidFill>
                  <a:srgbClr val="202124"/>
                </a:solidFill>
                <a:latin typeface="inherit"/>
              </a:rPr>
              <a:t>Je to jakýkoliv vztah nebo soužití dvou a více druhů organismů, ať už prospěšné a nebo neprospěšné !</a:t>
            </a:r>
            <a:endParaRPr kumimoji="0" lang="cs-CZ" altLang="cs-CZ" sz="2800" b="0" i="0" u="none" strike="noStrike" cap="none" normalizeH="0" baseline="0" dirty="0" smtClean="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2" name="TextovéPole 1"/>
          <p:cNvSpPr txBox="1"/>
          <p:nvPr/>
        </p:nvSpPr>
        <p:spPr>
          <a:xfrm>
            <a:off x="3540578" y="1420587"/>
            <a:ext cx="4591051" cy="707886"/>
          </a:xfrm>
          <a:prstGeom prst="rect">
            <a:avLst/>
          </a:prstGeom>
          <a:noFill/>
        </p:spPr>
        <p:txBody>
          <a:bodyPr wrap="square" rtlCol="0">
            <a:spAutoFit/>
          </a:bodyPr>
          <a:lstStyle/>
          <a:p>
            <a:r>
              <a:rPr lang="cs-CZ" sz="4000" b="1" dirty="0" smtClean="0"/>
              <a:t>Co je to </a:t>
            </a:r>
            <a:r>
              <a:rPr lang="cs-CZ" sz="4000" b="1" dirty="0" err="1" smtClean="0"/>
              <a:t>symbiósa</a:t>
            </a:r>
            <a:r>
              <a:rPr lang="cs-CZ" sz="4000" b="1" dirty="0" smtClean="0"/>
              <a:t> ?</a:t>
            </a:r>
            <a:endParaRPr lang="cs-CZ" sz="4000" b="1" dirty="0"/>
          </a:p>
        </p:txBody>
      </p:sp>
    </p:spTree>
    <p:extLst>
      <p:ext uri="{BB962C8B-B14F-4D97-AF65-F5344CB8AC3E}">
        <p14:creationId xmlns:p14="http://schemas.microsoft.com/office/powerpoint/2010/main" val="11933800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1775520" y="116632"/>
            <a:ext cx="5021262" cy="1143000"/>
          </a:xfrm>
        </p:spPr>
        <p:txBody>
          <a:bodyPr/>
          <a:lstStyle/>
          <a:p>
            <a:pPr eaLnBrk="1" hangingPunct="1">
              <a:defRPr/>
            </a:pPr>
            <a:r>
              <a:rPr lang="cs-CZ" altLang="cs-CZ" sz="3200" b="1" dirty="0"/>
              <a:t>Je parazitismus symbióza ?</a:t>
            </a:r>
          </a:p>
        </p:txBody>
      </p:sp>
      <p:sp>
        <p:nvSpPr>
          <p:cNvPr id="24579" name="Rectangle 3"/>
          <p:cNvSpPr>
            <a:spLocks noGrp="1" noRot="1" noChangeArrowheads="1"/>
          </p:cNvSpPr>
          <p:nvPr>
            <p:ph type="body" idx="1"/>
          </p:nvPr>
        </p:nvSpPr>
        <p:spPr>
          <a:xfrm>
            <a:off x="1825625" y="1600201"/>
            <a:ext cx="5062538" cy="4498975"/>
          </a:xfrm>
        </p:spPr>
        <p:txBody>
          <a:bodyPr/>
          <a:lstStyle/>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Celý život a nebo alespoň jeho část žije na nebo uvnitř těla svého hostitele</a:t>
            </a:r>
            <a:r>
              <a:rPr lang="en-US" altLang="cs-CZ" sz="2400" dirty="0">
                <a:latin typeface="Arial" panose="020B0604020202020204" pitchFamily="34" charset="0"/>
              </a:rPr>
              <a:t> </a:t>
            </a:r>
            <a:endParaRPr lang="cs-CZ" altLang="cs-CZ" sz="2400" dirty="0">
              <a:latin typeface="Arial" panose="020B0604020202020204" pitchFamily="34" charset="0"/>
            </a:endParaRPr>
          </a:p>
          <a:p>
            <a:pPr eaLnBrk="1" hangingPunct="1">
              <a:lnSpc>
                <a:spcPct val="90000"/>
              </a:lnSpc>
              <a:buFont typeface="Arial" panose="020B0604020202020204" pitchFamily="34" charset="0"/>
              <a:buNone/>
              <a:defRPr/>
            </a:pPr>
            <a:endParaRPr lang="en-US" altLang="cs-CZ" sz="2400" dirty="0">
              <a:latin typeface="Arial" panose="020B0604020202020204" pitchFamily="34" charset="0"/>
            </a:endParaRPr>
          </a:p>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živí se na jeho úkor</a:t>
            </a:r>
            <a:r>
              <a:rPr lang="en-US" altLang="cs-CZ" sz="2400" dirty="0">
                <a:latin typeface="Arial" panose="020B0604020202020204" pitchFamily="34" charset="0"/>
              </a:rPr>
              <a:t>  </a:t>
            </a:r>
            <a:r>
              <a:rPr lang="en-US" altLang="cs-CZ" sz="2400" dirty="0">
                <a:latin typeface="Arial" panose="020B0604020202020204" pitchFamily="34" charset="0"/>
                <a:cs typeface="Arial" panose="020B0604020202020204" pitchFamily="34" charset="0"/>
              </a:rPr>
              <a:t>→</a:t>
            </a:r>
            <a:r>
              <a:rPr lang="en-US" altLang="cs-CZ" sz="2400" dirty="0">
                <a:latin typeface="Arial" panose="020B0604020202020204" pitchFamily="34" charset="0"/>
              </a:rPr>
              <a:t> </a:t>
            </a:r>
            <a:r>
              <a:rPr lang="cs-CZ" altLang="cs-CZ" sz="2400" dirty="0">
                <a:latin typeface="Arial" panose="020B0604020202020204" pitchFamily="34" charset="0"/>
              </a:rPr>
              <a:t>jeho efekt na hostitele může být škodlivý</a:t>
            </a:r>
            <a:r>
              <a:rPr lang="en-US" altLang="cs-CZ" sz="2400" dirty="0">
                <a:latin typeface="Arial" panose="020B0604020202020204" pitchFamily="34" charset="0"/>
              </a:rPr>
              <a:t> </a:t>
            </a:r>
            <a:endParaRPr lang="cs-CZ" altLang="cs-CZ" sz="2400" dirty="0">
              <a:latin typeface="Arial" panose="020B0604020202020204" pitchFamily="34" charset="0"/>
            </a:endParaRPr>
          </a:p>
          <a:p>
            <a:pPr eaLnBrk="1" hangingPunct="1">
              <a:lnSpc>
                <a:spcPct val="90000"/>
              </a:lnSpc>
              <a:buFont typeface="Arial" panose="020B0604020202020204" pitchFamily="34" charset="0"/>
              <a:buNone/>
              <a:defRPr/>
            </a:pPr>
            <a:r>
              <a:rPr lang="cs-CZ" altLang="cs-CZ" sz="2400" dirty="0">
                <a:latin typeface="Arial" panose="020B0604020202020204" pitchFamily="34" charset="0"/>
              </a:rPr>
              <a:t> </a:t>
            </a:r>
          </a:p>
          <a:p>
            <a:pPr eaLnBrk="1" hangingPunct="1">
              <a:lnSpc>
                <a:spcPct val="90000"/>
              </a:lnSpc>
              <a:buFont typeface="Arial" panose="020B0604020202020204" pitchFamily="34" charset="0"/>
              <a:buChar char="►"/>
              <a:defRPr/>
            </a:pPr>
            <a:endParaRPr lang="cs-CZ" altLang="cs-CZ" sz="2400" dirty="0">
              <a:latin typeface="Arial" panose="020B0604020202020204" pitchFamily="34" charset="0"/>
            </a:endParaRPr>
          </a:p>
        </p:txBody>
      </p:sp>
      <p:pic>
        <p:nvPicPr>
          <p:cNvPr id="10244" name="Picture 4" descr="OP1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5639" y="333376"/>
            <a:ext cx="354647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2411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51298" y="494814"/>
            <a:ext cx="4717192" cy="854075"/>
          </a:xfrm>
        </p:spPr>
        <p:txBody>
          <a:bodyPr>
            <a:normAutofit/>
          </a:bodyPr>
          <a:lstStyle/>
          <a:p>
            <a:r>
              <a:rPr lang="cs-CZ" sz="3600" b="1" dirty="0" smtClean="0"/>
              <a:t>Jaké jsou typy </a:t>
            </a:r>
            <a:r>
              <a:rPr lang="cs-CZ" sz="3600" b="1" dirty="0" err="1" smtClean="0"/>
              <a:t>symbiosy</a:t>
            </a:r>
            <a:r>
              <a:rPr lang="cs-CZ" sz="3600" b="1" dirty="0" smtClean="0"/>
              <a:t> !</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089560" y="-1995664"/>
            <a:ext cx="3995351" cy="11166481"/>
          </a:xfrm>
          <a:prstGeom prst="rect">
            <a:avLst/>
          </a:prstGeom>
        </p:spPr>
      </p:pic>
      <p:sp>
        <p:nvSpPr>
          <p:cNvPr id="5" name="TextovéPole 4"/>
          <p:cNvSpPr txBox="1"/>
          <p:nvPr/>
        </p:nvSpPr>
        <p:spPr>
          <a:xfrm>
            <a:off x="3542276" y="5906524"/>
            <a:ext cx="5079147" cy="523220"/>
          </a:xfrm>
          <a:prstGeom prst="rect">
            <a:avLst/>
          </a:prstGeom>
          <a:noFill/>
        </p:spPr>
        <p:txBody>
          <a:bodyPr wrap="none" rtlCol="0">
            <a:spAutoFit/>
          </a:bodyPr>
          <a:lstStyle/>
          <a:p>
            <a:r>
              <a:rPr lang="cs-CZ" sz="2800" dirty="0" smtClean="0"/>
              <a:t>Je parazitismus typem </a:t>
            </a:r>
            <a:r>
              <a:rPr lang="cs-CZ" sz="2800" dirty="0" err="1" smtClean="0"/>
              <a:t>symbiosy</a:t>
            </a:r>
            <a:r>
              <a:rPr lang="cs-CZ" sz="2800" dirty="0" smtClean="0"/>
              <a:t> ?</a:t>
            </a:r>
            <a:endParaRPr lang="cs-CZ" sz="2800" dirty="0"/>
          </a:p>
        </p:txBody>
      </p:sp>
    </p:spTree>
    <p:extLst>
      <p:ext uri="{BB962C8B-B14F-4D97-AF65-F5344CB8AC3E}">
        <p14:creationId xmlns:p14="http://schemas.microsoft.com/office/powerpoint/2010/main" val="3899656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Obráze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0645" y="286246"/>
            <a:ext cx="4112917" cy="544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6246"/>
            <a:ext cx="4053073" cy="564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Obráze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9807" y="2210462"/>
            <a:ext cx="4572386" cy="553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2739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31976" y="694640"/>
            <a:ext cx="5134232" cy="722270"/>
          </a:xfrm>
        </p:spPr>
        <p:txBody>
          <a:bodyPr>
            <a:normAutofit/>
          </a:bodyPr>
          <a:lstStyle/>
          <a:p>
            <a:r>
              <a:rPr lang="cs-CZ" sz="3600" b="1" dirty="0" smtClean="0"/>
              <a:t>Vztahy mezi typy </a:t>
            </a:r>
            <a:r>
              <a:rPr lang="cs-CZ" sz="3600" b="1" dirty="0" err="1" smtClean="0"/>
              <a:t>symbiosy</a:t>
            </a:r>
            <a:endParaRPr lang="cs-CZ" sz="3600" b="1" dirty="0"/>
          </a:p>
        </p:txBody>
      </p:sp>
      <p:pic>
        <p:nvPicPr>
          <p:cNvPr id="14338" name="Picture 2" descr="Cleaner fishes and shrimp diversity and a re‐evaluation of cleaning  symbioses - Vaughan - 2017 - Fish and Fisheries - Wiley Online Libr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9328" y="1839118"/>
            <a:ext cx="9904743" cy="4449687"/>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898577" y="1839118"/>
            <a:ext cx="2139043" cy="8821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836803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99958" y="293568"/>
            <a:ext cx="6798276" cy="525420"/>
          </a:xfrm>
        </p:spPr>
        <p:txBody>
          <a:bodyPr>
            <a:normAutofit fontScale="90000"/>
          </a:bodyPr>
          <a:lstStyle/>
          <a:p>
            <a:r>
              <a:rPr lang="cs-CZ" sz="3600" b="1" dirty="0" smtClean="0"/>
              <a:t>Pár příkladů tzv. „Grand“ </a:t>
            </a:r>
            <a:r>
              <a:rPr lang="cs-CZ" sz="3600" b="1" dirty="0" err="1" smtClean="0"/>
              <a:t>Symbioses</a:t>
            </a:r>
            <a:endParaRPr lang="cs-CZ" sz="3600" b="1" dirty="0"/>
          </a:p>
        </p:txBody>
      </p:sp>
      <p:sp>
        <p:nvSpPr>
          <p:cNvPr id="3" name="Zástupný symbol pro obsah 2"/>
          <p:cNvSpPr>
            <a:spLocks noGrp="1"/>
          </p:cNvSpPr>
          <p:nvPr>
            <p:ph idx="1"/>
          </p:nvPr>
        </p:nvSpPr>
        <p:spPr>
          <a:xfrm>
            <a:off x="838200" y="1208599"/>
            <a:ext cx="10515600" cy="5470498"/>
          </a:xfrm>
        </p:spPr>
        <p:txBody>
          <a:bodyPr>
            <a:normAutofit fontScale="92500" lnSpcReduction="20000"/>
          </a:bodyPr>
          <a:lstStyle/>
          <a:p>
            <a:r>
              <a:rPr lang="cs-CZ" sz="2600" dirty="0" smtClean="0"/>
              <a:t>Určité typy symbiózy jsou odpovědné za existenci života na Zemi tak jak ho známe. Podílejí se na fixaci vzdušného dusíku a na jeho transformaci z plynné fáze (N</a:t>
            </a:r>
            <a:r>
              <a:rPr lang="cs-CZ" sz="2600" baseline="-25000" dirty="0" smtClean="0"/>
              <a:t>2</a:t>
            </a:r>
            <a:r>
              <a:rPr lang="cs-CZ" sz="2600" dirty="0" smtClean="0"/>
              <a:t>) do podoby NH</a:t>
            </a:r>
            <a:r>
              <a:rPr lang="cs-CZ" sz="2600" baseline="-25000" dirty="0" smtClean="0"/>
              <a:t>4</a:t>
            </a:r>
            <a:r>
              <a:rPr lang="cs-CZ" sz="2600" dirty="0" smtClean="0"/>
              <a:t>, ve které se stává biologicky využitelnou molekulou. </a:t>
            </a:r>
          </a:p>
          <a:p>
            <a:endParaRPr lang="cs-CZ" sz="2600" dirty="0" smtClean="0"/>
          </a:p>
          <a:p>
            <a:r>
              <a:rPr lang="cs-CZ" sz="2600" dirty="0" smtClean="0"/>
              <a:t>Většina fixace vzdušného dusíku na Zemi (cca 170 milionů tun/rok) je zajišťována živými organismy; zde je pak většina vytvořena v důsledku symbiózy mezi bakteriemi rodu </a:t>
            </a:r>
            <a:r>
              <a:rPr lang="cs-CZ" sz="2600" i="1" dirty="0" err="1" smtClean="0"/>
              <a:t>Rhizobium</a:t>
            </a:r>
            <a:r>
              <a:rPr lang="cs-CZ" sz="2600" i="1" dirty="0" smtClean="0"/>
              <a:t> </a:t>
            </a:r>
            <a:r>
              <a:rPr lang="cs-CZ" sz="2600" dirty="0" smtClean="0"/>
              <a:t>a</a:t>
            </a:r>
            <a:r>
              <a:rPr lang="cs-CZ" sz="2600" i="1" dirty="0" smtClean="0"/>
              <a:t> </a:t>
            </a:r>
            <a:r>
              <a:rPr lang="cs-CZ" sz="2600" dirty="0" smtClean="0"/>
              <a:t>určitými druhy zelených rostlin jako např. hrách, sója, jetel, vojtěška a různé  druhy tropických křovin.</a:t>
            </a:r>
          </a:p>
          <a:p>
            <a:endParaRPr lang="cs-CZ" sz="2600" dirty="0" smtClean="0"/>
          </a:p>
          <a:p>
            <a:r>
              <a:rPr lang="cs-CZ" sz="2600" dirty="0" smtClean="0"/>
              <a:t>Menší množství (kolem 20 milionů tun/rok) vzniká jako důsledek působení světla, sopečných erupcí a lesních požárů a kolem 80 milionů tun/rok vzniká díky tzv. </a:t>
            </a:r>
            <a:r>
              <a:rPr lang="cs-CZ" sz="2600" dirty="0" err="1" smtClean="0"/>
              <a:t>Haberově</a:t>
            </a:r>
            <a:r>
              <a:rPr lang="cs-CZ" sz="2600" dirty="0" smtClean="0"/>
              <a:t> procesu (plynný dusík se zde zahřívá na teplotu 500oC a tlak 250 atmosfér- součást technologie při výrobě umělých hnojiv).</a:t>
            </a:r>
          </a:p>
          <a:p>
            <a:endParaRPr lang="cs-CZ" sz="2600" dirty="0" smtClean="0"/>
          </a:p>
          <a:p>
            <a:r>
              <a:rPr lang="cs-CZ" sz="2600" dirty="0" smtClean="0"/>
              <a:t>Naproti tomu symbióza </a:t>
            </a:r>
            <a:r>
              <a:rPr lang="cs-CZ" sz="2600" i="1" dirty="0" err="1" smtClean="0"/>
              <a:t>Rhizobium</a:t>
            </a:r>
            <a:r>
              <a:rPr lang="cs-CZ" sz="2600" dirty="0" smtClean="0"/>
              <a:t>-luštěniny  probíhá při normálním tlaku i teplotě je schopna vázat plynný dusík každý den a tím vytváří podmínky pro existenci života na Zemi.</a:t>
            </a:r>
          </a:p>
          <a:p>
            <a:endParaRPr lang="cs-CZ" dirty="0" smtClean="0"/>
          </a:p>
          <a:p>
            <a:endParaRPr lang="cs-CZ" dirty="0" smtClean="0"/>
          </a:p>
          <a:p>
            <a:endParaRPr lang="cs-CZ" dirty="0"/>
          </a:p>
        </p:txBody>
      </p:sp>
    </p:spTree>
    <p:extLst>
      <p:ext uri="{BB962C8B-B14F-4D97-AF65-F5344CB8AC3E}">
        <p14:creationId xmlns:p14="http://schemas.microsoft.com/office/powerpoint/2010/main" val="36604096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82746"/>
            <a:ext cx="5257800" cy="590464"/>
          </a:xfrm>
        </p:spPr>
        <p:txBody>
          <a:bodyPr>
            <a:normAutofit/>
          </a:bodyPr>
          <a:lstStyle/>
          <a:p>
            <a:r>
              <a:rPr lang="cs-CZ" sz="3600" b="1" dirty="0" smtClean="0"/>
              <a:t>Fixace vzdušného dusíku</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43602" y="93621"/>
            <a:ext cx="5083425" cy="6838520"/>
          </a:xfrm>
        </p:spPr>
      </p:pic>
      <p:sp>
        <p:nvSpPr>
          <p:cNvPr id="5" name="TextovéPole 4"/>
          <p:cNvSpPr txBox="1"/>
          <p:nvPr/>
        </p:nvSpPr>
        <p:spPr>
          <a:xfrm>
            <a:off x="864970" y="1013247"/>
            <a:ext cx="5170133" cy="6463308"/>
          </a:xfrm>
          <a:prstGeom prst="rect">
            <a:avLst/>
          </a:prstGeom>
          <a:noFill/>
        </p:spPr>
        <p:txBody>
          <a:bodyPr wrap="none" rtlCol="0">
            <a:spAutoFit/>
          </a:bodyPr>
          <a:lstStyle/>
          <a:p>
            <a:r>
              <a:rPr lang="cs-CZ" dirty="0" smtClean="0"/>
              <a:t>Infekce kořenů luštěniny (</a:t>
            </a:r>
            <a:r>
              <a:rPr lang="cs-CZ" i="1" dirty="0" err="1" smtClean="0"/>
              <a:t>Phaseolus</a:t>
            </a:r>
            <a:r>
              <a:rPr lang="cs-CZ" i="1" dirty="0" smtClean="0"/>
              <a:t> </a:t>
            </a:r>
            <a:r>
              <a:rPr lang="cs-CZ" i="1" dirty="0" err="1" smtClean="0"/>
              <a:t>vulgaris</a:t>
            </a:r>
            <a:r>
              <a:rPr lang="cs-CZ" dirty="0" smtClean="0"/>
              <a:t>) </a:t>
            </a:r>
          </a:p>
          <a:p>
            <a:r>
              <a:rPr lang="cs-CZ" dirty="0" smtClean="0"/>
              <a:t>bakteriemi rodu </a:t>
            </a:r>
            <a:r>
              <a:rPr lang="cs-CZ" i="1" dirty="0" err="1" smtClean="0"/>
              <a:t>Rhizobium</a:t>
            </a:r>
            <a:r>
              <a:rPr lang="cs-CZ" dirty="0" smtClean="0"/>
              <a:t> vede k fixaci </a:t>
            </a:r>
          </a:p>
          <a:p>
            <a:r>
              <a:rPr lang="cs-CZ" dirty="0" smtClean="0"/>
              <a:t>atmosférického dusíku:</a:t>
            </a:r>
          </a:p>
          <a:p>
            <a:endParaRPr lang="cs-CZ" dirty="0"/>
          </a:p>
          <a:p>
            <a:pPr marL="342900" indent="-342900">
              <a:buAutoNum type="alphaUcParenR"/>
            </a:pPr>
            <a:r>
              <a:rPr lang="cs-CZ" dirty="0" smtClean="0"/>
              <a:t>Diagram reciproké interakce, která vede </a:t>
            </a:r>
          </a:p>
          <a:p>
            <a:r>
              <a:rPr lang="cs-CZ" dirty="0" smtClean="0"/>
              <a:t>       ke kolonizaci kořenů zelené rostliny a k </a:t>
            </a:r>
          </a:p>
          <a:p>
            <a:r>
              <a:rPr lang="cs-CZ" dirty="0"/>
              <a:t> </a:t>
            </a:r>
            <a:r>
              <a:rPr lang="cs-CZ" dirty="0" smtClean="0"/>
              <a:t>      formování </a:t>
            </a:r>
            <a:r>
              <a:rPr lang="cs-CZ" dirty="0" err="1" smtClean="0"/>
              <a:t>nodulů</a:t>
            </a:r>
            <a:r>
              <a:rPr lang="cs-CZ" dirty="0" smtClean="0"/>
              <a:t> na jejich kořenech.</a:t>
            </a:r>
          </a:p>
          <a:p>
            <a:endParaRPr lang="cs-CZ" dirty="0"/>
          </a:p>
          <a:p>
            <a:pPr marL="342900" indent="-342900">
              <a:buAutoNum type="alphaUcParenR" startAt="2"/>
            </a:pPr>
            <a:r>
              <a:rPr lang="cs-CZ" dirty="0" smtClean="0"/>
              <a:t>Tyto </a:t>
            </a:r>
            <a:r>
              <a:rPr lang="cs-CZ" dirty="0" err="1" smtClean="0"/>
              <a:t>noduly</a:t>
            </a:r>
            <a:r>
              <a:rPr lang="cs-CZ" dirty="0" smtClean="0"/>
              <a:t> na kořenech se stávají orgány, </a:t>
            </a:r>
          </a:p>
          <a:p>
            <a:r>
              <a:rPr lang="cs-CZ" dirty="0" smtClean="0"/>
              <a:t>       kde probíhá fixace atmosférického dusíku</a:t>
            </a:r>
          </a:p>
          <a:p>
            <a:r>
              <a:rPr lang="cs-CZ" dirty="0" smtClean="0"/>
              <a:t>       v terestrickém prostředí. Formuje se tkáň </a:t>
            </a:r>
            <a:r>
              <a:rPr lang="cs-CZ" dirty="0" err="1" smtClean="0"/>
              <a:t>nodulu</a:t>
            </a:r>
            <a:r>
              <a:rPr lang="cs-CZ" dirty="0" smtClean="0"/>
              <a:t> </a:t>
            </a:r>
          </a:p>
          <a:p>
            <a:r>
              <a:rPr lang="cs-CZ" dirty="0"/>
              <a:t> </a:t>
            </a:r>
            <a:r>
              <a:rPr lang="cs-CZ" dirty="0" smtClean="0"/>
              <a:t>      a diferencuje se tzv. </a:t>
            </a:r>
            <a:r>
              <a:rPr lang="cs-CZ" dirty="0" err="1" smtClean="0"/>
              <a:t>backteroid</a:t>
            </a:r>
            <a:r>
              <a:rPr lang="cs-CZ" dirty="0" smtClean="0"/>
              <a:t>.</a:t>
            </a:r>
          </a:p>
          <a:p>
            <a:endParaRPr lang="cs-CZ" dirty="0"/>
          </a:p>
          <a:p>
            <a:r>
              <a:rPr lang="cs-CZ" dirty="0" smtClean="0"/>
              <a:t>       V </a:t>
            </a:r>
            <a:r>
              <a:rPr lang="cs-CZ" dirty="0" err="1" smtClean="0"/>
              <a:t>nodulech</a:t>
            </a:r>
            <a:r>
              <a:rPr lang="cs-CZ" dirty="0" smtClean="0"/>
              <a:t> se vytváří enzym </a:t>
            </a:r>
            <a:r>
              <a:rPr lang="cs-CZ" dirty="0" err="1" smtClean="0"/>
              <a:t>nitrogenása</a:t>
            </a:r>
            <a:r>
              <a:rPr lang="cs-CZ" dirty="0" smtClean="0"/>
              <a:t>  </a:t>
            </a:r>
          </a:p>
          <a:p>
            <a:r>
              <a:rPr lang="cs-CZ" dirty="0"/>
              <a:t> </a:t>
            </a:r>
            <a:r>
              <a:rPr lang="cs-CZ" dirty="0" smtClean="0"/>
              <a:t>      a probíhá zde syntéza </a:t>
            </a:r>
            <a:r>
              <a:rPr lang="cs-CZ" dirty="0" err="1" smtClean="0"/>
              <a:t>leghemoglobinu</a:t>
            </a:r>
            <a:r>
              <a:rPr lang="cs-CZ" dirty="0" smtClean="0"/>
              <a:t>.</a:t>
            </a:r>
          </a:p>
          <a:p>
            <a:r>
              <a:rPr lang="cs-CZ" dirty="0" smtClean="0"/>
              <a:t>       Ten přenáší kyslík do bakteroidu a udržuje jejich </a:t>
            </a:r>
          </a:p>
          <a:p>
            <a:r>
              <a:rPr lang="cs-CZ" dirty="0"/>
              <a:t> </a:t>
            </a:r>
            <a:r>
              <a:rPr lang="cs-CZ" dirty="0" smtClean="0"/>
              <a:t>       metabolismus nezávislý na činnosti </a:t>
            </a:r>
            <a:r>
              <a:rPr lang="cs-CZ" dirty="0" err="1" smtClean="0"/>
              <a:t>nitrogenásy</a:t>
            </a:r>
            <a:r>
              <a:rPr lang="cs-CZ" dirty="0" smtClean="0"/>
              <a:t>,</a:t>
            </a:r>
          </a:p>
          <a:p>
            <a:r>
              <a:rPr lang="cs-CZ" dirty="0" smtClean="0"/>
              <a:t>        která je kyslíkem inaktivována. Tímto způsobem </a:t>
            </a:r>
          </a:p>
          <a:p>
            <a:r>
              <a:rPr lang="cs-CZ" dirty="0"/>
              <a:t> </a:t>
            </a:r>
            <a:r>
              <a:rPr lang="cs-CZ" dirty="0" smtClean="0"/>
              <a:t>       dochází k syntéze basí nukleových kyselin a </a:t>
            </a:r>
          </a:p>
          <a:p>
            <a:r>
              <a:rPr lang="cs-CZ" dirty="0"/>
              <a:t> </a:t>
            </a:r>
            <a:r>
              <a:rPr lang="cs-CZ" dirty="0" smtClean="0"/>
              <a:t>       proteinů.</a:t>
            </a:r>
          </a:p>
          <a:p>
            <a:r>
              <a:rPr lang="cs-CZ" dirty="0"/>
              <a:t> </a:t>
            </a:r>
            <a:r>
              <a:rPr lang="cs-CZ" dirty="0" smtClean="0"/>
              <a:t>        </a:t>
            </a:r>
          </a:p>
          <a:p>
            <a:endParaRPr lang="cs-CZ" dirty="0" smtClean="0"/>
          </a:p>
          <a:p>
            <a:r>
              <a:rPr lang="cs-CZ" dirty="0"/>
              <a:t> </a:t>
            </a:r>
            <a:r>
              <a:rPr lang="cs-CZ" dirty="0" smtClean="0"/>
              <a:t>       </a:t>
            </a:r>
            <a:endParaRPr lang="cs-CZ" dirty="0"/>
          </a:p>
        </p:txBody>
      </p:sp>
    </p:spTree>
    <p:extLst>
      <p:ext uri="{BB962C8B-B14F-4D97-AF65-F5344CB8AC3E}">
        <p14:creationId xmlns:p14="http://schemas.microsoft.com/office/powerpoint/2010/main" val="4180502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58875"/>
          </a:xfrm>
        </p:spPr>
        <p:txBody>
          <a:bodyPr>
            <a:normAutofit/>
          </a:bodyPr>
          <a:lstStyle/>
          <a:p>
            <a:pPr algn="ctr"/>
            <a:r>
              <a:rPr lang="cs-CZ" sz="3600" b="1" dirty="0" err="1" smtClean="0"/>
              <a:t>Symbiósa</a:t>
            </a:r>
            <a:r>
              <a:rPr lang="cs-CZ" sz="3600" b="1" dirty="0" smtClean="0"/>
              <a:t> mezi olihní </a:t>
            </a:r>
            <a:r>
              <a:rPr lang="cs-CZ" sz="3600" b="1" i="1" dirty="0" err="1" smtClean="0"/>
              <a:t>Euprymna</a:t>
            </a:r>
            <a:r>
              <a:rPr lang="cs-CZ" sz="3600" b="1" i="1" dirty="0" smtClean="0"/>
              <a:t> </a:t>
            </a:r>
            <a:r>
              <a:rPr lang="cs-CZ" sz="3600" b="1" i="1" dirty="0" err="1" smtClean="0"/>
              <a:t>scolopes</a:t>
            </a:r>
            <a:r>
              <a:rPr lang="cs-CZ" sz="3600" b="1" i="1" dirty="0" smtClean="0"/>
              <a:t> </a:t>
            </a:r>
            <a:r>
              <a:rPr lang="cs-CZ" sz="3600" b="1" dirty="0" smtClean="0"/>
              <a:t>a bakteriemi </a:t>
            </a:r>
            <a:r>
              <a:rPr lang="cs-CZ" sz="3600" b="1" dirty="0"/>
              <a:t>d</a:t>
            </a:r>
            <a:r>
              <a:rPr lang="cs-CZ" sz="3600" b="1" dirty="0" smtClean="0"/>
              <a:t>ruhu </a:t>
            </a:r>
            <a:r>
              <a:rPr lang="cs-CZ" sz="3600" b="1" i="1" dirty="0" smtClean="0"/>
              <a:t>Vibrio </a:t>
            </a:r>
            <a:r>
              <a:rPr lang="cs-CZ" sz="3600" b="1" i="1" dirty="0" err="1" smtClean="0"/>
              <a:t>fisheri</a:t>
            </a:r>
            <a:r>
              <a:rPr lang="cs-CZ" sz="3600" b="1" dirty="0" smtClean="0"/>
              <a:t>. </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797007" y="1367480"/>
            <a:ext cx="6300281" cy="5432853"/>
          </a:xfrm>
        </p:spPr>
      </p:pic>
      <p:sp>
        <p:nvSpPr>
          <p:cNvPr id="5" name="Obdélník 4"/>
          <p:cNvSpPr/>
          <p:nvPr/>
        </p:nvSpPr>
        <p:spPr>
          <a:xfrm>
            <a:off x="5214551" y="4110682"/>
            <a:ext cx="2314833" cy="2468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4312899" y="1968844"/>
            <a:ext cx="2483314" cy="2228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5733535" y="1705233"/>
            <a:ext cx="5782961" cy="4247317"/>
          </a:xfrm>
          <a:prstGeom prst="rect">
            <a:avLst/>
          </a:prstGeom>
          <a:solidFill>
            <a:schemeClr val="bg1"/>
          </a:solidFill>
        </p:spPr>
        <p:txBody>
          <a:bodyPr wrap="square" rtlCol="0">
            <a:spAutoFit/>
          </a:bodyPr>
          <a:lstStyle/>
          <a:p>
            <a:pPr marL="342900" indent="-342900">
              <a:buAutoNum type="alphaUcParenBoth"/>
            </a:pPr>
            <a:r>
              <a:rPr lang="cs-CZ" dirty="0" smtClean="0"/>
              <a:t>Dospělá havajská oliheň (</a:t>
            </a:r>
            <a:r>
              <a:rPr lang="cs-CZ" i="1" dirty="0" smtClean="0"/>
              <a:t>E. </a:t>
            </a:r>
            <a:r>
              <a:rPr lang="cs-CZ" i="1" dirty="0" err="1" smtClean="0"/>
              <a:t>scolopes</a:t>
            </a:r>
            <a:r>
              <a:rPr lang="cs-CZ" dirty="0" smtClean="0"/>
              <a:t>) dosahuje velikosti</a:t>
            </a:r>
          </a:p>
          <a:p>
            <a:r>
              <a:rPr lang="cs-CZ" dirty="0" smtClean="0"/>
              <a:t>cca 2 palce. Bakteriální </a:t>
            </a:r>
            <a:r>
              <a:rPr lang="cs-CZ" dirty="0" err="1" smtClean="0"/>
              <a:t>symbionti</a:t>
            </a:r>
            <a:r>
              <a:rPr lang="cs-CZ" dirty="0" smtClean="0"/>
              <a:t> jsou v jejím těle umístěni v lalokovitě rozvětveném orgánu na břiše. </a:t>
            </a:r>
          </a:p>
          <a:p>
            <a:endParaRPr lang="cs-CZ" dirty="0" smtClean="0"/>
          </a:p>
          <a:p>
            <a:r>
              <a:rPr lang="cs-CZ" dirty="0" smtClean="0"/>
              <a:t>(B) Tento světelný orgán mladé olihně obsahuje symbionty </a:t>
            </a:r>
            <a:r>
              <a:rPr lang="cs-CZ" i="1" dirty="0" smtClean="0"/>
              <a:t>V. </a:t>
            </a:r>
            <a:r>
              <a:rPr lang="cs-CZ" i="1" dirty="0" err="1" smtClean="0"/>
              <a:t>fisheri</a:t>
            </a:r>
            <a:r>
              <a:rPr lang="cs-CZ" i="1" dirty="0" smtClean="0"/>
              <a:t>.</a:t>
            </a:r>
            <a:r>
              <a:rPr lang="cs-CZ" dirty="0" smtClean="0"/>
              <a:t> Proud působený </a:t>
            </a:r>
            <a:r>
              <a:rPr lang="cs-CZ" dirty="0" err="1" smtClean="0"/>
              <a:t>cíliemi</a:t>
            </a:r>
            <a:r>
              <a:rPr lang="cs-CZ" dirty="0" smtClean="0"/>
              <a:t> a současná sekrece slizu vytváří prostředí, které přitahuje gram-negativní bakterie včetně </a:t>
            </a:r>
            <a:r>
              <a:rPr lang="cs-CZ" i="1" dirty="0" smtClean="0"/>
              <a:t>V. </a:t>
            </a:r>
            <a:r>
              <a:rPr lang="cs-CZ" i="1" dirty="0" err="1" smtClean="0"/>
              <a:t>fisheri</a:t>
            </a:r>
            <a:r>
              <a:rPr lang="cs-CZ" i="1" dirty="0" smtClean="0"/>
              <a:t> </a:t>
            </a:r>
            <a:r>
              <a:rPr lang="cs-CZ" dirty="0" smtClean="0"/>
              <a:t>k uvedenému orgánu. Postupně jsou během času všechny bakterie včetně </a:t>
            </a:r>
            <a:r>
              <a:rPr lang="cs-CZ" i="1" dirty="0" smtClean="0"/>
              <a:t>V. </a:t>
            </a:r>
            <a:r>
              <a:rPr lang="cs-CZ" i="1" dirty="0" err="1" smtClean="0"/>
              <a:t>fisheri</a:t>
            </a:r>
            <a:r>
              <a:rPr lang="cs-CZ" i="1" dirty="0" smtClean="0"/>
              <a:t> </a:t>
            </a:r>
            <a:r>
              <a:rPr lang="cs-CZ" dirty="0" smtClean="0"/>
              <a:t>eliminovány </a:t>
            </a:r>
            <a:r>
              <a:rPr lang="cs-CZ" dirty="0" err="1" smtClean="0"/>
              <a:t>mechamismem</a:t>
            </a:r>
            <a:r>
              <a:rPr lang="cs-CZ" dirty="0" smtClean="0"/>
              <a:t>, který se na mě přesně zaměřuje. </a:t>
            </a:r>
          </a:p>
          <a:p>
            <a:endParaRPr lang="cs-CZ" dirty="0" smtClean="0"/>
          </a:p>
          <a:p>
            <a:r>
              <a:rPr lang="cs-CZ" dirty="0" smtClean="0"/>
              <a:t>(C) Poté co se </a:t>
            </a:r>
            <a:r>
              <a:rPr lang="cs-CZ" i="1" dirty="0" smtClean="0"/>
              <a:t>V. </a:t>
            </a:r>
            <a:r>
              <a:rPr lang="cs-CZ" i="1" dirty="0" err="1" smtClean="0"/>
              <a:t>fisheri</a:t>
            </a:r>
            <a:r>
              <a:rPr lang="cs-CZ" i="1" dirty="0" smtClean="0"/>
              <a:t> </a:t>
            </a:r>
            <a:r>
              <a:rPr lang="cs-CZ" dirty="0" smtClean="0"/>
              <a:t>usadí v kryptách světelného orgánu dochází ke vzniku </a:t>
            </a:r>
            <a:r>
              <a:rPr lang="cs-CZ" dirty="0" err="1" smtClean="0"/>
              <a:t>apoptósy</a:t>
            </a:r>
            <a:r>
              <a:rPr lang="cs-CZ" dirty="0" smtClean="0"/>
              <a:t> epiteliálních buněk (žluté tečky) </a:t>
            </a:r>
          </a:p>
          <a:p>
            <a:r>
              <a:rPr lang="cs-CZ" dirty="0" smtClean="0"/>
              <a:t>a to ukončuje produkci sekrece slizu přitahující další bakterie.</a:t>
            </a:r>
            <a:endParaRPr lang="cs-CZ" dirty="0"/>
          </a:p>
        </p:txBody>
      </p:sp>
      <p:sp>
        <p:nvSpPr>
          <p:cNvPr id="7" name="Obdélník 6"/>
          <p:cNvSpPr/>
          <p:nvPr/>
        </p:nvSpPr>
        <p:spPr>
          <a:xfrm>
            <a:off x="519914" y="1367480"/>
            <a:ext cx="554187" cy="549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rot="5400000">
            <a:off x="2522935" y="-132642"/>
            <a:ext cx="540704" cy="2964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069313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63501" y="364142"/>
            <a:ext cx="5999570" cy="776835"/>
          </a:xfrm>
        </p:spPr>
        <p:txBody>
          <a:bodyPr>
            <a:normAutofit/>
          </a:bodyPr>
          <a:lstStyle/>
          <a:p>
            <a:r>
              <a:rPr lang="cs-CZ" sz="3600" b="1" dirty="0" smtClean="0"/>
              <a:t>Vztah rostlina versus opylovači</a:t>
            </a:r>
            <a:endParaRPr lang="cs-CZ" sz="3600" b="1" dirty="0"/>
          </a:p>
        </p:txBody>
      </p:sp>
      <p:sp>
        <p:nvSpPr>
          <p:cNvPr id="3" name="Zástupný symbol pro obsah 2"/>
          <p:cNvSpPr>
            <a:spLocks noGrp="1"/>
          </p:cNvSpPr>
          <p:nvPr>
            <p:ph idx="1"/>
          </p:nvPr>
        </p:nvSpPr>
        <p:spPr>
          <a:xfrm>
            <a:off x="838200" y="1396749"/>
            <a:ext cx="10515600" cy="4351338"/>
          </a:xfrm>
        </p:spPr>
        <p:txBody>
          <a:bodyPr>
            <a:normAutofit/>
          </a:bodyPr>
          <a:lstStyle/>
          <a:p>
            <a:r>
              <a:rPr lang="cs-CZ" sz="2400" dirty="0"/>
              <a:t>Opylovač je živočich, který umožňuje opylení, tj. přenáší pyl z jedné rostliny na druhou, respektive z prašníků jedné rostliny na bliznu jiné rostliny. Opylovači se uplatňují zejména u krytosemenných rostlin.</a:t>
            </a:r>
          </a:p>
        </p:txBody>
      </p:sp>
      <p:pic>
        <p:nvPicPr>
          <p:cNvPr id="1030" name="Picture 6" descr="7 Ways To Attract Pollinators | Piedmont Environmental All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06" y="2904607"/>
            <a:ext cx="8073671" cy="3367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uzz on Pollin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04607"/>
            <a:ext cx="6096000" cy="336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794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53704" y="300390"/>
            <a:ext cx="7043442" cy="597826"/>
          </a:xfrm>
        </p:spPr>
        <p:txBody>
          <a:bodyPr>
            <a:normAutofit fontScale="90000"/>
          </a:bodyPr>
          <a:lstStyle/>
          <a:p>
            <a:r>
              <a:rPr lang="cs-CZ" b="1" dirty="0" smtClean="0"/>
              <a:t>Opylovači a typy/způsoby </a:t>
            </a:r>
            <a:r>
              <a:rPr lang="cs-CZ" b="1" dirty="0" err="1" smtClean="0"/>
              <a:t>opýlení</a:t>
            </a:r>
            <a:r>
              <a:rPr lang="cs-CZ" b="1" dirty="0" smtClean="0"/>
              <a:t> </a:t>
            </a:r>
            <a:endParaRPr lang="cs-CZ" b="1" dirty="0"/>
          </a:p>
        </p:txBody>
      </p:sp>
      <p:pic>
        <p:nvPicPr>
          <p:cNvPr id="3074" name="Picture 2" descr="The pollinators and pollination types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9056" y="1416107"/>
            <a:ext cx="10353888" cy="512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997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European Parliament auf Twitter: &quot;Bees and other pollinators are  disappearing. Fewer pollinators means many plant species could decline or  even disappear. Read more about it 👉 https://t.co/GRhwJY1mPr  https://t.co/gr8RkTsMQr&quot; / Twit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600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104" name="Picture 8" descr="Top Ten Coolest Pollinators | Earth Rangers: Where kids go to save anim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74580" cy="370530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Not Just the Birds and Bees – 6 Fast Facts About Pollinating Bats • The  National Wildlife Federation Blog : The National Wildlife Federation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239" y="3705307"/>
            <a:ext cx="6108341" cy="315269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rizona: Beetles, Bugs, Birds and more: February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5307"/>
            <a:ext cx="6066239" cy="315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2152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upload.wikimedia.org/wikipedia/commons/thumb/2/26/Mutualistic_mycorrhiza_cs.svg/800px-Mutualistic_mycorrhiza_cs.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59827" y="3388"/>
            <a:ext cx="5428735" cy="6867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a/a5/Mycorrhizal_root_tips_%28amanita%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2" y="-24713"/>
            <a:ext cx="3220994" cy="2483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8/86/Arbuscular_mycorrhiza_microscope.jpg/1280px-Arbuscular_mycorrhiza_microsco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458910"/>
            <a:ext cx="3196282" cy="2491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2/2a/Houbov%C3%A9_hyfy_a_jejich_pror%C5%AFst%C3%A1n%C3%AD_ke_ko%C5%99en%C5%AFm_rostlin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695568"/>
            <a:ext cx="3222947" cy="2162432"/>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7"/>
          <p:cNvSpPr txBox="1">
            <a:spLocks noGrp="1"/>
          </p:cNvSpPr>
          <p:nvPr>
            <p:ph type="title"/>
          </p:nvPr>
        </p:nvSpPr>
        <p:spPr>
          <a:xfrm>
            <a:off x="3311614" y="1481897"/>
            <a:ext cx="3970639" cy="646331"/>
          </a:xfrm>
          <a:prstGeom prst="rect">
            <a:avLst/>
          </a:prstGeom>
          <a:noFill/>
        </p:spPr>
        <p:txBody>
          <a:bodyPr wrap="square" rtlCol="0">
            <a:spAutoFit/>
          </a:bodyPr>
          <a:lstStyle/>
          <a:p>
            <a:r>
              <a:rPr lang="cs-CZ" sz="2000" u="sng" dirty="0">
                <a:hlinkClick r:id="rId6" tooltip="Kořenová špička (stránka neexistuje)"/>
              </a:rPr>
              <a:t>Kořenové špičky</a:t>
            </a:r>
            <a:r>
              <a:rPr lang="cs-CZ" sz="2000" dirty="0"/>
              <a:t> </a:t>
            </a:r>
            <a:r>
              <a:rPr lang="cs-CZ" sz="2000" dirty="0">
                <a:hlinkClick r:id="rId7" tooltip="Muchomůrka"/>
              </a:rPr>
              <a:t>muchomůrky</a:t>
            </a:r>
            <a:r>
              <a:rPr lang="cs-CZ" sz="2000" dirty="0"/>
              <a:t> </a:t>
            </a:r>
            <a:endParaRPr lang="cs-CZ" sz="2000" dirty="0" smtClean="0"/>
          </a:p>
          <a:p>
            <a:r>
              <a:rPr lang="cs-CZ" sz="2000" dirty="0" smtClean="0"/>
              <a:t>(</a:t>
            </a:r>
            <a:r>
              <a:rPr lang="cs-CZ" sz="2000" i="1" dirty="0" err="1"/>
              <a:t>Amanita</a:t>
            </a:r>
            <a:r>
              <a:rPr lang="cs-CZ" sz="2000" dirty="0"/>
              <a:t>) v </a:t>
            </a:r>
            <a:r>
              <a:rPr lang="cs-CZ" sz="2000" dirty="0" err="1"/>
              <a:t>mykorhizním</a:t>
            </a:r>
            <a:r>
              <a:rPr lang="cs-CZ" sz="2000" dirty="0"/>
              <a:t> svazku</a:t>
            </a:r>
          </a:p>
        </p:txBody>
      </p:sp>
      <p:sp>
        <p:nvSpPr>
          <p:cNvPr id="9" name="TextovéPole 8"/>
          <p:cNvSpPr txBox="1"/>
          <p:nvPr/>
        </p:nvSpPr>
        <p:spPr>
          <a:xfrm>
            <a:off x="3377507" y="3229231"/>
            <a:ext cx="3062633" cy="646331"/>
          </a:xfrm>
          <a:prstGeom prst="rect">
            <a:avLst/>
          </a:prstGeom>
          <a:noFill/>
        </p:spPr>
        <p:txBody>
          <a:bodyPr wrap="none" rtlCol="0">
            <a:spAutoFit/>
          </a:bodyPr>
          <a:lstStyle/>
          <a:p>
            <a:r>
              <a:rPr lang="cs-CZ" dirty="0" err="1">
                <a:hlinkClick r:id="rId8" tooltip="Arbuskulární mykorhiza"/>
              </a:rPr>
              <a:t>Arbuskulární</a:t>
            </a:r>
            <a:r>
              <a:rPr lang="cs-CZ" dirty="0">
                <a:hlinkClick r:id="rId8" tooltip="Arbuskulární mykorhiza"/>
              </a:rPr>
              <a:t> mykorhiza</a:t>
            </a:r>
            <a:r>
              <a:rPr lang="cs-CZ" dirty="0"/>
              <a:t> v </a:t>
            </a:r>
            <a:r>
              <a:rPr lang="cs-CZ" dirty="0">
                <a:hlinkClick r:id="rId9" tooltip="Primární kůra (stránka neexistuje)"/>
              </a:rPr>
              <a:t>kůře</a:t>
            </a:r>
            <a:r>
              <a:rPr lang="cs-CZ" dirty="0"/>
              <a:t> </a:t>
            </a:r>
            <a:endParaRPr lang="cs-CZ" dirty="0" smtClean="0"/>
          </a:p>
          <a:p>
            <a:r>
              <a:rPr lang="cs-CZ" dirty="0" smtClean="0"/>
              <a:t>kořene</a:t>
            </a:r>
            <a:r>
              <a:rPr lang="cs-CZ" dirty="0"/>
              <a:t> </a:t>
            </a:r>
            <a:r>
              <a:rPr lang="cs-CZ" u="sng" dirty="0">
                <a:hlinkClick r:id="rId10" tooltip="Len"/>
              </a:rPr>
              <a:t>lnu</a:t>
            </a:r>
            <a:endParaRPr lang="cs-CZ" dirty="0"/>
          </a:p>
        </p:txBody>
      </p:sp>
      <p:sp>
        <p:nvSpPr>
          <p:cNvPr id="10" name="TextovéPole 9"/>
          <p:cNvSpPr txBox="1"/>
          <p:nvPr/>
        </p:nvSpPr>
        <p:spPr>
          <a:xfrm>
            <a:off x="3484606" y="5222792"/>
            <a:ext cx="3272114" cy="646331"/>
          </a:xfrm>
          <a:prstGeom prst="rect">
            <a:avLst/>
          </a:prstGeom>
          <a:noFill/>
        </p:spPr>
        <p:txBody>
          <a:bodyPr wrap="none" rtlCol="0">
            <a:spAutoFit/>
          </a:bodyPr>
          <a:lstStyle/>
          <a:p>
            <a:r>
              <a:rPr lang="cs-CZ" dirty="0"/>
              <a:t>Houbové hyfy a jejich prorůstání </a:t>
            </a:r>
            <a:endParaRPr lang="cs-CZ" dirty="0" smtClean="0"/>
          </a:p>
          <a:p>
            <a:r>
              <a:rPr lang="cs-CZ" dirty="0" smtClean="0"/>
              <a:t>ke </a:t>
            </a:r>
            <a:r>
              <a:rPr lang="cs-CZ" dirty="0"/>
              <a:t>kořenům rostliny</a:t>
            </a:r>
          </a:p>
        </p:txBody>
      </p:sp>
      <p:sp>
        <p:nvSpPr>
          <p:cNvPr id="11" name="Nadpis 1"/>
          <p:cNvSpPr txBox="1">
            <a:spLocks/>
          </p:cNvSpPr>
          <p:nvPr/>
        </p:nvSpPr>
        <p:spPr>
          <a:xfrm>
            <a:off x="3787344" y="323936"/>
            <a:ext cx="2786449" cy="697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b="1" smtClean="0"/>
              <a:t>Mykorhiza</a:t>
            </a:r>
            <a:endParaRPr lang="cs-CZ" sz="3600" b="1" dirty="0"/>
          </a:p>
        </p:txBody>
      </p:sp>
    </p:spTree>
    <p:extLst>
      <p:ext uri="{BB962C8B-B14F-4D97-AF65-F5344CB8AC3E}">
        <p14:creationId xmlns:p14="http://schemas.microsoft.com/office/powerpoint/2010/main" val="22824069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483423" y="185507"/>
            <a:ext cx="5257800" cy="856006"/>
          </a:xfrm>
        </p:spPr>
        <p:txBody>
          <a:bodyPr/>
          <a:lstStyle/>
          <a:p>
            <a:pPr algn="ctr"/>
            <a:r>
              <a:rPr lang="cs-CZ" dirty="0" smtClean="0"/>
              <a:t>Schéma mykorhizy</a:t>
            </a:r>
            <a:endParaRPr lang="cs-CZ" dirty="0"/>
          </a:p>
        </p:txBody>
      </p:sp>
      <p:pic>
        <p:nvPicPr>
          <p:cNvPr id="5122" name="Picture 2" descr="Mykoheterotrofie a mixotrofie orchidejí - PDF Stažení zdarm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5255" y="1221132"/>
            <a:ext cx="4737338" cy="52522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ním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890" y="1404258"/>
            <a:ext cx="5582517" cy="541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6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5600</TotalTime>
  <Words>2846</Words>
  <Application>Microsoft Office PowerPoint</Application>
  <PresentationFormat>Širokoúhlá obrazovka</PresentationFormat>
  <Paragraphs>400</Paragraphs>
  <Slides>130</Slides>
  <Notes>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130</vt:i4>
      </vt:variant>
    </vt:vector>
  </HeadingPairs>
  <TitlesOfParts>
    <vt:vector size="138" baseType="lpstr">
      <vt:lpstr>Arial</vt:lpstr>
      <vt:lpstr>Calibri</vt:lpstr>
      <vt:lpstr>Calibri Light</vt:lpstr>
      <vt:lpstr>Comic Sans MS</vt:lpstr>
      <vt:lpstr>inherit</vt:lpstr>
      <vt:lpstr>Tahoma</vt:lpstr>
      <vt:lpstr>Wingdings</vt:lpstr>
      <vt:lpstr>Motiv Office</vt:lpstr>
      <vt:lpstr>Obecná parazitologie</vt:lpstr>
      <vt:lpstr>Obecná parazitologie</vt:lpstr>
      <vt:lpstr>Obecná parazitologie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Historie parazitologie</vt:lpstr>
      <vt:lpstr>Z historie parazitologie v České republice  </vt:lpstr>
      <vt:lpstr>Prezentace aplikace PowerPoint</vt:lpstr>
      <vt:lpstr>Parazitologie v České republice: současnost</vt:lpstr>
      <vt:lpstr>Prezentace aplikace PowerPoint</vt:lpstr>
      <vt:lpstr>Prezentace aplikace PowerPoint</vt:lpstr>
      <vt:lpstr>Parazitologie – komplexní vědní disciplina</vt:lpstr>
      <vt:lpstr>Parazitologie – komplexní vědecká disciplína  </vt:lpstr>
      <vt:lpstr>Parazitologie – komplexní disciplina</vt:lpstr>
      <vt:lpstr>Prezentace aplikace PowerPoint</vt:lpstr>
      <vt:lpstr>Prezentace aplikace PowerPoint</vt:lpstr>
      <vt:lpstr>Prezentace aplikace PowerPoint</vt:lpstr>
      <vt:lpstr>Prezentace aplikace PowerPoint</vt:lpstr>
      <vt:lpstr>Podstata teoretické (evoluční) parazitologie</vt:lpstr>
      <vt:lpstr>Parazitologie – spolupracující obory     </vt:lpstr>
      <vt:lpstr>Prezentace aplikace PowerPoint</vt:lpstr>
      <vt:lpstr>Prezentace aplikace PowerPoint</vt:lpstr>
      <vt:lpstr>Prezentace aplikace PowerPoint</vt:lpstr>
      <vt:lpstr>Prezentace aplikace PowerPoint</vt:lpstr>
      <vt:lpstr>Prezentace aplikace PowerPoint</vt:lpstr>
      <vt:lpstr>Za Zemi jsou čtyři typy prostředí: </vt:lpstr>
      <vt:lpstr>Prezentace aplikace PowerPoint</vt:lpstr>
      <vt:lpstr>Parazit – organismus (mikroorganismus, rostlina, živočich), který žije na těle nebo uvnitř těla jiného organismu (hostitele), živí se na jeho úkor a tím mu škodí.</vt:lpstr>
      <vt:lpstr>Prezentace aplikace PowerPoint</vt:lpstr>
      <vt:lpstr>Prezentace aplikace PowerPoint</vt:lpstr>
      <vt:lpstr>Jak se stát úspěšným parazitem ? Co je potřeba umět ? </vt:lpstr>
      <vt:lpstr>Být parazitem není jednoduché !</vt:lpstr>
      <vt:lpstr>Prezentace aplikace PowerPoint</vt:lpstr>
      <vt:lpstr>Prezentace aplikace PowerPoint</vt:lpstr>
      <vt:lpstr>Prezentace aplikace PowerPoint</vt:lpstr>
      <vt:lpstr>Současné znalosti diverzitě parazitů </vt:lpstr>
      <vt:lpstr>Evoluce parazitismu</vt:lpstr>
      <vt:lpstr>Prezentace aplikace PowerPoint</vt:lpstr>
      <vt:lpstr>Výhody parazitismu</vt:lpstr>
      <vt:lpstr>Nevýhody parazitismu</vt:lpstr>
      <vt:lpstr>Paraziti mají často komplexní životní cyklus</vt:lpstr>
      <vt:lpstr>Parazitismus versus Biologické interakce</vt:lpstr>
      <vt:lpstr>Komplexní působení </vt:lpstr>
      <vt:lpstr>Prezentace aplikace PowerPoint</vt:lpstr>
      <vt:lpstr>Prezentace aplikace PowerPoint</vt:lpstr>
      <vt:lpstr>Vliv parazitů na evoluci !</vt:lpstr>
      <vt:lpstr>  Rozmanitost cizopasníků     </vt:lpstr>
      <vt:lpstr>Prezentace aplikace PowerPoint</vt:lpstr>
      <vt:lpstr>Diverzita cizopasníků  1 volně žijící druh – 1 druh cizopasníka – polovina biosféry paraziti   Parazitismus –  velmi rozšířený biologický jev                                  úspěšná životní strategie </vt:lpstr>
      <vt:lpstr>Počet druhů cizopasníků</vt:lpstr>
      <vt:lpstr>Prezentace aplikace PowerPoint</vt:lpstr>
      <vt:lpstr>Frekvence poměru relativní velikosti těla  konzumenta a hostitele</vt:lpstr>
      <vt:lpstr>Prezentace aplikace PowerPoint</vt:lpstr>
      <vt:lpstr>Lidské tělo jako prostředí</vt:lpstr>
      <vt:lpstr> Ryba jako habitat - Ichthyoparazitologie </vt:lpstr>
      <vt:lpstr> Ichthyoparazitologie – jsou ryby zdravé jako ryba ?</vt:lpstr>
      <vt:lpstr>Parazitární nemoci člověka</vt:lpstr>
      <vt:lpstr>Výskyt parazitárních onemocnění v ČR</vt:lpstr>
      <vt:lpstr>Význam parazitismu pro člověka</vt:lpstr>
      <vt:lpstr>Vliv parazitů na lidské zdraví</vt:lpstr>
      <vt:lpstr>Co je hlavní úkol parazitologů ?</vt:lpstr>
      <vt:lpstr>Profesionální diagnostika původců onemocnění</vt:lpstr>
      <vt:lpstr>Studium životních cyklů – klíčová znalost</vt:lpstr>
      <vt:lpstr>Studium přenosu a šíření patogenů (často smrtících epidemií)</vt:lpstr>
      <vt:lpstr>Aplikace ve  zdravotnictví – např. příprava vakcín</vt:lpstr>
      <vt:lpstr>Parazitologické nobelovky</vt:lpstr>
      <vt:lpstr>Vliv parazitů na umění </vt:lpstr>
      <vt:lpstr>Příklad – parazitologické vyšetření stolice</vt:lpstr>
      <vt:lpstr>Prezentace aplikace PowerPoint</vt:lpstr>
      <vt:lpstr>Prezentace aplikace PowerPoint</vt:lpstr>
      <vt:lpstr>Prezentace aplikace PowerPoint</vt:lpstr>
      <vt:lpstr>Fenomén parazitismu</vt:lpstr>
      <vt:lpstr>Prezentace aplikace PowerPoint</vt:lpstr>
      <vt:lpstr>Prezentace aplikace PowerPoint</vt:lpstr>
      <vt:lpstr>Parasitismus vs. Symbiosa</vt:lpstr>
      <vt:lpstr>Symbiosa v přírodě </vt:lpstr>
      <vt:lpstr>Prezentace aplikace PowerPoint</vt:lpstr>
      <vt:lpstr>Je parazitismus symbióza ?</vt:lpstr>
      <vt:lpstr>Jaké jsou typy symbiosy !</vt:lpstr>
      <vt:lpstr>Vztahy mezi typy symbiosy</vt:lpstr>
      <vt:lpstr>Pár příkladů tzv. „Grand“ Symbioses</vt:lpstr>
      <vt:lpstr>Fixace vzdušného dusíku</vt:lpstr>
      <vt:lpstr>Symbiósa mezi olihní Euprymna scolopes a bakteriemi druhu Vibrio fisheri. </vt:lpstr>
      <vt:lpstr>Vztah rostlina versus opylovači</vt:lpstr>
      <vt:lpstr>Opylovači a typy/způsoby opýlení </vt:lpstr>
      <vt:lpstr>Prezentace aplikace PowerPoint</vt:lpstr>
      <vt:lpstr>Prezentace aplikace PowerPoint</vt:lpstr>
      <vt:lpstr>Kořenové špičky muchomůrky  (Amanita) v mykorhizním svazku</vt:lpstr>
      <vt:lpstr>Schéma mykorhizy</vt:lpstr>
      <vt:lpstr>Mykorhiza</vt:lpstr>
      <vt:lpstr>Rozlišujeme dva typy mykorhizy</vt:lpstr>
      <vt:lpstr>Mykorhiza – symbiotický vztah mezi houbami a kořeny rostlin zvyšující schopnost rostlin absorbovat vodu a živiny. </vt:lpstr>
      <vt:lpstr>Endofyty</vt:lpstr>
      <vt:lpstr>Endofyty – šíření</vt:lpstr>
      <vt:lpstr>Prezentace aplikace PowerPoint</vt:lpstr>
      <vt:lpstr>Prezentace aplikace PowerPoint</vt:lpstr>
      <vt:lpstr>Vztahy mezi typy symbiosy</vt:lpstr>
      <vt:lpstr>Prezentace aplikace PowerPoint</vt:lpstr>
      <vt:lpstr>Prezentace aplikace PowerPoint</vt:lpstr>
      <vt:lpstr>Prezentace aplikace PowerPoint</vt:lpstr>
      <vt:lpstr>Komensalismus: Remora (Echeneis) – žralok </vt:lpstr>
      <vt:lpstr>Forézie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Vztahy mezi typy symbiosy</vt:lpstr>
      <vt:lpstr>Prezentace aplikace PowerPoint</vt:lpstr>
      <vt:lpstr>Prezentace aplikace PowerPoint</vt:lpstr>
      <vt:lpstr>Prezentace aplikace PowerPoint</vt:lpstr>
      <vt:lpstr> Když čistit, tak dočista  !</vt:lpstr>
      <vt:lpstr>Prezentace aplikace PowerPoint</vt:lpstr>
      <vt:lpstr>Cleaning symbiosis</vt:lpstr>
      <vt:lpstr>Incidental cleaning  náhodné čištění</vt:lpstr>
      <vt:lpstr>Prezentace aplikace PowerPoint</vt:lpstr>
      <vt:lpstr>Diverzita cizopasníků</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148</cp:revision>
  <cp:lastPrinted>2022-03-20T07:31:53Z</cp:lastPrinted>
  <dcterms:created xsi:type="dcterms:W3CDTF">2022-03-17T08:36:02Z</dcterms:created>
  <dcterms:modified xsi:type="dcterms:W3CDTF">2022-05-15T09:48:13Z</dcterms:modified>
</cp:coreProperties>
</file>