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256" r:id="rId2"/>
    <p:sldId id="257" r:id="rId3"/>
    <p:sldId id="574" r:id="rId4"/>
    <p:sldId id="630" r:id="rId5"/>
    <p:sldId id="629" r:id="rId6"/>
    <p:sldId id="573" r:id="rId7"/>
    <p:sldId id="575" r:id="rId8"/>
    <p:sldId id="538" r:id="rId9"/>
    <p:sldId id="577" r:id="rId10"/>
    <p:sldId id="578" r:id="rId11"/>
    <p:sldId id="579" r:id="rId12"/>
    <p:sldId id="580" r:id="rId13"/>
    <p:sldId id="581" r:id="rId14"/>
    <p:sldId id="582" r:id="rId15"/>
    <p:sldId id="628" r:id="rId16"/>
    <p:sldId id="399" r:id="rId17"/>
    <p:sldId id="571" r:id="rId18"/>
    <p:sldId id="398" r:id="rId19"/>
    <p:sldId id="479" r:id="rId20"/>
    <p:sldId id="456" r:id="rId21"/>
    <p:sldId id="457" r:id="rId22"/>
    <p:sldId id="522" r:id="rId23"/>
    <p:sldId id="520" r:id="rId24"/>
    <p:sldId id="504" r:id="rId25"/>
    <p:sldId id="631" r:id="rId26"/>
    <p:sldId id="443" r:id="rId27"/>
    <p:sldId id="446" r:id="rId28"/>
    <p:sldId id="266" r:id="rId29"/>
    <p:sldId id="587" r:id="rId30"/>
    <p:sldId id="588" r:id="rId31"/>
    <p:sldId id="448" r:id="rId32"/>
    <p:sldId id="449" r:id="rId33"/>
    <p:sldId id="589" r:id="rId34"/>
    <p:sldId id="590" r:id="rId35"/>
    <p:sldId id="524" r:id="rId36"/>
    <p:sldId id="557" r:id="rId37"/>
    <p:sldId id="591" r:id="rId38"/>
    <p:sldId id="596" r:id="rId39"/>
    <p:sldId id="597" r:id="rId40"/>
    <p:sldId id="598" r:id="rId41"/>
    <p:sldId id="592" r:id="rId42"/>
    <p:sldId id="516" r:id="rId43"/>
    <p:sldId id="599" r:id="rId44"/>
    <p:sldId id="600" r:id="rId45"/>
    <p:sldId id="601" r:id="rId46"/>
    <p:sldId id="632" r:id="rId47"/>
    <p:sldId id="531" r:id="rId48"/>
    <p:sldId id="602" r:id="rId49"/>
    <p:sldId id="604" r:id="rId50"/>
    <p:sldId id="515" r:id="rId51"/>
    <p:sldId id="605" r:id="rId52"/>
    <p:sldId id="606" r:id="rId53"/>
    <p:sldId id="633" r:id="rId54"/>
    <p:sldId id="608" r:id="rId55"/>
    <p:sldId id="609" r:id="rId56"/>
    <p:sldId id="610" r:id="rId57"/>
    <p:sldId id="607" r:id="rId58"/>
    <p:sldId id="270" r:id="rId59"/>
    <p:sldId id="272" r:id="rId60"/>
    <p:sldId id="273" r:id="rId61"/>
    <p:sldId id="274" r:id="rId62"/>
    <p:sldId id="275" r:id="rId63"/>
    <p:sldId id="276" r:id="rId64"/>
    <p:sldId id="277" r:id="rId65"/>
    <p:sldId id="278" r:id="rId66"/>
    <p:sldId id="279" r:id="rId67"/>
    <p:sldId id="280" r:id="rId68"/>
    <p:sldId id="281" r:id="rId69"/>
    <p:sldId id="619" r:id="rId70"/>
    <p:sldId id="620" r:id="rId71"/>
    <p:sldId id="621" r:id="rId72"/>
    <p:sldId id="622" r:id="rId73"/>
    <p:sldId id="623" r:id="rId74"/>
    <p:sldId id="624" r:id="rId75"/>
    <p:sldId id="625" r:id="rId76"/>
    <p:sldId id="626" r:id="rId77"/>
    <p:sldId id="612" r:id="rId78"/>
    <p:sldId id="611" r:id="rId79"/>
    <p:sldId id="613" r:id="rId80"/>
    <p:sldId id="614" r:id="rId81"/>
    <p:sldId id="615" r:id="rId82"/>
    <p:sldId id="616" r:id="rId83"/>
    <p:sldId id="617" r:id="rId84"/>
    <p:sldId id="618" r:id="rId85"/>
    <p:sldId id="627" r:id="rId86"/>
    <p:sldId id="297" r:id="rId87"/>
    <p:sldId id="298" r:id="rId88"/>
    <p:sldId id="299" r:id="rId89"/>
    <p:sldId id="300" r:id="rId90"/>
    <p:sldId id="301" r:id="rId91"/>
    <p:sldId id="303" r:id="rId92"/>
    <p:sldId id="634" r:id="rId93"/>
    <p:sldId id="304" r:id="rId94"/>
    <p:sldId id="305" r:id="rId95"/>
    <p:sldId id="306" r:id="rId96"/>
    <p:sldId id="307" r:id="rId97"/>
    <p:sldId id="566" r:id="rId98"/>
  </p:sldIdLst>
  <p:sldSz cx="9144000" cy="6858000" type="screen4x3"/>
  <p:notesSz cx="9866313" cy="67357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78" y="9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2BF7F-566B-4B1C-B3A4-260B3F4D46A7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896F-252B-4697-885E-C115CD9BD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46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C2B44-F7B0-42EC-A17B-3610DB8C81C3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6708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6FE05-6AD7-4B15-A66F-8191BCA59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0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6FE05-6AD7-4B15-A66F-8191BCA5957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461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55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47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602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301625" y="1600200"/>
            <a:ext cx="8540750" cy="44989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B01B9-4CE1-4A6A-9348-271FCAB11F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5141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78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2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03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11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64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23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763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13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8248F-643D-4A31-AB55-5FB8710F930E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942A-984B-4FDA-88CB-E7A792274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71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18" Type="http://schemas.openxmlformats.org/officeDocument/2006/relationships/image" Target="../media/image3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5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url=https://onlinelibrary.wiley.com/doi/full/10.1111/faf.12252&amp;psig=AOvVaw0posjueFfzCLflw00ztZ47&amp;ust=1605246817158000&amp;source=images&amp;cd=vfe&amp;ved=0CAIQjRxqFwoTCJiY1NWo_OwCFQAAAAAdAAAAABAJ" TargetMode="External"/><Relationship Id="rId3" Type="http://schemas.openxmlformats.org/officeDocument/2006/relationships/image" Target="../media/image67.jpe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10" Type="http://schemas.openxmlformats.org/officeDocument/2006/relationships/image" Target="../media/image73.jpg"/><Relationship Id="rId4" Type="http://schemas.openxmlformats.org/officeDocument/2006/relationships/image" Target="../media/image68.jpg"/><Relationship Id="rId9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hyperlink" Target="https://en.wikipedia.org/wiki/Monogenea" TargetMode="External"/><Relationship Id="rId3" Type="http://schemas.openxmlformats.org/officeDocument/2006/relationships/hyperlink" Target="https://en.wikipedia.org/wiki/Pteromalidae" TargetMode="External"/><Relationship Id="rId7" Type="http://schemas.openxmlformats.org/officeDocument/2006/relationships/hyperlink" Target="https://en.wikipedia.org/wiki/Lepidoptera" TargetMode="External"/><Relationship Id="rId12" Type="http://schemas.openxmlformats.org/officeDocument/2006/relationships/image" Target="../media/image81.png"/><Relationship Id="rId2" Type="http://schemas.openxmlformats.org/officeDocument/2006/relationships/image" Target="../media/image79.jpeg"/><Relationship Id="rId16" Type="http://schemas.openxmlformats.org/officeDocument/2006/relationships/hyperlink" Target="https://en.wikipedia.org/wiki/Boops_boop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Koinobiont#Definitions_and_distinctions" TargetMode="External"/><Relationship Id="rId11" Type="http://schemas.openxmlformats.org/officeDocument/2006/relationships/hyperlink" Target="https://en.wikipedia.org/wiki/Hyperparasite#cite_note-ToguebayeQuilichini2014-1" TargetMode="External"/><Relationship Id="rId5" Type="http://schemas.openxmlformats.org/officeDocument/2006/relationships/hyperlink" Target="https://en.wikipedia.org/wiki/Microgastrinae" TargetMode="External"/><Relationship Id="rId15" Type="http://schemas.openxmlformats.org/officeDocument/2006/relationships/hyperlink" Target="https://en.wikipedia.org/wiki/Ceratothoa" TargetMode="External"/><Relationship Id="rId10" Type="http://schemas.openxmlformats.org/officeDocument/2006/relationships/hyperlink" Target="https://en.wikipedia.org/wiki/Digenea" TargetMode="External"/><Relationship Id="rId4" Type="http://schemas.openxmlformats.org/officeDocument/2006/relationships/hyperlink" Target="https://en.wikipedia.org/wiki/Braconid_wasp" TargetMode="External"/><Relationship Id="rId9" Type="http://schemas.openxmlformats.org/officeDocument/2006/relationships/hyperlink" Target="https://en.wikipedia.org/wiki/Microsporidia" TargetMode="External"/><Relationship Id="rId14" Type="http://schemas.openxmlformats.org/officeDocument/2006/relationships/hyperlink" Target="https://en.wikipedia.org/wiki/Cyclocotyla_(worm)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g"/><Relationship Id="rId11" Type="http://schemas.openxmlformats.org/officeDocument/2006/relationships/image" Target="../media/image104.jp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latycryptus_undatus" TargetMode="External"/><Relationship Id="rId3" Type="http://schemas.openxmlformats.org/officeDocument/2006/relationships/image" Target="../media/image115.jpeg"/><Relationship Id="rId7" Type="http://schemas.openxmlformats.org/officeDocument/2006/relationships/hyperlink" Target="https://en.wikipedia.org/wiki/Enoplognatha_ovata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openxmlformats.org/officeDocument/2006/relationships/hyperlink" Target="https://en.wikipedia.org/wiki/Mysmena_wawuensis" TargetMode="External"/><Relationship Id="rId5" Type="http://schemas.openxmlformats.org/officeDocument/2006/relationships/image" Target="../media/image117.jpeg"/><Relationship Id="rId10" Type="http://schemas.openxmlformats.org/officeDocument/2006/relationships/hyperlink" Target="https://en.wikipedia.org/w/index.php?title=Crassignatha_danaugirangensis&amp;action=edit&amp;redlink=1" TargetMode="External"/><Relationship Id="rId4" Type="http://schemas.openxmlformats.org/officeDocument/2006/relationships/image" Target="../media/image116.jpeg"/><Relationship Id="rId9" Type="http://schemas.openxmlformats.org/officeDocument/2006/relationships/hyperlink" Target="https://en.wikipedia.org/w/index.php?title=Lathys_insulana&amp;action=edit&amp;redlink=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eratias_holboelli" TargetMode="Externa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hyperlink" Target="https://www.google.cz/url?sa=i&amp;url=https://thenativeantigencompany.com/products/plasmodium-falciparum-msp1-protein/&amp;psig=AOvVaw0LohSdaIocW0XnAyjOz1CA&amp;ust=1618372135992000&amp;source=images&amp;cd=vfe&amp;ved=0CAIQjRxqFwoTCJiL5KCo-u8CFQAAAAAdAAAAABA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g"/><Relationship Id="rId4" Type="http://schemas.openxmlformats.org/officeDocument/2006/relationships/image" Target="../media/image14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png"/><Relationship Id="rId4" Type="http://schemas.openxmlformats.org/officeDocument/2006/relationships/image" Target="../media/image15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gi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w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w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w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2" Type="http://schemas.openxmlformats.org/officeDocument/2006/relationships/image" Target="../media/image177.w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w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w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w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w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w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70025"/>
          </a:xfrm>
        </p:spPr>
        <p:txBody>
          <a:bodyPr/>
          <a:lstStyle/>
          <a:p>
            <a:r>
              <a:rPr lang="cs-CZ" dirty="0"/>
              <a:t>PARAZITISMUS II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044552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cs-CZ" sz="4000" b="1" dirty="0"/>
              <a:t>Parazitismus jako ekologický pojem</a:t>
            </a:r>
          </a:p>
          <a:p>
            <a:endParaRPr lang="cs-CZ" sz="4000" b="1" dirty="0"/>
          </a:p>
          <a:p>
            <a:r>
              <a:rPr lang="cs-CZ" sz="4000" b="1" dirty="0"/>
              <a:t>Paraziti jako přirozená součást nejrůznějších typů ekosystémů</a:t>
            </a:r>
          </a:p>
          <a:p>
            <a:pPr algn="l"/>
            <a:r>
              <a:rPr lang="cs-CZ" b="1" dirty="0"/>
              <a:t>		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5107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8391525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493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363" y="219075"/>
            <a:ext cx="5021262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Parazit - symbiosa</a:t>
            </a:r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5062538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Celý život nebo alespoň jeho část žije na povrchu nebo uvnitř těla svého hostitele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400" dirty="0"/>
              <a:t>    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Živí se na jeho úkor (exploatace)</a:t>
            </a:r>
            <a:r>
              <a:rPr lang="en-US" altLang="cs-CZ" sz="2400" dirty="0"/>
              <a:t> </a:t>
            </a:r>
            <a:r>
              <a:rPr lang="en-US" altLang="cs-CZ" sz="2400" dirty="0">
                <a:cs typeface="Arial" panose="020B0604020202020204" pitchFamily="34" charset="0"/>
              </a:rPr>
              <a:t>→</a:t>
            </a:r>
            <a:r>
              <a:rPr lang="en-US" altLang="cs-CZ" sz="2400" dirty="0"/>
              <a:t> </a:t>
            </a:r>
            <a:r>
              <a:rPr lang="cs-CZ" altLang="cs-CZ" sz="2400" dirty="0"/>
              <a:t>tento efekt však může být i zcela zhoubný (pro jedince hostitele - patogenita)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400" dirty="0"/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endParaRPr lang="cs-CZ" altLang="cs-CZ" sz="2400" dirty="0"/>
          </a:p>
        </p:txBody>
      </p:sp>
      <p:pic>
        <p:nvPicPr>
          <p:cNvPr id="131076" name="Picture 4" descr="OP1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333375"/>
            <a:ext cx="354647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756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826375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63688" y="260648"/>
            <a:ext cx="5620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Jak se stát úspěšným parazitem ?</a:t>
            </a:r>
          </a:p>
        </p:txBody>
      </p:sp>
    </p:spTree>
    <p:extLst>
      <p:ext uri="{BB962C8B-B14F-4D97-AF65-F5344CB8AC3E}">
        <p14:creationId xmlns:p14="http://schemas.microsoft.com/office/powerpoint/2010/main" val="2150692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260350"/>
            <a:ext cx="8540750" cy="1008063"/>
          </a:xfrm>
        </p:spPr>
        <p:txBody>
          <a:bodyPr/>
          <a:lstStyle/>
          <a:p>
            <a:pPr eaLnBrk="1" hangingPunct="1"/>
            <a:r>
              <a:rPr lang="cs-CZ" altLang="cs-CZ" sz="2800"/>
              <a:t>Jak se stát úspěšným parazitem ?</a:t>
            </a:r>
            <a:br>
              <a:rPr lang="cs-CZ" altLang="cs-CZ" sz="2800"/>
            </a:br>
            <a:r>
              <a:rPr lang="cs-CZ" altLang="cs-CZ" sz="2800"/>
              <a:t>Co je potřeba umět ? </a:t>
            </a:r>
          </a:p>
        </p:txBody>
      </p:sp>
      <p:sp>
        <p:nvSpPr>
          <p:cNvPr id="1218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666875"/>
            <a:ext cx="8540750" cy="449897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Musí mít </a:t>
            </a:r>
            <a:r>
              <a:rPr lang="en-US" altLang="cs-CZ" sz="2000"/>
              <a:t>strateg</a:t>
            </a:r>
            <a:r>
              <a:rPr lang="cs-CZ" altLang="cs-CZ" sz="2000"/>
              <a:t>ii</a:t>
            </a:r>
            <a:r>
              <a:rPr lang="en-US" altLang="cs-CZ" sz="2000"/>
              <a:t> </a:t>
            </a:r>
            <a:r>
              <a:rPr lang="cs-CZ" altLang="cs-CZ" sz="2000"/>
              <a:t>vyhledávání hostitele </a:t>
            </a:r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Způsob</a:t>
            </a:r>
            <a:r>
              <a:rPr lang="en-US" altLang="cs-CZ" sz="2000"/>
              <a:t> </a:t>
            </a:r>
            <a:r>
              <a:rPr lang="cs-CZ" altLang="cs-CZ" sz="2000"/>
              <a:t>jak proniknout do hostitele a přichytit se na/uvnitř jeho těla </a:t>
            </a:r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Schopnost se adaptovat na fyzikálně-chemické podmínky uvnitř organismu hostitele </a:t>
            </a:r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Schopnost se v těle hostitele uživit </a:t>
            </a:r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Schopnost se bránit vůči obranným mechanismům organismu hostitele (imunita) </a:t>
            </a:r>
          </a:p>
          <a:p>
            <a:pPr eaLnBrk="1" hangingPunct="1">
              <a:buFontTx/>
              <a:buNone/>
            </a:pPr>
            <a:endParaRPr lang="cs-CZ" altLang="cs-CZ" sz="2000"/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000"/>
              <a:t>Schopnost se množit a šířit na další hostitelské organismy</a:t>
            </a:r>
          </a:p>
        </p:txBody>
      </p:sp>
    </p:spTree>
    <p:extLst>
      <p:ext uri="{BB962C8B-B14F-4D97-AF65-F5344CB8AC3E}">
        <p14:creationId xmlns:p14="http://schemas.microsoft.com/office/powerpoint/2010/main" val="100398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>
          <a:xfrm>
            <a:off x="457200" y="917575"/>
            <a:ext cx="8229600" cy="1143000"/>
          </a:xfrm>
        </p:spPr>
        <p:txBody>
          <a:bodyPr/>
          <a:lstStyle/>
          <a:p>
            <a:r>
              <a:rPr lang="cs-CZ" altLang="cs-CZ" sz="3600" b="1"/>
              <a:t>Být parazitem není jednoduché !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519113" y="1916113"/>
            <a:ext cx="8229600" cy="2262187"/>
          </a:xfrm>
        </p:spPr>
        <p:txBody>
          <a:bodyPr/>
          <a:lstStyle/>
          <a:p>
            <a:pPr marL="0" indent="0">
              <a:buFontTx/>
              <a:buNone/>
            </a:pPr>
            <a:endParaRPr lang="cs-CZ" altLang="cs-CZ"/>
          </a:p>
          <a:p>
            <a:pPr marL="0" indent="0">
              <a:buFontTx/>
              <a:buNone/>
            </a:pPr>
            <a:endParaRPr lang="cs-CZ" altLang="cs-CZ"/>
          </a:p>
          <a:p>
            <a:pPr marL="0" indent="0">
              <a:buFontTx/>
              <a:buNone/>
            </a:pPr>
            <a:r>
              <a:rPr lang="cs-CZ" altLang="cs-CZ"/>
              <a:t>		  </a:t>
            </a:r>
            <a:r>
              <a:rPr lang="cs-CZ" altLang="cs-CZ" sz="3600" b="1"/>
              <a:t>Je to ale terno !!!</a:t>
            </a:r>
          </a:p>
        </p:txBody>
      </p:sp>
    </p:spTree>
    <p:extLst>
      <p:ext uri="{BB962C8B-B14F-4D97-AF65-F5344CB8AC3E}">
        <p14:creationId xmlns:p14="http://schemas.microsoft.com/office/powerpoint/2010/main" val="3285686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36513" y="-171450"/>
            <a:ext cx="3600451" cy="976313"/>
          </a:xfrm>
        </p:spPr>
        <p:txBody>
          <a:bodyPr/>
          <a:lstStyle/>
          <a:p>
            <a:pPr eaLnBrk="1" hangingPunct="1"/>
            <a:r>
              <a:rPr lang="cs-CZ" altLang="cs-CZ" sz="2800"/>
              <a:t>Rozmanitost parazitů</a:t>
            </a:r>
          </a:p>
        </p:txBody>
      </p:sp>
      <p:pic>
        <p:nvPicPr>
          <p:cNvPr id="1218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88"/>
            <a:ext cx="2339975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877888"/>
            <a:ext cx="2159000" cy="172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0"/>
            <a:ext cx="1674813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713163"/>
            <a:ext cx="2089150" cy="13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081588"/>
            <a:ext cx="2232026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4" name="Picture 13" descr="Výsledek obrázku pro ho&amp;rcaron;avka duhová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4983163"/>
            <a:ext cx="295275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5" name="Picture 15" descr="Výsledek obrázku pro synodontis multipunct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941888"/>
            <a:ext cx="2447925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6" name="Picture 19" descr="Desmodu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4938713"/>
            <a:ext cx="221932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7" name="Picture 5" descr="Výsledek obrázku pro adult trematod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632075"/>
            <a:ext cx="8683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8" name="Picture 9" descr="Výsledek obrázku pro Giard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1871663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9" name="Picture 15" descr="Výsledek obrázku pro Anisaki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325"/>
            <a:ext cx="19558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0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43163"/>
            <a:ext cx="2519362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286125"/>
            <a:ext cx="23034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2" name="Picture 5" descr="Babesia lion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-26988"/>
            <a:ext cx="2051050" cy="180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3" name="Picture 5" descr="Výsledek obrázku pro Cymothoa exigu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443163"/>
            <a:ext cx="187325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4" name="Picture 22" descr="Výsledek obrázku pro acanthocephala fis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716338"/>
            <a:ext cx="20161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5" name="Picture 10" descr="Výsledek obrázku pro Eudiplozoon nipponicu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1770063"/>
            <a:ext cx="21891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6" name="Picture 4" descr="Schistocephalu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844925"/>
            <a:ext cx="1992313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167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ctrTitle"/>
          </p:nvPr>
        </p:nvSpPr>
        <p:spPr>
          <a:xfrm>
            <a:off x="685800" y="44450"/>
            <a:ext cx="7772400" cy="576263"/>
          </a:xfrm>
        </p:spPr>
        <p:txBody>
          <a:bodyPr/>
          <a:lstStyle/>
          <a:p>
            <a:r>
              <a:rPr lang="cs-CZ" altLang="cs-CZ" sz="2400" b="1"/>
              <a:t>Počet druhů cizopasníků</a:t>
            </a:r>
          </a:p>
        </p:txBody>
      </p:sp>
      <p:sp>
        <p:nvSpPr>
          <p:cNvPr id="21507" name="Podnadpis 2"/>
          <p:cNvSpPr>
            <a:spLocks noGrp="1"/>
          </p:cNvSpPr>
          <p:nvPr>
            <p:ph type="subTitle" idx="1"/>
          </p:nvPr>
        </p:nvSpPr>
        <p:spPr>
          <a:xfrm>
            <a:off x="323850" y="549274"/>
            <a:ext cx="8496300" cy="6048078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sz="2000" b="1" dirty="0" err="1"/>
              <a:t>Plantae</a:t>
            </a:r>
            <a:endParaRPr lang="cs-CZ" altLang="cs-CZ" sz="2000" b="1" dirty="0"/>
          </a:p>
          <a:p>
            <a:pPr algn="l"/>
            <a:r>
              <a:rPr lang="cs-CZ" altLang="cs-CZ" sz="2000" dirty="0"/>
              <a:t>Paraziti a hemiparaziti			R		2 620		</a:t>
            </a:r>
          </a:p>
          <a:p>
            <a:pPr algn="l"/>
            <a:r>
              <a:rPr lang="cs-CZ" altLang="cs-CZ" sz="2000" b="1" dirty="0" err="1"/>
              <a:t>Fungi</a:t>
            </a:r>
            <a:r>
              <a:rPr lang="cs-CZ" altLang="cs-CZ" sz="2000" dirty="0"/>
              <a:t>	- paraziti rostlin			R	              28 100</a:t>
            </a:r>
          </a:p>
          <a:p>
            <a:pPr algn="l"/>
            <a:r>
              <a:rPr lang="cs-CZ" altLang="cs-CZ" sz="2000" dirty="0"/>
              <a:t>	  paraziti živočichů 		Ž		4 000</a:t>
            </a:r>
          </a:p>
          <a:p>
            <a:pPr algn="l"/>
            <a:r>
              <a:rPr lang="cs-CZ" altLang="cs-CZ" sz="2000" b="1" dirty="0"/>
              <a:t>Protista</a:t>
            </a:r>
            <a:r>
              <a:rPr lang="cs-CZ" altLang="cs-CZ" sz="2000" dirty="0"/>
              <a:t> – paraziti rostlin		 	R		   100</a:t>
            </a:r>
          </a:p>
          <a:p>
            <a:pPr algn="l"/>
            <a:r>
              <a:rPr lang="cs-CZ" altLang="cs-CZ" sz="2000" dirty="0"/>
              <a:t>	     paraziti živočichů	 	Ž		7 505 	</a:t>
            </a:r>
          </a:p>
          <a:p>
            <a:pPr algn="l"/>
            <a:r>
              <a:rPr lang="cs-CZ" altLang="cs-CZ" sz="2000" b="1" dirty="0" err="1"/>
              <a:t>Animalia</a:t>
            </a:r>
            <a:endParaRPr lang="cs-CZ" altLang="cs-CZ" sz="2000" b="1" dirty="0"/>
          </a:p>
          <a:p>
            <a:pPr algn="l"/>
            <a:r>
              <a:rPr lang="cs-CZ" altLang="cs-CZ" sz="2000" b="1" dirty="0" err="1"/>
              <a:t>Plathelminthes</a:t>
            </a:r>
            <a:r>
              <a:rPr lang="cs-CZ" altLang="cs-CZ" sz="2000" b="1" dirty="0"/>
              <a:t> </a:t>
            </a:r>
            <a:r>
              <a:rPr lang="cs-CZ" altLang="cs-CZ" sz="2000" dirty="0"/>
              <a:t>				Ž		40 000</a:t>
            </a:r>
          </a:p>
          <a:p>
            <a:pPr algn="l"/>
            <a:r>
              <a:rPr lang="cs-CZ" altLang="cs-CZ" sz="2000" b="1" dirty="0" err="1"/>
              <a:t>Nematoda</a:t>
            </a:r>
            <a:r>
              <a:rPr lang="cs-CZ" altLang="cs-CZ" sz="2000" dirty="0"/>
              <a:t> – paraziti rostlin 		R		   2 500</a:t>
            </a:r>
          </a:p>
          <a:p>
            <a:pPr algn="l"/>
            <a:r>
              <a:rPr lang="cs-CZ" altLang="cs-CZ" sz="2000" dirty="0"/>
              <a:t>	        paraziti živočichů 		Ž		 10 000</a:t>
            </a:r>
          </a:p>
          <a:p>
            <a:pPr algn="l"/>
            <a:r>
              <a:rPr lang="cs-CZ" altLang="cs-CZ" sz="2000" b="1" dirty="0" err="1"/>
              <a:t>Crustacea</a:t>
            </a:r>
            <a:r>
              <a:rPr lang="cs-CZ" altLang="cs-CZ" sz="2000" dirty="0"/>
              <a:t>				Ž	                   4 500</a:t>
            </a:r>
          </a:p>
          <a:p>
            <a:pPr algn="l"/>
            <a:r>
              <a:rPr lang="cs-CZ" altLang="cs-CZ" sz="2000" b="1" dirty="0" err="1"/>
              <a:t>Arachnida</a:t>
            </a:r>
            <a:r>
              <a:rPr lang="cs-CZ" altLang="cs-CZ" sz="2000" dirty="0"/>
              <a:t>				Ž		 10 000	</a:t>
            </a:r>
          </a:p>
          <a:p>
            <a:pPr algn="l"/>
            <a:r>
              <a:rPr lang="cs-CZ" altLang="cs-CZ" sz="2000" b="1" dirty="0" err="1"/>
              <a:t>Insecta</a:t>
            </a:r>
            <a:r>
              <a:rPr lang="cs-CZ" altLang="cs-CZ" sz="2000" dirty="0"/>
              <a:t> – paraziti živočichů		Ž		 15 500	 </a:t>
            </a:r>
          </a:p>
          <a:p>
            <a:pPr algn="l"/>
            <a:r>
              <a:rPr lang="cs-CZ" altLang="cs-CZ" sz="2000" dirty="0"/>
              <a:t> 	   paraziti rostlin			R		  63 300</a:t>
            </a:r>
          </a:p>
          <a:p>
            <a:pPr algn="l"/>
            <a:r>
              <a:rPr lang="cs-CZ" altLang="cs-CZ" sz="2000" dirty="0"/>
              <a:t>	  </a:t>
            </a:r>
            <a:r>
              <a:rPr lang="cs-CZ" altLang="cs-CZ" sz="2000" dirty="0" err="1"/>
              <a:t>parazitoidi</a:t>
            </a:r>
            <a:r>
              <a:rPr lang="cs-CZ" altLang="cs-CZ" sz="2000" dirty="0"/>
              <a:t> živočichů		Ž		107 500</a:t>
            </a:r>
          </a:p>
          <a:p>
            <a:pPr algn="l"/>
            <a:r>
              <a:rPr lang="cs-CZ" altLang="cs-CZ" sz="2000" dirty="0"/>
              <a:t>	  </a:t>
            </a:r>
            <a:r>
              <a:rPr lang="cs-CZ" altLang="cs-CZ" sz="2000" dirty="0" err="1"/>
              <a:t>parazitoidi</a:t>
            </a:r>
            <a:r>
              <a:rPr lang="cs-CZ" altLang="cs-CZ" sz="2000" dirty="0"/>
              <a:t> rostlin		R		159 000</a:t>
            </a:r>
          </a:p>
          <a:p>
            <a:pPr algn="l"/>
            <a:r>
              <a:rPr lang="cs-CZ" altLang="cs-CZ" sz="2000" b="1" dirty="0" err="1"/>
              <a:t>Chordata</a:t>
            </a:r>
            <a:r>
              <a:rPr lang="cs-CZ" altLang="cs-CZ" sz="2000" dirty="0"/>
              <a:t>				Ž		        100</a:t>
            </a:r>
          </a:p>
        </p:txBody>
      </p:sp>
    </p:spTree>
    <p:extLst>
      <p:ext uri="{BB962C8B-B14F-4D97-AF65-F5344CB8AC3E}">
        <p14:creationId xmlns:p14="http://schemas.microsoft.com/office/powerpoint/2010/main" val="1523431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040560" cy="560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11760" y="476672"/>
            <a:ext cx="434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Kolik je na Zemi cizopasníků ?</a:t>
            </a:r>
          </a:p>
        </p:txBody>
      </p:sp>
    </p:spTree>
    <p:extLst>
      <p:ext uri="{BB962C8B-B14F-4D97-AF65-F5344CB8AC3E}">
        <p14:creationId xmlns:p14="http://schemas.microsoft.com/office/powerpoint/2010/main" val="3633802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4090988"/>
          </a:xfrm>
        </p:spPr>
        <p:txBody>
          <a:bodyPr/>
          <a:lstStyle/>
          <a:p>
            <a:r>
              <a:rPr lang="cs-CZ" altLang="cs-CZ"/>
              <a:t>Diverzita cizopasníků</a:t>
            </a:r>
            <a:br>
              <a:rPr lang="cs-CZ" altLang="cs-CZ"/>
            </a:br>
            <a:r>
              <a:rPr lang="cs-CZ" altLang="cs-CZ"/>
              <a:t/>
            </a:r>
            <a:br>
              <a:rPr lang="cs-CZ" altLang="cs-CZ"/>
            </a:br>
            <a:r>
              <a:rPr lang="cs-CZ" altLang="cs-CZ" sz="2000"/>
              <a:t>1 volně žijící druh – 1 druh cizopasníka – polovina biosféry paraziti</a:t>
            </a:r>
            <a:br>
              <a:rPr lang="cs-CZ" altLang="cs-CZ" sz="2000"/>
            </a:br>
            <a:r>
              <a:rPr lang="cs-CZ" altLang="cs-CZ" sz="2000"/>
              <a:t/>
            </a:r>
            <a:br>
              <a:rPr lang="cs-CZ" altLang="cs-CZ" sz="2000"/>
            </a:br>
            <a:r>
              <a:rPr lang="cs-CZ" altLang="cs-CZ" sz="2000"/>
              <a:t/>
            </a:r>
            <a:br>
              <a:rPr lang="cs-CZ" altLang="cs-CZ" sz="2000"/>
            </a:br>
            <a:r>
              <a:rPr lang="cs-CZ" altLang="cs-CZ" sz="2000" b="1"/>
              <a:t>Parazitismus</a:t>
            </a:r>
            <a:r>
              <a:rPr lang="cs-CZ" altLang="cs-CZ" sz="2000"/>
              <a:t> – 	velmi rozšířený biologický jev </a:t>
            </a:r>
            <a:br>
              <a:rPr lang="cs-CZ" altLang="cs-CZ" sz="2000"/>
            </a:br>
            <a:r>
              <a:rPr lang="cs-CZ" altLang="cs-CZ" sz="2000"/>
              <a:t>                                 úspěšná životní strategie</a:t>
            </a:r>
            <a:br>
              <a:rPr lang="cs-CZ" altLang="cs-CZ" sz="2000"/>
            </a:br>
            <a:endParaRPr lang="cs-CZ" altLang="cs-CZ" sz="200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23728" y="1615153"/>
            <a:ext cx="4896544" cy="58971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947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864519" y="-1110456"/>
            <a:ext cx="5414962" cy="9036050"/>
          </a:xfrm>
          <a:noFill/>
        </p:spPr>
      </p:pic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6877050" y="3854450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6588125" y="3062288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6300788" y="2557463"/>
            <a:ext cx="71437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6804025" y="3565525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6516688" y="2917825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755650" y="6373813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4860925" y="1765300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4572000" y="1836738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3276600" y="2270125"/>
            <a:ext cx="71438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1" name="Oval 13"/>
          <p:cNvSpPr>
            <a:spLocks noChangeArrowheads="1"/>
          </p:cNvSpPr>
          <p:nvPr/>
        </p:nvSpPr>
        <p:spPr bwMode="auto">
          <a:xfrm>
            <a:off x="2916238" y="2636838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2" name="Oval 14"/>
          <p:cNvSpPr>
            <a:spLocks noChangeArrowheads="1"/>
          </p:cNvSpPr>
          <p:nvPr/>
        </p:nvSpPr>
        <p:spPr bwMode="auto">
          <a:xfrm>
            <a:off x="2628900" y="3205163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3" name="Oval 15"/>
          <p:cNvSpPr>
            <a:spLocks noChangeArrowheads="1"/>
          </p:cNvSpPr>
          <p:nvPr/>
        </p:nvSpPr>
        <p:spPr bwMode="auto">
          <a:xfrm>
            <a:off x="2484438" y="3500438"/>
            <a:ext cx="71437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4" name="Oval 17"/>
          <p:cNvSpPr>
            <a:spLocks noChangeArrowheads="1"/>
          </p:cNvSpPr>
          <p:nvPr/>
        </p:nvSpPr>
        <p:spPr bwMode="auto">
          <a:xfrm>
            <a:off x="2413000" y="4357688"/>
            <a:ext cx="71438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5" name="Text Box 18"/>
          <p:cNvSpPr txBox="1">
            <a:spLocks noChangeArrowheads="1"/>
          </p:cNvSpPr>
          <p:nvPr/>
        </p:nvSpPr>
        <p:spPr bwMode="auto">
          <a:xfrm>
            <a:off x="827088" y="6237288"/>
            <a:ext cx="69405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Parasites of </a:t>
            </a:r>
            <a:r>
              <a:rPr lang="cs-CZ" altLang="cs-CZ" sz="1600" b="1" i="1"/>
              <a:t>Homo sapiens                          </a:t>
            </a:r>
            <a:r>
              <a:rPr lang="cs-CZ" altLang="cs-CZ" sz="1600" b="1"/>
              <a:t>other non human parasites </a:t>
            </a:r>
          </a:p>
        </p:txBody>
      </p:sp>
      <p:sp>
        <p:nvSpPr>
          <p:cNvPr id="17426" name="Rectangle 19"/>
          <p:cNvSpPr>
            <a:spLocks noChangeArrowheads="1"/>
          </p:cNvSpPr>
          <p:nvPr/>
        </p:nvSpPr>
        <p:spPr bwMode="auto">
          <a:xfrm>
            <a:off x="-36513" y="476250"/>
            <a:ext cx="431801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27" name="Text Box 20"/>
          <p:cNvSpPr txBox="1">
            <a:spLocks noChangeArrowheads="1"/>
          </p:cNvSpPr>
          <p:nvPr/>
        </p:nvSpPr>
        <p:spPr bwMode="auto">
          <a:xfrm>
            <a:off x="1796019" y="241484"/>
            <a:ext cx="5080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</a:rPr>
              <a:t>Výskyt parazitů u </a:t>
            </a:r>
            <a:r>
              <a:rPr lang="cs-CZ" altLang="cs-CZ" sz="2800" b="1" dirty="0" err="1">
                <a:solidFill>
                  <a:srgbClr val="FF0000"/>
                </a:solidFill>
              </a:rPr>
              <a:t>Eucaryota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sp>
        <p:nvSpPr>
          <p:cNvPr id="17428" name="Oval 21"/>
          <p:cNvSpPr>
            <a:spLocks noChangeArrowheads="1"/>
          </p:cNvSpPr>
          <p:nvPr/>
        </p:nvSpPr>
        <p:spPr bwMode="auto">
          <a:xfrm>
            <a:off x="4787900" y="6381750"/>
            <a:ext cx="71438" cy="7937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07840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icture 2"/>
          <p:cNvSpPr>
            <a:spLocks noChangeAspect="1" noChangeArrowheads="1"/>
          </p:cNvSpPr>
          <p:nvPr/>
        </p:nvSpPr>
        <p:spPr bwMode="auto">
          <a:xfrm>
            <a:off x="-15087600" y="-137699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219" name="Picture 3"/>
          <p:cNvSpPr>
            <a:spLocks noChangeAspect="1" noChangeArrowheads="1"/>
          </p:cNvSpPr>
          <p:nvPr/>
        </p:nvSpPr>
        <p:spPr bwMode="auto">
          <a:xfrm>
            <a:off x="-14871700" y="-135540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220" name="Picture 4"/>
          <p:cNvSpPr>
            <a:spLocks noChangeAspect="1" noChangeArrowheads="1"/>
          </p:cNvSpPr>
          <p:nvPr/>
        </p:nvSpPr>
        <p:spPr bwMode="auto">
          <a:xfrm>
            <a:off x="-14655800" y="-133381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47738"/>
            <a:ext cx="8761413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87824" y="2479249"/>
            <a:ext cx="5472608" cy="58971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289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02630"/>
            <a:ext cx="8229600" cy="92211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200" dirty="0"/>
              <a:t>Současné znalosti diverzitě parazitů </a:t>
            </a:r>
            <a:endParaRPr lang="en-US" altLang="cs-CZ" sz="3200" dirty="0"/>
          </a:p>
        </p:txBody>
      </p:sp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279525"/>
            <a:ext cx="41671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301625" y="1773238"/>
            <a:ext cx="412591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1,000,000 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popsaných druhů</a:t>
            </a:r>
            <a:r>
              <a:rPr lang="en-US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Eucaryot</a:t>
            </a:r>
            <a:endParaRPr lang="en-US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100,000 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popsaných druhů parazitů </a:t>
            </a:r>
            <a:endParaRPr lang="en-US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cs-CZ" sz="2000" dirty="0">
              <a:latin typeface="Arial" panose="020B060402020202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200" y="6480175"/>
            <a:ext cx="2951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cs-CZ" sz="2000" dirty="0">
                <a:latin typeface="+mn-lt"/>
              </a:rPr>
              <a:t>(Poulin &amp; Morand, 2004)</a:t>
            </a:r>
          </a:p>
        </p:txBody>
      </p:sp>
    </p:spTree>
    <p:extLst>
      <p:ext uri="{BB962C8B-B14F-4D97-AF65-F5344CB8AC3E}">
        <p14:creationId xmlns:p14="http://schemas.microsoft.com/office/powerpoint/2010/main" val="3419405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table diverzi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63563"/>
            <a:ext cx="4260850" cy="62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323850" y="2651428"/>
            <a:ext cx="35290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dirty="0"/>
              <a:t>&gt;70 </a:t>
            </a:r>
            <a:r>
              <a:rPr lang="cs-CZ" altLang="cs-CZ" sz="2400" dirty="0"/>
              <a:t>evolučních přeskoků od</a:t>
            </a:r>
            <a:r>
              <a:rPr lang="en-US" altLang="cs-CZ" sz="2400" dirty="0"/>
              <a:t> </a:t>
            </a:r>
            <a:r>
              <a:rPr lang="cs-CZ" altLang="cs-CZ" sz="2400" dirty="0"/>
              <a:t>volně žijících k parazitickým životním formám</a:t>
            </a:r>
            <a:endParaRPr lang="en-US" altLang="cs-CZ" sz="2400" dirty="0"/>
          </a:p>
        </p:txBody>
      </p:sp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76200" y="6480175"/>
            <a:ext cx="2163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cs-CZ" sz="1400">
                <a:latin typeface="Comic Sans MS" pitchFamily="66" charset="0"/>
              </a:rPr>
              <a:t>(Poulin &amp; Morand, 2004)</a:t>
            </a:r>
          </a:p>
        </p:txBody>
      </p:sp>
      <p:sp>
        <p:nvSpPr>
          <p:cNvPr id="63493" name="Obdélník 6"/>
          <p:cNvSpPr>
            <a:spLocks noChangeArrowheads="1"/>
          </p:cNvSpPr>
          <p:nvPr/>
        </p:nvSpPr>
        <p:spPr bwMode="auto">
          <a:xfrm>
            <a:off x="395288" y="379413"/>
            <a:ext cx="36004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Současný stav poznání diverzity cizopasníků</a:t>
            </a:r>
            <a:r>
              <a:rPr lang="en-US" altLang="cs-CZ" sz="2800" dirty="0">
                <a:solidFill>
                  <a:schemeClr val="tx2"/>
                </a:solidFill>
              </a:rPr>
              <a:t> 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23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3" y="2962"/>
            <a:ext cx="9144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4572000" cy="22809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61048"/>
            <a:ext cx="4544497" cy="228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93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36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Evoluční vztahy hlavních skupin </a:t>
            </a:r>
            <a:r>
              <a:rPr lang="cs-CZ" dirty="0" err="1"/>
              <a:t>Platyhelminthes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11" y="1340768"/>
            <a:ext cx="733398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872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03647"/>
            <a:ext cx="9144000" cy="62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3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Parazitismus jako ekologický pojem </a:t>
            </a:r>
          </a:p>
        </p:txBody>
      </p:sp>
      <p:sp>
        <p:nvSpPr>
          <p:cNvPr id="225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2288" y="1341438"/>
            <a:ext cx="8712200" cy="449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Reciproká interakce, výhoda pro parazita, poškození pro hostitele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cs-CZ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/>
              <a:t>V</a:t>
            </a:r>
            <a:r>
              <a:rPr lang="cs-CZ" altLang="cs-CZ" sz="2400" dirty="0" err="1"/>
              <a:t>elmi</a:t>
            </a:r>
            <a:r>
              <a:rPr lang="cs-CZ" altLang="cs-CZ" sz="2400" dirty="0"/>
              <a:t> rozšířený biologický fenomén, vysoká diverzita cizopasníků, vysoká diverzita ekologických nik </a:t>
            </a:r>
            <a:r>
              <a:rPr lang="en-US" altLang="cs-CZ" sz="2400" dirty="0"/>
              <a:t> </a:t>
            </a:r>
            <a:r>
              <a:rPr lang="cs-CZ" altLang="cs-CZ" sz="2400" dirty="0"/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velmi úspěšná životní strategie</a:t>
            </a:r>
            <a:r>
              <a:rPr lang="cs-CZ" altLang="cs-CZ" sz="2000" dirty="0"/>
              <a:t> 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2232025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797425"/>
            <a:ext cx="2519362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4795838"/>
            <a:ext cx="20161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797425"/>
            <a:ext cx="23034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016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Kritéria charakterizující parazita ekologicky</a:t>
            </a:r>
            <a:endParaRPr lang="en-US" altLang="cs-CZ" sz="320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cs-CZ" altLang="cs-CZ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Počet napadených hostitelů</a:t>
            </a: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Vliv parazita na fitness hostitele</a:t>
            </a: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 err="1"/>
              <a:t>Inten</a:t>
            </a:r>
            <a:r>
              <a:rPr lang="cs-CZ" altLang="cs-CZ" sz="2400" dirty="0" err="1"/>
              <a:t>zita</a:t>
            </a:r>
            <a:r>
              <a:rPr lang="cs-CZ" altLang="cs-CZ" sz="2400" dirty="0"/>
              <a:t> infekce a mortalita</a:t>
            </a:r>
            <a:r>
              <a:rPr lang="en-US" altLang="cs-CZ" sz="2400" dirty="0"/>
              <a:t> </a:t>
            </a:r>
            <a:r>
              <a:rPr lang="cs-CZ" altLang="cs-CZ" sz="2400" dirty="0"/>
              <a:t>na sobě závisí nebo nezávisí</a:t>
            </a:r>
            <a:r>
              <a:rPr lang="en-US" altLang="cs-CZ" sz="2400" dirty="0"/>
              <a:t>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Hostitele usmrcuje a nebo ne</a:t>
            </a:r>
            <a:endParaRPr lang="en-US" altLang="cs-CZ" sz="24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71600" y="535033"/>
            <a:ext cx="7272808" cy="58971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260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Typy parazitismu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519113" y="156686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Predátor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Parazitoid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err="1"/>
              <a:t>Mikropredátor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Parazitický kastrátor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Parazitičtí obratlovci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Parazitické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Hnízdní parazitismus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Sociální parazitismus u hmyzu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55776" y="476672"/>
            <a:ext cx="4032448" cy="80573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62" y="1566863"/>
            <a:ext cx="3824895" cy="36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3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/>
          <p:cNvSpPr>
            <a:spLocks noGrp="1"/>
          </p:cNvSpPr>
          <p:nvPr>
            <p:ph type="title"/>
          </p:nvPr>
        </p:nvSpPr>
        <p:spPr>
          <a:xfrm>
            <a:off x="628650" y="404813"/>
            <a:ext cx="7886700" cy="715962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Evoluční strategie parasitismu</a:t>
            </a:r>
          </a:p>
        </p:txBody>
      </p:sp>
      <p:sp>
        <p:nvSpPr>
          <p:cNvPr id="1259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Paraziti přenosní přímo (kontaktem)</a:t>
            </a:r>
          </a:p>
          <a:p>
            <a:r>
              <a:rPr lang="cs-CZ" altLang="cs-CZ"/>
              <a:t>Paraziti přenosní troficky</a:t>
            </a:r>
          </a:p>
          <a:p>
            <a:r>
              <a:rPr lang="cs-CZ" altLang="cs-CZ"/>
              <a:t>Paraziti přenosní vektorem</a:t>
            </a:r>
          </a:p>
          <a:p>
            <a:r>
              <a:rPr lang="cs-CZ" altLang="cs-CZ"/>
              <a:t>Parasitoidi</a:t>
            </a:r>
          </a:p>
          <a:p>
            <a:r>
              <a:rPr lang="cs-CZ" altLang="cs-CZ"/>
              <a:t>Parazitičtí kastrátoři</a:t>
            </a:r>
          </a:p>
          <a:p>
            <a:r>
              <a:rPr lang="cs-CZ" altLang="cs-CZ"/>
              <a:t>Mikropredace 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0236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Fenomén parazitismu</a:t>
            </a:r>
          </a:p>
        </p:txBody>
      </p:sp>
      <p:sp>
        <p:nvSpPr>
          <p:cNvPr id="126979" name="Text Box 5"/>
          <p:cNvSpPr txBox="1">
            <a:spLocks noChangeArrowheads="1"/>
          </p:cNvSpPr>
          <p:nvPr/>
        </p:nvSpPr>
        <p:spPr bwMode="auto">
          <a:xfrm>
            <a:off x="735013" y="1484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6980" name="Text Box 6"/>
          <p:cNvSpPr txBox="1">
            <a:spLocks noChangeArrowheads="1"/>
          </p:cNvSpPr>
          <p:nvPr/>
        </p:nvSpPr>
        <p:spPr bwMode="auto">
          <a:xfrm>
            <a:off x="468313" y="1557338"/>
            <a:ext cx="7720012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Typy vztahů mezi organismy		A		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Parazitismus				+		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Predace					+		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Kompetice					-		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Protokooperace				+		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Mutualismus				+		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Komensalismus				+		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Amensalismus				-		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Neutralismus				0		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     Parazitismus = forma symbiosy	</a:t>
            </a:r>
          </a:p>
        </p:txBody>
      </p:sp>
    </p:spTree>
    <p:extLst>
      <p:ext uri="{BB962C8B-B14F-4D97-AF65-F5344CB8AC3E}">
        <p14:creationId xmlns:p14="http://schemas.microsoft.com/office/powerpoint/2010/main" val="4207144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950" y="188913"/>
            <a:ext cx="5616575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Jak vypadá typický parazit ?</a:t>
            </a:r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566863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000" dirty="0"/>
              <a:t>Napadá jednoho hostitele a má slabé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nebo žádné patogenní působení</a:t>
            </a: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en-US" altLang="cs-CZ" sz="2000" dirty="0"/>
              <a:t>Host</a:t>
            </a:r>
            <a:r>
              <a:rPr lang="cs-CZ" altLang="cs-CZ" sz="2000" dirty="0" err="1"/>
              <a:t>itel</a:t>
            </a:r>
            <a:r>
              <a:rPr lang="cs-CZ" altLang="cs-CZ" sz="2000" dirty="0"/>
              <a:t> přežívá</a:t>
            </a: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en-US" altLang="cs-CZ" sz="2000" dirty="0" err="1"/>
              <a:t>Andreson</a:t>
            </a:r>
            <a:r>
              <a:rPr lang="en-US" altLang="cs-CZ" sz="2000" dirty="0"/>
              <a:t> &amp;  May (1979) 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 </a:t>
            </a:r>
            <a:r>
              <a:rPr lang="en-US" altLang="cs-CZ" sz="2000" dirty="0" err="1"/>
              <a:t>typic</a:t>
            </a:r>
            <a:r>
              <a:rPr lang="cs-CZ" altLang="cs-CZ" sz="2000" dirty="0" err="1"/>
              <a:t>ký</a:t>
            </a:r>
            <a:r>
              <a:rPr lang="en-US" altLang="cs-CZ" sz="2000" dirty="0"/>
              <a:t> para</a:t>
            </a:r>
            <a:r>
              <a:rPr lang="cs-CZ" altLang="cs-CZ" sz="2000" dirty="0" err="1"/>
              <a:t>zit</a:t>
            </a:r>
            <a:r>
              <a:rPr lang="en-US" altLang="cs-CZ" sz="2000" dirty="0"/>
              <a:t> – </a:t>
            </a:r>
            <a:r>
              <a:rPr lang="cs-CZ" altLang="cs-CZ" sz="2000" dirty="0"/>
              <a:t>závislý na </a:t>
            </a:r>
            <a:r>
              <a:rPr lang="en-US" altLang="cs-CZ" sz="2000" dirty="0"/>
              <a:t> 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 i</a:t>
            </a:r>
            <a:r>
              <a:rPr lang="en-US" altLang="cs-CZ" sz="2000" dirty="0" err="1"/>
              <a:t>nten</a:t>
            </a:r>
            <a:r>
              <a:rPr lang="cs-CZ" altLang="cs-CZ" sz="2000" dirty="0" err="1"/>
              <a:t>zitě</a:t>
            </a:r>
            <a:r>
              <a:rPr lang="cs-CZ" altLang="cs-CZ" sz="2000" dirty="0"/>
              <a:t> infekce</a:t>
            </a:r>
            <a:r>
              <a:rPr lang="en-US" altLang="cs-CZ" sz="2000" dirty="0"/>
              <a:t> (ma</a:t>
            </a:r>
            <a:r>
              <a:rPr lang="cs-CZ" altLang="cs-CZ" sz="2000" dirty="0"/>
              <a:t>k</a:t>
            </a:r>
            <a:r>
              <a:rPr lang="en-US" altLang="cs-CZ" sz="2000" dirty="0" err="1"/>
              <a:t>ropara</a:t>
            </a:r>
            <a:r>
              <a:rPr lang="cs-CZ" altLang="cs-CZ" sz="2000" dirty="0" err="1"/>
              <a:t>zit</a:t>
            </a:r>
            <a:r>
              <a:rPr lang="en-US" altLang="cs-CZ" sz="2000" dirty="0"/>
              <a:t>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 </a:t>
            </a:r>
            <a:r>
              <a:rPr lang="en-US" altLang="cs-CZ" sz="2000" dirty="0" err="1"/>
              <a:t>patogen</a:t>
            </a:r>
            <a:r>
              <a:rPr lang="en-US" altLang="cs-CZ" sz="2000" dirty="0"/>
              <a:t> – </a:t>
            </a:r>
            <a:r>
              <a:rPr lang="cs-CZ" altLang="cs-CZ" sz="2000" dirty="0"/>
              <a:t>nezávislý na intenzitě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  infekce </a:t>
            </a:r>
            <a:r>
              <a:rPr lang="en-US" altLang="cs-CZ" sz="2000" dirty="0"/>
              <a:t>(mi</a:t>
            </a:r>
            <a:r>
              <a:rPr lang="cs-CZ" altLang="cs-CZ" sz="2000" dirty="0"/>
              <a:t>k</a:t>
            </a:r>
            <a:r>
              <a:rPr lang="en-US" altLang="cs-CZ" sz="2000" dirty="0" err="1"/>
              <a:t>ropara</a:t>
            </a:r>
            <a:r>
              <a:rPr lang="cs-CZ" altLang="cs-CZ" sz="2000" dirty="0" err="1"/>
              <a:t>zit</a:t>
            </a:r>
            <a:r>
              <a:rPr lang="en-US" altLang="cs-CZ" sz="2000" dirty="0"/>
              <a:t>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cs-CZ" sz="2000" dirty="0"/>
              <a:t>!!! </a:t>
            </a:r>
            <a:r>
              <a:rPr lang="en-US" altLang="cs-CZ" sz="2000" dirty="0" err="1"/>
              <a:t>Tro</a:t>
            </a:r>
            <a:r>
              <a:rPr lang="cs-CZ" altLang="cs-CZ" sz="2000" dirty="0" err="1"/>
              <a:t>ficky</a:t>
            </a:r>
            <a:r>
              <a:rPr lang="cs-CZ" altLang="cs-CZ" sz="2000" dirty="0"/>
              <a:t> přenosný typicky parazit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nebo patogen</a:t>
            </a:r>
            <a:r>
              <a:rPr lang="en-US" altLang="cs-CZ" sz="2000" dirty="0"/>
              <a:t> </a:t>
            </a:r>
            <a:r>
              <a:rPr lang="cs-CZ" altLang="cs-CZ" sz="2000" dirty="0"/>
              <a:t>vyžaduje usmrcení hostitele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/>
              <a:t>    - častá manipulace chováním hostitele</a:t>
            </a:r>
            <a:endParaRPr lang="en-US" altLang="cs-CZ" sz="2000" dirty="0"/>
          </a:p>
        </p:txBody>
      </p:sp>
      <p:pic>
        <p:nvPicPr>
          <p:cNvPr id="126980" name="Picture 5" descr="Výsledek obrázku pro adult tremat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0350"/>
            <a:ext cx="8683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AutoShape 7" descr="Výsledek obrázku pro Giardia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</a:endParaRPr>
          </a:p>
        </p:txBody>
      </p:sp>
      <p:pic>
        <p:nvPicPr>
          <p:cNvPr id="126982" name="Picture 9" descr="Výsledek obrázku pro Giar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88913"/>
            <a:ext cx="17272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11" descr="life_c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3925888"/>
            <a:ext cx="2193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Picture 13" descr="Fig. 21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5365750"/>
            <a:ext cx="1128712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5" name="Picture 15" descr="Výsledek obrázku pro Anisak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08275"/>
            <a:ext cx="2159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6" name="Picture 17" descr="Výsledek obrázku pro Anisak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7338"/>
            <a:ext cx="187007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094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/>
              <a:t>Parasitoid</a:t>
            </a:r>
            <a:endParaRPr lang="cs-CZ" altLang="cs-CZ" sz="3200" dirty="0"/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017588"/>
            <a:ext cx="8540750" cy="4498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Jeden hostitel</a:t>
            </a: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en-TT" altLang="cs-CZ" sz="2400" dirty="0"/>
              <a:t>Host</a:t>
            </a:r>
            <a:r>
              <a:rPr lang="cs-CZ" altLang="cs-CZ" sz="2400" dirty="0" err="1"/>
              <a:t>itel</a:t>
            </a:r>
            <a:r>
              <a:rPr lang="cs-CZ" altLang="cs-CZ" sz="2400" dirty="0"/>
              <a:t> je usmrcován</a:t>
            </a: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en-TT" altLang="cs-CZ" sz="2400" dirty="0"/>
              <a:t>Parasitic</a:t>
            </a:r>
            <a:r>
              <a:rPr lang="cs-CZ" altLang="cs-CZ" sz="2400" dirty="0" err="1"/>
              <a:t>ké</a:t>
            </a:r>
            <a:r>
              <a:rPr lang="en-TT" altLang="cs-CZ" sz="2400" dirty="0"/>
              <a:t> </a:t>
            </a:r>
            <a:r>
              <a:rPr lang="en-TT" altLang="cs-CZ" sz="2400" dirty="0" err="1"/>
              <a:t>larv</a:t>
            </a:r>
            <a:r>
              <a:rPr lang="cs-CZ" altLang="cs-CZ" sz="2400" dirty="0"/>
              <a:t>y</a:t>
            </a:r>
            <a:r>
              <a:rPr lang="en-TT" altLang="cs-CZ" sz="2400" dirty="0"/>
              <a:t> o</a:t>
            </a:r>
            <a:r>
              <a:rPr lang="cs-CZ" altLang="cs-CZ" sz="2400" dirty="0"/>
              <a:t> hmyzu</a:t>
            </a:r>
            <a:r>
              <a:rPr lang="en-TT" altLang="cs-CZ" sz="2400" dirty="0"/>
              <a:t> </a:t>
            </a:r>
            <a:r>
              <a:rPr lang="en-TT" altLang="cs-CZ" sz="2400" dirty="0" err="1"/>
              <a:t>Diptera</a:t>
            </a:r>
            <a:r>
              <a:rPr lang="en-TT" altLang="cs-CZ" sz="2400" dirty="0"/>
              <a:t> (</a:t>
            </a:r>
            <a:r>
              <a:rPr lang="en-TT" altLang="cs-CZ" sz="2400" dirty="0" err="1">
                <a:effectLst/>
              </a:rPr>
              <a:t>Tachinidae</a:t>
            </a:r>
            <a:r>
              <a:rPr lang="en-TT" altLang="cs-CZ" sz="2400" dirty="0">
                <a:effectLst/>
              </a:rPr>
              <a:t>)</a:t>
            </a:r>
            <a:r>
              <a:rPr lang="en-TT" altLang="cs-CZ" sz="2400" dirty="0"/>
              <a:t> a Hymenoptera (</a:t>
            </a:r>
            <a:r>
              <a:rPr lang="en-TT" altLang="cs-CZ" sz="2400" dirty="0" err="1"/>
              <a:t>Chalcidoidea</a:t>
            </a:r>
            <a:r>
              <a:rPr lang="en-TT" altLang="cs-CZ" sz="2400" dirty="0"/>
              <a:t>, </a:t>
            </a:r>
            <a:r>
              <a:rPr lang="en-TT" altLang="cs-CZ" sz="2400" dirty="0" err="1"/>
              <a:t>Braconidae</a:t>
            </a:r>
            <a:r>
              <a:rPr lang="en-TT" altLang="cs-CZ" sz="2400" dirty="0"/>
              <a:t>), </a:t>
            </a:r>
            <a:r>
              <a:rPr lang="cs-CZ" altLang="cs-CZ" sz="2400" dirty="0"/>
              <a:t>f</a:t>
            </a:r>
            <a:r>
              <a:rPr lang="en-TT" altLang="cs-CZ" sz="2400" dirty="0"/>
              <a:t>y</a:t>
            </a:r>
            <a:r>
              <a:rPr lang="cs-CZ" altLang="cs-CZ" sz="2400" dirty="0" err="1"/>
              <a:t>ziologické</a:t>
            </a:r>
            <a:r>
              <a:rPr lang="cs-CZ" altLang="cs-CZ" sz="2400" dirty="0"/>
              <a:t> adaptace</a:t>
            </a:r>
            <a:r>
              <a:rPr lang="en-TT" altLang="cs-CZ" sz="2400" dirty="0"/>
              <a:t>  (endosymbiotic</a:t>
            </a:r>
            <a:r>
              <a:rPr lang="cs-CZ" altLang="cs-CZ" sz="2400" dirty="0" err="1"/>
              <a:t>ké</a:t>
            </a:r>
            <a:r>
              <a:rPr lang="en-TT" altLang="cs-CZ" sz="2400" dirty="0"/>
              <a:t> </a:t>
            </a:r>
            <a:r>
              <a:rPr lang="en-TT" altLang="cs-CZ" sz="2400" dirty="0" err="1"/>
              <a:t>vir</a:t>
            </a:r>
            <a:r>
              <a:rPr lang="cs-CZ" altLang="cs-CZ" sz="2400" dirty="0"/>
              <a:t>y</a:t>
            </a:r>
            <a:r>
              <a:rPr lang="en-TT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TT" altLang="cs-CZ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►"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Samičky kladou vajíčka do hostitele, líhnoucí se larvy jsou parazitické 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4763"/>
            <a:ext cx="20955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084763"/>
            <a:ext cx="20955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76250"/>
            <a:ext cx="20955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08500"/>
            <a:ext cx="1601788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084763"/>
            <a:ext cx="2276475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90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z="3200" dirty="0"/>
              <a:t>Para</a:t>
            </a:r>
            <a:r>
              <a:rPr lang="cs-CZ" altLang="cs-CZ" sz="3200" dirty="0"/>
              <a:t>z</a:t>
            </a:r>
            <a:r>
              <a:rPr lang="en-US" altLang="cs-CZ" sz="3200" dirty="0" err="1"/>
              <a:t>itic</a:t>
            </a:r>
            <a:r>
              <a:rPr lang="cs-CZ" altLang="cs-CZ" sz="3200" dirty="0" err="1"/>
              <a:t>ký</a:t>
            </a:r>
            <a:r>
              <a:rPr lang="en-US" altLang="cs-CZ" sz="3200" dirty="0"/>
              <a:t> </a:t>
            </a:r>
            <a:r>
              <a:rPr lang="cs-CZ" altLang="cs-CZ" sz="3200" dirty="0"/>
              <a:t>k</a:t>
            </a:r>
            <a:r>
              <a:rPr lang="en-US" altLang="cs-CZ" sz="3200" dirty="0" err="1"/>
              <a:t>astr</a:t>
            </a:r>
            <a:r>
              <a:rPr lang="cs-CZ" altLang="cs-CZ" sz="3200" dirty="0"/>
              <a:t>á</a:t>
            </a:r>
            <a:r>
              <a:rPr lang="en-US" altLang="cs-CZ" sz="3200" dirty="0"/>
              <a:t>tor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196975"/>
            <a:ext cx="8540750" cy="449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 err="1"/>
              <a:t>Energ</a:t>
            </a:r>
            <a:r>
              <a:rPr lang="cs-CZ" altLang="cs-CZ" sz="2400" dirty="0" err="1"/>
              <a:t>ie</a:t>
            </a:r>
            <a:r>
              <a:rPr lang="cs-CZ" altLang="cs-CZ" sz="2400" dirty="0"/>
              <a:t> sloužící hostiteli k reprodukci je využívána parazitem</a:t>
            </a: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>
                <a:solidFill>
                  <a:srgbClr val="FF0000"/>
                </a:solidFill>
              </a:rPr>
              <a:t>Para</a:t>
            </a:r>
            <a:r>
              <a:rPr lang="cs-CZ" altLang="cs-CZ" sz="2400" dirty="0">
                <a:solidFill>
                  <a:srgbClr val="FF0000"/>
                </a:solidFill>
              </a:rPr>
              <a:t>z</a:t>
            </a:r>
            <a:r>
              <a:rPr lang="en-US" altLang="cs-CZ" sz="2400" dirty="0" err="1">
                <a:solidFill>
                  <a:srgbClr val="FF0000"/>
                </a:solidFill>
              </a:rPr>
              <a:t>itic</a:t>
            </a:r>
            <a:r>
              <a:rPr lang="cs-CZ" altLang="cs-CZ" sz="2400" dirty="0" err="1">
                <a:solidFill>
                  <a:srgbClr val="FF0000"/>
                </a:solidFill>
              </a:rPr>
              <a:t>ký</a:t>
            </a:r>
            <a:r>
              <a:rPr lang="en-US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ka</a:t>
            </a:r>
            <a:r>
              <a:rPr lang="en-US" altLang="cs-CZ" sz="2400" dirty="0" err="1">
                <a:solidFill>
                  <a:srgbClr val="FF0000"/>
                </a:solidFill>
              </a:rPr>
              <a:t>str</a:t>
            </a:r>
            <a:r>
              <a:rPr lang="cs-CZ" altLang="cs-CZ" sz="2400" dirty="0">
                <a:solidFill>
                  <a:srgbClr val="FF0000"/>
                </a:solidFill>
              </a:rPr>
              <a:t>á</a:t>
            </a:r>
            <a:r>
              <a:rPr lang="en-US" altLang="cs-CZ" sz="2400" dirty="0">
                <a:solidFill>
                  <a:srgbClr val="FF0000"/>
                </a:solidFill>
              </a:rPr>
              <a:t>tor</a:t>
            </a:r>
            <a:r>
              <a:rPr lang="cs-CZ" altLang="cs-CZ" sz="2400" dirty="0">
                <a:solidFill>
                  <a:srgbClr val="FF0000"/>
                </a:solidFill>
              </a:rPr>
              <a:t> -</a:t>
            </a:r>
            <a:r>
              <a:rPr lang="en-US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zabíjí hostitele v evolučním slova smyslu</a:t>
            </a: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endParaRPr lang="en-US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>
                <a:solidFill>
                  <a:srgbClr val="FF0000"/>
                </a:solidFill>
              </a:rPr>
              <a:t>Částečný</a:t>
            </a:r>
            <a:r>
              <a:rPr lang="en-US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>
                <a:solidFill>
                  <a:srgbClr val="FF0000"/>
                </a:solidFill>
              </a:rPr>
              <a:t>k</a:t>
            </a:r>
            <a:r>
              <a:rPr lang="en-US" altLang="cs-CZ" sz="2400" dirty="0" err="1">
                <a:solidFill>
                  <a:srgbClr val="FF0000"/>
                </a:solidFill>
              </a:rPr>
              <a:t>astr</a:t>
            </a:r>
            <a:r>
              <a:rPr lang="cs-CZ" altLang="cs-CZ" sz="2400" dirty="0">
                <a:solidFill>
                  <a:srgbClr val="FF0000"/>
                </a:solidFill>
              </a:rPr>
              <a:t>á</a:t>
            </a:r>
            <a:r>
              <a:rPr lang="en-US" altLang="cs-CZ" sz="2400" dirty="0">
                <a:solidFill>
                  <a:srgbClr val="FF0000"/>
                </a:solidFill>
              </a:rPr>
              <a:t>tor </a:t>
            </a:r>
            <a:r>
              <a:rPr lang="en-US" altLang="cs-CZ" sz="2400" dirty="0"/>
              <a:t>– </a:t>
            </a:r>
            <a:r>
              <a:rPr lang="cs-CZ" altLang="cs-CZ" sz="2400" dirty="0"/>
              <a:t>přechod mezi typickým parazitem a parazitickým kastrátorem</a:t>
            </a:r>
            <a:endParaRPr lang="en-US" altLang="cs-CZ" sz="24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652963"/>
            <a:ext cx="2592388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6" descr="Výsledek obrázku pro hymenolepis diminuta cysticerco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122738"/>
            <a:ext cx="338455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931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Krevsající</a:t>
            </a:r>
            <a:r>
              <a:rPr lang="cs-CZ" dirty="0"/>
              <a:t> členovci - </a:t>
            </a:r>
            <a:r>
              <a:rPr lang="cs-CZ" dirty="0" err="1"/>
              <a:t>Mikropredátoři</a:t>
            </a:r>
            <a:r>
              <a:rPr lang="cs-CZ" dirty="0"/>
              <a:t>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84013"/>
            <a:ext cx="4795027" cy="631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820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Ryby jako (</a:t>
            </a:r>
            <a:r>
              <a:rPr lang="cs-CZ" dirty="0" err="1"/>
              <a:t>ekto</a:t>
            </a:r>
            <a:r>
              <a:rPr lang="cs-CZ" dirty="0"/>
              <a:t>)paraziti - mihule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1406"/>
            <a:ext cx="4788023" cy="26926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3886"/>
            <a:ext cx="3852047" cy="18141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11" y="5028003"/>
            <a:ext cx="2700482" cy="18299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70" y="2924944"/>
            <a:ext cx="4811594" cy="2141984"/>
          </a:xfrm>
          <a:prstGeom prst="rect">
            <a:avLst/>
          </a:prstGeom>
        </p:spPr>
      </p:pic>
      <p:sp>
        <p:nvSpPr>
          <p:cNvPr id="9" name="AutoShape 2" descr="Mihule Potoční - Lampetra planeri - Místní rybářská skupina Odry"/>
          <p:cNvSpPr>
            <a:spLocks noChangeAspect="1" noChangeArrowheads="1"/>
          </p:cNvSpPr>
          <p:nvPr/>
        </p:nvSpPr>
        <p:spPr bwMode="auto">
          <a:xfrm>
            <a:off x="63500" y="-136525"/>
            <a:ext cx="33051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4" descr="Mihule Potoční - Lampetra planeri - Místní rybářská skupina Odry"/>
          <p:cNvSpPr>
            <a:spLocks noChangeAspect="1" noChangeArrowheads="1"/>
          </p:cNvSpPr>
          <p:nvPr/>
        </p:nvSpPr>
        <p:spPr bwMode="auto">
          <a:xfrm>
            <a:off x="215900" y="15875"/>
            <a:ext cx="33051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29319"/>
            <a:ext cx="3801769" cy="159156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69952" y="3455188"/>
            <a:ext cx="3923928" cy="286344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2579" y="3220390"/>
            <a:ext cx="2103059" cy="151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89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70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3000" dirty="0"/>
              <a:t>Ryby jako (</a:t>
            </a:r>
            <a:r>
              <a:rPr lang="cs-CZ" sz="3000" dirty="0" err="1"/>
              <a:t>endo</a:t>
            </a:r>
            <a:r>
              <a:rPr lang="cs-CZ" sz="3000" dirty="0"/>
              <a:t>)paraziti – hořavka duhová ???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0728"/>
            <a:ext cx="3744416" cy="18984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61" y="1163113"/>
            <a:ext cx="3024336" cy="19395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14" y="4722977"/>
            <a:ext cx="2137826" cy="21378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010" y="1079492"/>
            <a:ext cx="1676790" cy="17174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08" y="4437112"/>
            <a:ext cx="3442286" cy="24208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10" y="2903501"/>
            <a:ext cx="3252438" cy="2047939"/>
          </a:xfrm>
          <a:prstGeom prst="rect">
            <a:avLst/>
          </a:prstGeom>
        </p:spPr>
      </p:pic>
      <p:pic>
        <p:nvPicPr>
          <p:cNvPr id="9218" name="Picture 2" descr="Fish and mussels: Importance of fish for freshwater mussel conservation -  Modesto - 2018 - Fish and Fisheries - Wiley Online Library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7" y="2780928"/>
            <a:ext cx="3223037" cy="40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63" y="2879213"/>
            <a:ext cx="2357400" cy="20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7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433"/>
            <a:ext cx="9144000" cy="616530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cs-CZ" dirty="0"/>
              <a:t>Parazitické rostliny - fytopatologie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46" y="4576666"/>
            <a:ext cx="3773110" cy="22710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42" y="4581128"/>
            <a:ext cx="1512168" cy="22768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110" y="4581128"/>
            <a:ext cx="1699402" cy="226878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6666"/>
            <a:ext cx="3163646" cy="228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04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Variace evoluční strategií parazitismu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Hyperparazitismus</a:t>
            </a:r>
            <a:endParaRPr lang="cs-CZ" dirty="0"/>
          </a:p>
          <a:p>
            <a:pPr>
              <a:defRPr/>
            </a:pPr>
            <a:r>
              <a:rPr lang="cs-CZ" dirty="0"/>
              <a:t>Sociální parazitismus</a:t>
            </a:r>
          </a:p>
          <a:p>
            <a:pPr>
              <a:defRPr/>
            </a:pPr>
            <a:r>
              <a:rPr lang="cs-CZ" dirty="0"/>
              <a:t>Hnízdní parazitismus</a:t>
            </a:r>
          </a:p>
          <a:p>
            <a:pPr>
              <a:defRPr/>
            </a:pPr>
            <a:r>
              <a:rPr lang="cs-CZ" dirty="0" err="1"/>
              <a:t>Kleptoparazitismus</a:t>
            </a:r>
            <a:endParaRPr lang="cs-CZ" dirty="0"/>
          </a:p>
          <a:p>
            <a:pPr>
              <a:defRPr/>
            </a:pPr>
            <a:r>
              <a:rPr lang="cs-CZ" dirty="0"/>
              <a:t>Sexuální parazitismus</a:t>
            </a:r>
          </a:p>
          <a:p>
            <a:pPr>
              <a:defRPr/>
            </a:pPr>
            <a:r>
              <a:rPr lang="cs-CZ" dirty="0" err="1"/>
              <a:t>Adelphoparazisimus</a:t>
            </a:r>
            <a:endParaRPr lang="cs-CZ" dirty="0"/>
          </a:p>
          <a:p>
            <a:pPr marL="0" indent="0">
              <a:buFontTx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5113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476673"/>
            <a:ext cx="4824536" cy="55202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Hyperparasitismus</a:t>
            </a:r>
          </a:p>
        </p:txBody>
      </p:sp>
      <p:pic>
        <p:nvPicPr>
          <p:cNvPr id="131075" name="Picture 2" descr="https://upload.wikimedia.org/wikipedia/commons/thumb/6/65/Pteromalid_hyperparasitoid.jpg/220px-Pteromalid_hyperparasit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646238"/>
            <a:ext cx="24542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Obdélník 2"/>
          <p:cNvSpPr>
            <a:spLocks noChangeArrowheads="1"/>
          </p:cNvSpPr>
          <p:nvPr/>
        </p:nvSpPr>
        <p:spPr bwMode="auto">
          <a:xfrm>
            <a:off x="323850" y="5045075"/>
            <a:ext cx="22923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900">
                <a:solidFill>
                  <a:srgbClr val="202122"/>
                </a:solidFill>
              </a:rPr>
              <a:t>A hyperparasitoid wasp (</a:t>
            </a:r>
            <a:r>
              <a:rPr lang="cs-CZ" altLang="cs-CZ" sz="900">
                <a:solidFill>
                  <a:srgbClr val="0645AD"/>
                </a:solidFill>
                <a:hlinkClick r:id="rId3" tooltip="Pteromalidae"/>
              </a:rPr>
              <a:t>Pteromalidae</a:t>
            </a:r>
            <a:r>
              <a:rPr lang="cs-CZ" altLang="cs-CZ" sz="900">
                <a:solidFill>
                  <a:srgbClr val="202122"/>
                </a:solidFill>
              </a:rPr>
              <a:t>) on </a:t>
            </a:r>
          </a:p>
          <a:p>
            <a:r>
              <a:rPr lang="cs-CZ" altLang="cs-CZ" sz="900">
                <a:solidFill>
                  <a:srgbClr val="202122"/>
                </a:solidFill>
              </a:rPr>
              <a:t>the cocoons of its host, a </a:t>
            </a:r>
            <a:r>
              <a:rPr lang="cs-CZ" altLang="cs-CZ" sz="900">
                <a:solidFill>
                  <a:srgbClr val="0645AD"/>
                </a:solidFill>
                <a:hlinkClick r:id="rId4" tooltip="Braconid wasp"/>
              </a:rPr>
              <a:t>braconid wasp</a:t>
            </a:r>
            <a:r>
              <a:rPr lang="cs-CZ" altLang="cs-CZ" sz="900">
                <a:solidFill>
                  <a:srgbClr val="202122"/>
                </a:solidFill>
              </a:rPr>
              <a:t> </a:t>
            </a:r>
          </a:p>
          <a:p>
            <a:r>
              <a:rPr lang="cs-CZ" altLang="cs-CZ" sz="900">
                <a:solidFill>
                  <a:srgbClr val="202122"/>
                </a:solidFill>
              </a:rPr>
              <a:t>(subfamily </a:t>
            </a:r>
            <a:r>
              <a:rPr lang="cs-CZ" altLang="cs-CZ" sz="900">
                <a:solidFill>
                  <a:srgbClr val="0645AD"/>
                </a:solidFill>
                <a:hlinkClick r:id="rId5" tooltip="Microgastrinae"/>
              </a:rPr>
              <a:t>Microgastrinae</a:t>
            </a:r>
            <a:r>
              <a:rPr lang="cs-CZ" altLang="cs-CZ" sz="900">
                <a:solidFill>
                  <a:srgbClr val="202122"/>
                </a:solidFill>
              </a:rPr>
              <a:t>), itself a </a:t>
            </a:r>
          </a:p>
          <a:p>
            <a:r>
              <a:rPr lang="cs-CZ" altLang="cs-CZ" sz="900">
                <a:solidFill>
                  <a:srgbClr val="0645AD"/>
                </a:solidFill>
                <a:hlinkClick r:id="rId6" tooltip="Koinobiont"/>
              </a:rPr>
              <a:t>koinobiont</a:t>
            </a:r>
            <a:r>
              <a:rPr lang="cs-CZ" altLang="cs-CZ" sz="900">
                <a:solidFill>
                  <a:srgbClr val="202122"/>
                </a:solidFill>
              </a:rPr>
              <a:t> parasitoid of </a:t>
            </a:r>
            <a:r>
              <a:rPr lang="cs-CZ" altLang="cs-CZ" sz="900">
                <a:solidFill>
                  <a:srgbClr val="0645AD"/>
                </a:solidFill>
                <a:hlinkClick r:id="rId7" tooltip="Lepidoptera"/>
              </a:rPr>
              <a:t>Lepidoptera</a:t>
            </a:r>
            <a:endParaRPr lang="cs-CZ" altLang="cs-CZ" sz="900"/>
          </a:p>
        </p:txBody>
      </p:sp>
      <p:pic>
        <p:nvPicPr>
          <p:cNvPr id="131077" name="Picture 4" descr="https://upload.wikimedia.org/wikipedia/commons/thumb/6/6a/Parasite140019-fig4_Nosema_podocotyloidis_-_Hyperparasitic_Microsporidia.tif/lossy-page1-1024px-Parasite140019-fig4_Nosema_podocotyloidis_-_Hyperparasitic_Microsporidia.ti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1646238"/>
            <a:ext cx="3189288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Obdélník 3"/>
          <p:cNvSpPr>
            <a:spLocks noChangeArrowheads="1"/>
          </p:cNvSpPr>
          <p:nvPr/>
        </p:nvSpPr>
        <p:spPr bwMode="auto">
          <a:xfrm>
            <a:off x="2792413" y="5068888"/>
            <a:ext cx="26812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900">
                <a:solidFill>
                  <a:srgbClr val="202122"/>
                </a:solidFill>
              </a:rPr>
              <a:t>A hyperparasitic </a:t>
            </a:r>
            <a:r>
              <a:rPr lang="cs-CZ" altLang="cs-CZ" sz="900">
                <a:solidFill>
                  <a:srgbClr val="0645AD"/>
                </a:solidFill>
                <a:hlinkClick r:id="rId9" tooltip="Microsporidia"/>
              </a:rPr>
              <a:t>microsporidian</a:t>
            </a:r>
            <a:r>
              <a:rPr lang="cs-CZ" altLang="cs-CZ" sz="900">
                <a:solidFill>
                  <a:srgbClr val="202122"/>
                </a:solidFill>
              </a:rPr>
              <a:t>, </a:t>
            </a:r>
            <a:r>
              <a:rPr lang="cs-CZ" altLang="cs-CZ" sz="900" i="1">
                <a:solidFill>
                  <a:srgbClr val="202122"/>
                </a:solidFill>
              </a:rPr>
              <a:t>Nosema podocotyloidis</a:t>
            </a:r>
            <a:r>
              <a:rPr lang="cs-CZ" altLang="cs-CZ" sz="900">
                <a:solidFill>
                  <a:srgbClr val="202122"/>
                </a:solidFill>
              </a:rPr>
              <a:t>, a parasite of a </a:t>
            </a:r>
            <a:r>
              <a:rPr lang="cs-CZ" altLang="cs-CZ" sz="900">
                <a:solidFill>
                  <a:srgbClr val="0645AD"/>
                </a:solidFill>
                <a:hlinkClick r:id="rId10" tooltip="Digenea"/>
              </a:rPr>
              <a:t>digenean</a:t>
            </a:r>
            <a:r>
              <a:rPr lang="cs-CZ" altLang="cs-CZ" sz="900">
                <a:solidFill>
                  <a:srgbClr val="202122"/>
                </a:solidFill>
              </a:rPr>
              <a:t>, </a:t>
            </a:r>
            <a:r>
              <a:rPr lang="cs-CZ" altLang="cs-CZ" sz="900" i="1">
                <a:solidFill>
                  <a:srgbClr val="202122"/>
                </a:solidFill>
              </a:rPr>
              <a:t>Podocotyloides magnatestis</a:t>
            </a:r>
            <a:r>
              <a:rPr lang="cs-CZ" altLang="cs-CZ" sz="900">
                <a:solidFill>
                  <a:srgbClr val="202122"/>
                </a:solidFill>
              </a:rPr>
              <a:t>, itself a parasite of the fish </a:t>
            </a:r>
            <a:r>
              <a:rPr lang="cs-CZ" altLang="cs-CZ" sz="900" i="1">
                <a:solidFill>
                  <a:srgbClr val="202122"/>
                </a:solidFill>
              </a:rPr>
              <a:t>Parapristipoma octolineatum</a:t>
            </a:r>
            <a:r>
              <a:rPr lang="cs-CZ" altLang="cs-CZ" sz="900" baseline="30000">
                <a:solidFill>
                  <a:srgbClr val="0645AD"/>
                </a:solidFill>
                <a:hlinkClick r:id="rId11"/>
              </a:rPr>
              <a:t>[1</a:t>
            </a:r>
            <a:r>
              <a:rPr lang="cs-CZ" altLang="cs-CZ" baseline="30000">
                <a:solidFill>
                  <a:srgbClr val="0645AD"/>
                </a:solidFill>
                <a:hlinkClick r:id="rId11"/>
              </a:rPr>
              <a:t>]</a:t>
            </a:r>
            <a:endParaRPr lang="cs-CZ" altLang="cs-CZ"/>
          </a:p>
        </p:txBody>
      </p:sp>
      <p:pic>
        <p:nvPicPr>
          <p:cNvPr id="131079" name="Picture 6" descr="https://upload.wikimedia.org/wikipedia/commons/thumb/f/f9/Parasite200168-fig1_Triple_barcoding_for_a_hyperparasite%2C_its_parasitic_host%2C_and_the_host_itself.png/800px-Parasite200168-fig1_Triple_barcoding_for_a_hyperparasite%2C_its_parasitic_host%2C_and_the_host_itself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1028700"/>
            <a:ext cx="213042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0" name="Obdélník 4"/>
          <p:cNvSpPr>
            <a:spLocks noChangeArrowheads="1"/>
          </p:cNvSpPr>
          <p:nvPr/>
        </p:nvSpPr>
        <p:spPr bwMode="auto">
          <a:xfrm>
            <a:off x="5667375" y="5029200"/>
            <a:ext cx="24844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900">
                <a:solidFill>
                  <a:srgbClr val="202122"/>
                </a:solidFill>
              </a:rPr>
              <a:t>The hyperparasitic </a:t>
            </a:r>
            <a:r>
              <a:rPr lang="cs-CZ" altLang="cs-CZ" sz="900">
                <a:solidFill>
                  <a:srgbClr val="0645AD"/>
                </a:solidFill>
                <a:hlinkClick r:id="rId13" tooltip="Monogenea"/>
              </a:rPr>
              <a:t>monogenean</a:t>
            </a:r>
            <a:r>
              <a:rPr lang="cs-CZ" altLang="cs-CZ" sz="900">
                <a:solidFill>
                  <a:srgbClr val="202122"/>
                </a:solidFill>
              </a:rPr>
              <a:t> </a:t>
            </a:r>
            <a:r>
              <a:rPr lang="cs-CZ" altLang="cs-CZ" sz="900" i="1">
                <a:solidFill>
                  <a:srgbClr val="0645AD"/>
                </a:solidFill>
                <a:hlinkClick r:id="rId14" tooltip="Cyclocotyla (worm)"/>
              </a:rPr>
              <a:t>Cyclocotyla</a:t>
            </a:r>
            <a:r>
              <a:rPr lang="cs-CZ" altLang="cs-CZ" sz="900" i="1">
                <a:solidFill>
                  <a:srgbClr val="202122"/>
                </a:solidFill>
              </a:rPr>
              <a:t> bellones</a:t>
            </a:r>
            <a:r>
              <a:rPr lang="cs-CZ" altLang="cs-CZ" sz="900">
                <a:solidFill>
                  <a:srgbClr val="202122"/>
                </a:solidFill>
              </a:rPr>
              <a:t> is found on </a:t>
            </a:r>
            <a:r>
              <a:rPr lang="cs-CZ" altLang="cs-CZ" sz="900" i="1">
                <a:solidFill>
                  <a:srgbClr val="0645AD"/>
                </a:solidFill>
                <a:hlinkClick r:id="rId15" tooltip="Ceratothoa"/>
              </a:rPr>
              <a:t>Ceratothoa</a:t>
            </a:r>
            <a:r>
              <a:rPr lang="cs-CZ" altLang="cs-CZ" sz="900" i="1">
                <a:solidFill>
                  <a:srgbClr val="202122"/>
                </a:solidFill>
              </a:rPr>
              <a:t> parallela</a:t>
            </a:r>
            <a:r>
              <a:rPr lang="cs-CZ" altLang="cs-CZ" sz="900">
                <a:solidFill>
                  <a:srgbClr val="202122"/>
                </a:solidFill>
              </a:rPr>
              <a:t>, a cymothoid isopod parasite of the sparid fish </a:t>
            </a:r>
            <a:r>
              <a:rPr lang="cs-CZ" altLang="cs-CZ" sz="900" i="1" u="sng">
                <a:solidFill>
                  <a:srgbClr val="FAA700"/>
                </a:solidFill>
                <a:hlinkClick r:id="rId16" tooltip="Boops boops"/>
              </a:rPr>
              <a:t>Boops boops</a:t>
            </a:r>
            <a:endParaRPr lang="cs-CZ" altLang="cs-CZ" sz="900"/>
          </a:p>
        </p:txBody>
      </p:sp>
    </p:spTree>
    <p:extLst>
      <p:ext uri="{BB962C8B-B14F-4D97-AF65-F5344CB8AC3E}">
        <p14:creationId xmlns:p14="http://schemas.microsoft.com/office/powerpoint/2010/main" val="2779241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61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692697"/>
            <a:ext cx="4733156" cy="72008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Hyperparasitismus</a:t>
            </a:r>
          </a:p>
        </p:txBody>
      </p:sp>
      <p:sp>
        <p:nvSpPr>
          <p:cNvPr id="132099" name="TextovéPole 2"/>
          <p:cNvSpPr txBox="1">
            <a:spLocks noChangeArrowheads="1"/>
          </p:cNvSpPr>
          <p:nvPr/>
        </p:nvSpPr>
        <p:spPr bwMode="auto">
          <a:xfrm>
            <a:off x="417513" y="4316413"/>
            <a:ext cx="121491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  <a:p>
            <a:r>
              <a:rPr lang="cs-CZ" altLang="cs-CZ"/>
              <a:t>Hyperparaziti mohou kontrolovat populace svých hostitelů a jsou často využíváni v biologickém boji v agrikulturách</a:t>
            </a:r>
          </a:p>
          <a:p>
            <a:r>
              <a:rPr lang="cs-CZ" altLang="cs-CZ"/>
              <a:t>a v určitém smyslu i v medicíně. Kontrolní efekt můžeme vidět např. ve způsobu, kdy CHV1 virus pomáhá kontrolovat</a:t>
            </a:r>
          </a:p>
          <a:p>
            <a:r>
              <a:rPr lang="cs-CZ" altLang="cs-CZ"/>
              <a:t>poškozování amerického ořešáku bakterií </a:t>
            </a:r>
            <a:r>
              <a:rPr lang="cs-CZ" altLang="cs-CZ" i="1"/>
              <a:t>Cryphonectria parasitica </a:t>
            </a:r>
            <a:r>
              <a:rPr lang="cs-CZ" altLang="cs-CZ"/>
              <a:t>a kdy tento bakteriofág může být pro uvedenou </a:t>
            </a:r>
          </a:p>
          <a:p>
            <a:r>
              <a:rPr lang="cs-CZ" altLang="cs-CZ"/>
              <a:t>bakteriální infekci limitující. Je pravděpodobné, že i přes malý stupeň poznání, můžeme předpokládat, že většina </a:t>
            </a:r>
          </a:p>
          <a:p>
            <a:r>
              <a:rPr lang="cs-CZ" altLang="cs-CZ"/>
              <a:t>patogenních mikroparazitů bude mít svoje hypeparazity, kteří budou mít v agrikultuře a medicíně uplatnění. </a:t>
            </a:r>
          </a:p>
        </p:txBody>
      </p:sp>
      <p:pic>
        <p:nvPicPr>
          <p:cNvPr id="132100" name="Picture 4" descr="https://upload.wikimedia.org/wikipedia/commons/thumb/9/92/Gallarutos.jpg/1280px-Gallaru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598738"/>
            <a:ext cx="231775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12" descr="https://upload.wikimedia.org/wikipedia/commons/1/11/Ga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605088"/>
            <a:ext cx="20224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14" descr="https://upload.wikimedia.org/wikipedia/commons/thumb/9/98/Biorhiza_pallida_male.jpg/1024px-Biorhiza_pallida_m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2605088"/>
            <a:ext cx="186848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3" name="TextovéPole 8"/>
          <p:cNvSpPr txBox="1">
            <a:spLocks noChangeArrowheads="1"/>
          </p:cNvSpPr>
          <p:nvPr/>
        </p:nvSpPr>
        <p:spPr bwMode="auto">
          <a:xfrm>
            <a:off x="333375" y="1943100"/>
            <a:ext cx="10931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Hyperparaziti se živí na úkor jiných parazitů, svých hostitelů, např. protozoa žijící uvnitř těl helmintů nebo </a:t>
            </a:r>
          </a:p>
          <a:p>
            <a:r>
              <a:rPr lang="cs-CZ" altLang="cs-CZ"/>
              <a:t>fakultativní nebo obligátní parasitoidi, jejichž hostitelé jsou buď praví paraziti nebo parasitoidi.</a:t>
            </a:r>
          </a:p>
          <a:p>
            <a:endParaRPr lang="cs-CZ" altLang="cs-CZ"/>
          </a:p>
          <a:p>
            <a:r>
              <a:rPr lang="cs-CZ" altLang="cs-CZ"/>
              <a:t> </a:t>
            </a:r>
          </a:p>
        </p:txBody>
      </p:sp>
      <p:pic>
        <p:nvPicPr>
          <p:cNvPr id="132104" name="Picture 16" descr="https://upload.wikimedia.org/wikipedia/commons/thumb/5/5e/Oak_apples_on_oak_leaf_and_in_cross_section.JPG/1280px-Oak_apples_on_oak_leaf_and_in_cross_sec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578100"/>
            <a:ext cx="23177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510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2475"/>
          </a:xfrm>
        </p:spPr>
        <p:txBody>
          <a:bodyPr/>
          <a:lstStyle/>
          <a:p>
            <a:r>
              <a:rPr lang="cs-CZ" altLang="cs-CZ" sz="3600"/>
              <a:t>Sociální parazitismus</a:t>
            </a:r>
          </a:p>
        </p:txBody>
      </p:sp>
      <p:pic>
        <p:nvPicPr>
          <p:cNvPr id="133123" name="Picture 6" descr="Sozialparasitismus bei mitteleuropäischen Ameisen - Veranstaltung |  Naturkundemuse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84313"/>
            <a:ext cx="6848475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096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/>
              <a:t>Sociální parazitismus a </a:t>
            </a:r>
            <a:r>
              <a:rPr lang="cs-CZ" dirty="0" err="1"/>
              <a:t>otrokářstvví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186808" cy="6552728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Nejčastěji</a:t>
            </a:r>
            <a:r>
              <a:rPr lang="cs-CZ" b="1" dirty="0"/>
              <a:t> </a:t>
            </a:r>
            <a:r>
              <a:rPr lang="cs-CZ" b="1" dirty="0" err="1"/>
              <a:t>Hymenoptera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Parazitické druhy </a:t>
            </a:r>
            <a:r>
              <a:rPr lang="cs-CZ" dirty="0"/>
              <a:t>jsou závislé na členech kolonie sociálního hmyzu – </a:t>
            </a:r>
            <a:r>
              <a:rPr lang="cs-CZ" dirty="0" err="1"/>
              <a:t>Formicidae</a:t>
            </a:r>
            <a:r>
              <a:rPr lang="cs-CZ" dirty="0"/>
              <a:t>, </a:t>
            </a:r>
            <a:r>
              <a:rPr lang="cs-CZ" dirty="0" err="1"/>
              <a:t>Myrmicidae</a:t>
            </a:r>
            <a:r>
              <a:rPr lang="cs-CZ" dirty="0"/>
              <a:t> a včely.</a:t>
            </a:r>
          </a:p>
          <a:p>
            <a:endParaRPr lang="cs-CZ" b="1" dirty="0"/>
          </a:p>
          <a:p>
            <a:r>
              <a:rPr lang="cs-CZ" b="1" dirty="0"/>
              <a:t>Sociální parazitismus </a:t>
            </a:r>
            <a:r>
              <a:rPr lang="cs-CZ" dirty="0"/>
              <a:t>vznikl několikrát na sobě nezávisle – různé strategie a sociální organizace jak u parazitoidů tak u hostitelů.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Dva typy – (1) </a:t>
            </a:r>
            <a:r>
              <a:rPr lang="cs-CZ" b="1" dirty="0"/>
              <a:t>složená hnízda </a:t>
            </a:r>
            <a:r>
              <a:rPr lang="cs-CZ" dirty="0"/>
              <a:t>a (2)</a:t>
            </a:r>
            <a:r>
              <a:rPr lang="cs-CZ" b="1" dirty="0"/>
              <a:t> smíšené kolonie </a:t>
            </a:r>
            <a:endParaRPr lang="cs-CZ" dirty="0"/>
          </a:p>
          <a:p>
            <a:endParaRPr lang="cs-CZ" b="1" dirty="0"/>
          </a:p>
          <a:p>
            <a:r>
              <a:rPr lang="cs-CZ" b="1" dirty="0"/>
              <a:t>(1) složená hnízda - </a:t>
            </a:r>
            <a:r>
              <a:rPr lang="cs-CZ" dirty="0"/>
              <a:t>nepříbuzné druhy – P krade potravu a žere potomstvo H v mraveništi a nebo 2 druhy žijí společně - jeden ovládá druhý a je jím krmen </a:t>
            </a:r>
            <a:r>
              <a:rPr lang="cs-CZ" dirty="0" err="1"/>
              <a:t>regurgitovanou</a:t>
            </a:r>
            <a:r>
              <a:rPr lang="cs-CZ" dirty="0"/>
              <a:t> potravou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038600" cy="543468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(2) </a:t>
            </a:r>
            <a:r>
              <a:rPr lang="cs-CZ" b="1" dirty="0"/>
              <a:t>smíšené kolonie</a:t>
            </a:r>
            <a:r>
              <a:rPr lang="cs-CZ" dirty="0"/>
              <a:t>: </a:t>
            </a:r>
          </a:p>
          <a:p>
            <a:r>
              <a:rPr lang="cs-CZ" dirty="0"/>
              <a:t>dočasný sociální parazitismus (DSP)</a:t>
            </a:r>
          </a:p>
          <a:p>
            <a:r>
              <a:rPr lang="cs-CZ" dirty="0"/>
              <a:t>Otrokářství (</a:t>
            </a:r>
            <a:r>
              <a:rPr lang="cs-CZ" dirty="0" err="1"/>
              <a:t>dulosis</a:t>
            </a:r>
            <a:r>
              <a:rPr lang="cs-CZ" dirty="0"/>
              <a:t>)</a:t>
            </a:r>
          </a:p>
          <a:p>
            <a:r>
              <a:rPr lang="cs-CZ" dirty="0"/>
              <a:t>Stálý parazitismus (</a:t>
            </a:r>
            <a:r>
              <a:rPr lang="cs-CZ" dirty="0" err="1"/>
              <a:t>inkvilinismus</a:t>
            </a:r>
            <a:r>
              <a:rPr lang="cs-CZ" dirty="0"/>
              <a:t>) bez otrokářství</a:t>
            </a:r>
          </a:p>
          <a:p>
            <a:endParaRPr lang="cs-CZ" b="1" dirty="0"/>
          </a:p>
          <a:p>
            <a:r>
              <a:rPr lang="cs-CZ" b="1" dirty="0"/>
              <a:t>DSP</a:t>
            </a:r>
            <a:r>
              <a:rPr lang="cs-CZ" dirty="0"/>
              <a:t> – oplozená královna pronikne do kolonie H – maskuje se  - zabije původní královnu – produkuje potomky a nahradí původní druh</a:t>
            </a:r>
          </a:p>
          <a:p>
            <a:r>
              <a:rPr lang="cs-CZ" b="1" dirty="0"/>
              <a:t>Otrokářství</a:t>
            </a:r>
            <a:r>
              <a:rPr lang="cs-CZ" dirty="0"/>
              <a:t> – využití pro práci – mravenci – nájezdy do hnízd - kradou larvy a kukly. Otrokáři často nejsou schopni získávat potravu – adaptace – čelisti zabíjející bránící se dělnice.</a:t>
            </a:r>
          </a:p>
          <a:p>
            <a:r>
              <a:rPr lang="cs-CZ" b="1" dirty="0" err="1"/>
              <a:t>Invilinismus</a:t>
            </a:r>
            <a:r>
              <a:rPr lang="cs-CZ" b="1" dirty="0"/>
              <a:t> </a:t>
            </a:r>
            <a:r>
              <a:rPr lang="cs-CZ" dirty="0"/>
              <a:t>-  nejčastější strategie u mravenců – P královnu nezabíjí, ale využívá celou strukturu a organizaci kolonie pro svůj prospěch. P produkuje pouze sexuální kastu a případně vojáky.</a:t>
            </a:r>
          </a:p>
          <a:p>
            <a:r>
              <a:rPr lang="cs-CZ" dirty="0"/>
              <a:t>Smíšení kolonií – fylogenetická příbuznost partnerů – hypotézy vzniku </a:t>
            </a:r>
          </a:p>
          <a:p>
            <a:r>
              <a:rPr lang="cs-CZ" dirty="0"/>
              <a:t>Hnízdní parazitismu i u včel – cca 15% druhů – včela naklade vajíčka do hnízda jiného druhu – larva zlikviduje vejce či larvu H. Parazitická včela je často podobná svému H. 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18160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Nadpis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7920038" cy="420687"/>
          </a:xfrm>
        </p:spPr>
        <p:txBody>
          <a:bodyPr>
            <a:normAutofit fontScale="90000"/>
          </a:bodyPr>
          <a:lstStyle/>
          <a:p>
            <a:r>
              <a:rPr lang="cs-CZ" altLang="cs-CZ" sz="3200"/>
              <a:t>Hnízdní parazitismus – kukačka obecná</a:t>
            </a:r>
          </a:p>
        </p:txBody>
      </p:sp>
      <p:pic>
        <p:nvPicPr>
          <p:cNvPr id="13517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131888"/>
            <a:ext cx="31623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482975"/>
            <a:ext cx="42449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3482975"/>
            <a:ext cx="314325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131888"/>
            <a:ext cx="42195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7913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Nadpis 1"/>
          <p:cNvSpPr>
            <a:spLocks noGrp="1"/>
          </p:cNvSpPr>
          <p:nvPr>
            <p:ph type="title"/>
          </p:nvPr>
        </p:nvSpPr>
        <p:spPr>
          <a:xfrm>
            <a:off x="608013" y="188913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cs-CZ" altLang="cs-CZ" sz="3600"/>
              <a:t>Hnízdní paraziismus</a:t>
            </a:r>
          </a:p>
        </p:txBody>
      </p:sp>
      <p:pic>
        <p:nvPicPr>
          <p:cNvPr id="136195" name="Picture 2" descr="Ancient host specificity within a single species of brood parasitic bird |  PNA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988" y="1036638"/>
            <a:ext cx="3786187" cy="4784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6" name="Picture 4" descr="PDF] Patterns of host use by a precocial obligate brood parasite, the  Black-headed Duck: ecological and evolutionary considerations | Semantic  Sch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1484313"/>
            <a:ext cx="4995862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387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Nadpis 1"/>
          <p:cNvSpPr>
            <a:spLocks noGrp="1"/>
          </p:cNvSpPr>
          <p:nvPr>
            <p:ph type="title"/>
          </p:nvPr>
        </p:nvSpPr>
        <p:spPr>
          <a:xfrm>
            <a:off x="628650" y="260350"/>
            <a:ext cx="5888038" cy="458788"/>
          </a:xfrm>
        </p:spPr>
        <p:txBody>
          <a:bodyPr>
            <a:noAutofit/>
          </a:bodyPr>
          <a:lstStyle/>
          <a:p>
            <a:r>
              <a:rPr lang="cs-CZ" altLang="cs-CZ" sz="3200" dirty="0" err="1"/>
              <a:t>Kleptoparazitismus</a:t>
            </a:r>
            <a:endParaRPr lang="cs-CZ" altLang="cs-CZ" sz="3200" dirty="0"/>
          </a:p>
        </p:txBody>
      </p:sp>
      <p:sp>
        <p:nvSpPr>
          <p:cNvPr id="137219" name="Zástupný symbol pro obsah 2"/>
          <p:cNvSpPr>
            <a:spLocks noGrp="1"/>
          </p:cNvSpPr>
          <p:nvPr>
            <p:ph idx="1"/>
          </p:nvPr>
        </p:nvSpPr>
        <p:spPr>
          <a:xfrm>
            <a:off x="628650" y="906463"/>
            <a:ext cx="7886700" cy="1009650"/>
          </a:xfrm>
        </p:spPr>
        <p:txBody>
          <a:bodyPr>
            <a:normAutofit fontScale="77500" lnSpcReduction="20000"/>
          </a:bodyPr>
          <a:lstStyle/>
          <a:p>
            <a:pPr marL="0" indent="0">
              <a:buFontTx/>
              <a:buNone/>
            </a:pPr>
            <a:r>
              <a:rPr lang="cs-CZ" altLang="cs-CZ" sz="1500"/>
              <a:t>V případě kleptoparazitismu </a:t>
            </a:r>
            <a:r>
              <a:rPr lang="en-US" altLang="cs-CZ" sz="1500"/>
              <a:t>(</a:t>
            </a:r>
            <a:r>
              <a:rPr lang="cs-CZ" altLang="cs-CZ" sz="1500"/>
              <a:t>pochází z řeckého </a:t>
            </a:r>
            <a:r>
              <a:rPr lang="en-US" altLang="cs-CZ" sz="1500"/>
              <a:t>κλέπτης (</a:t>
            </a:r>
            <a:r>
              <a:rPr lang="en-US" altLang="cs-CZ" sz="1500" i="1"/>
              <a:t>kleptēs</a:t>
            </a:r>
            <a:r>
              <a:rPr lang="en-US" altLang="cs-CZ" sz="1500"/>
              <a:t>), „</a:t>
            </a:r>
            <a:r>
              <a:rPr lang="cs-CZ" altLang="cs-CZ" sz="1500"/>
              <a:t>zloděj</a:t>
            </a:r>
            <a:r>
              <a:rPr lang="en-US" altLang="cs-CZ" sz="1500"/>
              <a:t>"), para</a:t>
            </a:r>
            <a:r>
              <a:rPr lang="cs-CZ" altLang="cs-CZ" sz="1500"/>
              <a:t>z</a:t>
            </a:r>
            <a:r>
              <a:rPr lang="en-US" altLang="cs-CZ" sz="1500"/>
              <a:t>it</a:t>
            </a:r>
            <a:r>
              <a:rPr lang="cs-CZ" altLang="cs-CZ" sz="1500"/>
              <a:t>i</a:t>
            </a:r>
            <a:r>
              <a:rPr lang="en-US" altLang="cs-CZ" sz="1500"/>
              <a:t> </a:t>
            </a:r>
            <a:r>
              <a:rPr lang="cs-CZ" altLang="cs-CZ" sz="1500"/>
              <a:t>kradou potravu svým hostitelům. Tento typ parazitismu se často týká blízce příbuzných ať už ve smyslu stejného druhu nebo mezi druhy v rámci stejného rodu nebo čeledi. Například mnoho linií včel „cuckoo bees“ kladou vajíčka do hnízd jiných druhů včel stejné čeledi.  </a:t>
            </a:r>
          </a:p>
          <a:p>
            <a:pPr marL="0" indent="0">
              <a:buFontTx/>
              <a:buNone/>
            </a:pPr>
            <a:r>
              <a:rPr lang="en-US" altLang="cs-CZ" sz="1500"/>
              <a:t>Kleptoparasitism</a:t>
            </a:r>
            <a:r>
              <a:rPr lang="cs-CZ" altLang="cs-CZ" sz="1500"/>
              <a:t>us je relativně četný i u ptáků, kde některé fregatky jsou specializované na pirátské získávání potravy od</a:t>
            </a:r>
            <a:r>
              <a:rPr lang="en-US" altLang="cs-CZ" sz="1500"/>
              <a:t> </a:t>
            </a:r>
            <a:r>
              <a:rPr lang="cs-CZ" altLang="cs-CZ" sz="1500"/>
              <a:t>jiných mořských ptáků ihned poté co ji tito ptáci uloví.</a:t>
            </a:r>
          </a:p>
        </p:txBody>
      </p:sp>
      <p:pic>
        <p:nvPicPr>
          <p:cNvPr id="137220" name="Picture 2" descr="https://upload.wikimedia.org/wikipedia/commons/0/00/Gull_attacking_sea_o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83248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TextovéPole 3"/>
          <p:cNvSpPr txBox="1">
            <a:spLocks noChangeArrowheads="1"/>
          </p:cNvSpPr>
          <p:nvPr/>
        </p:nvSpPr>
        <p:spPr bwMode="auto">
          <a:xfrm>
            <a:off x="3548063" y="5568950"/>
            <a:ext cx="2352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>
                <a:solidFill>
                  <a:schemeClr val="bg2"/>
                </a:solidFill>
              </a:rPr>
              <a:t>Racek kradoucí potravu vydře</a:t>
            </a:r>
            <a:r>
              <a:rPr lang="cs-CZ" altLang="cs-CZ">
                <a:solidFill>
                  <a:schemeClr val="bg2"/>
                </a:solidFill>
              </a:rPr>
              <a:t>.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394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31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492896"/>
            <a:ext cx="1763688" cy="26107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Kleptoparazitismus</a:t>
            </a:r>
            <a:r>
              <a:rPr lang="cs-CZ" dirty="0"/>
              <a:t>  - příklady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" y="760683"/>
            <a:ext cx="3060339" cy="20461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21" y="764704"/>
            <a:ext cx="3085756" cy="20520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764704"/>
            <a:ext cx="2987823" cy="20520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" y="2798499"/>
            <a:ext cx="3898217" cy="21907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63" y="2804723"/>
            <a:ext cx="3501203" cy="21783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83073"/>
            <a:ext cx="3039396" cy="187492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71" y="4983073"/>
            <a:ext cx="2499277" cy="187492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47" y="4963520"/>
            <a:ext cx="3597285" cy="189721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397" y="769223"/>
            <a:ext cx="3116779" cy="20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106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2" descr="https://upload.wikimedia.org/wikipedia/commons/thumb/c/c0/Argyrodes_flavescens_at_Nayikayam_Thattu.jpg/800px-Argyrodes_flavescens_at_Nayikayam_Thatt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3063875"/>
            <a:ext cx="2287587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Nadpis 1"/>
          <p:cNvSpPr>
            <a:spLocks noGrp="1"/>
          </p:cNvSpPr>
          <p:nvPr>
            <p:ph type="title"/>
          </p:nvPr>
        </p:nvSpPr>
        <p:spPr>
          <a:xfrm>
            <a:off x="234950" y="620713"/>
            <a:ext cx="5921375" cy="484187"/>
          </a:xfrm>
        </p:spPr>
        <p:txBody>
          <a:bodyPr>
            <a:normAutofit fontScale="90000"/>
          </a:bodyPr>
          <a:lstStyle/>
          <a:p>
            <a:r>
              <a:rPr lang="cs-CZ" altLang="cs-CZ" sz="3400"/>
              <a:t>Kleptoparasitismus - příklady</a:t>
            </a:r>
          </a:p>
        </p:txBody>
      </p:sp>
      <p:pic>
        <p:nvPicPr>
          <p:cNvPr id="138244" name="Picture 4" descr="https://upload.wikimedia.org/wikipedia/commons/2/23/Kleptoparasitism_Great_Cormor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1787525"/>
            <a:ext cx="230505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6" descr="https://upload.wikimedia.org/wikipedia/commons/thumb/e/eb/Cheetah_with_impala_kill.jpg/1920px-Cheetah_with_impala_ki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857250"/>
            <a:ext cx="26289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8" descr="https://upload.wikimedia.org/wikipedia/commons/thumb/8/8e/Hyenas_at_stolen_impala_kill.jpg/1920px-Hyenas_at_stolen_impala_ki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4256088"/>
            <a:ext cx="262890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7" name="Picture 12" descr="https://upload.wikimedia.org/wikipedia/commons/thumb/1/13/Hyena_arriving.jpg/1920px-Hyena_arriv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616200"/>
            <a:ext cx="26289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8" name="Picture 14" descr="https://upload.wikimedia.org/wikipedia/commons/thumb/3/38/Klepto.JPG/1280px-Klep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4350"/>
            <a:ext cx="19653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9" name="Picture 2" descr="https://upload.wikimedia.org/wikipedia/commons/thumb/5/5b/Western_Gull_chasing_Elegant_Tern.jpg/1920px-Western_Gull_chasing_Elegant_Tern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7213" y="1784350"/>
            <a:ext cx="2519362" cy="168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50" name="TextovéPole 12"/>
          <p:cNvSpPr txBox="1">
            <a:spLocks noChangeArrowheads="1"/>
          </p:cNvSpPr>
          <p:nvPr/>
        </p:nvSpPr>
        <p:spPr bwMode="auto">
          <a:xfrm>
            <a:off x="101600" y="5199063"/>
            <a:ext cx="642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i="1"/>
              <a:t>Craticulina</a:t>
            </a:r>
            <a:r>
              <a:rPr lang="en-US" altLang="cs-CZ"/>
              <a:t> species. T</a:t>
            </a:r>
            <a:r>
              <a:rPr lang="cs-CZ" altLang="cs-CZ"/>
              <a:t>ento druh je Cuckoo bee</a:t>
            </a:r>
          </a:p>
          <a:p>
            <a:r>
              <a:rPr lang="en-US" altLang="cs-CZ"/>
              <a:t>kleptoparasite</a:t>
            </a:r>
            <a:r>
              <a:rPr lang="cs-CZ" altLang="cs-CZ"/>
              <a:t>m</a:t>
            </a:r>
            <a:r>
              <a:rPr lang="en-US" altLang="cs-CZ"/>
              <a:t> </a:t>
            </a:r>
            <a:r>
              <a:rPr lang="cs-CZ" altLang="cs-CZ"/>
              <a:t>Philanthus v jižní Africe.</a:t>
            </a:r>
          </a:p>
          <a:p>
            <a:r>
              <a:rPr lang="cs-CZ" altLang="cs-CZ" i="1"/>
              <a:t>			     Argerodes flavescens 				     na pavučině Argiope pulchella. </a:t>
            </a:r>
            <a:endParaRPr lang="cs-CZ" altLang="cs-CZ"/>
          </a:p>
        </p:txBody>
      </p:sp>
      <p:pic>
        <p:nvPicPr>
          <p:cNvPr id="138251" name="Picture 20" descr="https://upload.wikimedia.org/wikipedia/commons/c/ce/Diptera_Sarcophagidae_Miltogramminae_Craticulina_sp_tibial_chaetae_Kleptoparasite_of_Philanthu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460750"/>
            <a:ext cx="22606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/>
          <p:cNvSpPr/>
          <p:nvPr/>
        </p:nvSpPr>
        <p:spPr>
          <a:xfrm rot="16200000">
            <a:off x="1196182" y="4834731"/>
            <a:ext cx="387350" cy="214313"/>
          </a:xfrm>
          <a:prstGeom prst="rightArrow">
            <a:avLst>
              <a:gd name="adj1" fmla="val 4443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Šipka doprava 18"/>
          <p:cNvSpPr/>
          <p:nvPr/>
        </p:nvSpPr>
        <p:spPr>
          <a:xfrm rot="16200000">
            <a:off x="5165725" y="5092701"/>
            <a:ext cx="801687" cy="214312"/>
          </a:xfrm>
          <a:prstGeom prst="rightArrow">
            <a:avLst>
              <a:gd name="adj1" fmla="val 4443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38254" name="Picture 26" descr="https://upload.wikimedia.org/wikipedia/commons/5/51/Cuckoo_be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3471863"/>
            <a:ext cx="20970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Šipka doprava 20"/>
          <p:cNvSpPr/>
          <p:nvPr/>
        </p:nvSpPr>
        <p:spPr>
          <a:xfrm rot="16200000">
            <a:off x="3704432" y="4844256"/>
            <a:ext cx="387350" cy="214313"/>
          </a:xfrm>
          <a:prstGeom prst="rightArrow">
            <a:avLst>
              <a:gd name="adj1" fmla="val 4443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447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Nadpis 1"/>
          <p:cNvSpPr>
            <a:spLocks noGrp="1"/>
          </p:cNvSpPr>
          <p:nvPr>
            <p:ph type="title"/>
          </p:nvPr>
        </p:nvSpPr>
        <p:spPr>
          <a:xfrm>
            <a:off x="1116013" y="549275"/>
            <a:ext cx="6911975" cy="441325"/>
          </a:xfrm>
        </p:spPr>
        <p:txBody>
          <a:bodyPr>
            <a:normAutofit fontScale="90000"/>
          </a:bodyPr>
          <a:lstStyle/>
          <a:p>
            <a:r>
              <a:rPr lang="cs-CZ" altLang="cs-CZ" sz="2800"/>
              <a:t>Kleptoparasitismus – příklady – pavouci </a:t>
            </a:r>
          </a:p>
        </p:txBody>
      </p:sp>
      <p:pic>
        <p:nvPicPr>
          <p:cNvPr id="140291" name="Picture 2" descr="Enoplognatha ov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1338"/>
            <a:ext cx="2779713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4" descr="Lathys.insulana.male.-.tanika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1776413"/>
            <a:ext cx="27813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6" descr="PlatycryptusUndatusFem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11338"/>
            <a:ext cx="34242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4" name="Picture 8" descr="Crassignatha danaugirangensis female, dorsal vi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5725"/>
            <a:ext cx="27797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5" name="Picture 10" descr="Mysmena wawuensis female paratyp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3960813"/>
            <a:ext cx="2289175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6" name="TextovéPole 4"/>
          <p:cNvSpPr txBox="1">
            <a:spLocks noChangeArrowheads="1"/>
          </p:cNvSpPr>
          <p:nvPr/>
        </p:nvSpPr>
        <p:spPr bwMode="auto">
          <a:xfrm>
            <a:off x="2865438" y="4327525"/>
            <a:ext cx="3429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i="1">
                <a:hlinkClick r:id="rId7"/>
              </a:rPr>
              <a:t>Enoplognatha ovata</a:t>
            </a:r>
            <a:endParaRPr lang="cs-CZ" altLang="cs-CZ" i="1"/>
          </a:p>
          <a:p>
            <a:pPr algn="ctr"/>
            <a:r>
              <a:rPr lang="cs-CZ" altLang="cs-CZ" i="1">
                <a:hlinkClick r:id="rId8"/>
              </a:rPr>
              <a:t>Platycryptus undatus</a:t>
            </a:r>
            <a:endParaRPr lang="cs-CZ" altLang="cs-CZ" i="1"/>
          </a:p>
          <a:p>
            <a:pPr algn="ctr"/>
            <a:r>
              <a:rPr lang="cs-CZ" altLang="cs-CZ" i="1">
                <a:hlinkClick r:id="rId9" tooltip="Lathys insulana (page does not exist)"/>
              </a:rPr>
              <a:t>Lathys insulana</a:t>
            </a:r>
            <a:endParaRPr lang="cs-CZ" altLang="cs-CZ"/>
          </a:p>
          <a:p>
            <a:pPr algn="ctr"/>
            <a:r>
              <a:rPr lang="cs-CZ" altLang="cs-CZ" i="1">
                <a:hlinkClick r:id="rId10" tooltip="Crassignatha danaugirangensis (page does not exist)"/>
              </a:rPr>
              <a:t>Crassignatha danaugirangensis</a:t>
            </a:r>
            <a:endParaRPr lang="cs-CZ" altLang="cs-CZ"/>
          </a:p>
          <a:p>
            <a:pPr algn="ctr"/>
            <a:r>
              <a:rPr lang="cs-CZ" altLang="cs-CZ" i="1">
                <a:hlinkClick r:id="rId11"/>
              </a:rPr>
              <a:t>Mysmena wawuensis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853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ctrTitle"/>
          </p:nvPr>
        </p:nvSpPr>
        <p:spPr>
          <a:xfrm>
            <a:off x="539750" y="1196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altLang="cs-CZ" sz="3000" b="1"/>
              <a:t>Parazit</a:t>
            </a:r>
            <a:r>
              <a:rPr lang="cs-CZ" altLang="cs-CZ" sz="3000"/>
              <a:t> – organismus (mikroorganismus, rostlina, živočich), který žije na těle nebo uvnitř těla jiného organismu (hostitele), živí se na jeho úkor a tím mu škodí.</a:t>
            </a:r>
          </a:p>
        </p:txBody>
      </p:sp>
      <p:sp>
        <p:nvSpPr>
          <p:cNvPr id="10243" name="Podnadpis 2"/>
          <p:cNvSpPr>
            <a:spLocks noGrp="1"/>
          </p:cNvSpPr>
          <p:nvPr>
            <p:ph type="subTitle" idx="1"/>
          </p:nvPr>
        </p:nvSpPr>
        <p:spPr>
          <a:xfrm>
            <a:off x="1371600" y="3357563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/>
              <a:t>Kdo to je parazitolog ?</a:t>
            </a:r>
          </a:p>
          <a:p>
            <a:r>
              <a:rPr lang="cs-CZ" altLang="cs-CZ"/>
              <a:t>Quaint person who seeks truth  in strange places, person who sits on one stool, staring at another.</a:t>
            </a:r>
          </a:p>
        </p:txBody>
      </p:sp>
    </p:spTree>
    <p:extLst>
      <p:ext uri="{BB962C8B-B14F-4D97-AF65-F5344CB8AC3E}">
        <p14:creationId xmlns:p14="http://schemas.microsoft.com/office/powerpoint/2010/main" val="2219711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err="1"/>
              <a:t>Kleptoparazitismus</a:t>
            </a:r>
            <a:r>
              <a:rPr lang="cs-CZ" dirty="0"/>
              <a:t> a </a:t>
            </a:r>
            <a:r>
              <a:rPr lang="cs-CZ" dirty="0" err="1"/>
              <a:t>forézie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err="1"/>
              <a:t>Kleptoparaziti</a:t>
            </a:r>
            <a:r>
              <a:rPr lang="cs-CZ" dirty="0"/>
              <a:t> – ujídají svému hostiteli od úst – snižují tak množství přijaté potravy – např. fregatky</a:t>
            </a:r>
          </a:p>
          <a:p>
            <a:r>
              <a:rPr lang="cs-CZ" dirty="0"/>
              <a:t>Jiné využití hostitele – </a:t>
            </a:r>
            <a:r>
              <a:rPr lang="cs-CZ" b="1" dirty="0" err="1"/>
              <a:t>forézie</a:t>
            </a:r>
            <a:r>
              <a:rPr lang="cs-CZ" b="1" dirty="0"/>
              <a:t> </a:t>
            </a:r>
            <a:r>
              <a:rPr lang="cs-CZ" dirty="0"/>
              <a:t>– hostitel slouží jako přepravní prostředek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/>
              <a:t>Braula</a:t>
            </a:r>
            <a:r>
              <a:rPr lang="cs-CZ" b="1" dirty="0"/>
              <a:t> </a:t>
            </a:r>
            <a:r>
              <a:rPr lang="cs-CZ" b="1" dirty="0" err="1"/>
              <a:t>coeca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kleptomanická</a:t>
            </a:r>
            <a:r>
              <a:rPr lang="cs-CZ" dirty="0"/>
              <a:t> a </a:t>
            </a:r>
            <a:r>
              <a:rPr lang="cs-CZ" dirty="0" err="1"/>
              <a:t>foretická</a:t>
            </a:r>
            <a:r>
              <a:rPr lang="cs-CZ" dirty="0"/>
              <a:t> moucha</a:t>
            </a:r>
          </a:p>
          <a:p>
            <a:r>
              <a:rPr lang="cs-CZ" dirty="0"/>
              <a:t>okrádá různé hmyzí a pavoučí predátory</a:t>
            </a:r>
          </a:p>
          <a:p>
            <a:r>
              <a:rPr lang="cs-CZ" dirty="0"/>
              <a:t>Drobní </a:t>
            </a:r>
            <a:r>
              <a:rPr lang="cs-CZ" dirty="0" err="1"/>
              <a:t>kleptoparaziti</a:t>
            </a:r>
            <a:r>
              <a:rPr lang="cs-CZ" dirty="0"/>
              <a:t> – často malí roztoči – tiplíci – vykrádají pavoučí sítě </a:t>
            </a:r>
          </a:p>
          <a:p>
            <a:r>
              <a:rPr lang="cs-CZ" dirty="0"/>
              <a:t>Okrádaní jsou často např. </a:t>
            </a:r>
            <a:r>
              <a:rPr lang="cs-CZ" dirty="0" err="1"/>
              <a:t>listorozí</a:t>
            </a:r>
            <a:r>
              <a:rPr lang="cs-CZ" dirty="0"/>
              <a:t> brouci – hovniválové – parazitují jim na kuličkách larvy much (</a:t>
            </a:r>
            <a:r>
              <a:rPr lang="cs-CZ" dirty="0" err="1"/>
              <a:t>Sphaeroceridae</a:t>
            </a:r>
            <a:r>
              <a:rPr lang="cs-CZ" dirty="0"/>
              <a:t>) – kulička jim slouží jako místo vývoje potomstva</a:t>
            </a:r>
          </a:p>
        </p:txBody>
      </p:sp>
      <p:sp>
        <p:nvSpPr>
          <p:cNvPr id="5" name="AutoShape 2" descr="Včelomorka obecná – Wikipedie"/>
          <p:cNvSpPr>
            <a:spLocks noChangeAspect="1" noChangeArrowheads="1"/>
          </p:cNvSpPr>
          <p:nvPr/>
        </p:nvSpPr>
        <p:spPr bwMode="auto">
          <a:xfrm>
            <a:off x="63500" y="-136525"/>
            <a:ext cx="173355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233" y="4167249"/>
            <a:ext cx="2184276" cy="1733552"/>
          </a:xfrm>
          <a:prstGeom prst="rect">
            <a:avLst/>
          </a:prstGeom>
        </p:spPr>
      </p:pic>
      <p:sp>
        <p:nvSpPr>
          <p:cNvPr id="8" name="AutoShape 4" descr="Braula coeca | WindowBee™"/>
          <p:cNvSpPr>
            <a:spLocks noChangeAspect="1" noChangeArrowheads="1"/>
          </p:cNvSpPr>
          <p:nvPr/>
        </p:nvSpPr>
        <p:spPr bwMode="auto">
          <a:xfrm>
            <a:off x="63500" y="-136525"/>
            <a:ext cx="26289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24" y="5034025"/>
            <a:ext cx="1944453" cy="13270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1" y="3954911"/>
            <a:ext cx="2019300" cy="10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52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6" descr="GoshawkFalcon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609725"/>
            <a:ext cx="16081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4" descr="https://upload.wikimedia.org/wikipedia/commons/2/2d/1997_274-24_Gerew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3641725"/>
            <a:ext cx="3884612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5292725" cy="4476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700" dirty="0" err="1"/>
              <a:t>Kleptoparasitismus</a:t>
            </a:r>
            <a:r>
              <a:rPr lang="cs-CZ" sz="2700" dirty="0"/>
              <a:t> – příklady - lidé</a:t>
            </a:r>
          </a:p>
        </p:txBody>
      </p:sp>
      <p:sp>
        <p:nvSpPr>
          <p:cNvPr id="142341" name="Zástupný symbol pro obsah 2"/>
          <p:cNvSpPr>
            <a:spLocks noGrp="1"/>
          </p:cNvSpPr>
          <p:nvPr>
            <p:ph idx="1"/>
          </p:nvPr>
        </p:nvSpPr>
        <p:spPr>
          <a:xfrm>
            <a:off x="395288" y="908050"/>
            <a:ext cx="3624262" cy="27368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1400"/>
              <a:t>Lidský </a:t>
            </a:r>
            <a:r>
              <a:rPr lang="en-US" altLang="cs-CZ" sz="1400"/>
              <a:t>intraspecific</a:t>
            </a:r>
            <a:r>
              <a:rPr lang="cs-CZ" altLang="cs-CZ" sz="1400"/>
              <a:t>ký</a:t>
            </a:r>
            <a:r>
              <a:rPr lang="en-US" altLang="cs-CZ" sz="1400"/>
              <a:t> kleptoparasitism</a:t>
            </a:r>
            <a:r>
              <a:rPr lang="cs-CZ" altLang="cs-CZ" sz="1400"/>
              <a:t>us</a:t>
            </a:r>
            <a:r>
              <a:rPr lang="en-US" altLang="cs-CZ" sz="1400"/>
              <a:t> (</a:t>
            </a:r>
            <a:r>
              <a:rPr lang="cs-CZ" altLang="cs-CZ" sz="1400"/>
              <a:t>člověk krade potravu člověku) je běžné v dobách hladomoru.</a:t>
            </a:r>
          </a:p>
          <a:p>
            <a:pPr marL="0" indent="0">
              <a:buFontTx/>
              <a:buNone/>
            </a:pPr>
            <a:endParaRPr lang="en-US" altLang="cs-CZ" sz="1400"/>
          </a:p>
          <a:p>
            <a:pPr marL="0" indent="0">
              <a:buFontTx/>
              <a:buNone/>
            </a:pPr>
            <a:r>
              <a:rPr lang="cs-CZ" altLang="cs-CZ" sz="1400"/>
              <a:t>Sokolnictví – člověk využívá dravé ptáky pro lov a nebo kormorány pro lov ryb. </a:t>
            </a:r>
          </a:p>
          <a:p>
            <a:pPr marL="0" indent="0">
              <a:buFontTx/>
              <a:buNone/>
            </a:pPr>
            <a:endParaRPr lang="cs-CZ" altLang="cs-CZ" sz="1400"/>
          </a:p>
          <a:p>
            <a:pPr marL="0" indent="0">
              <a:buFontTx/>
              <a:buNone/>
            </a:pPr>
            <a:r>
              <a:rPr lang="cs-CZ" altLang="cs-CZ" sz="1400"/>
              <a:t>V národní parku Waza v Kamerunu (2006) bylo pozorováno pronásledování lvů, což vede k poklesu jejich populací.</a:t>
            </a:r>
          </a:p>
        </p:txBody>
      </p:sp>
      <p:pic>
        <p:nvPicPr>
          <p:cNvPr id="142342" name="Picture 2" descr="1997 275-15 young Wodaabe wom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0938"/>
            <a:ext cx="26717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Elephants around tree in Waza, Camero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3641725"/>
            <a:ext cx="312261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2" descr="https://upload.wikimedia.org/wikipedia/commons/thumb/6/64/1968_5Nigeria_CDC.png/143px-1968_5Nigeria_C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839788"/>
            <a:ext cx="11477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4" descr="https://upload.wikimedia.org/wikipedia/commons/4/4f/Bengal_famine_1943_ph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854075"/>
            <a:ext cx="21859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8" descr="https://upload.wikimedia.org/wikipedia/commons/thumb/5/50/Cormorant_at_Kanjia_Lake%2C_Bhubaneswar.JPG/1280px-Cormorant_at_Kanjia_Lake%2C_Bhubanesw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2509838"/>
            <a:ext cx="190658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22" descr="Microcarbo melanoleucos Austins Ferry 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2497138"/>
            <a:ext cx="1519237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070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404813"/>
            <a:ext cx="3694559" cy="5016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700" dirty="0"/>
              <a:t>Sexuální parasitismus</a:t>
            </a:r>
          </a:p>
        </p:txBody>
      </p:sp>
      <p:sp>
        <p:nvSpPr>
          <p:cNvPr id="143363" name="Zástupný symbol pro obsah 2"/>
          <p:cNvSpPr>
            <a:spLocks noGrp="1"/>
          </p:cNvSpPr>
          <p:nvPr>
            <p:ph idx="1"/>
          </p:nvPr>
        </p:nvSpPr>
        <p:spPr>
          <a:xfrm>
            <a:off x="425450" y="981075"/>
            <a:ext cx="7886700" cy="747713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cs-CZ" altLang="cs-CZ" sz="1600" dirty="0"/>
              <a:t>Unikátní strategii mají hlubinné ryby druhu </a:t>
            </a:r>
            <a:r>
              <a:rPr lang="cs-CZ" altLang="cs-CZ" sz="1600" dirty="0" err="1"/>
              <a:t>Ceratias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holboelli</a:t>
            </a:r>
            <a:r>
              <a:rPr lang="cs-CZ" altLang="cs-CZ" sz="1600" dirty="0"/>
              <a:t>, kde samec je redukován na velice malou velikost těla a je tzv. sexuální parazit. Z hlediska svého přežití zcela závisí na samici svého druhu. Je přichycen na její spodní straně těla a není schopen ….. Samice jej živí a chrání před predátory, zatímco samec ji toto ničím neopětuje. Jediné co ji </a:t>
            </a:r>
            <a:r>
              <a:rPr lang="cs-CZ" altLang="cs-CZ" sz="1600" dirty="0" err="1"/>
              <a:t>poskyuje</a:t>
            </a:r>
            <a:r>
              <a:rPr lang="cs-CZ" altLang="cs-CZ" sz="1600" dirty="0"/>
              <a:t> jsou spermie, které samice potřebuje pro vznik nové generace. </a:t>
            </a:r>
          </a:p>
        </p:txBody>
      </p:sp>
      <p:pic>
        <p:nvPicPr>
          <p:cNvPr id="143364" name="Picture 2" descr="https://upload.wikimedia.org/wikipedia/commons/b/b9/%D0%A1%D0%B5%D0%B2%D0%B5%D1%80%D0%BD%D0%B0%D1%8F_%D1%86%D0%B5%D1%80%D0%B0%D0%BF%D0%B8%D1%8F_%28cropped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2492896"/>
            <a:ext cx="76327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5" name="TextovéPole 3"/>
          <p:cNvSpPr txBox="1">
            <a:spLocks noChangeArrowheads="1"/>
          </p:cNvSpPr>
          <p:nvPr/>
        </p:nvSpPr>
        <p:spPr bwMode="auto">
          <a:xfrm>
            <a:off x="539552" y="5949950"/>
            <a:ext cx="7000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dirty="0"/>
              <a:t>Samec ryby </a:t>
            </a:r>
            <a:r>
              <a:rPr lang="en-US" altLang="cs-CZ" sz="1600" i="1" dirty="0" err="1">
                <a:hlinkClick r:id="rId3" tooltip="Ceratias holboelli"/>
              </a:rPr>
              <a:t>Ceratias</a:t>
            </a:r>
            <a:r>
              <a:rPr lang="en-US" altLang="cs-CZ" sz="1600" i="1" dirty="0">
                <a:hlinkClick r:id="rId3" tooltip="Ceratias holboelli"/>
              </a:rPr>
              <a:t> </a:t>
            </a:r>
            <a:r>
              <a:rPr lang="en-US" altLang="cs-CZ" sz="1600" i="1" dirty="0" err="1">
                <a:hlinkClick r:id="rId3" tooltip="Ceratias holboelli"/>
              </a:rPr>
              <a:t>holboelli</a:t>
            </a:r>
            <a:r>
              <a:rPr lang="en-US" altLang="cs-CZ" sz="1600" dirty="0"/>
              <a:t> </a:t>
            </a:r>
            <a:r>
              <a:rPr lang="cs-CZ" altLang="cs-CZ" sz="1600" dirty="0"/>
              <a:t>žije jako malý sexuální parazit permanentně </a:t>
            </a:r>
          </a:p>
          <a:p>
            <a:r>
              <a:rPr lang="cs-CZ" altLang="cs-CZ" sz="1600" dirty="0"/>
              <a:t>přichycený na spodní straně těla samice.</a:t>
            </a:r>
          </a:p>
        </p:txBody>
      </p:sp>
      <p:sp>
        <p:nvSpPr>
          <p:cNvPr id="5" name="Šipka doprava 4"/>
          <p:cNvSpPr/>
          <p:nvPr/>
        </p:nvSpPr>
        <p:spPr>
          <a:xfrm rot="19954817">
            <a:off x="3587750" y="5662613"/>
            <a:ext cx="319088" cy="1492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776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33375"/>
            <a:ext cx="8189913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483768" y="535033"/>
            <a:ext cx="4464496" cy="188585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361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39" name="Group 43"/>
          <p:cNvGraphicFramePr>
            <a:graphicFrameLocks noGrp="1"/>
          </p:cNvGraphicFramePr>
          <p:nvPr>
            <p:ph idx="1"/>
          </p:nvPr>
        </p:nvGraphicFramePr>
        <p:xfrm>
          <a:off x="301625" y="1600200"/>
          <a:ext cx="8540750" cy="4533899"/>
        </p:xfrm>
        <a:graphic>
          <a:graphicData uri="http://schemas.openxmlformats.org/drawingml/2006/table">
            <a:tbl>
              <a:tblPr/>
              <a:tblGrid>
                <a:gridCol w="2055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0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8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51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Ef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f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e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c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 on fitness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Number of hosts/prey attacked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5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 host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&gt; 1host/prey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21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Death of host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not required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Death of host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required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&lt;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100%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Typical parasite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Tropically transmitted typical parasite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Mi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c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ropred</a:t>
                      </a: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a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tor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50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100% (</a:t>
                      </a: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prey has 0 fitness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Parasitic castrator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</a:t>
                      </a:r>
                      <a:r>
                        <a:rPr kumimoji="0" lang="en-US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arasitoid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Predator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543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800"/>
              <a:t>E</a:t>
            </a:r>
            <a:r>
              <a:rPr lang="cs-CZ" altLang="cs-CZ" sz="2800"/>
              <a:t>kologické vymezení parazita I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3598308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-26988"/>
            <a:ext cx="8540750" cy="1143001"/>
          </a:xfrm>
        </p:spPr>
        <p:txBody>
          <a:bodyPr/>
          <a:lstStyle/>
          <a:p>
            <a:pPr eaLnBrk="1" hangingPunct="1"/>
            <a:r>
              <a:rPr lang="en-US" altLang="cs-CZ" sz="2800"/>
              <a:t>E</a:t>
            </a:r>
            <a:r>
              <a:rPr lang="cs-CZ" altLang="cs-CZ" sz="2800"/>
              <a:t>kologické vymezení parazitismu II</a:t>
            </a:r>
          </a:p>
        </p:txBody>
      </p:sp>
      <p:graphicFrame>
        <p:nvGraphicFramePr>
          <p:cNvPr id="31808" name="Group 64"/>
          <p:cNvGraphicFramePr>
            <a:graphicFrameLocks noGrp="1"/>
          </p:cNvGraphicFramePr>
          <p:nvPr>
            <p:ph idx="1"/>
          </p:nvPr>
        </p:nvGraphicFramePr>
        <p:xfrm>
          <a:off x="107950" y="981075"/>
          <a:ext cx="9036050" cy="5726113"/>
        </p:xfrm>
        <a:graphic>
          <a:graphicData uri="http://schemas.openxmlformats.org/drawingml/2006/table">
            <a:tbl>
              <a:tblPr/>
              <a:tblGrid>
                <a:gridCol w="213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3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9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41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Effect on host fitness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Number of hosts/prey attacked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0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 host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&gt; 1host/prey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1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Death of host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not required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Death of host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required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18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&lt;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100%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typical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parasite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pathogen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trophically</a:t>
                      </a: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trans-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mitted typical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parasite              trophic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        </a:t>
                      </a:r>
                      <a:r>
                        <a:rPr kumimoji="0" lang="en-US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trasmitted</a:t>
                      </a: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        pathogen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micropredator</a:t>
                      </a: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harvest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regeneration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3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100% (</a:t>
                      </a: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prey has 0 fitness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partial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castrator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parasitic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castrator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trophically</a:t>
                      </a: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trans-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mitted castrator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       parasitoid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social predator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            predator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6461" name="Line 38"/>
          <p:cNvSpPr>
            <a:spLocks noChangeShapeType="1"/>
          </p:cNvSpPr>
          <p:nvPr/>
        </p:nvSpPr>
        <p:spPr bwMode="auto">
          <a:xfrm flipV="1">
            <a:off x="2268538" y="2852738"/>
            <a:ext cx="215900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62" name="Line 41"/>
          <p:cNvSpPr>
            <a:spLocks noChangeShapeType="1"/>
          </p:cNvSpPr>
          <p:nvPr/>
        </p:nvSpPr>
        <p:spPr bwMode="auto">
          <a:xfrm flipV="1">
            <a:off x="2268538" y="4868863"/>
            <a:ext cx="215900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63" name="Line 46"/>
          <p:cNvSpPr>
            <a:spLocks noChangeShapeType="1"/>
          </p:cNvSpPr>
          <p:nvPr/>
        </p:nvSpPr>
        <p:spPr bwMode="auto">
          <a:xfrm flipV="1">
            <a:off x="4500563" y="2852738"/>
            <a:ext cx="2663825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64" name="Line 53"/>
          <p:cNvSpPr>
            <a:spLocks noChangeShapeType="1"/>
          </p:cNvSpPr>
          <p:nvPr/>
        </p:nvSpPr>
        <p:spPr bwMode="auto">
          <a:xfrm flipV="1">
            <a:off x="7164388" y="2852738"/>
            <a:ext cx="1979612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65" name="Line 60"/>
          <p:cNvSpPr>
            <a:spLocks noChangeShapeType="1"/>
          </p:cNvSpPr>
          <p:nvPr/>
        </p:nvSpPr>
        <p:spPr bwMode="auto">
          <a:xfrm flipV="1">
            <a:off x="4500563" y="4868863"/>
            <a:ext cx="26638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66" name="Line 62"/>
          <p:cNvSpPr>
            <a:spLocks noChangeShapeType="1"/>
          </p:cNvSpPr>
          <p:nvPr/>
        </p:nvSpPr>
        <p:spPr bwMode="auto">
          <a:xfrm flipV="1">
            <a:off x="7164388" y="4868863"/>
            <a:ext cx="1979612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647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200"/>
              <a:t>Fre</a:t>
            </a:r>
            <a:r>
              <a:rPr lang="cs-CZ" altLang="cs-CZ" sz="3200"/>
              <a:t>kvence poměru relativní velikosti těla konzumenta a hostitele</a:t>
            </a:r>
          </a:p>
        </p:txBody>
      </p:sp>
      <p:pic>
        <p:nvPicPr>
          <p:cNvPr id="147459" name="Picture 4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43938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2875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400"/>
              <a:t>Podle spojení s hostitelem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en-US" altLang="cs-CZ" sz="2400">
                <a:solidFill>
                  <a:srgbClr val="FF0000"/>
                </a:solidFill>
              </a:rPr>
              <a:t>oblig</a:t>
            </a:r>
            <a:r>
              <a:rPr lang="cs-CZ" altLang="cs-CZ" sz="2400">
                <a:solidFill>
                  <a:srgbClr val="FF0000"/>
                </a:solidFill>
              </a:rPr>
              <a:t>átní</a:t>
            </a:r>
            <a:r>
              <a:rPr lang="cs-CZ" altLang="cs-CZ" sz="2400">
                <a:solidFill>
                  <a:srgbClr val="FFFF66"/>
                </a:solidFill>
              </a:rPr>
              <a:t> </a:t>
            </a:r>
            <a:r>
              <a:rPr lang="cs-CZ" altLang="cs-CZ" sz="2400"/>
              <a:t>(</a:t>
            </a:r>
            <a:r>
              <a:rPr lang="en-US" altLang="cs-CZ" sz="2400"/>
              <a:t>M</a:t>
            </a:r>
            <a:r>
              <a:rPr lang="cs-CZ" altLang="cs-CZ" sz="2400"/>
              <a:t>onogenea, </a:t>
            </a:r>
            <a:r>
              <a:rPr lang="en-US" altLang="cs-CZ" sz="2400"/>
              <a:t>D</a:t>
            </a:r>
            <a:r>
              <a:rPr lang="cs-CZ" altLang="cs-CZ" sz="2400"/>
              <a:t>igenea, </a:t>
            </a:r>
            <a:r>
              <a:rPr lang="en-US" altLang="cs-CZ" sz="2400"/>
              <a:t>C</a:t>
            </a:r>
            <a:r>
              <a:rPr lang="cs-CZ" altLang="cs-CZ" sz="2400"/>
              <a:t>estoda)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en-US" altLang="cs-CZ" sz="2400">
                <a:solidFill>
                  <a:srgbClr val="FF0000"/>
                </a:solidFill>
              </a:rPr>
              <a:t>fa</a:t>
            </a:r>
            <a:r>
              <a:rPr lang="cs-CZ" altLang="cs-CZ" sz="2400">
                <a:solidFill>
                  <a:srgbClr val="FF0000"/>
                </a:solidFill>
              </a:rPr>
              <a:t>kultativní</a:t>
            </a:r>
            <a:r>
              <a:rPr lang="cs-CZ" altLang="cs-CZ" sz="2400" b="1"/>
              <a:t> </a:t>
            </a:r>
            <a:r>
              <a:rPr lang="cs-CZ" altLang="cs-CZ" sz="2400"/>
              <a:t>(nematoda </a:t>
            </a:r>
            <a:r>
              <a:rPr lang="cs-CZ" altLang="cs-CZ" sz="2400" i="1"/>
              <a:t>Micronema</a:t>
            </a:r>
            <a:r>
              <a:rPr lang="cs-CZ" altLang="cs-CZ" sz="240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cs-CZ" altLang="cs-CZ" sz="2400">
                <a:solidFill>
                  <a:srgbClr val="FF0000"/>
                </a:solidFill>
              </a:rPr>
              <a:t>hyperpara</a:t>
            </a:r>
            <a:r>
              <a:rPr lang="en-US" altLang="cs-CZ" sz="2400">
                <a:solidFill>
                  <a:srgbClr val="FF0000"/>
                </a:solidFill>
              </a:rPr>
              <a:t>sitic</a:t>
            </a:r>
            <a:r>
              <a:rPr lang="cs-CZ" altLang="cs-CZ" sz="2400">
                <a:solidFill>
                  <a:srgbClr val="FF0000"/>
                </a:solidFill>
              </a:rPr>
              <a:t>ký </a:t>
            </a:r>
            <a:r>
              <a:rPr lang="cs-CZ" altLang="cs-CZ" sz="2400"/>
              <a:t>– </a:t>
            </a:r>
            <a:r>
              <a:rPr lang="cs-CZ" altLang="cs-CZ" sz="2400" i="1"/>
              <a:t>Udonella</a:t>
            </a:r>
            <a:r>
              <a:rPr lang="cs-CZ" altLang="cs-CZ" sz="2400"/>
              <a:t> on parasitic Crustacea</a:t>
            </a:r>
          </a:p>
          <a:p>
            <a:pPr eaLnBrk="1" hangingPunct="1">
              <a:buFont typeface="Arial" panose="020B0604020202020204" pitchFamily="34" charset="0"/>
              <a:buChar char="►"/>
            </a:pPr>
            <a:r>
              <a:rPr lang="cs-CZ" altLang="cs-CZ" sz="2400"/>
              <a:t>Podle časového úseku kdy parazitují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en-US" altLang="cs-CZ" sz="2400">
                <a:solidFill>
                  <a:srgbClr val="FF0000"/>
                </a:solidFill>
              </a:rPr>
              <a:t>permanent</a:t>
            </a:r>
            <a:r>
              <a:rPr lang="cs-CZ" altLang="cs-CZ" sz="2400">
                <a:solidFill>
                  <a:srgbClr val="FF0000"/>
                </a:solidFill>
              </a:rPr>
              <a:t>ní</a:t>
            </a:r>
            <a:r>
              <a:rPr lang="cs-CZ" altLang="cs-CZ" sz="2400"/>
              <a:t> (</a:t>
            </a:r>
            <a:r>
              <a:rPr lang="cs-CZ" altLang="cs-CZ" sz="2400" i="1"/>
              <a:t>Plasmodium</a:t>
            </a:r>
            <a:r>
              <a:rPr lang="cs-CZ" altLang="cs-CZ" sz="2400"/>
              <a:t>, </a:t>
            </a:r>
            <a:r>
              <a:rPr lang="cs-CZ" altLang="cs-CZ" sz="2400" i="1"/>
              <a:t>Entamoeba</a:t>
            </a:r>
            <a:r>
              <a:rPr lang="cs-CZ" altLang="cs-CZ" sz="240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cs-CZ" altLang="cs-CZ" sz="2400">
                <a:solidFill>
                  <a:srgbClr val="FF0000"/>
                </a:solidFill>
              </a:rPr>
              <a:t>temporá</a:t>
            </a:r>
            <a:r>
              <a:rPr lang="en-US" altLang="cs-CZ" sz="2400">
                <a:solidFill>
                  <a:srgbClr val="FF0000"/>
                </a:solidFill>
              </a:rPr>
              <a:t>l</a:t>
            </a:r>
            <a:r>
              <a:rPr lang="cs-CZ" altLang="cs-CZ" sz="2400">
                <a:solidFill>
                  <a:srgbClr val="FF0000"/>
                </a:solidFill>
              </a:rPr>
              <a:t>ní</a:t>
            </a:r>
            <a:r>
              <a:rPr lang="cs-CZ" altLang="cs-CZ" sz="2400" b="1">
                <a:solidFill>
                  <a:srgbClr val="FF0000"/>
                </a:solidFill>
              </a:rPr>
              <a:t> </a:t>
            </a:r>
            <a:r>
              <a:rPr lang="cs-CZ" altLang="cs-CZ" sz="2400"/>
              <a:t>(</a:t>
            </a:r>
            <a:r>
              <a:rPr lang="cs-CZ" altLang="cs-CZ" sz="2400" i="1"/>
              <a:t>Argulus</a:t>
            </a:r>
            <a:r>
              <a:rPr lang="cs-CZ" altLang="cs-CZ" sz="2400"/>
              <a:t>, </a:t>
            </a:r>
            <a:r>
              <a:rPr lang="cs-CZ" altLang="cs-CZ" sz="2400" i="1"/>
              <a:t>Ixodes</a:t>
            </a:r>
            <a:r>
              <a:rPr lang="cs-CZ" altLang="cs-CZ" sz="240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</a:t>
            </a:r>
            <a:r>
              <a:rPr lang="en-US" altLang="cs-CZ" sz="2400">
                <a:solidFill>
                  <a:srgbClr val="FF0000"/>
                </a:solidFill>
              </a:rPr>
              <a:t>periodic</a:t>
            </a:r>
            <a:r>
              <a:rPr lang="cs-CZ" altLang="cs-CZ" sz="2400">
                <a:solidFill>
                  <a:srgbClr val="FF0000"/>
                </a:solidFill>
              </a:rPr>
              <a:t>ký</a:t>
            </a:r>
            <a:r>
              <a:rPr lang="cs-CZ" altLang="cs-CZ" sz="2400"/>
              <a:t> – vývojová stádia (glochidie </a:t>
            </a:r>
            <a:r>
              <a:rPr lang="en-US" altLang="cs-CZ" sz="2400"/>
              <a:t>Mollusca</a:t>
            </a:r>
            <a:r>
              <a:rPr lang="cs-CZ" altLang="cs-CZ" sz="2400"/>
              <a:t>, </a:t>
            </a:r>
            <a:r>
              <a:rPr lang="en-US" altLang="cs-CZ" sz="2400"/>
              <a:t>larv</a:t>
            </a:r>
            <a:r>
              <a:rPr lang="cs-CZ" altLang="cs-CZ" sz="2400"/>
              <a:t>ální </a:t>
            </a:r>
            <a:r>
              <a:rPr lang="en-US" altLang="cs-CZ" sz="2400"/>
              <a:t>Diptera</a:t>
            </a:r>
            <a:r>
              <a:rPr lang="cs-CZ" altLang="cs-CZ" sz="2400"/>
              <a:t>), </a:t>
            </a:r>
            <a:r>
              <a:rPr lang="en-US" altLang="cs-CZ" sz="2400"/>
              <a:t>genera</a:t>
            </a:r>
            <a:r>
              <a:rPr lang="cs-CZ" altLang="cs-CZ" sz="2400"/>
              <a:t>ční (</a:t>
            </a:r>
            <a:r>
              <a:rPr lang="cs-CZ" altLang="cs-CZ" sz="2400" i="1"/>
              <a:t>Rabdias bufonis</a:t>
            </a:r>
            <a:r>
              <a:rPr lang="cs-CZ" altLang="cs-CZ" sz="2400"/>
              <a:t>)</a:t>
            </a:r>
          </a:p>
          <a:p>
            <a:pPr eaLnBrk="1" hangingPunct="1">
              <a:buFont typeface="Arial" panose="020B0604020202020204" pitchFamily="34" charset="0"/>
              <a:buChar char="►"/>
            </a:pPr>
            <a:endParaRPr lang="cs-CZ" altLang="cs-CZ" sz="2400"/>
          </a:p>
        </p:txBody>
      </p:sp>
      <p:sp>
        <p:nvSpPr>
          <p:cNvPr id="148483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Ekologická klasifikace parazitů</a:t>
            </a:r>
          </a:p>
        </p:txBody>
      </p:sp>
    </p:spTree>
    <p:extLst>
      <p:ext uri="{BB962C8B-B14F-4D97-AF65-F5344CB8AC3E}">
        <p14:creationId xmlns:p14="http://schemas.microsoft.com/office/powerpoint/2010/main" val="1072728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icture 2"/>
          <p:cNvSpPr>
            <a:spLocks noChangeAspect="1" noChangeArrowheads="1"/>
          </p:cNvSpPr>
          <p:nvPr/>
        </p:nvSpPr>
        <p:spPr bwMode="auto">
          <a:xfrm>
            <a:off x="-15087600" y="-137699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1" name="Picture 3"/>
          <p:cNvSpPr>
            <a:spLocks noChangeAspect="1" noChangeArrowheads="1"/>
          </p:cNvSpPr>
          <p:nvPr/>
        </p:nvSpPr>
        <p:spPr bwMode="auto">
          <a:xfrm>
            <a:off x="-14871700" y="-135540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2" name="Picture 4"/>
          <p:cNvSpPr>
            <a:spLocks noChangeAspect="1" noChangeArrowheads="1"/>
          </p:cNvSpPr>
          <p:nvPr/>
        </p:nvSpPr>
        <p:spPr bwMode="auto">
          <a:xfrm>
            <a:off x="-14655800" y="-13338175"/>
            <a:ext cx="39319200" cy="344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721"/>
            <a:ext cx="7815262" cy="45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2609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1443038"/>
          </a:xfrm>
        </p:spPr>
        <p:txBody>
          <a:bodyPr/>
          <a:lstStyle/>
          <a:p>
            <a:r>
              <a:rPr lang="cs-CZ" altLang="cs-CZ" sz="3500"/>
              <a:t>Ekologické klasifikace parazitů</a:t>
            </a:r>
          </a:p>
        </p:txBody>
      </p:sp>
      <p:sp>
        <p:nvSpPr>
          <p:cNvPr id="24579" name="Podnadpis 2"/>
          <p:cNvSpPr>
            <a:spLocks noGrp="1"/>
          </p:cNvSpPr>
          <p:nvPr>
            <p:ph type="subTitle" idx="1"/>
          </p:nvPr>
        </p:nvSpPr>
        <p:spPr>
          <a:xfrm>
            <a:off x="250825" y="2181224"/>
            <a:ext cx="8713788" cy="2831951"/>
          </a:xfrm>
        </p:spPr>
        <p:txBody>
          <a:bodyPr>
            <a:normAutofit lnSpcReduction="10000"/>
          </a:bodyPr>
          <a:lstStyle/>
          <a:p>
            <a:r>
              <a:rPr lang="cs-CZ" altLang="cs-CZ" b="1" dirty="0" err="1"/>
              <a:t>Mikroparaziti</a:t>
            </a:r>
            <a:r>
              <a:rPr lang="cs-CZ" altLang="cs-CZ" b="1" dirty="0"/>
              <a:t> </a:t>
            </a:r>
            <a:r>
              <a:rPr lang="cs-CZ" altLang="cs-CZ" dirty="0"/>
              <a:t>– množí se na/v     </a:t>
            </a:r>
          </a:p>
          <a:p>
            <a:r>
              <a:rPr lang="cs-CZ" altLang="cs-CZ" dirty="0"/>
              <a:t>             hostiteli (viry, bakterie, houby, prvoci)</a:t>
            </a:r>
          </a:p>
          <a:p>
            <a:r>
              <a:rPr lang="cs-CZ" altLang="cs-CZ" dirty="0"/>
              <a:t>  </a:t>
            </a:r>
          </a:p>
          <a:p>
            <a:r>
              <a:rPr lang="cs-CZ" altLang="cs-CZ" dirty="0"/>
              <a:t>   </a:t>
            </a:r>
            <a:r>
              <a:rPr lang="cs-CZ" altLang="cs-CZ" b="1" dirty="0" err="1"/>
              <a:t>Makroparaziti</a:t>
            </a:r>
            <a:r>
              <a:rPr lang="cs-CZ" altLang="cs-CZ" b="1" dirty="0"/>
              <a:t> </a:t>
            </a:r>
            <a:r>
              <a:rPr lang="cs-CZ" altLang="cs-CZ" dirty="0"/>
              <a:t>-  vyvíjejí a rostou      </a:t>
            </a:r>
          </a:p>
          <a:p>
            <a:r>
              <a:rPr lang="cs-CZ" altLang="cs-CZ" dirty="0"/>
              <a:t>   na/v hostiteli (helminti, členovci)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1091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Obdélník 1"/>
          <p:cNvSpPr>
            <a:spLocks noChangeArrowheads="1"/>
          </p:cNvSpPr>
          <p:nvPr/>
        </p:nvSpPr>
        <p:spPr bwMode="auto">
          <a:xfrm>
            <a:off x="611560" y="1803588"/>
            <a:ext cx="79928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>
                <a:solidFill>
                  <a:srgbClr val="4D5156"/>
                </a:solidFill>
              </a:rPr>
              <a:t>Parazitismus je způsob soužití dvou organismů, z nichž jeden organismus využívá druhý organismus. Parazit se může živit tkáněmi hostitele nebo se přiživovat na hostitelově potravě či jinak profitovat z hostitelova organismu nebo jeho činnosti a snižovat přitom jeho biologickou zdatnost.</a:t>
            </a:r>
          </a:p>
          <a:p>
            <a:endParaRPr lang="cs-CZ" altLang="cs-CZ" sz="2000" dirty="0">
              <a:solidFill>
                <a:srgbClr val="4D5156"/>
              </a:solidFill>
            </a:endParaRPr>
          </a:p>
          <a:p>
            <a:endParaRPr lang="cs-CZ" altLang="cs-CZ" sz="2000" dirty="0">
              <a:solidFill>
                <a:srgbClr val="4D5156"/>
              </a:solidFill>
            </a:endParaRPr>
          </a:p>
          <a:p>
            <a:r>
              <a:rPr lang="cs-CZ" sz="2000" dirty="0"/>
              <a:t>Parazitismus – vzájemný vztah, při kterém jeden organismus (druh) získává výhodu, zatímco druhý je tímto vztahem poškozován.</a:t>
            </a:r>
          </a:p>
          <a:p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000" dirty="0"/>
              <a:t>Je parazitismus </a:t>
            </a:r>
            <a:r>
              <a:rPr lang="cs-CZ" altLang="cs-CZ" sz="2000" dirty="0" err="1"/>
              <a:t>symbioza</a:t>
            </a:r>
            <a:r>
              <a:rPr lang="cs-CZ" altLang="cs-CZ" sz="2000" dirty="0"/>
              <a:t> 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331640" y="404664"/>
            <a:ext cx="6391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Jak definujeme parazitismus ?</a:t>
            </a:r>
          </a:p>
        </p:txBody>
      </p:sp>
    </p:spTree>
    <p:extLst>
      <p:ext uri="{BB962C8B-B14F-4D97-AF65-F5344CB8AC3E}">
        <p14:creationId xmlns:p14="http://schemas.microsoft.com/office/powerpoint/2010/main" val="23011381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ctrTitle"/>
          </p:nvPr>
        </p:nvSpPr>
        <p:spPr>
          <a:xfrm>
            <a:off x="685800" y="692150"/>
            <a:ext cx="7772400" cy="1470025"/>
          </a:xfrm>
        </p:spPr>
        <p:txBody>
          <a:bodyPr/>
          <a:lstStyle/>
          <a:p>
            <a:r>
              <a:rPr lang="cs-CZ" altLang="cs-CZ"/>
              <a:t>Ekologické klasifikace parazitů</a:t>
            </a:r>
          </a:p>
        </p:txBody>
      </p:sp>
      <p:sp>
        <p:nvSpPr>
          <p:cNvPr id="25603" name="Podnadpis 2"/>
          <p:cNvSpPr>
            <a:spLocks noGrp="1"/>
          </p:cNvSpPr>
          <p:nvPr>
            <p:ph type="subTitle" idx="1"/>
          </p:nvPr>
        </p:nvSpPr>
        <p:spPr>
          <a:xfrm>
            <a:off x="1331913" y="2060574"/>
            <a:ext cx="6400800" cy="288059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altLang="cs-CZ" dirty="0"/>
              <a:t>Podle hostitelů</a:t>
            </a:r>
          </a:p>
          <a:p>
            <a:pPr algn="l"/>
            <a:r>
              <a:rPr lang="cs-CZ" altLang="cs-CZ" dirty="0"/>
              <a:t>Podle lokalizace</a:t>
            </a:r>
          </a:p>
          <a:p>
            <a:pPr algn="l"/>
            <a:r>
              <a:rPr lang="cs-CZ" altLang="cs-CZ" dirty="0"/>
              <a:t>Podle vazby na hostitele</a:t>
            </a:r>
          </a:p>
          <a:p>
            <a:pPr algn="l"/>
            <a:r>
              <a:rPr lang="cs-CZ" altLang="cs-CZ" dirty="0"/>
              <a:t>Podle časového úseku, kdy parazitují</a:t>
            </a:r>
          </a:p>
          <a:p>
            <a:pPr algn="l"/>
            <a:r>
              <a:rPr lang="cs-CZ" altLang="cs-CZ" dirty="0"/>
              <a:t>Podle typu životního cyklu</a:t>
            </a:r>
          </a:p>
          <a:p>
            <a:pPr algn="l"/>
            <a:r>
              <a:rPr lang="cs-CZ" altLang="cs-CZ" dirty="0"/>
              <a:t>Podle způsobu výživy</a:t>
            </a:r>
          </a:p>
        </p:txBody>
      </p:sp>
    </p:spTree>
    <p:extLst>
      <p:ext uri="{BB962C8B-B14F-4D97-AF65-F5344CB8AC3E}">
        <p14:creationId xmlns:p14="http://schemas.microsoft.com/office/powerpoint/2010/main" val="41460564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008658"/>
          </a:xfrm>
        </p:spPr>
        <p:txBody>
          <a:bodyPr/>
          <a:lstStyle/>
          <a:p>
            <a:r>
              <a:rPr lang="cs-CZ" altLang="cs-CZ" dirty="0"/>
              <a:t>Podle hostitelů</a:t>
            </a:r>
          </a:p>
        </p:txBody>
      </p:sp>
      <p:sp>
        <p:nvSpPr>
          <p:cNvPr id="26627" name="Podnadpis 2"/>
          <p:cNvSpPr>
            <a:spLocks noGrp="1"/>
          </p:cNvSpPr>
          <p:nvPr>
            <p:ph type="subTitle" idx="1"/>
          </p:nvPr>
        </p:nvSpPr>
        <p:spPr>
          <a:xfrm>
            <a:off x="1371600" y="1316360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altLang="cs-CZ" b="1" dirty="0"/>
              <a:t>Zooparaziti</a:t>
            </a:r>
            <a:r>
              <a:rPr lang="cs-CZ" altLang="cs-CZ" dirty="0"/>
              <a:t> – paraziti živočichů a člověka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 err="1"/>
              <a:t>Fytoparaziti</a:t>
            </a:r>
            <a:r>
              <a:rPr lang="cs-CZ" altLang="cs-CZ" b="1" dirty="0"/>
              <a:t> </a:t>
            </a:r>
            <a:r>
              <a:rPr lang="cs-CZ" altLang="cs-CZ" dirty="0"/>
              <a:t>– paraziti rostlin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73" y="4365104"/>
            <a:ext cx="2836015" cy="22818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4" y="4365104"/>
            <a:ext cx="3772704" cy="21221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386200"/>
            <a:ext cx="2136827" cy="228536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947341" y="6497920"/>
            <a:ext cx="2136827" cy="266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3408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719485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Podle lokalizace</a:t>
            </a:r>
          </a:p>
        </p:txBody>
      </p:sp>
      <p:sp>
        <p:nvSpPr>
          <p:cNvPr id="27651" name="Podnadpis 2"/>
          <p:cNvSpPr>
            <a:spLocks noGrp="1"/>
          </p:cNvSpPr>
          <p:nvPr>
            <p:ph type="subTitle" idx="1"/>
          </p:nvPr>
        </p:nvSpPr>
        <p:spPr>
          <a:xfrm>
            <a:off x="1371600" y="1196752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altLang="cs-CZ" b="1" dirty="0"/>
              <a:t>Ektoparaziti </a:t>
            </a:r>
            <a:r>
              <a:rPr lang="cs-CZ" altLang="cs-CZ" dirty="0"/>
              <a:t>– na povrchu těla hostitele (</a:t>
            </a:r>
            <a:r>
              <a:rPr lang="cs-CZ" altLang="cs-CZ" dirty="0" err="1"/>
              <a:t>monogenea</a:t>
            </a:r>
            <a:r>
              <a:rPr lang="cs-CZ" altLang="cs-CZ" dirty="0"/>
              <a:t>, parazitičtí korýši, vši, blechy)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Endoparaziti</a:t>
            </a:r>
            <a:r>
              <a:rPr lang="cs-CZ" altLang="cs-CZ" dirty="0"/>
              <a:t> – ve vnitřních orgánech hostitele (měňavka úplavičná, motolice, tasemnice)</a:t>
            </a: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58" y="2780928"/>
            <a:ext cx="5889673" cy="44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451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ctrTitle"/>
          </p:nvPr>
        </p:nvSpPr>
        <p:spPr>
          <a:xfrm>
            <a:off x="685800" y="44450"/>
            <a:ext cx="7772400" cy="1470025"/>
          </a:xfrm>
        </p:spPr>
        <p:txBody>
          <a:bodyPr/>
          <a:lstStyle/>
          <a:p>
            <a:r>
              <a:rPr lang="cs-CZ" altLang="cs-CZ"/>
              <a:t>Endoparaziti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188" y="1460500"/>
            <a:ext cx="8208962" cy="4056732"/>
          </a:xfrm>
        </p:spPr>
        <p:txBody>
          <a:bodyPr>
            <a:normAutofit fontScale="92500" lnSpcReduction="20000"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sz="2400" b="1" dirty="0"/>
              <a:t>Střevní</a:t>
            </a:r>
            <a:r>
              <a:rPr lang="cs-CZ" sz="2400" dirty="0"/>
              <a:t> (</a:t>
            </a:r>
            <a:r>
              <a:rPr lang="cs-CZ" sz="2400" dirty="0" err="1"/>
              <a:t>Entamoeba</a:t>
            </a:r>
            <a:r>
              <a:rPr lang="cs-CZ" sz="2400" dirty="0"/>
              <a:t> </a:t>
            </a:r>
            <a:r>
              <a:rPr lang="cs-CZ" sz="2400" dirty="0" err="1"/>
              <a:t>histolytica</a:t>
            </a:r>
            <a:r>
              <a:rPr lang="cs-CZ" sz="2400" dirty="0"/>
              <a:t>, </a:t>
            </a:r>
            <a:r>
              <a:rPr lang="cs-CZ" sz="2400" dirty="0" err="1"/>
              <a:t>Trematoda</a:t>
            </a:r>
            <a:r>
              <a:rPr lang="cs-CZ" sz="2400" dirty="0"/>
              <a:t>, </a:t>
            </a:r>
            <a:r>
              <a:rPr lang="cs-CZ" sz="2400" dirty="0" err="1"/>
              <a:t>Cestoda</a:t>
            </a:r>
            <a:r>
              <a:rPr lang="cs-CZ" sz="2400" dirty="0"/>
              <a:t>)</a:t>
            </a:r>
          </a:p>
          <a:p>
            <a:pPr marL="514350" indent="-514350" algn="l">
              <a:buFontTx/>
              <a:buAutoNum type="arabicParenR"/>
              <a:defRPr/>
            </a:pPr>
            <a:r>
              <a:rPr lang="cs-CZ" sz="2400" b="1" dirty="0"/>
              <a:t>Krevní </a:t>
            </a:r>
            <a:r>
              <a:rPr lang="cs-CZ" sz="2400" dirty="0"/>
              <a:t>–   a) v plasmě (Trypanosoma)</a:t>
            </a:r>
          </a:p>
          <a:p>
            <a:pPr algn="l">
              <a:defRPr/>
            </a:pPr>
            <a:r>
              <a:rPr lang="cs-CZ" sz="2400" dirty="0"/>
              <a:t>                          b) v krvinkách (</a:t>
            </a:r>
            <a:r>
              <a:rPr lang="cs-CZ" sz="2400" dirty="0" err="1"/>
              <a:t>Plasmodium</a:t>
            </a:r>
            <a:r>
              <a:rPr lang="cs-CZ" sz="2400" dirty="0"/>
              <a:t>)</a:t>
            </a:r>
          </a:p>
          <a:p>
            <a:pPr algn="l">
              <a:defRPr/>
            </a:pPr>
            <a:r>
              <a:rPr lang="cs-CZ" sz="2400" dirty="0"/>
              <a:t>3)    </a:t>
            </a:r>
            <a:r>
              <a:rPr lang="cs-CZ" sz="2400" b="1" dirty="0" err="1"/>
              <a:t>Kavitární</a:t>
            </a:r>
            <a:r>
              <a:rPr lang="cs-CZ" sz="2400" b="1" dirty="0"/>
              <a:t> </a:t>
            </a:r>
            <a:r>
              <a:rPr lang="cs-CZ" sz="2400" dirty="0"/>
              <a:t>– </a:t>
            </a:r>
            <a:r>
              <a:rPr lang="cs-CZ" sz="2400" dirty="0" err="1"/>
              <a:t>Entamoeba</a:t>
            </a:r>
            <a:r>
              <a:rPr lang="cs-CZ" sz="2400" dirty="0"/>
              <a:t> </a:t>
            </a:r>
            <a:r>
              <a:rPr lang="cs-CZ" sz="2400" dirty="0" err="1"/>
              <a:t>gingivalis</a:t>
            </a:r>
            <a:r>
              <a:rPr lang="cs-CZ" sz="2400" dirty="0"/>
              <a:t>,   </a:t>
            </a:r>
          </a:p>
          <a:p>
            <a:pPr algn="l">
              <a:defRPr/>
            </a:pPr>
            <a:r>
              <a:rPr lang="cs-CZ" sz="2400" dirty="0"/>
              <a:t>                        </a:t>
            </a:r>
            <a:r>
              <a:rPr lang="cs-CZ" sz="2400" dirty="0" err="1"/>
              <a:t>Trichomonas</a:t>
            </a:r>
            <a:r>
              <a:rPr lang="cs-CZ" sz="2400" dirty="0"/>
              <a:t> </a:t>
            </a:r>
            <a:r>
              <a:rPr lang="cs-CZ" sz="2400" dirty="0" err="1"/>
              <a:t>vaginalis</a:t>
            </a:r>
            <a:endParaRPr lang="cs-CZ" sz="2400" dirty="0"/>
          </a:p>
          <a:p>
            <a:pPr algn="l">
              <a:defRPr/>
            </a:pPr>
            <a:r>
              <a:rPr lang="cs-CZ" sz="2400" dirty="0"/>
              <a:t>4)    </a:t>
            </a:r>
            <a:r>
              <a:rPr lang="cs-CZ" sz="2400" b="1" dirty="0"/>
              <a:t>Tkáňoví</a:t>
            </a:r>
            <a:r>
              <a:rPr lang="cs-CZ" sz="2400" dirty="0"/>
              <a:t> –  a) intracelulární (</a:t>
            </a:r>
            <a:r>
              <a:rPr lang="cs-CZ" sz="2400" dirty="0" err="1"/>
              <a:t>Toxoplasma</a:t>
            </a:r>
            <a:r>
              <a:rPr lang="cs-CZ" sz="2400" dirty="0"/>
              <a:t> </a:t>
            </a:r>
            <a:r>
              <a:rPr lang="cs-CZ" sz="2400" dirty="0" err="1"/>
              <a:t>gondii</a:t>
            </a:r>
            <a:r>
              <a:rPr lang="cs-CZ" sz="2400" dirty="0"/>
              <a:t>,    </a:t>
            </a:r>
          </a:p>
          <a:p>
            <a:pPr algn="l">
              <a:defRPr/>
            </a:pPr>
            <a:r>
              <a:rPr lang="cs-CZ" sz="2400" dirty="0"/>
              <a:t>	                                        </a:t>
            </a:r>
            <a:r>
              <a:rPr lang="cs-CZ" sz="2400" dirty="0" err="1"/>
              <a:t>Leishmania</a:t>
            </a:r>
            <a:r>
              <a:rPr lang="cs-CZ" sz="2400" dirty="0"/>
              <a:t>)</a:t>
            </a:r>
          </a:p>
          <a:p>
            <a:pPr algn="l">
              <a:defRPr/>
            </a:pPr>
            <a:r>
              <a:rPr lang="cs-CZ" sz="2400" dirty="0"/>
              <a:t>	             b) </a:t>
            </a:r>
            <a:r>
              <a:rPr lang="cs-CZ" sz="2400" dirty="0" err="1"/>
              <a:t>Epicelulární</a:t>
            </a:r>
            <a:r>
              <a:rPr lang="cs-CZ" sz="2400" dirty="0"/>
              <a:t> (</a:t>
            </a:r>
            <a:r>
              <a:rPr lang="cs-CZ" sz="2400" dirty="0" err="1"/>
              <a:t>Giardia</a:t>
            </a:r>
            <a:r>
              <a:rPr lang="cs-CZ" sz="2400" dirty="0"/>
              <a:t> </a:t>
            </a:r>
            <a:r>
              <a:rPr lang="cs-CZ" sz="2400" dirty="0" err="1"/>
              <a:t>intestinalis</a:t>
            </a:r>
            <a:r>
              <a:rPr lang="cs-CZ" sz="2400" dirty="0"/>
              <a:t>)</a:t>
            </a:r>
          </a:p>
          <a:p>
            <a:pPr algn="l">
              <a:defRPr/>
            </a:pPr>
            <a:r>
              <a:rPr lang="cs-CZ" sz="2400" dirty="0"/>
              <a:t>                            c) Intercelulární (</a:t>
            </a:r>
            <a:r>
              <a:rPr lang="cs-CZ" sz="2400" dirty="0" err="1"/>
              <a:t>Myxosporidia</a:t>
            </a:r>
            <a:r>
              <a:rPr lang="cs-CZ" sz="2400" dirty="0"/>
              <a:t>)</a:t>
            </a:r>
          </a:p>
          <a:p>
            <a:pPr algn="l">
              <a:defRPr/>
            </a:pPr>
            <a:endParaRPr lang="cs-CZ" sz="2400" dirty="0"/>
          </a:p>
          <a:p>
            <a:pPr algn="l">
              <a:defRPr/>
            </a:pPr>
            <a:r>
              <a:rPr lang="cs-CZ" sz="2400" b="1" dirty="0"/>
              <a:t>  Ektopická lokalizace </a:t>
            </a:r>
            <a:r>
              <a:rPr lang="cs-CZ" sz="2400" dirty="0"/>
              <a:t>– </a:t>
            </a:r>
            <a:r>
              <a:rPr lang="cs-CZ" sz="2400" dirty="0" err="1"/>
              <a:t>Paragonimus</a:t>
            </a:r>
            <a:r>
              <a:rPr lang="cs-CZ" sz="2400" dirty="0"/>
              <a:t> </a:t>
            </a:r>
            <a:r>
              <a:rPr lang="cs-CZ" sz="2400" dirty="0" err="1"/>
              <a:t>westermani</a:t>
            </a:r>
            <a:endParaRPr lang="cs-CZ" sz="2400" dirty="0"/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6260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ctrTitle"/>
          </p:nvPr>
        </p:nvSpPr>
        <p:spPr>
          <a:xfrm>
            <a:off x="685800" y="115888"/>
            <a:ext cx="7772400" cy="1470025"/>
          </a:xfrm>
        </p:spPr>
        <p:txBody>
          <a:bodyPr/>
          <a:lstStyle/>
          <a:p>
            <a:r>
              <a:rPr lang="cs-CZ" altLang="cs-CZ"/>
              <a:t>Podle vazby na hostitele</a:t>
            </a:r>
          </a:p>
        </p:txBody>
      </p:sp>
      <p:sp>
        <p:nvSpPr>
          <p:cNvPr id="29699" name="Podnadpis 2"/>
          <p:cNvSpPr>
            <a:spLocks noGrp="1"/>
          </p:cNvSpPr>
          <p:nvPr>
            <p:ph type="subTitle" idx="1"/>
          </p:nvPr>
        </p:nvSpPr>
        <p:spPr>
          <a:xfrm>
            <a:off x="1371600" y="2108200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altLang="cs-CZ" b="1"/>
              <a:t>Obligatorní </a:t>
            </a:r>
            <a:r>
              <a:rPr lang="cs-CZ" altLang="cs-CZ"/>
              <a:t>– celý svůj život parazitují (motolice, tasemnice)</a:t>
            </a:r>
          </a:p>
          <a:p>
            <a:pPr algn="l"/>
            <a:endParaRPr lang="cs-CZ" altLang="cs-CZ"/>
          </a:p>
          <a:p>
            <a:pPr algn="l"/>
            <a:r>
              <a:rPr lang="cs-CZ" altLang="cs-CZ" b="1"/>
              <a:t>Fakultativní </a:t>
            </a:r>
            <a:r>
              <a:rPr lang="cs-CZ" altLang="cs-CZ"/>
              <a:t>– parazitují pouze příležitostně (pijavka lékařská)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77072"/>
            <a:ext cx="2592288" cy="218759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" y="4077072"/>
            <a:ext cx="3120380" cy="218759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100" y="4080762"/>
            <a:ext cx="3162388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181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ctrTitle"/>
          </p:nvPr>
        </p:nvSpPr>
        <p:spPr>
          <a:xfrm>
            <a:off x="539750" y="260648"/>
            <a:ext cx="8208963" cy="647923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/>
              <a:t>Podle časového úseku v životním cyklu kdy parazitují</a:t>
            </a:r>
          </a:p>
        </p:txBody>
      </p:sp>
      <p:sp>
        <p:nvSpPr>
          <p:cNvPr id="30723" name="Podnadpis 2"/>
          <p:cNvSpPr>
            <a:spLocks noGrp="1"/>
          </p:cNvSpPr>
          <p:nvPr>
            <p:ph type="subTitle" idx="1"/>
          </p:nvPr>
        </p:nvSpPr>
        <p:spPr>
          <a:xfrm>
            <a:off x="179512" y="1340371"/>
            <a:ext cx="6120680" cy="2952725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sz="2500" b="1" dirty="0"/>
              <a:t>Permanentní</a:t>
            </a:r>
            <a:r>
              <a:rPr lang="cs-CZ" altLang="cs-CZ" sz="2500" dirty="0"/>
              <a:t> – celý ŽC parazitují (</a:t>
            </a:r>
            <a:r>
              <a:rPr lang="cs-CZ" altLang="cs-CZ" sz="2500" dirty="0" err="1"/>
              <a:t>Plasmodium</a:t>
            </a:r>
            <a:r>
              <a:rPr lang="cs-CZ" altLang="cs-CZ" sz="2500" dirty="0"/>
              <a:t>) 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 err="1"/>
              <a:t>Temporární</a:t>
            </a:r>
            <a:r>
              <a:rPr lang="cs-CZ" altLang="cs-CZ" sz="2500" b="1" dirty="0"/>
              <a:t> </a:t>
            </a:r>
            <a:r>
              <a:rPr lang="cs-CZ" altLang="cs-CZ" sz="2500" dirty="0"/>
              <a:t>– parazitují pouze občas – příjem potravy (</a:t>
            </a:r>
            <a:r>
              <a:rPr lang="cs-CZ" altLang="cs-CZ" sz="2500" dirty="0" err="1"/>
              <a:t>Argulus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Anopheles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Culex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Ixodes</a:t>
            </a:r>
            <a:r>
              <a:rPr lang="cs-CZ" altLang="cs-CZ" sz="2500" dirty="0"/>
              <a:t>)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/>
              <a:t>Periodický parazitismus </a:t>
            </a:r>
          </a:p>
          <a:p>
            <a:pPr algn="l"/>
            <a:endParaRPr lang="cs-CZ" altLang="cs-CZ" sz="2500" dirty="0"/>
          </a:p>
        </p:txBody>
      </p:sp>
      <p:pic>
        <p:nvPicPr>
          <p:cNvPr id="1026" name="Picture 2" descr="Plasmodium falciparum MSP1 - The Native Antigen Compan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3044280" cy="20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89" y="4437112"/>
            <a:ext cx="1921949" cy="20493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408272"/>
            <a:ext cx="3065950" cy="20450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63" y="2060848"/>
            <a:ext cx="2724809" cy="223224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470938" y="4006720"/>
            <a:ext cx="3493550" cy="310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1596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ctrTitle"/>
          </p:nvPr>
        </p:nvSpPr>
        <p:spPr>
          <a:xfrm>
            <a:off x="755650" y="188913"/>
            <a:ext cx="7772400" cy="935831"/>
          </a:xfrm>
        </p:spPr>
        <p:txBody>
          <a:bodyPr/>
          <a:lstStyle/>
          <a:p>
            <a:r>
              <a:rPr lang="cs-CZ" altLang="cs-CZ" sz="3600" b="1" dirty="0"/>
              <a:t>Periodický parazitismus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950" y="1100907"/>
            <a:ext cx="8567738" cy="3768253"/>
          </a:xfrm>
        </p:spPr>
        <p:txBody>
          <a:bodyPr>
            <a:normAutofit lnSpcReduction="10000"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b="1" dirty="0"/>
              <a:t>Parazitismus </a:t>
            </a:r>
            <a:r>
              <a:rPr lang="cs-CZ" b="1" dirty="0" err="1"/>
              <a:t>stádijní</a:t>
            </a:r>
            <a:r>
              <a:rPr lang="cs-CZ" b="1" dirty="0"/>
              <a:t> </a:t>
            </a:r>
          </a:p>
          <a:p>
            <a:pPr algn="l">
              <a:defRPr/>
            </a:pPr>
            <a:r>
              <a:rPr lang="cs-CZ" dirty="0"/>
              <a:t>		a) larvální (glochidia mlžů, larvy  				</a:t>
            </a:r>
            <a:r>
              <a:rPr lang="cs-CZ" dirty="0" err="1"/>
              <a:t>dipter</a:t>
            </a:r>
            <a:r>
              <a:rPr lang="cs-CZ" dirty="0"/>
              <a:t> – </a:t>
            </a:r>
            <a:r>
              <a:rPr lang="cs-CZ" dirty="0" err="1"/>
              <a:t>myiasis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                    b) </a:t>
            </a:r>
            <a:r>
              <a:rPr lang="cs-CZ" dirty="0" err="1"/>
              <a:t>imaginální</a:t>
            </a:r>
            <a:r>
              <a:rPr lang="cs-CZ" dirty="0"/>
              <a:t> – (komáři, muchničky)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r>
              <a:rPr lang="cs-CZ" dirty="0"/>
              <a:t>2) </a:t>
            </a:r>
            <a:r>
              <a:rPr lang="cs-CZ" b="1" dirty="0"/>
              <a:t>Parazitismus generační </a:t>
            </a:r>
            <a:r>
              <a:rPr lang="cs-CZ" dirty="0"/>
              <a:t>(hádě ropuší – 					</a:t>
            </a:r>
            <a:r>
              <a:rPr lang="cs-CZ" dirty="0" err="1"/>
              <a:t>Rhabdias</a:t>
            </a:r>
            <a:r>
              <a:rPr lang="cs-CZ" dirty="0"/>
              <a:t> </a:t>
            </a:r>
            <a:r>
              <a:rPr lang="cs-CZ" dirty="0" err="1"/>
              <a:t>bufonis</a:t>
            </a:r>
            <a:r>
              <a:rPr lang="cs-CZ" dirty="0"/>
              <a:t>) 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1907704" cy="16573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81" y="3422285"/>
            <a:ext cx="20638" cy="134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229200"/>
            <a:ext cx="2592288" cy="16331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217946"/>
            <a:ext cx="2275623" cy="16272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4869160"/>
            <a:ext cx="22669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394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ctrTitle"/>
          </p:nvPr>
        </p:nvSpPr>
        <p:spPr>
          <a:xfrm>
            <a:off x="685800" y="260351"/>
            <a:ext cx="7772400" cy="792386"/>
          </a:xfrm>
        </p:spPr>
        <p:txBody>
          <a:bodyPr/>
          <a:lstStyle/>
          <a:p>
            <a:r>
              <a:rPr lang="cs-CZ" altLang="cs-CZ" dirty="0"/>
              <a:t>Podle typu životního cyklu</a:t>
            </a:r>
          </a:p>
        </p:txBody>
      </p:sp>
      <p:sp>
        <p:nvSpPr>
          <p:cNvPr id="32771" name="Podnadpis 2"/>
          <p:cNvSpPr>
            <a:spLocks noGrp="1"/>
          </p:cNvSpPr>
          <p:nvPr>
            <p:ph type="subTitle" idx="1"/>
          </p:nvPr>
        </p:nvSpPr>
        <p:spPr>
          <a:xfrm>
            <a:off x="475456" y="1484065"/>
            <a:ext cx="6400800" cy="2809031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altLang="cs-CZ" b="1" dirty="0" err="1"/>
              <a:t>Monoxenní</a:t>
            </a:r>
            <a:r>
              <a:rPr lang="cs-CZ" altLang="cs-CZ" dirty="0"/>
              <a:t> – (</a:t>
            </a:r>
            <a:r>
              <a:rPr lang="cs-CZ" altLang="cs-CZ" dirty="0" err="1"/>
              <a:t>Eimeria</a:t>
            </a:r>
            <a:r>
              <a:rPr lang="cs-CZ" altLang="cs-CZ" dirty="0"/>
              <a:t> </a:t>
            </a:r>
            <a:r>
              <a:rPr lang="cs-CZ" altLang="cs-CZ" dirty="0" err="1"/>
              <a:t>tenella</a:t>
            </a:r>
            <a:r>
              <a:rPr lang="cs-CZ" altLang="cs-CZ" dirty="0"/>
              <a:t>, </a:t>
            </a:r>
            <a:r>
              <a:rPr lang="cs-CZ" altLang="cs-CZ" dirty="0" err="1"/>
              <a:t>Enterobius</a:t>
            </a:r>
            <a:r>
              <a:rPr lang="cs-CZ" altLang="cs-CZ" dirty="0"/>
              <a:t> </a:t>
            </a:r>
            <a:r>
              <a:rPr lang="cs-CZ" altLang="cs-CZ" dirty="0" err="1"/>
              <a:t>vermicularis</a:t>
            </a:r>
            <a:r>
              <a:rPr lang="cs-CZ" altLang="cs-CZ" dirty="0"/>
              <a:t>)</a:t>
            </a:r>
          </a:p>
          <a:p>
            <a:pPr algn="l"/>
            <a:r>
              <a:rPr lang="cs-CZ" altLang="cs-CZ" b="1" dirty="0" err="1"/>
              <a:t>Heteroxenní</a:t>
            </a:r>
            <a:r>
              <a:rPr lang="cs-CZ" altLang="cs-CZ" dirty="0"/>
              <a:t> – </a:t>
            </a:r>
            <a:r>
              <a:rPr lang="cs-CZ" altLang="cs-CZ" dirty="0" err="1"/>
              <a:t>Toxoplasma</a:t>
            </a:r>
            <a:r>
              <a:rPr lang="cs-CZ" altLang="cs-CZ" dirty="0"/>
              <a:t> </a:t>
            </a:r>
            <a:r>
              <a:rPr lang="cs-CZ" altLang="cs-CZ" dirty="0" err="1"/>
              <a:t>gondii</a:t>
            </a:r>
            <a:r>
              <a:rPr lang="cs-CZ" altLang="cs-CZ" dirty="0"/>
              <a:t>, </a:t>
            </a:r>
            <a:r>
              <a:rPr lang="cs-CZ" altLang="cs-CZ" dirty="0" err="1"/>
              <a:t>Sarcosystis</a:t>
            </a:r>
            <a:r>
              <a:rPr lang="cs-CZ" altLang="cs-CZ" dirty="0"/>
              <a:t> </a:t>
            </a:r>
            <a:r>
              <a:rPr lang="cs-CZ" altLang="cs-CZ" dirty="0" err="1"/>
              <a:t>tenella</a:t>
            </a:r>
            <a:r>
              <a:rPr lang="cs-CZ" altLang="cs-CZ" dirty="0"/>
              <a:t>, </a:t>
            </a:r>
            <a:r>
              <a:rPr lang="cs-CZ" altLang="cs-CZ" dirty="0" err="1"/>
              <a:t>Fasciola</a:t>
            </a:r>
            <a:r>
              <a:rPr lang="cs-CZ" altLang="cs-CZ" dirty="0"/>
              <a:t> </a:t>
            </a:r>
            <a:r>
              <a:rPr lang="cs-CZ" altLang="cs-CZ" dirty="0" err="1"/>
              <a:t>hepatica</a:t>
            </a:r>
            <a:r>
              <a:rPr lang="cs-CZ" altLang="cs-CZ" dirty="0"/>
              <a:t>)</a:t>
            </a:r>
          </a:p>
          <a:p>
            <a:pPr algn="l"/>
            <a:r>
              <a:rPr lang="cs-CZ" altLang="cs-CZ" dirty="0"/>
              <a:t>		</a:t>
            </a:r>
            <a:r>
              <a:rPr lang="cs-CZ" altLang="cs-CZ" b="1" dirty="0" err="1"/>
              <a:t>Dixenní</a:t>
            </a:r>
            <a:endParaRPr lang="cs-CZ" altLang="cs-CZ" b="1" dirty="0"/>
          </a:p>
          <a:p>
            <a:pPr algn="l"/>
            <a:r>
              <a:rPr lang="cs-CZ" altLang="cs-CZ" b="1" dirty="0"/>
              <a:t>		</a:t>
            </a:r>
            <a:r>
              <a:rPr lang="cs-CZ" altLang="cs-CZ" b="1" dirty="0" err="1"/>
              <a:t>Trixenní</a:t>
            </a:r>
            <a:endParaRPr lang="cs-CZ" altLang="cs-CZ" b="1" dirty="0"/>
          </a:p>
          <a:p>
            <a:pPr algn="l"/>
            <a:r>
              <a:rPr lang="cs-CZ" altLang="cs-CZ" b="1" dirty="0"/>
              <a:t>		</a:t>
            </a:r>
            <a:r>
              <a:rPr lang="cs-CZ" altLang="cs-CZ" b="1" dirty="0" err="1"/>
              <a:t>Tetraxenní</a:t>
            </a:r>
            <a:endParaRPr lang="cs-CZ" alt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77694"/>
            <a:ext cx="2584795" cy="19444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677694"/>
            <a:ext cx="2873965" cy="19444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6" y="1628800"/>
            <a:ext cx="2398776" cy="31211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61" y="4677694"/>
            <a:ext cx="2916111" cy="1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172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ctrTitle"/>
          </p:nvPr>
        </p:nvSpPr>
        <p:spPr>
          <a:xfrm>
            <a:off x="685800" y="260351"/>
            <a:ext cx="7772400" cy="936402"/>
          </a:xfrm>
        </p:spPr>
        <p:txBody>
          <a:bodyPr/>
          <a:lstStyle/>
          <a:p>
            <a:r>
              <a:rPr lang="cs-CZ" altLang="cs-CZ" dirty="0"/>
              <a:t>Podle způsobu výživy</a:t>
            </a:r>
          </a:p>
        </p:txBody>
      </p:sp>
      <p:sp>
        <p:nvSpPr>
          <p:cNvPr id="33795" name="Podnadpis 2"/>
          <p:cNvSpPr>
            <a:spLocks noGrp="1"/>
          </p:cNvSpPr>
          <p:nvPr>
            <p:ph type="subTitle" idx="1"/>
          </p:nvPr>
        </p:nvSpPr>
        <p:spPr>
          <a:xfrm>
            <a:off x="612154" y="1412776"/>
            <a:ext cx="7488238" cy="287989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altLang="cs-CZ" b="1" dirty="0" err="1"/>
              <a:t>Stenofágní</a:t>
            </a:r>
            <a:r>
              <a:rPr lang="cs-CZ" altLang="cs-CZ" dirty="0"/>
              <a:t> (monofágní) živí se na jednom druhu hostitele – specialista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 err="1"/>
              <a:t>Euryfágní</a:t>
            </a:r>
            <a:r>
              <a:rPr lang="cs-CZ" altLang="cs-CZ" dirty="0"/>
              <a:t> (polyfágní) – živí se více druzích hostitelů – </a:t>
            </a:r>
            <a:r>
              <a:rPr lang="cs-CZ" altLang="cs-CZ" dirty="0" err="1"/>
              <a:t>generalista</a:t>
            </a:r>
            <a:endParaRPr lang="cs-CZ" altLang="cs-CZ" dirty="0"/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Specifičnost cizopasníka</a:t>
            </a:r>
          </a:p>
          <a:p>
            <a:pPr algn="l"/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14" y="3429000"/>
            <a:ext cx="4451038" cy="33436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81128"/>
            <a:ext cx="4339487" cy="17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655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9" y="404664"/>
            <a:ext cx="10009188" cy="396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74509" y="188640"/>
            <a:ext cx="4429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Životní cyklus parazita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74509" y="188640"/>
            <a:ext cx="4429739" cy="64807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9" y="4581128"/>
            <a:ext cx="4932040" cy="21210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65104"/>
            <a:ext cx="3876913" cy="238707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5" y="2077622"/>
            <a:ext cx="3312368" cy="228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71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5460270" cy="549116"/>
          </a:xfrm>
        </p:spPr>
        <p:txBody>
          <a:bodyPr>
            <a:noAutofit/>
          </a:bodyPr>
          <a:lstStyle/>
          <a:p>
            <a:r>
              <a:rPr lang="cs-CZ" sz="3200" dirty="0"/>
              <a:t>Parasitismus vs. </a:t>
            </a:r>
            <a:r>
              <a:rPr lang="cs-CZ" sz="3200" dirty="0" err="1"/>
              <a:t>Symbiosa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90534"/>
            <a:ext cx="8229600" cy="4490794"/>
          </a:xfrm>
        </p:spPr>
        <p:txBody>
          <a:bodyPr/>
          <a:lstStyle/>
          <a:p>
            <a:r>
              <a:rPr lang="cs-CZ" sz="2400" dirty="0"/>
              <a:t>Pojem </a:t>
            </a:r>
            <a:r>
              <a:rPr lang="cs-CZ" sz="2400" dirty="0" err="1"/>
              <a:t>symbiosis</a:t>
            </a:r>
            <a:r>
              <a:rPr lang="cs-CZ" sz="2400" dirty="0"/>
              <a:t> pochází z řečtiny (řecky </a:t>
            </a:r>
            <a:r>
              <a:rPr lang="cs-CZ" sz="2400" i="1" dirty="0" err="1"/>
              <a:t>sym</a:t>
            </a:r>
            <a:r>
              <a:rPr lang="cs-CZ" sz="2400" dirty="0"/>
              <a:t> = spolu; </a:t>
            </a:r>
            <a:r>
              <a:rPr lang="cs-CZ" sz="2400" i="1" dirty="0" err="1"/>
              <a:t>bios</a:t>
            </a:r>
            <a:r>
              <a:rPr lang="cs-CZ" sz="2400" i="1" dirty="0"/>
              <a:t> </a:t>
            </a:r>
            <a:r>
              <a:rPr lang="cs-CZ" sz="2400" dirty="0"/>
              <a:t>– život)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Existuje velké množství symbiotických spojení, kdy jeden organismus je např. větší, a druhý menší. Většího označujeme jako hostitele a menšího jako </a:t>
            </a:r>
            <a:r>
              <a:rPr lang="cs-CZ" sz="2400" dirty="0" err="1"/>
              <a:t>symbionta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445748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26988"/>
            <a:ext cx="8747125" cy="691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7501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945562" cy="316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2" y="3429811"/>
            <a:ext cx="4265634" cy="32472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96" y="3440805"/>
            <a:ext cx="4841304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830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33375"/>
            <a:ext cx="9845675" cy="635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5817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600"/>
              <a:t>Životní cyklus přímý</a:t>
            </a:r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2363" y="1196975"/>
            <a:ext cx="4484687" cy="5649913"/>
          </a:xfrm>
          <a:noFill/>
        </p:spPr>
      </p:pic>
    </p:spTree>
    <p:extLst>
      <p:ext uri="{BB962C8B-B14F-4D97-AF65-F5344CB8AC3E}">
        <p14:creationId xmlns:p14="http://schemas.microsoft.com/office/powerpoint/2010/main" val="26808906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00" y="-100013"/>
            <a:ext cx="10514013" cy="618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7450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600"/>
              <a:t>Životní cyklus nepřímý</a:t>
            </a:r>
          </a:p>
        </p:txBody>
      </p:sp>
      <p:pic>
        <p:nvPicPr>
          <p:cNvPr id="1024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765175"/>
            <a:ext cx="5568950" cy="6021388"/>
          </a:xfrm>
          <a:noFill/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6827838" y="1376363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DH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092950" y="5840413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1.Mz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1462088" y="5229225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2.Mz</a:t>
            </a: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1751013" y="3032125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3.Mz</a:t>
            </a:r>
          </a:p>
        </p:txBody>
      </p:sp>
    </p:spTree>
    <p:extLst>
      <p:ext uri="{BB962C8B-B14F-4D97-AF65-F5344CB8AC3E}">
        <p14:creationId xmlns:p14="http://schemas.microsoft.com/office/powerpoint/2010/main" val="24130031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33375"/>
            <a:ext cx="8189913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483768" y="535033"/>
            <a:ext cx="4464496" cy="188585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7022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Klasifikace hostitelů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2088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dirty="0"/>
              <a:t>Hostitel definitivní</a:t>
            </a:r>
          </a:p>
          <a:p>
            <a:pPr eaLnBrk="1" hangingPunct="1"/>
            <a:r>
              <a:rPr lang="cs-CZ" altLang="cs-CZ" dirty="0"/>
              <a:t>Mezihostitel</a:t>
            </a:r>
          </a:p>
          <a:p>
            <a:pPr eaLnBrk="1" hangingPunct="1"/>
            <a:r>
              <a:rPr lang="cs-CZ" altLang="cs-CZ" dirty="0" err="1"/>
              <a:t>Paratenický</a:t>
            </a:r>
            <a:r>
              <a:rPr lang="cs-CZ" altLang="cs-CZ" dirty="0"/>
              <a:t> hostitel</a:t>
            </a:r>
          </a:p>
          <a:p>
            <a:pPr eaLnBrk="1" hangingPunct="1"/>
            <a:r>
              <a:rPr lang="cs-CZ" altLang="cs-CZ" dirty="0"/>
              <a:t>Rezervoárový hostitel</a:t>
            </a:r>
          </a:p>
          <a:p>
            <a:pPr eaLnBrk="1" hangingPunct="1"/>
            <a:r>
              <a:rPr lang="cs-CZ" altLang="cs-CZ" dirty="0"/>
              <a:t>Náhodný hostitel</a:t>
            </a:r>
          </a:p>
          <a:p>
            <a:pPr eaLnBrk="1" hangingPunct="1"/>
            <a:r>
              <a:rPr lang="cs-CZ" altLang="cs-CZ" dirty="0"/>
              <a:t>Vektor – přenašeč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67744" y="535033"/>
            <a:ext cx="4752528" cy="66171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73648"/>
            <a:ext cx="4544455" cy="34916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flipH="1">
            <a:off x="5508104" y="2132856"/>
            <a:ext cx="233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Příklady vektorů</a:t>
            </a:r>
          </a:p>
        </p:txBody>
      </p:sp>
    </p:spTree>
    <p:extLst>
      <p:ext uri="{BB962C8B-B14F-4D97-AF65-F5344CB8AC3E}">
        <p14:creationId xmlns:p14="http://schemas.microsoft.com/office/powerpoint/2010/main" val="23552912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373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5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52936"/>
            <a:ext cx="3177543" cy="20953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05" y="692696"/>
            <a:ext cx="3206307" cy="21397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Symbiosa</a:t>
            </a:r>
            <a:r>
              <a:rPr lang="cs-CZ" dirty="0"/>
              <a:t> v přírodě - příklady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29" y="692696"/>
            <a:ext cx="3148831" cy="21596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852370"/>
            <a:ext cx="3134299" cy="20887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" y="710726"/>
            <a:ext cx="2910612" cy="21422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41168"/>
            <a:ext cx="2915817" cy="19168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80928"/>
            <a:ext cx="3147893" cy="21602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925955"/>
            <a:ext cx="3312368" cy="192409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918001"/>
            <a:ext cx="3168352" cy="21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877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32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224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87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449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139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33375"/>
            <a:ext cx="8189913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483768" y="535033"/>
            <a:ext cx="4464496" cy="188585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4206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7463"/>
            <a:ext cx="9793288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3052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03538"/>
            <a:ext cx="7559675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90525"/>
            <a:ext cx="9720263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11760" y="535033"/>
            <a:ext cx="4536504" cy="73372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76493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7652">
            <a:off x="179388" y="284163"/>
            <a:ext cx="8713787" cy="624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3486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-33338"/>
            <a:ext cx="9356725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444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Co je to symbiosa ?</a:t>
            </a:r>
          </a:p>
        </p:txBody>
      </p:sp>
      <p:sp>
        <p:nvSpPr>
          <p:cNvPr id="1290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z="2800" dirty="0"/>
          </a:p>
          <a:p>
            <a:r>
              <a:rPr lang="cs-CZ" altLang="cs-CZ" sz="2800" dirty="0"/>
              <a:t>Symbióza – 	jakýkoliv vztah nebo soužití dvou 			nebo více druhů organismů, ať 			           prospěšné nebo neprospěšné. </a:t>
            </a:r>
          </a:p>
        </p:txBody>
      </p:sp>
    </p:spTree>
    <p:extLst>
      <p:ext uri="{BB962C8B-B14F-4D97-AF65-F5344CB8AC3E}">
        <p14:creationId xmlns:p14="http://schemas.microsoft.com/office/powerpoint/2010/main" val="31631138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346075"/>
            <a:ext cx="9288463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8640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8" y="549275"/>
            <a:ext cx="9299575" cy="4735513"/>
          </a:xfrm>
          <a:noFill/>
        </p:spPr>
      </p:pic>
    </p:spTree>
    <p:extLst>
      <p:ext uri="{BB962C8B-B14F-4D97-AF65-F5344CB8AC3E}">
        <p14:creationId xmlns:p14="http://schemas.microsoft.com/office/powerpoint/2010/main" val="24614268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http://commons.wikimedia.org/wiki/Special:FilePath/Digestive_system_diagram_cs.svg?width=3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263"/>
            <a:ext cx="4680520" cy="663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7427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796925"/>
            <a:ext cx="9866313" cy="52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8105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412875"/>
            <a:ext cx="9302751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198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914400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7401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17463"/>
            <a:ext cx="9901238" cy="64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9996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4000" dirty="0" smtClean="0"/>
              <a:t>Děkuji </a:t>
            </a:r>
            <a:r>
              <a:rPr lang="cs-CZ" sz="4000" dirty="0" smtClean="0"/>
              <a:t>za pozornost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1981715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3190</TotalTime>
  <Words>2476</Words>
  <Application>Microsoft Office PowerPoint</Application>
  <PresentationFormat>Předvádění na obrazovce (4:3)</PresentationFormat>
  <Paragraphs>386</Paragraphs>
  <Slides>97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102" baseType="lpstr">
      <vt:lpstr>Arial</vt:lpstr>
      <vt:lpstr>Calibri</vt:lpstr>
      <vt:lpstr>Comic Sans MS</vt:lpstr>
      <vt:lpstr>Tahoma</vt:lpstr>
      <vt:lpstr>Motiv systému Office</vt:lpstr>
      <vt:lpstr>PARAZITISMUS II</vt:lpstr>
      <vt:lpstr>Prezentace aplikace PowerPoint</vt:lpstr>
      <vt:lpstr>Fenomén parazitismu</vt:lpstr>
      <vt:lpstr>Prezentace aplikace PowerPoint</vt:lpstr>
      <vt:lpstr>Parazit – organismus (mikroorganismus, rostlina, živočich), který žije na těle nebo uvnitř těla jiného organismu (hostitele), živí se na jeho úkor a tím mu škodí.</vt:lpstr>
      <vt:lpstr>Prezentace aplikace PowerPoint</vt:lpstr>
      <vt:lpstr>Parasitismus vs. Symbiosa</vt:lpstr>
      <vt:lpstr>Symbiosa v přírodě - příklady</vt:lpstr>
      <vt:lpstr>Co je to symbiosa ?</vt:lpstr>
      <vt:lpstr>Prezentace aplikace PowerPoint</vt:lpstr>
      <vt:lpstr>Parazit - symbiosa</vt:lpstr>
      <vt:lpstr>Prezentace aplikace PowerPoint</vt:lpstr>
      <vt:lpstr>Jak se stát úspěšným parazitem ? Co je potřeba umět ? </vt:lpstr>
      <vt:lpstr>Být parazitem není jednoduché !</vt:lpstr>
      <vt:lpstr>Rozmanitost parazitů</vt:lpstr>
      <vt:lpstr>Počet druhů cizopasníků</vt:lpstr>
      <vt:lpstr>Prezentace aplikace PowerPoint</vt:lpstr>
      <vt:lpstr>Diverzita cizopasníků  1 volně žijící druh – 1 druh cizopasníka – polovina biosféry paraziti   Parazitismus –  velmi rozšířený biologický jev                                   úspěšná životní strategie </vt:lpstr>
      <vt:lpstr>Prezentace aplikace PowerPoint</vt:lpstr>
      <vt:lpstr>Současné znalosti diverzitě parazitů </vt:lpstr>
      <vt:lpstr>Prezentace aplikace PowerPoint</vt:lpstr>
      <vt:lpstr>Prezentace aplikace PowerPoint</vt:lpstr>
      <vt:lpstr>Prezentace aplikace PowerPoint</vt:lpstr>
      <vt:lpstr>Evoluční vztahy hlavních skupin Platyhelminthes</vt:lpstr>
      <vt:lpstr>Prezentace aplikace PowerPoint</vt:lpstr>
      <vt:lpstr>Parazitismus jako ekologický pojem </vt:lpstr>
      <vt:lpstr>Kritéria charakterizující parazita ekologicky</vt:lpstr>
      <vt:lpstr>Typy parazitismu</vt:lpstr>
      <vt:lpstr>Evoluční strategie parasitismu</vt:lpstr>
      <vt:lpstr>Jak vypadá typický parazit ?</vt:lpstr>
      <vt:lpstr>Parasitoid</vt:lpstr>
      <vt:lpstr>Parazitický kastrátor</vt:lpstr>
      <vt:lpstr>Krevsající členovci - Mikropredátoři </vt:lpstr>
      <vt:lpstr>Ryby jako (ekto)paraziti - mihule</vt:lpstr>
      <vt:lpstr>Prezentace aplikace PowerPoint</vt:lpstr>
      <vt:lpstr>Ryby jako (endo)paraziti – hořavka duhová ??? </vt:lpstr>
      <vt:lpstr>Parazitické rostliny - fytopatologie</vt:lpstr>
      <vt:lpstr>Variace evoluční strategií parazitismu</vt:lpstr>
      <vt:lpstr>Hyperparasitismus</vt:lpstr>
      <vt:lpstr>Hyperparasitismus</vt:lpstr>
      <vt:lpstr>Sociální parazitismus</vt:lpstr>
      <vt:lpstr>Sociální parazitismus a otrokářstvví</vt:lpstr>
      <vt:lpstr>Hnízdní parazitismus – kukačka obecná</vt:lpstr>
      <vt:lpstr>Hnízdní paraziismus</vt:lpstr>
      <vt:lpstr>Kleptoparazitismus</vt:lpstr>
      <vt:lpstr>Prezentace aplikace PowerPoint</vt:lpstr>
      <vt:lpstr>Kleptoparazitismus  - příklady</vt:lpstr>
      <vt:lpstr>Kleptoparasitismus - příklady</vt:lpstr>
      <vt:lpstr>Kleptoparasitismus – příklady – pavouci </vt:lpstr>
      <vt:lpstr>Kleptoparazitismus a forézie</vt:lpstr>
      <vt:lpstr>Kleptoparasitismus – příklady - lidé</vt:lpstr>
      <vt:lpstr>Sexuální parasitismus</vt:lpstr>
      <vt:lpstr>Prezentace aplikace PowerPoint</vt:lpstr>
      <vt:lpstr>Ekologické vymezení parazita I</vt:lpstr>
      <vt:lpstr>Ekologické vymezení parazitismu II</vt:lpstr>
      <vt:lpstr>Frekvence poměru relativní velikosti těla konzumenta a hostitele</vt:lpstr>
      <vt:lpstr>Ekologická klasifikace parazitů</vt:lpstr>
      <vt:lpstr>Prezentace aplikace PowerPoint</vt:lpstr>
      <vt:lpstr>Ekologické klasifikace parazitů</vt:lpstr>
      <vt:lpstr>Ekologické klasifikace parazitů</vt:lpstr>
      <vt:lpstr>Podle hostitelů</vt:lpstr>
      <vt:lpstr>Podle lokalizace</vt:lpstr>
      <vt:lpstr>Endoparaziti</vt:lpstr>
      <vt:lpstr>Podle vazby na hostitele</vt:lpstr>
      <vt:lpstr>Podle časového úseku v životním cyklu kdy parazitují</vt:lpstr>
      <vt:lpstr>Periodický parazitismus</vt:lpstr>
      <vt:lpstr>Podle typu životního cyklu</vt:lpstr>
      <vt:lpstr>Podle způsobu výživy</vt:lpstr>
      <vt:lpstr>Prezentace aplikace PowerPoint</vt:lpstr>
      <vt:lpstr>Prezentace aplikace PowerPoint</vt:lpstr>
      <vt:lpstr>Prezentace aplikace PowerPoint</vt:lpstr>
      <vt:lpstr>Prezentace aplikace PowerPoint</vt:lpstr>
      <vt:lpstr>Životní cyklus přímý</vt:lpstr>
      <vt:lpstr>Prezentace aplikace PowerPoint</vt:lpstr>
      <vt:lpstr>Životní cyklus nepřímý</vt:lpstr>
      <vt:lpstr>Prezentace aplikace PowerPoint</vt:lpstr>
      <vt:lpstr>Klasifikace hostitelů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95</cp:revision>
  <cp:lastPrinted>2022-03-20T08:20:16Z</cp:lastPrinted>
  <dcterms:created xsi:type="dcterms:W3CDTF">2015-10-13T14:23:25Z</dcterms:created>
  <dcterms:modified xsi:type="dcterms:W3CDTF">2022-04-01T18:16:47Z</dcterms:modified>
</cp:coreProperties>
</file>