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0" r:id="rId4"/>
    <p:sldId id="266" r:id="rId5"/>
    <p:sldId id="257" r:id="rId6"/>
    <p:sldId id="258" r:id="rId7"/>
    <p:sldId id="263" r:id="rId8"/>
    <p:sldId id="264" r:id="rId9"/>
    <p:sldId id="262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37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71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721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765C2-F723-4FAC-B5FB-39B8A7912F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33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71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65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21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91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98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2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3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3A3C-7E56-4846-9777-624736338B43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11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73A3C-7E56-4846-9777-624736338B43}" type="datetimeFigureOut">
              <a:rPr lang="cs-CZ" smtClean="0"/>
              <a:t>21.04.2022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73A07-D82A-471C-A5C6-AAA5B6B33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59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/>
              <a:t>Autoimunitní imunopatologické stavy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Minimálně 70 onemocnění a syndromů</a:t>
            </a:r>
          </a:p>
          <a:p>
            <a:r>
              <a:rPr lang="cs-CZ" sz="1600" dirty="0"/>
              <a:t>Historie: </a:t>
            </a:r>
          </a:p>
          <a:p>
            <a:pPr marL="0" indent="0">
              <a:buNone/>
            </a:pPr>
            <a:r>
              <a:rPr lang="cs-CZ" sz="1600" dirty="0"/>
              <a:t>počátek minulého století – první popisy Paul </a:t>
            </a:r>
            <a:r>
              <a:rPr lang="cs-CZ" sz="1600" dirty="0" err="1"/>
              <a:t>Ehrlich</a:t>
            </a:r>
            <a:r>
              <a:rPr lang="cs-CZ" sz="1600" dirty="0"/>
              <a:t> „Horror </a:t>
            </a:r>
            <a:r>
              <a:rPr lang="cs-CZ" sz="1600" dirty="0" err="1"/>
              <a:t>autotoxicus</a:t>
            </a:r>
            <a:r>
              <a:rPr lang="cs-CZ" sz="1600" dirty="0"/>
              <a:t>“</a:t>
            </a:r>
          </a:p>
          <a:p>
            <a:pPr marL="0" indent="0">
              <a:buNone/>
            </a:pPr>
            <a:r>
              <a:rPr lang="cs-CZ" sz="1600" dirty="0"/>
              <a:t>40. – 50. léta: autoprotilátky, indukce </a:t>
            </a:r>
            <a:r>
              <a:rPr lang="cs-CZ" sz="1600" dirty="0" err="1"/>
              <a:t>autotolerance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70. léta: HLA systém </a:t>
            </a:r>
          </a:p>
          <a:p>
            <a:pPr marL="0" indent="0">
              <a:buNone/>
            </a:pPr>
            <a:r>
              <a:rPr lang="cs-CZ" sz="1600" dirty="0"/>
              <a:t>80. – 90. léta: síť imunitního systému </a:t>
            </a:r>
          </a:p>
          <a:p>
            <a:pPr marL="0" indent="0">
              <a:buNone/>
            </a:pPr>
            <a:r>
              <a:rPr lang="cs-CZ" sz="1600" dirty="0"/>
              <a:t>90. léta: Th1 x Th2</a:t>
            </a:r>
          </a:p>
          <a:p>
            <a:pPr marL="0" indent="0">
              <a:buNone/>
            </a:pPr>
            <a:r>
              <a:rPr lang="cs-CZ" sz="1600" dirty="0"/>
              <a:t>přelom tisíciletí: podtypy lymfocytů, rozvoj biologické léčby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Kritéria autoimunitních nemocí: </a:t>
            </a:r>
          </a:p>
          <a:p>
            <a:pPr marL="0" indent="0">
              <a:buNone/>
            </a:pPr>
            <a:r>
              <a:rPr lang="cs-CZ" sz="1600" dirty="0"/>
              <a:t>určen </a:t>
            </a:r>
            <a:r>
              <a:rPr lang="cs-CZ" sz="1600" dirty="0" err="1"/>
              <a:t>autoantigen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průkaz autoprotilátek nebo klonů T lymfocytů</a:t>
            </a:r>
          </a:p>
          <a:p>
            <a:pPr marL="0" indent="0">
              <a:buNone/>
            </a:pPr>
            <a:r>
              <a:rPr lang="cs-CZ" sz="1600" dirty="0"/>
              <a:t>reprodukovatelnost in vitro, in </a:t>
            </a:r>
            <a:r>
              <a:rPr lang="cs-CZ" sz="1600" dirty="0" err="1"/>
              <a:t>vivo</a:t>
            </a: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7396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A13BF7C-C8CC-4E2B-BCEC-144755E239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332656"/>
            <a:ext cx="8229600" cy="561662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900" dirty="0"/>
              <a:t>Infekce může: </a:t>
            </a:r>
          </a:p>
          <a:p>
            <a:pPr>
              <a:lnSpc>
                <a:spcPct val="120000"/>
              </a:lnSpc>
            </a:pPr>
            <a:r>
              <a:rPr lang="cs-CZ" sz="1900" dirty="0"/>
              <a:t>ovlivnit migrace buněk IS</a:t>
            </a:r>
          </a:p>
          <a:p>
            <a:pPr>
              <a:lnSpc>
                <a:spcPct val="120000"/>
              </a:lnSpc>
            </a:pPr>
            <a:r>
              <a:rPr lang="cs-CZ" sz="1900" dirty="0"/>
              <a:t>zesílit kontext rozpoznávání</a:t>
            </a:r>
          </a:p>
          <a:p>
            <a:pPr>
              <a:lnSpc>
                <a:spcPct val="120000"/>
              </a:lnSpc>
            </a:pPr>
            <a:r>
              <a:rPr lang="cs-CZ" sz="1900" dirty="0"/>
              <a:t>způsobit </a:t>
            </a:r>
            <a:r>
              <a:rPr lang="cs-CZ" sz="1900" dirty="0" err="1"/>
              <a:t>polyklonální</a:t>
            </a:r>
            <a:r>
              <a:rPr lang="cs-CZ" sz="1900" dirty="0"/>
              <a:t> aktivaci T lymfocytů </a:t>
            </a:r>
          </a:p>
          <a:p>
            <a:pPr>
              <a:lnSpc>
                <a:spcPct val="120000"/>
              </a:lnSpc>
            </a:pPr>
            <a:r>
              <a:rPr lang="cs-CZ" sz="1900" dirty="0"/>
              <a:t>modulovat </a:t>
            </a:r>
            <a:r>
              <a:rPr lang="cs-CZ" sz="1900" dirty="0" err="1"/>
              <a:t>apoptózu</a:t>
            </a:r>
            <a:endParaRPr lang="cs-CZ" sz="1900" dirty="0"/>
          </a:p>
          <a:p>
            <a:pPr marL="0" indent="0">
              <a:buNone/>
            </a:pPr>
            <a:endParaRPr lang="cs-CZ" sz="19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1900" b="1" dirty="0">
                <a:solidFill>
                  <a:srgbClr val="7030A0"/>
                </a:solidFill>
              </a:rPr>
              <a:t>Kontext rozpoznávání: </a:t>
            </a:r>
            <a:r>
              <a:rPr lang="cs-CZ" sz="1900" dirty="0" err="1">
                <a:solidFill>
                  <a:srgbClr val="7030A0"/>
                </a:solidFill>
              </a:rPr>
              <a:t>kostimulační</a:t>
            </a:r>
            <a:r>
              <a:rPr lang="cs-CZ" sz="1900" dirty="0">
                <a:solidFill>
                  <a:srgbClr val="7030A0"/>
                </a:solidFill>
              </a:rPr>
              <a:t>, akcesorní a adhezní interakce, doplněné o optimální cytokinové prostředí.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1900" i="1" dirty="0"/>
              <a:t>(</a:t>
            </a:r>
            <a:r>
              <a:rPr lang="cs-CZ" altLang="cs-CZ" sz="1900" i="1" dirty="0" err="1"/>
              <a:t>Krejsek</a:t>
            </a:r>
            <a:r>
              <a:rPr lang="cs-CZ" altLang="cs-CZ" sz="1900" i="1" dirty="0"/>
              <a:t>, Kopecký: Klinická imunologie, </a:t>
            </a:r>
            <a:r>
              <a:rPr lang="cs-CZ" altLang="cs-CZ" sz="1900" i="1" dirty="0" err="1"/>
              <a:t>Nucleus</a:t>
            </a:r>
            <a:r>
              <a:rPr lang="cs-CZ" altLang="cs-CZ" sz="1900" i="1" dirty="0"/>
              <a:t>, Hradec Králové, 2004)</a:t>
            </a:r>
          </a:p>
          <a:p>
            <a:pPr marL="0" indent="0">
              <a:lnSpc>
                <a:spcPct val="170000"/>
              </a:lnSpc>
              <a:buNone/>
            </a:pPr>
            <a:endParaRPr lang="cs-CZ" sz="1900" dirty="0"/>
          </a:p>
          <a:p>
            <a:pPr marL="0" indent="0">
              <a:lnSpc>
                <a:spcPct val="110000"/>
              </a:lnSpc>
              <a:buNone/>
            </a:pPr>
            <a:r>
              <a:rPr lang="cs-CZ" sz="1900" dirty="0"/>
              <a:t>Příklady: známé molekulární  mimikry </a:t>
            </a:r>
          </a:p>
          <a:p>
            <a:pPr>
              <a:lnSpc>
                <a:spcPct val="110000"/>
              </a:lnSpc>
            </a:pPr>
            <a:r>
              <a:rPr lang="cs-CZ" sz="1900" dirty="0" err="1"/>
              <a:t>Myosin</a:t>
            </a:r>
            <a:r>
              <a:rPr lang="cs-CZ" sz="1900" dirty="0"/>
              <a:t> srdeční svaloviny a protein M </a:t>
            </a:r>
            <a:r>
              <a:rPr lang="cs-CZ" sz="1900" i="1" dirty="0" err="1"/>
              <a:t>Streptococcus</a:t>
            </a:r>
            <a:r>
              <a:rPr lang="cs-CZ" sz="1900" i="1" dirty="0"/>
              <a:t> </a:t>
            </a:r>
            <a:r>
              <a:rPr lang="cs-CZ" sz="1900" i="1" dirty="0" err="1"/>
              <a:t>pyogenes</a:t>
            </a:r>
            <a:endParaRPr lang="cs-CZ" sz="1900" i="1" dirty="0"/>
          </a:p>
          <a:p>
            <a:pPr>
              <a:lnSpc>
                <a:spcPct val="110000"/>
              </a:lnSpc>
            </a:pPr>
            <a:r>
              <a:rPr lang="cs-CZ" sz="1900" dirty="0"/>
              <a:t>Myelinový bazický protein a </a:t>
            </a:r>
            <a:r>
              <a:rPr lang="cs-CZ" sz="1900" dirty="0" err="1"/>
              <a:t>hemaglutinin</a:t>
            </a:r>
            <a:r>
              <a:rPr lang="cs-CZ" sz="1900" dirty="0"/>
              <a:t> viru chřipky, dřeňový protein adenovirů, některé proteiny viru spalniček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Část molekuly HLA DR4 a </a:t>
            </a:r>
            <a:r>
              <a:rPr lang="cs-CZ" sz="1900" dirty="0" err="1"/>
              <a:t>hemolysin</a:t>
            </a:r>
            <a:r>
              <a:rPr lang="cs-CZ" sz="1900" dirty="0"/>
              <a:t> bakterie </a:t>
            </a:r>
            <a:r>
              <a:rPr lang="cs-CZ" sz="1900" i="1" dirty="0"/>
              <a:t>Proteus </a:t>
            </a:r>
            <a:r>
              <a:rPr lang="cs-CZ" sz="1900" i="1" dirty="0" err="1"/>
              <a:t>mirabilis</a:t>
            </a:r>
            <a:r>
              <a:rPr lang="cs-CZ" sz="1900" i="1" dirty="0"/>
              <a:t> </a:t>
            </a:r>
          </a:p>
          <a:p>
            <a:pPr>
              <a:lnSpc>
                <a:spcPct val="110000"/>
              </a:lnSpc>
            </a:pPr>
            <a:endParaRPr lang="cs-CZ" sz="1900" i="1" dirty="0"/>
          </a:p>
          <a:p>
            <a:pPr marL="0" indent="0">
              <a:buNone/>
            </a:pPr>
            <a:r>
              <a:rPr lang="cs-CZ" sz="1900" b="1" dirty="0">
                <a:solidFill>
                  <a:srgbClr val="7030A0"/>
                </a:solidFill>
              </a:rPr>
              <a:t>4. Neuroendokrinní regulace</a:t>
            </a:r>
          </a:p>
          <a:p>
            <a:pPr marL="0" indent="0">
              <a:buNone/>
            </a:pPr>
            <a:r>
              <a:rPr lang="cs-CZ" sz="1900" dirty="0"/>
              <a:t>Vliv pohlaví: více ženy, vyšší reaktivita T</a:t>
            </a:r>
            <a:r>
              <a:rPr lang="cs-CZ" sz="1900" baseline="-25000" dirty="0"/>
              <a:t>H</a:t>
            </a:r>
            <a:r>
              <a:rPr lang="cs-CZ" sz="1900" dirty="0"/>
              <a:t> 1, většina autoimunitních nemocí T</a:t>
            </a:r>
            <a:r>
              <a:rPr lang="cs-CZ" sz="1900" baseline="-25000" dirty="0"/>
              <a:t>H</a:t>
            </a:r>
            <a:r>
              <a:rPr lang="cs-CZ" sz="1900" dirty="0"/>
              <a:t> 2. </a:t>
            </a:r>
          </a:p>
          <a:p>
            <a:pPr>
              <a:lnSpc>
                <a:spcPct val="110000"/>
              </a:lnSpc>
            </a:pPr>
            <a:endParaRPr lang="cs-CZ" sz="2000" i="1" dirty="0"/>
          </a:p>
          <a:p>
            <a:pPr>
              <a:lnSpc>
                <a:spcPct val="110000"/>
              </a:lnSpc>
            </a:pPr>
            <a:endParaRPr lang="cs-CZ" sz="2000" i="1" dirty="0"/>
          </a:p>
          <a:p>
            <a:pPr>
              <a:lnSpc>
                <a:spcPct val="110000"/>
              </a:lnSpc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819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indukce toleranc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04813"/>
            <a:ext cx="7921625" cy="5618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231775" y="5780088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4635428" y="6165850"/>
            <a:ext cx="44535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s-CZ" altLang="cs-CZ" sz="1200" dirty="0" err="1"/>
              <a:t>Krejsek</a:t>
            </a:r>
            <a:r>
              <a:rPr lang="cs-CZ" altLang="cs-CZ" sz="1200" dirty="0"/>
              <a:t>, Kopecký: Klinická imunologie, </a:t>
            </a:r>
            <a:r>
              <a:rPr lang="cs-CZ" altLang="cs-CZ" sz="1200" dirty="0" err="1"/>
              <a:t>Nucleus</a:t>
            </a:r>
            <a:r>
              <a:rPr lang="cs-CZ" altLang="cs-CZ" sz="1200" dirty="0"/>
              <a:t> Hradec Králové, 2004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833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kontext rozpoznávání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23850"/>
            <a:ext cx="8064500" cy="555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4572000" y="6093296"/>
            <a:ext cx="44535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s-CZ" altLang="cs-CZ" sz="1200" dirty="0" err="1"/>
              <a:t>Krejsek</a:t>
            </a:r>
            <a:r>
              <a:rPr lang="cs-CZ" altLang="cs-CZ" sz="1200" dirty="0"/>
              <a:t>, Kopecký: Klinická imunologie, </a:t>
            </a:r>
            <a:r>
              <a:rPr lang="cs-CZ" altLang="cs-CZ" sz="1200" dirty="0" err="1"/>
              <a:t>Nucleus</a:t>
            </a:r>
            <a:r>
              <a:rPr lang="cs-CZ" altLang="cs-CZ" sz="1200" dirty="0"/>
              <a:t> Hradec Králové, 2004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79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" t="6260" r="2704" b="-207"/>
          <a:stretch/>
        </p:blipFill>
        <p:spPr>
          <a:xfrm>
            <a:off x="1619672" y="1268760"/>
            <a:ext cx="5525923" cy="5050889"/>
          </a:xfrm>
        </p:spPr>
      </p:pic>
      <p:sp>
        <p:nvSpPr>
          <p:cNvPr id="4" name="TextovéPole 3"/>
          <p:cNvSpPr txBox="1"/>
          <p:nvPr/>
        </p:nvSpPr>
        <p:spPr>
          <a:xfrm>
            <a:off x="2483768" y="548680"/>
            <a:ext cx="397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Rozpoznávání pomocí TCR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297562" y="6556631"/>
            <a:ext cx="3846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200" dirty="0"/>
              <a:t>Bartůňková a kol.: Imunodeficience, 2. vydání, </a:t>
            </a:r>
            <a:r>
              <a:rPr lang="cs-CZ" altLang="cs-CZ" sz="1200" dirty="0" err="1"/>
              <a:t>Grada</a:t>
            </a:r>
            <a:r>
              <a:rPr lang="cs-CZ" altLang="cs-CZ" sz="1200" dirty="0"/>
              <a:t>, 2007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50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800" dirty="0"/>
              <a:t>Autoimunitní imunopatologické stavy</a:t>
            </a:r>
          </a:p>
        </p:txBody>
      </p:sp>
      <p:pic>
        <p:nvPicPr>
          <p:cNvPr id="48131" name="Picture 4" descr="imunopatologická reaktivi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15"/>
          <a:stretch>
            <a:fillRect/>
          </a:stretch>
        </p:blipFill>
        <p:spPr>
          <a:xfrm>
            <a:off x="611188" y="1341438"/>
            <a:ext cx="7920037" cy="496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879475" y="640873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endParaRPr lang="cs-CZ" altLang="cs-CZ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3995936" y="6415711"/>
            <a:ext cx="5004769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cs-CZ" altLang="cs-CZ" sz="1200" dirty="0" err="1"/>
              <a:t>Krejsek</a:t>
            </a:r>
            <a:r>
              <a:rPr lang="cs-CZ" altLang="cs-CZ" sz="1200" dirty="0"/>
              <a:t>, Kopecký: Klinická imunologie, </a:t>
            </a:r>
            <a:r>
              <a:rPr lang="cs-CZ" altLang="cs-CZ" sz="1200" dirty="0" err="1"/>
              <a:t>Nucleus</a:t>
            </a:r>
            <a:r>
              <a:rPr lang="cs-CZ" altLang="cs-CZ" sz="1200" dirty="0"/>
              <a:t> Hradec Králové, 2004</a:t>
            </a:r>
          </a:p>
          <a:p>
            <a:pPr>
              <a:spcBef>
                <a:spcPct val="20000"/>
              </a:spcBef>
              <a:defRPr/>
            </a:pPr>
            <a:endParaRPr lang="cs-CZ" altLang="cs-CZ" sz="1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3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altLang="cs-CZ" sz="1600" dirty="0"/>
              <a:t>Polymorfismus HLA </a:t>
            </a:r>
            <a:r>
              <a:rPr lang="cs-CZ" altLang="cs-CZ" sz="1600" dirty="0" err="1"/>
              <a:t>lokusů</a:t>
            </a:r>
            <a:r>
              <a:rPr lang="cs-CZ" altLang="cs-CZ" sz="1600" dirty="0"/>
              <a:t>: </a:t>
            </a:r>
          </a:p>
          <a:p>
            <a:pPr eaLnBrk="1" hangingPunct="1">
              <a:defRPr/>
            </a:pPr>
            <a:r>
              <a:rPr lang="cs-CZ" altLang="cs-CZ" sz="1600" dirty="0"/>
              <a:t>HLA-A: 372</a:t>
            </a:r>
          </a:p>
          <a:p>
            <a:pPr eaLnBrk="1" hangingPunct="1">
              <a:defRPr/>
            </a:pPr>
            <a:r>
              <a:rPr lang="cs-CZ" altLang="cs-CZ" sz="1600" dirty="0"/>
              <a:t>HLA-B: 661</a:t>
            </a:r>
          </a:p>
          <a:p>
            <a:pPr eaLnBrk="1" hangingPunct="1">
              <a:defRPr/>
            </a:pPr>
            <a:r>
              <a:rPr lang="cs-CZ" altLang="cs-CZ" sz="1600" dirty="0"/>
              <a:t>HLA-C: 3</a:t>
            </a:r>
          </a:p>
          <a:p>
            <a:pPr eaLnBrk="1" hangingPunct="1">
              <a:defRPr/>
            </a:pPr>
            <a:r>
              <a:rPr lang="cs-CZ" altLang="cs-CZ" sz="1600" dirty="0"/>
              <a:t>HLA-DRB: 1 408</a:t>
            </a:r>
          </a:p>
          <a:p>
            <a:pPr eaLnBrk="1" hangingPunct="1">
              <a:defRPr/>
            </a:pPr>
            <a:endParaRPr lang="cs-CZ" altLang="cs-CZ" sz="16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1600" dirty="0"/>
              <a:t>Mechanismy asociace s HLA: </a:t>
            </a:r>
          </a:p>
          <a:p>
            <a:pPr>
              <a:defRPr/>
            </a:pPr>
            <a:r>
              <a:rPr lang="cs-CZ" altLang="cs-CZ" sz="1600" dirty="0"/>
              <a:t>sousedství genů</a:t>
            </a:r>
          </a:p>
          <a:p>
            <a:pPr>
              <a:defRPr/>
            </a:pPr>
            <a:r>
              <a:rPr lang="cs-CZ" altLang="cs-CZ" sz="1600" dirty="0"/>
              <a:t>HLA jako </a:t>
            </a:r>
            <a:r>
              <a:rPr lang="cs-CZ" altLang="cs-CZ" sz="1600" dirty="0" err="1"/>
              <a:t>receptoty</a:t>
            </a:r>
            <a:r>
              <a:rPr lang="cs-CZ" altLang="cs-CZ" sz="1600" dirty="0"/>
              <a:t> patogenů</a:t>
            </a:r>
          </a:p>
          <a:p>
            <a:pPr>
              <a:defRPr/>
            </a:pPr>
            <a:r>
              <a:rPr lang="cs-CZ" altLang="cs-CZ" sz="1600" dirty="0"/>
              <a:t>nadbytečná exprese HLA</a:t>
            </a:r>
          </a:p>
          <a:p>
            <a:pPr>
              <a:defRPr/>
            </a:pPr>
            <a:r>
              <a:rPr lang="cs-CZ" altLang="cs-CZ" sz="1600" dirty="0"/>
              <a:t>molekulární mimikry</a:t>
            </a:r>
          </a:p>
          <a:p>
            <a:pPr>
              <a:defRPr/>
            </a:pPr>
            <a:endParaRPr lang="cs-CZ" altLang="cs-CZ" sz="1600" dirty="0"/>
          </a:p>
          <a:p>
            <a:pPr>
              <a:defRPr/>
            </a:pPr>
            <a:r>
              <a:rPr lang="cs-CZ" altLang="cs-CZ" sz="1600" dirty="0"/>
              <a:t>Asociace autoimunitních nemocí s HLA: </a:t>
            </a:r>
          </a:p>
          <a:p>
            <a:pPr>
              <a:defRPr/>
            </a:pPr>
            <a:r>
              <a:rPr lang="cs-CZ" altLang="cs-CZ" sz="1600" dirty="0"/>
              <a:t>molekula HLA B27 – </a:t>
            </a:r>
            <a:r>
              <a:rPr lang="cs-CZ" altLang="cs-CZ" sz="1600" dirty="0" err="1"/>
              <a:t>Bechtěrevova</a:t>
            </a:r>
            <a:r>
              <a:rPr lang="cs-CZ" altLang="cs-CZ" sz="1600" dirty="0"/>
              <a:t> choroba</a:t>
            </a:r>
          </a:p>
          <a:p>
            <a:pPr>
              <a:defRPr/>
            </a:pPr>
            <a:r>
              <a:rPr lang="cs-CZ" altLang="cs-CZ" sz="1600" dirty="0"/>
              <a:t>molekula HLA DR 2 – roztroušená skleróza</a:t>
            </a:r>
          </a:p>
          <a:p>
            <a:pPr>
              <a:defRPr/>
            </a:pPr>
            <a:r>
              <a:rPr lang="cs-CZ" altLang="cs-CZ" sz="1600" dirty="0"/>
              <a:t>molekula HLA DR 3 – více různých autoimunitních nemocí</a:t>
            </a:r>
          </a:p>
          <a:p>
            <a:pPr>
              <a:defRPr/>
            </a:pPr>
            <a:r>
              <a:rPr lang="cs-CZ" altLang="cs-CZ" sz="1600" dirty="0"/>
              <a:t>Molekula HLA DR4 – revmatoidní artritida, diabetes I.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03676" y="371916"/>
            <a:ext cx="231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7030A0"/>
                </a:solidFill>
              </a:rPr>
              <a:t>Genetické dispozice:</a:t>
            </a:r>
          </a:p>
        </p:txBody>
      </p:sp>
    </p:spTree>
    <p:extLst>
      <p:ext uri="{BB962C8B-B14F-4D97-AF65-F5344CB8AC3E}">
        <p14:creationId xmlns:p14="http://schemas.microsoft.com/office/powerpoint/2010/main" val="111291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altLang="cs-CZ" sz="2000" dirty="0">
                <a:solidFill>
                  <a:srgbClr val="7030A0"/>
                </a:solidFill>
              </a:rPr>
              <a:t> Deregulovaná apoptóza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1600" dirty="0" err="1">
                <a:solidFill>
                  <a:srgbClr val="7030A0"/>
                </a:solidFill>
              </a:rPr>
              <a:t>Apoptóza</a:t>
            </a:r>
            <a:r>
              <a:rPr lang="cs-CZ" altLang="cs-CZ" sz="1600" dirty="0">
                <a:solidFill>
                  <a:srgbClr val="7030A0"/>
                </a:solidFill>
              </a:rPr>
              <a:t> – fylogeneticky konzervovaný proces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1600" dirty="0">
              <a:solidFill>
                <a:srgbClr val="7030A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1600" dirty="0"/>
              <a:t>Kaskádovitá aktivace určitých genů, která vede v konečném důsledku k: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1600" dirty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600" dirty="0"/>
              <a:t> -  hydrolytickému štěpení cytoplazmatických molekul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600" dirty="0"/>
              <a:t> -  porušení integrity membrán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600" dirty="0"/>
              <a:t> -  zánik buňky cestou formování </a:t>
            </a:r>
            <a:r>
              <a:rPr lang="cs-CZ" altLang="cs-CZ" sz="1600" dirty="0" err="1"/>
              <a:t>apoptotických</a:t>
            </a:r>
            <a:r>
              <a:rPr lang="cs-CZ" altLang="cs-CZ" sz="1600" dirty="0"/>
              <a:t> tělísek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600" dirty="0">
              <a:solidFill>
                <a:schemeClr val="hlink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600" dirty="0" err="1">
                <a:solidFill>
                  <a:srgbClr val="7030A0"/>
                </a:solidFill>
                <a:effectLst/>
              </a:rPr>
              <a:t>Apoptóza</a:t>
            </a:r>
            <a:r>
              <a:rPr lang="cs-CZ" altLang="cs-CZ" sz="1600" dirty="0">
                <a:solidFill>
                  <a:srgbClr val="7030A0"/>
                </a:solidFill>
                <a:effectLst/>
              </a:rPr>
              <a:t> má dvě základní fáze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600" dirty="0">
              <a:solidFill>
                <a:srgbClr val="7030A0"/>
              </a:solidFill>
              <a:effectLst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1600" dirty="0">
                <a:effectLst/>
              </a:rPr>
              <a:t>1. Signalizační fáze: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1600" dirty="0">
                <a:effectLst/>
              </a:rPr>
              <a:t> - </a:t>
            </a:r>
            <a:r>
              <a:rPr lang="cs-CZ" altLang="cs-CZ" sz="1600" dirty="0" err="1">
                <a:effectLst/>
              </a:rPr>
              <a:t>proapoptotické</a:t>
            </a:r>
            <a:r>
              <a:rPr lang="cs-CZ" altLang="cs-CZ" sz="1600" dirty="0">
                <a:effectLst/>
              </a:rPr>
              <a:t> podněty ( TNF </a:t>
            </a:r>
            <a:r>
              <a:rPr lang="cs-CZ" altLang="cs-CZ" sz="1600" dirty="0">
                <a:effectLst/>
                <a:sym typeface="Symbol" pitchFamily="18" charset="2"/>
              </a:rPr>
              <a:t>, mutace genů)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600" dirty="0">
                <a:effectLst/>
                <a:sym typeface="Symbol" pitchFamily="18" charset="2"/>
              </a:rPr>
              <a:t> - </a:t>
            </a:r>
            <a:r>
              <a:rPr lang="cs-CZ" altLang="cs-CZ" sz="1600" dirty="0" err="1">
                <a:effectLst/>
                <a:sym typeface="Symbol" pitchFamily="18" charset="2"/>
              </a:rPr>
              <a:t>protiapoptické</a:t>
            </a:r>
            <a:r>
              <a:rPr lang="cs-CZ" altLang="cs-CZ" sz="1600" dirty="0">
                <a:effectLst/>
                <a:sym typeface="Symbol" pitchFamily="18" charset="2"/>
              </a:rPr>
              <a:t> podněty ( růstové faktory)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600" dirty="0">
              <a:effectLst/>
              <a:sym typeface="Symbol" pitchFamily="18" charset="2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1600" dirty="0">
                <a:effectLst/>
                <a:sym typeface="Symbol" pitchFamily="18" charset="2"/>
              </a:rPr>
              <a:t>2. Efektorová fáze: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1600" dirty="0">
                <a:effectLst/>
                <a:sym typeface="Symbol" pitchFamily="18" charset="2"/>
              </a:rPr>
              <a:t>aktivace dosud latentních proteináz, které štěpí bílkovinný řetězec strukturních i signálních proteinů - </a:t>
            </a:r>
            <a:r>
              <a:rPr lang="cs-CZ" altLang="cs-CZ" sz="1600" dirty="0" err="1">
                <a:effectLst/>
                <a:sym typeface="Symbol" pitchFamily="18" charset="2"/>
              </a:rPr>
              <a:t>kaspázy</a:t>
            </a:r>
            <a:r>
              <a:rPr lang="cs-CZ" altLang="cs-CZ" sz="1600" dirty="0">
                <a:effectLst/>
                <a:sym typeface="Symbol" pitchFamily="18" charset="2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600" dirty="0"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600" dirty="0">
                <a:solidFill>
                  <a:srgbClr val="7030A0"/>
                </a:solidFill>
                <a:effectLst/>
              </a:rPr>
              <a:t>Důležitá role vnější mitochondriální membrány.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600" dirty="0">
                <a:solidFill>
                  <a:srgbClr val="7030A0"/>
                </a:solidFill>
                <a:effectLst/>
              </a:rPr>
              <a:t>DNA je štěpena </a:t>
            </a:r>
            <a:r>
              <a:rPr lang="cs-CZ" altLang="cs-CZ" sz="1600" dirty="0" err="1">
                <a:solidFill>
                  <a:srgbClr val="7030A0"/>
                </a:solidFill>
                <a:effectLst/>
              </a:rPr>
              <a:t>endonukleasami</a:t>
            </a:r>
            <a:r>
              <a:rPr lang="cs-CZ" altLang="cs-CZ" sz="1600" dirty="0">
                <a:solidFill>
                  <a:srgbClr val="7030A0"/>
                </a:solidFill>
                <a:effectLst/>
              </a:rPr>
              <a:t> na úseky cca 200 </a:t>
            </a:r>
            <a:r>
              <a:rPr lang="cs-CZ" altLang="cs-CZ" sz="1600" dirty="0" err="1">
                <a:solidFill>
                  <a:srgbClr val="7030A0"/>
                </a:solidFill>
                <a:effectLst/>
              </a:rPr>
              <a:t>bazí</a:t>
            </a:r>
            <a:r>
              <a:rPr lang="cs-CZ" altLang="cs-CZ" sz="1600" dirty="0">
                <a:solidFill>
                  <a:srgbClr val="7030A0"/>
                </a:solidFill>
                <a:effectLst/>
              </a:rPr>
              <a:t>.</a:t>
            </a:r>
            <a:r>
              <a:rPr lang="cs-CZ" altLang="cs-CZ" sz="1600" dirty="0">
                <a:solidFill>
                  <a:srgbClr val="7030A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1712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altLang="cs-CZ" sz="2200" dirty="0"/>
              <a:t>Příčiny </a:t>
            </a:r>
            <a:r>
              <a:rPr lang="cs-CZ" altLang="cs-CZ" sz="2200" dirty="0" err="1"/>
              <a:t>apoptózy</a:t>
            </a:r>
            <a:r>
              <a:rPr lang="cs-CZ" altLang="cs-CZ" sz="2200" dirty="0"/>
              <a:t>: </a:t>
            </a:r>
            <a:br>
              <a:rPr lang="cs-CZ" altLang="cs-CZ" sz="4000" dirty="0"/>
            </a:br>
            <a:endParaRPr lang="cs-CZ" altLang="cs-CZ" sz="4000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/>
              <a:t>Genetické poškození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/>
              <a:t>Infekce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/>
              <a:t>Nádorové procesy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/>
              <a:t>Metabolická a informační deprivace buněk a tkání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/>
              <a:t>Vnější (fyzikální faktory)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/>
              <a:t>Imunologická reakce – plánovitý zánik určitých typů buněk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dirty="0"/>
              <a:t>Procesy ontogenetického vývoje jedince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cs-CZ" altLang="cs-CZ" sz="1600" dirty="0">
                <a:solidFill>
                  <a:srgbClr val="7030A0"/>
                </a:solidFill>
              </a:rPr>
              <a:t>V procesu </a:t>
            </a:r>
            <a:r>
              <a:rPr lang="cs-CZ" altLang="cs-CZ" sz="1600" dirty="0" err="1">
                <a:solidFill>
                  <a:srgbClr val="7030A0"/>
                </a:solidFill>
              </a:rPr>
              <a:t>apoptózy</a:t>
            </a:r>
            <a:r>
              <a:rPr lang="cs-CZ" altLang="cs-CZ" sz="1600" dirty="0">
                <a:solidFill>
                  <a:srgbClr val="7030A0"/>
                </a:solidFill>
              </a:rPr>
              <a:t> jsou vytvářeny podmínky pro prolomení tolerance vlastních složek a následnou imunopatologickou reakci.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cs-CZ" altLang="cs-CZ" sz="1600" dirty="0">
                <a:solidFill>
                  <a:schemeClr val="accent1"/>
                </a:solidFill>
              </a:rPr>
              <a:t>ACAMP – </a:t>
            </a:r>
            <a:r>
              <a:rPr lang="cs-CZ" altLang="cs-CZ" sz="1600" dirty="0" err="1">
                <a:solidFill>
                  <a:schemeClr val="accent1"/>
                </a:solidFill>
              </a:rPr>
              <a:t>Apoptotic</a:t>
            </a:r>
            <a:r>
              <a:rPr lang="cs-CZ" altLang="cs-CZ" sz="1600" dirty="0">
                <a:solidFill>
                  <a:schemeClr val="accent1"/>
                </a:solidFill>
              </a:rPr>
              <a:t> Cell </a:t>
            </a:r>
            <a:r>
              <a:rPr lang="cs-CZ" altLang="cs-CZ" sz="1600" dirty="0" err="1">
                <a:solidFill>
                  <a:schemeClr val="accent1"/>
                </a:solidFill>
              </a:rPr>
              <a:t>Asssociated</a:t>
            </a:r>
            <a:r>
              <a:rPr lang="cs-CZ" altLang="cs-CZ" sz="1600" dirty="0">
                <a:solidFill>
                  <a:schemeClr val="accent1"/>
                </a:solidFill>
              </a:rPr>
              <a:t> </a:t>
            </a:r>
            <a:r>
              <a:rPr lang="cs-CZ" altLang="cs-CZ" sz="1600" dirty="0" err="1">
                <a:solidFill>
                  <a:schemeClr val="accent1"/>
                </a:solidFill>
              </a:rPr>
              <a:t>Molecular</a:t>
            </a:r>
            <a:r>
              <a:rPr lang="cs-CZ" altLang="cs-CZ" sz="1600" dirty="0">
                <a:solidFill>
                  <a:schemeClr val="accent1"/>
                </a:solidFill>
              </a:rPr>
              <a:t> </a:t>
            </a:r>
            <a:r>
              <a:rPr lang="cs-CZ" altLang="cs-CZ" sz="1600" dirty="0" err="1">
                <a:solidFill>
                  <a:schemeClr val="accent1"/>
                </a:solidFill>
              </a:rPr>
              <a:t>Pattern</a:t>
            </a:r>
            <a:r>
              <a:rPr lang="cs-CZ" altLang="cs-CZ" sz="1600" dirty="0"/>
              <a:t> – unikátní vzory proteinů, cukrů i lipidů na površích </a:t>
            </a:r>
            <a:r>
              <a:rPr lang="cs-CZ" altLang="cs-CZ" sz="1600" dirty="0" err="1"/>
              <a:t>apoptotických</a:t>
            </a:r>
            <a:r>
              <a:rPr lang="cs-CZ" altLang="cs-CZ" sz="1600" dirty="0"/>
              <a:t> buněk, resp. </a:t>
            </a:r>
            <a:r>
              <a:rPr lang="cs-CZ" altLang="cs-CZ" sz="1600" dirty="0" err="1"/>
              <a:t>apoptotických</a:t>
            </a:r>
            <a:r>
              <a:rPr lang="cs-CZ" altLang="cs-CZ" sz="1600" dirty="0"/>
              <a:t> tělísek.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cs-CZ" altLang="cs-CZ" sz="1600" dirty="0">
                <a:solidFill>
                  <a:schemeClr val="accent1"/>
                </a:solidFill>
              </a:rPr>
              <a:t>ACA – </a:t>
            </a:r>
            <a:r>
              <a:rPr lang="cs-CZ" altLang="cs-CZ" sz="1600" dirty="0" err="1">
                <a:solidFill>
                  <a:schemeClr val="accent1"/>
                </a:solidFill>
              </a:rPr>
              <a:t>Apoptotic</a:t>
            </a:r>
            <a:r>
              <a:rPr lang="cs-CZ" altLang="cs-CZ" sz="1600" dirty="0">
                <a:solidFill>
                  <a:schemeClr val="accent1"/>
                </a:solidFill>
              </a:rPr>
              <a:t> Cell </a:t>
            </a:r>
            <a:r>
              <a:rPr lang="cs-CZ" altLang="cs-CZ" sz="1600" dirty="0" err="1">
                <a:solidFill>
                  <a:schemeClr val="accent1"/>
                </a:solidFill>
              </a:rPr>
              <a:t>Recepror</a:t>
            </a:r>
            <a:r>
              <a:rPr lang="cs-CZ" altLang="cs-CZ" sz="1600" dirty="0"/>
              <a:t> – receptory na imunitních buňkách, které tyto vzory rozpoznávají</a:t>
            </a:r>
          </a:p>
          <a:p>
            <a:pPr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cs-CZ" altLang="cs-CZ" sz="1600" dirty="0"/>
              <a:t>Imunologická reakce na tyto vzory vede k tvorbě </a:t>
            </a:r>
            <a:r>
              <a:rPr lang="cs-CZ" altLang="cs-CZ" sz="1600" dirty="0">
                <a:solidFill>
                  <a:schemeClr val="accent1"/>
                </a:solidFill>
              </a:rPr>
              <a:t>autoprotilátek</a:t>
            </a:r>
            <a:r>
              <a:rPr lang="cs-CZ" altLang="cs-CZ" sz="1600" dirty="0"/>
              <a:t>, které mohou pronikat do normálních buněk a vyhledat zde příslušné terče. Prokázáno u </a:t>
            </a:r>
            <a:r>
              <a:rPr lang="cs-CZ" altLang="cs-CZ" sz="1600" dirty="0" err="1"/>
              <a:t>antinukleárních</a:t>
            </a:r>
            <a:r>
              <a:rPr lang="cs-CZ" altLang="cs-CZ" sz="1600" dirty="0"/>
              <a:t> protilátek. Mohou i indukovat samotnou </a:t>
            </a:r>
            <a:r>
              <a:rPr lang="cs-CZ" altLang="cs-CZ" sz="1600" dirty="0" err="1"/>
              <a:t>apoptózu</a:t>
            </a:r>
            <a:r>
              <a:rPr lang="cs-CZ" altLang="cs-CZ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714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9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altLang="cs-CZ" sz="2000" dirty="0">
                <a:solidFill>
                  <a:srgbClr val="7030A0"/>
                </a:solidFill>
              </a:rPr>
              <a:t>Infekční podněty, </a:t>
            </a:r>
            <a:r>
              <a:rPr lang="cs-CZ" altLang="cs-CZ" sz="2000" dirty="0" err="1">
                <a:solidFill>
                  <a:srgbClr val="7030A0"/>
                </a:solidFill>
              </a:rPr>
              <a:t>mirkobiální</a:t>
            </a:r>
            <a:r>
              <a:rPr lang="cs-CZ" altLang="cs-CZ" sz="2000" dirty="0">
                <a:solidFill>
                  <a:srgbClr val="7030A0"/>
                </a:solidFill>
              </a:rPr>
              <a:t> mimikry a šíření molekulárních terčů</a:t>
            </a:r>
          </a:p>
        </p:txBody>
      </p:sp>
      <p:pic>
        <p:nvPicPr>
          <p:cNvPr id="53251" name="Picture 11" descr="mikrobiální mimik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00213"/>
            <a:ext cx="3744913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2" name="Picture 12" descr="šíření molekulárních terčů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628775"/>
            <a:ext cx="4176712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6926" name="Text Box 14"/>
          <p:cNvSpPr txBox="1">
            <a:spLocks noChangeArrowheads="1"/>
          </p:cNvSpPr>
          <p:nvPr/>
        </p:nvSpPr>
        <p:spPr bwMode="auto">
          <a:xfrm>
            <a:off x="4067944" y="6093296"/>
            <a:ext cx="4932761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cs-CZ" altLang="cs-CZ" sz="1200" dirty="0" err="1"/>
              <a:t>Krejsek</a:t>
            </a:r>
            <a:r>
              <a:rPr lang="cs-CZ" altLang="cs-CZ" sz="1200" dirty="0"/>
              <a:t>, Kopecký: Klinická imunologie, </a:t>
            </a:r>
            <a:r>
              <a:rPr lang="cs-CZ" altLang="cs-CZ" sz="1200" dirty="0" err="1"/>
              <a:t>Nucleus</a:t>
            </a:r>
            <a:r>
              <a:rPr lang="cs-CZ" altLang="cs-CZ" sz="1200" dirty="0"/>
              <a:t> Hradec Králové, 2004</a:t>
            </a:r>
          </a:p>
          <a:p>
            <a:pPr>
              <a:spcBef>
                <a:spcPct val="20000"/>
              </a:spcBef>
              <a:defRPr/>
            </a:pPr>
            <a:endParaRPr lang="cs-CZ" altLang="cs-CZ" sz="1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718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566</Words>
  <Application>Microsoft Office PowerPoint</Application>
  <PresentationFormat>Předvádění na obrazovce (4:3)</PresentationFormat>
  <Paragraphs>91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Wingdings</vt:lpstr>
      <vt:lpstr>Motiv systému Office</vt:lpstr>
      <vt:lpstr>Autoimunitní imunopatologické stavy</vt:lpstr>
      <vt:lpstr>Prezentace aplikace PowerPoint</vt:lpstr>
      <vt:lpstr>Prezentace aplikace PowerPoint</vt:lpstr>
      <vt:lpstr>Prezentace aplikace PowerPoint</vt:lpstr>
      <vt:lpstr>Autoimunitní imunopatologické stavy</vt:lpstr>
      <vt:lpstr>Prezentace aplikace PowerPoint</vt:lpstr>
      <vt:lpstr> Deregulovaná apoptóza</vt:lpstr>
      <vt:lpstr>Příčiny apoptózy:  </vt:lpstr>
      <vt:lpstr>Infekční podněty, mirkobiální mimikry a šíření molekulárních terčů</vt:lpstr>
      <vt:lpstr>Prezentace aplikace PowerPoint</vt:lpstr>
    </vt:vector>
  </TitlesOfParts>
  <Company>UEB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Autoimunitní imunopatologické stavy</dc:title>
  <dc:creator>Dušková</dc:creator>
  <cp:lastModifiedBy>Monika Dušková</cp:lastModifiedBy>
  <cp:revision>21</cp:revision>
  <dcterms:created xsi:type="dcterms:W3CDTF">2016-04-18T07:20:54Z</dcterms:created>
  <dcterms:modified xsi:type="dcterms:W3CDTF">2022-04-21T05:41:31Z</dcterms:modified>
</cp:coreProperties>
</file>