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5" r:id="rId3"/>
    <p:sldId id="277" r:id="rId4"/>
    <p:sldId id="258" r:id="rId5"/>
    <p:sldId id="259" r:id="rId6"/>
    <p:sldId id="260" r:id="rId7"/>
    <p:sldId id="262" r:id="rId8"/>
    <p:sldId id="265" r:id="rId9"/>
    <p:sldId id="278" r:id="rId10"/>
    <p:sldId id="267" r:id="rId11"/>
    <p:sldId id="261" r:id="rId12"/>
    <p:sldId id="263" r:id="rId13"/>
    <p:sldId id="269" r:id="rId14"/>
    <p:sldId id="264" r:id="rId15"/>
    <p:sldId id="270" r:id="rId16"/>
    <p:sldId id="268" r:id="rId17"/>
    <p:sldId id="271" r:id="rId1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07D5-A128-49E7-B160-4B9B5374EB67}" type="datetimeFigureOut">
              <a:rPr lang="cs-CZ" smtClean="0"/>
              <a:t>23.4.2018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10E8-DC47-4FAE-8329-10434AF5F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4598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07D5-A128-49E7-B160-4B9B5374EB67}" type="datetimeFigureOut">
              <a:rPr lang="cs-CZ" smtClean="0"/>
              <a:t>23.4.2018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10E8-DC47-4FAE-8329-10434AF5F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6293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07D5-A128-49E7-B160-4B9B5374EB67}" type="datetimeFigureOut">
              <a:rPr lang="cs-CZ" smtClean="0"/>
              <a:t>23.4.2018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10E8-DC47-4FAE-8329-10434AF5F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1854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55C8D-99CA-4DB6-8C81-6A5CAFC40CC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98831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07D5-A128-49E7-B160-4B9B5374EB67}" type="datetimeFigureOut">
              <a:rPr lang="cs-CZ" smtClean="0"/>
              <a:t>23.4.2018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10E8-DC47-4FAE-8329-10434AF5F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6396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07D5-A128-49E7-B160-4B9B5374EB67}" type="datetimeFigureOut">
              <a:rPr lang="cs-CZ" smtClean="0"/>
              <a:t>23.4.2018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10E8-DC47-4FAE-8329-10434AF5F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6016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07D5-A128-49E7-B160-4B9B5374EB67}" type="datetimeFigureOut">
              <a:rPr lang="cs-CZ" smtClean="0"/>
              <a:t>23.4.2018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10E8-DC47-4FAE-8329-10434AF5F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6133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07D5-A128-49E7-B160-4B9B5374EB67}" type="datetimeFigureOut">
              <a:rPr lang="cs-CZ" smtClean="0"/>
              <a:t>23.4.2018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10E8-DC47-4FAE-8329-10434AF5F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0553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07D5-A128-49E7-B160-4B9B5374EB67}" type="datetimeFigureOut">
              <a:rPr lang="cs-CZ" smtClean="0"/>
              <a:t>23.4.2018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10E8-DC47-4FAE-8329-10434AF5F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8903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07D5-A128-49E7-B160-4B9B5374EB67}" type="datetimeFigureOut">
              <a:rPr lang="cs-CZ" smtClean="0"/>
              <a:t>23.4.2018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10E8-DC47-4FAE-8329-10434AF5F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5154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07D5-A128-49E7-B160-4B9B5374EB67}" type="datetimeFigureOut">
              <a:rPr lang="cs-CZ" smtClean="0"/>
              <a:t>23.4.2018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10E8-DC47-4FAE-8329-10434AF5F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7865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07D5-A128-49E7-B160-4B9B5374EB67}" type="datetimeFigureOut">
              <a:rPr lang="cs-CZ" smtClean="0"/>
              <a:t>23.4.2018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10E8-DC47-4FAE-8329-10434AF5F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1068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407D5-A128-49E7-B160-4B9B5374EB67}" type="datetimeFigureOut">
              <a:rPr lang="cs-CZ" smtClean="0"/>
              <a:t>23.4.2018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310E8-DC47-4FAE-8329-10434AF5F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5611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sz="3100" dirty="0"/>
              <a:t>Hypersenzitivity</a:t>
            </a:r>
            <a:r>
              <a:rPr lang="cs-CZ" altLang="cs-CZ" dirty="0"/>
              <a:t/>
            </a:r>
            <a:br>
              <a:rPr lang="cs-CZ" alt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052736"/>
            <a:ext cx="8229600" cy="4525963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r>
              <a:rPr lang="cs-CZ" altLang="cs-CZ" sz="2000" dirty="0">
                <a:solidFill>
                  <a:srgbClr val="7030A0"/>
                </a:solidFill>
              </a:rPr>
              <a:t>hypersenzitivita x alergie </a:t>
            </a:r>
            <a:r>
              <a:rPr lang="cs-CZ" altLang="cs-CZ" sz="2000" dirty="0"/>
              <a:t>(</a:t>
            </a:r>
            <a:r>
              <a:rPr lang="cs-CZ" altLang="cs-CZ" sz="2000" dirty="0" err="1"/>
              <a:t>IgE</a:t>
            </a:r>
            <a:r>
              <a:rPr lang="cs-CZ" altLang="cs-CZ" sz="2000" dirty="0"/>
              <a:t>)</a:t>
            </a:r>
          </a:p>
          <a:p>
            <a:pPr>
              <a:buNone/>
              <a:defRPr/>
            </a:pPr>
            <a:r>
              <a:rPr lang="cs-CZ" altLang="cs-CZ" sz="2000" dirty="0">
                <a:solidFill>
                  <a:srgbClr val="7030A0"/>
                </a:solidFill>
              </a:rPr>
              <a:t>atopie</a:t>
            </a:r>
            <a:r>
              <a:rPr lang="cs-CZ" altLang="cs-CZ" sz="2000" dirty="0"/>
              <a:t> – sklon k tvorbě </a:t>
            </a:r>
            <a:r>
              <a:rPr lang="cs-CZ" altLang="cs-CZ" sz="2000" dirty="0" err="1"/>
              <a:t>IgE</a:t>
            </a:r>
            <a:endParaRPr lang="cs-CZ" altLang="cs-CZ" sz="2000" dirty="0"/>
          </a:p>
          <a:p>
            <a:pPr>
              <a:buNone/>
              <a:defRPr/>
            </a:pPr>
            <a:r>
              <a:rPr lang="cs-CZ" altLang="cs-CZ" sz="2000" dirty="0">
                <a:solidFill>
                  <a:srgbClr val="7030A0"/>
                </a:solidFill>
              </a:rPr>
              <a:t>anafylaxe</a:t>
            </a:r>
            <a:r>
              <a:rPr lang="cs-CZ" altLang="cs-CZ" sz="2000" dirty="0"/>
              <a:t> – systémová reakce I. typu </a:t>
            </a:r>
            <a:r>
              <a:rPr lang="cs-CZ" altLang="cs-CZ" sz="2000" dirty="0" err="1"/>
              <a:t>IgE</a:t>
            </a:r>
            <a:endParaRPr lang="cs-CZ" altLang="cs-CZ" sz="2000" dirty="0"/>
          </a:p>
          <a:p>
            <a:pPr>
              <a:buNone/>
              <a:defRPr/>
            </a:pPr>
            <a:r>
              <a:rPr lang="cs-CZ" altLang="cs-CZ" sz="2000" dirty="0">
                <a:solidFill>
                  <a:srgbClr val="7030A0"/>
                </a:solidFill>
              </a:rPr>
              <a:t>intolerance</a:t>
            </a:r>
            <a:r>
              <a:rPr lang="cs-CZ" altLang="cs-CZ" sz="2000" dirty="0"/>
              <a:t> – abnormální reakce na potraviny</a:t>
            </a:r>
          </a:p>
          <a:p>
            <a:pPr>
              <a:buNone/>
              <a:defRPr/>
            </a:pPr>
            <a:endParaRPr lang="cs-CZ" altLang="cs-CZ" sz="2000" dirty="0"/>
          </a:p>
          <a:p>
            <a:pPr>
              <a:buNone/>
              <a:defRPr/>
            </a:pPr>
            <a:r>
              <a:rPr lang="cs-CZ" altLang="cs-CZ" sz="2000" dirty="0"/>
              <a:t>Klasifikace hypersenzitiv dle </a:t>
            </a:r>
            <a:r>
              <a:rPr lang="cs-CZ" altLang="cs-CZ" sz="2000" dirty="0" err="1"/>
              <a:t>Gella</a:t>
            </a:r>
            <a:r>
              <a:rPr lang="cs-CZ" altLang="cs-CZ" sz="2000" dirty="0"/>
              <a:t> a </a:t>
            </a:r>
            <a:r>
              <a:rPr lang="cs-CZ" altLang="cs-CZ" sz="2000" dirty="0" err="1"/>
              <a:t>Coombse</a:t>
            </a:r>
            <a:r>
              <a:rPr lang="cs-CZ" altLang="cs-CZ" sz="2000" dirty="0"/>
              <a:t>:</a:t>
            </a:r>
          </a:p>
          <a:p>
            <a:pPr marL="514350" indent="-514350">
              <a:buFont typeface="Wingdings" pitchFamily="2" charset="2"/>
              <a:buAutoNum type="romanUcPeriod"/>
              <a:defRPr/>
            </a:pPr>
            <a:r>
              <a:rPr lang="cs-CZ" altLang="cs-CZ" sz="2000" dirty="0"/>
              <a:t>typ – </a:t>
            </a:r>
            <a:r>
              <a:rPr lang="cs-CZ" altLang="cs-CZ" sz="2000" dirty="0" err="1"/>
              <a:t>IgE</a:t>
            </a:r>
            <a:endParaRPr lang="cs-CZ" altLang="cs-CZ" sz="2000" dirty="0"/>
          </a:p>
          <a:p>
            <a:pPr marL="514350" indent="-514350">
              <a:buFont typeface="Wingdings" pitchFamily="2" charset="2"/>
              <a:buAutoNum type="romanUcPeriod"/>
              <a:defRPr/>
            </a:pPr>
            <a:r>
              <a:rPr lang="cs-CZ" altLang="cs-CZ" sz="2000" dirty="0"/>
              <a:t>typ – cytotoxická zprostředkovaná Ab</a:t>
            </a:r>
          </a:p>
          <a:p>
            <a:pPr marL="514350" indent="-514350">
              <a:buFont typeface="Wingdings" pitchFamily="2" charset="2"/>
              <a:buAutoNum type="romanUcPeriod"/>
              <a:defRPr/>
            </a:pPr>
            <a:r>
              <a:rPr lang="cs-CZ" altLang="cs-CZ" sz="2000" dirty="0"/>
              <a:t>typ – imunitní komplexy</a:t>
            </a:r>
          </a:p>
          <a:p>
            <a:pPr marL="514350" indent="-514350">
              <a:buFont typeface="Wingdings" pitchFamily="2" charset="2"/>
              <a:buAutoNum type="romanUcPeriod"/>
              <a:defRPr/>
            </a:pPr>
            <a:r>
              <a:rPr lang="cs-CZ" altLang="cs-CZ" sz="2000" dirty="0"/>
              <a:t>typ – pozdní zprostředkovaná buňkami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234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4" descr="ast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58" y="548680"/>
            <a:ext cx="7991475" cy="3168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87524" y="4277995"/>
            <a:ext cx="85689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cs-CZ" altLang="cs-CZ" dirty="0">
                <a:solidFill>
                  <a:schemeClr val="hlink"/>
                </a:solidFill>
                <a:cs typeface="Arial" panose="020B0604020202020204" pitchFamily="34" charset="0"/>
              </a:rPr>
              <a:t>Terminologie používaná pro monoklonální protilátky: </a:t>
            </a:r>
            <a:r>
              <a:rPr lang="cs-CZ" altLang="cs-CZ" dirty="0">
                <a:cs typeface="Arial" panose="020B0604020202020204" pitchFamily="34" charset="0"/>
              </a:rPr>
              <a:t>všechny MOP končí příponou -</a:t>
            </a:r>
            <a:r>
              <a:rPr lang="cs-CZ" altLang="cs-CZ" dirty="0" err="1">
                <a:cs typeface="Arial" panose="020B0604020202020204" pitchFamily="34" charset="0"/>
              </a:rPr>
              <a:t>mab</a:t>
            </a:r>
            <a:endParaRPr lang="cs-CZ" altLang="cs-CZ" dirty="0"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altLang="cs-CZ" dirty="0">
                <a:cs typeface="Arial" panose="020B0604020202020204" pitchFamily="34" charset="0"/>
              </a:rPr>
              <a:t>-</a:t>
            </a:r>
            <a:r>
              <a:rPr lang="cs-CZ" altLang="cs-CZ" dirty="0" err="1">
                <a:cs typeface="Arial" panose="020B0604020202020204" pitchFamily="34" charset="0"/>
              </a:rPr>
              <a:t>ximab</a:t>
            </a:r>
            <a:r>
              <a:rPr lang="cs-CZ" altLang="cs-CZ" dirty="0">
                <a:cs typeface="Arial" panose="020B0604020202020204" pitchFamily="34" charset="0"/>
              </a:rPr>
              <a:t> ukazuje na chimérickou monoklonální protilátku</a:t>
            </a:r>
          </a:p>
          <a:p>
            <a:pPr>
              <a:defRPr/>
            </a:pPr>
            <a:r>
              <a:rPr lang="cs-CZ" altLang="cs-CZ" dirty="0">
                <a:cs typeface="Arial" panose="020B0604020202020204" pitchFamily="34" charset="0"/>
              </a:rPr>
              <a:t>-</a:t>
            </a:r>
            <a:r>
              <a:rPr lang="cs-CZ" altLang="cs-CZ" dirty="0" err="1">
                <a:cs typeface="Arial" panose="020B0604020202020204" pitchFamily="34" charset="0"/>
              </a:rPr>
              <a:t>zumab</a:t>
            </a:r>
            <a:r>
              <a:rPr lang="cs-CZ" altLang="cs-CZ" dirty="0">
                <a:cs typeface="Arial" panose="020B0604020202020204" pitchFamily="34" charset="0"/>
              </a:rPr>
              <a:t> odkazuje na humanizovanou protilátku</a:t>
            </a:r>
          </a:p>
          <a:p>
            <a:pPr>
              <a:defRPr/>
            </a:pPr>
            <a:r>
              <a:rPr lang="cs-CZ" altLang="cs-CZ" dirty="0">
                <a:cs typeface="Arial" panose="020B0604020202020204" pitchFamily="34" charset="0"/>
              </a:rPr>
              <a:t>Písmena, která předchází příponu „–</a:t>
            </a:r>
            <a:r>
              <a:rPr lang="cs-CZ" altLang="cs-CZ" dirty="0" err="1">
                <a:cs typeface="Arial" panose="020B0604020202020204" pitchFamily="34" charset="0"/>
              </a:rPr>
              <a:t>mab</a:t>
            </a:r>
            <a:r>
              <a:rPr lang="cs-CZ" altLang="cs-CZ" dirty="0">
                <a:cs typeface="Arial" panose="020B0604020202020204" pitchFamily="34" charset="0"/>
              </a:rPr>
              <a:t>” znamenají </a:t>
            </a:r>
          </a:p>
          <a:p>
            <a:pPr>
              <a:defRPr/>
            </a:pPr>
            <a:r>
              <a:rPr lang="cs-CZ" altLang="cs-CZ" dirty="0">
                <a:cs typeface="Arial" panose="020B0604020202020204" pitchFamily="34" charset="0"/>
              </a:rPr>
              <a:t>u = lidský (</a:t>
            </a:r>
            <a:r>
              <a:rPr lang="cs-CZ" altLang="cs-CZ" dirty="0" err="1">
                <a:cs typeface="Arial" panose="020B0604020202020204" pitchFamily="34" charset="0"/>
              </a:rPr>
              <a:t>human</a:t>
            </a:r>
            <a:r>
              <a:rPr lang="cs-CZ" altLang="cs-CZ" dirty="0">
                <a:cs typeface="Arial" panose="020B0604020202020204" pitchFamily="34" charset="0"/>
              </a:rPr>
              <a:t>), o = myší (</a:t>
            </a:r>
            <a:r>
              <a:rPr lang="cs-CZ" altLang="cs-CZ" dirty="0" err="1">
                <a:cs typeface="Arial" panose="020B0604020202020204" pitchFamily="34" charset="0"/>
              </a:rPr>
              <a:t>mouse</a:t>
            </a:r>
            <a:r>
              <a:rPr lang="cs-CZ" altLang="cs-CZ" dirty="0">
                <a:cs typeface="Arial" panose="020B0604020202020204" pitchFamily="34" charset="0"/>
              </a:rPr>
              <a:t>), a = krysí (</a:t>
            </a:r>
            <a:r>
              <a:rPr lang="cs-CZ" altLang="cs-CZ" dirty="0" err="1">
                <a:cs typeface="Arial" panose="020B0604020202020204" pitchFamily="34" charset="0"/>
              </a:rPr>
              <a:t>rat</a:t>
            </a:r>
            <a:r>
              <a:rPr lang="cs-CZ" altLang="cs-CZ" dirty="0">
                <a:cs typeface="Arial" panose="020B0604020202020204" pitchFamily="34" charset="0"/>
              </a:rPr>
              <a:t>), e = </a:t>
            </a:r>
            <a:r>
              <a:rPr lang="cs-CZ" altLang="cs-CZ" dirty="0" err="1">
                <a:cs typeface="Arial" panose="020B0604020202020204" pitchFamily="34" charset="0"/>
              </a:rPr>
              <a:t>kreččí</a:t>
            </a:r>
            <a:r>
              <a:rPr lang="cs-CZ" altLang="cs-CZ" dirty="0">
                <a:cs typeface="Arial" panose="020B0604020202020204" pitchFamily="34" charset="0"/>
              </a:rPr>
              <a:t> (</a:t>
            </a:r>
            <a:r>
              <a:rPr lang="cs-CZ" altLang="cs-CZ" dirty="0" err="1">
                <a:cs typeface="Arial" panose="020B0604020202020204" pitchFamily="34" charset="0"/>
              </a:rPr>
              <a:t>hamster</a:t>
            </a:r>
            <a:r>
              <a:rPr lang="cs-CZ" altLang="cs-CZ" dirty="0">
                <a:cs typeface="Arial" panose="020B0604020202020204" pitchFamily="34" charset="0"/>
              </a:rPr>
              <a:t>)</a:t>
            </a:r>
          </a:p>
          <a:p>
            <a:r>
              <a:rPr lang="cs-CZ" altLang="cs-CZ" dirty="0" err="1">
                <a:solidFill>
                  <a:srgbClr val="0000FF"/>
                </a:solidFill>
                <a:cs typeface="Arial" panose="020B0604020202020204" pitchFamily="34" charset="0"/>
              </a:rPr>
              <a:t>Mepolizumab</a:t>
            </a:r>
            <a:r>
              <a:rPr lang="cs-CZ" altLang="cs-CZ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cs-CZ" altLang="cs-CZ" dirty="0">
                <a:solidFill>
                  <a:prstClr val="black"/>
                </a:solidFill>
                <a:cs typeface="Arial" panose="020B0604020202020204" pitchFamily="34" charset="0"/>
              </a:rPr>
              <a:t> - monoklonální Ab  - blokace tvorby eozinofilů při léčbě astmatu</a:t>
            </a:r>
            <a:r>
              <a:rPr lang="cs-CZ" altLang="cs-CZ" dirty="0" smtClean="0">
                <a:solidFill>
                  <a:prstClr val="black"/>
                </a:solidFill>
                <a:cs typeface="Arial" panose="020B0604020202020204" pitchFamily="34" charset="0"/>
              </a:rPr>
              <a:t>. </a:t>
            </a:r>
          </a:p>
          <a:p>
            <a:r>
              <a:rPr lang="cs-CZ" altLang="cs-CZ" dirty="0" smtClean="0">
                <a:solidFill>
                  <a:prstClr val="black"/>
                </a:solidFill>
                <a:cs typeface="Arial" panose="020B0604020202020204" pitchFamily="34" charset="0"/>
              </a:rPr>
              <a:t>Blokuje IL - 5  nutný pro jejich vyzrávání. </a:t>
            </a:r>
            <a:endParaRPr lang="cs-CZ" altLang="cs-CZ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6804248" y="3799820"/>
            <a:ext cx="1859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/>
              <a:t>Medical</a:t>
            </a:r>
            <a:r>
              <a:rPr lang="cs-CZ" sz="1200" dirty="0"/>
              <a:t> tribune, 2009 V., 9</a:t>
            </a:r>
          </a:p>
        </p:txBody>
      </p:sp>
    </p:spTree>
    <p:extLst>
      <p:ext uri="{BB962C8B-B14F-4D97-AF65-F5344CB8AC3E}">
        <p14:creationId xmlns:p14="http://schemas.microsoft.com/office/powerpoint/2010/main" val="744042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8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800" dirty="0"/>
              <a:t>Eozinofily – primární funkce: </a:t>
            </a:r>
            <a:br>
              <a:rPr lang="cs-CZ" altLang="cs-CZ" sz="2800" dirty="0"/>
            </a:br>
            <a:r>
              <a:rPr lang="cs-CZ" altLang="cs-CZ" sz="2800" dirty="0"/>
              <a:t>proti mnohobuněčným parazitům</a:t>
            </a:r>
          </a:p>
        </p:txBody>
      </p:sp>
      <p:pic>
        <p:nvPicPr>
          <p:cNvPr id="73731" name="Picture 2" descr="HICHME detAI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557338"/>
            <a:ext cx="5994400" cy="3384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Text Box 3"/>
          <p:cNvSpPr txBox="1">
            <a:spLocks noChangeArrowheads="1"/>
          </p:cNvSpPr>
          <p:nvPr/>
        </p:nvSpPr>
        <p:spPr bwMode="auto">
          <a:xfrm>
            <a:off x="611385" y="5039871"/>
            <a:ext cx="8425110" cy="1123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3200">
                <a:solidFill>
                  <a:schemeClr val="tx1"/>
                </a:solidFill>
                <a:latin typeface="Tahoma" charset="0"/>
              </a:defRPr>
            </a:lvl1pPr>
            <a:lvl2pPr marL="914400" indent="-457200" eaLnBrk="0" hangingPunct="0"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charset="0"/>
              </a:defRPr>
            </a:lvl2pPr>
            <a:lvl3pPr marL="1371600" indent="-457200" eaLnBrk="0" hangingPunct="0">
              <a:buChar char="§"/>
              <a:defRPr sz="2400">
                <a:solidFill>
                  <a:schemeClr val="tx1"/>
                </a:solidFill>
                <a:latin typeface="Tahoma" charset="0"/>
              </a:defRPr>
            </a:lvl3pPr>
            <a:lvl4pPr marL="1828800" indent="-457200" eaLnBrk="0" hangingPunct="0">
              <a:buChar char="–"/>
              <a:defRPr sz="2000">
                <a:solidFill>
                  <a:schemeClr val="tx1"/>
                </a:solidFill>
                <a:latin typeface="Tahoma" charset="0"/>
              </a:defRPr>
            </a:lvl4pPr>
            <a:lvl5pPr marL="2286000" indent="-457200" eaLnBrk="0" hangingPunct="0">
              <a:buChar char="§"/>
              <a:defRPr sz="2000">
                <a:solidFill>
                  <a:schemeClr val="tx1"/>
                </a:solidFill>
                <a:latin typeface="Tahoma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600" dirty="0">
                <a:effectLst/>
                <a:latin typeface="+mn-lt"/>
              </a:rPr>
              <a:t>Chronická eosinofilní hepatitida, tzv</a:t>
            </a:r>
            <a:r>
              <a:rPr lang="cs-CZ" altLang="cs-CZ" sz="1600" dirty="0" smtClean="0">
                <a:effectLst/>
                <a:latin typeface="+mn-lt"/>
              </a:rPr>
              <a:t>. mléčné </a:t>
            </a:r>
            <a:r>
              <a:rPr lang="cs-CZ" altLang="cs-CZ" sz="1600" dirty="0">
                <a:effectLst/>
                <a:latin typeface="+mn-lt"/>
              </a:rPr>
              <a:t>skvrny </a:t>
            </a:r>
            <a:r>
              <a:rPr lang="cs-CZ" altLang="cs-CZ" sz="1600" dirty="0" smtClean="0">
                <a:effectLst/>
                <a:latin typeface="+mn-lt"/>
              </a:rPr>
              <a:t>– migrace larev škrkavek</a:t>
            </a:r>
            <a:r>
              <a:rPr lang="cs-CZ" altLang="cs-CZ" sz="1600" dirty="0">
                <a:effectLst/>
                <a:latin typeface="+mn-lt"/>
              </a:rPr>
              <a:t>, játra </a:t>
            </a:r>
            <a:r>
              <a:rPr lang="cs-CZ" altLang="cs-CZ" sz="1600" dirty="0" smtClean="0">
                <a:effectLst/>
                <a:latin typeface="+mn-lt"/>
              </a:rPr>
              <a:t>prasete 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600" dirty="0" smtClean="0">
                <a:effectLst/>
                <a:latin typeface="+mn-lt"/>
              </a:rPr>
              <a:t>HE</a:t>
            </a:r>
            <a:r>
              <a:rPr lang="cs-CZ" altLang="cs-CZ" sz="1600" dirty="0">
                <a:effectLst/>
                <a:latin typeface="+mn-lt"/>
              </a:rPr>
              <a:t>. </a:t>
            </a:r>
            <a:r>
              <a:rPr lang="cs-CZ" altLang="cs-CZ" sz="1600" dirty="0" err="1">
                <a:effectLst/>
                <a:latin typeface="+mn-lt"/>
              </a:rPr>
              <a:t>Zv</a:t>
            </a:r>
            <a:r>
              <a:rPr lang="cs-CZ" altLang="cs-CZ" sz="1600" dirty="0">
                <a:effectLst/>
                <a:latin typeface="+mn-lt"/>
              </a:rPr>
              <a:t>. 400x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1800" b="1" dirty="0">
              <a:effectLst/>
              <a:latin typeface="Times New Roman" pitchFamily="18" charset="0"/>
            </a:endParaRPr>
          </a:p>
        </p:txBody>
      </p:sp>
      <p:sp>
        <p:nvSpPr>
          <p:cNvPr id="228359" name="Text Box 7"/>
          <p:cNvSpPr txBox="1">
            <a:spLocks noChangeArrowheads="1"/>
          </p:cNvSpPr>
          <p:nvPr/>
        </p:nvSpPr>
        <p:spPr bwMode="auto">
          <a:xfrm>
            <a:off x="3707904" y="6493160"/>
            <a:ext cx="532859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cs-CZ" altLang="cs-CZ" sz="1200" dirty="0">
                <a:latin typeface="Tahoma" charset="0"/>
              </a:rPr>
              <a:t>Halouzka R., </a:t>
            </a:r>
            <a:r>
              <a:rPr lang="cs-CZ" altLang="cs-CZ" sz="1200" dirty="0" err="1">
                <a:latin typeface="Tahoma" charset="0"/>
              </a:rPr>
              <a:t>KrinkeJ</a:t>
            </a:r>
            <a:r>
              <a:rPr lang="cs-CZ" altLang="cs-CZ" sz="1200" dirty="0">
                <a:latin typeface="Tahoma" charset="0"/>
              </a:rPr>
              <a:t>., Jelínek F.: Veterinární patologie, VFU Brno, 2004 </a:t>
            </a:r>
          </a:p>
        </p:txBody>
      </p:sp>
    </p:spTree>
    <p:extLst>
      <p:ext uri="{BB962C8B-B14F-4D97-AF65-F5344CB8AC3E}">
        <p14:creationId xmlns:p14="http://schemas.microsoft.com/office/powerpoint/2010/main" val="245146673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800" dirty="0"/>
              <a:t>Alergenová imunoterapie</a:t>
            </a:r>
            <a:r>
              <a:rPr lang="cs-CZ" altLang="cs-CZ" sz="4000" dirty="0"/>
              <a:t/>
            </a:r>
            <a:br>
              <a:rPr lang="cs-CZ" altLang="cs-CZ" sz="4000" dirty="0"/>
            </a:br>
            <a:endParaRPr lang="cs-CZ" altLang="cs-CZ" sz="4000" dirty="0"/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1800" dirty="0"/>
              <a:t>Známo téměř 100 let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dirty="0"/>
              <a:t>Desenzibilizace, </a:t>
            </a:r>
            <a:r>
              <a:rPr lang="cs-CZ" altLang="cs-CZ" sz="1800" dirty="0" err="1"/>
              <a:t>hyposenzibilizace</a:t>
            </a:r>
            <a:r>
              <a:rPr lang="cs-CZ" altLang="cs-CZ" sz="1800" dirty="0"/>
              <a:t>, specifická imunoterapie 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dirty="0"/>
              <a:t>Praktické provedení:  postupně se zvyšující dávky po dobu  3 – 4 měsíců do dosažení udržovací dávky, potom několik let tato dávka. Jiné režimy zrychlený, předsezonní, podjazykové preparáty aj. 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dirty="0" err="1"/>
              <a:t>Mechnismus</a:t>
            </a:r>
            <a:r>
              <a:rPr lang="cs-CZ" altLang="cs-CZ" sz="1800" dirty="0"/>
              <a:t> ne zcela jasný, Th1 x Th2, tlumit </a:t>
            </a:r>
            <a:r>
              <a:rPr lang="cs-CZ" altLang="cs-CZ" sz="1800" dirty="0" err="1"/>
              <a:t>degranulaci</a:t>
            </a:r>
            <a:r>
              <a:rPr lang="cs-CZ" altLang="cs-CZ" sz="1800" dirty="0"/>
              <a:t> žírných buněk, vyvolat toleranci T </a:t>
            </a:r>
            <a:r>
              <a:rPr lang="cs-CZ" altLang="cs-CZ" sz="1800" dirty="0" err="1"/>
              <a:t>reg</a:t>
            </a:r>
            <a:r>
              <a:rPr lang="cs-CZ" altLang="cs-CZ" sz="1800" dirty="0"/>
              <a:t> lymfocytů, posílit tvorbu IgG4. </a:t>
            </a:r>
            <a:endParaRPr lang="cs-CZ" altLang="cs-CZ" sz="1800" dirty="0" smtClean="0"/>
          </a:p>
          <a:p>
            <a:pPr eaLnBrk="1" hangingPunct="1">
              <a:defRPr/>
            </a:pPr>
            <a:r>
              <a:rPr lang="cs-CZ" altLang="cs-CZ" sz="1800" dirty="0" err="1" smtClean="0"/>
              <a:t>IgG</a:t>
            </a:r>
            <a:r>
              <a:rPr lang="cs-CZ" altLang="cs-CZ" sz="1800" dirty="0" smtClean="0"/>
              <a:t> 4: váže alergen mimo epitopy pro </a:t>
            </a:r>
            <a:r>
              <a:rPr lang="cs-CZ" altLang="cs-CZ" sz="1800" dirty="0" err="1" smtClean="0"/>
              <a:t>IgEa</a:t>
            </a:r>
            <a:r>
              <a:rPr lang="cs-CZ" altLang="cs-CZ" sz="1800" dirty="0" smtClean="0"/>
              <a:t> brání tak jeho vazbě na </a:t>
            </a:r>
            <a:r>
              <a:rPr lang="cs-CZ" altLang="cs-CZ" sz="1800" dirty="0" err="1" smtClean="0"/>
              <a:t>IgE</a:t>
            </a:r>
            <a:r>
              <a:rPr lang="cs-CZ" altLang="cs-CZ" sz="1800" dirty="0" smtClean="0"/>
              <a:t> na receptoru pro </a:t>
            </a:r>
            <a:r>
              <a:rPr lang="cs-CZ" altLang="cs-CZ" sz="1800" dirty="0" err="1" smtClean="0"/>
              <a:t>IgE</a:t>
            </a:r>
            <a:r>
              <a:rPr lang="cs-CZ" altLang="cs-CZ" sz="1800" dirty="0" smtClean="0"/>
              <a:t>. Pro jeho tvorbu je důležité spolupůsobení IL-4 a IL 10.</a:t>
            </a:r>
            <a:endParaRPr lang="cs-CZ" altLang="cs-CZ" sz="1800" dirty="0"/>
          </a:p>
          <a:p>
            <a:pPr marL="0" indent="0" eaLnBrk="1" hangingPunct="1"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dirty="0"/>
              <a:t>Význam empirických poznatků </a:t>
            </a:r>
          </a:p>
          <a:p>
            <a:pPr eaLnBrk="1" hangingPunct="1">
              <a:defRPr/>
            </a:pP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1353409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/>
              <a:t>Prick test u psa </a:t>
            </a:r>
          </a:p>
        </p:txBody>
      </p:sp>
      <p:pic>
        <p:nvPicPr>
          <p:cNvPr id="81924" name="Picture 4" descr="prick test u p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628775"/>
            <a:ext cx="72009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771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imunoterapie alergi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8569325" cy="597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3" name="Rectangle 5"/>
          <p:cNvSpPr>
            <a:spLocks noChangeArrowheads="1"/>
          </p:cNvSpPr>
          <p:nvPr/>
        </p:nvSpPr>
        <p:spPr bwMode="auto">
          <a:xfrm>
            <a:off x="4572718" y="6423622"/>
            <a:ext cx="44535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cs-CZ" altLang="cs-CZ" sz="1200" dirty="0" err="1"/>
              <a:t>Krejsek</a:t>
            </a:r>
            <a:r>
              <a:rPr lang="cs-CZ" altLang="cs-CZ" sz="1200" dirty="0"/>
              <a:t>, Kopecký: Klinická imunologie, </a:t>
            </a:r>
            <a:r>
              <a:rPr lang="cs-CZ" altLang="cs-CZ" sz="1200" dirty="0" err="1"/>
              <a:t>Nucleus</a:t>
            </a:r>
            <a:r>
              <a:rPr lang="cs-CZ" altLang="cs-CZ" sz="1200" dirty="0"/>
              <a:t> Hradec Králové, 2004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16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2165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Antihistaminika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2060848"/>
            <a:ext cx="8229600" cy="4525963"/>
          </a:xfrm>
        </p:spPr>
        <p:txBody>
          <a:bodyPr>
            <a:normAutofit/>
          </a:bodyPr>
          <a:lstStyle/>
          <a:p>
            <a:r>
              <a:rPr lang="cs-CZ" sz="2000" dirty="0"/>
              <a:t>H1 receptor: kontrakce bronchů, střeva, vasokonstrikce v plicích, </a:t>
            </a:r>
          </a:p>
          <a:p>
            <a:pPr marL="0" indent="0">
              <a:buNone/>
            </a:pPr>
            <a:r>
              <a:rPr lang="cs-CZ" sz="2000" dirty="0"/>
              <a:t>       zvyšuje: permeabilitu </a:t>
            </a:r>
            <a:r>
              <a:rPr lang="cs-CZ" sz="2000" dirty="0" err="1"/>
              <a:t>postkapilárních</a:t>
            </a:r>
            <a:r>
              <a:rPr lang="cs-CZ" sz="2000" dirty="0"/>
              <a:t> </a:t>
            </a:r>
            <a:r>
              <a:rPr lang="cs-CZ" sz="2000" dirty="0" err="1"/>
              <a:t>venul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  tvorbu hlenu v dýchacích cestách</a:t>
            </a:r>
          </a:p>
          <a:p>
            <a:pPr marL="0" indent="0">
              <a:buNone/>
            </a:pPr>
            <a:r>
              <a:rPr lang="cs-CZ" sz="2000" dirty="0"/>
              <a:t>                      chemotaxi leukocytů 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dirty="0"/>
              <a:t>H2 receptor: stimuluje </a:t>
            </a:r>
            <a:r>
              <a:rPr lang="cs-CZ" sz="2000" dirty="0" err="1"/>
              <a:t>sekceci</a:t>
            </a:r>
            <a:r>
              <a:rPr lang="cs-CZ" sz="2000" dirty="0"/>
              <a:t> </a:t>
            </a:r>
            <a:r>
              <a:rPr lang="cs-CZ" sz="2000" dirty="0" err="1"/>
              <a:t>HCl</a:t>
            </a:r>
            <a:r>
              <a:rPr lang="cs-CZ" sz="2000" dirty="0"/>
              <a:t> v žaludku, tvorbu hlenu v dýchacích cestách, tlumivé T lymfocyty, ale snižuje chemotaxi leukocytů</a:t>
            </a:r>
          </a:p>
          <a:p>
            <a:r>
              <a:rPr lang="cs-CZ" sz="2000" dirty="0"/>
              <a:t>Spolu H1 a H2: vasodilatace a svědění</a:t>
            </a:r>
          </a:p>
          <a:p>
            <a:r>
              <a:rPr lang="cs-CZ" sz="2000" dirty="0"/>
              <a:t>H3 a H4 receptory: v CNS a periferním NS, na cévách, málo známo o nich.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dirty="0"/>
              <a:t>I. a II. generace antihistaminik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48680"/>
            <a:ext cx="2095500" cy="113347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380312" y="1301980"/>
            <a:ext cx="990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histamin</a:t>
            </a:r>
          </a:p>
        </p:txBody>
      </p:sp>
    </p:spTree>
    <p:extLst>
      <p:ext uri="{BB962C8B-B14F-4D97-AF65-F5344CB8AC3E}">
        <p14:creationId xmlns:p14="http://schemas.microsoft.com/office/powerpoint/2010/main" val="2312041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800" dirty="0"/>
              <a:t>Nové směry v imunoterapii alergických onemocnění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000" dirty="0"/>
              <a:t>Blokáda přenosu signálu z APC buněk na lymfocyty</a:t>
            </a:r>
          </a:p>
          <a:p>
            <a:pPr eaLnBrk="1" hangingPunct="1">
              <a:defRPr/>
            </a:pPr>
            <a:r>
              <a:rPr lang="cs-CZ" altLang="cs-CZ" sz="2000" dirty="0"/>
              <a:t>Použití DNA (</a:t>
            </a:r>
            <a:r>
              <a:rPr lang="cs-CZ" altLang="cs-CZ" sz="2000" dirty="0" err="1"/>
              <a:t>CpG</a:t>
            </a:r>
            <a:r>
              <a:rPr lang="cs-CZ" altLang="cs-CZ" sz="2000" dirty="0"/>
              <a:t>) pro přesměrování Th2 na Th1</a:t>
            </a:r>
          </a:p>
          <a:p>
            <a:pPr eaLnBrk="1" hangingPunct="1">
              <a:defRPr/>
            </a:pPr>
            <a:r>
              <a:rPr lang="cs-CZ" altLang="cs-CZ" sz="2000" dirty="0"/>
              <a:t>Ovlivnění cytokinového prostředí (genová terapie)</a:t>
            </a:r>
          </a:p>
          <a:p>
            <a:pPr eaLnBrk="1" hangingPunct="1">
              <a:defRPr/>
            </a:pPr>
            <a:r>
              <a:rPr lang="cs-CZ" altLang="cs-CZ" sz="2000" dirty="0"/>
              <a:t>MOP proti </a:t>
            </a:r>
            <a:r>
              <a:rPr lang="cs-CZ" altLang="cs-CZ" sz="2000" dirty="0" err="1"/>
              <a:t>chemokinům</a:t>
            </a:r>
            <a:r>
              <a:rPr lang="cs-CZ" altLang="cs-CZ" sz="2000" dirty="0"/>
              <a:t> a jejich receptorům</a:t>
            </a:r>
          </a:p>
          <a:p>
            <a:pPr eaLnBrk="1" hangingPunct="1">
              <a:defRPr/>
            </a:pPr>
            <a:r>
              <a:rPr lang="cs-CZ" altLang="cs-CZ" sz="2000" dirty="0">
                <a:solidFill>
                  <a:srgbClr val="7030A0"/>
                </a:solidFill>
              </a:rPr>
              <a:t>Modifikace alergenů </a:t>
            </a:r>
          </a:p>
          <a:p>
            <a:pPr eaLnBrk="1" hangingPunct="1">
              <a:defRPr/>
            </a:pPr>
            <a:r>
              <a:rPr lang="cs-CZ" altLang="cs-CZ" sz="2000" dirty="0">
                <a:solidFill>
                  <a:srgbClr val="7030A0"/>
                </a:solidFill>
              </a:rPr>
              <a:t>DNA vakcinace</a:t>
            </a:r>
          </a:p>
          <a:p>
            <a:pPr eaLnBrk="1" hangingPunct="1">
              <a:defRPr/>
            </a:pPr>
            <a:r>
              <a:rPr lang="cs-CZ" altLang="cs-CZ" sz="2000" dirty="0">
                <a:solidFill>
                  <a:srgbClr val="7030A0"/>
                </a:solidFill>
              </a:rPr>
              <a:t>Inhibice </a:t>
            </a:r>
            <a:r>
              <a:rPr lang="cs-CZ" altLang="cs-CZ" sz="2000" dirty="0" err="1">
                <a:solidFill>
                  <a:srgbClr val="7030A0"/>
                </a:solidFill>
              </a:rPr>
              <a:t>IgE</a:t>
            </a:r>
            <a:r>
              <a:rPr lang="cs-CZ" altLang="cs-CZ" sz="2000" dirty="0">
                <a:solidFill>
                  <a:srgbClr val="7030A0"/>
                </a:solidFill>
              </a:rPr>
              <a:t> a eozinofilů pomocí MOP</a:t>
            </a:r>
          </a:p>
          <a:p>
            <a:pPr eaLnBrk="1" hangingPunct="1">
              <a:defRPr/>
            </a:pPr>
            <a:endParaRPr lang="cs-CZ" altLang="cs-CZ" sz="2800" dirty="0"/>
          </a:p>
          <a:p>
            <a:pPr eaLnBrk="1" hangingPunct="1">
              <a:defRPr/>
            </a:pP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1837281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abrador retvívr - alergie na bleší kousnut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92896"/>
            <a:ext cx="3970759" cy="408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muj-pes.cz/foto-clanky/blesitrus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545" y="980728"/>
            <a:ext cx="3516783" cy="234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veterinakladno.cz/uploads/Image/blecha%20,%20trus%2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727839"/>
            <a:ext cx="3500438" cy="262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55451" y="308645"/>
            <a:ext cx="37294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Alergie na bleší kousnutí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855451" y="943047"/>
            <a:ext cx="38822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Nejvíc nad kořenem ocasu a shora na krku</a:t>
            </a:r>
          </a:p>
          <a:p>
            <a:r>
              <a:rPr lang="cs-CZ" sz="1600" dirty="0"/>
              <a:t>Blecha není druhově specifická, veš ano</a:t>
            </a:r>
          </a:p>
          <a:p>
            <a:r>
              <a:rPr lang="cs-CZ" sz="1600" dirty="0"/>
              <a:t>Bleší trus se pozná po „rozmazání na papíře“</a:t>
            </a:r>
          </a:p>
          <a:p>
            <a:r>
              <a:rPr lang="cs-CZ" sz="1600" dirty="0"/>
              <a:t>1 blecha na zvířeti = 9 blech v prostředí</a:t>
            </a:r>
          </a:p>
          <a:p>
            <a:r>
              <a:rPr lang="cs-CZ" sz="1600" dirty="0"/>
              <a:t>Zbavit se blech – </a:t>
            </a:r>
            <a:r>
              <a:rPr lang="cs-CZ" sz="1600" dirty="0" smtClean="0"/>
              <a:t>hlavně vysávat 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229058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2800" dirty="0"/>
              <a:t>I. typ – </a:t>
            </a:r>
            <a:r>
              <a:rPr lang="cs-CZ" altLang="cs-CZ" sz="2800" dirty="0" err="1"/>
              <a:t>IgE</a:t>
            </a:r>
            <a:endParaRPr lang="cs-CZ" sz="2800" dirty="0"/>
          </a:p>
        </p:txBody>
      </p:sp>
      <p:pic>
        <p:nvPicPr>
          <p:cNvPr id="4" name="Picture 2" descr="http://www.bez-alergie.cz/dokumenty/schema-alergicke-reakc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7638"/>
            <a:ext cx="346103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5" y="1111715"/>
            <a:ext cx="4663545" cy="360090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5093495"/>
            <a:ext cx="1571625" cy="850106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5613281" y="5574269"/>
            <a:ext cx="3497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Histamin: zvýší cévní permeabilitu </a:t>
            </a:r>
          </a:p>
        </p:txBody>
      </p:sp>
    </p:spTree>
    <p:extLst>
      <p:ext uri="{BB962C8B-B14F-4D97-AF65-F5344CB8AC3E}">
        <p14:creationId xmlns:p14="http://schemas.microsoft.com/office/powerpoint/2010/main" val="2947245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684260"/>
          </a:xfrm>
        </p:spPr>
        <p:txBody>
          <a:bodyPr>
            <a:normAutofit/>
          </a:bodyPr>
          <a:lstStyle/>
          <a:p>
            <a:pPr algn="ctr"/>
            <a:r>
              <a:rPr lang="cs-CZ" sz="2800" dirty="0">
                <a:latin typeface="+mn-lt"/>
              </a:rPr>
              <a:t>Možné příčiny vzniku alergií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4444" y="2110558"/>
            <a:ext cx="7886700" cy="3263504"/>
          </a:xfrm>
        </p:spPr>
        <p:txBody>
          <a:bodyPr>
            <a:normAutofit/>
          </a:bodyPr>
          <a:lstStyle/>
          <a:p>
            <a:r>
              <a:rPr lang="cs-CZ" sz="2000" dirty="0"/>
              <a:t>Genetické dispozice</a:t>
            </a:r>
          </a:p>
          <a:p>
            <a:r>
              <a:rPr lang="cs-CZ" sz="2000" dirty="0"/>
              <a:t>Věk a pohlaví – častější v dětství a u chlapců</a:t>
            </a:r>
          </a:p>
          <a:p>
            <a:r>
              <a:rPr lang="cs-CZ" sz="2000" dirty="0"/>
              <a:t>Méně časté u velkých rodin</a:t>
            </a:r>
          </a:p>
          <a:p>
            <a:r>
              <a:rPr lang="cs-CZ" sz="2000" dirty="0"/>
              <a:t>Hygienická hypotéza </a:t>
            </a:r>
          </a:p>
          <a:p>
            <a:r>
              <a:rPr lang="cs-CZ" sz="2000" dirty="0"/>
              <a:t>Kouření</a:t>
            </a:r>
          </a:p>
          <a:p>
            <a:r>
              <a:rPr lang="cs-CZ" sz="2000" dirty="0"/>
              <a:t>Vliv výživy před narozením</a:t>
            </a:r>
          </a:p>
          <a:p>
            <a:r>
              <a:rPr lang="cs-CZ" sz="2000" dirty="0"/>
              <a:t>Předčasná expozice alergenům – pozitivní vliv kojení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65121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atopická reaktivi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499992" y="6396335"/>
            <a:ext cx="46085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cs-CZ" altLang="cs-CZ" sz="1200" dirty="0" err="1"/>
              <a:t>Krejsek</a:t>
            </a:r>
            <a:r>
              <a:rPr lang="cs-CZ" altLang="cs-CZ" sz="1200" dirty="0"/>
              <a:t>, Kopecký: Klinická imunologie, </a:t>
            </a:r>
            <a:r>
              <a:rPr lang="cs-CZ" altLang="cs-CZ" sz="1200" dirty="0" err="1"/>
              <a:t>Nucleus</a:t>
            </a:r>
            <a:r>
              <a:rPr lang="cs-CZ" altLang="cs-CZ" sz="1200" dirty="0"/>
              <a:t> Hradec Králové, 2004</a:t>
            </a:r>
          </a:p>
          <a:p>
            <a:pPr lvl="0" algn="ctr">
              <a:spcBef>
                <a:spcPct val="0"/>
              </a:spcBef>
              <a:defRPr/>
            </a:pPr>
            <a:endParaRPr lang="cs-CZ" altLang="cs-CZ" sz="12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762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6" descr="genetika alergií"/>
          <p:cNvPicPr>
            <a:picLocks noGrp="1" noChangeAspect="1" noChangeArrowheads="1"/>
          </p:cNvPicPr>
          <p:nvPr>
            <p:ph/>
          </p:nvPr>
        </p:nvPicPr>
        <p:blipFill>
          <a:blip r:embed="rId2">
            <a:lum bright="-8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27"/>
          <a:stretch>
            <a:fillRect/>
          </a:stretch>
        </p:blipFill>
        <p:spPr>
          <a:xfrm>
            <a:off x="0" y="0"/>
            <a:ext cx="9144000" cy="6381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499992" y="648866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1200" dirty="0" err="1"/>
              <a:t>Krejsek</a:t>
            </a:r>
            <a:r>
              <a:rPr lang="cs-CZ" altLang="cs-CZ" sz="1200" dirty="0"/>
              <a:t>, Kopecký: Klinická imunologie, </a:t>
            </a:r>
            <a:r>
              <a:rPr lang="cs-CZ" altLang="cs-CZ" sz="1200" dirty="0" err="1"/>
              <a:t>Nucleus</a:t>
            </a:r>
            <a:r>
              <a:rPr lang="cs-CZ" altLang="cs-CZ" sz="1200" dirty="0"/>
              <a:t> Hradec Králové, 2004</a:t>
            </a:r>
          </a:p>
        </p:txBody>
      </p:sp>
    </p:spTree>
    <p:extLst>
      <p:ext uri="{BB962C8B-B14F-4D97-AF65-F5344CB8AC3E}">
        <p14:creationId xmlns:p14="http://schemas.microsoft.com/office/powerpoint/2010/main" val="3132052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78296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400" dirty="0"/>
              <a:t>Receptory pro </a:t>
            </a:r>
            <a:r>
              <a:rPr lang="cs-CZ" altLang="cs-CZ" sz="2400" dirty="0" err="1"/>
              <a:t>IgE</a:t>
            </a:r>
            <a:r>
              <a:rPr lang="cs-CZ" altLang="cs-CZ" sz="2400" dirty="0"/>
              <a:t> </a:t>
            </a:r>
          </a:p>
        </p:txBody>
      </p:sp>
      <p:pic>
        <p:nvPicPr>
          <p:cNvPr id="72707" name="Picture 6" descr="receptor pro IgE I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7"/>
          <a:stretch>
            <a:fillRect/>
          </a:stretch>
        </p:blipFill>
        <p:spPr>
          <a:xfrm>
            <a:off x="651647" y="764704"/>
            <a:ext cx="3060757" cy="40292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2708" name="Picture 7" descr="receptor pro IgE II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8"/>
          <a:stretch>
            <a:fillRect/>
          </a:stretch>
        </p:blipFill>
        <p:spPr>
          <a:xfrm>
            <a:off x="4932040" y="764704"/>
            <a:ext cx="3096344" cy="39151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572000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1200" dirty="0" err="1"/>
              <a:t>Krejsek</a:t>
            </a:r>
            <a:r>
              <a:rPr lang="cs-CZ" altLang="cs-CZ" sz="1200" dirty="0"/>
              <a:t>, Kopecký: Klinická imunologie, </a:t>
            </a:r>
            <a:r>
              <a:rPr lang="cs-CZ" altLang="cs-CZ" sz="1200" dirty="0" err="1"/>
              <a:t>Nucleus</a:t>
            </a:r>
            <a:r>
              <a:rPr lang="cs-CZ" altLang="cs-CZ" sz="1200" dirty="0"/>
              <a:t> Hradec Králové, 2004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39552" y="4958786"/>
            <a:ext cx="3424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/>
              <a:t>Žírné buňky, </a:t>
            </a:r>
            <a:r>
              <a:rPr lang="cs-CZ" sz="1600" dirty="0" err="1" smtClean="0"/>
              <a:t>bazofily</a:t>
            </a:r>
            <a:r>
              <a:rPr lang="cs-CZ" sz="1600" dirty="0" smtClean="0"/>
              <a:t>, Langerhansovy b.</a:t>
            </a:r>
            <a:endParaRPr lang="cs-CZ" sz="16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4918325" y="4843318"/>
            <a:ext cx="3656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/>
              <a:t>B lymfocyty, NK buňky, </a:t>
            </a:r>
            <a:r>
              <a:rPr lang="cs-CZ" sz="1600" dirty="0" err="1" smtClean="0"/>
              <a:t>Mf</a:t>
            </a:r>
            <a:r>
              <a:rPr lang="cs-CZ" sz="1600" dirty="0" smtClean="0"/>
              <a:t>, DC, eozinofily, </a:t>
            </a:r>
          </a:p>
          <a:p>
            <a:r>
              <a:rPr lang="cs-CZ" sz="1600" dirty="0" smtClean="0"/>
              <a:t>Trombocyty, aktivovaný endotel </a:t>
            </a:r>
            <a:endParaRPr lang="cs-CZ" sz="16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395536" y="5517232"/>
            <a:ext cx="66337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 smtClean="0"/>
              <a:t>Galektin</a:t>
            </a:r>
            <a:r>
              <a:rPr lang="cs-CZ" sz="1600" dirty="0" smtClean="0"/>
              <a:t> 3: </a:t>
            </a:r>
          </a:p>
          <a:p>
            <a:r>
              <a:rPr lang="cs-CZ" sz="1600" dirty="0" smtClean="0"/>
              <a:t>váže </a:t>
            </a:r>
            <a:r>
              <a:rPr lang="cs-CZ" sz="1600" dirty="0" err="1" smtClean="0"/>
              <a:t>IgE</a:t>
            </a:r>
            <a:r>
              <a:rPr lang="cs-CZ" sz="1600" dirty="0" smtClean="0"/>
              <a:t> přes galaktózu z cukerného zbytku. Žírné buňky, eozinofily, </a:t>
            </a:r>
            <a:r>
              <a:rPr lang="cs-CZ" sz="1600" dirty="0" err="1" smtClean="0"/>
              <a:t>neutrofily</a:t>
            </a:r>
            <a:r>
              <a:rPr lang="cs-CZ" sz="1600" dirty="0" smtClean="0"/>
              <a:t>,</a:t>
            </a:r>
          </a:p>
          <a:p>
            <a:r>
              <a:rPr lang="cs-CZ" sz="1600" dirty="0" smtClean="0"/>
              <a:t>makrofágy, epitel 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968448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altLang="cs-CZ" sz="3100" dirty="0"/>
              <a:t>Anafylaktická reakce</a:t>
            </a:r>
            <a:r>
              <a:rPr lang="cs-CZ" altLang="cs-CZ" sz="4000" dirty="0"/>
              <a:t/>
            </a:r>
            <a:br>
              <a:rPr lang="cs-CZ" altLang="cs-CZ" sz="4000" dirty="0"/>
            </a:br>
            <a:endParaRPr lang="cs-CZ" altLang="cs-CZ" sz="4000" dirty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98848"/>
            <a:ext cx="8435280" cy="452596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000" dirty="0">
                <a:solidFill>
                  <a:schemeClr val="folHlink"/>
                </a:solidFill>
              </a:rPr>
              <a:t>Život ohrožující systémová reakce, akutní klinický stav.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altLang="cs-CZ" sz="2000" dirty="0">
              <a:solidFill>
                <a:schemeClr val="folHlink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000" dirty="0"/>
              <a:t>Příčiny: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000" dirty="0"/>
              <a:t>Navázání </a:t>
            </a:r>
            <a:r>
              <a:rPr lang="cs-CZ" altLang="cs-CZ" sz="2000" dirty="0" err="1"/>
              <a:t>anafylaktogenního</a:t>
            </a:r>
            <a:r>
              <a:rPr lang="cs-CZ" altLang="cs-CZ" sz="2000" dirty="0"/>
              <a:t> alergenu na mastocyty, jejich </a:t>
            </a:r>
            <a:r>
              <a:rPr lang="cs-CZ" altLang="cs-CZ" sz="2000" dirty="0" err="1"/>
              <a:t>degranulace</a:t>
            </a:r>
            <a:endParaRPr lang="cs-CZ" altLang="cs-CZ" sz="2000" dirty="0"/>
          </a:p>
          <a:p>
            <a:pPr mar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000" dirty="0"/>
              <a:t>Neregulovaná masívní aktivace komplementového systému po vazbě IMK</a:t>
            </a:r>
          </a:p>
          <a:p>
            <a:pPr mar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000" dirty="0"/>
              <a:t>Kontakt krve (plasmy) s umělými povrchy </a:t>
            </a:r>
          </a:p>
          <a:p>
            <a:pPr mar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000" dirty="0"/>
              <a:t>Cca 1/3 případů nejasné příčiny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altLang="cs-CZ" sz="2000" dirty="0"/>
          </a:p>
          <a:p>
            <a:pPr mar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000" dirty="0"/>
              <a:t>Klinické projevy: konstrikce bronchů, otok dýchacích cest, dilatace cév, pokles tlaku, arytmie (zvracení, průjem). A</a:t>
            </a:r>
            <a:r>
              <a:rPr lang="cs-CZ" altLang="cs-CZ" sz="2000" i="1" dirty="0"/>
              <a:t>denosin, histamin, </a:t>
            </a:r>
            <a:r>
              <a:rPr lang="cs-CZ" altLang="cs-CZ" sz="2000" i="1" dirty="0" err="1"/>
              <a:t>tryptáza</a:t>
            </a:r>
            <a:r>
              <a:rPr lang="cs-CZ" altLang="cs-CZ" sz="2000" i="1" dirty="0"/>
              <a:t>, heparin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altLang="cs-CZ" sz="2000" i="1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000" dirty="0"/>
              <a:t>Léčba: adrenalin intramuskulárně, antihistaminika, prevence!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3927033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800" dirty="0"/>
              <a:t>Atopické astma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125538"/>
            <a:ext cx="8229600" cy="5183782"/>
          </a:xfrm>
        </p:spPr>
        <p:txBody>
          <a:bodyPr>
            <a:normAutofit fontScale="92500"/>
          </a:bodyPr>
          <a:lstStyle/>
          <a:p>
            <a:pPr marL="0" indent="0" eaLnBrk="1" hangingPunct="1">
              <a:buNone/>
              <a:defRPr/>
            </a:pPr>
            <a:r>
              <a:rPr lang="cs-CZ" altLang="cs-CZ" sz="2000" dirty="0">
                <a:solidFill>
                  <a:srgbClr val="7030A0"/>
                </a:solidFill>
              </a:rPr>
              <a:t>Histologické nálezy</a:t>
            </a:r>
            <a:r>
              <a:rPr lang="cs-CZ" altLang="cs-CZ" sz="2000" dirty="0"/>
              <a:t>: plicní tkáň infiltrována eozinofily, </a:t>
            </a:r>
            <a:r>
              <a:rPr lang="cs-CZ" altLang="cs-CZ" sz="2000" dirty="0" err="1"/>
              <a:t>neutrofily</a:t>
            </a:r>
            <a:r>
              <a:rPr lang="cs-CZ" altLang="cs-CZ" sz="2000" dirty="0"/>
              <a:t>, mastocyty, hypertrofie bazální membrány, hyperplazie a hypertrofie buněk hl. svaloviny</a:t>
            </a:r>
          </a:p>
          <a:p>
            <a:pPr marL="0" indent="0" eaLnBrk="1" hangingPunct="1">
              <a:buNone/>
              <a:defRPr/>
            </a:pPr>
            <a:endParaRPr lang="cs-CZ" altLang="cs-CZ" sz="2000" dirty="0"/>
          </a:p>
          <a:p>
            <a:pPr marL="0" indent="0" eaLnBrk="1" hangingPunct="1">
              <a:buNone/>
              <a:defRPr/>
            </a:pPr>
            <a:r>
              <a:rPr lang="cs-CZ" altLang="cs-CZ" sz="2000" dirty="0">
                <a:solidFill>
                  <a:srgbClr val="7030A0"/>
                </a:solidFill>
              </a:rPr>
              <a:t>Patologické mechanismy: </a:t>
            </a:r>
            <a:r>
              <a:rPr lang="cs-CZ" altLang="cs-CZ" sz="2000" dirty="0"/>
              <a:t>Epitelové buňky bronchiální sliznice aktivace:</a:t>
            </a:r>
          </a:p>
          <a:p>
            <a:pPr eaLnBrk="1" hangingPunct="1">
              <a:buFont typeface="Courier New" panose="02070309020205020404" pitchFamily="49" charset="0"/>
              <a:buChar char="o"/>
              <a:defRPr/>
            </a:pPr>
            <a:r>
              <a:rPr lang="cs-CZ" altLang="cs-CZ" sz="2000" dirty="0"/>
              <a:t>viry </a:t>
            </a:r>
          </a:p>
          <a:p>
            <a:pPr eaLnBrk="1" hangingPunct="1">
              <a:buFont typeface="Courier New" panose="02070309020205020404" pitchFamily="49" charset="0"/>
              <a:buChar char="o"/>
              <a:defRPr/>
            </a:pPr>
            <a:r>
              <a:rPr lang="cs-CZ" altLang="cs-CZ" sz="2000" dirty="0"/>
              <a:t>polutanty životního prostředí</a:t>
            </a:r>
          </a:p>
          <a:p>
            <a:pPr eaLnBrk="1" hangingPunct="1">
              <a:buFont typeface="Courier New" panose="02070309020205020404" pitchFamily="49" charset="0"/>
              <a:buChar char="o"/>
              <a:defRPr/>
            </a:pPr>
            <a:r>
              <a:rPr lang="cs-CZ" altLang="cs-CZ" sz="2000" dirty="0"/>
              <a:t>alergeny</a:t>
            </a:r>
          </a:p>
          <a:p>
            <a:pPr eaLnBrk="1" hangingPunct="1">
              <a:buFont typeface="Courier New" panose="02070309020205020404" pitchFamily="49" charset="0"/>
              <a:buChar char="o"/>
              <a:defRPr/>
            </a:pPr>
            <a:endParaRPr lang="cs-CZ" altLang="cs-CZ" sz="2000" dirty="0"/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Mastocyty – klíčová role – obsah proteolytických enzymů a </a:t>
            </a:r>
            <a:r>
              <a:rPr lang="cs-CZ" altLang="cs-CZ" sz="2000" dirty="0" err="1"/>
              <a:t>cytokinů</a:t>
            </a:r>
            <a:r>
              <a:rPr lang="cs-CZ" altLang="cs-CZ" sz="2000" dirty="0"/>
              <a:t> v granulích</a:t>
            </a:r>
          </a:p>
          <a:p>
            <a:pPr marL="0" indent="0" eaLnBrk="1" hangingPunct="1">
              <a:buNone/>
              <a:defRPr/>
            </a:pPr>
            <a:endParaRPr lang="cs-CZ" altLang="cs-CZ" sz="2000" dirty="0"/>
          </a:p>
          <a:p>
            <a:pPr marL="0" indent="0">
              <a:buNone/>
              <a:defRPr/>
            </a:pPr>
            <a:r>
              <a:rPr lang="cs-CZ" altLang="cs-CZ" sz="2000" dirty="0">
                <a:solidFill>
                  <a:srgbClr val="7030A0"/>
                </a:solidFill>
              </a:rPr>
              <a:t>Projevy: </a:t>
            </a:r>
          </a:p>
          <a:p>
            <a:pPr>
              <a:buNone/>
              <a:defRPr/>
            </a:pPr>
            <a:r>
              <a:rPr lang="cs-CZ" altLang="cs-CZ" sz="2000" dirty="0"/>
              <a:t>Obstrukce dýchacích cest, dušnost, pískot a tlak na hrudi</a:t>
            </a:r>
          </a:p>
          <a:p>
            <a:pPr>
              <a:buNone/>
              <a:defRPr/>
            </a:pPr>
            <a:r>
              <a:rPr lang="cs-CZ" altLang="cs-CZ" sz="2000" dirty="0"/>
              <a:t>Po kontaktu s inhalačním alergenem, </a:t>
            </a:r>
            <a:r>
              <a:rPr lang="cs-CZ" altLang="cs-CZ" sz="2000" dirty="0" smtClean="0"/>
              <a:t>zprostředkováno </a:t>
            </a:r>
            <a:r>
              <a:rPr lang="cs-CZ" altLang="cs-CZ" sz="2000" dirty="0" err="1"/>
              <a:t>IgE</a:t>
            </a:r>
            <a:r>
              <a:rPr lang="cs-CZ" altLang="cs-CZ" sz="2000" dirty="0"/>
              <a:t> a mastocyty</a:t>
            </a:r>
          </a:p>
          <a:p>
            <a:pPr marL="0">
              <a:buNone/>
              <a:defRPr/>
            </a:pPr>
            <a:r>
              <a:rPr lang="cs-CZ" altLang="cs-CZ" sz="2000" dirty="0">
                <a:solidFill>
                  <a:srgbClr val="7030A0"/>
                </a:solidFill>
              </a:rPr>
              <a:t>Léčba: </a:t>
            </a:r>
            <a:r>
              <a:rPr lang="cs-CZ" altLang="cs-CZ" sz="2000" dirty="0" err="1"/>
              <a:t>bronchodilatantia</a:t>
            </a:r>
            <a:r>
              <a:rPr lang="cs-CZ" altLang="cs-CZ" sz="2000" dirty="0"/>
              <a:t>, kortikoidy, imunoterapie, </a:t>
            </a:r>
            <a:r>
              <a:rPr lang="cs-CZ" altLang="cs-CZ" sz="2000" dirty="0" err="1"/>
              <a:t>oxygenoterapie</a:t>
            </a:r>
            <a:r>
              <a:rPr lang="cs-CZ" altLang="cs-CZ" sz="2000" dirty="0"/>
              <a:t>, mechanická ventilace. </a:t>
            </a:r>
          </a:p>
          <a:p>
            <a:pPr eaLnBrk="1" hangingPunct="1">
              <a:defRPr/>
            </a:pPr>
            <a:endParaRPr lang="cs-CZ" altLang="cs-CZ" sz="2000" dirty="0"/>
          </a:p>
          <a:p>
            <a:pPr eaLnBrk="1" hangingPunct="1">
              <a:defRPr/>
            </a:pP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1922477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7048BF8B-D85E-47F3-8067-CA59EF5CF2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" r="5501" b="5263"/>
          <a:stretch/>
        </p:blipFill>
        <p:spPr>
          <a:xfrm>
            <a:off x="251520" y="620688"/>
            <a:ext cx="8640960" cy="518457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418F6675-F1AC-4FBA-880E-9BF491A784C7}"/>
              </a:ext>
            </a:extLst>
          </p:cNvPr>
          <p:cNvSpPr txBox="1"/>
          <p:nvPr/>
        </p:nvSpPr>
        <p:spPr>
          <a:xfrm>
            <a:off x="2483768" y="6453336"/>
            <a:ext cx="6692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Chapel</a:t>
            </a:r>
            <a:r>
              <a:rPr lang="cs-CZ" dirty="0"/>
              <a:t> H. a kol: Základy klinické imunologie, 6. vyd. Praha Triton 2018</a:t>
            </a:r>
          </a:p>
        </p:txBody>
      </p:sp>
    </p:spTree>
    <p:extLst>
      <p:ext uri="{BB962C8B-B14F-4D97-AF65-F5344CB8AC3E}">
        <p14:creationId xmlns:p14="http://schemas.microsoft.com/office/powerpoint/2010/main" val="355087927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787</Words>
  <Application>Microsoft Office PowerPoint</Application>
  <PresentationFormat>Předvádění na obrazovce (4:3)</PresentationFormat>
  <Paragraphs>114</Paragraphs>
  <Slides>17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18" baseType="lpstr">
      <vt:lpstr>Motiv systému Office</vt:lpstr>
      <vt:lpstr>Hypersenzitivity </vt:lpstr>
      <vt:lpstr>I. typ – IgE</vt:lpstr>
      <vt:lpstr>Možné příčiny vzniku alergií </vt:lpstr>
      <vt:lpstr>Prezentace aplikace PowerPoint</vt:lpstr>
      <vt:lpstr>Prezentace aplikace PowerPoint</vt:lpstr>
      <vt:lpstr>Receptory pro IgE </vt:lpstr>
      <vt:lpstr>Anafylaktická reakce </vt:lpstr>
      <vt:lpstr>Atopické astma</vt:lpstr>
      <vt:lpstr>Prezentace aplikace PowerPoint</vt:lpstr>
      <vt:lpstr>Prezentace aplikace PowerPoint</vt:lpstr>
      <vt:lpstr>Eozinofily – primární funkce:  proti mnohobuněčným parazitům</vt:lpstr>
      <vt:lpstr>Alergenová imunoterapie </vt:lpstr>
      <vt:lpstr>Prick test u psa </vt:lpstr>
      <vt:lpstr>Prezentace aplikace PowerPoint</vt:lpstr>
      <vt:lpstr>Antihistaminika</vt:lpstr>
      <vt:lpstr>Nové směry v imunoterapii alergických onemocnění</vt:lpstr>
      <vt:lpstr>Prezentace aplikace PowerPoint</vt:lpstr>
    </vt:vector>
  </TitlesOfParts>
  <Company>UEB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Dušková</dc:creator>
  <cp:lastModifiedBy>Monika Dušková</cp:lastModifiedBy>
  <cp:revision>29</cp:revision>
  <dcterms:created xsi:type="dcterms:W3CDTF">2016-04-11T07:29:45Z</dcterms:created>
  <dcterms:modified xsi:type="dcterms:W3CDTF">2018-04-23T10:44:28Z</dcterms:modified>
</cp:coreProperties>
</file>