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63" r:id="rId4"/>
    <p:sldId id="261" r:id="rId5"/>
    <p:sldId id="267" r:id="rId6"/>
    <p:sldId id="257" r:id="rId7"/>
    <p:sldId id="268" r:id="rId8"/>
    <p:sldId id="266" r:id="rId9"/>
    <p:sldId id="259" r:id="rId10"/>
    <p:sldId id="269" r:id="rId11"/>
    <p:sldId id="270" r:id="rId12"/>
    <p:sldId id="26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951" autoAdjust="0"/>
  </p:normalViewPr>
  <p:slideViewPr>
    <p:cSldViewPr>
      <p:cViewPr>
        <p:scale>
          <a:sx n="100" d="100"/>
          <a:sy n="100" d="100"/>
        </p:scale>
        <p:origin x="21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57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91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5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4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3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7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6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80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26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14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1979-B5E1-447D-8B4A-9F26B62FAF4A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82E2-0A87-46B1-899C-AFDE8B094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7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brazky.cz/?q=erythema+migrans&amp;url=https://microbiologyinpictures.com/bacteria-photos/borrelia-burgdorferi-photos/erythema-migrans-rash.html&amp;data=lgLEELv9OJBlw_G7cUNwGd6whObEMDGqh7Llf3tAduEl8NIR7X2SKckExN4pO-0Xj7rWHqPRkNi_qLs-hw5mv3kZyH_Ols5arrpaxAJ1xZLEAnb_xAKrEA%3D%3D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655" y="332656"/>
            <a:ext cx="8229600" cy="72008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Imunodeficity navozené infekčními činiteli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861" y="2669780"/>
            <a:ext cx="8712967" cy="4081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Podle typu interakce (resp. imunosupresivního vlivu) s IS: 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Extracelulární bakterie: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toxiny,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superantigeny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ntracelulární bakterie: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buňky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monocyto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-makrofágové řady</a:t>
            </a:r>
          </a:p>
          <a:p>
            <a:pPr marL="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Viry: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produkce tzv. diverzních proteinů:</a:t>
            </a:r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mění funkční vlastnosti buněk IS</a:t>
            </a:r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inhibují syntézu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cytokinů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interagují s funkcí interferonů </a:t>
            </a:r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blokují transport AG štěpů na APC</a:t>
            </a:r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úbytek a útlum buněk IS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6980" y="1198275"/>
            <a:ext cx="3022559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/>
              <a:t>Hostitel: </a:t>
            </a:r>
          </a:p>
          <a:p>
            <a:r>
              <a:rPr lang="cs-CZ" sz="1600" dirty="0"/>
              <a:t>genetické faktory</a:t>
            </a:r>
          </a:p>
          <a:p>
            <a:r>
              <a:rPr lang="cs-CZ" sz="1600" dirty="0"/>
              <a:t>aktuální stav</a:t>
            </a:r>
          </a:p>
          <a:p>
            <a:r>
              <a:rPr lang="cs-CZ" sz="1600" dirty="0"/>
              <a:t>Předchozí imunologická zkušenost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1459884"/>
            <a:ext cx="24938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/>
              <a:t>Infekční činitel:</a:t>
            </a:r>
          </a:p>
          <a:p>
            <a:r>
              <a:rPr lang="cs-CZ" sz="1600" dirty="0"/>
              <a:t>nástroje patogenity</a:t>
            </a:r>
          </a:p>
          <a:p>
            <a:r>
              <a:rPr lang="cs-CZ" sz="1600" dirty="0"/>
              <a:t>mechanismy obrany proti IS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67944" y="1617510"/>
            <a:ext cx="141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/>
              <a:t>+ vliv prostředí</a:t>
            </a:r>
          </a:p>
          <a:p>
            <a:pPr algn="ctr"/>
            <a:r>
              <a:rPr lang="cs-CZ" sz="1600" dirty="0"/>
              <a:t>na oba</a:t>
            </a:r>
          </a:p>
        </p:txBody>
      </p:sp>
    </p:spTree>
    <p:extLst>
      <p:ext uri="{BB962C8B-B14F-4D97-AF65-F5344CB8AC3E}">
        <p14:creationId xmlns:p14="http://schemas.microsoft.com/office/powerpoint/2010/main" val="326771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260648"/>
            <a:ext cx="7956376" cy="438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cs-CZ" alt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 rozdílné genetické vnímavosti jedinců: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polymorfismus v genech pro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cytokiny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(TNF)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protein NRAMP – natural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rezistance-associated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macrophage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protein – vliv na funkci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fagosomu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odstraňuje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Fe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–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kofaktor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bakteriální katalázy. </a:t>
            </a:r>
          </a:p>
          <a:p>
            <a:pPr>
              <a:lnSpc>
                <a:spcPct val="170000"/>
              </a:lnSpc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Možnosti úniku </a:t>
            </a:r>
            <a:r>
              <a:rPr lang="cs-CZ" alt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mykobaktrií</a:t>
            </a:r>
            <a:r>
              <a:rPr lang="cs-CZ" alt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před IS: </a:t>
            </a:r>
          </a:p>
          <a:p>
            <a:pPr>
              <a:lnSpc>
                <a:spcPct val="80000"/>
              </a:lnSpc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Inhibice aktivace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Mf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díky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lipoarabinomananu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Inhibice tvorby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fagolysozomu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Invaze do cytoplasmy MF – únik před enzymy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Zvýšit pH ve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fagosomu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(brání tak fúzi s lysozomem)  – snižují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konc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vápenatých iontů </a:t>
            </a:r>
          </a:p>
        </p:txBody>
      </p:sp>
    </p:spTree>
    <p:extLst>
      <p:ext uri="{BB962C8B-B14F-4D97-AF65-F5344CB8AC3E}">
        <p14:creationId xmlns:p14="http://schemas.microsoft.com/office/powerpoint/2010/main" val="190722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6557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Problematika vakcinace proti TBC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6557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Původce: </a:t>
            </a:r>
            <a:r>
              <a:rPr lang="cs-CZ" alt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Mycobacterium</a:t>
            </a:r>
            <a:r>
              <a:rPr lang="cs-CZ" alt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identifikoval Robert Koch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1882</a:t>
            </a:r>
          </a:p>
          <a:p>
            <a:pPr marL="0" indent="0">
              <a:buNone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Rozdíl problematiky vyspělý x rozvojový svět</a:t>
            </a:r>
          </a:p>
          <a:p>
            <a:pPr marL="0" indent="0">
              <a:buNone/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Vakcinace: poprvé v r. 1921,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Calmette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Guerin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 vakcína (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Calmette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Guerin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  <a:defRPr/>
            </a:pP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Výsledky neuspokojivé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ČR zrušeno očkování  v r. 2008, 2010 </a:t>
            </a:r>
          </a:p>
          <a:p>
            <a:pPr marL="0" indent="0">
              <a:buNone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Kožní test: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tuberkulin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purifikovaný proteinový derivát intradermálně, po 48 hod se hodnotí </a:t>
            </a:r>
          </a:p>
          <a:p>
            <a:pPr marL="0" indent="0">
              <a:buNone/>
              <a:defRPr/>
            </a:pPr>
            <a:r>
              <a:rPr lang="cs-CZ" alt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Diagnostika latentní infekce: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využití tvorby IFN</a:t>
            </a:r>
            <a:r>
              <a:rPr lang="el-GR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γ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pacientovými lymfocyty po stimulaci ESAT-6 (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secretory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antigenic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je lepší než stanovení pomocí tuberkulinového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testu</a:t>
            </a:r>
          </a:p>
          <a:p>
            <a:pPr marL="0" indent="0">
              <a:buNone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Léky: chemoterapeutika –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antituberkulotika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izoniazid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(derivát kyseliny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izonikotinové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679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očkování TB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1" t="-1135" r="1991" b="5810"/>
          <a:stretch/>
        </p:blipFill>
        <p:spPr bwMode="auto">
          <a:xfrm>
            <a:off x="179512" y="980728"/>
            <a:ext cx="846043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83768" y="332656"/>
            <a:ext cx="481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Problematika vakcinace proti TBC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36096" y="6483869"/>
            <a:ext cx="335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400" dirty="0" err="1"/>
              <a:t>Krejsek</a:t>
            </a:r>
            <a:r>
              <a:rPr lang="cs-CZ" altLang="cs-CZ" sz="1400" dirty="0"/>
              <a:t>, Kopecký: Klinická imunologie, 2004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08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B6E10F1-1AF0-554A-BE2D-B02D967C02C4}"/>
              </a:ext>
            </a:extLst>
          </p:cNvPr>
          <p:cNvSpPr/>
          <p:nvPr/>
        </p:nvSpPr>
        <p:spPr>
          <a:xfrm>
            <a:off x="90960" y="1196752"/>
            <a:ext cx="90730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(</a:t>
            </a:r>
            <a:r>
              <a:rPr lang="cs-CZ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immunodeficiency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virus), AIDS (</a:t>
            </a:r>
            <a:r>
              <a:rPr lang="cs-CZ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immunodeficiency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syndrom)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Retrovirus, 9 genů, vstup do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lymfocytů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přes receptor CD4 a receptory pro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chemokiny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(CCR5, CXCR4)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Důležité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virově specifické, protilátky moc ne.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Fáze: akutní, asymptomatická, symptomatická, konečná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Epstein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Barrové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(infekční mononukleóza)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vstup do B lymfocytů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přes CD 21, v latentní formě přetrvává po celý život, při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supresi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IS  se aktivuje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Má geny pro molekuly ovlivňující imunitní systém: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analog molekuly CD 40, proteiny blokující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apoptózu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analog IL-10.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Snižuje také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exprexi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HLA I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spalniček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Vstup přes CD 46, dočasné lymfopenie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chřipkový virus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apoptóza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lymfocytů</a:t>
            </a:r>
          </a:p>
        </p:txBody>
      </p:sp>
      <p:pic>
        <p:nvPicPr>
          <p:cNvPr id="3" name="Picture 2" descr="Infekční mononukleóza – WikiSkripta">
            <a:extLst>
              <a:ext uri="{FF2B5EF4-FFF2-40B4-BE49-F238E27FC236}">
                <a16:creationId xmlns:a16="http://schemas.microsoft.com/office/drawing/2014/main" id="{FDA6D187-BDBD-1444-A991-194B075B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9000"/>
            <a:ext cx="1859819" cy="12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1A1FB00-F798-CB4F-B30D-32B98CF87931}"/>
              </a:ext>
            </a:extLst>
          </p:cNvPr>
          <p:cNvSpPr txBox="1"/>
          <p:nvPr/>
        </p:nvSpPr>
        <p:spPr>
          <a:xfrm>
            <a:off x="1459609" y="367065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Interakce vybraných virových patogenů s IS </a:t>
            </a:r>
          </a:p>
        </p:txBody>
      </p:sp>
    </p:spTree>
    <p:extLst>
      <p:ext uri="{BB962C8B-B14F-4D97-AF65-F5344CB8AC3E}">
        <p14:creationId xmlns:p14="http://schemas.microsoft.com/office/powerpoint/2010/main" val="292338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539750" y="1187450"/>
            <a:ext cx="8135938" cy="447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G- tyčinka, 50 – 80% infikovaných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Patogen nebo prospěšný činitel?? 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Gastritidy, metaplazie, malignity X ochranné a rovnovážné působení na IS 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Ureáza rozkládá močovinu na amoniak – změna pH a poškozování sliznic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Typ I víc patogenní – „ostrov patogenity“ – cca 40 genů     slizniční eroze a IL- 8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Autoimunitní reakce proti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ATPáze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Navozuje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apoptózu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epitelu. 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Spojován s příznaky imunodeficience: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únavový syndrom,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subfebrilie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recidivující infekce, kopřivka aj.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288" y="18891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cs-CZ" altLang="cs-CZ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Helicobacter</a:t>
            </a:r>
            <a:r>
              <a:rPr lang="cs-CZ" altLang="cs-CZ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pylori</a:t>
            </a:r>
            <a:endParaRPr lang="cs-CZ" altLang="cs-CZ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720B36-D525-1F4B-812F-36BAB34F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18" y="427475"/>
            <a:ext cx="1656184" cy="12421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8035514-CD10-5C4E-A5A6-C3A81F92E456}"/>
              </a:ext>
            </a:extLst>
          </p:cNvPr>
          <p:cNvSpPr txBox="1"/>
          <p:nvPr/>
        </p:nvSpPr>
        <p:spPr>
          <a:xfrm>
            <a:off x="6969050" y="1705529"/>
            <a:ext cx="1655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www.wikiskripta.eu</a:t>
            </a:r>
            <a:r>
              <a:rPr lang="cs-CZ" sz="1000" dirty="0"/>
              <a:t>/</a:t>
            </a:r>
          </a:p>
        </p:txBody>
      </p:sp>
      <p:pic>
        <p:nvPicPr>
          <p:cNvPr id="2052" name="Picture 4" descr="Helicobacter pylori – WikiSkripta">
            <a:extLst>
              <a:ext uri="{FF2B5EF4-FFF2-40B4-BE49-F238E27FC236}">
                <a16:creationId xmlns:a16="http://schemas.microsoft.com/office/drawing/2014/main" id="{A65C2B3A-6CA6-DB41-98DE-C3AB4BE2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52" y="3640303"/>
            <a:ext cx="43924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ovací šipka 3">
            <a:extLst>
              <a:ext uri="{FF2B5EF4-FFF2-40B4-BE49-F238E27FC236}">
                <a16:creationId xmlns:a16="http://schemas.microsoft.com/office/drawing/2014/main" id="{66C8507F-FEA8-904F-A76B-23FD753D0CCF}"/>
              </a:ext>
            </a:extLst>
          </p:cNvPr>
          <p:cNvCxnSpPr>
            <a:cxnSpLocks/>
          </p:cNvCxnSpPr>
          <p:nvPr/>
        </p:nvCxnSpPr>
        <p:spPr>
          <a:xfrm>
            <a:off x="5652120" y="3140968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5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588722" y="933061"/>
            <a:ext cx="8135938" cy="595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Nové případy v ČR ročně řádově tisíce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Historické doklady již od počátku minulého století, původce popsán až 1981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Mikroaerofilní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Gram negativní spirochéty </a:t>
            </a: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Borrelia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burgdorferi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sensu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lato,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spirálovitě stočené, bičíky. </a:t>
            </a:r>
            <a:endParaRPr lang="cs-CZ" altLang="cs-CZ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ct val="20000"/>
              </a:spcBef>
              <a:defRPr/>
            </a:pPr>
            <a:r>
              <a:rPr lang="cs-CZ" altLang="cs-CZ" sz="14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Kožní projevy: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erytema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(většinou v místě přisátí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klíštětě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ve středu postupně bledne, je v počátečním stadiu onemocnění. Na kůži mohou být i jiné projevy pozdějších stádií: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borreliový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lymfocytom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nebo atrofická dermatitida 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Stadia onemocnění: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erytema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 příznaky podobné mírné chřipce, obojí nemusí být pacientem postřehnuto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2. systémové projevy v některém orgánovém systému, nejčastěji: nervový (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garinii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 klouby (</a:t>
            </a: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B.b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s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stricto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), kožní (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afzeli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), srdce. 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14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Problémy při diagnostice: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obtížná kultivace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protilátky mohou křížově reagovat a antigeny jiných (nepatogenních)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borrelií</a:t>
            </a: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falešně pozitivní reakce protilátek u osob, které mají vyšší titry autoprotilátek, zejména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antifisfolipidových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Důležité tzv. </a:t>
            </a:r>
            <a:r>
              <a:rPr lang="cs-CZ" alt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proteiny vnější membrány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Osp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různé typy, exprese je závislá na životním cyklu patogenů. Při přechodu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patogena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z klíštěte do člověka klesá exprese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OspA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 stoupá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OspC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vleklých potíží: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pokud není v hostiteli infekce úspěšně eliminována, působí jako spouštěcí faktor deregulovaných imunitních reakcí, což vede k chronickému poškozování organismu hostitele.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288" y="18891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cs-CZ" altLang="cs-CZ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Lymeská</a:t>
            </a:r>
            <a:r>
              <a:rPr lang="cs-CZ" altLang="cs-CZ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borrelióza</a:t>
            </a:r>
            <a:endParaRPr lang="cs-CZ" altLang="cs-CZ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n1s1t23sxna2acyes3x4cz0h-wpengine.netdna-ssl.com/wp-content/uploads/2016/04/Borrelia-burgdorferi_CDC-PHIL_-6631_lo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5490"/>
            <a:ext cx="2164199" cy="12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5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6" y="111832"/>
            <a:ext cx="4032448" cy="2915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68" y="111832"/>
            <a:ext cx="2376264" cy="31011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6" y="3429000"/>
            <a:ext cx="2901619" cy="32541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62" y="3676327"/>
            <a:ext cx="3566170" cy="28529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569335" y="6529263"/>
            <a:ext cx="236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6"/>
              </a:rPr>
              <a:t>microbiologyinpictures.com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286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00" y="167359"/>
            <a:ext cx="8507288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Mykobakterie, TBC</a:t>
            </a:r>
            <a:endParaRPr lang="cs-CZ" alt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64319"/>
            <a:ext cx="8229600" cy="5400600"/>
          </a:xfrm>
        </p:spPr>
        <p:txBody>
          <a:bodyPr>
            <a:normAutofit/>
          </a:bodyPr>
          <a:lstStyle/>
          <a:p>
            <a:pPr marL="0"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Gram+, nepohyblivé tyčinky, řád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Actinomycetales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čeleď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Mycobacteriaceae</a:t>
            </a: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Komplex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: M.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,, M.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bovis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africanum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microtti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Komplex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avium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nízká patogenita, rozšířeny ve vnějším prostředí, časté izolace</a:t>
            </a:r>
          </a:p>
          <a:p>
            <a:pPr marL="0">
              <a:defRPr/>
            </a:pP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Leprae</a:t>
            </a: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Unikátní stavba buněčné stěny: </a:t>
            </a:r>
          </a:p>
          <a:p>
            <a:pPr marL="0"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hodně lipidů</a:t>
            </a:r>
          </a:p>
          <a:p>
            <a:pPr marL="0"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kyselina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mykolová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arabinogalaktan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lipoarabinomanan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>
              <a:buNone/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1600" i="1" dirty="0">
              <a:sym typeface="Symbol" pitchFamily="18" charset="2"/>
            </a:endParaRPr>
          </a:p>
          <a:p>
            <a:pPr eaLnBrk="1" hangingPunct="1">
              <a:defRPr/>
            </a:pPr>
            <a:endParaRPr lang="el-GR" altLang="cs-CZ" sz="1600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45177"/>
            <a:ext cx="4978896" cy="41641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782874" y="6299447"/>
            <a:ext cx="454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http://mikrobiologie.xf.cz/files/atb-bunecna-stena.doc.html</a:t>
            </a:r>
          </a:p>
        </p:txBody>
      </p:sp>
    </p:spTree>
    <p:extLst>
      <p:ext uri="{BB962C8B-B14F-4D97-AF65-F5344CB8AC3E}">
        <p14:creationId xmlns:p14="http://schemas.microsoft.com/office/powerpoint/2010/main" val="123849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B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395536" y="1340768"/>
            <a:ext cx="84963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5576" y="692696"/>
            <a:ext cx="8208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Interakce s hostitelem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36751" y="6324327"/>
            <a:ext cx="3355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400" dirty="0" err="1"/>
              <a:t>Krejsek</a:t>
            </a:r>
            <a:r>
              <a:rPr lang="cs-CZ" altLang="cs-CZ" sz="1400" dirty="0"/>
              <a:t>, Kopecký: Klinická imunologie, 2004</a:t>
            </a:r>
          </a:p>
        </p:txBody>
      </p:sp>
    </p:spTree>
    <p:extLst>
      <p:ext uri="{BB962C8B-B14F-4D97-AF65-F5344CB8AC3E}">
        <p14:creationId xmlns:p14="http://schemas.microsoft.com/office/powerpoint/2010/main" val="19979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93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Imunitní aspekty </a:t>
            </a:r>
            <a:r>
              <a:rPr lang="cs-CZ" altLang="cs-CZ" sz="2700" dirty="0" err="1">
                <a:latin typeface="Arial" panose="020B0604020202020204" pitchFamily="34" charset="0"/>
                <a:cs typeface="Arial" panose="020B0604020202020204" pitchFamily="34" charset="0"/>
              </a:rPr>
              <a:t>mykobakteriální</a:t>
            </a: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 infekce</a:t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930" y="620688"/>
            <a:ext cx="8229600" cy="61206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alt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Vstup Mykobakterií do fagocytujících buněk: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TLR receptory,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CR1 receptor,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receptory, CD 14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alt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 do nefagocytujících buněk: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indukovaná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makropinocytóza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adherence a ovlivnění aktinových mikrofilament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Schopnost ovlivnit vývoj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fagosomu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fagolyzosomu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tak, že v něm dokáže přežívat i se množit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alt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eliminaci nutné: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aktivace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Mf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Th1 reaktivita IS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cytokiny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 TNF</a:t>
            </a:r>
            <a:r>
              <a:rPr lang="el-GR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IFN </a:t>
            </a:r>
            <a:r>
              <a:rPr lang="el-GR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IL- 12, IL- 23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Interakce mezi APC a lymfocyty, aktivace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Mf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tvorba granulomů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49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Imunitní reakce typu Th1  </a:t>
            </a: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zánětlivá reakce – důležitá pro likvidaci intracelulárních bakterií</a:t>
            </a:r>
          </a:p>
        </p:txBody>
      </p:sp>
      <p:pic>
        <p:nvPicPr>
          <p:cNvPr id="102403" name="Picture 3" descr="mykobakteriální infek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73238"/>
            <a:ext cx="684212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67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908</Words>
  <Application>Microsoft Macintosh PowerPoint</Application>
  <PresentationFormat>Předvádění na obrazovce 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Motiv systému Office</vt:lpstr>
      <vt:lpstr>7. Imunodeficity navozené infekčními činiteli </vt:lpstr>
      <vt:lpstr>Prezentace aplikace PowerPoint</vt:lpstr>
      <vt:lpstr>Prezentace aplikace PowerPoint</vt:lpstr>
      <vt:lpstr>Prezentace aplikace PowerPoint</vt:lpstr>
      <vt:lpstr>Prezentace aplikace PowerPoint</vt:lpstr>
      <vt:lpstr>Mykobakterie, TBC</vt:lpstr>
      <vt:lpstr>Prezentace aplikace PowerPoint</vt:lpstr>
      <vt:lpstr>Imunitní aspekty mykobakteriální infekce </vt:lpstr>
      <vt:lpstr>Imunitní reakce typu Th1   zánětlivá reakce – důležitá pro likvidaci intracelulárních bakterií</vt:lpstr>
      <vt:lpstr>Prezentace aplikace PowerPoint</vt:lpstr>
      <vt:lpstr>Problematika vakcinace proti TBC</vt:lpstr>
      <vt:lpstr>Prezentace aplikace PowerPoint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obranyschopnosti vůči mykobakteriím, TBC</dc:title>
  <dc:creator>Dušková</dc:creator>
  <cp:lastModifiedBy>Monika Dušková</cp:lastModifiedBy>
  <cp:revision>40</cp:revision>
  <dcterms:created xsi:type="dcterms:W3CDTF">2016-03-14T09:06:21Z</dcterms:created>
  <dcterms:modified xsi:type="dcterms:W3CDTF">2022-03-23T21:58:32Z</dcterms:modified>
</cp:coreProperties>
</file>