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0" r:id="rId3"/>
    <p:sldId id="287" r:id="rId4"/>
    <p:sldId id="308" r:id="rId5"/>
    <p:sldId id="303" r:id="rId6"/>
    <p:sldId id="309" r:id="rId7"/>
    <p:sldId id="310" r:id="rId8"/>
    <p:sldId id="302" r:id="rId9"/>
    <p:sldId id="261" r:id="rId10"/>
    <p:sldId id="329" r:id="rId11"/>
    <p:sldId id="314" r:id="rId12"/>
    <p:sldId id="317" r:id="rId13"/>
    <p:sldId id="318" r:id="rId14"/>
    <p:sldId id="297" r:id="rId15"/>
    <p:sldId id="299" r:id="rId16"/>
    <p:sldId id="298" r:id="rId17"/>
    <p:sldId id="300" r:id="rId18"/>
    <p:sldId id="301" r:id="rId19"/>
    <p:sldId id="289" r:id="rId20"/>
    <p:sldId id="290" r:id="rId21"/>
    <p:sldId id="291" r:id="rId22"/>
    <p:sldId id="295" r:id="rId23"/>
    <p:sldId id="292" r:id="rId24"/>
    <p:sldId id="319" r:id="rId25"/>
    <p:sldId id="259" r:id="rId26"/>
    <p:sldId id="264" r:id="rId27"/>
    <p:sldId id="315" r:id="rId28"/>
    <p:sldId id="316" r:id="rId29"/>
    <p:sldId id="263" r:id="rId30"/>
    <p:sldId id="265" r:id="rId31"/>
    <p:sldId id="262" r:id="rId32"/>
    <p:sldId id="258" r:id="rId33"/>
    <p:sldId id="320" r:id="rId34"/>
    <p:sldId id="266" r:id="rId35"/>
    <p:sldId id="311" r:id="rId36"/>
    <p:sldId id="321" r:id="rId37"/>
    <p:sldId id="285" r:id="rId38"/>
    <p:sldId id="305" r:id="rId39"/>
    <p:sldId id="306" r:id="rId40"/>
    <p:sldId id="267" r:id="rId41"/>
    <p:sldId id="324" r:id="rId42"/>
    <p:sldId id="286" r:id="rId43"/>
    <p:sldId id="271" r:id="rId44"/>
    <p:sldId id="269" r:id="rId45"/>
    <p:sldId id="323" r:id="rId46"/>
    <p:sldId id="275" r:id="rId47"/>
    <p:sldId id="322" r:id="rId48"/>
    <p:sldId id="276" r:id="rId49"/>
    <p:sldId id="325" r:id="rId50"/>
    <p:sldId id="268" r:id="rId51"/>
    <p:sldId id="283" r:id="rId52"/>
    <p:sldId id="326" r:id="rId53"/>
    <p:sldId id="284" r:id="rId54"/>
    <p:sldId id="279" r:id="rId55"/>
    <p:sldId id="272" r:id="rId56"/>
    <p:sldId id="280" r:id="rId57"/>
    <p:sldId id="327" r:id="rId58"/>
    <p:sldId id="328" r:id="rId59"/>
    <p:sldId id="282" r:id="rId60"/>
    <p:sldId id="304" r:id="rId61"/>
    <p:sldId id="312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oš Macholán" initials="MM" lastIdx="1" clrIdx="0">
    <p:extLst>
      <p:ext uri="{19B8F6BF-5375-455C-9EA6-DF929625EA0E}">
        <p15:presenceInfo xmlns:p15="http://schemas.microsoft.com/office/powerpoint/2012/main" userId="167435b0913cf4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92D050"/>
    <a:srgbClr val="E60000"/>
    <a:srgbClr val="E80000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606" y="120"/>
      </p:cViewPr>
      <p:guideLst>
        <p:guide orient="horz" pos="168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02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7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7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713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44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068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122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9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55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873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17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461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912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922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22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48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78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8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27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60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73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7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68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PÁROVÁNÍ GAMET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369313" y="266700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39750" y="923026"/>
            <a:ext cx="797686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 – v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tom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případě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jsou alely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 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pic>
        <p:nvPicPr>
          <p:cNvPr id="6" name="Picture 6" descr="GENETICS A Conceptual Approach - ppt download">
            <a:extLst>
              <a:ext uri="{FF2B5EF4-FFF2-40B4-BE49-F238E27FC236}">
                <a16:creationId xmlns:a16="http://schemas.microsoft.com/office/drawing/2014/main" id="{5F51BF06-F7E3-4591-A49B-5EC2BA6AC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8" b="13333"/>
          <a:stretch/>
        </p:blipFill>
        <p:spPr bwMode="auto">
          <a:xfrm>
            <a:off x="1199071" y="2945470"/>
            <a:ext cx="6944265" cy="36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ový popisek 21">
            <a:extLst>
              <a:ext uri="{FF2B5EF4-FFF2-40B4-BE49-F238E27FC236}">
                <a16:creationId xmlns:a16="http://schemas.microsoft.com/office/drawing/2014/main" id="{8EAF6347-08A6-43DD-A3FA-F38F068F9EDE}"/>
              </a:ext>
            </a:extLst>
          </p:cNvPr>
          <p:cNvSpPr/>
          <p:nvPr/>
        </p:nvSpPr>
        <p:spPr bwMode="auto">
          <a:xfrm>
            <a:off x="7540707" y="2341208"/>
            <a:ext cx="1353912" cy="733843"/>
          </a:xfrm>
          <a:prstGeom prst="wedgeRectCallout">
            <a:avLst>
              <a:gd name="adj1" fmla="val -30080"/>
              <a:gd name="adj2" fmla="val 70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alely vznikly nezávisle konvergencí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9750" y="1297424"/>
            <a:ext cx="779604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40080">
              <a:spcAft>
                <a:spcPts val="12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	v důsledku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	autozomálním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64008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4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64008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4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populace = taková, u níž pravděpodobnost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v důsledku křížení mezi příbuznými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	 v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816277" y="266700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DA6DF1-E3FA-4093-9902-0495F342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93" y="266700"/>
            <a:ext cx="5343875" cy="6349761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 rot="5400000">
            <a:off x="2584502" y="665017"/>
            <a:ext cx="362736" cy="287167"/>
          </a:xfrm>
          <a:prstGeom prst="rightArrow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5400000">
            <a:off x="4784857" y="1225497"/>
            <a:ext cx="362736" cy="287167"/>
          </a:xfrm>
          <a:prstGeom prst="rightArrow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 rot="5400000">
            <a:off x="6137566" y="5412089"/>
            <a:ext cx="362736" cy="287167"/>
          </a:xfrm>
          <a:prstGeom prst="rightArrow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10800000">
            <a:off x="6863039" y="2094554"/>
            <a:ext cx="362736" cy="287167"/>
          </a:xfrm>
          <a:prstGeom prst="rightArrow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5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C63337-6249-49E8-8829-469318B85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6" y="336430"/>
            <a:ext cx="5097087" cy="60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345825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411504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595957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720087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élníkový popisek 21">
            <a:extLst>
              <a:ext uri="{FF2B5EF4-FFF2-40B4-BE49-F238E27FC236}">
                <a16:creationId xmlns:a16="http://schemas.microsoft.com/office/drawing/2014/main" id="{7C56F7A7-9EFF-4535-BDD0-787156A3ED4C}"/>
              </a:ext>
            </a:extLst>
          </p:cNvPr>
          <p:cNvSpPr/>
          <p:nvPr/>
        </p:nvSpPr>
        <p:spPr bwMode="auto">
          <a:xfrm>
            <a:off x="4652627" y="1651865"/>
            <a:ext cx="1023454" cy="396792"/>
          </a:xfrm>
          <a:prstGeom prst="wedgeRectCallout">
            <a:avLst>
              <a:gd name="adj1" fmla="val -10166"/>
              <a:gd name="adj2" fmla="val 110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samice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21">
            <a:extLst>
              <a:ext uri="{FF2B5EF4-FFF2-40B4-BE49-F238E27FC236}">
                <a16:creationId xmlns:a16="http://schemas.microsoft.com/office/drawing/2014/main" id="{8EAF6347-08A6-43DD-A3FA-F38F068F9EDE}"/>
              </a:ext>
            </a:extLst>
          </p:cNvPr>
          <p:cNvSpPr/>
          <p:nvPr/>
        </p:nvSpPr>
        <p:spPr bwMode="auto">
          <a:xfrm>
            <a:off x="6339139" y="2211628"/>
            <a:ext cx="1023454" cy="396792"/>
          </a:xfrm>
          <a:prstGeom prst="wedgeRectCallout">
            <a:avLst>
              <a:gd name="adj1" fmla="val -72411"/>
              <a:gd name="adj2" fmla="val 131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samec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345825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90856" y="31364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9149" y="39808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15571" y="402612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54435" y="314055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94727" y="5360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70014" y="18348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80933" y="5503221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5584" y="3984379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69369" y="2227029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309F009D-08D4-4DB4-A1B2-468852EDC10B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4" name="Obrázek 3" descr="Rodokmen1.jpg"/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DD35B79-F4FB-4924-AFE6-F4BB4B2E64F6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id="{A9D4F5B7-8B03-4AFB-BA52-B566B5B2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4C97438-CE4B-4E0E-9B8C-B51AC230FB2D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DA26EE3-56DC-4C6D-B3B1-F18B778CB99D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6B97A9C9-6F58-4798-BCB4-DD37CCC3CBF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B9A02069-FB8C-45B4-AB36-7E1B74C4E992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243CD5C4-1F1B-4FC4-B197-11E60055036C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F446E44E-E9A5-4997-8783-18C03BFA7B39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délníkový popisek 47">
            <a:extLst>
              <a:ext uri="{FF2B5EF4-FFF2-40B4-BE49-F238E27FC236}">
                <a16:creationId xmlns:a16="http://schemas.microsoft.com/office/drawing/2014/main" id="{0D90F8BF-C9AD-4A37-BE76-4B23E1B8E61E}"/>
              </a:ext>
            </a:extLst>
          </p:cNvPr>
          <p:cNvSpPr/>
          <p:nvPr/>
        </p:nvSpPr>
        <p:spPr bwMode="auto">
          <a:xfrm>
            <a:off x="6424019" y="2280314"/>
            <a:ext cx="1581294" cy="615178"/>
          </a:xfrm>
          <a:prstGeom prst="wedgeRectCallout">
            <a:avLst>
              <a:gd name="adj1" fmla="val -78500"/>
              <a:gd name="adj2" fmla="val 2824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bdélníkový popisek 47">
            <a:extLst>
              <a:ext uri="{FF2B5EF4-FFF2-40B4-BE49-F238E27FC236}">
                <a16:creationId xmlns:a16="http://schemas.microsoft.com/office/drawing/2014/main" id="{2E7A14B4-DEF6-4371-A814-478D5E6EBCE4}"/>
              </a:ext>
            </a:extLst>
          </p:cNvPr>
          <p:cNvSpPr/>
          <p:nvPr/>
        </p:nvSpPr>
        <p:spPr bwMode="auto">
          <a:xfrm>
            <a:off x="5790518" y="3775279"/>
            <a:ext cx="1581294" cy="615178"/>
          </a:xfrm>
          <a:prstGeom prst="wedgeRectCallout">
            <a:avLst>
              <a:gd name="adj1" fmla="val -67589"/>
              <a:gd name="adj2" fmla="val -166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c=e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  <p:bldP spid="33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D83C3AAF-FE6C-44A0-8347-DE20A059C83C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id="{EC365F94-959D-415A-BB7E-6DED033C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02B16BB-E7BB-4B13-993B-4FE37F55DB74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B8E3798-72BE-43C6-A8DF-F5371DC29921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DDE0816E-0C11-4D7F-9E49-1174B53D764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C5A00952-7AA6-47B9-8CD3-6CCE365D497C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1D311046-2751-40C9-955D-D7F3968D7A95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6FBB7BF5-4D6C-41A8-98B7-6966AE036562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dirty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78916" y="1152627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42774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28668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42774" y="31180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28668" y="312491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539517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1 generace  25 let, pak před 1000 lety (40 gen.) by každý z nás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BC3AF57-3B09-4327-B148-68509C34C26F}"/>
              </a:ext>
            </a:extLst>
          </p:cNvPr>
          <p:cNvSpPr txBox="1"/>
          <p:nvPr/>
        </p:nvSpPr>
        <p:spPr>
          <a:xfrm>
            <a:off x="539750" y="266700"/>
            <a:ext cx="8202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Alvarez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 (2009): španělská větev Habsburků mezi lety 1516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1700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průměrný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0,129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(0,025 – 0,254) </a:t>
            </a: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enetics and Pedigrees - ppt download">
            <a:extLst>
              <a:ext uri="{FF2B5EF4-FFF2-40B4-BE49-F238E27FC236}">
                <a16:creationId xmlns:a16="http://schemas.microsoft.com/office/drawing/2014/main" id="{B80534F1-AB75-4ED7-A12B-6ED8D4F44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1" t="5158" r="4246" b="7799"/>
          <a:stretch/>
        </p:blipFill>
        <p:spPr bwMode="auto">
          <a:xfrm>
            <a:off x="4641193" y="924149"/>
            <a:ext cx="4313026" cy="57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Jana I. Kastilská kolem r. 1497 autor portrétu Juan de Flandes Kunsthistorisches Museum, Víde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0" y="1591062"/>
            <a:ext cx="21431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Habsburg Jaw And The Disturbing Cost Of Royal Inbreeding">
            <a:extLst>
              <a:ext uri="{FF2B5EF4-FFF2-40B4-BE49-F238E27FC236}">
                <a16:creationId xmlns:a16="http://schemas.microsoft.com/office/drawing/2014/main" id="{16E17A97-496A-4D60-A615-77DE44827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16994"/>
          <a:stretch/>
        </p:blipFill>
        <p:spPr bwMode="auto">
          <a:xfrm>
            <a:off x="2380234" y="4152376"/>
            <a:ext cx="2684775" cy="26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42914" y="266700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39750" y="938443"/>
            <a:ext cx="6375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jako odchylka od HW rovnováhy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EEB1C94-F4B2-4434-97C8-1489AC960E47}"/>
              </a:ext>
            </a:extLst>
          </p:cNvPr>
          <p:cNvGrpSpPr/>
          <p:nvPr/>
        </p:nvGrpSpPr>
        <p:grpSpPr>
          <a:xfrm>
            <a:off x="2628553" y="4670891"/>
            <a:ext cx="2618921" cy="918349"/>
            <a:chOff x="2628553" y="4670891"/>
            <a:chExt cx="2618921" cy="918349"/>
          </a:xfrm>
        </p:grpSpPr>
        <p:cxnSp>
          <p:nvCxnSpPr>
            <p:cNvPr id="18" name="Přímá spojovací čára 17"/>
            <p:cNvCxnSpPr/>
            <p:nvPr/>
          </p:nvCxnSpPr>
          <p:spPr>
            <a:xfrm>
              <a:off x="26551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44553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>
              <a:off x="26285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44287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2"/>
            <a:ext cx="2520280" cy="1245809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086801" y="1875683"/>
            <a:ext cx="2453350" cy="715854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dirty="0" err="1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23" grpId="0" animBg="1"/>
      <p:bldP spid="17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750" y="1190625"/>
            <a:ext cx="792011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	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-1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2E1FA67-C578-413E-BB20-A072CD877ECE}"/>
              </a:ext>
            </a:extLst>
          </p:cNvPr>
          <p:cNvSpPr txBox="1"/>
          <p:nvPr/>
        </p:nvSpPr>
        <p:spPr>
          <a:xfrm>
            <a:off x="1816277" y="266700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koeficient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750" y="266700"/>
            <a:ext cx="398859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Alternativní interpretace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kumimoji="0" lang="cs-CZ" sz="2000" b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2000" b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....</a:t>
            </a:r>
            <a:endParaRPr kumimoji="0" lang="cs-CZ" sz="2000" b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kumimoji="0" lang="cs-CZ" sz="2000" b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víme, že: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 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987824" y="4507040"/>
            <a:ext cx="3168352" cy="1008112"/>
            <a:chOff x="4427984" y="4581128"/>
            <a:chExt cx="3168352" cy="1008112"/>
          </a:xfrm>
        </p:grpSpPr>
        <p:sp>
          <p:nvSpPr>
            <p:cNvPr id="11" name="Obdélník 10"/>
            <p:cNvSpPr/>
            <p:nvPr/>
          </p:nvSpPr>
          <p:spPr>
            <a:xfrm>
              <a:off x="4427984" y="4581128"/>
              <a:ext cx="3168352" cy="10081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4725144"/>
              <a:ext cx="2971800" cy="733425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 bwMode="auto">
          <a:xfrm>
            <a:off x="3073267" y="1152057"/>
            <a:ext cx="1823685" cy="936104"/>
          </a:xfrm>
          <a:prstGeom prst="wedgeRectCallout">
            <a:avLst>
              <a:gd name="adj1" fmla="val -122550"/>
              <a:gd name="adj2" fmla="val 6108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pozorovaná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dému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2896622" y="2482082"/>
            <a:ext cx="2079848" cy="927720"/>
          </a:xfrm>
          <a:prstGeom prst="wedgeRectCallout">
            <a:avLst>
              <a:gd name="adj1" fmla="val -105203"/>
              <a:gd name="adj2" fmla="val -2854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očekávaná na základě HW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1165633" y="266700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549438" y="1628252"/>
            <a:ext cx="8515473" cy="333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1982: všechny původně odchycené gazely mrtvé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protože zakladatelem stáda jen 1 samec, všichni potomci nutně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bez ohledu na systém páření (chovný program)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průměrný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 průměrný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00075" y="4035399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navzdory striktnímu dodržování tabu incestu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z nejvíce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76242" y="5687250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Pallister praises Hutterites, urges against COVID-19 stigmatization | CBC  News">
            <a:extLst>
              <a:ext uri="{FF2B5EF4-FFF2-40B4-BE49-F238E27FC236}">
                <a16:creationId xmlns:a16="http://schemas.microsoft.com/office/drawing/2014/main" id="{59037C66-BE6A-47F0-A1CE-BC5D45555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/>
          <a:stretch/>
        </p:blipFill>
        <p:spPr bwMode="auto">
          <a:xfrm>
            <a:off x="5431309" y="374589"/>
            <a:ext cx="3613150" cy="26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baptist Executions Guide - On this date in 1582 (Oct. 9th), Heinrich  Summer (aka Heinrich Muller) and Jakob Mandl were executed by drowning in  Baden, Switzerland. They were Hutterites. Engraving by Jan">
            <a:extLst>
              <a:ext uri="{FF2B5EF4-FFF2-40B4-BE49-F238E27FC236}">
                <a16:creationId xmlns:a16="http://schemas.microsoft.com/office/drawing/2014/main" id="{925BB93B-F8E8-4AD5-ABBF-855D2689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1" y="154372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igious Persecutions by Jan Luyken - Kunstkabinett">
            <a:extLst>
              <a:ext uri="{FF2B5EF4-FFF2-40B4-BE49-F238E27FC236}">
                <a16:creationId xmlns:a16="http://schemas.microsoft.com/office/drawing/2014/main" id="{7304F40C-BD1E-4E8A-B6F4-030F4A25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95" y="1475117"/>
            <a:ext cx="3015014" cy="24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03910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	opakované samooplození 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výchozí generace – HW rovnováha: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0. generace autogamie: 1/4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1/2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 1/4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1. generace autogamie: 3/8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2/8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 3/8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2. generace autogamie: 7/16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111E3F7-7686-4FF8-BDD7-D4D46ECE4DB0}"/>
              </a:ext>
            </a:extLst>
          </p:cNvPr>
          <p:cNvSpPr/>
          <p:nvPr/>
        </p:nvSpPr>
        <p:spPr>
          <a:xfrm>
            <a:off x="4910723" y="2196779"/>
            <a:ext cx="1009039" cy="1349188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4D6D5F6-8506-42FD-A2D6-397FC51EF7FF}"/>
              </a:ext>
            </a:extLst>
          </p:cNvPr>
          <p:cNvCxnSpPr/>
          <p:nvPr/>
        </p:nvCxnSpPr>
        <p:spPr>
          <a:xfrm>
            <a:off x="5154706" y="3478306"/>
            <a:ext cx="0" cy="74407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F7DE16-BE91-4325-9BFF-20BD55C32B76}"/>
              </a:ext>
            </a:extLst>
          </p:cNvPr>
          <p:cNvSpPr txBox="1"/>
          <p:nvPr/>
        </p:nvSpPr>
        <p:spPr>
          <a:xfrm>
            <a:off x="1475898" y="4285129"/>
            <a:ext cx="6756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1/4  1/8  1/16 ....  v každé generaci o ½ méně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4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539750" y="1191101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nemění</a:t>
            </a:r>
            <a:r>
              <a:rPr lang="cs-CZ" sz="2000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</a:t>
            </a:r>
            <a:endParaRPr lang="en-US" sz="2000" baseline="30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může vzniknout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vazebná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2010048" y="266700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případě 1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59F1A4-546A-4184-BEDE-E217B866B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24112" r="22260" b="20600"/>
          <a:stretch/>
        </p:blipFill>
        <p:spPr>
          <a:xfrm>
            <a:off x="5109275" y="1706909"/>
            <a:ext cx="3814131" cy="2671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768" y="1092080"/>
            <a:ext cx="8535034" cy="48107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590997" y="2127828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418378"/>
            <a:ext cx="83712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20. generace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 genomu každého jedince 98,7% genů homozygotních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 každé následující generaci + 19,1 %</a:t>
            </a:r>
          </a:p>
        </p:txBody>
      </p:sp>
      <p:pic>
        <p:nvPicPr>
          <p:cNvPr id="1030" name="Picture 6" descr="Unexpected Diversity Found in 16 New Lab Mouse Genomes | Quanta Magazine">
            <a:extLst>
              <a:ext uri="{FF2B5EF4-FFF2-40B4-BE49-F238E27FC236}">
                <a16:creationId xmlns:a16="http://schemas.microsoft.com/office/drawing/2014/main" id="{4346E36E-AF57-47AA-BB96-B6EDF21AF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r="9269"/>
          <a:stretch/>
        </p:blipFill>
        <p:spPr bwMode="auto">
          <a:xfrm>
            <a:off x="539750" y="2303515"/>
            <a:ext cx="5772421" cy="42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22FCC7-CD95-4E33-9591-3AE038AD4FBF}"/>
              </a:ext>
            </a:extLst>
          </p:cNvPr>
          <p:cNvSpPr txBox="1"/>
          <p:nvPr/>
        </p:nvSpPr>
        <p:spPr>
          <a:xfrm>
            <a:off x="6347445" y="1641795"/>
            <a:ext cx="28312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30. generace: 99,8%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40. generace: 99,98 %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atd.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26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539750" y="979062"/>
            <a:ext cx="31181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vzácných chorob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 snížení plodnosti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 snížení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6700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Fenotypové důsledky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The Costs and Benefits of Inbreeding - The Institute of Canine Biology">
            <a:extLst>
              <a:ext uri="{FF2B5EF4-FFF2-40B4-BE49-F238E27FC236}">
                <a16:creationId xmlns:a16="http://schemas.microsoft.com/office/drawing/2014/main" id="{3BCF6908-1A65-47A5-A0CC-1DB06D76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02" y="602377"/>
            <a:ext cx="4162243" cy="616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tic Improvement in Cereal Crops and the Green Revolution – History and  Science of Cultivated Plants">
            <a:extLst>
              <a:ext uri="{FF2B5EF4-FFF2-40B4-BE49-F238E27FC236}">
                <a16:creationId xmlns:a16="http://schemas.microsoft.com/office/drawing/2014/main" id="{66CB3488-5E03-49F6-9CBB-691FBEBAC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8784" r="8090" b="63475"/>
          <a:stretch/>
        </p:blipFill>
        <p:spPr bwMode="auto">
          <a:xfrm>
            <a:off x="411696" y="2436344"/>
            <a:ext cx="4376987" cy="19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breeding in chickens. - Cluckin">
            <a:extLst>
              <a:ext uri="{FF2B5EF4-FFF2-40B4-BE49-F238E27FC236}">
                <a16:creationId xmlns:a16="http://schemas.microsoft.com/office/drawing/2014/main" id="{01B89D5D-6DB9-4081-B2DC-541207D4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54" y="4472660"/>
            <a:ext cx="1722535" cy="22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4" descr="Size">
            <a:extLst>
              <a:ext uri="{FF2B5EF4-FFF2-40B4-BE49-F238E27FC236}">
                <a16:creationId xmlns:a16="http://schemas.microsoft.com/office/drawing/2014/main" id="{522BE180-3A2E-4DF2-A190-5068C224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1096" r="5086"/>
          <a:stretch>
            <a:fillRect/>
          </a:stretch>
        </p:blipFill>
        <p:spPr bwMode="auto">
          <a:xfrm>
            <a:off x="2723449" y="4613827"/>
            <a:ext cx="2166862" cy="171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8A45B0-B083-424D-ACCC-9DFDA368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4441990" y="1885137"/>
            <a:ext cx="4336256" cy="4400367"/>
          </a:xfrm>
          <a:prstGeom prst="rect">
            <a:avLst/>
          </a:prstGeom>
        </p:spPr>
      </p:pic>
      <p:pic>
        <p:nvPicPr>
          <p:cNvPr id="1026" name="Picture 2" descr="A pair of great tits : memes">
            <a:extLst>
              <a:ext uri="{FF2B5EF4-FFF2-40B4-BE49-F238E27FC236}">
                <a16:creationId xmlns:a16="http://schemas.microsoft.com/office/drawing/2014/main" id="{D42F57BB-93CC-479B-9B29-ED9D2D29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6" y="1280598"/>
            <a:ext cx="3928878" cy="25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67C5681-548F-4C91-991B-2D9498A365D6}"/>
              </a:ext>
            </a:extLst>
          </p:cNvPr>
          <p:cNvSpPr txBox="1"/>
          <p:nvPr/>
        </p:nvSpPr>
        <p:spPr>
          <a:xfrm>
            <a:off x="1283753" y="5799445"/>
            <a:ext cx="3158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Noordwijk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Scharloo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(1981)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129AAD94-5D03-4A97-A5CC-97F5B6AF8A35}"/>
              </a:ext>
            </a:extLst>
          </p:cNvPr>
          <p:cNvGrpSpPr/>
          <p:nvPr/>
        </p:nvGrpSpPr>
        <p:grpSpPr>
          <a:xfrm>
            <a:off x="539750" y="265437"/>
            <a:ext cx="7293984" cy="1477328"/>
            <a:chOff x="539750" y="4702727"/>
            <a:chExt cx="7293984" cy="1477328"/>
          </a:xfrm>
        </p:grpSpPr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84306750-50CB-43A5-9767-F03ABA8B4693}"/>
                </a:ext>
              </a:extLst>
            </p:cNvPr>
            <p:cNvSpPr txBox="1"/>
            <p:nvPr/>
          </p:nvSpPr>
          <p:spPr>
            <a:xfrm>
              <a:off x="539750" y="4702727"/>
              <a:ext cx="729398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Vysv</a:t>
              </a:r>
              <a:r>
                <a:rPr lang="cs-CZ" sz="2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ětlení</a:t>
              </a:r>
              <a:r>
                <a:rPr lang="cs-CZ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inbrední</a:t>
              </a:r>
              <a:r>
                <a:rPr lang="cs-CZ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deprese:</a:t>
              </a:r>
              <a:br>
                <a:rPr lang="cs-CZ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hypotéza dominance: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homozygotnost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recesivních letálních alel</a:t>
              </a:r>
            </a:p>
            <a:p>
              <a:pPr>
                <a:spcAft>
                  <a:spcPts val="600"/>
                </a:spcAft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hypotéza superdominance: nízká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heterozygotnost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2265CCCD-3D9F-40DF-8DD7-208BDBA3B37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318" y="5760519"/>
              <a:ext cx="1297568" cy="0"/>
            </a:xfrm>
            <a:prstGeom prst="line">
              <a:avLst/>
            </a:prstGeom>
            <a:ln w="5715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Skupina 5"/>
          <p:cNvGrpSpPr/>
          <p:nvPr/>
        </p:nvGrpSpPr>
        <p:grpSpPr>
          <a:xfrm>
            <a:off x="433366" y="1770616"/>
            <a:ext cx="8590204" cy="4863297"/>
            <a:chOff x="433366" y="1770616"/>
            <a:chExt cx="8590204" cy="4863297"/>
          </a:xfrm>
        </p:grpSpPr>
        <p:pic>
          <p:nvPicPr>
            <p:cNvPr id="2052" name="Picture 4" descr="Deník.cz | Tamilové na Srí Lance prohrávají boj | fotogalerie">
              <a:extLst>
                <a:ext uri="{FF2B5EF4-FFF2-40B4-BE49-F238E27FC236}">
                  <a16:creationId xmlns:a16="http://schemas.microsoft.com/office/drawing/2014/main" id="{BC584552-8484-4A26-8F54-D28FD89A3C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4" r="5170"/>
            <a:stretch/>
          </p:blipFill>
          <p:spPr bwMode="auto">
            <a:xfrm>
              <a:off x="433366" y="2379759"/>
              <a:ext cx="4797350" cy="425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Viability selection creates negative heterozygosity–fitness correlations in  female Black Grouse Lyrurus tetrix | SpringerLink">
              <a:extLst>
                <a:ext uri="{FF2B5EF4-FFF2-40B4-BE49-F238E27FC236}">
                  <a16:creationId xmlns:a16="http://schemas.microsoft.com/office/drawing/2014/main" id="{B0D8BA93-1E39-407A-9893-09087F4411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3" t="5859"/>
            <a:stretch/>
          </p:blipFill>
          <p:spPr bwMode="auto">
            <a:xfrm>
              <a:off x="5504658" y="4177637"/>
              <a:ext cx="3205976" cy="233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A190DC30-6840-4077-A7A4-2895DF5EB5F9}"/>
                </a:ext>
              </a:extLst>
            </p:cNvPr>
            <p:cNvSpPr txBox="1"/>
            <p:nvPr/>
          </p:nvSpPr>
          <p:spPr>
            <a:xfrm>
              <a:off x="5504658" y="2313869"/>
              <a:ext cx="351891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nedokáže vysvětlit např. absenci</a:t>
              </a:r>
            </a:p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letálních alel v genomu (vysoce</a:t>
              </a:r>
            </a:p>
            <a:p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inbredních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cs-C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Tamilů</a:t>
              </a:r>
            </a:p>
            <a:p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Symbol" panose="05050102010706020507" pitchFamily="18" charset="2"/>
                <a:buChar char="Þ"/>
              </a:pPr>
              <a:r>
                <a:rPr lang="cs-CZ" i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</a:t>
              </a:r>
              <a:r>
                <a:rPr lang="cs-CZ" baseline="-250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o</a:t>
              </a:r>
              <a:r>
                <a:rPr lang="cs-CZ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jako náhrada za </a:t>
              </a:r>
              <a:r>
                <a:rPr lang="cs-CZ" i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F</a:t>
              </a:r>
            </a:p>
            <a:p>
              <a:pPr marL="285750" indent="-285750">
                <a:buFont typeface="Symbol" panose="05050102010706020507" pitchFamily="18" charset="2"/>
                <a:buChar char="Þ"/>
              </a:pPr>
              <a:r>
                <a:rPr lang="cs-CZ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nemusí fungovat!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786A8312-C7DA-4FB2-ABF4-BEDF8440A7C1}"/>
                </a:ext>
              </a:extLst>
            </p:cNvPr>
            <p:cNvCxnSpPr>
              <a:cxnSpLocks/>
            </p:cNvCxnSpPr>
            <p:nvPr/>
          </p:nvCxnSpPr>
          <p:spPr>
            <a:xfrm>
              <a:off x="4389987" y="1770616"/>
              <a:ext cx="1399768" cy="482882"/>
            </a:xfrm>
            <a:prstGeom prst="straightConnector1">
              <a:avLst/>
            </a:prstGeom>
            <a:ln w="38100">
              <a:solidFill>
                <a:srgbClr val="DE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03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539750" y="287888"/>
            <a:ext cx="8459787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pPr>
              <a:spcAft>
                <a:spcPts val="1200"/>
              </a:spcAft>
            </a:pPr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424" y="4414665"/>
            <a:ext cx="3208113" cy="218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2050" name="Picture 2" descr="Top 10 příkladů zakladatelských efektů (Zdraví) | Nejlepší Top-10 seznamy  na světě!">
            <a:extLst>
              <a:ext uri="{FF2B5EF4-FFF2-40B4-BE49-F238E27FC236}">
                <a16:creationId xmlns:a16="http://schemas.microsoft.com/office/drawing/2014/main" id="{C306D7B3-8F03-4CF0-AD41-20D9E189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1" t="9981" r="15501" b="-9981"/>
          <a:stretch/>
        </p:blipFill>
        <p:spPr bwMode="auto">
          <a:xfrm>
            <a:off x="6587807" y="1668485"/>
            <a:ext cx="2411730" cy="163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lis van Creveldov syndróm / Genetické syndrómy">
            <a:extLst>
              <a:ext uri="{FF2B5EF4-FFF2-40B4-BE49-F238E27FC236}">
                <a16:creationId xmlns:a16="http://schemas.microsoft.com/office/drawing/2014/main" id="{053D9B40-FA5B-495A-9C50-C397263BD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7145" r="3292" b="2102"/>
          <a:stretch/>
        </p:blipFill>
        <p:spPr bwMode="auto">
          <a:xfrm>
            <a:off x="6149429" y="2856135"/>
            <a:ext cx="2163777" cy="1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Přímá spojovací šipka 11">
            <a:extLst>
              <a:ext uri="{FF2B5EF4-FFF2-40B4-BE49-F238E27FC236}">
                <a16:creationId xmlns:a16="http://schemas.microsoft.com/office/drawing/2014/main" id="{6E4E8E18-EE94-484C-97D7-6C80BDEED6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9237" y="1175050"/>
            <a:ext cx="0" cy="744346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009429" y="2422329"/>
            <a:ext cx="0" cy="2656676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pic>
        <p:nvPicPr>
          <p:cNvPr id="2" name="Picture 2" descr="No, It&amp;#39;s Just That The Royal Inbreeding Makes Canvas Print / Canvas Art by  Pat Byrnes">
            <a:extLst>
              <a:ext uri="{FF2B5EF4-FFF2-40B4-BE49-F238E27FC236}">
                <a16:creationId xmlns:a16="http://schemas.microsoft.com/office/drawing/2014/main" id="{EE0E1006-C250-42C2-9BD3-2E47EF72D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5199" r="15441" b="10728"/>
          <a:stretch/>
        </p:blipFill>
        <p:spPr bwMode="auto">
          <a:xfrm>
            <a:off x="2592188" y="3182222"/>
            <a:ext cx="3079219" cy="331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Soubor:Carlos II.jpg">
            <a:extLst>
              <a:ext uri="{FF2B5EF4-FFF2-40B4-BE49-F238E27FC236}">
                <a16:creationId xmlns:a16="http://schemas.microsoft.com/office/drawing/2014/main" id="{846A9B28-2CA9-46F4-BCDA-BB26FFA2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78" t="2315" r="3676" b="11496"/>
          <a:stretch/>
        </p:blipFill>
        <p:spPr bwMode="auto">
          <a:xfrm>
            <a:off x="229406" y="4164637"/>
            <a:ext cx="2374640" cy="248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C288238-DCB2-43B8-A926-73E436B4ED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5350" y="1650789"/>
            <a:ext cx="4528869" cy="22962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761B581-32A1-4AC3-B143-D2E6F99C4E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420" y="1085102"/>
            <a:ext cx="4002692" cy="384706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E80C863-DC65-49A9-BDE8-3AB929A8C08F}"/>
              </a:ext>
            </a:extLst>
          </p:cNvPr>
          <p:cNvSpPr txBox="1"/>
          <p:nvPr/>
        </p:nvSpPr>
        <p:spPr>
          <a:xfrm>
            <a:off x="5950198" y="4978464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Bittles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Neel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(1994)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EEC0B8-88EE-4874-9176-D34BEEF7D8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814" y="1374838"/>
            <a:ext cx="5753819" cy="33551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E7380D4-EA1A-44C2-B071-E3483AD43B4F}"/>
              </a:ext>
            </a:extLst>
          </p:cNvPr>
          <p:cNvSpPr txBox="1"/>
          <p:nvPr/>
        </p:nvSpPr>
        <p:spPr>
          <a:xfrm>
            <a:off x="539750" y="365125"/>
            <a:ext cx="6311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Důsledky incestu s otcem, bratrem nebo synem –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studie 161 československých žen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Seemanová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1971):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467DF277-5A23-4C1D-8681-D28BE308B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84" y="5477212"/>
            <a:ext cx="82573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Pozor! Ne vždy musí být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škodlivý (např. řada druhů vyšších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rostlin je samosprašná). Navíc důsledky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 mohou lišit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rámci jednoho druhu v závislosti na vnějším prostředí.</a:t>
            </a:r>
          </a:p>
        </p:txBody>
      </p:sp>
      <p:sp>
        <p:nvSpPr>
          <p:cNvPr id="2" name="Řečová bublina: obdélníkový bublinový popisek 1">
            <a:extLst>
              <a:ext uri="{FF2B5EF4-FFF2-40B4-BE49-F238E27FC236}">
                <a16:creationId xmlns:a16="http://schemas.microsoft.com/office/drawing/2014/main" id="{8DEF36AE-FB4F-4CF9-A7C3-16FF302B9B0D}"/>
              </a:ext>
            </a:extLst>
          </p:cNvPr>
          <p:cNvSpPr/>
          <p:nvPr/>
        </p:nvSpPr>
        <p:spPr>
          <a:xfrm>
            <a:off x="1269759" y="4157661"/>
            <a:ext cx="1282761" cy="836395"/>
          </a:xfrm>
          <a:prstGeom prst="wedgeRectCallout">
            <a:avLst>
              <a:gd name="adj1" fmla="val 76464"/>
              <a:gd name="adj2" fmla="val -21438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mrtvě narozené</a:t>
            </a:r>
          </a:p>
        </p:txBody>
      </p: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11556E31-CAF9-4B34-A81B-1B6FEDB639B2}"/>
              </a:ext>
            </a:extLst>
          </p:cNvPr>
          <p:cNvSpPr/>
          <p:nvPr/>
        </p:nvSpPr>
        <p:spPr>
          <a:xfrm>
            <a:off x="6258512" y="3260111"/>
            <a:ext cx="1979755" cy="836395"/>
          </a:xfrm>
          <a:prstGeom prst="wedgeRectCallout">
            <a:avLst>
              <a:gd name="adj1" fmla="val -43930"/>
              <a:gd name="adj2" fmla="val 8478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mentální/fyzické deformace</a:t>
            </a:r>
          </a:p>
        </p:txBody>
      </p:sp>
    </p:spTree>
    <p:extLst>
      <p:ext uri="{BB962C8B-B14F-4D97-AF65-F5344CB8AC3E}">
        <p14:creationId xmlns:p14="http://schemas.microsoft.com/office/powerpoint/2010/main" val="31083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915"/>
          <a:stretch/>
        </p:blipFill>
        <p:spPr>
          <a:xfrm>
            <a:off x="1445640" y="546847"/>
            <a:ext cx="3126360" cy="19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745329" y="266700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ASORTATIVNÍ PÁŘENÍ</a:t>
            </a:r>
          </a:p>
          <a:p>
            <a:pPr algn="ctr"/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400" b="1" i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mating</a:t>
            </a:r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539750" y="1609247"/>
            <a:ext cx="7912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vyšší pravděpodobnost páření mezi jedinci se stejným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fenotypem</a:t>
            </a:r>
          </a:p>
        </p:txBody>
      </p:sp>
      <p:pic>
        <p:nvPicPr>
          <p:cNvPr id="6" name="Picture 4" descr="BIL 160 - Lecture 8">
            <a:extLst>
              <a:ext uri="{FF2B5EF4-FFF2-40B4-BE49-F238E27FC236}">
                <a16:creationId xmlns:a16="http://schemas.microsoft.com/office/drawing/2014/main" id="{AAF98BAF-E64D-4F05-BE56-946A2F3AB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8000"/>
                    </a14:imgEffect>
                    <a14:imgEffect>
                      <a14:brightnessContrast bright="8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8" b="4327"/>
          <a:stretch/>
        </p:blipFill>
        <p:spPr bwMode="auto">
          <a:xfrm>
            <a:off x="898916" y="3433620"/>
            <a:ext cx="3448682" cy="23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s Assortative Mating Responsible for Rising Income Inequality?">
            <a:extLst>
              <a:ext uri="{FF2B5EF4-FFF2-40B4-BE49-F238E27FC236}">
                <a16:creationId xmlns:a16="http://schemas.microsoft.com/office/drawing/2014/main" id="{629F8E4F-8EBC-4186-BCAC-546F8D27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03" y="3160767"/>
            <a:ext cx="40767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539750" y="529532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... vyšší pravděpodobnost páření mezi jedinci se stejným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fenotypem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příčiny (např. fytofágní hmyz – jedinci žijící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na různých druzích hostitelské rostliny můžou dospívat v odlišnou dobu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častější páření jedinců se stejným fenotypem (život na hostiteli)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aktivní preference partnera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fenotypovou korelaci</a:t>
            </a:r>
          </a:p>
        </p:txBody>
      </p:sp>
      <p:pic>
        <p:nvPicPr>
          <p:cNvPr id="1026" name="Picture 2" descr="Image result for rhagoletis pomonella image">
            <a:extLst>
              <a:ext uri="{FF2B5EF4-FFF2-40B4-BE49-F238E27FC236}">
                <a16:creationId xmlns:a16="http://schemas.microsoft.com/office/drawing/2014/main" id="{693CF1FF-FBCD-4C00-8DA5-9AF4628C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08" y="3893753"/>
            <a:ext cx="3357159" cy="26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CD3314-CB3A-43BF-A529-C048CE38F86A}"/>
              </a:ext>
            </a:extLst>
          </p:cNvPr>
          <p:cNvSpPr txBox="1"/>
          <p:nvPr/>
        </p:nvSpPr>
        <p:spPr>
          <a:xfrm>
            <a:off x="2927850" y="592082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Rhagoletis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pomonella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8594" y="326827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14011"/>
            <a:ext cx="776045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1:1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 (tj. oplození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se stejným</a:t>
            </a:r>
            <a:b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fenotypem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BA2965E-61D3-48B5-9295-802F2EF84684}"/>
              </a:ext>
            </a:extLst>
          </p:cNvPr>
          <p:cNvGrpSpPr/>
          <p:nvPr/>
        </p:nvGrpSpPr>
        <p:grpSpPr>
          <a:xfrm>
            <a:off x="4247456" y="443608"/>
            <a:ext cx="4647428" cy="5944726"/>
            <a:chOff x="4273441" y="548680"/>
            <a:chExt cx="4647428" cy="5944726"/>
          </a:xfrm>
        </p:grpSpPr>
        <p:sp>
          <p:nvSpPr>
            <p:cNvPr id="3" name="TextovéPole 2"/>
            <p:cNvSpPr txBox="1"/>
            <p:nvPr/>
          </p:nvSpPr>
          <p:spPr>
            <a:xfrm>
              <a:off x="4284663" y="2348880"/>
              <a:ext cx="31918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Fenotypy </a:t>
              </a:r>
              <a:r>
                <a:rPr lang="cs-CZ" sz="2000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adultní</a:t>
              </a:r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populace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4284663" y="548680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zygot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284663" y="4293096"/>
              <a:ext cx="3020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po rozmnožení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284663" y="3183994"/>
              <a:ext cx="4636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spojení gamet (asortativní páření)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284663" y="1268760"/>
              <a:ext cx="45400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vývoje fenotypu (žádný účinek na</a:t>
              </a:r>
            </a:p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viabilitu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, reprodukční úspěšnost nebo fertilitu)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73441" y="5117074"/>
              <a:ext cx="2326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mendelovská dědičnost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284663" y="6093296"/>
              <a:ext cx="4374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zygot následující generace</a:t>
              </a:r>
            </a:p>
          </p:txBody>
        </p:sp>
      </p:grpSp>
      <p:sp>
        <p:nvSpPr>
          <p:cNvPr id="13" name="Obdélníkový popisek 12"/>
          <p:cNvSpPr/>
          <p:nvPr/>
        </p:nvSpPr>
        <p:spPr bwMode="auto">
          <a:xfrm>
            <a:off x="3976305" y="1823339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3961264" y="3551735"/>
            <a:ext cx="2314115" cy="562992"/>
          </a:xfrm>
          <a:prstGeom prst="wedgeRectCallout">
            <a:avLst>
              <a:gd name="adj1" fmla="val -69194"/>
              <a:gd name="adj2" fmla="val -223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výběr pouze v rámci téže fenotypové třídy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3836418" y="5419904"/>
            <a:ext cx="2126204" cy="562992"/>
          </a:xfrm>
          <a:prstGeom prst="wedgeRectCallout">
            <a:avLst>
              <a:gd name="adj1" fmla="val -70762"/>
              <a:gd name="adj2" fmla="val -316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6DB1D49-3717-4CF6-89AD-010AC1C6DFE2}"/>
              </a:ext>
            </a:extLst>
          </p:cNvPr>
          <p:cNvGrpSpPr/>
          <p:nvPr/>
        </p:nvGrpSpPr>
        <p:grpSpPr>
          <a:xfrm>
            <a:off x="516444" y="355719"/>
            <a:ext cx="3254400" cy="598343"/>
            <a:chOff x="544796" y="359978"/>
            <a:chExt cx="3254400" cy="598343"/>
          </a:xfrm>
        </p:grpSpPr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A944AD0C-3E97-4378-BB4E-49D416665799}"/>
                </a:ext>
              </a:extLst>
            </p:cNvPr>
            <p:cNvSpPr/>
            <p:nvPr/>
          </p:nvSpPr>
          <p:spPr bwMode="auto">
            <a:xfrm>
              <a:off x="544796" y="362420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bdélník 65">
              <a:extLst>
                <a:ext uri="{FF2B5EF4-FFF2-40B4-BE49-F238E27FC236}">
                  <a16:creationId xmlns:a16="http://schemas.microsoft.com/office/drawing/2014/main" id="{DCFCBF6F-8C70-4977-8CFF-1DFD244B4BB6}"/>
                </a:ext>
              </a:extLst>
            </p:cNvPr>
            <p:cNvSpPr/>
            <p:nvPr/>
          </p:nvSpPr>
          <p:spPr bwMode="auto">
            <a:xfrm>
              <a:off x="1358396" y="361666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bdélník 66">
              <a:extLst>
                <a:ext uri="{FF2B5EF4-FFF2-40B4-BE49-F238E27FC236}">
                  <a16:creationId xmlns:a16="http://schemas.microsoft.com/office/drawing/2014/main" id="{93264833-1717-4D91-8079-C93A992593CA}"/>
                </a:ext>
              </a:extLst>
            </p:cNvPr>
            <p:cNvSpPr/>
            <p:nvPr/>
          </p:nvSpPr>
          <p:spPr bwMode="auto">
            <a:xfrm>
              <a:off x="2985596" y="361665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BB23AB86-1640-4670-9B76-C4BD8BF70926}"/>
                </a:ext>
              </a:extLst>
            </p:cNvPr>
            <p:cNvSpPr txBox="1"/>
            <p:nvPr/>
          </p:nvSpPr>
          <p:spPr>
            <a:xfrm>
              <a:off x="733363" y="359978"/>
              <a:ext cx="4364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28AC663D-347D-441B-B2CE-1220F6095E3A}"/>
                </a:ext>
              </a:extLst>
            </p:cNvPr>
            <p:cNvSpPr txBox="1"/>
            <p:nvPr/>
          </p:nvSpPr>
          <p:spPr>
            <a:xfrm>
              <a:off x="1934580" y="362311"/>
              <a:ext cx="417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5B001457-A62E-4CCA-B05A-52367D41AF0F}"/>
                </a:ext>
              </a:extLst>
            </p:cNvPr>
            <p:cNvSpPr txBox="1"/>
            <p:nvPr/>
          </p:nvSpPr>
          <p:spPr>
            <a:xfrm>
              <a:off x="3215331" y="361060"/>
              <a:ext cx="383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0" name="Přímá spojovací šipka 46">
            <a:extLst>
              <a:ext uri="{FF2B5EF4-FFF2-40B4-BE49-F238E27FC236}">
                <a16:creationId xmlns:a16="http://schemas.microsoft.com/office/drawing/2014/main" id="{CFF30717-85FD-4A9B-9DDF-E625B21DC754}"/>
              </a:ext>
            </a:extLst>
          </p:cNvPr>
          <p:cNvCxnSpPr>
            <a:cxnSpLocks/>
          </p:cNvCxnSpPr>
          <p:nvPr/>
        </p:nvCxnSpPr>
        <p:spPr bwMode="auto">
          <a:xfrm>
            <a:off x="613875" y="2797306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1">
            <a:extLst>
              <a:ext uri="{FF2B5EF4-FFF2-40B4-BE49-F238E27FC236}">
                <a16:creationId xmlns:a16="http://schemas.microsoft.com/office/drawing/2014/main" id="{4673DBE3-8856-4F25-9997-076BB281E600}"/>
              </a:ext>
            </a:extLst>
          </p:cNvPr>
          <p:cNvCxnSpPr/>
          <p:nvPr/>
        </p:nvCxnSpPr>
        <p:spPr bwMode="auto">
          <a:xfrm rot="5400000">
            <a:off x="276573" y="5264060"/>
            <a:ext cx="125453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ovací šipka 26">
            <a:extLst>
              <a:ext uri="{FF2B5EF4-FFF2-40B4-BE49-F238E27FC236}">
                <a16:creationId xmlns:a16="http://schemas.microsoft.com/office/drawing/2014/main" id="{5DF0D0C2-0000-4B5A-A73D-9F7DF87D637A}"/>
              </a:ext>
            </a:extLst>
          </p:cNvPr>
          <p:cNvCxnSpPr/>
          <p:nvPr/>
        </p:nvCxnSpPr>
        <p:spPr bwMode="auto">
          <a:xfrm rot="5400000">
            <a:off x="2743925" y="5264058"/>
            <a:ext cx="125453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Přímá spojovací šipka 32">
            <a:extLst>
              <a:ext uri="{FF2B5EF4-FFF2-40B4-BE49-F238E27FC236}">
                <a16:creationId xmlns:a16="http://schemas.microsoft.com/office/drawing/2014/main" id="{71D0B15F-B952-44C1-9043-58111F59A5AE}"/>
              </a:ext>
            </a:extLst>
          </p:cNvPr>
          <p:cNvCxnSpPr>
            <a:cxnSpLocks/>
          </p:cNvCxnSpPr>
          <p:nvPr/>
        </p:nvCxnSpPr>
        <p:spPr bwMode="auto">
          <a:xfrm>
            <a:off x="2140467" y="4635844"/>
            <a:ext cx="609912" cy="12676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70570BF-0E06-4C9F-B757-345C74A39A2C}"/>
              </a:ext>
            </a:extLst>
          </p:cNvPr>
          <p:cNvSpPr txBox="1"/>
          <p:nvPr/>
        </p:nvSpPr>
        <p:spPr>
          <a:xfrm>
            <a:off x="3115719" y="5095239"/>
            <a:ext cx="269626" cy="430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3774FC9-3F23-42CE-A017-08BF79B1C578}"/>
              </a:ext>
            </a:extLst>
          </p:cNvPr>
          <p:cNvSpPr txBox="1"/>
          <p:nvPr/>
        </p:nvSpPr>
        <p:spPr>
          <a:xfrm>
            <a:off x="1853030" y="5260038"/>
            <a:ext cx="356188" cy="430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½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3A338E0-90EC-4268-91D1-091B49538ED2}"/>
              </a:ext>
            </a:extLst>
          </p:cNvPr>
          <p:cNvSpPr txBox="1"/>
          <p:nvPr/>
        </p:nvSpPr>
        <p:spPr>
          <a:xfrm>
            <a:off x="652036" y="5095240"/>
            <a:ext cx="269626" cy="430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CB04C88-BBC5-4E1F-AC56-D639B1942F47}"/>
              </a:ext>
            </a:extLst>
          </p:cNvPr>
          <p:cNvSpPr txBox="1"/>
          <p:nvPr/>
        </p:nvSpPr>
        <p:spPr>
          <a:xfrm>
            <a:off x="1539827" y="4956739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¼  </a:t>
            </a:r>
          </a:p>
        </p:txBody>
      </p:sp>
      <p:cxnSp>
        <p:nvCxnSpPr>
          <p:cNvPr id="28" name="Přímá spojovací šipka 32">
            <a:extLst>
              <a:ext uri="{FF2B5EF4-FFF2-40B4-BE49-F238E27FC236}">
                <a16:creationId xmlns:a16="http://schemas.microsoft.com/office/drawing/2014/main" id="{DDA869B4-FF5A-4844-97FC-C176CB1C37CC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3505" y="4635844"/>
            <a:ext cx="606962" cy="12458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Přímá spojovací šipka 21">
            <a:extLst>
              <a:ext uri="{FF2B5EF4-FFF2-40B4-BE49-F238E27FC236}">
                <a16:creationId xmlns:a16="http://schemas.microsoft.com/office/drawing/2014/main" id="{B204694F-5CAA-42A8-ACC1-A1788343C1B6}"/>
              </a:ext>
            </a:extLst>
          </p:cNvPr>
          <p:cNvCxnSpPr/>
          <p:nvPr/>
        </p:nvCxnSpPr>
        <p:spPr bwMode="auto">
          <a:xfrm rot="5400000">
            <a:off x="289417" y="1577239"/>
            <a:ext cx="123122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Přímá spojovací šipka 26">
            <a:extLst>
              <a:ext uri="{FF2B5EF4-FFF2-40B4-BE49-F238E27FC236}">
                <a16:creationId xmlns:a16="http://schemas.microsoft.com/office/drawing/2014/main" id="{C9DE7E8B-B515-4BD3-8594-4F257C61FFE9}"/>
              </a:ext>
            </a:extLst>
          </p:cNvPr>
          <p:cNvCxnSpPr/>
          <p:nvPr/>
        </p:nvCxnSpPr>
        <p:spPr bwMode="auto">
          <a:xfrm rot="5400000">
            <a:off x="2758024" y="1573448"/>
            <a:ext cx="123122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00979F8-8B22-4128-AB07-741CCEADC066}"/>
              </a:ext>
            </a:extLst>
          </p:cNvPr>
          <p:cNvSpPr txBox="1"/>
          <p:nvPr/>
        </p:nvSpPr>
        <p:spPr>
          <a:xfrm>
            <a:off x="3117253" y="1422643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42BE7C80-4617-4399-9CEA-45C47802ACB7}"/>
              </a:ext>
            </a:extLst>
          </p:cNvPr>
          <p:cNvSpPr txBox="1"/>
          <p:nvPr/>
        </p:nvSpPr>
        <p:spPr>
          <a:xfrm>
            <a:off x="653570" y="1422645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33" name="Přímá spojovací šipka 26">
            <a:extLst>
              <a:ext uri="{FF2B5EF4-FFF2-40B4-BE49-F238E27FC236}">
                <a16:creationId xmlns:a16="http://schemas.microsoft.com/office/drawing/2014/main" id="{49A64184-F8C3-4DB3-AFB1-ECA40D62A5DF}"/>
              </a:ext>
            </a:extLst>
          </p:cNvPr>
          <p:cNvCxnSpPr/>
          <p:nvPr/>
        </p:nvCxnSpPr>
        <p:spPr bwMode="auto">
          <a:xfrm rot="5400000">
            <a:off x="1516438" y="1568525"/>
            <a:ext cx="123122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F6F3E93-C1C1-41F7-849B-30834D944E74}"/>
              </a:ext>
            </a:extLst>
          </p:cNvPr>
          <p:cNvSpPr txBox="1"/>
          <p:nvPr/>
        </p:nvSpPr>
        <p:spPr>
          <a:xfrm>
            <a:off x="1875667" y="1417720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D7A55630-176B-428B-B36E-59315CA44704}"/>
              </a:ext>
            </a:extLst>
          </p:cNvPr>
          <p:cNvGrpSpPr/>
          <p:nvPr/>
        </p:nvGrpSpPr>
        <p:grpSpPr>
          <a:xfrm>
            <a:off x="511398" y="2196521"/>
            <a:ext cx="3254400" cy="598343"/>
            <a:chOff x="544796" y="359978"/>
            <a:chExt cx="3254400" cy="598343"/>
          </a:xfrm>
        </p:grpSpPr>
        <p:sp>
          <p:nvSpPr>
            <p:cNvPr id="59" name="Obdélník 58">
              <a:extLst>
                <a:ext uri="{FF2B5EF4-FFF2-40B4-BE49-F238E27FC236}">
                  <a16:creationId xmlns:a16="http://schemas.microsoft.com/office/drawing/2014/main" id="{19EA83D5-690B-400E-A38D-12DB2917CA86}"/>
                </a:ext>
              </a:extLst>
            </p:cNvPr>
            <p:cNvSpPr/>
            <p:nvPr/>
          </p:nvSpPr>
          <p:spPr bwMode="auto">
            <a:xfrm>
              <a:off x="544796" y="362420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bdélník 59">
              <a:extLst>
                <a:ext uri="{FF2B5EF4-FFF2-40B4-BE49-F238E27FC236}">
                  <a16:creationId xmlns:a16="http://schemas.microsoft.com/office/drawing/2014/main" id="{67201E03-395D-4933-BEBA-C7BC482D241B}"/>
                </a:ext>
              </a:extLst>
            </p:cNvPr>
            <p:cNvSpPr/>
            <p:nvPr/>
          </p:nvSpPr>
          <p:spPr bwMode="auto">
            <a:xfrm>
              <a:off x="1358396" y="361666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bdélník 60">
              <a:extLst>
                <a:ext uri="{FF2B5EF4-FFF2-40B4-BE49-F238E27FC236}">
                  <a16:creationId xmlns:a16="http://schemas.microsoft.com/office/drawing/2014/main" id="{2E5BF269-6269-4092-9226-19564F5434C4}"/>
                </a:ext>
              </a:extLst>
            </p:cNvPr>
            <p:cNvSpPr/>
            <p:nvPr/>
          </p:nvSpPr>
          <p:spPr bwMode="auto">
            <a:xfrm>
              <a:off x="2985596" y="361665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44C56813-F6B9-462C-AB64-AD66D0FA68D0}"/>
                </a:ext>
              </a:extLst>
            </p:cNvPr>
            <p:cNvSpPr txBox="1"/>
            <p:nvPr/>
          </p:nvSpPr>
          <p:spPr>
            <a:xfrm>
              <a:off x="733363" y="359978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DFAEAB7A-3661-41A8-AB7A-F3EDD6929ADC}"/>
                </a:ext>
              </a:extLst>
            </p:cNvPr>
            <p:cNvSpPr txBox="1"/>
            <p:nvPr/>
          </p:nvSpPr>
          <p:spPr>
            <a:xfrm>
              <a:off x="1934580" y="362311"/>
              <a:ext cx="448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8B8062E9-CDAA-4490-AD98-EDD4B0AF554F}"/>
                </a:ext>
              </a:extLst>
            </p:cNvPr>
            <p:cNvSpPr txBox="1"/>
            <p:nvPr/>
          </p:nvSpPr>
          <p:spPr>
            <a:xfrm>
              <a:off x="3215331" y="361060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C6F49E9A-671F-4793-B723-1A359187D9FA}"/>
              </a:ext>
            </a:extLst>
          </p:cNvPr>
          <p:cNvGrpSpPr/>
          <p:nvPr/>
        </p:nvGrpSpPr>
        <p:grpSpPr>
          <a:xfrm>
            <a:off x="518093" y="4038256"/>
            <a:ext cx="3254400" cy="598343"/>
            <a:chOff x="544796" y="359978"/>
            <a:chExt cx="3254400" cy="598343"/>
          </a:xfrm>
        </p:grpSpPr>
        <p:sp>
          <p:nvSpPr>
            <p:cNvPr id="53" name="Obdélník 52">
              <a:extLst>
                <a:ext uri="{FF2B5EF4-FFF2-40B4-BE49-F238E27FC236}">
                  <a16:creationId xmlns:a16="http://schemas.microsoft.com/office/drawing/2014/main" id="{4CA7A8D1-D9AE-4492-82AC-0AB94FD6858A}"/>
                </a:ext>
              </a:extLst>
            </p:cNvPr>
            <p:cNvSpPr/>
            <p:nvPr/>
          </p:nvSpPr>
          <p:spPr bwMode="auto">
            <a:xfrm>
              <a:off x="544796" y="362420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Obdélník 53">
              <a:extLst>
                <a:ext uri="{FF2B5EF4-FFF2-40B4-BE49-F238E27FC236}">
                  <a16:creationId xmlns:a16="http://schemas.microsoft.com/office/drawing/2014/main" id="{5A5BFEED-B0AD-4753-8EE1-B9B1C61B7770}"/>
                </a:ext>
              </a:extLst>
            </p:cNvPr>
            <p:cNvSpPr/>
            <p:nvPr/>
          </p:nvSpPr>
          <p:spPr bwMode="auto">
            <a:xfrm>
              <a:off x="1358396" y="361666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bdélník 54">
              <a:extLst>
                <a:ext uri="{FF2B5EF4-FFF2-40B4-BE49-F238E27FC236}">
                  <a16:creationId xmlns:a16="http://schemas.microsoft.com/office/drawing/2014/main" id="{5B9AFE1A-EDD7-443C-9D54-B2725C2401B9}"/>
                </a:ext>
              </a:extLst>
            </p:cNvPr>
            <p:cNvSpPr/>
            <p:nvPr/>
          </p:nvSpPr>
          <p:spPr bwMode="auto">
            <a:xfrm>
              <a:off x="2985596" y="361665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31AE19FF-3072-42A5-A459-A018C5EB1008}"/>
                </a:ext>
              </a:extLst>
            </p:cNvPr>
            <p:cNvSpPr txBox="1"/>
            <p:nvPr/>
          </p:nvSpPr>
          <p:spPr>
            <a:xfrm>
              <a:off x="733363" y="359978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B769F299-DA4D-4BD6-A1EE-85DB82E2D569}"/>
                </a:ext>
              </a:extLst>
            </p:cNvPr>
            <p:cNvSpPr txBox="1"/>
            <p:nvPr/>
          </p:nvSpPr>
          <p:spPr>
            <a:xfrm>
              <a:off x="1934580" y="362311"/>
              <a:ext cx="448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FA9630C7-6CF1-4556-BE79-C29C8BAED44E}"/>
                </a:ext>
              </a:extLst>
            </p:cNvPr>
            <p:cNvSpPr txBox="1"/>
            <p:nvPr/>
          </p:nvSpPr>
          <p:spPr>
            <a:xfrm>
              <a:off x="3215331" y="361060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7" name="Přímá spojovací šipka 46">
            <a:extLst>
              <a:ext uri="{FF2B5EF4-FFF2-40B4-BE49-F238E27FC236}">
                <a16:creationId xmlns:a16="http://schemas.microsoft.com/office/drawing/2014/main" id="{65F33370-300A-4D98-95B8-342AA77BA4B3}"/>
              </a:ext>
            </a:extLst>
          </p:cNvPr>
          <p:cNvCxnSpPr>
            <a:cxnSpLocks/>
          </p:cNvCxnSpPr>
          <p:nvPr/>
        </p:nvCxnSpPr>
        <p:spPr bwMode="auto">
          <a:xfrm flipH="1">
            <a:off x="975570" y="2796157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Přímá spojovací šipka 46">
            <a:extLst>
              <a:ext uri="{FF2B5EF4-FFF2-40B4-BE49-F238E27FC236}">
                <a16:creationId xmlns:a16="http://schemas.microsoft.com/office/drawing/2014/main" id="{B76012E9-5BA8-48DA-804A-0BCF221D5367}"/>
              </a:ext>
            </a:extLst>
          </p:cNvPr>
          <p:cNvCxnSpPr>
            <a:cxnSpLocks/>
          </p:cNvCxnSpPr>
          <p:nvPr/>
        </p:nvCxnSpPr>
        <p:spPr bwMode="auto">
          <a:xfrm>
            <a:off x="1841449" y="2798455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Přímá spojovací šipka 46">
            <a:extLst>
              <a:ext uri="{FF2B5EF4-FFF2-40B4-BE49-F238E27FC236}">
                <a16:creationId xmlns:a16="http://schemas.microsoft.com/office/drawing/2014/main" id="{2426DC69-132F-44F5-AD83-BF28DB44D66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3144" y="2797306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Přímá spojovací šipka 46">
            <a:extLst>
              <a:ext uri="{FF2B5EF4-FFF2-40B4-BE49-F238E27FC236}">
                <a16:creationId xmlns:a16="http://schemas.microsoft.com/office/drawing/2014/main" id="{EDAFC543-1B33-45B2-9C7A-BD860B4CC720}"/>
              </a:ext>
            </a:extLst>
          </p:cNvPr>
          <p:cNvCxnSpPr>
            <a:cxnSpLocks/>
          </p:cNvCxnSpPr>
          <p:nvPr/>
        </p:nvCxnSpPr>
        <p:spPr bwMode="auto">
          <a:xfrm>
            <a:off x="3064721" y="2796645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Přímá spojovací šipka 46">
            <a:extLst>
              <a:ext uri="{FF2B5EF4-FFF2-40B4-BE49-F238E27FC236}">
                <a16:creationId xmlns:a16="http://schemas.microsoft.com/office/drawing/2014/main" id="{7B863F2D-54A0-4A92-B6E6-0234B438D71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26416" y="2795496"/>
            <a:ext cx="239138" cy="1240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Přímá spojovací šipka 21">
            <a:extLst>
              <a:ext uri="{FF2B5EF4-FFF2-40B4-BE49-F238E27FC236}">
                <a16:creationId xmlns:a16="http://schemas.microsoft.com/office/drawing/2014/main" id="{32A23D80-EB97-434C-8A42-7AC0D4164B40}"/>
              </a:ext>
            </a:extLst>
          </p:cNvPr>
          <p:cNvCxnSpPr/>
          <p:nvPr/>
        </p:nvCxnSpPr>
        <p:spPr bwMode="auto">
          <a:xfrm rot="5400000">
            <a:off x="1517236" y="5265056"/>
            <a:ext cx="1254534" cy="7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D0B62B34-47BE-42AC-A548-4EEF5747404E}"/>
              </a:ext>
            </a:extLst>
          </p:cNvPr>
          <p:cNvSpPr txBox="1"/>
          <p:nvPr/>
        </p:nvSpPr>
        <p:spPr>
          <a:xfrm>
            <a:off x="2421900" y="4956739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¼ 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498145" y="5905624"/>
            <a:ext cx="3254401" cy="596656"/>
            <a:chOff x="498145" y="5905624"/>
            <a:chExt cx="3254401" cy="596656"/>
          </a:xfrm>
        </p:grpSpPr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56489922-4698-446A-9C9E-61B4F97A5F7D}"/>
                </a:ext>
              </a:extLst>
            </p:cNvPr>
            <p:cNvSpPr/>
            <p:nvPr/>
          </p:nvSpPr>
          <p:spPr bwMode="auto">
            <a:xfrm>
              <a:off x="498145" y="5906379"/>
              <a:ext cx="1101037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F6931483-4550-43D4-9E4B-34A997759ADE}"/>
                </a:ext>
              </a:extLst>
            </p:cNvPr>
            <p:cNvSpPr/>
            <p:nvPr/>
          </p:nvSpPr>
          <p:spPr bwMode="auto">
            <a:xfrm>
              <a:off x="1599183" y="5905625"/>
              <a:ext cx="1083562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759203B8-0954-490B-8380-BAF299121460}"/>
                </a:ext>
              </a:extLst>
            </p:cNvPr>
            <p:cNvSpPr/>
            <p:nvPr/>
          </p:nvSpPr>
          <p:spPr bwMode="auto">
            <a:xfrm>
              <a:off x="2682745" y="5905624"/>
              <a:ext cx="1069801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9DF51AF7-F41C-454C-BE87-1B25AB20A934}"/>
                </a:ext>
              </a:extLst>
            </p:cNvPr>
            <p:cNvSpPr txBox="1"/>
            <p:nvPr/>
          </p:nvSpPr>
          <p:spPr>
            <a:xfrm>
              <a:off x="613875" y="5916422"/>
              <a:ext cx="847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&gt;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6486F919-BB73-4223-B365-0D6315D491CB}"/>
                </a:ext>
              </a:extLst>
            </p:cNvPr>
            <p:cNvSpPr txBox="1"/>
            <p:nvPr/>
          </p:nvSpPr>
          <p:spPr>
            <a:xfrm>
              <a:off x="1738517" y="5918149"/>
              <a:ext cx="841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&lt;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84DB20E6-8A5E-4E2F-9AF1-B56319B2FA14}"/>
                </a:ext>
              </a:extLst>
            </p:cNvPr>
            <p:cNvSpPr txBox="1"/>
            <p:nvPr/>
          </p:nvSpPr>
          <p:spPr>
            <a:xfrm>
              <a:off x="2831348" y="5916422"/>
              <a:ext cx="8162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&gt;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60CAEE8-AD1E-4685-8D19-001F768D476B}"/>
              </a:ext>
            </a:extLst>
          </p:cNvPr>
          <p:cNvSpPr txBox="1"/>
          <p:nvPr/>
        </p:nvSpPr>
        <p:spPr>
          <a:xfrm>
            <a:off x="3233347" y="3248199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89B59A6E-B738-424D-A3A1-1EFF84A7A94C}"/>
              </a:ext>
            </a:extLst>
          </p:cNvPr>
          <p:cNvSpPr txBox="1"/>
          <p:nvPr/>
        </p:nvSpPr>
        <p:spPr>
          <a:xfrm>
            <a:off x="769664" y="3248201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45C7BD57-231F-4DD0-8439-8E1E1D5176A7}"/>
              </a:ext>
            </a:extLst>
          </p:cNvPr>
          <p:cNvSpPr txBox="1"/>
          <p:nvPr/>
        </p:nvSpPr>
        <p:spPr>
          <a:xfrm>
            <a:off x="1991761" y="3243276"/>
            <a:ext cx="269626" cy="422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358840"/>
            <a:ext cx="8520281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Výsledek (striktního)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být zavádějící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páření“)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nezpůsobuje žádnou evoluci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5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6700"/>
            <a:ext cx="840165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Více lokusů a vazebná nerovnováha: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1:1,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a,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 genotypů, které mohou být při asortativním páření spárovány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18 možnými způsoby (55 při náhodném oplození):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, ...,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407889"/>
            <a:ext cx="85218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Více lokusů a vazebná nerovnováha: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heterozygota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en-US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výsledkem jsou 2-3 potenciální rovnováhy, přičemž počáteční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frekvence alel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1042772" y="2874445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217A0F-C7F7-41FF-83CE-9586984FC0C7}"/>
              </a:ext>
            </a:extLst>
          </p:cNvPr>
          <p:cNvGrpSpPr/>
          <p:nvPr/>
        </p:nvGrpSpPr>
        <p:grpSpPr>
          <a:xfrm>
            <a:off x="5064451" y="3348046"/>
            <a:ext cx="3416006" cy="369332"/>
            <a:chOff x="2484407" y="6021908"/>
            <a:chExt cx="3416006" cy="369332"/>
          </a:xfrm>
        </p:grpSpPr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A5E2883-13D2-4E40-ACCD-3B123CC97370}"/>
                </a:ext>
              </a:extLst>
            </p:cNvPr>
            <p:cNvSpPr txBox="1"/>
            <p:nvPr/>
          </p:nvSpPr>
          <p:spPr>
            <a:xfrm>
              <a:off x="2484407" y="6021908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*)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při </a:t>
              </a:r>
              <a:r>
                <a:rPr lang="cs-CZ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cs-CZ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cs-CZ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1C54FB49-7F0F-4573-B998-451D0B539F2A}"/>
                </a:ext>
              </a:extLst>
            </p:cNvPr>
            <p:cNvSpPr txBox="1"/>
            <p:nvPr/>
          </p:nvSpPr>
          <p:spPr>
            <a:xfrm>
              <a:off x="4372431" y="6021908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cs-CZ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při </a:t>
              </a:r>
              <a:r>
                <a:rPr lang="cs-CZ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cs-CZ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cs-CZ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4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96750"/>
            <a:ext cx="80874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může vytvořit a udržovat vazebnou nerovnováhu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3967969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9F6E421-6B3F-476F-BCEA-8B30ED12C72F}"/>
              </a:ext>
            </a:extLst>
          </p:cNvPr>
          <p:cNvSpPr txBox="1"/>
          <p:nvPr/>
        </p:nvSpPr>
        <p:spPr>
          <a:xfrm>
            <a:off x="539750" y="266700"/>
            <a:ext cx="70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… při extrémním asortativním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(pohlavní výběr, cichlidy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afrických riftových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B0D8DF-7C41-43EF-B880-0186BA43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769" y="1859816"/>
            <a:ext cx="4518340" cy="3967457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539750" y="2151141"/>
            <a:ext cx="3789776" cy="3158094"/>
            <a:chOff x="576376" y="1828800"/>
            <a:chExt cx="3789776" cy="3158094"/>
          </a:xfrm>
        </p:grpSpPr>
        <p:pic>
          <p:nvPicPr>
            <p:cNvPr id="6146" name="Picture 2" descr="Disruptive Selection | Definition &amp;amp; Examples">
              <a:extLst>
                <a:ext uri="{FF2B5EF4-FFF2-40B4-BE49-F238E27FC236}">
                  <a16:creationId xmlns:a16="http://schemas.microsoft.com/office/drawing/2014/main" id="{E3E224A1-DCFB-4A43-B037-231AF4EF94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9" t="26644" b="54141"/>
            <a:stretch/>
          </p:blipFill>
          <p:spPr bwMode="auto">
            <a:xfrm>
              <a:off x="576376" y="1828800"/>
              <a:ext cx="3744272" cy="142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isruptive Selection | Definition &amp;amp; Examples">
              <a:extLst>
                <a:ext uri="{FF2B5EF4-FFF2-40B4-BE49-F238E27FC236}">
                  <a16:creationId xmlns:a16="http://schemas.microsoft.com/office/drawing/2014/main" id="{E3E224A1-DCFB-4A43-B037-231AF4EF94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9" t="60254" b="18700"/>
            <a:stretch/>
          </p:blipFill>
          <p:spPr bwMode="auto">
            <a:xfrm>
              <a:off x="621880" y="3430889"/>
              <a:ext cx="3744272" cy="1556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18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87"/>
          <a:stretch/>
        </p:blipFill>
        <p:spPr>
          <a:xfrm>
            <a:off x="1445640" y="546847"/>
            <a:ext cx="6252720" cy="19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39750" y="266700"/>
            <a:ext cx="821191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(y) spojené s preferovaným fenotypem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úrovní je asortativní páření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mocnou evoluční silou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(silná vazebná nerovnováha mezi alelami s podobným fenotypovým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účinkem)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pouze zesiluje LD tam, kde byla už na počátku, a to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jen v případě samooplození, v ostatních případech „závod“ mezi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rekombinací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rekombinace „úspěšnější“,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populace směřuje k vazebné rovnováze, i když pomaleji než při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panmixii</a:t>
            </a: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sz="1600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*)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+ okolní geny (sekvence), pokud mezi nimi není rekombinace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221542"/>
            <a:ext cx="81179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negenetických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čichové schopnosti atd.</a:t>
            </a:r>
          </a:p>
        </p:txBody>
      </p:sp>
      <p:pic>
        <p:nvPicPr>
          <p:cNvPr id="7170" name="Picture 2" descr="Rich Like Me: How Assortative Mating Is Driving Income Inequality">
            <a:extLst>
              <a:ext uri="{FF2B5EF4-FFF2-40B4-BE49-F238E27FC236}">
                <a16:creationId xmlns:a16="http://schemas.microsoft.com/office/drawing/2014/main" id="{AC2F3421-9F19-4EA9-8F98-5BB1FD7A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36" y="1779285"/>
            <a:ext cx="3730790" cy="27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rack and I have been broken off and on but have a strong marriage: Michelle  Obama | Lifestyle News,The Indian Express">
            <a:extLst>
              <a:ext uri="{FF2B5EF4-FFF2-40B4-BE49-F238E27FC236}">
                <a16:creationId xmlns:a16="http://schemas.microsoft.com/office/drawing/2014/main" id="{B0CFF5AE-B974-4902-B694-C48387C2B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5051" r="37914" b="8815"/>
          <a:stretch/>
        </p:blipFill>
        <p:spPr bwMode="auto">
          <a:xfrm>
            <a:off x="696633" y="2081332"/>
            <a:ext cx="350506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rriage Rituals Of Different Religions">
            <a:extLst>
              <a:ext uri="{FF2B5EF4-FFF2-40B4-BE49-F238E27FC236}">
                <a16:creationId xmlns:a16="http://schemas.microsoft.com/office/drawing/2014/main" id="{7A747284-8CCB-44C5-AD8E-090C427FE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8" r="26029" b="39194"/>
          <a:stretch/>
        </p:blipFill>
        <p:spPr bwMode="auto">
          <a:xfrm>
            <a:off x="1061151" y="4579303"/>
            <a:ext cx="3597888" cy="207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w &amp;#39;Unorthodox&amp;#39; on Netflix got Hasidic Jewish customs right - Los Angeles  Times">
            <a:extLst>
              <a:ext uri="{FF2B5EF4-FFF2-40B4-BE49-F238E27FC236}">
                <a16:creationId xmlns:a16="http://schemas.microsoft.com/office/drawing/2014/main" id="{49A3155B-4555-4153-BCC1-72F05E0D9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11941" r="28578" b="30338"/>
          <a:stretch/>
        </p:blipFill>
        <p:spPr bwMode="auto">
          <a:xfrm>
            <a:off x="5270478" y="4337126"/>
            <a:ext cx="2992443" cy="23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6700"/>
            <a:ext cx="838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431945" y="2627343"/>
            <a:ext cx="4306740" cy="3149656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262" y="2697302"/>
            <a:ext cx="4002117" cy="3001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13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365125"/>
            <a:ext cx="783259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více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ovlivněny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 nízkými hodnotami!)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situace komplikovanější pro víc lokusů, protože asortativní oplození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způsobuje silnou vazebnou nerovnováhu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fenotypem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mating</a:t>
            </a:r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Disassortative mating (التزاوج اللاتشابهي) ,Genetic Populations - YouTube">
            <a:extLst>
              <a:ext uri="{FF2B5EF4-FFF2-40B4-BE49-F238E27FC236}">
                <a16:creationId xmlns:a16="http://schemas.microsoft.com/office/drawing/2014/main" id="{7A8EDE56-6DF0-445B-8DEB-1D355CF5D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1" b="3522"/>
          <a:stretch/>
        </p:blipFill>
        <p:spPr bwMode="auto">
          <a:xfrm>
            <a:off x="2286000" y="2926547"/>
            <a:ext cx="4572000" cy="31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28145" y="2313697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728145" y="44148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28145" y="4113897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23577" y="2941536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páření)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23577" y="1116858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24462" y="504292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produkce zygot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28145" y="5855424"/>
            <a:ext cx="3305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3981542" y="1687130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493875" y="357903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preference jiných fenotypů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B2CABF3-60C2-4221-A31F-266D05DFC89B}"/>
              </a:ext>
            </a:extLst>
          </p:cNvPr>
          <p:cNvGrpSpPr/>
          <p:nvPr/>
        </p:nvGrpSpPr>
        <p:grpSpPr>
          <a:xfrm>
            <a:off x="533525" y="365125"/>
            <a:ext cx="3282239" cy="6132644"/>
            <a:chOff x="4973747" y="432330"/>
            <a:chExt cx="3282239" cy="6132644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ED651F83-4925-493C-92CB-E3C99A13C871}"/>
                </a:ext>
              </a:extLst>
            </p:cNvPr>
            <p:cNvGrpSpPr/>
            <p:nvPr/>
          </p:nvGrpSpPr>
          <p:grpSpPr>
            <a:xfrm>
              <a:off x="4994609" y="432330"/>
              <a:ext cx="3254400" cy="598343"/>
              <a:chOff x="544796" y="359978"/>
              <a:chExt cx="3254400" cy="598343"/>
            </a:xfrm>
          </p:grpSpPr>
          <p:sp>
            <p:nvSpPr>
              <p:cNvPr id="58" name="Obdélník 57">
                <a:extLst>
                  <a:ext uri="{FF2B5EF4-FFF2-40B4-BE49-F238E27FC236}">
                    <a16:creationId xmlns:a16="http://schemas.microsoft.com/office/drawing/2014/main" id="{F6CDA013-D159-4676-83DD-E88663267C8D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9" name="Obdélník 58">
                <a:extLst>
                  <a:ext uri="{FF2B5EF4-FFF2-40B4-BE49-F238E27FC236}">
                    <a16:creationId xmlns:a16="http://schemas.microsoft.com/office/drawing/2014/main" id="{F48190A6-7169-4F0A-AC9A-3F48E5E0720A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Obdélník 59">
                <a:extLst>
                  <a:ext uri="{FF2B5EF4-FFF2-40B4-BE49-F238E27FC236}">
                    <a16:creationId xmlns:a16="http://schemas.microsoft.com/office/drawing/2014/main" id="{CC3DBD2C-6CD9-45EF-A53E-7BCC80E3530D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9367C3C3-F440-49D9-8757-9EEAFAD42AF9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364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68E6B5F-C602-463A-A728-7B5736DB82C1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172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EECA1A93-B5F6-4FDD-9081-1860E52ACC29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383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4" name="Přímá spojovací šipka 46">
              <a:extLst>
                <a:ext uri="{FF2B5EF4-FFF2-40B4-BE49-F238E27FC236}">
                  <a16:creationId xmlns:a16="http://schemas.microsoft.com/office/drawing/2014/main" id="{9D729C24-054D-44B8-BF4E-E4A557435D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2040" y="287391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Přímá spojovací šipka 21">
              <a:extLst>
                <a:ext uri="{FF2B5EF4-FFF2-40B4-BE49-F238E27FC236}">
                  <a16:creationId xmlns:a16="http://schemas.microsoft.com/office/drawing/2014/main" id="{FB7824BD-8076-4413-8552-48203FCBDCCF}"/>
                </a:ext>
              </a:extLst>
            </p:cNvPr>
            <p:cNvCxnSpPr/>
            <p:nvPr/>
          </p:nvCxnSpPr>
          <p:spPr bwMode="auto">
            <a:xfrm rot="5400000">
              <a:off x="4754738" y="5340671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Přímá spojovací šipka 26">
              <a:extLst>
                <a:ext uri="{FF2B5EF4-FFF2-40B4-BE49-F238E27FC236}">
                  <a16:creationId xmlns:a16="http://schemas.microsoft.com/office/drawing/2014/main" id="{7D2D4DC8-AFBF-4E76-A61A-06D914676D1F}"/>
                </a:ext>
              </a:extLst>
            </p:cNvPr>
            <p:cNvCxnSpPr/>
            <p:nvPr/>
          </p:nvCxnSpPr>
          <p:spPr bwMode="auto">
            <a:xfrm rot="5400000">
              <a:off x="7222090" y="5340669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Přímá spojovací šipka 32">
              <a:extLst>
                <a:ext uri="{FF2B5EF4-FFF2-40B4-BE49-F238E27FC236}">
                  <a16:creationId xmlns:a16="http://schemas.microsoft.com/office/drawing/2014/main" id="{937D0F80-BF1F-4869-9BDA-71E89A9329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94464" y="4698977"/>
              <a:ext cx="609912" cy="12676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492BD3B8-04EE-462D-8EF3-344CCC687F89}"/>
                </a:ext>
              </a:extLst>
            </p:cNvPr>
            <p:cNvSpPr txBox="1"/>
            <p:nvPr/>
          </p:nvSpPr>
          <p:spPr>
            <a:xfrm>
              <a:off x="7830342" y="5171680"/>
              <a:ext cx="364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5E0A87C6-666B-4912-972A-E424D8A5E50A}"/>
                </a:ext>
              </a:extLst>
            </p:cNvPr>
            <p:cNvSpPr txBox="1"/>
            <p:nvPr/>
          </p:nvSpPr>
          <p:spPr>
            <a:xfrm>
              <a:off x="5793944" y="5171850"/>
              <a:ext cx="356188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7567F09-AF81-4D7B-AB29-C5275F03D557}"/>
                </a:ext>
              </a:extLst>
            </p:cNvPr>
            <p:cNvSpPr txBox="1"/>
            <p:nvPr/>
          </p:nvSpPr>
          <p:spPr>
            <a:xfrm>
              <a:off x="5069350" y="517184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6580BFE-3B9F-4D63-9B8A-2CE9EE9DC67F}"/>
                </a:ext>
              </a:extLst>
            </p:cNvPr>
            <p:cNvSpPr txBox="1"/>
            <p:nvPr/>
          </p:nvSpPr>
          <p:spPr>
            <a:xfrm>
              <a:off x="6352647" y="5171680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 </a:t>
              </a:r>
            </a:p>
          </p:txBody>
        </p:sp>
        <p:cxnSp>
          <p:nvCxnSpPr>
            <p:cNvPr id="22" name="Přímá spojovací šipka 32">
              <a:extLst>
                <a:ext uri="{FF2B5EF4-FFF2-40B4-BE49-F238E27FC236}">
                  <a16:creationId xmlns:a16="http://schemas.microsoft.com/office/drawing/2014/main" id="{942E4305-77C3-4FAF-B004-2A47E4D05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38484" y="4695988"/>
              <a:ext cx="600406" cy="127064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Přímá spojovací šipka 21">
              <a:extLst>
                <a:ext uri="{FF2B5EF4-FFF2-40B4-BE49-F238E27FC236}">
                  <a16:creationId xmlns:a16="http://schemas.microsoft.com/office/drawing/2014/main" id="{C24EC1D5-FC9C-4FA0-912A-0F6C810DF6EF}"/>
                </a:ext>
              </a:extLst>
            </p:cNvPr>
            <p:cNvCxnSpPr/>
            <p:nvPr/>
          </p:nvCxnSpPr>
          <p:spPr bwMode="auto">
            <a:xfrm rot="5400000">
              <a:off x="4767582" y="1653850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Přímá spojovací šipka 26">
              <a:extLst>
                <a:ext uri="{FF2B5EF4-FFF2-40B4-BE49-F238E27FC236}">
                  <a16:creationId xmlns:a16="http://schemas.microsoft.com/office/drawing/2014/main" id="{B440E277-9CDF-4C40-8465-FA7F3A3309D4}"/>
                </a:ext>
              </a:extLst>
            </p:cNvPr>
            <p:cNvCxnSpPr/>
            <p:nvPr/>
          </p:nvCxnSpPr>
          <p:spPr bwMode="auto">
            <a:xfrm rot="5400000">
              <a:off x="7236189" y="1650059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009EDC1C-C3F2-4C37-B2D5-93E793DB07A3}"/>
                </a:ext>
              </a:extLst>
            </p:cNvPr>
            <p:cNvSpPr txBox="1"/>
            <p:nvPr/>
          </p:nvSpPr>
          <p:spPr>
            <a:xfrm>
              <a:off x="7595418" y="1499254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620F32F3-A463-40AF-BFC1-89865D85A6E0}"/>
                </a:ext>
              </a:extLst>
            </p:cNvPr>
            <p:cNvSpPr txBox="1"/>
            <p:nvPr/>
          </p:nvSpPr>
          <p:spPr>
            <a:xfrm>
              <a:off x="5131735" y="1499256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27" name="Přímá spojovací šipka 26">
              <a:extLst>
                <a:ext uri="{FF2B5EF4-FFF2-40B4-BE49-F238E27FC236}">
                  <a16:creationId xmlns:a16="http://schemas.microsoft.com/office/drawing/2014/main" id="{67AB9713-CB3A-41B2-BA23-50651F09B558}"/>
                </a:ext>
              </a:extLst>
            </p:cNvPr>
            <p:cNvCxnSpPr/>
            <p:nvPr/>
          </p:nvCxnSpPr>
          <p:spPr bwMode="auto">
            <a:xfrm rot="5400000">
              <a:off x="5994603" y="1645136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94367973-A01C-438E-A7D4-4F6C6044024E}"/>
                </a:ext>
              </a:extLst>
            </p:cNvPr>
            <p:cNvSpPr txBox="1"/>
            <p:nvPr/>
          </p:nvSpPr>
          <p:spPr>
            <a:xfrm>
              <a:off x="6353832" y="1494331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E10B4329-7357-453C-B39D-796C7ABD0212}"/>
                </a:ext>
              </a:extLst>
            </p:cNvPr>
            <p:cNvGrpSpPr/>
            <p:nvPr/>
          </p:nvGrpSpPr>
          <p:grpSpPr>
            <a:xfrm>
              <a:off x="4989563" y="2273132"/>
              <a:ext cx="3254400" cy="598343"/>
              <a:chOff x="544796" y="359978"/>
              <a:chExt cx="3254400" cy="598343"/>
            </a:xfrm>
          </p:grpSpPr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3E0A216-F72C-4E22-9299-436CCEE69134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3" name="Obdélník 52">
                <a:extLst>
                  <a:ext uri="{FF2B5EF4-FFF2-40B4-BE49-F238E27FC236}">
                    <a16:creationId xmlns:a16="http://schemas.microsoft.com/office/drawing/2014/main" id="{A901F88D-0184-45D9-91DB-2E8E61F65CBC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4" name="Obdélník 53">
                <a:extLst>
                  <a:ext uri="{FF2B5EF4-FFF2-40B4-BE49-F238E27FC236}">
                    <a16:creationId xmlns:a16="http://schemas.microsoft.com/office/drawing/2014/main" id="{DCFD3401-B00C-47FC-A6A5-A00503B0F7A2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5" name="TextovéPole 54">
                <a:extLst>
                  <a:ext uri="{FF2B5EF4-FFF2-40B4-BE49-F238E27FC236}">
                    <a16:creationId xmlns:a16="http://schemas.microsoft.com/office/drawing/2014/main" id="{B704EBF5-2EF3-4363-8AF6-7F700AE35722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id="{573D78F1-7DB8-4D53-9539-C73DC87CDE68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id="{4B1B0A69-9372-4283-A76D-595E473BFAA1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DA20C7BA-C51F-4616-8172-7EA5D3B22CA4}"/>
                </a:ext>
              </a:extLst>
            </p:cNvPr>
            <p:cNvGrpSpPr/>
            <p:nvPr/>
          </p:nvGrpSpPr>
          <p:grpSpPr>
            <a:xfrm>
              <a:off x="4996258" y="4114867"/>
              <a:ext cx="3254400" cy="598343"/>
              <a:chOff x="544796" y="359978"/>
              <a:chExt cx="3254400" cy="598343"/>
            </a:xfrm>
          </p:grpSpPr>
          <p:sp>
            <p:nvSpPr>
              <p:cNvPr id="46" name="Obdélník 45">
                <a:extLst>
                  <a:ext uri="{FF2B5EF4-FFF2-40B4-BE49-F238E27FC236}">
                    <a16:creationId xmlns:a16="http://schemas.microsoft.com/office/drawing/2014/main" id="{56A3E60E-1FD9-4A16-B49F-347177022A2D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90A45965-562F-4D53-8718-5FBE2F19DFCF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F2D0BB30-B286-4B15-88A2-6FF7CFA4B823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TextovéPole 48">
                <a:extLst>
                  <a:ext uri="{FF2B5EF4-FFF2-40B4-BE49-F238E27FC236}">
                    <a16:creationId xmlns:a16="http://schemas.microsoft.com/office/drawing/2014/main" id="{19243EEC-7583-4208-B728-5BA08EDA3E46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EC7728DF-B33A-449F-9D51-ADF7C0392120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id="{DF502584-D34C-4D2C-B5D3-9F3236063B5D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1" name="Přímá spojovací šipka 46">
              <a:extLst>
                <a:ext uri="{FF2B5EF4-FFF2-40B4-BE49-F238E27FC236}">
                  <a16:creationId xmlns:a16="http://schemas.microsoft.com/office/drawing/2014/main" id="{7B36A2AB-D067-4D57-A431-A3DC1C6D93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3171" y="2871064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Přímá spojovací šipka 46">
              <a:extLst>
                <a:ext uri="{FF2B5EF4-FFF2-40B4-BE49-F238E27FC236}">
                  <a16:creationId xmlns:a16="http://schemas.microsoft.com/office/drawing/2014/main" id="{2CC2547A-C557-4B91-BC85-AF0F63EA17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25971" y="2864929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Přímá spojovací šipka 46">
              <a:extLst>
                <a:ext uri="{FF2B5EF4-FFF2-40B4-BE49-F238E27FC236}">
                  <a16:creationId xmlns:a16="http://schemas.microsoft.com/office/drawing/2014/main" id="{291D1834-9FF9-4A4E-BFAD-6E948EB6C94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78614" y="287421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Přímá spojovací šipka 46">
              <a:extLst>
                <a:ext uri="{FF2B5EF4-FFF2-40B4-BE49-F238E27FC236}">
                  <a16:creationId xmlns:a16="http://schemas.microsoft.com/office/drawing/2014/main" id="{562A2A20-9C3E-46D9-94A7-DAEFD5597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0177" y="2864929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Přímá spojovací šipka 46">
              <a:extLst>
                <a:ext uri="{FF2B5EF4-FFF2-40B4-BE49-F238E27FC236}">
                  <a16:creationId xmlns:a16="http://schemas.microsoft.com/office/drawing/2014/main" id="{2768BE06-E062-4FAE-B550-49F026A160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04581" y="287210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Přímá spojovací šipka 21">
              <a:extLst>
                <a:ext uri="{FF2B5EF4-FFF2-40B4-BE49-F238E27FC236}">
                  <a16:creationId xmlns:a16="http://schemas.microsoft.com/office/drawing/2014/main" id="{3F9CFE17-8CF5-44EA-AF5B-7CBA90A6D12B}"/>
                </a:ext>
              </a:extLst>
            </p:cNvPr>
            <p:cNvCxnSpPr/>
            <p:nvPr/>
          </p:nvCxnSpPr>
          <p:spPr bwMode="auto">
            <a:xfrm rot="5400000">
              <a:off x="5995401" y="5341667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ECB47FD0-29E3-480C-9686-9DD1C8B1BB33}"/>
                </a:ext>
              </a:extLst>
            </p:cNvPr>
            <p:cNvSpPr txBox="1"/>
            <p:nvPr/>
          </p:nvSpPr>
          <p:spPr>
            <a:xfrm>
              <a:off x="7088963" y="517168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0B2EF0C5-39D1-46C5-9623-1BFC57208D1E}"/>
                </a:ext>
              </a:extLst>
            </p:cNvPr>
            <p:cNvSpPr txBox="1"/>
            <p:nvPr/>
          </p:nvSpPr>
          <p:spPr>
            <a:xfrm>
              <a:off x="7711512" y="332481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89D0288E-D6FD-44E6-A713-B1C67670BF84}"/>
                </a:ext>
              </a:extLst>
            </p:cNvPr>
            <p:cNvGrpSpPr/>
            <p:nvPr/>
          </p:nvGrpSpPr>
          <p:grpSpPr>
            <a:xfrm>
              <a:off x="4973747" y="5967713"/>
              <a:ext cx="3276911" cy="597261"/>
              <a:chOff x="522285" y="361060"/>
              <a:chExt cx="3276911" cy="597261"/>
            </a:xfrm>
          </p:grpSpPr>
          <p:sp>
            <p:nvSpPr>
              <p:cNvPr id="42" name="Obdélník 41">
                <a:extLst>
                  <a:ext uri="{FF2B5EF4-FFF2-40B4-BE49-F238E27FC236}">
                    <a16:creationId xmlns:a16="http://schemas.microsoft.com/office/drawing/2014/main" id="{86AF402A-396C-41B3-8F03-48A0F9B1C28B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3" name="Obdélník 42">
                <a:extLst>
                  <a:ext uri="{FF2B5EF4-FFF2-40B4-BE49-F238E27FC236}">
                    <a16:creationId xmlns:a16="http://schemas.microsoft.com/office/drawing/2014/main" id="{44C78B98-3CC6-4C33-B763-B179C5724577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Obdélník 43">
                <a:extLst>
                  <a:ext uri="{FF2B5EF4-FFF2-40B4-BE49-F238E27FC236}">
                    <a16:creationId xmlns:a16="http://schemas.microsoft.com/office/drawing/2014/main" id="{594AD1C9-0D08-4DAD-B1E3-BAD2A66C423A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A7371B34-F9F4-4EA2-9DEC-DA1CFD3A7C04}"/>
                  </a:ext>
                </a:extLst>
              </p:cNvPr>
              <p:cNvSpPr txBox="1"/>
              <p:nvPr/>
            </p:nvSpPr>
            <p:spPr>
              <a:xfrm>
                <a:off x="522285" y="361060"/>
                <a:ext cx="8631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f´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400" dirty="0">
                    <a:latin typeface="Arial" pitchFamily="34" charset="0"/>
                    <a:cs typeface="Arial" pitchFamily="34" charset="0"/>
                  </a:rPr>
                  <a:t>&lt; </a:t>
                </a:r>
                <a:r>
                  <a:rPr lang="en-GB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GB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7F0A030D-688A-477D-B4E5-C9A3688413A9}"/>
                </a:ext>
              </a:extLst>
            </p:cNvPr>
            <p:cNvSpPr txBox="1"/>
            <p:nvPr/>
          </p:nvSpPr>
          <p:spPr>
            <a:xfrm>
              <a:off x="6176739" y="5971579"/>
              <a:ext cx="863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dirty="0">
                  <a:latin typeface="Arial" pitchFamily="34" charset="0"/>
                  <a:cs typeface="Arial" pitchFamily="34" charset="0"/>
                </a:rPr>
                <a:t>&gt; </a:t>
              </a:r>
              <a:r>
                <a:rPr lang="en-GB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604E6F8D-C6A3-4740-8A61-ECB4A30B6DAB}"/>
                </a:ext>
              </a:extLst>
            </p:cNvPr>
            <p:cNvSpPr txBox="1"/>
            <p:nvPr/>
          </p:nvSpPr>
          <p:spPr>
            <a:xfrm>
              <a:off x="7439736" y="5967713"/>
              <a:ext cx="8162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dirty="0">
                  <a:latin typeface="Arial" pitchFamily="34" charset="0"/>
                  <a:cs typeface="Arial" pitchFamily="34" charset="0"/>
                </a:rPr>
                <a:t>&lt; </a:t>
              </a:r>
              <a:r>
                <a:rPr lang="en-GB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78197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 preference samců s odlišným MHC (myš, člověk) – důvodem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E64749-D85F-415C-A058-D26F5C2C788B}"/>
              </a:ext>
            </a:extLst>
          </p:cNvPr>
          <p:cNvSpPr txBox="1"/>
          <p:nvPr/>
        </p:nvSpPr>
        <p:spPr>
          <a:xfrm>
            <a:off x="574419" y="650940"/>
            <a:ext cx="839043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MHC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molekuly nebo fragmenty MHC jsou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samy o sobě odoranty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Peptide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peptidy navázané na molekuly MHC jsou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prekurzory volatilních odorantů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Microflora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MHC geny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ovlivňují individuální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komenzální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mikroflóru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během degradace jsou MHC molekuly přeměněny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z peptidy-prezentujících molekul na přenašeče vázající se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na aromatické molekuly produkované komenzálními střevními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mikroby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Peptide-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microflora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MHC molekuly mění dostupný „pool“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peptidů, z jejichž metabolických produktů mikroflóra utvoří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volatilní látky (kombinace peptidové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mikroflórové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4362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A7D6D2-2FAA-4571-8513-5E16407B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37" y="133350"/>
            <a:ext cx="4747774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365125"/>
            <a:ext cx="814678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polymorfismu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evoluce!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MHC: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transspecifický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polymorfismus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riziko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outbrední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deprese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výběr má </a:t>
            </a:r>
            <a:r>
              <a:rPr lang="cs-CZ" sz="200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své limity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1"/>
          <a:stretch/>
        </p:blipFill>
        <p:spPr>
          <a:xfrm>
            <a:off x="1445640" y="546847"/>
            <a:ext cx="6252720" cy="39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nsspecific polymorphism MHC">
            <a:extLst>
              <a:ext uri="{FF2B5EF4-FFF2-40B4-BE49-F238E27FC236}">
                <a16:creationId xmlns:a16="http://schemas.microsoft.com/office/drawing/2014/main" id="{0F76C8F1-5424-4EBC-92CF-69F001EF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7" y="1063864"/>
            <a:ext cx="7649746" cy="53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C30B4C2-1474-4A09-B0CB-BD4EC08F826B}"/>
              </a:ext>
            </a:extLst>
          </p:cNvPr>
          <p:cNvSpPr txBox="1"/>
          <p:nvPr/>
        </p:nvSpPr>
        <p:spPr>
          <a:xfrm>
            <a:off x="600075" y="365125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MHC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(sekvence promotoru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genu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DQA1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41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A692408-5FDA-4993-BE05-C09B441A5EAB}"/>
              </a:ext>
            </a:extLst>
          </p:cNvPr>
          <p:cNvSpPr txBox="1"/>
          <p:nvPr/>
        </p:nvSpPr>
        <p:spPr>
          <a:xfrm>
            <a:off x="539749" y="365125"/>
            <a:ext cx="80755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Outbrední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vnější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extrinsic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příčiny: hybridizace mezi populacemi adaptovanými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na odlišná prostředí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hybridi neadaptovaní ani na jedno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Rescuing the damselfish in distress: rescue or depression? – The G-cat">
            <a:extLst>
              <a:ext uri="{FF2B5EF4-FFF2-40B4-BE49-F238E27FC236}">
                <a16:creationId xmlns:a16="http://schemas.microsoft.com/office/drawing/2014/main" id="{111B6B71-4A37-4DF5-B7D2-67E07E0A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9" y="1743435"/>
            <a:ext cx="4377708" cy="267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. The Dobzhansky-Muller model for hybrid incompatibility. Alleles A... |  Download Scientific Diagram">
            <a:extLst>
              <a:ext uri="{FF2B5EF4-FFF2-40B4-BE49-F238E27FC236}">
                <a16:creationId xmlns:a16="http://schemas.microsoft.com/office/drawing/2014/main" id="{D4878E10-43FB-4E00-A706-B9B56F0F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55" y="3265121"/>
            <a:ext cx="4778008" cy="23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9929C7-6618-4945-8B0A-CC649481F70B}"/>
              </a:ext>
            </a:extLst>
          </p:cNvPr>
          <p:cNvSpPr txBox="1"/>
          <p:nvPr/>
        </p:nvSpPr>
        <p:spPr>
          <a:xfrm>
            <a:off x="539749" y="5784989"/>
            <a:ext cx="8075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vnitřní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intrinsic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): inkompatibilita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koadaptovanými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genomy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		nezávisí na prostředí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Dobzhansky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-Muller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incompatibility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6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F48E97-B852-4415-89A9-0EBE5B226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0" y="546847"/>
            <a:ext cx="6252720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085579" y="1331776"/>
            <a:ext cx="6972841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mohou být nekompatibilní!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7524" y="509209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369313" y="266700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39750" y="923026"/>
            <a:ext cx="797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homozygot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GENETICS A Conceptual Approach - ppt download">
            <a:extLst>
              <a:ext uri="{FF2B5EF4-FFF2-40B4-BE49-F238E27FC236}">
                <a16:creationId xmlns:a16="http://schemas.microsoft.com/office/drawing/2014/main" id="{5F51BF06-F7E3-4591-A49B-5EC2BA6AC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8" r="47728" b="13333"/>
          <a:stretch/>
        </p:blipFill>
        <p:spPr bwMode="auto">
          <a:xfrm>
            <a:off x="1199072" y="2945470"/>
            <a:ext cx="3629868" cy="36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1294</Words>
  <Application>Microsoft Office PowerPoint</Application>
  <PresentationFormat>Předvádění na obrazovce (4:3)</PresentationFormat>
  <Paragraphs>391</Paragraphs>
  <Slides>61</Slides>
  <Notes>23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Arial</vt:lpstr>
      <vt:lpstr>Arial Black</vt:lpstr>
      <vt:lpstr>Calibri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Uživatel systému Windows</cp:lastModifiedBy>
  <cp:revision>177</cp:revision>
  <dcterms:created xsi:type="dcterms:W3CDTF">2014-09-15T11:55:47Z</dcterms:created>
  <dcterms:modified xsi:type="dcterms:W3CDTF">2022-02-24T08:36:24Z</dcterms:modified>
</cp:coreProperties>
</file>