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47" r:id="rId2"/>
    <p:sldId id="456" r:id="rId3"/>
    <p:sldId id="457" r:id="rId4"/>
    <p:sldId id="458" r:id="rId5"/>
    <p:sldId id="459" r:id="rId6"/>
    <p:sldId id="460" r:id="rId7"/>
    <p:sldId id="461" r:id="rId8"/>
    <p:sldId id="463" r:id="rId9"/>
    <p:sldId id="464" r:id="rId10"/>
    <p:sldId id="4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ADAD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64" autoAdjust="0"/>
    <p:restoredTop sz="92619" autoAdjust="0"/>
  </p:normalViewPr>
  <p:slideViewPr>
    <p:cSldViewPr>
      <p:cViewPr varScale="1">
        <p:scale>
          <a:sx n="76" d="100"/>
          <a:sy n="76" d="100"/>
        </p:scale>
        <p:origin x="130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005AB1-7ABD-4D63-B29B-430D2378B680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D873AD7-F758-405C-8855-AAD5E73D537F}">
      <dgm:prSet phldrT="[Text]"/>
      <dgm:spPr/>
      <dgm:t>
        <a:bodyPr/>
        <a:lstStyle/>
        <a:p>
          <a:r>
            <a:rPr lang="cs-CZ" dirty="0"/>
            <a:t>klasifikační metody</a:t>
          </a:r>
        </a:p>
      </dgm:t>
    </dgm:pt>
    <dgm:pt modelId="{B009D1E2-9F50-45A4-97CC-FC0DC5C49988}" type="parTrans" cxnId="{08DA0FA0-D9C9-46F9-94AC-9B5F3761DF30}">
      <dgm:prSet/>
      <dgm:spPr/>
      <dgm:t>
        <a:bodyPr/>
        <a:lstStyle/>
        <a:p>
          <a:endParaRPr lang="cs-CZ"/>
        </a:p>
      </dgm:t>
    </dgm:pt>
    <dgm:pt modelId="{3551B10E-CCBB-4C8E-9F3E-845BBB84D765}" type="sibTrans" cxnId="{08DA0FA0-D9C9-46F9-94AC-9B5F3761DF30}">
      <dgm:prSet/>
      <dgm:spPr/>
      <dgm:t>
        <a:bodyPr/>
        <a:lstStyle/>
        <a:p>
          <a:endParaRPr lang="cs-CZ"/>
        </a:p>
      </dgm:t>
    </dgm:pt>
    <dgm:pt modelId="{88A5CC11-20D2-4377-BB9D-D7A44AD7FD1C}">
      <dgm:prSet phldrT="[Text]"/>
      <dgm:spPr/>
      <dgm:t>
        <a:bodyPr/>
        <a:lstStyle/>
        <a:p>
          <a:r>
            <a:rPr lang="cs-CZ" dirty="0"/>
            <a:t>hierarchické</a:t>
          </a:r>
        </a:p>
      </dgm:t>
    </dgm:pt>
    <dgm:pt modelId="{A6659015-7A8A-4B2F-97B8-34291588EA20}" type="parTrans" cxnId="{FA3D23B2-20D9-4F44-8C7F-BEC35590BF46}">
      <dgm:prSet/>
      <dgm:spPr/>
      <dgm:t>
        <a:bodyPr/>
        <a:lstStyle/>
        <a:p>
          <a:endParaRPr lang="cs-CZ"/>
        </a:p>
      </dgm:t>
    </dgm:pt>
    <dgm:pt modelId="{71F45643-BC51-45C5-9EA5-D5CBF1D15DA5}" type="sibTrans" cxnId="{FA3D23B2-20D9-4F44-8C7F-BEC35590BF46}">
      <dgm:prSet/>
      <dgm:spPr/>
      <dgm:t>
        <a:bodyPr/>
        <a:lstStyle/>
        <a:p>
          <a:endParaRPr lang="cs-CZ"/>
        </a:p>
      </dgm:t>
    </dgm:pt>
    <dgm:pt modelId="{F08B75A9-BA96-49DD-BAA3-7159E88AD506}">
      <dgm:prSet phldrT="[Text]"/>
      <dgm:spPr>
        <a:solidFill>
          <a:schemeClr val="accent6"/>
        </a:solidFill>
      </dgm:spPr>
      <dgm:t>
        <a:bodyPr/>
        <a:lstStyle/>
        <a:p>
          <a:r>
            <a:rPr lang="cs-CZ" dirty="0" err="1"/>
            <a:t>divisivní</a:t>
          </a:r>
          <a:r>
            <a:rPr lang="en-US" dirty="0"/>
            <a:t> (TWINSPAN</a:t>
          </a:r>
          <a:r>
            <a:rPr lang="cs-CZ" dirty="0"/>
            <a:t>, </a:t>
          </a:r>
          <a:r>
            <a:rPr lang="cs-CZ" dirty="0" err="1"/>
            <a:t>Isopam</a:t>
          </a:r>
          <a:r>
            <a:rPr lang="en-US" dirty="0"/>
            <a:t>)</a:t>
          </a:r>
          <a:endParaRPr lang="cs-CZ" dirty="0"/>
        </a:p>
      </dgm:t>
    </dgm:pt>
    <dgm:pt modelId="{5E3C7093-C29A-46AC-A65F-5657EA43D642}" type="parTrans" cxnId="{3C4B3C2E-9BD9-4B8B-A7FF-A1B0CD4F0CCD}">
      <dgm:prSet/>
      <dgm:spPr/>
      <dgm:t>
        <a:bodyPr/>
        <a:lstStyle/>
        <a:p>
          <a:endParaRPr lang="cs-CZ"/>
        </a:p>
      </dgm:t>
    </dgm:pt>
    <dgm:pt modelId="{6648EC2D-7C75-4EBE-BC2B-BE01F701C9EF}" type="sibTrans" cxnId="{3C4B3C2E-9BD9-4B8B-A7FF-A1B0CD4F0CCD}">
      <dgm:prSet/>
      <dgm:spPr/>
      <dgm:t>
        <a:bodyPr/>
        <a:lstStyle/>
        <a:p>
          <a:endParaRPr lang="cs-CZ"/>
        </a:p>
      </dgm:t>
    </dgm:pt>
    <dgm:pt modelId="{6069661B-7486-48E0-9FF4-D6E1973E5B84}">
      <dgm:prSet phldrT="[Text]"/>
      <dgm:spPr/>
      <dgm:t>
        <a:bodyPr/>
        <a:lstStyle/>
        <a:p>
          <a:r>
            <a:rPr lang="cs-CZ" dirty="0" err="1"/>
            <a:t>aglomerativní</a:t>
          </a:r>
          <a:endParaRPr lang="cs-CZ" dirty="0"/>
        </a:p>
        <a:p>
          <a:r>
            <a:rPr lang="cs-CZ" dirty="0"/>
            <a:t>(klasická </a:t>
          </a:r>
          <a:r>
            <a:rPr lang="cs-CZ" i="1" dirty="0"/>
            <a:t>cluster </a:t>
          </a:r>
          <a:r>
            <a:rPr lang="cs-CZ" i="1" dirty="0" err="1"/>
            <a:t>analysis</a:t>
          </a:r>
          <a:r>
            <a:rPr lang="cs-CZ" i="0" dirty="0"/>
            <a:t>)</a:t>
          </a:r>
          <a:endParaRPr lang="cs-CZ" dirty="0"/>
        </a:p>
      </dgm:t>
    </dgm:pt>
    <dgm:pt modelId="{4E0A5495-41C8-4EC2-903C-60D22D195DBC}" type="parTrans" cxnId="{EF7B3180-52AA-47E8-B3D2-A8A1291AC02A}">
      <dgm:prSet/>
      <dgm:spPr/>
      <dgm:t>
        <a:bodyPr/>
        <a:lstStyle/>
        <a:p>
          <a:endParaRPr lang="cs-CZ"/>
        </a:p>
      </dgm:t>
    </dgm:pt>
    <dgm:pt modelId="{0F441029-4DEC-4DF4-9932-4A99E5A1A0DF}" type="sibTrans" cxnId="{EF7B3180-52AA-47E8-B3D2-A8A1291AC02A}">
      <dgm:prSet/>
      <dgm:spPr/>
      <dgm:t>
        <a:bodyPr/>
        <a:lstStyle/>
        <a:p>
          <a:endParaRPr lang="cs-CZ"/>
        </a:p>
      </dgm:t>
    </dgm:pt>
    <dgm:pt modelId="{6104457E-9959-4FB0-AB5E-89F3F377D9AC}">
      <dgm:prSet phldrT="[Text]"/>
      <dgm:spPr/>
      <dgm:t>
        <a:bodyPr/>
        <a:lstStyle/>
        <a:p>
          <a:r>
            <a:rPr lang="cs-CZ" dirty="0" err="1"/>
            <a:t>nehierarchické</a:t>
          </a:r>
          <a:r>
            <a:rPr lang="cs-CZ" dirty="0"/>
            <a:t> (</a:t>
          </a:r>
          <a:r>
            <a:rPr lang="cs-CZ" i="1" dirty="0"/>
            <a:t>K-</a:t>
          </a:r>
          <a:r>
            <a:rPr lang="cs-CZ" i="1" dirty="0" err="1"/>
            <a:t>means</a:t>
          </a:r>
          <a:r>
            <a:rPr lang="cs-CZ" i="1" dirty="0"/>
            <a:t> </a:t>
          </a:r>
          <a:r>
            <a:rPr lang="cs-CZ" i="1" dirty="0" err="1"/>
            <a:t>partitioning</a:t>
          </a:r>
          <a:r>
            <a:rPr lang="cs-CZ" i="1" dirty="0"/>
            <a:t>, PAM</a:t>
          </a:r>
          <a:r>
            <a:rPr lang="cs-CZ" dirty="0"/>
            <a:t>)</a:t>
          </a:r>
        </a:p>
      </dgm:t>
    </dgm:pt>
    <dgm:pt modelId="{072009C2-9599-4DB7-B160-741D955CAAD2}" type="sibTrans" cxnId="{591B34E4-E7CB-4675-8C73-2AE2E090954A}">
      <dgm:prSet/>
      <dgm:spPr/>
      <dgm:t>
        <a:bodyPr/>
        <a:lstStyle/>
        <a:p>
          <a:endParaRPr lang="cs-CZ"/>
        </a:p>
      </dgm:t>
    </dgm:pt>
    <dgm:pt modelId="{7D266D3F-F57E-4753-B8CE-B35E798AE5B4}" type="parTrans" cxnId="{591B34E4-E7CB-4675-8C73-2AE2E090954A}">
      <dgm:prSet/>
      <dgm:spPr/>
      <dgm:t>
        <a:bodyPr/>
        <a:lstStyle/>
        <a:p>
          <a:endParaRPr lang="cs-CZ"/>
        </a:p>
      </dgm:t>
    </dgm:pt>
    <dgm:pt modelId="{E68BD6AE-C0AF-4E14-A175-C16DB9647324}" type="pres">
      <dgm:prSet presAssocID="{02005AB1-7ABD-4D63-B29B-430D2378B68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8BAFE93-EF5B-4747-870D-98F2A96C5DE8}" type="pres">
      <dgm:prSet presAssocID="{02005AB1-7ABD-4D63-B29B-430D2378B680}" presName="hierFlow" presStyleCnt="0"/>
      <dgm:spPr/>
    </dgm:pt>
    <dgm:pt modelId="{BEE2B9E6-E8D3-4D78-A128-69FF64FEED7F}" type="pres">
      <dgm:prSet presAssocID="{02005AB1-7ABD-4D63-B29B-430D2378B68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CD7FE2D-8151-4DB7-AD7F-D6818BCCFD2B}" type="pres">
      <dgm:prSet presAssocID="{BD873AD7-F758-405C-8855-AAD5E73D537F}" presName="Name14" presStyleCnt="0"/>
      <dgm:spPr/>
    </dgm:pt>
    <dgm:pt modelId="{8A88D6F3-EF6C-40D8-A5B1-D7AD9CC127F2}" type="pres">
      <dgm:prSet presAssocID="{BD873AD7-F758-405C-8855-AAD5E73D537F}" presName="level1Shape" presStyleLbl="node0" presStyleIdx="0" presStyleCnt="1" custLinFactNeighborY="-6837">
        <dgm:presLayoutVars>
          <dgm:chPref val="3"/>
        </dgm:presLayoutVars>
      </dgm:prSet>
      <dgm:spPr/>
    </dgm:pt>
    <dgm:pt modelId="{21733495-521C-4DD5-9D64-F833A1D70B14}" type="pres">
      <dgm:prSet presAssocID="{BD873AD7-F758-405C-8855-AAD5E73D537F}" presName="hierChild2" presStyleCnt="0"/>
      <dgm:spPr/>
    </dgm:pt>
    <dgm:pt modelId="{C29C5365-8C5D-40B0-B9A2-FE42333C90B3}" type="pres">
      <dgm:prSet presAssocID="{7D266D3F-F57E-4753-B8CE-B35E798AE5B4}" presName="Name19" presStyleLbl="parChTrans1D2" presStyleIdx="0" presStyleCnt="2"/>
      <dgm:spPr/>
    </dgm:pt>
    <dgm:pt modelId="{F4BD1651-0CEA-463E-B3CC-EB94148643F2}" type="pres">
      <dgm:prSet presAssocID="{6104457E-9959-4FB0-AB5E-89F3F377D9AC}" presName="Name21" presStyleCnt="0"/>
      <dgm:spPr/>
    </dgm:pt>
    <dgm:pt modelId="{B5A45935-DBFA-42DF-87B8-51247C132E8A}" type="pres">
      <dgm:prSet presAssocID="{6104457E-9959-4FB0-AB5E-89F3F377D9AC}" presName="level2Shape" presStyleLbl="node2" presStyleIdx="0" presStyleCnt="2"/>
      <dgm:spPr/>
    </dgm:pt>
    <dgm:pt modelId="{F0B07FD2-CE90-4778-8321-F8B99563729A}" type="pres">
      <dgm:prSet presAssocID="{6104457E-9959-4FB0-AB5E-89F3F377D9AC}" presName="hierChild3" presStyleCnt="0"/>
      <dgm:spPr/>
    </dgm:pt>
    <dgm:pt modelId="{671E59B2-2B23-4976-B015-D08A13FDCA54}" type="pres">
      <dgm:prSet presAssocID="{A6659015-7A8A-4B2F-97B8-34291588EA20}" presName="Name19" presStyleLbl="parChTrans1D2" presStyleIdx="1" presStyleCnt="2"/>
      <dgm:spPr/>
    </dgm:pt>
    <dgm:pt modelId="{FECE549F-0CC6-4228-8CA7-BC88C6AD7855}" type="pres">
      <dgm:prSet presAssocID="{88A5CC11-20D2-4377-BB9D-D7A44AD7FD1C}" presName="Name21" presStyleCnt="0"/>
      <dgm:spPr/>
    </dgm:pt>
    <dgm:pt modelId="{BA28B05E-9BAA-49D0-9735-B3B70B44CFDE}" type="pres">
      <dgm:prSet presAssocID="{88A5CC11-20D2-4377-BB9D-D7A44AD7FD1C}" presName="level2Shape" presStyleLbl="node2" presStyleIdx="1" presStyleCnt="2"/>
      <dgm:spPr/>
    </dgm:pt>
    <dgm:pt modelId="{FAFD14C1-B6FD-444D-B8D1-2274026934FB}" type="pres">
      <dgm:prSet presAssocID="{88A5CC11-20D2-4377-BB9D-D7A44AD7FD1C}" presName="hierChild3" presStyleCnt="0"/>
      <dgm:spPr/>
    </dgm:pt>
    <dgm:pt modelId="{16B9CA24-963C-44E9-8403-62567127F87F}" type="pres">
      <dgm:prSet presAssocID="{5E3C7093-C29A-46AC-A65F-5657EA43D642}" presName="Name19" presStyleLbl="parChTrans1D3" presStyleIdx="0" presStyleCnt="2"/>
      <dgm:spPr/>
    </dgm:pt>
    <dgm:pt modelId="{F26B0BA0-C8F1-4DFC-A1BA-80BA69908B97}" type="pres">
      <dgm:prSet presAssocID="{F08B75A9-BA96-49DD-BAA3-7159E88AD506}" presName="Name21" presStyleCnt="0"/>
      <dgm:spPr/>
    </dgm:pt>
    <dgm:pt modelId="{D03BB57A-7781-4D9B-A526-AA36DDC45E8E}" type="pres">
      <dgm:prSet presAssocID="{F08B75A9-BA96-49DD-BAA3-7159E88AD506}" presName="level2Shape" presStyleLbl="node3" presStyleIdx="0" presStyleCnt="2"/>
      <dgm:spPr/>
    </dgm:pt>
    <dgm:pt modelId="{E9A0ECA9-B755-4A14-87AA-BB94162D5C8C}" type="pres">
      <dgm:prSet presAssocID="{F08B75A9-BA96-49DD-BAA3-7159E88AD506}" presName="hierChild3" presStyleCnt="0"/>
      <dgm:spPr/>
    </dgm:pt>
    <dgm:pt modelId="{8812C6D0-AA8C-463F-BB79-B44096CDEDA5}" type="pres">
      <dgm:prSet presAssocID="{4E0A5495-41C8-4EC2-903C-60D22D195DBC}" presName="Name19" presStyleLbl="parChTrans1D3" presStyleIdx="1" presStyleCnt="2"/>
      <dgm:spPr/>
    </dgm:pt>
    <dgm:pt modelId="{1298D429-713C-4224-971C-FB7D1269888F}" type="pres">
      <dgm:prSet presAssocID="{6069661B-7486-48E0-9FF4-D6E1973E5B84}" presName="Name21" presStyleCnt="0"/>
      <dgm:spPr/>
    </dgm:pt>
    <dgm:pt modelId="{7ECB9DED-35DF-4124-A063-9A813E301A58}" type="pres">
      <dgm:prSet presAssocID="{6069661B-7486-48E0-9FF4-D6E1973E5B84}" presName="level2Shape" presStyleLbl="node3" presStyleIdx="1" presStyleCnt="2"/>
      <dgm:spPr/>
    </dgm:pt>
    <dgm:pt modelId="{960B1D09-1278-49B7-A43E-04A23C4729CB}" type="pres">
      <dgm:prSet presAssocID="{6069661B-7486-48E0-9FF4-D6E1973E5B84}" presName="hierChild3" presStyleCnt="0"/>
      <dgm:spPr/>
    </dgm:pt>
    <dgm:pt modelId="{6FCBD130-89A2-4B15-A1B2-CE86AEA3E3F1}" type="pres">
      <dgm:prSet presAssocID="{02005AB1-7ABD-4D63-B29B-430D2378B680}" presName="bgShapesFlow" presStyleCnt="0"/>
      <dgm:spPr/>
    </dgm:pt>
  </dgm:ptLst>
  <dgm:cxnLst>
    <dgm:cxn modelId="{568FF301-DC6B-46DB-A04C-EFF3C60AEA33}" type="presOf" srcId="{BD873AD7-F758-405C-8855-AAD5E73D537F}" destId="{8A88D6F3-EF6C-40D8-A5B1-D7AD9CC127F2}" srcOrd="0" destOrd="0" presId="urn:microsoft.com/office/officeart/2005/8/layout/hierarchy6"/>
    <dgm:cxn modelId="{D64F540B-2F3F-4E09-B252-5C4C66D7FCEC}" type="presOf" srcId="{6104457E-9959-4FB0-AB5E-89F3F377D9AC}" destId="{B5A45935-DBFA-42DF-87B8-51247C132E8A}" srcOrd="0" destOrd="0" presId="urn:microsoft.com/office/officeart/2005/8/layout/hierarchy6"/>
    <dgm:cxn modelId="{15FE781C-7693-41FE-A517-627BF154068F}" type="presOf" srcId="{4E0A5495-41C8-4EC2-903C-60D22D195DBC}" destId="{8812C6D0-AA8C-463F-BB79-B44096CDEDA5}" srcOrd="0" destOrd="0" presId="urn:microsoft.com/office/officeart/2005/8/layout/hierarchy6"/>
    <dgm:cxn modelId="{47B2F421-D34D-4DF1-8911-ED4E5B1B7416}" type="presOf" srcId="{7D266D3F-F57E-4753-B8CE-B35E798AE5B4}" destId="{C29C5365-8C5D-40B0-B9A2-FE42333C90B3}" srcOrd="0" destOrd="0" presId="urn:microsoft.com/office/officeart/2005/8/layout/hierarchy6"/>
    <dgm:cxn modelId="{3C4B3C2E-9BD9-4B8B-A7FF-A1B0CD4F0CCD}" srcId="{88A5CC11-20D2-4377-BB9D-D7A44AD7FD1C}" destId="{F08B75A9-BA96-49DD-BAA3-7159E88AD506}" srcOrd="0" destOrd="0" parTransId="{5E3C7093-C29A-46AC-A65F-5657EA43D642}" sibTransId="{6648EC2D-7C75-4EBE-BC2B-BE01F701C9EF}"/>
    <dgm:cxn modelId="{C1BCE736-CE1F-4293-BAE3-93C69A02A4DB}" type="presOf" srcId="{88A5CC11-20D2-4377-BB9D-D7A44AD7FD1C}" destId="{BA28B05E-9BAA-49D0-9735-B3B70B44CFDE}" srcOrd="0" destOrd="0" presId="urn:microsoft.com/office/officeart/2005/8/layout/hierarchy6"/>
    <dgm:cxn modelId="{BB82F95B-C012-4803-8029-5C9018FDF72E}" type="presOf" srcId="{6069661B-7486-48E0-9FF4-D6E1973E5B84}" destId="{7ECB9DED-35DF-4124-A063-9A813E301A58}" srcOrd="0" destOrd="0" presId="urn:microsoft.com/office/officeart/2005/8/layout/hierarchy6"/>
    <dgm:cxn modelId="{AEC0F442-F289-406C-824F-07C0E2A41FB4}" type="presOf" srcId="{5E3C7093-C29A-46AC-A65F-5657EA43D642}" destId="{16B9CA24-963C-44E9-8403-62567127F87F}" srcOrd="0" destOrd="0" presId="urn:microsoft.com/office/officeart/2005/8/layout/hierarchy6"/>
    <dgm:cxn modelId="{86F82C68-C16B-4784-A9CF-E4D715FEDBD1}" type="presOf" srcId="{A6659015-7A8A-4B2F-97B8-34291588EA20}" destId="{671E59B2-2B23-4976-B015-D08A13FDCA54}" srcOrd="0" destOrd="0" presId="urn:microsoft.com/office/officeart/2005/8/layout/hierarchy6"/>
    <dgm:cxn modelId="{EF7B3180-52AA-47E8-B3D2-A8A1291AC02A}" srcId="{88A5CC11-20D2-4377-BB9D-D7A44AD7FD1C}" destId="{6069661B-7486-48E0-9FF4-D6E1973E5B84}" srcOrd="1" destOrd="0" parTransId="{4E0A5495-41C8-4EC2-903C-60D22D195DBC}" sibTransId="{0F441029-4DEC-4DF4-9932-4A99E5A1A0DF}"/>
    <dgm:cxn modelId="{BCDDAF9F-5B77-420D-B8D5-4FBC68E301EA}" type="presOf" srcId="{F08B75A9-BA96-49DD-BAA3-7159E88AD506}" destId="{D03BB57A-7781-4D9B-A526-AA36DDC45E8E}" srcOrd="0" destOrd="0" presId="urn:microsoft.com/office/officeart/2005/8/layout/hierarchy6"/>
    <dgm:cxn modelId="{08DA0FA0-D9C9-46F9-94AC-9B5F3761DF30}" srcId="{02005AB1-7ABD-4D63-B29B-430D2378B680}" destId="{BD873AD7-F758-405C-8855-AAD5E73D537F}" srcOrd="0" destOrd="0" parTransId="{B009D1E2-9F50-45A4-97CC-FC0DC5C49988}" sibTransId="{3551B10E-CCBB-4C8E-9F3E-845BBB84D765}"/>
    <dgm:cxn modelId="{FA3D23B2-20D9-4F44-8C7F-BEC35590BF46}" srcId="{BD873AD7-F758-405C-8855-AAD5E73D537F}" destId="{88A5CC11-20D2-4377-BB9D-D7A44AD7FD1C}" srcOrd="1" destOrd="0" parTransId="{A6659015-7A8A-4B2F-97B8-34291588EA20}" sibTransId="{71F45643-BC51-45C5-9EA5-D5CBF1D15DA5}"/>
    <dgm:cxn modelId="{E444CECE-21E3-48D1-ABA7-5DAE07DF65CA}" type="presOf" srcId="{02005AB1-7ABD-4D63-B29B-430D2378B680}" destId="{E68BD6AE-C0AF-4E14-A175-C16DB9647324}" srcOrd="0" destOrd="0" presId="urn:microsoft.com/office/officeart/2005/8/layout/hierarchy6"/>
    <dgm:cxn modelId="{591B34E4-E7CB-4675-8C73-2AE2E090954A}" srcId="{BD873AD7-F758-405C-8855-AAD5E73D537F}" destId="{6104457E-9959-4FB0-AB5E-89F3F377D9AC}" srcOrd="0" destOrd="0" parTransId="{7D266D3F-F57E-4753-B8CE-B35E798AE5B4}" sibTransId="{072009C2-9599-4DB7-B160-741D955CAAD2}"/>
    <dgm:cxn modelId="{115E7B62-6CF3-48F1-AA29-7F9670C70C2F}" type="presParOf" srcId="{E68BD6AE-C0AF-4E14-A175-C16DB9647324}" destId="{B8BAFE93-EF5B-4747-870D-98F2A96C5DE8}" srcOrd="0" destOrd="0" presId="urn:microsoft.com/office/officeart/2005/8/layout/hierarchy6"/>
    <dgm:cxn modelId="{3F738483-7759-4E43-9D86-35CF1868074C}" type="presParOf" srcId="{B8BAFE93-EF5B-4747-870D-98F2A96C5DE8}" destId="{BEE2B9E6-E8D3-4D78-A128-69FF64FEED7F}" srcOrd="0" destOrd="0" presId="urn:microsoft.com/office/officeart/2005/8/layout/hierarchy6"/>
    <dgm:cxn modelId="{B19BAE07-23F3-424F-BA69-AE0EBA03F5BB}" type="presParOf" srcId="{BEE2B9E6-E8D3-4D78-A128-69FF64FEED7F}" destId="{7CD7FE2D-8151-4DB7-AD7F-D6818BCCFD2B}" srcOrd="0" destOrd="0" presId="urn:microsoft.com/office/officeart/2005/8/layout/hierarchy6"/>
    <dgm:cxn modelId="{ED7CE6DC-7876-4B97-8D58-45AD67C1799D}" type="presParOf" srcId="{7CD7FE2D-8151-4DB7-AD7F-D6818BCCFD2B}" destId="{8A88D6F3-EF6C-40D8-A5B1-D7AD9CC127F2}" srcOrd="0" destOrd="0" presId="urn:microsoft.com/office/officeart/2005/8/layout/hierarchy6"/>
    <dgm:cxn modelId="{41173DD3-2C6E-4549-A179-F75F3EC48FDB}" type="presParOf" srcId="{7CD7FE2D-8151-4DB7-AD7F-D6818BCCFD2B}" destId="{21733495-521C-4DD5-9D64-F833A1D70B14}" srcOrd="1" destOrd="0" presId="urn:microsoft.com/office/officeart/2005/8/layout/hierarchy6"/>
    <dgm:cxn modelId="{2FE7288A-E1E9-4F91-8DA9-114AA5740D18}" type="presParOf" srcId="{21733495-521C-4DD5-9D64-F833A1D70B14}" destId="{C29C5365-8C5D-40B0-B9A2-FE42333C90B3}" srcOrd="0" destOrd="0" presId="urn:microsoft.com/office/officeart/2005/8/layout/hierarchy6"/>
    <dgm:cxn modelId="{F1116566-BEEC-42B9-BE77-9CBA402D2E7F}" type="presParOf" srcId="{21733495-521C-4DD5-9D64-F833A1D70B14}" destId="{F4BD1651-0CEA-463E-B3CC-EB94148643F2}" srcOrd="1" destOrd="0" presId="urn:microsoft.com/office/officeart/2005/8/layout/hierarchy6"/>
    <dgm:cxn modelId="{D2F904A7-5BFC-4B6E-BDCB-D43395F332A3}" type="presParOf" srcId="{F4BD1651-0CEA-463E-B3CC-EB94148643F2}" destId="{B5A45935-DBFA-42DF-87B8-51247C132E8A}" srcOrd="0" destOrd="0" presId="urn:microsoft.com/office/officeart/2005/8/layout/hierarchy6"/>
    <dgm:cxn modelId="{E9C658FB-31D8-46EC-9046-2D19786DAC21}" type="presParOf" srcId="{F4BD1651-0CEA-463E-B3CC-EB94148643F2}" destId="{F0B07FD2-CE90-4778-8321-F8B99563729A}" srcOrd="1" destOrd="0" presId="urn:microsoft.com/office/officeart/2005/8/layout/hierarchy6"/>
    <dgm:cxn modelId="{DAD6118F-0343-453B-BA03-D7EBF59D8B2A}" type="presParOf" srcId="{21733495-521C-4DD5-9D64-F833A1D70B14}" destId="{671E59B2-2B23-4976-B015-D08A13FDCA54}" srcOrd="2" destOrd="0" presId="urn:microsoft.com/office/officeart/2005/8/layout/hierarchy6"/>
    <dgm:cxn modelId="{F2DB62B0-89E8-4165-9CDD-FC5CAFDE383C}" type="presParOf" srcId="{21733495-521C-4DD5-9D64-F833A1D70B14}" destId="{FECE549F-0CC6-4228-8CA7-BC88C6AD7855}" srcOrd="3" destOrd="0" presId="urn:microsoft.com/office/officeart/2005/8/layout/hierarchy6"/>
    <dgm:cxn modelId="{B21C0986-A50A-49E1-831F-6369E4FBE606}" type="presParOf" srcId="{FECE549F-0CC6-4228-8CA7-BC88C6AD7855}" destId="{BA28B05E-9BAA-49D0-9735-B3B70B44CFDE}" srcOrd="0" destOrd="0" presId="urn:microsoft.com/office/officeart/2005/8/layout/hierarchy6"/>
    <dgm:cxn modelId="{54A2D674-5C61-4F78-87C1-C7B9094BA4C1}" type="presParOf" srcId="{FECE549F-0CC6-4228-8CA7-BC88C6AD7855}" destId="{FAFD14C1-B6FD-444D-B8D1-2274026934FB}" srcOrd="1" destOrd="0" presId="urn:microsoft.com/office/officeart/2005/8/layout/hierarchy6"/>
    <dgm:cxn modelId="{9BBE787F-0B12-4606-B8D0-E95B2815F7DF}" type="presParOf" srcId="{FAFD14C1-B6FD-444D-B8D1-2274026934FB}" destId="{16B9CA24-963C-44E9-8403-62567127F87F}" srcOrd="0" destOrd="0" presId="urn:microsoft.com/office/officeart/2005/8/layout/hierarchy6"/>
    <dgm:cxn modelId="{8AD55091-872E-4114-9B51-F55D69D2E1FE}" type="presParOf" srcId="{FAFD14C1-B6FD-444D-B8D1-2274026934FB}" destId="{F26B0BA0-C8F1-4DFC-A1BA-80BA69908B97}" srcOrd="1" destOrd="0" presId="urn:microsoft.com/office/officeart/2005/8/layout/hierarchy6"/>
    <dgm:cxn modelId="{8973FF97-1156-41BC-A42D-69A37F003D69}" type="presParOf" srcId="{F26B0BA0-C8F1-4DFC-A1BA-80BA69908B97}" destId="{D03BB57A-7781-4D9B-A526-AA36DDC45E8E}" srcOrd="0" destOrd="0" presId="urn:microsoft.com/office/officeart/2005/8/layout/hierarchy6"/>
    <dgm:cxn modelId="{5DB799E4-4701-4D63-B924-7651DF2F60D9}" type="presParOf" srcId="{F26B0BA0-C8F1-4DFC-A1BA-80BA69908B97}" destId="{E9A0ECA9-B755-4A14-87AA-BB94162D5C8C}" srcOrd="1" destOrd="0" presId="urn:microsoft.com/office/officeart/2005/8/layout/hierarchy6"/>
    <dgm:cxn modelId="{87DE9BE1-EE64-4595-BB1A-210650DAAA46}" type="presParOf" srcId="{FAFD14C1-B6FD-444D-B8D1-2274026934FB}" destId="{8812C6D0-AA8C-463F-BB79-B44096CDEDA5}" srcOrd="2" destOrd="0" presId="urn:microsoft.com/office/officeart/2005/8/layout/hierarchy6"/>
    <dgm:cxn modelId="{7CCE474A-E836-4F95-9D23-48CDB3B8F023}" type="presParOf" srcId="{FAFD14C1-B6FD-444D-B8D1-2274026934FB}" destId="{1298D429-713C-4224-971C-FB7D1269888F}" srcOrd="3" destOrd="0" presId="urn:microsoft.com/office/officeart/2005/8/layout/hierarchy6"/>
    <dgm:cxn modelId="{2272F35B-B260-4CE8-9E42-6E7A3837CC89}" type="presParOf" srcId="{1298D429-713C-4224-971C-FB7D1269888F}" destId="{7ECB9DED-35DF-4124-A063-9A813E301A58}" srcOrd="0" destOrd="0" presId="urn:microsoft.com/office/officeart/2005/8/layout/hierarchy6"/>
    <dgm:cxn modelId="{5167730D-592B-40F9-8F06-1CB88F070984}" type="presParOf" srcId="{1298D429-713C-4224-971C-FB7D1269888F}" destId="{960B1D09-1278-49B7-A43E-04A23C4729CB}" srcOrd="1" destOrd="0" presId="urn:microsoft.com/office/officeart/2005/8/layout/hierarchy6"/>
    <dgm:cxn modelId="{2328246F-6E6E-4F0C-A8A5-9485B4687FBF}" type="presParOf" srcId="{E68BD6AE-C0AF-4E14-A175-C16DB9647324}" destId="{6FCBD130-89A2-4B15-A1B2-CE86AEA3E3F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8D6F3-EF6C-40D8-A5B1-D7AD9CC127F2}">
      <dsp:nvSpPr>
        <dsp:cNvPr id="0" name=""/>
        <dsp:cNvSpPr/>
      </dsp:nvSpPr>
      <dsp:spPr>
        <a:xfrm>
          <a:off x="1371692" y="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klasifikační metody</a:t>
          </a:r>
        </a:p>
      </dsp:txBody>
      <dsp:txXfrm>
        <a:off x="1403989" y="32297"/>
        <a:ext cx="1589480" cy="1038122"/>
      </dsp:txXfrm>
    </dsp:sp>
    <dsp:sp modelId="{C29C5365-8C5D-40B0-B9A2-FE42333C90B3}">
      <dsp:nvSpPr>
        <dsp:cNvPr id="0" name=""/>
        <dsp:cNvSpPr/>
      </dsp:nvSpPr>
      <dsp:spPr>
        <a:xfrm>
          <a:off x="1123581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2232"/>
              </a:lnTo>
              <a:lnTo>
                <a:pt x="0" y="222232"/>
              </a:lnTo>
              <a:lnTo>
                <a:pt x="0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45935-DBFA-42DF-87B8-51247C132E8A}">
      <dsp:nvSpPr>
        <dsp:cNvPr id="0" name=""/>
        <dsp:cNvSpPr/>
      </dsp:nvSpPr>
      <dsp:spPr>
        <a:xfrm>
          <a:off x="296544" y="154718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 err="1"/>
            <a:t>nehierarchické</a:t>
          </a:r>
          <a:r>
            <a:rPr lang="cs-CZ" sz="1600" kern="1200" dirty="0"/>
            <a:t> (</a:t>
          </a:r>
          <a:r>
            <a:rPr lang="cs-CZ" sz="1600" i="1" kern="1200" dirty="0"/>
            <a:t>K-</a:t>
          </a:r>
          <a:r>
            <a:rPr lang="cs-CZ" sz="1600" i="1" kern="1200" dirty="0" err="1"/>
            <a:t>means</a:t>
          </a:r>
          <a:r>
            <a:rPr lang="cs-CZ" sz="1600" i="1" kern="1200" dirty="0"/>
            <a:t> </a:t>
          </a:r>
          <a:r>
            <a:rPr lang="cs-CZ" sz="1600" i="1" kern="1200" dirty="0" err="1"/>
            <a:t>partitioning</a:t>
          </a:r>
          <a:r>
            <a:rPr lang="cs-CZ" sz="1600" i="1" kern="1200" dirty="0"/>
            <a:t>, PAM</a:t>
          </a:r>
          <a:r>
            <a:rPr lang="cs-CZ" sz="1600" kern="1200" dirty="0"/>
            <a:t>)</a:t>
          </a:r>
        </a:p>
      </dsp:txBody>
      <dsp:txXfrm>
        <a:off x="328841" y="1579477"/>
        <a:ext cx="1589480" cy="1038122"/>
      </dsp:txXfrm>
    </dsp:sp>
    <dsp:sp modelId="{671E59B2-2B23-4976-B015-D08A13FDCA54}">
      <dsp:nvSpPr>
        <dsp:cNvPr id="0" name=""/>
        <dsp:cNvSpPr/>
      </dsp:nvSpPr>
      <dsp:spPr>
        <a:xfrm>
          <a:off x="2198729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232"/>
              </a:lnTo>
              <a:lnTo>
                <a:pt x="1075148" y="222232"/>
              </a:lnTo>
              <a:lnTo>
                <a:pt x="1075148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8B05E-9BAA-49D0-9735-B3B70B44CFDE}">
      <dsp:nvSpPr>
        <dsp:cNvPr id="0" name=""/>
        <dsp:cNvSpPr/>
      </dsp:nvSpPr>
      <dsp:spPr>
        <a:xfrm>
          <a:off x="2446840" y="154718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hierarchické</a:t>
          </a:r>
        </a:p>
      </dsp:txBody>
      <dsp:txXfrm>
        <a:off x="2479137" y="1579477"/>
        <a:ext cx="1589480" cy="1038122"/>
      </dsp:txXfrm>
    </dsp:sp>
    <dsp:sp modelId="{16B9CA24-963C-44E9-8403-62567127F87F}">
      <dsp:nvSpPr>
        <dsp:cNvPr id="0" name=""/>
        <dsp:cNvSpPr/>
      </dsp:nvSpPr>
      <dsp:spPr>
        <a:xfrm>
          <a:off x="2198729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0543"/>
              </a:lnTo>
              <a:lnTo>
                <a:pt x="0" y="220543"/>
              </a:lnTo>
              <a:lnTo>
                <a:pt x="0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3BB57A-7781-4D9B-A526-AA36DDC45E8E}">
      <dsp:nvSpPr>
        <dsp:cNvPr id="0" name=""/>
        <dsp:cNvSpPr/>
      </dsp:nvSpPr>
      <dsp:spPr>
        <a:xfrm>
          <a:off x="1371692" y="3090983"/>
          <a:ext cx="1654074" cy="1102716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 err="1"/>
            <a:t>divisivní</a:t>
          </a:r>
          <a:r>
            <a:rPr lang="en-US" sz="1600" kern="1200" dirty="0"/>
            <a:t> (TWINSPAN</a:t>
          </a:r>
          <a:r>
            <a:rPr lang="cs-CZ" sz="1600" kern="1200" dirty="0"/>
            <a:t>, </a:t>
          </a:r>
          <a:r>
            <a:rPr lang="cs-CZ" sz="1600" kern="1200" dirty="0" err="1"/>
            <a:t>Isopam</a:t>
          </a:r>
          <a:r>
            <a:rPr lang="en-US" sz="1600" kern="1200" dirty="0"/>
            <a:t>)</a:t>
          </a:r>
          <a:endParaRPr lang="cs-CZ" sz="1600" kern="1200" dirty="0"/>
        </a:p>
      </dsp:txBody>
      <dsp:txXfrm>
        <a:off x="1403989" y="3123280"/>
        <a:ext cx="1589480" cy="1038122"/>
      </dsp:txXfrm>
    </dsp:sp>
    <dsp:sp modelId="{8812C6D0-AA8C-463F-BB79-B44096CDEDA5}">
      <dsp:nvSpPr>
        <dsp:cNvPr id="0" name=""/>
        <dsp:cNvSpPr/>
      </dsp:nvSpPr>
      <dsp:spPr>
        <a:xfrm>
          <a:off x="3273878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543"/>
              </a:lnTo>
              <a:lnTo>
                <a:pt x="1075148" y="220543"/>
              </a:lnTo>
              <a:lnTo>
                <a:pt x="1075148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B9DED-35DF-4124-A063-9A813E301A58}">
      <dsp:nvSpPr>
        <dsp:cNvPr id="0" name=""/>
        <dsp:cNvSpPr/>
      </dsp:nvSpPr>
      <dsp:spPr>
        <a:xfrm>
          <a:off x="3521989" y="3090983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 err="1"/>
            <a:t>aglomerativní</a:t>
          </a:r>
          <a:endParaRPr lang="cs-CZ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(klasická </a:t>
          </a:r>
          <a:r>
            <a:rPr lang="cs-CZ" sz="1600" i="1" kern="1200" dirty="0"/>
            <a:t>cluster </a:t>
          </a:r>
          <a:r>
            <a:rPr lang="cs-CZ" sz="1600" i="1" kern="1200" dirty="0" err="1"/>
            <a:t>analysis</a:t>
          </a:r>
          <a:r>
            <a:rPr lang="cs-CZ" sz="1600" i="0" kern="1200" dirty="0"/>
            <a:t>)</a:t>
          </a:r>
          <a:endParaRPr lang="cs-CZ" sz="1600" kern="1200" dirty="0"/>
        </a:p>
      </dsp:txBody>
      <dsp:txXfrm>
        <a:off x="3554286" y="3123280"/>
        <a:ext cx="1589480" cy="10381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181A0-8005-433B-BF8C-7E799326B855}" type="datetimeFigureOut">
              <a:rPr lang="cs-CZ" smtClean="0"/>
              <a:pPr/>
              <a:t>25.04.2022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794E5-7CA4-460A-AE3E-35881FEAFE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843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87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989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801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285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V</a:t>
            </a:r>
            <a:r>
              <a:rPr lang="cs-CZ" dirty="0"/>
              <a:t>ýsledná</a:t>
            </a:r>
            <a:r>
              <a:rPr lang="cs-CZ" baseline="0" dirty="0"/>
              <a:t> tabulka je seřazena ve dvou směrech – sloupce jsou seřazeny podle výsledků dělení, druhy jsou seřazeny do bloků podle druhů charakteristických pro jednotlivé skupiny snímků. Takto tabulka připomíná tabulku fytocenologických snímků.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599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095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1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5776" y="2130426"/>
            <a:ext cx="4032448" cy="1470025"/>
          </a:xfrm>
        </p:spPr>
        <p:txBody>
          <a:bodyPr>
            <a:normAutofit/>
          </a:bodyPr>
          <a:lstStyle>
            <a:lvl1pPr>
              <a:defRPr sz="3600" cap="small" baseline="0"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6" y="4268688"/>
            <a:ext cx="2736304" cy="456456"/>
          </a:xfrm>
        </p:spPr>
        <p:txBody>
          <a:bodyPr>
            <a:normAutofit/>
          </a:bodyPr>
          <a:lstStyle>
            <a:lvl1pPr marL="0" indent="0" algn="ctr">
              <a:buNone/>
              <a:defRPr sz="1600" cap="sm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366D-0193-409D-9119-634263E5DAA1}" type="datetime1">
              <a:rPr lang="cs-CZ" smtClean="0"/>
              <a:pPr/>
              <a:t>25.04.2022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25557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B461-E822-48AD-8EC7-4697F3CE2719}" type="datetime1">
              <a:rPr lang="cs-CZ" smtClean="0"/>
              <a:pPr/>
              <a:t>25.04.2022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2FB9-17F7-46EE-B797-F34E1C68102E}" type="datetime1">
              <a:rPr lang="cs-CZ" smtClean="0"/>
              <a:pPr/>
              <a:t>25.04.2022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 userDrawn="1"/>
        </p:nvSpPr>
        <p:spPr>
          <a:xfrm>
            <a:off x="8604448" y="6364550"/>
            <a:ext cx="432048" cy="4152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>
            <a:noAutofit/>
          </a:bodyPr>
          <a:lstStyle>
            <a:lvl1pPr algn="l">
              <a:defRPr sz="2800" cap="small" baseline="0">
                <a:solidFill>
                  <a:schemeClr val="accent3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713388"/>
          </a:xfrm>
        </p:spPr>
        <p:txBody>
          <a:bodyPr/>
          <a:lstStyle>
            <a:lvl1pPr>
              <a:buFont typeface="Courier New" pitchFamily="49" charset="0"/>
              <a:buChar char="o"/>
              <a:defRPr sz="2400"/>
            </a:lvl1pPr>
            <a:lvl2pP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buFont typeface="Calibri" pitchFamily="34" charset="0"/>
              <a:buChar char="-"/>
              <a:defRPr sz="1400">
                <a:solidFill>
                  <a:schemeClr val="accent3"/>
                </a:solidFill>
              </a:defRPr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B537-9A63-454B-A0DB-CD0B66DCB7FD}" type="datetime1">
              <a:rPr lang="cs-CZ" smtClean="0"/>
              <a:pPr/>
              <a:t>25.04.2022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  <a:noFill/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123728" y="3861048"/>
            <a:ext cx="6476256" cy="1362075"/>
          </a:xfrm>
        </p:spPr>
        <p:txBody>
          <a:bodyPr anchor="t">
            <a:normAutofit/>
          </a:bodyPr>
          <a:lstStyle>
            <a:lvl1pPr algn="l">
              <a:defRPr sz="2800" b="1" cap="small" baseline="0"/>
            </a:lvl1pPr>
          </a:lstStyle>
          <a:p>
            <a:r>
              <a:rPr lang="cs-CZ"/>
              <a:t>Nadpis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FD0-6138-499F-86AA-8BE0B76769BE}" type="datetime1">
              <a:rPr lang="cs-CZ" smtClean="0"/>
              <a:pPr/>
              <a:t>25.04.2022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B36B-00EA-4F9B-A179-75434F2109A9}" type="datetime1">
              <a:rPr lang="cs-CZ" smtClean="0"/>
              <a:pPr/>
              <a:t>25.04.2022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32304-C18A-455D-8328-5DDFC17E7A22}" type="datetime1">
              <a:rPr lang="cs-CZ" smtClean="0"/>
              <a:pPr/>
              <a:t>25.04.2022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12C5-6AA6-476E-AB8B-6E04E75A4042}" type="datetime1">
              <a:rPr lang="cs-CZ" smtClean="0"/>
              <a:pPr/>
              <a:t>25.04.2022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5CA-3688-410D-A590-7CAF3C9872D2}" type="datetime1">
              <a:rPr lang="cs-CZ" smtClean="0"/>
              <a:pPr/>
              <a:t>25.04.2022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155DA-BFF7-4977-B9BC-75FD3F7C0145}" type="datetime1">
              <a:rPr lang="cs-CZ" smtClean="0"/>
              <a:pPr/>
              <a:t>25.04.2022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6179-565C-4444-9957-D5E730043A45}" type="datetime1">
              <a:rPr lang="cs-CZ" smtClean="0"/>
              <a:pPr/>
              <a:t>25.04.2022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2084-1223-4ED4-B620-CABB02494E46}" type="datetime1">
              <a:rPr lang="cs-CZ" smtClean="0"/>
              <a:pPr/>
              <a:t>25.04.2022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.muni.cz/botany/juice/" TargetMode="External"/><Relationship Id="rId2" Type="http://schemas.openxmlformats.org/officeDocument/2006/relationships/hyperlink" Target="https://github.com/jarioksa/twinspa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Klasifikace</a:t>
            </a:r>
            <a:br>
              <a:rPr lang="cs-CZ">
                <a:solidFill>
                  <a:srgbClr val="00B0F0"/>
                </a:solidFill>
              </a:rPr>
            </a:b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46975348"/>
              </p:ext>
            </p:extLst>
          </p:nvPr>
        </p:nvGraphicFramePr>
        <p:xfrm>
          <a:off x="1547664" y="1392162"/>
          <a:ext cx="5472608" cy="4197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Skupina 47"/>
          <p:cNvGrpSpPr/>
          <p:nvPr/>
        </p:nvGrpSpPr>
        <p:grpSpPr>
          <a:xfrm>
            <a:off x="539552" y="3148948"/>
            <a:ext cx="857256" cy="571504"/>
            <a:chOff x="642910" y="2285992"/>
            <a:chExt cx="857256" cy="571504"/>
          </a:xfrm>
        </p:grpSpPr>
        <p:cxnSp>
          <p:nvCxnSpPr>
            <p:cNvPr id="7" name="Přímá spojovací čára 6"/>
            <p:cNvCxnSpPr/>
            <p:nvPr/>
          </p:nvCxnSpPr>
          <p:spPr>
            <a:xfrm rot="5400000">
              <a:off x="500034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ovací čára 7"/>
            <p:cNvCxnSpPr/>
            <p:nvPr/>
          </p:nvCxnSpPr>
          <p:spPr>
            <a:xfrm rot="5400000">
              <a:off x="785786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8"/>
            <p:cNvCxnSpPr/>
            <p:nvPr/>
          </p:nvCxnSpPr>
          <p:spPr>
            <a:xfrm rot="5400000">
              <a:off x="1071538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9"/>
            <p:cNvCxnSpPr/>
            <p:nvPr/>
          </p:nvCxnSpPr>
          <p:spPr>
            <a:xfrm rot="5400000">
              <a:off x="1357290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čára 10"/>
            <p:cNvCxnSpPr/>
            <p:nvPr/>
          </p:nvCxnSpPr>
          <p:spPr>
            <a:xfrm rot="10800000">
              <a:off x="642910" y="2571744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5400000">
              <a:off x="928662" y="242886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Skupina 48"/>
          <p:cNvGrpSpPr/>
          <p:nvPr/>
        </p:nvGrpSpPr>
        <p:grpSpPr>
          <a:xfrm>
            <a:off x="1566698" y="4578054"/>
            <a:ext cx="857256" cy="857256"/>
            <a:chOff x="2071670" y="3357562"/>
            <a:chExt cx="857256" cy="857256"/>
          </a:xfrm>
        </p:grpSpPr>
        <p:cxnSp>
          <p:nvCxnSpPr>
            <p:cNvPr id="14" name="Přímá spojovací čára 13"/>
            <p:cNvCxnSpPr/>
            <p:nvPr/>
          </p:nvCxnSpPr>
          <p:spPr>
            <a:xfrm rot="5400000">
              <a:off x="192879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ovací čára 14"/>
            <p:cNvCxnSpPr/>
            <p:nvPr/>
          </p:nvCxnSpPr>
          <p:spPr>
            <a:xfrm rot="5400000">
              <a:off x="2500298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5400000">
              <a:off x="2214546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>
              <a:off x="2786050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17"/>
            <p:cNvCxnSpPr/>
            <p:nvPr/>
          </p:nvCxnSpPr>
          <p:spPr>
            <a:xfrm rot="10800000">
              <a:off x="2071670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ovací čára 18"/>
            <p:cNvCxnSpPr/>
            <p:nvPr/>
          </p:nvCxnSpPr>
          <p:spPr>
            <a:xfrm rot="10800000">
              <a:off x="2643174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5400000">
              <a:off x="2071670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>
              <a:off x="2643174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ovací čára 21"/>
            <p:cNvCxnSpPr/>
            <p:nvPr/>
          </p:nvCxnSpPr>
          <p:spPr>
            <a:xfrm rot="10800000">
              <a:off x="2214546" y="3643314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 rot="5400000">
              <a:off x="2357422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Skupina 49"/>
          <p:cNvGrpSpPr/>
          <p:nvPr/>
        </p:nvGrpSpPr>
        <p:grpSpPr>
          <a:xfrm>
            <a:off x="7275186" y="4355356"/>
            <a:ext cx="714380" cy="1143008"/>
            <a:chOff x="7572396" y="3357562"/>
            <a:chExt cx="714380" cy="1143008"/>
          </a:xfrm>
        </p:grpSpPr>
        <p:cxnSp>
          <p:nvCxnSpPr>
            <p:cNvPr id="25" name="Přímá spojovací čára 24"/>
            <p:cNvCxnSpPr/>
            <p:nvPr/>
          </p:nvCxnSpPr>
          <p:spPr>
            <a:xfrm rot="5400000">
              <a:off x="7143768" y="4071942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čára 25"/>
            <p:cNvCxnSpPr/>
            <p:nvPr/>
          </p:nvCxnSpPr>
          <p:spPr>
            <a:xfrm rot="5400000">
              <a:off x="7858148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 rot="5400000">
              <a:off x="7643834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ovací čára 27"/>
            <p:cNvCxnSpPr/>
            <p:nvPr/>
          </p:nvCxnSpPr>
          <p:spPr>
            <a:xfrm rot="10800000">
              <a:off x="7572396" y="3643314"/>
              <a:ext cx="428628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ovací čára 28"/>
            <p:cNvCxnSpPr/>
            <p:nvPr/>
          </p:nvCxnSpPr>
          <p:spPr>
            <a:xfrm rot="10800000">
              <a:off x="7858148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/>
            <p:nvPr/>
          </p:nvCxnSpPr>
          <p:spPr>
            <a:xfrm rot="5400000">
              <a:off x="7572396" y="4214818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/>
            <p:nvPr/>
          </p:nvCxnSpPr>
          <p:spPr>
            <a:xfrm rot="5400000">
              <a:off x="800102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/>
          </p:nvCxnSpPr>
          <p:spPr>
            <a:xfrm rot="5400000">
              <a:off x="8143899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ovací čára 32"/>
            <p:cNvCxnSpPr/>
            <p:nvPr/>
          </p:nvCxnSpPr>
          <p:spPr>
            <a:xfrm rot="5400000">
              <a:off x="7929585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čára 33"/>
            <p:cNvCxnSpPr/>
            <p:nvPr/>
          </p:nvCxnSpPr>
          <p:spPr>
            <a:xfrm rot="10800000">
              <a:off x="8072462" y="4214818"/>
              <a:ext cx="21431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Přímá spojovací šipka 34"/>
          <p:cNvCxnSpPr/>
          <p:nvPr/>
        </p:nvCxnSpPr>
        <p:spPr>
          <a:xfrm rot="5400000">
            <a:off x="936390" y="5048386"/>
            <a:ext cx="79208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 rot="16200000" flipV="1">
            <a:off x="7695170" y="5040002"/>
            <a:ext cx="945282" cy="917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228F6-F688-4CAE-8A1D-55C536911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Isopam</a:t>
            </a:r>
            <a:endParaRPr lang="LID4096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33DCDB-86DF-4819-9C84-07BE0F0D4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Vytváří pěkné výsledky – zvlášť jsou-li promítány do </a:t>
            </a:r>
            <a:r>
              <a:rPr lang="cs-CZ" dirty="0" err="1"/>
              <a:t>PCoA</a:t>
            </a:r>
            <a:endParaRPr lang="cs-CZ" dirty="0"/>
          </a:p>
          <a:p>
            <a:r>
              <a:rPr lang="cs-CZ" dirty="0"/>
              <a:t>Dobře implementovaný v R</a:t>
            </a:r>
          </a:p>
          <a:p>
            <a:r>
              <a:rPr lang="cs-CZ" dirty="0"/>
              <a:t>Pěkné výstupy včetně popisu shluků</a:t>
            </a:r>
          </a:p>
          <a:p>
            <a:r>
              <a:rPr lang="cs-CZ" dirty="0"/>
              <a:t>Náročný na výkon počítače</a:t>
            </a:r>
          </a:p>
          <a:p>
            <a:pPr lvl="1"/>
            <a:r>
              <a:rPr lang="cs-CZ" dirty="0"/>
              <a:t>Maximálně jednotky tisíc vzorků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938A07-44E2-41F3-83CC-216F0F2EE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10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D623B9A-3245-4F8F-898A-56E3AAF565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3558854"/>
            <a:ext cx="7088606" cy="2799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647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TWINSPAN</a:t>
            </a:r>
            <a:br>
              <a:rPr lang="en-US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en-US">
                <a:solidFill>
                  <a:srgbClr val="0070C0"/>
                </a:solidFill>
              </a:rPr>
              <a:t>Two Way INdicator Species A</a:t>
            </a:r>
            <a:r>
              <a:rPr lang="cs-CZ">
                <a:solidFill>
                  <a:srgbClr val="0070C0"/>
                </a:solidFill>
              </a:rPr>
              <a:t>n</a:t>
            </a:r>
            <a:r>
              <a:rPr lang="en-US">
                <a:solidFill>
                  <a:srgbClr val="0070C0"/>
                </a:solidFill>
              </a:rPr>
              <a:t>alysis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divi</a:t>
            </a:r>
            <a:r>
              <a:rPr lang="en-US" sz="1800" dirty="0"/>
              <a:t>s</a:t>
            </a:r>
            <a:r>
              <a:rPr lang="cs-CZ" sz="1800" dirty="0"/>
              <a:t>ivní metoda</a:t>
            </a:r>
          </a:p>
          <a:p>
            <a:pPr lvl="1"/>
            <a:r>
              <a:rPr lang="cs-CZ" sz="1600" dirty="0"/>
              <a:t>začíná dělením celého souboru vzorků a postupuje směrem dolů</a:t>
            </a:r>
          </a:p>
          <a:p>
            <a:pPr lvl="1"/>
            <a:r>
              <a:rPr lang="cs-CZ" sz="1600" dirty="0"/>
              <a:t>skupina se dále nedělí, pokud je příliš malá, nebo bylo dosaženo dělení do požadované úrovně</a:t>
            </a:r>
          </a:p>
          <a:p>
            <a:r>
              <a:rPr lang="cs-CZ" sz="1800" dirty="0"/>
              <a:t>polytetická metoda</a:t>
            </a:r>
          </a:p>
          <a:p>
            <a:pPr lvl="1"/>
            <a:r>
              <a:rPr lang="cs-CZ" sz="1600" dirty="0"/>
              <a:t>každé dělení závisí na </a:t>
            </a:r>
            <a:r>
              <a:rPr lang="cs-CZ" sz="1600" b="1" dirty="0"/>
              <a:t>několika (indikačních) druzích</a:t>
            </a:r>
            <a:r>
              <a:rPr lang="cs-CZ" sz="1600" dirty="0"/>
              <a:t> (x monotetická metoda – dělení ovlivňuje jediný druh)</a:t>
            </a:r>
          </a:p>
          <a:p>
            <a:r>
              <a:rPr lang="cs-CZ" sz="1800" dirty="0"/>
              <a:t>metoda velmi oblíbená mezi vegetačními ekology</a:t>
            </a:r>
          </a:p>
          <a:p>
            <a:pPr lvl="1"/>
            <a:r>
              <a:rPr lang="cs-CZ" sz="1600" dirty="0"/>
              <a:t>ale – algoritmus je poměrně složitý, n</a:t>
            </a:r>
            <a:r>
              <a:rPr lang="en-US" sz="1600" dirty="0"/>
              <a:t>e</a:t>
            </a:r>
            <a:r>
              <a:rPr lang="cs-CZ" sz="1600" dirty="0"/>
              <a:t> zcela popsaný a s řadou arbitrárních kroků. Proto má také řadu zarytých odpůrců: </a:t>
            </a:r>
            <a:r>
              <a:rPr lang="en-US" sz="1600" dirty="0"/>
              <a:t>"TWINSPAN too unstable and tricky: Better avoided." (</a:t>
            </a:r>
            <a:r>
              <a:rPr lang="en-US" sz="1600" dirty="0" err="1"/>
              <a:t>Jari</a:t>
            </a:r>
            <a:r>
              <a:rPr lang="en-US" sz="1600" dirty="0"/>
              <a:t> </a:t>
            </a:r>
            <a:r>
              <a:rPr lang="en-US" sz="1600" dirty="0" err="1"/>
              <a:t>Oksanen</a:t>
            </a:r>
            <a:r>
              <a:rPr lang="cs-CZ" sz="1600" dirty="0"/>
              <a:t>)</a:t>
            </a:r>
          </a:p>
          <a:p>
            <a:r>
              <a:rPr lang="cs-CZ" sz="1800" dirty="0"/>
              <a:t>vzorky jsou uspořádány podle první osy korespondenční analýzy (CA) a podle ní jsou rozděleny do dvou shluků (vzorky s pozitivním skóre a negativním skóre)</a:t>
            </a:r>
          </a:p>
          <a:p>
            <a:r>
              <a:rPr lang="cs-CZ" sz="1800" dirty="0"/>
              <a:t>metoda ošetří vzorky, které leží blízko středu osy, a které tak mají velkou pravděpodobnost, že budou špatně klasifikovány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TWINSPAN</a:t>
            </a:r>
            <a:br>
              <a:rPr lang="en-US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en-US">
                <a:solidFill>
                  <a:srgbClr val="0070C0"/>
                </a:solidFill>
              </a:rPr>
              <a:t>Two Way INdicator Species ANalysis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i="1" dirty="0"/>
              <a:t>pseudospecies</a:t>
            </a:r>
          </a:p>
          <a:p>
            <a:pPr lvl="1"/>
            <a:r>
              <a:rPr lang="cs-CZ" sz="1600" dirty="0"/>
              <a:t>metoda primárně funguje pro </a:t>
            </a:r>
            <a:r>
              <a:rPr lang="cs-CZ" sz="1600" b="1" dirty="0"/>
              <a:t>kvalitativní</a:t>
            </a:r>
            <a:r>
              <a:rPr lang="cs-CZ" sz="1600" dirty="0"/>
              <a:t> data</a:t>
            </a:r>
          </a:p>
          <a:p>
            <a:pPr lvl="1"/>
            <a:r>
              <a:rPr lang="cs-CZ" sz="1600" dirty="0"/>
              <a:t>kvantitativní informace se dodává rozdělením druhů na </a:t>
            </a:r>
            <a:r>
              <a:rPr lang="cs-CZ" sz="1600" i="1" dirty="0"/>
              <a:t>pseudospecies</a:t>
            </a:r>
            <a:r>
              <a:rPr lang="cs-CZ" sz="1600" dirty="0"/>
              <a:t> podle </a:t>
            </a:r>
            <a:r>
              <a:rPr lang="en-US" sz="1600" dirty="0" err="1"/>
              <a:t>relativn</a:t>
            </a:r>
            <a:r>
              <a:rPr lang="cs-CZ" sz="1600" dirty="0"/>
              <a:t>í</a:t>
            </a:r>
            <a:r>
              <a:rPr lang="en-US" sz="1600" dirty="0"/>
              <a:t> </a:t>
            </a:r>
            <a:r>
              <a:rPr lang="cs-CZ" sz="1600" dirty="0"/>
              <a:t>abundance (</a:t>
            </a:r>
            <a:r>
              <a:rPr lang="cs-CZ" sz="1600" i="1" dirty="0"/>
              <a:t>cut levels</a:t>
            </a:r>
            <a:r>
              <a:rPr lang="cs-CZ" sz="1600" dirty="0"/>
              <a:t>)</a:t>
            </a:r>
            <a:r>
              <a:rPr lang="en-US" sz="1600" dirty="0"/>
              <a:t>, nap</a:t>
            </a:r>
            <a:r>
              <a:rPr lang="cs-CZ" sz="1600" dirty="0"/>
              <a:t>ř. 1, 5, 10, 20 </a:t>
            </a:r>
            <a:r>
              <a:rPr lang="en-US" sz="1600" dirty="0"/>
              <a:t>%.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1" y="3031521"/>
            <a:ext cx="4752529" cy="3202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270070" y="6359388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/>
              <a:t>Lep</a:t>
            </a:r>
            <a:r>
              <a:rPr lang="cs-CZ" sz="1200" dirty="0"/>
              <a:t>š </a:t>
            </a:r>
            <a:r>
              <a:rPr lang="en-US" sz="1200" dirty="0"/>
              <a:t>&amp; </a:t>
            </a:r>
            <a:r>
              <a:rPr lang="cs-CZ" sz="1200" dirty="0"/>
              <a:t>Šmilauer (2003)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TWINSPAN</a:t>
            </a:r>
            <a:br>
              <a:rPr lang="en-US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en-US">
                <a:solidFill>
                  <a:srgbClr val="0070C0"/>
                </a:solidFill>
              </a:rPr>
              <a:t>Two Way INdicator Species ANalysis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i="1" dirty="0"/>
              <a:t>pseudospecies</a:t>
            </a:r>
          </a:p>
          <a:p>
            <a:pPr lvl="1"/>
            <a:r>
              <a:rPr lang="cs-CZ" sz="1600" dirty="0"/>
              <a:t>metoda primárně funguje pro </a:t>
            </a:r>
            <a:r>
              <a:rPr lang="cs-CZ" sz="1600" b="1" dirty="0"/>
              <a:t>kvalitativní</a:t>
            </a:r>
            <a:r>
              <a:rPr lang="cs-CZ" sz="1600" dirty="0"/>
              <a:t> data</a:t>
            </a:r>
          </a:p>
          <a:p>
            <a:pPr lvl="1"/>
            <a:r>
              <a:rPr lang="cs-CZ" sz="1600" dirty="0"/>
              <a:t>kvantitativní informace se dodává rozdělením druhů na </a:t>
            </a:r>
            <a:r>
              <a:rPr lang="cs-CZ" sz="1600" i="1" dirty="0"/>
              <a:t>pseudospecies</a:t>
            </a:r>
            <a:r>
              <a:rPr lang="cs-CZ" sz="1600" dirty="0"/>
              <a:t> podle relativní abundance (</a:t>
            </a:r>
            <a:r>
              <a:rPr lang="cs-CZ" sz="1600" i="1" dirty="0"/>
              <a:t>cut levels</a:t>
            </a:r>
            <a:r>
              <a:rPr lang="cs-CZ" sz="1600" dirty="0"/>
              <a:t>)</a:t>
            </a:r>
            <a:r>
              <a:rPr lang="en-US" sz="1600" dirty="0"/>
              <a:t>, nap</a:t>
            </a:r>
            <a:r>
              <a:rPr lang="cs-CZ" sz="1600" dirty="0"/>
              <a:t>ř. 1, 5, 10, 20 </a:t>
            </a:r>
            <a:r>
              <a:rPr lang="en-US" sz="1600" dirty="0"/>
              <a:t>%.</a:t>
            </a:r>
          </a:p>
          <a:p>
            <a:r>
              <a:rPr lang="cs-CZ" sz="1800" dirty="0"/>
              <a:t>výsledkem je (mimo jiné) tabulka podobná fytocenologické</a:t>
            </a:r>
          </a:p>
          <a:p>
            <a:pPr lvl="1"/>
            <a:r>
              <a:rPr lang="cs-CZ" sz="1600" dirty="0"/>
              <a:t>snímky z určitých klastrů a druhy s vysokou fidelitou k dané skupině jsou seskupeny dohromady</a:t>
            </a:r>
          </a:p>
          <a:p>
            <a:r>
              <a:rPr lang="cs-CZ" sz="1800" dirty="0"/>
              <a:t>metoda vhodná v případě, že jsou data strukturovaná podle jednoho výrazného gradientu</a:t>
            </a:r>
          </a:p>
          <a:p>
            <a:r>
              <a:rPr lang="cs-CZ" sz="1800" dirty="0"/>
              <a:t>vhodné na hledání (několika málo) ekologicky interpretovatelných skupin v datech</a:t>
            </a:r>
          </a:p>
          <a:p>
            <a:r>
              <a:rPr lang="cs-CZ" sz="1800" dirty="0"/>
              <a:t>Možnost klasifikovat snímky i druhy</a:t>
            </a:r>
          </a:p>
          <a:p>
            <a:pPr lvl="1"/>
            <a:r>
              <a:rPr lang="cs-CZ" sz="1600" dirty="0" err="1"/>
              <a:t>Two-way</a:t>
            </a:r>
            <a:r>
              <a:rPr lang="cs-CZ" sz="1600" dirty="0"/>
              <a:t> metoda</a:t>
            </a:r>
          </a:p>
          <a:p>
            <a:pPr lvl="1"/>
            <a:r>
              <a:rPr lang="cs-CZ" sz="1600" dirty="0"/>
              <a:t>Využívá symetričnosti </a:t>
            </a:r>
            <a:r>
              <a:rPr lang="cs-CZ" sz="1600" dirty="0" err="1"/>
              <a:t>chi</a:t>
            </a:r>
            <a:r>
              <a:rPr lang="cs-CZ" sz="1600" dirty="0"/>
              <a:t>-square distance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TWINSPAN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5</a:t>
            </a:fld>
            <a:endParaRPr lang="cs-CZ"/>
          </a:p>
        </p:txBody>
      </p:sp>
      <p:pic>
        <p:nvPicPr>
          <p:cNvPr id="5" name="Picture 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1600200"/>
            <a:ext cx="6973213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Skupina 28"/>
          <p:cNvGrpSpPr/>
          <p:nvPr/>
        </p:nvGrpSpPr>
        <p:grpSpPr>
          <a:xfrm>
            <a:off x="2285984" y="214290"/>
            <a:ext cx="4643470" cy="1500198"/>
            <a:chOff x="2285984" y="214290"/>
            <a:chExt cx="4643470" cy="1500198"/>
          </a:xfrm>
        </p:grpSpPr>
        <p:cxnSp>
          <p:nvCxnSpPr>
            <p:cNvPr id="7" name="Přímá spojovací čára 6"/>
            <p:cNvCxnSpPr/>
            <p:nvPr/>
          </p:nvCxnSpPr>
          <p:spPr>
            <a:xfrm rot="5400000">
              <a:off x="5036347" y="464323"/>
              <a:ext cx="500066" cy="0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ovací čára 7"/>
            <p:cNvCxnSpPr/>
            <p:nvPr/>
          </p:nvCxnSpPr>
          <p:spPr>
            <a:xfrm rot="5400000">
              <a:off x="6179355" y="964389"/>
              <a:ext cx="500066" cy="0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8"/>
            <p:cNvCxnSpPr/>
            <p:nvPr/>
          </p:nvCxnSpPr>
          <p:spPr>
            <a:xfrm rot="5400000">
              <a:off x="2678893" y="964389"/>
              <a:ext cx="500066" cy="0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9"/>
            <p:cNvCxnSpPr/>
            <p:nvPr/>
          </p:nvCxnSpPr>
          <p:spPr>
            <a:xfrm rot="10800000" flipV="1">
              <a:off x="2928926" y="714355"/>
              <a:ext cx="3500462" cy="1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čára 10"/>
            <p:cNvCxnSpPr/>
            <p:nvPr/>
          </p:nvCxnSpPr>
          <p:spPr>
            <a:xfrm rot="5400000">
              <a:off x="3821901" y="1464455"/>
              <a:ext cx="500066" cy="0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5400000">
              <a:off x="2035951" y="1464455"/>
              <a:ext cx="500066" cy="0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10800000" flipV="1">
              <a:off x="2285984" y="1214423"/>
              <a:ext cx="1785950" cy="1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ovací čára 13"/>
            <p:cNvCxnSpPr/>
            <p:nvPr/>
          </p:nvCxnSpPr>
          <p:spPr>
            <a:xfrm rot="5400000">
              <a:off x="6679421" y="1464455"/>
              <a:ext cx="500066" cy="0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ovací čára 14"/>
            <p:cNvCxnSpPr/>
            <p:nvPr/>
          </p:nvCxnSpPr>
          <p:spPr>
            <a:xfrm rot="5400000">
              <a:off x="5607851" y="1464455"/>
              <a:ext cx="500066" cy="0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0800000" flipV="1">
              <a:off x="5857884" y="1214422"/>
              <a:ext cx="1071570" cy="2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Modifikovaný TWINSPAN   (Roleček et al. 2009)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3968" y="1412777"/>
            <a:ext cx="4402832" cy="4713388"/>
          </a:xfrm>
        </p:spPr>
        <p:txBody>
          <a:bodyPr>
            <a:normAutofit lnSpcReduction="10000"/>
          </a:bodyPr>
          <a:lstStyle/>
          <a:p>
            <a:r>
              <a:rPr lang="cs-CZ" sz="2000" dirty="0"/>
              <a:t>na rozdíl od původního algoritmu (a) umožňuje modifikovaný TWINSPAN (b) dopředu stanovit cílový počet skupin</a:t>
            </a:r>
          </a:p>
          <a:p>
            <a:r>
              <a:rPr lang="cs-CZ" sz="2000" dirty="0"/>
              <a:t>algoritmus se po každém dělení na dvě skupiny rozhoduje, kterou ze skupin bude dále dělit – vybere tu, která je více „heterogenní“  na základě její </a:t>
            </a:r>
            <a:r>
              <a:rPr lang="cs-CZ" sz="2000" dirty="0" err="1"/>
              <a:t>betadiverzity</a:t>
            </a:r>
            <a:endParaRPr lang="cs-CZ" sz="2000" dirty="0"/>
          </a:p>
          <a:p>
            <a:r>
              <a:rPr lang="cs-CZ" sz="2000" dirty="0"/>
              <a:t>míru </a:t>
            </a:r>
            <a:r>
              <a:rPr lang="cs-CZ" sz="2000" dirty="0" err="1"/>
              <a:t>betadiverzity</a:t>
            </a:r>
            <a:r>
              <a:rPr lang="cs-CZ" sz="2000" dirty="0"/>
              <a:t> je nutné zvolit (např. </a:t>
            </a:r>
            <a:r>
              <a:rPr lang="cs-CZ" sz="2000" dirty="0" err="1"/>
              <a:t>Jaccardův</a:t>
            </a:r>
            <a:r>
              <a:rPr lang="cs-CZ" sz="2000" dirty="0"/>
              <a:t> index podobnosti)</a:t>
            </a:r>
            <a:endParaRPr lang="en-US" sz="2000" dirty="0"/>
          </a:p>
          <a:p>
            <a:r>
              <a:rPr lang="en-US" sz="2000" dirty="0"/>
              <a:t>V R je </a:t>
            </a:r>
            <a:r>
              <a:rPr lang="en-US" sz="2000" dirty="0" err="1"/>
              <a:t>mo</a:t>
            </a:r>
            <a:r>
              <a:rPr lang="cs-CZ" sz="2000" dirty="0"/>
              <a:t>ž</a:t>
            </a:r>
            <a:r>
              <a:rPr lang="en-US" sz="2000" dirty="0"/>
              <a:t>n</a:t>
            </a:r>
            <a:r>
              <a:rPr lang="cs-CZ" sz="2000" dirty="0"/>
              <a:t>é</a:t>
            </a:r>
            <a:r>
              <a:rPr lang="en-US" sz="2000" dirty="0"/>
              <a:t> </a:t>
            </a:r>
            <a:r>
              <a:rPr lang="en-US" sz="2000" dirty="0" err="1"/>
              <a:t>vyu</a:t>
            </a:r>
            <a:r>
              <a:rPr lang="cs-CZ" sz="2000" dirty="0" err="1"/>
              <a:t>ží</a:t>
            </a:r>
            <a:r>
              <a:rPr lang="en-US" sz="2000" dirty="0"/>
              <a:t>t</a:t>
            </a:r>
            <a:r>
              <a:rPr lang="cs-CZ" sz="2000" dirty="0"/>
              <a:t> funkci </a:t>
            </a:r>
            <a:r>
              <a:rPr lang="cs-CZ" sz="2000" dirty="0" err="1"/>
              <a:t>cuth</a:t>
            </a:r>
            <a:r>
              <a:rPr lang="cs-CZ" sz="2000" dirty="0"/>
              <a:t> v </a:t>
            </a:r>
            <a:r>
              <a:rPr lang="cs-CZ" sz="2000" dirty="0" err="1"/>
              <a:t>package</a:t>
            </a:r>
            <a:r>
              <a:rPr lang="cs-CZ" sz="2000" dirty="0"/>
              <a:t> </a:t>
            </a:r>
            <a:r>
              <a:rPr lang="cs-CZ" sz="2000" dirty="0" err="1"/>
              <a:t>twinspan</a:t>
            </a:r>
            <a:r>
              <a:rPr lang="en-US" sz="2000" dirty="0"/>
              <a:t> (</a:t>
            </a:r>
            <a:r>
              <a:rPr lang="en-US" sz="2000" dirty="0" err="1"/>
              <a:t>ov</a:t>
            </a:r>
            <a:r>
              <a:rPr lang="cs-CZ" sz="2000" dirty="0" err="1"/>
              <a:t>šem</a:t>
            </a:r>
            <a:r>
              <a:rPr lang="cs-CZ" sz="2000" dirty="0"/>
              <a:t> pouze s využitím </a:t>
            </a:r>
            <a:r>
              <a:rPr lang="cs-CZ" sz="2000" dirty="0" err="1"/>
              <a:t>total-chisq</a:t>
            </a:r>
            <a:r>
              <a:rPr lang="cs-CZ" sz="2000" dirty="0"/>
              <a:t> distance jako míry nepodobnosti).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6</a:t>
            </a:fld>
            <a:endParaRPr lang="cs-CZ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1" y="1600200"/>
            <a:ext cx="3057857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6856" y="1412777"/>
            <a:ext cx="8229600" cy="4713388"/>
          </a:xfrm>
        </p:spPr>
        <p:txBody>
          <a:bodyPr>
            <a:normAutofit/>
          </a:bodyPr>
          <a:lstStyle/>
          <a:p>
            <a:r>
              <a:rPr lang="en-US" sz="1800" dirty="0" err="1"/>
              <a:t>kde</a:t>
            </a:r>
            <a:r>
              <a:rPr lang="en-US" sz="1800" dirty="0"/>
              <a:t> je to </a:t>
            </a:r>
            <a:r>
              <a:rPr lang="en-US" sz="1800" dirty="0" err="1"/>
              <a:t>mo</a:t>
            </a:r>
            <a:r>
              <a:rPr lang="cs-CZ" sz="1800" dirty="0" err="1"/>
              <a:t>žné</a:t>
            </a:r>
            <a:r>
              <a:rPr lang="cs-CZ" sz="1800" dirty="0"/>
              <a:t>, dělení je doplněno indikátorovými druhy</a:t>
            </a:r>
            <a:endParaRPr lang="en-US" sz="1800" dirty="0"/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/>
          <a:lstStyle/>
          <a:p>
            <a:r>
              <a:rPr lang="en-US"/>
              <a:t>TWINSPAN</a:t>
            </a:r>
            <a:endParaRPr lang="cs-CZ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3347864" y="2852936"/>
            <a:ext cx="2736304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flipH="1">
            <a:off x="3347864" y="2852936"/>
            <a:ext cx="8384" cy="252028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2411760" y="5373216"/>
            <a:ext cx="1943161" cy="27699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200"/>
              <a:t>1,2,3,4,5,6,7,10,11,17,18,19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292080" y="5373216"/>
            <a:ext cx="1553630" cy="27699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200"/>
              <a:t>8,9,12,13,14,15,16,20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974170" y="28436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/>
              <a:t>0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782482" y="28436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/>
              <a:t>1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555776" y="3636313"/>
            <a:ext cx="1616148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i="1" dirty="0" err="1"/>
              <a:t>Lolium</a:t>
            </a:r>
            <a:r>
              <a:rPr lang="cs-CZ" sz="1600" i="1" dirty="0"/>
              <a:t> </a:t>
            </a:r>
            <a:r>
              <a:rPr lang="cs-CZ" sz="1600" i="1" dirty="0" err="1"/>
              <a:t>perenne</a:t>
            </a:r>
            <a:r>
              <a:rPr lang="cs-CZ" sz="1600" dirty="0"/>
              <a:t> 5</a:t>
            </a:r>
          </a:p>
        </p:txBody>
      </p:sp>
      <p:cxnSp>
        <p:nvCxnSpPr>
          <p:cNvPr id="21" name="Přímá spojovací čára 20"/>
          <p:cNvCxnSpPr/>
          <p:nvPr/>
        </p:nvCxnSpPr>
        <p:spPr>
          <a:xfrm flipH="1">
            <a:off x="6065624" y="2852936"/>
            <a:ext cx="8384" cy="252028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004048" y="3573016"/>
            <a:ext cx="2137124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i="1" dirty="0" err="1"/>
              <a:t>Agrostis</a:t>
            </a:r>
            <a:r>
              <a:rPr lang="cs-CZ" sz="1600" i="1" dirty="0"/>
              <a:t> </a:t>
            </a:r>
            <a:r>
              <a:rPr lang="cs-CZ" sz="1600" i="1" dirty="0" err="1"/>
              <a:t>stolonifera</a:t>
            </a:r>
            <a:r>
              <a:rPr lang="cs-CZ" sz="1600" i="1" dirty="0"/>
              <a:t> </a:t>
            </a:r>
            <a:r>
              <a:rPr lang="cs-CZ" sz="1600" dirty="0"/>
              <a:t>1</a:t>
            </a:r>
          </a:p>
          <a:p>
            <a:r>
              <a:rPr lang="cs-CZ" sz="1600" i="1" dirty="0" err="1"/>
              <a:t>Ranunculus</a:t>
            </a:r>
            <a:r>
              <a:rPr lang="cs-CZ" sz="1600" i="1" dirty="0"/>
              <a:t> </a:t>
            </a:r>
            <a:r>
              <a:rPr lang="cs-CZ" sz="1600" i="1" dirty="0" err="1"/>
              <a:t>flammula</a:t>
            </a:r>
            <a:r>
              <a:rPr lang="cs-CZ" sz="1600" i="1" dirty="0"/>
              <a:t> </a:t>
            </a:r>
            <a:r>
              <a:rPr lang="cs-CZ" sz="1600" dirty="0"/>
              <a:t>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E927BF-D59E-4F79-9F5A-1627CA230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Twinspan</a:t>
            </a:r>
            <a:r>
              <a:rPr lang="en-US" dirty="0"/>
              <a:t> software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3B524E-89D6-423F-81CE-57E5EA789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Originální program v jazyku FORTRAN (Mark </a:t>
            </a:r>
            <a:r>
              <a:rPr lang="cs-CZ" dirty="0" err="1"/>
              <a:t>Hill</a:t>
            </a:r>
            <a:r>
              <a:rPr lang="cs-CZ" dirty="0"/>
              <a:t> 1979)</a:t>
            </a:r>
          </a:p>
          <a:p>
            <a:pPr lvl="1"/>
            <a:r>
              <a:rPr lang="cs-CZ" dirty="0"/>
              <a:t>Zcela zastaralý programovací jazyk</a:t>
            </a:r>
          </a:p>
          <a:p>
            <a:pPr lvl="1"/>
            <a:r>
              <a:rPr lang="cs-CZ" dirty="0"/>
              <a:t>Algoritmu už přesně nikdo nerozumí (ani původní autor)</a:t>
            </a:r>
          </a:p>
          <a:p>
            <a:pPr lvl="1"/>
            <a:r>
              <a:rPr lang="cs-CZ" dirty="0"/>
              <a:t>Algoritmus nelze převést do jiných jazyků (přes snahu nejlepších mozků ve vegetační ekologii)</a:t>
            </a:r>
          </a:p>
          <a:p>
            <a:pPr lvl="1"/>
            <a:r>
              <a:rPr lang="cs-CZ" dirty="0"/>
              <a:t>Implementace jinde (R, </a:t>
            </a:r>
            <a:r>
              <a:rPr lang="cs-CZ" dirty="0" err="1"/>
              <a:t>Juice</a:t>
            </a:r>
            <a:r>
              <a:rPr lang="cs-CZ" dirty="0"/>
              <a:t>): pouze </a:t>
            </a:r>
            <a:r>
              <a:rPr lang="cs-CZ" dirty="0" err="1"/>
              <a:t>wrapper</a:t>
            </a:r>
            <a:r>
              <a:rPr lang="cs-CZ" dirty="0"/>
              <a:t> okolo původního Fortran algoritmu</a:t>
            </a:r>
          </a:p>
          <a:p>
            <a:r>
              <a:rPr lang="en-US" dirty="0">
                <a:hlinkClick r:id="rId2"/>
              </a:rPr>
              <a:t>https://github.com/jarioksa/twinspan</a:t>
            </a:r>
            <a:endParaRPr lang="en-US" dirty="0"/>
          </a:p>
          <a:p>
            <a:pPr lvl="1"/>
            <a:r>
              <a:rPr lang="cs-CZ" dirty="0"/>
              <a:t>Autor </a:t>
            </a:r>
            <a:r>
              <a:rPr lang="cs-CZ" dirty="0" err="1"/>
              <a:t>Jari</a:t>
            </a:r>
            <a:r>
              <a:rPr lang="cs-CZ" dirty="0"/>
              <a:t> </a:t>
            </a:r>
            <a:r>
              <a:rPr lang="cs-CZ" dirty="0" err="1"/>
              <a:t>Oksanen</a:t>
            </a:r>
            <a:endParaRPr lang="cs-CZ" dirty="0"/>
          </a:p>
          <a:p>
            <a:pPr lvl="1"/>
            <a:r>
              <a:rPr lang="cs-CZ" dirty="0"/>
              <a:t>K</a:t>
            </a:r>
            <a:r>
              <a:rPr lang="en-US" dirty="0" err="1"/>
              <a:t>lasick</a:t>
            </a:r>
            <a:r>
              <a:rPr lang="cs-CZ" dirty="0"/>
              <a:t>ý </a:t>
            </a:r>
            <a:r>
              <a:rPr lang="cs-CZ" dirty="0" err="1"/>
              <a:t>Twinspan</a:t>
            </a:r>
            <a:r>
              <a:rPr lang="cs-CZ" dirty="0"/>
              <a:t>, modifikovaný pouze s omezenými možnostmi</a:t>
            </a:r>
          </a:p>
          <a:p>
            <a:pPr lvl="1"/>
            <a:r>
              <a:rPr lang="cs-CZ" dirty="0"/>
              <a:t>Celkem dobře implementováno včetně výstupů</a:t>
            </a:r>
          </a:p>
          <a:p>
            <a:r>
              <a:rPr lang="cs-CZ" dirty="0">
                <a:hlinkClick r:id="rId3"/>
              </a:rPr>
              <a:t>https://www.sci.muni.cz/botany/juice/</a:t>
            </a:r>
            <a:endParaRPr lang="cs-CZ" dirty="0"/>
          </a:p>
          <a:p>
            <a:pPr lvl="1"/>
            <a:r>
              <a:rPr lang="cs-CZ" dirty="0"/>
              <a:t>Program </a:t>
            </a:r>
            <a:r>
              <a:rPr lang="cs-CZ" dirty="0" err="1"/>
              <a:t>Juice</a:t>
            </a:r>
            <a:r>
              <a:rPr lang="cs-CZ" dirty="0"/>
              <a:t> – Luboš Tichý</a:t>
            </a:r>
          </a:p>
          <a:p>
            <a:pPr lvl="1"/>
            <a:r>
              <a:rPr lang="cs-CZ" dirty="0" err="1"/>
              <a:t>Klikací</a:t>
            </a:r>
            <a:r>
              <a:rPr lang="cs-CZ" dirty="0"/>
              <a:t> okna, nutno importovat data do </a:t>
            </a:r>
            <a:r>
              <a:rPr lang="cs-CZ" dirty="0" err="1"/>
              <a:t>Juice</a:t>
            </a:r>
            <a:r>
              <a:rPr lang="cs-CZ" dirty="0"/>
              <a:t> formátu</a:t>
            </a:r>
          </a:p>
          <a:p>
            <a:pPr lvl="1"/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2C757DD-8861-447F-B8BD-CFAE8E7D0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771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7F7C0-5F5B-413A-B8C3-CAEABCFC7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Isopam</a:t>
            </a:r>
            <a:endParaRPr lang="LID4096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A5FA60-CF3D-4B1D-A20F-B1121A506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I</a:t>
            </a:r>
            <a:r>
              <a:rPr lang="en-US" i="1" dirty="0" err="1"/>
              <a:t>sometric</a:t>
            </a:r>
            <a:r>
              <a:rPr lang="en-US" i="1" dirty="0"/>
              <a:t> feature mapping and partitioning around medoids</a:t>
            </a:r>
            <a:endParaRPr lang="cs-CZ" i="1" dirty="0"/>
          </a:p>
          <a:p>
            <a:r>
              <a:rPr lang="cs-CZ" dirty="0"/>
              <a:t>Kombinuje ordinační metodu </a:t>
            </a:r>
            <a:r>
              <a:rPr lang="cs-CZ" dirty="0" err="1"/>
              <a:t>Isomap</a:t>
            </a:r>
            <a:r>
              <a:rPr lang="cs-CZ" dirty="0"/>
              <a:t> a PAM</a:t>
            </a:r>
          </a:p>
          <a:p>
            <a:pPr lvl="1"/>
            <a:r>
              <a:rPr lang="cs-CZ" dirty="0" err="1"/>
              <a:t>Isomap</a:t>
            </a:r>
            <a:r>
              <a:rPr lang="cs-CZ" dirty="0"/>
              <a:t> – </a:t>
            </a:r>
            <a:r>
              <a:rPr lang="cs-CZ" dirty="0" err="1"/>
              <a:t>PCoA</a:t>
            </a:r>
            <a:r>
              <a:rPr lang="cs-CZ" dirty="0"/>
              <a:t>, která se zaměřuje pouze na nepodobnosti mezi podobnými vzorky. Následně analyzuje nepodobnosti mezi takto vzniklými skupinami</a:t>
            </a:r>
          </a:p>
          <a:p>
            <a:r>
              <a:rPr lang="cs-CZ" dirty="0"/>
              <a:t>Hierarchické uspořádání</a:t>
            </a:r>
          </a:p>
          <a:p>
            <a:pPr lvl="1"/>
            <a:r>
              <a:rPr lang="cs-CZ" dirty="0"/>
              <a:t>Uživatel volí </a:t>
            </a:r>
            <a:r>
              <a:rPr lang="cs-CZ" dirty="0" err="1"/>
              <a:t>c.max</a:t>
            </a:r>
            <a:r>
              <a:rPr lang="cs-CZ" dirty="0"/>
              <a:t> (maximální počet clusterů v každém dělení) a </a:t>
            </a:r>
            <a:r>
              <a:rPr lang="cs-CZ" dirty="0" err="1"/>
              <a:t>l.max</a:t>
            </a:r>
            <a:r>
              <a:rPr lang="cs-CZ" dirty="0"/>
              <a:t> (maximální počet úrovní)</a:t>
            </a:r>
          </a:p>
          <a:p>
            <a:pPr lvl="1"/>
            <a:r>
              <a:rPr lang="cs-CZ" dirty="0" err="1"/>
              <a:t>Isomap</a:t>
            </a:r>
            <a:r>
              <a:rPr lang="cs-CZ" dirty="0"/>
              <a:t> zkouší různé kombinace a zdaleka ne vždy dojde až k </a:t>
            </a:r>
            <a:r>
              <a:rPr lang="cs-CZ" dirty="0" err="1"/>
              <a:t>c.max</a:t>
            </a:r>
            <a:r>
              <a:rPr lang="cs-CZ" dirty="0"/>
              <a:t>/</a:t>
            </a:r>
            <a:r>
              <a:rPr lang="cs-CZ" dirty="0" err="1"/>
              <a:t>l.max</a:t>
            </a:r>
            <a:endParaRPr lang="cs-CZ" dirty="0"/>
          </a:p>
          <a:p>
            <a:pPr lvl="1"/>
            <a:r>
              <a:rPr lang="cs-CZ" dirty="0" err="1"/>
              <a:t>Sieve</a:t>
            </a:r>
            <a:r>
              <a:rPr lang="cs-CZ" dirty="0"/>
              <a:t> – má-li se klasifikace zaměřit na nepodobnosti pouze mezi indikačně významnými druhy; lze nastavit T/F</a:t>
            </a:r>
          </a:p>
          <a:p>
            <a:pPr lvl="2"/>
            <a:r>
              <a:rPr lang="cs-CZ" dirty="0"/>
              <a:t>Posiluje význam presence/absence</a:t>
            </a:r>
          </a:p>
          <a:p>
            <a:pPr lvl="2"/>
            <a:r>
              <a:rPr lang="cs-CZ" dirty="0"/>
              <a:t>Velmi snižuje význam variability dominance druhů s vysokou frekvencí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BBE420A-DE7B-4628-9466-74706C0A2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412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Vlastní 7">
      <a:dk1>
        <a:sysClr val="windowText" lastClr="000000"/>
      </a:dk1>
      <a:lt1>
        <a:sysClr val="window" lastClr="FFFFFF"/>
      </a:lt1>
      <a:dk2>
        <a:srgbClr val="205867"/>
      </a:dk2>
      <a:lt2>
        <a:srgbClr val="EEECE1"/>
      </a:lt2>
      <a:accent1>
        <a:srgbClr val="D8D8D8"/>
      </a:accent1>
      <a:accent2>
        <a:srgbClr val="C9AD45"/>
      </a:accent2>
      <a:accent3>
        <a:srgbClr val="366092"/>
      </a:accent3>
      <a:accent4>
        <a:srgbClr val="D8D8D8"/>
      </a:accent4>
      <a:accent5>
        <a:srgbClr val="4BACC6"/>
      </a:accent5>
      <a:accent6>
        <a:srgbClr val="F79646"/>
      </a:accent6>
      <a:hlink>
        <a:srgbClr val="5F497A"/>
      </a:hlink>
      <a:folHlink>
        <a:srgbClr val="31859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13115</TotalTime>
  <Words>753</Words>
  <Application>Microsoft Office PowerPoint</Application>
  <PresentationFormat>Předvádění na obrazovce (4:3)</PresentationFormat>
  <Paragraphs>96</Paragraphs>
  <Slides>10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Courier New</vt:lpstr>
      <vt:lpstr>Motiv sady Office</vt:lpstr>
      <vt:lpstr>Klasifikace </vt:lpstr>
      <vt:lpstr>TWINSPAN  Two Way INdicator Species Analysis</vt:lpstr>
      <vt:lpstr>TWINSPAN  Two Way INdicator Species ANalysis</vt:lpstr>
      <vt:lpstr>TWINSPAN  Two Way INdicator Species ANalysis</vt:lpstr>
      <vt:lpstr>TWINSPAN</vt:lpstr>
      <vt:lpstr>Modifikovaný TWINSPAN   (Roleček et al. 2009)</vt:lpstr>
      <vt:lpstr>TWINSPAN</vt:lpstr>
      <vt:lpstr>Twinspan software</vt:lpstr>
      <vt:lpstr>Isopam</vt:lpstr>
      <vt:lpstr>Isopam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student</dc:creator>
  <cp:lastModifiedBy>Jakub Těšitel</cp:lastModifiedBy>
  <cp:revision>621</cp:revision>
  <dcterms:created xsi:type="dcterms:W3CDTF">2016-02-16T14:02:33Z</dcterms:created>
  <dcterms:modified xsi:type="dcterms:W3CDTF">2022-04-25T22:50:29Z</dcterms:modified>
</cp:coreProperties>
</file>