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7" r:id="rId2"/>
    <p:sldId id="258" r:id="rId3"/>
    <p:sldId id="315" r:id="rId4"/>
    <p:sldId id="266" r:id="rId5"/>
    <p:sldId id="318" r:id="rId6"/>
    <p:sldId id="316" r:id="rId7"/>
    <p:sldId id="299" r:id="rId8"/>
    <p:sldId id="319" r:id="rId9"/>
    <p:sldId id="267" r:id="rId10"/>
    <p:sldId id="278" r:id="rId11"/>
    <p:sldId id="277" r:id="rId12"/>
    <p:sldId id="300" r:id="rId13"/>
    <p:sldId id="301" r:id="rId14"/>
    <p:sldId id="279" r:id="rId15"/>
    <p:sldId id="280" r:id="rId16"/>
    <p:sldId id="320" r:id="rId17"/>
    <p:sldId id="321" r:id="rId18"/>
    <p:sldId id="303" r:id="rId19"/>
    <p:sldId id="302" r:id="rId20"/>
    <p:sldId id="304" r:id="rId21"/>
    <p:sldId id="322" r:id="rId22"/>
    <p:sldId id="268" r:id="rId23"/>
    <p:sldId id="317" r:id="rId24"/>
    <p:sldId id="269" r:id="rId25"/>
    <p:sldId id="293" r:id="rId26"/>
    <p:sldId id="288" r:id="rId27"/>
    <p:sldId id="289" r:id="rId28"/>
    <p:sldId id="290" r:id="rId29"/>
    <p:sldId id="291" r:id="rId30"/>
    <p:sldId id="271" r:id="rId31"/>
    <p:sldId id="272" r:id="rId32"/>
    <p:sldId id="273" r:id="rId33"/>
    <p:sldId id="294" r:id="rId34"/>
    <p:sldId id="296" r:id="rId35"/>
    <p:sldId id="274" r:id="rId36"/>
    <p:sldId id="275" r:id="rId37"/>
    <p:sldId id="276" r:id="rId38"/>
    <p:sldId id="297" r:id="rId39"/>
    <p:sldId id="281" r:id="rId40"/>
    <p:sldId id="282" r:id="rId41"/>
    <p:sldId id="283" r:id="rId42"/>
    <p:sldId id="284" r:id="rId43"/>
    <p:sldId id="298" r:id="rId44"/>
    <p:sldId id="305" r:id="rId45"/>
    <p:sldId id="306" r:id="rId46"/>
    <p:sldId id="307" r:id="rId47"/>
    <p:sldId id="309" r:id="rId48"/>
    <p:sldId id="308" r:id="rId49"/>
    <p:sldId id="310" r:id="rId50"/>
    <p:sldId id="311" r:id="rId51"/>
    <p:sldId id="312" r:id="rId52"/>
    <p:sldId id="313" r:id="rId53"/>
    <p:sldId id="325" r:id="rId54"/>
    <p:sldId id="323" r:id="rId55"/>
    <p:sldId id="324" r:id="rId56"/>
    <p:sldId id="314" r:id="rId57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660" autoAdjust="0"/>
  </p:normalViewPr>
  <p:slideViewPr>
    <p:cSldViewPr snapToGrid="0" showGuides="1">
      <p:cViewPr>
        <p:scale>
          <a:sx n="59" d="100"/>
          <a:sy n="59" d="100"/>
        </p:scale>
        <p:origin x="1098" y="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6BB83-C22C-4B8B-A928-094D42A36351}" type="datetimeFigureOut">
              <a:rPr lang="cs-CZ" smtClean="0"/>
              <a:pPr/>
              <a:t>12.04.2022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AAC96-75E9-4404-8D41-80FC3FBAC4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1853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C6E79-ECDD-4F38-90A6-A0DD6C14A286}" type="datetimeFigureOut">
              <a:rPr lang="cs-CZ" smtClean="0"/>
              <a:pPr/>
              <a:t>12.04.2022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8F73B-9546-45BC-A172-A962FCDEF84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280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075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7061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786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6530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9613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dirty="0"/>
              <a:t>80% pacientek starších 50 let</a:t>
            </a:r>
          </a:p>
        </p:txBody>
      </p:sp>
    </p:spTree>
    <p:extLst>
      <p:ext uri="{BB962C8B-B14F-4D97-AF65-F5344CB8AC3E}">
        <p14:creationId xmlns:p14="http://schemas.microsoft.com/office/powerpoint/2010/main" val="3383424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1952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4362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HIPEC hypertermická intraperitoneální CHT </a:t>
            </a:r>
            <a:r>
              <a:rPr lang="cs-CZ" dirty="0" err="1"/>
              <a:t>cDDP+paclitaxel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8F73B-9546-45BC-A172-A962FCDEF84B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904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8677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206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5774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91851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5741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5469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Promořenost</a:t>
            </a:r>
            <a:r>
              <a:rPr lang="cs-CZ" dirty="0"/>
              <a:t> populace HPV v 80 %, max HPV v 25 letech, po 35 roku pouze 5-10 %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8F73B-9546-45BC-A172-A962FCDEF84B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6385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dirty="0"/>
              <a:t>Zvažuje se testování HR HPV u žen nad 30 let  analýza DNA</a:t>
            </a:r>
          </a:p>
        </p:txBody>
      </p:sp>
    </p:spTree>
    <p:extLst>
      <p:ext uri="{BB962C8B-B14F-4D97-AF65-F5344CB8AC3E}">
        <p14:creationId xmlns:p14="http://schemas.microsoft.com/office/powerpoint/2010/main" val="3443524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Arial" pitchFamily="34" charset="0"/>
            </a:endParaRPr>
          </a:p>
        </p:txBody>
      </p:sp>
      <p:sp>
        <p:nvSpPr>
          <p:cNvPr id="399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F5CC89-5629-419A-B441-E5417802D485}" type="slidenum">
              <a:rPr lang="cs-CZ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cs-CZ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44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dirty="0">
                <a:latin typeface="Arial" pitchFamily="34" charset="0"/>
              </a:rPr>
              <a:t>CIN nahrazováno L-SIL a H-SIL . </a:t>
            </a:r>
            <a:r>
              <a:rPr lang="cs-CZ" altLang="cs-CZ" dirty="0" err="1">
                <a:latin typeface="Arial" pitchFamily="34" charset="0"/>
              </a:rPr>
              <a:t>Skvamozni</a:t>
            </a:r>
            <a:r>
              <a:rPr lang="cs-CZ" altLang="cs-CZ" dirty="0">
                <a:latin typeface="Arial" pitchFamily="34" charset="0"/>
              </a:rPr>
              <a:t> </a:t>
            </a:r>
            <a:r>
              <a:rPr lang="cs-CZ" altLang="cs-CZ" dirty="0" err="1">
                <a:latin typeface="Arial" pitchFamily="34" charset="0"/>
              </a:rPr>
              <a:t>intraepiteliální</a:t>
            </a:r>
            <a:r>
              <a:rPr lang="cs-CZ" altLang="cs-CZ" dirty="0">
                <a:latin typeface="Arial" pitchFamily="34" charset="0"/>
              </a:rPr>
              <a:t> léze, L sil část vyzraje a regreduje, nebo dlouhá perzistence stacionární</a:t>
            </a:r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1F7139-CB62-4EB2-B82F-6F1DF28F5847}" type="slidenum">
              <a:rPr lang="cs-CZ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cs-CZ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542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2006 </a:t>
            </a:r>
            <a:r>
              <a:rPr lang="cs-CZ" dirty="0" err="1"/>
              <a:t>Silgard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8F73B-9546-45BC-A172-A962FCDEF84B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6003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723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12.04.2022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551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12.04.2022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020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12.04.2022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438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40AAAA8B-EE34-49A1-95A6-BFB87F1EDC4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8632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12.04.2022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95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12.04.2022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5643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12.04.2022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441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12.04.2022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1014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12.04.2022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614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12.04.2022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848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12.04.2022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622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12.04.2022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43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341B7-7776-4739-896C-B491C3F4EB09}" type="datetimeFigureOut">
              <a:rPr lang="cs-CZ" smtClean="0"/>
              <a:pPr/>
              <a:t>12.04.2022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50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nkos.cz/gynekologicke-nadory-c51-54-c56-57/zhoubne-nadory-delozniho-hrdla-cipku/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834256" y="620713"/>
            <a:ext cx="8897564" cy="2520950"/>
          </a:xfrm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4000" b="1" dirty="0">
                <a:latin typeface="+mn-lt"/>
                <a:cs typeface="Arial" panose="020B0604020202020204" pitchFamily="34" charset="0"/>
              </a:rPr>
              <a:t>GYNEKOLOGICKÉ MALIGNITY</a:t>
            </a:r>
            <a:br>
              <a:rPr lang="cs-CZ" altLang="cs-CZ" sz="4000" b="1" dirty="0">
                <a:latin typeface="+mn-lt"/>
                <a:cs typeface="Arial" panose="020B0604020202020204" pitchFamily="34" charset="0"/>
              </a:rPr>
            </a:br>
            <a:r>
              <a:rPr lang="cs-CZ" altLang="cs-CZ" sz="4000" b="1" dirty="0">
                <a:latin typeface="+mn-lt"/>
                <a:cs typeface="Arial" panose="020B0604020202020204" pitchFamily="34" charset="0"/>
              </a:rPr>
              <a:t>            NÁDORY KŮŽE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971612" y="3443943"/>
            <a:ext cx="6221412" cy="1758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0000" tIns="46800" rIns="90000" bIns="46800" rtlCol="0">
            <a:normAutofit/>
          </a:bodyPr>
          <a:lstStyle/>
          <a:p>
            <a:pPr marL="0" indent="0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>
                <a:cs typeface="Arial" panose="020B0604020202020204" pitchFamily="34" charset="0"/>
              </a:rPr>
              <a:t> MUDr. Jana Maistryszinová, </a:t>
            </a:r>
            <a:r>
              <a:rPr lang="cs-CZ" altLang="cs-CZ" b="1" dirty="0" err="1">
                <a:cs typeface="Arial" panose="020B0604020202020204" pitchFamily="34" charset="0"/>
              </a:rPr>
              <a:t>Ph</a:t>
            </a:r>
            <a:r>
              <a:rPr lang="cs-CZ" altLang="cs-CZ" b="1" dirty="0">
                <a:cs typeface="Arial" panose="020B0604020202020204" pitchFamily="34" charset="0"/>
              </a:rPr>
              <a:t>. D.</a:t>
            </a:r>
          </a:p>
          <a:p>
            <a:pPr marL="0" indent="0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>
                <a:cs typeface="Arial" panose="020B0604020202020204" pitchFamily="34" charset="0"/>
              </a:rPr>
              <a:t> MUDr. Jana </a:t>
            </a:r>
            <a:r>
              <a:rPr lang="cs-CZ" altLang="cs-CZ" b="1" dirty="0" err="1">
                <a:cs typeface="Arial" panose="020B0604020202020204" pitchFamily="34" charset="0"/>
              </a:rPr>
              <a:t>Folberová</a:t>
            </a:r>
            <a:endParaRPr lang="cs-CZ" altLang="cs-CZ" b="1" dirty="0"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809" y="268657"/>
            <a:ext cx="3284707" cy="632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5737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048871" y="5526741"/>
            <a:ext cx="1021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Cytologie - odběr z povrchu </a:t>
            </a:r>
            <a:r>
              <a:rPr lang="cs-CZ" b="1" dirty="0" err="1">
                <a:cs typeface="Arial" panose="020B0604020202020204" pitchFamily="34" charset="0"/>
              </a:rPr>
              <a:t>exocervixu</a:t>
            </a:r>
            <a:r>
              <a:rPr lang="cs-CZ" b="1" dirty="0">
                <a:cs typeface="Arial" panose="020B0604020202020204" pitchFamily="34" charset="0"/>
              </a:rPr>
              <a:t> špátlí, z </a:t>
            </a:r>
            <a:r>
              <a:rPr lang="cs-CZ" b="1" dirty="0" err="1">
                <a:cs typeface="Arial" panose="020B0604020202020204" pitchFamily="34" charset="0"/>
              </a:rPr>
              <a:t>endocervixu</a:t>
            </a:r>
            <a:r>
              <a:rPr lang="cs-CZ" b="1" dirty="0">
                <a:cs typeface="Arial" panose="020B0604020202020204" pitchFamily="34" charset="0"/>
              </a:rPr>
              <a:t> speciálním kartáčkem, nátěr na sklo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5594" y="429444"/>
            <a:ext cx="5797924" cy="436776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/>
          <a:srcRect l="40870" t="35846" r="34429" b="17647"/>
          <a:stretch/>
        </p:blipFill>
        <p:spPr>
          <a:xfrm>
            <a:off x="707495" y="392868"/>
            <a:ext cx="4178225" cy="442297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8633012" y="6320118"/>
            <a:ext cx="2245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www.konizace.info</a:t>
            </a:r>
          </a:p>
        </p:txBody>
      </p:sp>
    </p:spTree>
    <p:extLst>
      <p:ext uri="{BB962C8B-B14F-4D97-AF65-F5344CB8AC3E}">
        <p14:creationId xmlns:p14="http://schemas.microsoft.com/office/powerpoint/2010/main" val="1579008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5229" y="443752"/>
            <a:ext cx="5488641" cy="439091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275229" y="5271247"/>
            <a:ext cx="603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Kolposkopie</a:t>
            </a:r>
            <a:r>
              <a:rPr lang="cs-CZ" dirty="0">
                <a:cs typeface="Arial" panose="020B0604020202020204" pitchFamily="34" charset="0"/>
              </a:rPr>
              <a:t> - těžké dysplastické změny děložního čípku</a:t>
            </a:r>
          </a:p>
          <a:p>
            <a:r>
              <a:rPr lang="cs-CZ" b="1" dirty="0">
                <a:cs typeface="Arial" panose="020B0604020202020204" pitchFamily="34" charset="0"/>
              </a:rPr>
              <a:t>Rozšířená kolposkopie </a:t>
            </a:r>
            <a:r>
              <a:rPr lang="cs-CZ" dirty="0">
                <a:cs typeface="Arial" panose="020B0604020202020204" pitchFamily="34" charset="0"/>
              </a:rPr>
              <a:t>s 5% kyselina octovou</a:t>
            </a:r>
          </a:p>
        </p:txBody>
      </p:sp>
      <p:sp>
        <p:nvSpPr>
          <p:cNvPr id="7" name="Šipka nahoru 6"/>
          <p:cNvSpPr/>
          <p:nvPr/>
        </p:nvSpPr>
        <p:spPr>
          <a:xfrm>
            <a:off x="4046443" y="4485042"/>
            <a:ext cx="497541" cy="7395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67381" y="443752"/>
            <a:ext cx="3301253" cy="364788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9076765" y="6266329"/>
            <a:ext cx="2191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www.konizace.info</a:t>
            </a:r>
          </a:p>
        </p:txBody>
      </p:sp>
    </p:spTree>
    <p:extLst>
      <p:ext uri="{BB962C8B-B14F-4D97-AF65-F5344CB8AC3E}">
        <p14:creationId xmlns:p14="http://schemas.microsoft.com/office/powerpoint/2010/main" val="4091429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-119917" y="365125"/>
            <a:ext cx="12765733" cy="1325563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cs-CZ" altLang="cs-CZ" sz="4000" dirty="0"/>
            </a:br>
            <a:r>
              <a:rPr lang="cs-CZ" altLang="cs-CZ" sz="4000" dirty="0"/>
              <a:t> </a:t>
            </a:r>
            <a:r>
              <a:rPr lang="cs-CZ" altLang="cs-CZ" sz="4000" dirty="0" err="1"/>
              <a:t>Cervical</a:t>
            </a:r>
            <a:r>
              <a:rPr lang="cs-CZ" altLang="cs-CZ" sz="4000" dirty="0"/>
              <a:t> </a:t>
            </a:r>
            <a:r>
              <a:rPr lang="cs-CZ" altLang="cs-CZ" sz="4000" dirty="0" err="1"/>
              <a:t>Intraepithelial</a:t>
            </a:r>
            <a:r>
              <a:rPr lang="cs-CZ" altLang="cs-CZ" sz="4000" dirty="0"/>
              <a:t> </a:t>
            </a:r>
            <a:r>
              <a:rPr lang="cs-CZ" altLang="cs-CZ" sz="4000" dirty="0" err="1"/>
              <a:t>Neoplasia</a:t>
            </a:r>
            <a:r>
              <a:rPr lang="cs-CZ" altLang="cs-CZ" sz="4000" dirty="0"/>
              <a:t> (CIN)</a:t>
            </a:r>
            <a:br>
              <a:rPr lang="cs-CZ" altLang="cs-CZ" sz="4000" dirty="0"/>
            </a:br>
            <a:r>
              <a:rPr lang="cs-CZ" altLang="cs-CZ" sz="4000" dirty="0"/>
              <a:t> </a:t>
            </a:r>
            <a:r>
              <a:rPr lang="cs-CZ" altLang="cs-CZ" sz="4000" dirty="0" err="1"/>
              <a:t>CIN</a:t>
            </a:r>
            <a:r>
              <a:rPr lang="cs-CZ" altLang="cs-CZ" sz="4000" dirty="0"/>
              <a:t> v místě </a:t>
            </a:r>
            <a:r>
              <a:rPr lang="cs-CZ" altLang="cs-CZ" sz="4000" b="1" dirty="0"/>
              <a:t>transformační zóny </a:t>
            </a:r>
            <a:br>
              <a:rPr lang="cs-CZ" altLang="cs-CZ" sz="4000" dirty="0"/>
            </a:br>
            <a:endParaRPr lang="cs-CZ" altLang="cs-CZ" sz="4000" dirty="0"/>
          </a:p>
        </p:txBody>
      </p:sp>
      <p:sp>
        <p:nvSpPr>
          <p:cNvPr id="7173" name="Obdélník 5"/>
          <p:cNvSpPr>
            <a:spLocks noChangeArrowheads="1"/>
          </p:cNvSpPr>
          <p:nvPr/>
        </p:nvSpPr>
        <p:spPr bwMode="auto">
          <a:xfrm>
            <a:off x="10572751" y="5857875"/>
            <a:ext cx="75988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FFFFFF"/>
                </a:solidFill>
              </a:rPr>
              <a:t>CIS</a:t>
            </a:r>
            <a:endParaRPr lang="cs-CZ" altLang="cs-CZ">
              <a:latin typeface="Calibri" pitchFamily="34" charset="0"/>
            </a:endParaRPr>
          </a:p>
        </p:txBody>
      </p:sp>
      <p:pic>
        <p:nvPicPr>
          <p:cNvPr id="14338" name="Picture 2" descr="https://upload.wikimedia.org/wikipedia/commons/thumb/b/b6/Cervix_Uteri_Normal_Squamocolumnar_Junction_%284796821432%29.jpg/1280px-Cervix_Uteri_Normal_Squamocolumnar_Junction_%284796821432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8720" y="1845097"/>
            <a:ext cx="6268502" cy="4167574"/>
          </a:xfrm>
          <a:prstGeom prst="rect">
            <a:avLst/>
          </a:prstGeom>
          <a:noFill/>
        </p:spPr>
      </p:pic>
      <p:sp>
        <p:nvSpPr>
          <p:cNvPr id="9" name="Šipka doprava 8"/>
          <p:cNvSpPr/>
          <p:nvPr/>
        </p:nvSpPr>
        <p:spPr>
          <a:xfrm>
            <a:off x="1873045" y="3115051"/>
            <a:ext cx="1194620" cy="280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01445" y="3421626"/>
            <a:ext cx="1887794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Dlaždicový epitel</a:t>
            </a:r>
          </a:p>
        </p:txBody>
      </p:sp>
      <p:sp>
        <p:nvSpPr>
          <p:cNvPr id="11" name="Šipka doleva 10"/>
          <p:cNvSpPr/>
          <p:nvPr/>
        </p:nvSpPr>
        <p:spPr>
          <a:xfrm>
            <a:off x="8760542" y="3174058"/>
            <a:ext cx="1268361" cy="2654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9306238" y="3482552"/>
            <a:ext cx="225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Cylindrický epitel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Zástupný symbol pro obsah 3" descr="CI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79405" y="115889"/>
            <a:ext cx="9461500" cy="2886075"/>
          </a:xfrm>
        </p:spPr>
      </p:pic>
      <p:sp>
        <p:nvSpPr>
          <p:cNvPr id="8195" name="Obdélník 5"/>
          <p:cNvSpPr>
            <a:spLocks noChangeArrowheads="1"/>
          </p:cNvSpPr>
          <p:nvPr/>
        </p:nvSpPr>
        <p:spPr bwMode="auto">
          <a:xfrm>
            <a:off x="10572751" y="5857875"/>
            <a:ext cx="75988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FFFFFF"/>
                </a:solidFill>
              </a:rPr>
              <a:t>CIS</a:t>
            </a:r>
            <a:endParaRPr lang="cs-CZ" altLang="cs-CZ">
              <a:latin typeface="Calibri" pitchFamily="34" charset="0"/>
            </a:endParaRPr>
          </a:p>
        </p:txBody>
      </p:sp>
      <p:sp>
        <p:nvSpPr>
          <p:cNvPr id="8197" name="Obdélník 8"/>
          <p:cNvSpPr>
            <a:spLocks noChangeArrowheads="1"/>
          </p:cNvSpPr>
          <p:nvPr/>
        </p:nvSpPr>
        <p:spPr bwMode="auto">
          <a:xfrm>
            <a:off x="383118" y="3130550"/>
            <a:ext cx="1142576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b="1" dirty="0">
                <a:latin typeface="Calibri" pitchFamily="34" charset="0"/>
              </a:rPr>
              <a:t>CIN jsou definovány jako alterace dlaždicového epitelu</a:t>
            </a:r>
            <a:r>
              <a:rPr lang="cs-CZ" altLang="cs-CZ" dirty="0">
                <a:latin typeface="Calibri" pitchFamily="34" charset="0"/>
              </a:rPr>
              <a:t>, charakterizované abnormální buněčnou proliferací, vyzráváním a cytologickými atypiemi /především jadernými - </a:t>
            </a:r>
            <a:r>
              <a:rPr lang="cs-CZ" altLang="cs-CZ" dirty="0" err="1">
                <a:latin typeface="Calibri" pitchFamily="34" charset="0"/>
              </a:rPr>
              <a:t>hyperchromásie</a:t>
            </a:r>
            <a:r>
              <a:rPr lang="cs-CZ" altLang="cs-CZ" dirty="0">
                <a:latin typeface="Calibri" pitchFamily="34" charset="0"/>
              </a:rPr>
              <a:t>, zvětšení - nárůst N/C poměru, pleomorfismus, které jsou v různé míře přítomny ve všech vrstvách epitelu, bez ohledu na stupeň cytoplazmatické maturace.</a:t>
            </a:r>
          </a:p>
          <a:p>
            <a:endParaRPr lang="cs-CZ" altLang="cs-CZ" dirty="0">
              <a:latin typeface="Calibri" pitchFamily="34" charset="0"/>
            </a:endParaRPr>
          </a:p>
          <a:p>
            <a:r>
              <a:rPr lang="cs-CZ" altLang="cs-CZ" dirty="0">
                <a:latin typeface="Calibri" pitchFamily="34" charset="0"/>
              </a:rPr>
              <a:t>Jejich </a:t>
            </a:r>
            <a:r>
              <a:rPr lang="cs-CZ" altLang="cs-CZ" dirty="0" err="1">
                <a:latin typeface="Calibri" pitchFamily="34" charset="0"/>
              </a:rPr>
              <a:t>grading</a:t>
            </a:r>
            <a:r>
              <a:rPr lang="cs-CZ" altLang="cs-CZ" dirty="0">
                <a:latin typeface="Calibri" pitchFamily="34" charset="0"/>
              </a:rPr>
              <a:t> /CIN I, II a III / je pak založen na části epitelu vykazující známky vyzrávání </a:t>
            </a:r>
          </a:p>
          <a:p>
            <a:endParaRPr lang="cs-CZ" altLang="cs-CZ" dirty="0">
              <a:latin typeface="Calibri" pitchFamily="34" charset="0"/>
            </a:endParaRPr>
          </a:p>
          <a:p>
            <a:r>
              <a:rPr lang="cs-CZ" altLang="cs-CZ" dirty="0">
                <a:latin typeface="Calibri" pitchFamily="34" charset="0"/>
              </a:rPr>
              <a:t>Terapie CIN se řídí tíží léze a výsledky kolposkopie. Pacientky s biopticky ověřenou CIN I a uspokojivým kolposkopickým nálezem mohou být pouze sledovány. </a:t>
            </a:r>
          </a:p>
          <a:p>
            <a:endParaRPr lang="cs-CZ" altLang="cs-CZ" dirty="0">
              <a:latin typeface="Calibri" pitchFamily="34" charset="0"/>
            </a:endParaRPr>
          </a:p>
          <a:p>
            <a:r>
              <a:rPr lang="cs-CZ" altLang="cs-CZ" b="1" dirty="0">
                <a:latin typeface="Calibri" pitchFamily="34" charset="0"/>
              </a:rPr>
              <a:t>Hlavními metodami léčby pro pacientky s biopticky ověřenou CIN II,III jsou pak ablace či </a:t>
            </a:r>
            <a:r>
              <a:rPr lang="cs-CZ" altLang="cs-CZ" b="1" dirty="0" err="1">
                <a:latin typeface="Calibri" pitchFamily="34" charset="0"/>
              </a:rPr>
              <a:t>exscize</a:t>
            </a:r>
            <a:r>
              <a:rPr lang="cs-CZ" altLang="cs-CZ" b="1" dirty="0">
                <a:latin typeface="Calibri" pitchFamily="34" charset="0"/>
              </a:rPr>
              <a:t>.</a:t>
            </a:r>
          </a:p>
          <a:p>
            <a:br>
              <a:rPr lang="cs-CZ" altLang="cs-CZ" dirty="0">
                <a:latin typeface="Calibri" pitchFamily="34" charset="0"/>
              </a:rPr>
            </a:br>
            <a:endParaRPr lang="cs-CZ" altLang="cs-CZ" dirty="0">
              <a:latin typeface="Calibri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592529" y="6445045"/>
            <a:ext cx="4645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09933"/>
                </a:solidFill>
                <a:ea typeface="Calibri" pitchFamily="34" charset="0"/>
              </a:rPr>
              <a:t>www.</a:t>
            </a:r>
            <a:r>
              <a:rPr lang="cs-CZ" sz="1200" dirty="0" err="1">
                <a:solidFill>
                  <a:srgbClr val="009933"/>
                </a:solidFill>
                <a:ea typeface="Calibri" pitchFamily="34" charset="0"/>
              </a:rPr>
              <a:t>sikluv</a:t>
            </a:r>
            <a:r>
              <a:rPr lang="cs-CZ" sz="1200" dirty="0">
                <a:solidFill>
                  <a:srgbClr val="009933"/>
                </a:solidFill>
                <a:ea typeface="Calibri" pitchFamily="34" charset="0"/>
              </a:rPr>
              <a:t>-ustav-patologie.patologie.</a:t>
            </a:r>
            <a:r>
              <a:rPr lang="cs-CZ" sz="1200" dirty="0" err="1">
                <a:solidFill>
                  <a:srgbClr val="009933"/>
                </a:solidFill>
                <a:ea typeface="Calibri" pitchFamily="34" charset="0"/>
              </a:rPr>
              <a:t>cz</a:t>
            </a:r>
            <a:endParaRPr lang="cs-CZ" sz="12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6094" t="20037" r="33498" b="5242"/>
          <a:stretch/>
        </p:blipFill>
        <p:spPr>
          <a:xfrm>
            <a:off x="1603717" y="714246"/>
            <a:ext cx="4635717" cy="564435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400800" y="497540"/>
            <a:ext cx="5553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cs typeface="Arial" panose="020B0604020202020204" pitchFamily="34" charset="0"/>
              </a:rPr>
              <a:t>Konizace</a:t>
            </a:r>
            <a:r>
              <a:rPr lang="cs-CZ" b="1" dirty="0">
                <a:cs typeface="Arial" panose="020B0604020202020204" pitchFamily="34" charset="0"/>
              </a:rPr>
              <a:t> děložního čípku</a:t>
            </a:r>
          </a:p>
          <a:p>
            <a:endParaRPr lang="cs-CZ" dirty="0">
              <a:cs typeface="Arial" panose="020B0604020202020204" pitchFamily="34" charset="0"/>
            </a:endParaRPr>
          </a:p>
          <a:p>
            <a:r>
              <a:rPr lang="cs-CZ" dirty="0">
                <a:cs typeface="Arial" panose="020B0604020202020204" pitchFamily="34" charset="0"/>
              </a:rPr>
              <a:t>Krátký zákrok s odstraněním postižené části čípku</a:t>
            </a:r>
          </a:p>
          <a:p>
            <a:r>
              <a:rPr lang="cs-CZ" dirty="0">
                <a:cs typeface="Arial" panose="020B0604020202020204" pitchFamily="34" charset="0"/>
              </a:rPr>
              <a:t>Rozsah dle možností k zachování těhotenství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494930" y="2581835"/>
            <a:ext cx="527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cs typeface="Arial" panose="020B0604020202020204" pitchFamily="34" charset="0"/>
              </a:rPr>
              <a:t>Trachelektomie</a:t>
            </a:r>
            <a:r>
              <a:rPr lang="cs-CZ" b="1" dirty="0">
                <a:cs typeface="Arial" panose="020B0604020202020204" pitchFamily="34" charset="0"/>
              </a:rPr>
              <a:t> prostá či radikální </a:t>
            </a:r>
            <a:r>
              <a:rPr lang="cs-CZ" dirty="0">
                <a:cs typeface="Arial" panose="020B0604020202020204" pitchFamily="34" charset="0"/>
              </a:rPr>
              <a:t>u žen plánujících těhotenství – odstranění téměř celého hrdla děložního, radikální s kraniální částí pochvy a děložními vazy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589059" y="4477871"/>
            <a:ext cx="4491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Simplexní hysterektomie</a:t>
            </a:r>
          </a:p>
          <a:p>
            <a:r>
              <a:rPr lang="cs-CZ" b="1" dirty="0">
                <a:cs typeface="Arial" panose="020B0604020202020204" pitchFamily="34" charset="0"/>
              </a:rPr>
              <a:t>Radikální hysterektomie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090212" y="6225988"/>
            <a:ext cx="244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www.konize.info</a:t>
            </a:r>
          </a:p>
        </p:txBody>
      </p:sp>
    </p:spTree>
    <p:extLst>
      <p:ext uri="{BB962C8B-B14F-4D97-AF65-F5344CB8AC3E}">
        <p14:creationId xmlns:p14="http://schemas.microsoft.com/office/powerpoint/2010/main" val="1385781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575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  <a:cs typeface="Arial" panose="020B0604020202020204" pitchFamily="34" charset="0"/>
              </a:rPr>
              <a:t>SCREENING CA DĚLOŽNÍHO HRDLA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10473"/>
            <a:ext cx="10914529" cy="4351338"/>
          </a:xfrm>
        </p:spPr>
        <p:txBody>
          <a:bodyPr/>
          <a:lstStyle/>
          <a:p>
            <a:r>
              <a:rPr lang="cs-CZ" sz="2400" dirty="0">
                <a:cs typeface="Arial" panose="020B0604020202020204" pitchFamily="34" charset="0"/>
              </a:rPr>
              <a:t>1x ročně cytologické vyšetření, kolposkopie, kompletní gynekologické vyšetření</a:t>
            </a:r>
          </a:p>
          <a:p>
            <a:r>
              <a:rPr lang="cs-CZ" sz="2400" dirty="0">
                <a:cs typeface="Arial" panose="020B0604020202020204" pitchFamily="34" charset="0"/>
              </a:rPr>
              <a:t>Adresné zvaní</a:t>
            </a:r>
          </a:p>
          <a:p>
            <a:r>
              <a:rPr lang="cs-CZ" sz="2400" b="1" dirty="0">
                <a:cs typeface="Arial" panose="020B0604020202020204" pitchFamily="34" charset="0"/>
              </a:rPr>
              <a:t>Prevence: </a:t>
            </a:r>
            <a:r>
              <a:rPr lang="cs-CZ" sz="2400" dirty="0">
                <a:cs typeface="Arial" panose="020B0604020202020204" pitchFamily="34" charset="0"/>
              </a:rPr>
              <a:t>očkování 3 profylaktické vakcíny proti HPV – bivalentní HPV 16,18 </a:t>
            </a:r>
            <a:r>
              <a:rPr lang="cs-CZ" sz="2400" dirty="0" err="1">
                <a:cs typeface="Arial" panose="020B0604020202020204" pitchFamily="34" charset="0"/>
              </a:rPr>
              <a:t>Cervarix</a:t>
            </a:r>
            <a:r>
              <a:rPr lang="cs-CZ" sz="2400" dirty="0">
                <a:cs typeface="Arial" panose="020B0604020202020204" pitchFamily="34" charset="0"/>
              </a:rPr>
              <a:t>, </a:t>
            </a:r>
            <a:r>
              <a:rPr lang="cs-CZ" sz="2400" dirty="0" err="1">
                <a:cs typeface="Arial" panose="020B0604020202020204" pitchFamily="34" charset="0"/>
              </a:rPr>
              <a:t>kvadrivalentní</a:t>
            </a:r>
            <a:r>
              <a:rPr lang="cs-CZ" sz="2400" dirty="0">
                <a:cs typeface="Arial" panose="020B0604020202020204" pitchFamily="34" charset="0"/>
              </a:rPr>
              <a:t> v kombinaci s HPV 6 a 11 (prevence genitálních bradavic) </a:t>
            </a:r>
            <a:r>
              <a:rPr lang="cs-CZ" sz="2400" dirty="0" err="1">
                <a:cs typeface="Arial" panose="020B0604020202020204" pitchFamily="34" charset="0"/>
              </a:rPr>
              <a:t>Silgard</a:t>
            </a:r>
            <a:r>
              <a:rPr lang="cs-CZ" sz="2400" dirty="0">
                <a:cs typeface="Arial" panose="020B0604020202020204" pitchFamily="34" charset="0"/>
              </a:rPr>
              <a:t>, </a:t>
            </a:r>
            <a:r>
              <a:rPr lang="cs-CZ" sz="2400" dirty="0" err="1">
                <a:cs typeface="Arial" panose="020B0604020202020204" pitchFamily="34" charset="0"/>
              </a:rPr>
              <a:t>nanovalentní</a:t>
            </a:r>
            <a:r>
              <a:rPr lang="cs-CZ" sz="2400" dirty="0">
                <a:cs typeface="Arial" panose="020B0604020202020204" pitchFamily="34" charset="0"/>
              </a:rPr>
              <a:t> </a:t>
            </a:r>
            <a:r>
              <a:rPr lang="cs-CZ" sz="2400" dirty="0" err="1">
                <a:cs typeface="Arial" panose="020B0604020202020204" pitchFamily="34" charset="0"/>
              </a:rPr>
              <a:t>Gardasil</a:t>
            </a:r>
            <a:r>
              <a:rPr lang="cs-CZ" sz="2400" dirty="0">
                <a:cs typeface="Arial" panose="020B0604020202020204" pitchFamily="34" charset="0"/>
              </a:rPr>
              <a:t> 9</a:t>
            </a:r>
          </a:p>
          <a:p>
            <a:r>
              <a:rPr lang="cs-CZ" sz="2400" dirty="0">
                <a:cs typeface="Arial" panose="020B0604020202020204" pitchFamily="34" charset="0"/>
              </a:rPr>
              <a:t>Nejlépe u dívek před zahájením pohlavního života mezi 9. -10. rokem, věkové rozmezí (9-45 let), v současné době nabízeno i chlapcům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6709" y="4594902"/>
            <a:ext cx="3245370" cy="19472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8565" y="4604364"/>
            <a:ext cx="2095499" cy="182595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327136" y="6376416"/>
            <a:ext cx="3877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http://hpvinfo.cz/cipku-delozniho-ockovani-proti-rakovine</a:t>
            </a:r>
          </a:p>
        </p:txBody>
      </p:sp>
    </p:spTree>
    <p:extLst>
      <p:ext uri="{BB962C8B-B14F-4D97-AF65-F5344CB8AC3E}">
        <p14:creationId xmlns:p14="http://schemas.microsoft.com/office/powerpoint/2010/main" val="610497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5923C13-30D4-4B67-B750-5D5349B73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18" t="13971" r="19222" b="10801"/>
          <a:stretch/>
        </p:blipFill>
        <p:spPr>
          <a:xfrm>
            <a:off x="5501389" y="493537"/>
            <a:ext cx="6580532" cy="45731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FC93F57-DABE-4BEE-BC31-65D17ABD2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0" t="36277" r="11968" b="24772"/>
          <a:stretch/>
        </p:blipFill>
        <p:spPr>
          <a:xfrm>
            <a:off x="404734" y="575690"/>
            <a:ext cx="5096655" cy="148571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2AECD45-2218-4B38-AFD7-B94F5901FFB7}"/>
              </a:ext>
            </a:extLst>
          </p:cNvPr>
          <p:cNvSpPr txBox="1"/>
          <p:nvPr/>
        </p:nvSpPr>
        <p:spPr>
          <a:xfrm>
            <a:off x="6560693" y="6291155"/>
            <a:ext cx="531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https://ockovaniprotihpv.cz/ockovani-proti-hpv</a:t>
            </a:r>
          </a:p>
        </p:txBody>
      </p:sp>
      <p:pic>
        <p:nvPicPr>
          <p:cNvPr id="3074" name="Picture 2" descr="Očkování proti rakovině čípku děložního">
            <a:extLst>
              <a:ext uri="{FF2B5EF4-FFF2-40B4-BE49-F238E27FC236}">
                <a16:creationId xmlns:a16="http://schemas.microsoft.com/office/drawing/2014/main" id="{3DDB204B-D38F-470B-90D5-85872BAEC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59" y="2542290"/>
            <a:ext cx="5077335" cy="335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938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B4DB2E6-4BDD-4106-93AF-18E146F3B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54" t="13651" r="18853" b="28860"/>
          <a:stretch/>
        </p:blipFill>
        <p:spPr>
          <a:xfrm>
            <a:off x="1049519" y="127481"/>
            <a:ext cx="8833035" cy="48489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247DD68-DD22-4A1F-9A7A-A66019CB8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22" t="53335" r="22143" b="27290"/>
          <a:stretch/>
        </p:blipFill>
        <p:spPr>
          <a:xfrm>
            <a:off x="4456446" y="4603446"/>
            <a:ext cx="7131814" cy="132375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972419D-E14E-49A2-8BD0-297538EA8213}"/>
              </a:ext>
            </a:extLst>
          </p:cNvPr>
          <p:cNvSpPr txBox="1"/>
          <p:nvPr/>
        </p:nvSpPr>
        <p:spPr>
          <a:xfrm>
            <a:off x="7473462" y="6386572"/>
            <a:ext cx="513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https://ockovaniprotihpv.cz/ockovani-proti-hpv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5788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délník 1"/>
          <p:cNvSpPr>
            <a:spLocks noChangeArrowheads="1"/>
          </p:cNvSpPr>
          <p:nvPr/>
        </p:nvSpPr>
        <p:spPr bwMode="auto">
          <a:xfrm>
            <a:off x="563711" y="720969"/>
            <a:ext cx="11241427" cy="498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dirty="0">
                <a:latin typeface="Calibri" pitchFamily="34" charset="0"/>
              </a:rPr>
              <a:t>HPV,  </a:t>
            </a:r>
            <a:r>
              <a:rPr lang="cs-CZ" altLang="cs-CZ" sz="2000" b="1" dirty="0" err="1">
                <a:latin typeface="Calibri" pitchFamily="34" charset="0"/>
              </a:rPr>
              <a:t>čeled</a:t>
            </a:r>
            <a:r>
              <a:rPr lang="cs-CZ" altLang="cs-CZ" sz="2000" b="1" dirty="0">
                <a:latin typeface="Calibri" pitchFamily="34" charset="0"/>
              </a:rPr>
              <a:t> </a:t>
            </a:r>
            <a:r>
              <a:rPr lang="cs-CZ" altLang="cs-CZ" sz="2000" b="1" dirty="0" err="1">
                <a:latin typeface="Calibri" pitchFamily="34" charset="0"/>
              </a:rPr>
              <a:t>Papillomaviridae</a:t>
            </a:r>
            <a:endParaRPr lang="cs-CZ" altLang="cs-CZ" sz="2000" b="1" dirty="0">
              <a:latin typeface="Calibri" pitchFamily="34" charset="0"/>
            </a:endParaRP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r>
              <a:rPr lang="cs-CZ" altLang="cs-CZ" dirty="0">
                <a:latin typeface="Calibri" pitchFamily="34" charset="0"/>
              </a:rPr>
              <a:t>neobalené </a:t>
            </a:r>
            <a:r>
              <a:rPr lang="cs-CZ" altLang="cs-CZ" dirty="0" err="1">
                <a:latin typeface="Calibri" pitchFamily="34" charset="0"/>
              </a:rPr>
              <a:t>dsDNA</a:t>
            </a:r>
            <a:r>
              <a:rPr lang="cs-CZ" altLang="cs-CZ" dirty="0">
                <a:latin typeface="Calibri" pitchFamily="34" charset="0"/>
              </a:rPr>
              <a:t> viry, jejichž replikace probíhá v jádře hostitelské buňky</a:t>
            </a: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r>
              <a:rPr lang="cs-CZ" altLang="cs-CZ" dirty="0">
                <a:latin typeface="Calibri" pitchFamily="34" charset="0"/>
              </a:rPr>
              <a:t>Pro </a:t>
            </a:r>
            <a:r>
              <a:rPr lang="cs-CZ" altLang="cs-CZ" dirty="0" err="1">
                <a:latin typeface="Calibri" pitchFamily="34" charset="0"/>
              </a:rPr>
              <a:t>papillomaviry</a:t>
            </a:r>
            <a:r>
              <a:rPr lang="cs-CZ" altLang="cs-CZ" dirty="0">
                <a:latin typeface="Calibri" pitchFamily="34" charset="0"/>
              </a:rPr>
              <a:t> je charakteristická jak druhová, </a:t>
            </a:r>
            <a:r>
              <a:rPr lang="cs-CZ" altLang="cs-CZ" b="1" dirty="0">
                <a:latin typeface="Calibri" pitchFamily="34" charset="0"/>
              </a:rPr>
              <a:t>tak tkáňová </a:t>
            </a:r>
            <a:r>
              <a:rPr lang="cs-CZ" altLang="cs-CZ" b="1" dirty="0" err="1">
                <a:latin typeface="Calibri" pitchFamily="34" charset="0"/>
              </a:rPr>
              <a:t>specifita</a:t>
            </a:r>
            <a:r>
              <a:rPr lang="cs-CZ" altLang="cs-CZ" b="1" dirty="0">
                <a:latin typeface="Calibri" pitchFamily="34" charset="0"/>
              </a:rPr>
              <a:t>. </a:t>
            </a:r>
            <a:r>
              <a:rPr lang="cs-CZ" altLang="cs-CZ" dirty="0">
                <a:latin typeface="Calibri" pitchFamily="34" charset="0"/>
              </a:rPr>
              <a:t>Byly detekovány u širokého spektra obratlovců, kromě lidských </a:t>
            </a:r>
            <a:r>
              <a:rPr lang="cs-CZ" altLang="cs-CZ" dirty="0" err="1">
                <a:latin typeface="Calibri" pitchFamily="34" charset="0"/>
              </a:rPr>
              <a:t>papillomavirů</a:t>
            </a:r>
            <a:r>
              <a:rPr lang="cs-CZ" altLang="cs-CZ" dirty="0">
                <a:latin typeface="Calibri" pitchFamily="34" charset="0"/>
              </a:rPr>
              <a:t> jsou známy např. králičí, hovězí, kočičí, nebo papouščí, ale dosud nebyl zaznamenán jejich mezidruhový přenos.</a:t>
            </a: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r>
              <a:rPr lang="cs-CZ" altLang="cs-CZ" dirty="0">
                <a:latin typeface="Calibri" pitchFamily="34" charset="0"/>
              </a:rPr>
              <a:t>Podle typu infikovaného epitelu lze rozlišovat </a:t>
            </a:r>
            <a:r>
              <a:rPr lang="cs-CZ" altLang="cs-CZ" b="1" dirty="0">
                <a:latin typeface="Calibri" pitchFamily="34" charset="0"/>
              </a:rPr>
              <a:t>typy kožní, slizniční a dále některé typy nacházené současně jak v lézích kůže, tak i sliznic.</a:t>
            </a: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r>
              <a:rPr lang="cs-CZ" altLang="cs-CZ" dirty="0">
                <a:latin typeface="Calibri" pitchFamily="34" charset="0"/>
              </a:rPr>
              <a:t>Podle svého </a:t>
            </a:r>
            <a:r>
              <a:rPr lang="cs-CZ" altLang="cs-CZ" dirty="0" err="1">
                <a:latin typeface="Calibri" pitchFamily="34" charset="0"/>
              </a:rPr>
              <a:t>onkogenního</a:t>
            </a:r>
            <a:r>
              <a:rPr lang="cs-CZ" altLang="cs-CZ" dirty="0">
                <a:latin typeface="Calibri" pitchFamily="34" charset="0"/>
              </a:rPr>
              <a:t> potenciálu se HPV dělí na </a:t>
            </a:r>
            <a:r>
              <a:rPr lang="cs-CZ" altLang="cs-CZ" b="1" u="sng" dirty="0">
                <a:latin typeface="Calibri" pitchFamily="34" charset="0"/>
              </a:rPr>
              <a:t>vysoce rizikové typy (</a:t>
            </a:r>
            <a:r>
              <a:rPr lang="cs-CZ" altLang="cs-CZ" b="1" u="sng" dirty="0" err="1">
                <a:latin typeface="Calibri" pitchFamily="34" charset="0"/>
              </a:rPr>
              <a:t>high</a:t>
            </a:r>
            <a:r>
              <a:rPr lang="cs-CZ" altLang="cs-CZ" b="1" u="sng" dirty="0">
                <a:latin typeface="Calibri" pitchFamily="34" charset="0"/>
              </a:rPr>
              <a:t> risk, HR</a:t>
            </a:r>
            <a:r>
              <a:rPr lang="cs-CZ" altLang="cs-CZ" b="1" dirty="0">
                <a:latin typeface="Calibri" pitchFamily="34" charset="0"/>
              </a:rPr>
              <a:t>) a typy </a:t>
            </a:r>
            <a:r>
              <a:rPr lang="cs-CZ" altLang="cs-CZ" b="1" u="sng" dirty="0">
                <a:latin typeface="Calibri" pitchFamily="34" charset="0"/>
              </a:rPr>
              <a:t>nízce rizikové (</a:t>
            </a:r>
            <a:r>
              <a:rPr lang="cs-CZ" altLang="cs-CZ" b="1" u="sng" dirty="0" err="1">
                <a:latin typeface="Calibri" pitchFamily="34" charset="0"/>
              </a:rPr>
              <a:t>low</a:t>
            </a:r>
            <a:r>
              <a:rPr lang="cs-CZ" altLang="cs-CZ" b="1" u="sng" dirty="0">
                <a:latin typeface="Calibri" pitchFamily="34" charset="0"/>
              </a:rPr>
              <a:t> risk, LR)</a:t>
            </a: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r>
              <a:rPr lang="cs-CZ" altLang="cs-CZ" b="1" dirty="0">
                <a:latin typeface="Calibri" pitchFamily="34" charset="0"/>
              </a:rPr>
              <a:t>K HR patří např. typ </a:t>
            </a:r>
            <a:r>
              <a:rPr lang="cs-CZ" altLang="cs-CZ" b="1" dirty="0">
                <a:solidFill>
                  <a:srgbClr val="FF0000"/>
                </a:solidFill>
                <a:latin typeface="Calibri" pitchFamily="34" charset="0"/>
              </a:rPr>
              <a:t>16, 18</a:t>
            </a:r>
            <a:r>
              <a:rPr lang="cs-CZ" altLang="cs-CZ" b="1" dirty="0">
                <a:latin typeface="Calibri" pitchFamily="34" charset="0"/>
              </a:rPr>
              <a:t>, 31, 33, 35, 39, 45, 51, 52, 56, 58, mezi LR typy řadíme např. typ 6, 11, 34, 40, 42, 43, 44, 54, 70, 74. </a:t>
            </a:r>
          </a:p>
          <a:p>
            <a:endParaRPr lang="cs-CZ" altLang="cs-CZ" dirty="0">
              <a:latin typeface="Calibri" pitchFamily="34" charset="0"/>
            </a:endParaRPr>
          </a:p>
        </p:txBody>
      </p:sp>
      <p:sp>
        <p:nvSpPr>
          <p:cNvPr id="10243" name="TextovéPole 2"/>
          <p:cNvSpPr txBox="1">
            <a:spLocks noChangeArrowheads="1"/>
          </p:cNvSpPr>
          <p:nvPr/>
        </p:nvSpPr>
        <p:spPr bwMode="auto">
          <a:xfrm>
            <a:off x="8255000" y="6488114"/>
            <a:ext cx="3937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altLang="cs-CZ">
                <a:latin typeface="Calibri" pitchFamily="34" charset="0"/>
              </a:rPr>
              <a:t>Vaněček T,  hpv.cervix.cz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9865DA3-ECC8-4E70-98E1-B1C3F8CD970E}"/>
              </a:ext>
            </a:extLst>
          </p:cNvPr>
          <p:cNvSpPr/>
          <p:nvPr/>
        </p:nvSpPr>
        <p:spPr>
          <a:xfrm>
            <a:off x="281855" y="475258"/>
            <a:ext cx="11805138" cy="54771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délník 1"/>
          <p:cNvSpPr>
            <a:spLocks noChangeArrowheads="1"/>
          </p:cNvSpPr>
          <p:nvPr/>
        </p:nvSpPr>
        <p:spPr bwMode="auto">
          <a:xfrm>
            <a:off x="527051" y="417513"/>
            <a:ext cx="11233149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 dirty="0">
                <a:latin typeface="Calibri" pitchFamily="34" charset="0"/>
              </a:rPr>
              <a:t>Nejvyšší riziko maligní transformace buněk děložního čípku představují především </a:t>
            </a:r>
            <a:r>
              <a:rPr lang="cs-CZ" altLang="cs-CZ" sz="2000" b="1" dirty="0">
                <a:latin typeface="Calibri" pitchFamily="34" charset="0"/>
              </a:rPr>
              <a:t>HPV typy 16 a 18 </a:t>
            </a:r>
          </a:p>
          <a:p>
            <a:pPr algn="ctr"/>
            <a:endParaRPr lang="cs-CZ" altLang="cs-CZ" sz="2000" dirty="0">
              <a:latin typeface="Calibri" pitchFamily="34" charset="0"/>
            </a:endParaRPr>
          </a:p>
          <a:p>
            <a:pPr algn="ctr"/>
            <a:r>
              <a:rPr lang="cs-CZ" altLang="cs-CZ" sz="2000" dirty="0">
                <a:latin typeface="Calibri" pitchFamily="34" charset="0"/>
              </a:rPr>
              <a:t>Každoročně se ve světě infikuje virem HPV asi 300 milionů žen, z toho asi 100 milionů </a:t>
            </a:r>
            <a:r>
              <a:rPr lang="cs-CZ" altLang="cs-CZ" sz="2000" dirty="0" err="1">
                <a:latin typeface="Calibri" pitchFamily="34" charset="0"/>
              </a:rPr>
              <a:t>subtypem</a:t>
            </a:r>
            <a:r>
              <a:rPr lang="cs-CZ" altLang="cs-CZ" sz="2000" dirty="0">
                <a:latin typeface="Calibri" pitchFamily="34" charset="0"/>
              </a:rPr>
              <a:t> 16 a 18. </a:t>
            </a:r>
          </a:p>
          <a:p>
            <a:pPr algn="ctr"/>
            <a:endParaRPr lang="cs-CZ" altLang="cs-CZ" sz="2000" dirty="0">
              <a:latin typeface="Calibri" pitchFamily="34" charset="0"/>
            </a:endParaRPr>
          </a:p>
          <a:p>
            <a:pPr algn="ctr"/>
            <a:r>
              <a:rPr lang="cs-CZ" altLang="cs-CZ" sz="2000" dirty="0">
                <a:latin typeface="Calibri" pitchFamily="34" charset="0"/>
              </a:rPr>
              <a:t>Přítomnost DNA </a:t>
            </a:r>
            <a:r>
              <a:rPr lang="cs-CZ" altLang="cs-CZ" sz="2000" dirty="0" err="1">
                <a:latin typeface="Calibri" pitchFamily="34" charset="0"/>
              </a:rPr>
              <a:t>high</a:t>
            </a:r>
            <a:r>
              <a:rPr lang="cs-CZ" altLang="cs-CZ" sz="2000" dirty="0">
                <a:latin typeface="Calibri" pitchFamily="34" charset="0"/>
              </a:rPr>
              <a:t>-risk HPV se prokazuje v 99,7% u </a:t>
            </a:r>
            <a:r>
              <a:rPr lang="cs-CZ" altLang="cs-CZ" sz="2000" dirty="0" err="1">
                <a:latin typeface="Calibri" pitchFamily="34" charset="0"/>
              </a:rPr>
              <a:t>spinocelularního</a:t>
            </a:r>
            <a:r>
              <a:rPr lang="cs-CZ" altLang="cs-CZ" sz="2000" dirty="0">
                <a:latin typeface="Calibri" pitchFamily="34" charset="0"/>
              </a:rPr>
              <a:t> karcinomu </a:t>
            </a:r>
          </a:p>
          <a:p>
            <a:pPr algn="ctr"/>
            <a:r>
              <a:rPr lang="cs-CZ" altLang="cs-CZ" sz="2000" dirty="0">
                <a:latin typeface="Calibri" pitchFamily="34" charset="0"/>
              </a:rPr>
              <a:t>a v 95 % u adenokarcinomu. </a:t>
            </a:r>
          </a:p>
          <a:p>
            <a:pPr algn="ctr"/>
            <a:endParaRPr lang="cs-CZ" altLang="cs-CZ" sz="2000" dirty="0">
              <a:latin typeface="Calibri" pitchFamily="34" charset="0"/>
            </a:endParaRPr>
          </a:p>
          <a:p>
            <a:pPr algn="ctr"/>
            <a:r>
              <a:rPr lang="cs-CZ" altLang="cs-CZ" sz="2000" dirty="0">
                <a:latin typeface="Calibri" pitchFamily="34" charset="0"/>
              </a:rPr>
              <a:t>K odhalení typu HPV infekce slouží hybridizační testy.</a:t>
            </a:r>
          </a:p>
          <a:p>
            <a:pPr algn="ctr"/>
            <a:endParaRPr lang="cs-CZ" altLang="cs-CZ" sz="2000" dirty="0">
              <a:latin typeface="Calibri" pitchFamily="34" charset="0"/>
            </a:endParaRPr>
          </a:p>
          <a:p>
            <a:pPr algn="ctr"/>
            <a:endParaRPr lang="cs-CZ" altLang="cs-CZ" sz="2000" dirty="0">
              <a:latin typeface="Calibri" pitchFamily="34" charset="0"/>
            </a:endParaRPr>
          </a:p>
          <a:p>
            <a:pPr algn="ctr"/>
            <a:r>
              <a:rPr lang="cs-CZ" altLang="cs-CZ" sz="2000" u="sng" dirty="0">
                <a:latin typeface="Calibri" pitchFamily="34" charset="0"/>
              </a:rPr>
              <a:t>Maximum výskytu pozorujeme u sexuálně aktivních žen před dosažením 25. roku věku (15–40 %), poté incidence klesá a po 35. roce věku </a:t>
            </a:r>
            <a:r>
              <a:rPr lang="cs-CZ" altLang="cs-CZ" sz="2000" u="sng" dirty="0" err="1">
                <a:latin typeface="Calibri" pitchFamily="34" charset="0"/>
              </a:rPr>
              <a:t>perzistuje</a:t>
            </a:r>
            <a:r>
              <a:rPr lang="cs-CZ" altLang="cs-CZ" sz="2000" u="sng" dirty="0">
                <a:latin typeface="Calibri" pitchFamily="34" charset="0"/>
              </a:rPr>
              <a:t> virus už jen u 5–10 % žen. </a:t>
            </a:r>
          </a:p>
          <a:p>
            <a:pPr algn="ctr"/>
            <a:endParaRPr lang="cs-CZ" altLang="cs-CZ" sz="2000" dirty="0">
              <a:latin typeface="Calibri" pitchFamily="34" charset="0"/>
            </a:endParaRPr>
          </a:p>
          <a:p>
            <a:pPr algn="ctr"/>
            <a:r>
              <a:rPr lang="cs-CZ" altLang="cs-CZ" sz="2000" dirty="0">
                <a:latin typeface="Calibri" pitchFamily="34" charset="0"/>
              </a:rPr>
              <a:t>Perzistence HPV v epitelu čípku děložního souvisí s neschopností imunitního systému eliminovat virus</a:t>
            </a:r>
          </a:p>
          <a:p>
            <a:pPr algn="ctr"/>
            <a:endParaRPr lang="cs-CZ" altLang="cs-CZ" sz="2000" dirty="0">
              <a:latin typeface="Calibri" pitchFamily="34" charset="0"/>
            </a:endParaRPr>
          </a:p>
          <a:p>
            <a:pPr algn="ctr"/>
            <a:r>
              <a:rPr lang="cs-CZ" altLang="cs-CZ" sz="2000" dirty="0">
                <a:latin typeface="Calibri" pitchFamily="34" charset="0"/>
              </a:rPr>
              <a:t>Ke vzniku samotného nádoru přispívají další </a:t>
            </a:r>
            <a:r>
              <a:rPr lang="cs-CZ" altLang="cs-CZ" sz="2000" b="1" dirty="0">
                <a:latin typeface="Calibri" pitchFamily="34" charset="0"/>
              </a:rPr>
              <a:t>tzv. nádorové promotory</a:t>
            </a:r>
            <a:r>
              <a:rPr lang="cs-CZ" altLang="cs-CZ" sz="2000" dirty="0">
                <a:latin typeface="Calibri" pitchFamily="34" charset="0"/>
              </a:rPr>
              <a:t>, všeobecně známé rizikové faktory – sexuálně přenosné infekce, časné zahájení pohlavního života, pohlavní promiskuita, kouření, porucha imunity.</a:t>
            </a:r>
          </a:p>
        </p:txBody>
      </p:sp>
      <p:sp>
        <p:nvSpPr>
          <p:cNvPr id="9219" name="TextovéPole 2"/>
          <p:cNvSpPr txBox="1">
            <a:spLocks noChangeArrowheads="1"/>
          </p:cNvSpPr>
          <p:nvPr/>
        </p:nvSpPr>
        <p:spPr bwMode="auto">
          <a:xfrm>
            <a:off x="8688918" y="6524625"/>
            <a:ext cx="355176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B050"/>
                </a:solidFill>
                <a:latin typeface="Calibri" pitchFamily="34" charset="0"/>
              </a:rPr>
              <a:t>Mouková et al.2011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27D68C9C-8997-4792-AD31-5D8C1CD524EA}"/>
              </a:ext>
            </a:extLst>
          </p:cNvPr>
          <p:cNvSpPr/>
          <p:nvPr/>
        </p:nvSpPr>
        <p:spPr>
          <a:xfrm>
            <a:off x="527051" y="263770"/>
            <a:ext cx="11233148" cy="58908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334" y="1136015"/>
            <a:ext cx="7127875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086036" y="333376"/>
            <a:ext cx="8362251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2750"/>
              </a:spcBef>
            </a:pPr>
            <a:r>
              <a:rPr lang="cs-CZ" altLang="cs-CZ" sz="4400" b="1" dirty="0">
                <a:latin typeface="+mn-lt"/>
              </a:rPr>
              <a:t>  </a:t>
            </a:r>
            <a:r>
              <a:rPr lang="cs-CZ" altLang="cs-CZ" sz="3600" b="1" dirty="0">
                <a:latin typeface="+mn-lt"/>
              </a:rPr>
              <a:t>Anatomie ženské pánve</a:t>
            </a:r>
          </a:p>
        </p:txBody>
      </p:sp>
    </p:spTree>
    <p:extLst>
      <p:ext uri="{BB962C8B-B14F-4D97-AF65-F5344CB8AC3E}">
        <p14:creationId xmlns:p14="http://schemas.microsoft.com/office/powerpoint/2010/main" val="41100196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ovéPole 1"/>
          <p:cNvSpPr txBox="1">
            <a:spLocks noChangeArrowheads="1"/>
          </p:cNvSpPr>
          <p:nvPr/>
        </p:nvSpPr>
        <p:spPr bwMode="auto">
          <a:xfrm>
            <a:off x="8255000" y="6488114"/>
            <a:ext cx="3937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altLang="cs-CZ">
                <a:latin typeface="Calibri" pitchFamily="34" charset="0"/>
              </a:rPr>
              <a:t>Vaněček T:  cervix.cz, linkos.cz</a:t>
            </a:r>
          </a:p>
        </p:txBody>
      </p:sp>
      <p:sp>
        <p:nvSpPr>
          <p:cNvPr id="11267" name="Obdélník 2"/>
          <p:cNvSpPr>
            <a:spLocks noChangeArrowheads="1"/>
          </p:cNvSpPr>
          <p:nvPr/>
        </p:nvSpPr>
        <p:spPr bwMode="auto">
          <a:xfrm>
            <a:off x="668460" y="486748"/>
            <a:ext cx="1085508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b="1" dirty="0">
                <a:latin typeface="Calibri" pitchFamily="34" charset="0"/>
              </a:rPr>
              <a:t>Pro rutinní preventivní a diagnostický </a:t>
            </a:r>
            <a:r>
              <a:rPr lang="cs-CZ" altLang="cs-CZ" b="1" dirty="0" err="1">
                <a:latin typeface="Calibri" pitchFamily="34" charset="0"/>
              </a:rPr>
              <a:t>screening</a:t>
            </a:r>
            <a:r>
              <a:rPr lang="cs-CZ" altLang="cs-CZ" dirty="0">
                <a:latin typeface="Calibri" pitchFamily="34" charset="0"/>
              </a:rPr>
              <a:t> cervikálních lézí obvykle plně postačuje určení </a:t>
            </a:r>
            <a:r>
              <a:rPr lang="cs-CZ" altLang="cs-CZ" b="1" dirty="0">
                <a:latin typeface="Calibri" pitchFamily="34" charset="0"/>
              </a:rPr>
              <a:t>HPV negativity nebo HPV pozitivity,</a:t>
            </a:r>
            <a:r>
              <a:rPr lang="cs-CZ" altLang="cs-CZ" dirty="0">
                <a:latin typeface="Calibri" pitchFamily="34" charset="0"/>
              </a:rPr>
              <a:t> v případě pozitivity určení přítomnosti některého typu ze skupiny HR HPV, případně podle charakteru léze i LR HPV</a:t>
            </a: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r>
              <a:rPr lang="cs-CZ" altLang="cs-CZ" dirty="0">
                <a:latin typeface="Calibri" pitchFamily="34" charset="0"/>
              </a:rPr>
              <a:t>Nejpoužívanější metodou je </a:t>
            </a:r>
            <a:r>
              <a:rPr lang="cs-CZ" altLang="cs-CZ" b="1" dirty="0">
                <a:latin typeface="Calibri" pitchFamily="34" charset="0"/>
              </a:rPr>
              <a:t>Hybrid </a:t>
            </a:r>
            <a:r>
              <a:rPr lang="cs-CZ" altLang="cs-CZ" b="1" dirty="0" err="1">
                <a:latin typeface="Calibri" pitchFamily="34" charset="0"/>
              </a:rPr>
              <a:t>Capture</a:t>
            </a:r>
            <a:r>
              <a:rPr lang="cs-CZ" altLang="cs-CZ" b="1" dirty="0">
                <a:latin typeface="Calibri" pitchFamily="34" charset="0"/>
              </a:rPr>
              <a:t> II systém (</a:t>
            </a:r>
            <a:r>
              <a:rPr lang="cs-CZ" altLang="cs-CZ" b="1" dirty="0" err="1">
                <a:latin typeface="Calibri" pitchFamily="34" charset="0"/>
              </a:rPr>
              <a:t>Digene</a:t>
            </a:r>
            <a:r>
              <a:rPr lang="cs-CZ" altLang="cs-CZ" b="1" dirty="0">
                <a:latin typeface="Calibri" pitchFamily="34" charset="0"/>
              </a:rPr>
              <a:t>), </a:t>
            </a:r>
            <a:r>
              <a:rPr lang="cs-CZ" altLang="cs-CZ" dirty="0">
                <a:latin typeface="Calibri" pitchFamily="34" charset="0"/>
              </a:rPr>
              <a:t>který používá pro hybridizaci RNA sondy jak pro skupinu HR HPV typů (16,18,31,33,35,39,45,51,52,56,58,59,68 ), tak pro skupinu LR HPV typů ( 6,11,42,43,44 )</a:t>
            </a: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endParaRPr lang="cs-CZ" altLang="cs-CZ" dirty="0">
              <a:latin typeface="Calibri" pitchFamily="34" charset="0"/>
            </a:endParaRPr>
          </a:p>
          <a:p>
            <a:pPr algn="ctr"/>
            <a:r>
              <a:rPr lang="cs-CZ" altLang="cs-CZ" dirty="0">
                <a:latin typeface="Calibri" pitchFamily="34" charset="0"/>
              </a:rPr>
              <a:t>Jeho podstatou je metoda založená na </a:t>
            </a:r>
            <a:r>
              <a:rPr lang="cs-CZ" altLang="cs-CZ" u="sng" dirty="0">
                <a:latin typeface="Calibri" pitchFamily="34" charset="0"/>
              </a:rPr>
              <a:t>přímé hybridizaci HPV DNA, </a:t>
            </a:r>
            <a:r>
              <a:rPr lang="cs-CZ" altLang="cs-CZ" dirty="0">
                <a:latin typeface="Calibri" pitchFamily="34" charset="0"/>
              </a:rPr>
              <a:t>detekce pomocí specifických protilátek konjugovaných s příslušným detekčním enzymem, v tomto případě nejčastěji za použití </a:t>
            </a:r>
            <a:r>
              <a:rPr lang="cs-CZ" altLang="cs-CZ" u="sng" dirty="0">
                <a:latin typeface="Calibri" pitchFamily="34" charset="0"/>
              </a:rPr>
              <a:t>chemiluminiscenčního substrátu</a:t>
            </a:r>
            <a:r>
              <a:rPr lang="cs-CZ" altLang="cs-CZ" dirty="0">
                <a:latin typeface="Calibri" pitchFamily="34" charset="0"/>
              </a:rPr>
              <a:t>. Pro zvýšení citlivosti detekce se využívá metoda </a:t>
            </a:r>
            <a:r>
              <a:rPr lang="cs-CZ" altLang="cs-CZ" dirty="0" err="1">
                <a:latin typeface="Calibri" pitchFamily="34" charset="0"/>
              </a:rPr>
              <a:t>amplifikce</a:t>
            </a:r>
            <a:r>
              <a:rPr lang="cs-CZ" altLang="cs-CZ" dirty="0">
                <a:latin typeface="Calibri" pitchFamily="34" charset="0"/>
              </a:rPr>
              <a:t> signálu, tím se tato metoda stává srovnatelně citlivou s detekcí na bázi PCR. Touto metodou lze podle některých publikací detekovat přítomnost </a:t>
            </a:r>
            <a:r>
              <a:rPr lang="cs-CZ" altLang="cs-CZ" dirty="0" err="1">
                <a:latin typeface="Calibri" pitchFamily="34" charset="0"/>
              </a:rPr>
              <a:t>papillomavirů</a:t>
            </a:r>
            <a:r>
              <a:rPr lang="cs-CZ" altLang="cs-CZ" dirty="0">
                <a:latin typeface="Calibri" pitchFamily="34" charset="0"/>
              </a:rPr>
              <a:t> s citlivostí již od 1pg HPV DNA/ml.</a:t>
            </a:r>
          </a:p>
          <a:p>
            <a:endParaRPr lang="cs-CZ" altLang="cs-CZ" dirty="0">
              <a:latin typeface="Calibri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D4C18B9-85AE-4F8A-8AE4-7E86D5D66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91" t="31016" r="29866" b="26655"/>
          <a:stretch/>
        </p:blipFill>
        <p:spPr>
          <a:xfrm>
            <a:off x="4356588" y="2435736"/>
            <a:ext cx="3478824" cy="238293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A80A723-C713-4322-BBC3-E71B10489AE0}"/>
              </a:ext>
            </a:extLst>
          </p:cNvPr>
          <p:cNvSpPr txBox="1"/>
          <p:nvPr/>
        </p:nvSpPr>
        <p:spPr>
          <a:xfrm>
            <a:off x="650631" y="439615"/>
            <a:ext cx="110079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altLang="cs-CZ" sz="2400" b="1" dirty="0">
                <a:latin typeface="Calibri" pitchFamily="34" charset="0"/>
              </a:rPr>
              <a:t>Přetrvávání viru v epitelu (v této fázi nemusí být detekovatelné cytologií nebo kolposkopií ještě žádné změny) i po 35. roce života je největším rizikem pro vznik </a:t>
            </a:r>
            <a:r>
              <a:rPr lang="cs-CZ" altLang="cs-CZ" sz="2400" b="1" dirty="0" err="1">
                <a:latin typeface="Calibri" pitchFamily="34" charset="0"/>
              </a:rPr>
              <a:t>přednádorového</a:t>
            </a:r>
            <a:r>
              <a:rPr lang="cs-CZ" altLang="cs-CZ" sz="2400" b="1" dirty="0">
                <a:latin typeface="Calibri" pitchFamily="34" charset="0"/>
              </a:rPr>
              <a:t> stavu a karcinomu.  </a:t>
            </a:r>
          </a:p>
          <a:p>
            <a:pPr algn="just"/>
            <a:endParaRPr lang="cs-CZ" altLang="cs-CZ" sz="2400" b="1" dirty="0">
              <a:latin typeface="Calibri" pitchFamily="34" charset="0"/>
            </a:endParaRPr>
          </a:p>
          <a:p>
            <a:pPr algn="just"/>
            <a:endParaRPr lang="cs-CZ" altLang="cs-CZ" sz="2400" b="1" dirty="0">
              <a:latin typeface="Calibri" pitchFamily="34" charset="0"/>
            </a:endParaRPr>
          </a:p>
          <a:p>
            <a:pPr algn="just"/>
            <a:r>
              <a:rPr lang="cs-CZ" altLang="cs-CZ" sz="2400" b="1" dirty="0">
                <a:solidFill>
                  <a:srgbClr val="FF0000"/>
                </a:solidFill>
                <a:latin typeface="Calibri" pitchFamily="34" charset="0"/>
              </a:rPr>
              <a:t>V současné době jsou </a:t>
            </a:r>
            <a:r>
              <a:rPr lang="cs-CZ" altLang="cs-CZ" sz="2400" b="1" dirty="0">
                <a:solidFill>
                  <a:srgbClr val="FF0000"/>
                </a:solidFill>
                <a:latin typeface="Calibri" pitchFamily="34" charset="0"/>
                <a:hlinkClick r:id="rId2"/>
              </a:rPr>
              <a:t>screeningové</a:t>
            </a:r>
            <a:r>
              <a:rPr lang="cs-CZ" altLang="cs-CZ" sz="2400" b="1" dirty="0">
                <a:solidFill>
                  <a:srgbClr val="FF0000"/>
                </a:solidFill>
                <a:latin typeface="Calibri" pitchFamily="34" charset="0"/>
              </a:rPr>
              <a:t> programy založeny ve všech rozvinutých zemích na onkologické cytologii</a:t>
            </a:r>
            <a:r>
              <a:rPr lang="cs-CZ" altLang="cs-CZ" sz="2400" dirty="0">
                <a:latin typeface="Calibri" pitchFamily="34" charset="0"/>
              </a:rPr>
              <a:t>, řada zemí nyní doplňuje k zvýšení spolehlivosti screeningu i HPV </a:t>
            </a:r>
            <a:r>
              <a:rPr lang="cs-CZ" altLang="cs-CZ" sz="2400" dirty="0" err="1">
                <a:latin typeface="Calibri" pitchFamily="34" charset="0"/>
              </a:rPr>
              <a:t>testaci</a:t>
            </a:r>
            <a:r>
              <a:rPr lang="cs-CZ" altLang="cs-CZ" sz="2400" dirty="0">
                <a:latin typeface="Calibri" pitchFamily="34" charset="0"/>
              </a:rPr>
              <a:t> na onkogenní typy. </a:t>
            </a:r>
          </a:p>
          <a:p>
            <a:pPr algn="just"/>
            <a:endParaRPr lang="cs-CZ" altLang="cs-CZ" sz="2400" b="1" dirty="0">
              <a:latin typeface="Calibri" pitchFamily="34" charset="0"/>
            </a:endParaRPr>
          </a:p>
          <a:p>
            <a:pPr algn="just"/>
            <a:endParaRPr lang="cs-CZ" altLang="cs-CZ" sz="2400" b="1" dirty="0">
              <a:latin typeface="Calibri" pitchFamily="34" charset="0"/>
            </a:endParaRPr>
          </a:p>
          <a:p>
            <a:pPr algn="just"/>
            <a:r>
              <a:rPr lang="cs-CZ" altLang="cs-CZ" sz="2400" b="1" dirty="0">
                <a:latin typeface="Calibri" pitchFamily="34" charset="0"/>
              </a:rPr>
              <a:t>Screening cervikálního karcinomu je dnes ve světě uznáván jako nejefektivnější ze všech dostupných screeningových programů</a:t>
            </a:r>
          </a:p>
        </p:txBody>
      </p:sp>
    </p:spTree>
    <p:extLst>
      <p:ext uri="{BB962C8B-B14F-4D97-AF65-F5344CB8AC3E}">
        <p14:creationId xmlns:p14="http://schemas.microsoft.com/office/powerpoint/2010/main" val="624262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/>
          </p:nvPr>
        </p:nvSpPr>
        <p:spPr>
          <a:xfrm>
            <a:off x="753035" y="360363"/>
            <a:ext cx="10623177" cy="6119812"/>
          </a:xfrm>
          <a:ln/>
        </p:spPr>
        <p:txBody>
          <a:bodyPr anchor="t"/>
          <a:lstStyle/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Obrázek 2" descr="cervix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5035" y="377825"/>
            <a:ext cx="5102509" cy="531139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C8998D8-EB48-405D-A5B9-D28565B756A4}"/>
              </a:ext>
            </a:extLst>
          </p:cNvPr>
          <p:cNvSpPr txBox="1"/>
          <p:nvPr/>
        </p:nvSpPr>
        <p:spPr>
          <a:xfrm>
            <a:off x="720968" y="377825"/>
            <a:ext cx="561307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FIGO klasifikace</a:t>
            </a:r>
            <a:r>
              <a:rPr lang="cs-CZ" sz="2000" dirty="0"/>
              <a:t>- velikost tumoru + hloubka invaze</a:t>
            </a:r>
          </a:p>
          <a:p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Histopatologie: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Spinocelulární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karcinom 85-90 %, </a:t>
            </a:r>
          </a:p>
          <a:p>
            <a:endParaRPr lang="cs-CZ" altLang="cs-CZ" sz="2000" dirty="0"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+mn-lt"/>
                <a:cs typeface="Arial" panose="020B0604020202020204" pitchFamily="34" charset="0"/>
              </a:rPr>
              <a:t>Nová klasifikace pro adenokarcinomy-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Silvův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systém</a:t>
            </a:r>
          </a:p>
          <a:p>
            <a:endParaRPr lang="cs-CZ" altLang="cs-CZ" sz="2000" b="1" dirty="0"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+mn-lt"/>
                <a:cs typeface="Arial" panose="020B0604020202020204" pitchFamily="34" charset="0"/>
              </a:rPr>
              <a:t>Sarkomy, melanom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226548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12064" y="451104"/>
            <a:ext cx="10911840" cy="5718048"/>
          </a:xfrm>
        </p:spPr>
        <p:txBody>
          <a:bodyPr>
            <a:normAutofit lnSpcReduction="10000"/>
          </a:bodyPr>
          <a:lstStyle/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b="1" dirty="0">
                <a:cs typeface="Arial" panose="020B0604020202020204" pitchFamily="34" charset="0"/>
              </a:rPr>
              <a:t>Léčba:</a:t>
            </a:r>
          </a:p>
          <a:p>
            <a:pPr marL="684213" indent="-682625">
              <a:spcBef>
                <a:spcPts val="800"/>
              </a:spcBef>
              <a:buSzPct val="45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b="1" dirty="0">
              <a:cs typeface="Arial" panose="020B0604020202020204" pitchFamily="34" charset="0"/>
            </a:endParaRPr>
          </a:p>
          <a:p>
            <a:pPr marL="684213" indent="-682625" algn="l">
              <a:spcBef>
                <a:spcPts val="800"/>
              </a:spcBef>
              <a:buSzPct val="45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b="1" dirty="0">
                <a:cs typeface="Arial" panose="020B0604020202020204" pitchFamily="34" charset="0"/>
              </a:rPr>
              <a:t>Chirurgická - </a:t>
            </a:r>
            <a:r>
              <a:rPr lang="cs-CZ" altLang="cs-CZ" dirty="0" err="1">
                <a:cs typeface="Arial" panose="020B0604020202020204" pitchFamily="34" charset="0"/>
              </a:rPr>
              <a:t>konizace</a:t>
            </a:r>
            <a:r>
              <a:rPr lang="cs-CZ" altLang="cs-CZ" dirty="0">
                <a:cs typeface="Arial" panose="020B0604020202020204" pitchFamily="34" charset="0"/>
              </a:rPr>
              <a:t>, hysterektomie, radikální hysterektomie s pánevní </a:t>
            </a:r>
            <a:r>
              <a:rPr lang="cs-CZ" altLang="cs-CZ" dirty="0" err="1">
                <a:cs typeface="Arial" panose="020B0604020202020204" pitchFamily="34" charset="0"/>
              </a:rPr>
              <a:t>lymfadenektomií</a:t>
            </a:r>
            <a:endParaRPr lang="cs-CZ" altLang="cs-CZ" dirty="0"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dirty="0">
              <a:cs typeface="Arial" panose="020B0604020202020204" pitchFamily="34" charset="0"/>
            </a:endParaRPr>
          </a:p>
          <a:p>
            <a:pPr marL="684213" indent="-682625" algn="l">
              <a:spcBef>
                <a:spcPts val="800"/>
              </a:spcBef>
              <a:buSzPct val="45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b="1" dirty="0">
                <a:cs typeface="Arial" panose="020B0604020202020204" pitchFamily="34" charset="0"/>
              </a:rPr>
              <a:t>Radioterapie 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cs typeface="Arial" panose="020B0604020202020204" pitchFamily="34" charset="0"/>
              </a:rPr>
              <a:t>pro stadia IIB a výše - </a:t>
            </a:r>
            <a:r>
              <a:rPr lang="cs-CZ" altLang="cs-CZ" sz="2400" b="1" dirty="0">
                <a:cs typeface="Arial" panose="020B0604020202020204" pitchFamily="34" charset="0"/>
              </a:rPr>
              <a:t>kurativní RT v konkomitanci s CHT (</a:t>
            </a:r>
            <a:r>
              <a:rPr lang="cs-CZ" altLang="cs-CZ" sz="2400" b="1" dirty="0" err="1">
                <a:cs typeface="Arial" panose="020B0604020202020204" pitchFamily="34" charset="0"/>
              </a:rPr>
              <a:t>cDDP</a:t>
            </a:r>
            <a:r>
              <a:rPr lang="cs-CZ" altLang="cs-CZ" sz="2400" b="1" dirty="0">
                <a:cs typeface="Arial" panose="020B0604020202020204" pitchFamily="34" charset="0"/>
              </a:rPr>
              <a:t>) </a:t>
            </a:r>
            <a:r>
              <a:rPr lang="cs-CZ" altLang="cs-CZ" sz="2400" dirty="0">
                <a:cs typeface="Arial" panose="020B0604020202020204" pitchFamily="34" charset="0"/>
              </a:rPr>
              <a:t>a s kombinací </a:t>
            </a:r>
            <a:r>
              <a:rPr lang="cs-CZ" altLang="cs-CZ" sz="2400" b="1" dirty="0" err="1">
                <a:cs typeface="Arial" panose="020B0604020202020204" pitchFamily="34" charset="0"/>
              </a:rPr>
              <a:t>brachyterapie</a:t>
            </a:r>
            <a:r>
              <a:rPr lang="cs-CZ" altLang="cs-CZ" sz="2400" b="1" dirty="0">
                <a:cs typeface="Arial" panose="020B0604020202020204" pitchFamily="34" charset="0"/>
              </a:rPr>
              <a:t> </a:t>
            </a:r>
            <a:r>
              <a:rPr lang="cs-CZ" altLang="cs-CZ" sz="2400" dirty="0">
                <a:cs typeface="Arial" panose="020B0604020202020204" pitchFamily="34" charset="0"/>
              </a:rPr>
              <a:t>(dávka 45+6 </a:t>
            </a:r>
            <a:r>
              <a:rPr lang="cs-CZ" altLang="cs-CZ" sz="2400" dirty="0" err="1">
                <a:cs typeface="Arial" panose="020B0604020202020204" pitchFamily="34" charset="0"/>
              </a:rPr>
              <a:t>Gy</a:t>
            </a:r>
            <a:r>
              <a:rPr lang="cs-CZ" altLang="cs-CZ" sz="2400" dirty="0">
                <a:cs typeface="Arial" panose="020B0604020202020204" pitchFamily="34" charset="0"/>
              </a:rPr>
              <a:t>, + BRT 27,5-30 </a:t>
            </a:r>
            <a:r>
              <a:rPr lang="cs-CZ" altLang="cs-CZ" sz="2400" dirty="0" err="1">
                <a:cs typeface="Arial" panose="020B0604020202020204" pitchFamily="34" charset="0"/>
              </a:rPr>
              <a:t>Gy</a:t>
            </a:r>
            <a:r>
              <a:rPr lang="cs-CZ" altLang="cs-CZ" sz="2400" dirty="0">
                <a:cs typeface="Arial" panose="020B0604020202020204" pitchFamily="34" charset="0"/>
              </a:rPr>
              <a:t>), ozař. objem pánev s/bez </a:t>
            </a:r>
            <a:r>
              <a:rPr lang="cs-CZ" altLang="cs-CZ" sz="2400" dirty="0" err="1">
                <a:cs typeface="Arial" panose="020B0604020202020204" pitchFamily="34" charset="0"/>
              </a:rPr>
              <a:t>paraaortální</a:t>
            </a:r>
            <a:r>
              <a:rPr lang="cs-CZ" altLang="cs-CZ" sz="2400" dirty="0">
                <a:cs typeface="Arial" panose="020B0604020202020204" pitchFamily="34" charset="0"/>
              </a:rPr>
              <a:t> uzliny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cs typeface="Arial" panose="020B0604020202020204" pitchFamily="34" charset="0"/>
              </a:rPr>
              <a:t>adjuvantní (zevní s kombinací BRT, dávka 45 </a:t>
            </a:r>
            <a:r>
              <a:rPr lang="cs-CZ" altLang="cs-CZ" sz="2400" dirty="0" err="1">
                <a:cs typeface="Arial" panose="020B0604020202020204" pitchFamily="34" charset="0"/>
              </a:rPr>
              <a:t>Gy</a:t>
            </a:r>
            <a:r>
              <a:rPr lang="cs-CZ" altLang="cs-CZ" sz="2400" dirty="0">
                <a:cs typeface="Arial" panose="020B0604020202020204" pitchFamily="34" charset="0"/>
              </a:rPr>
              <a:t>+ BRT 10 </a:t>
            </a:r>
            <a:r>
              <a:rPr lang="cs-CZ" altLang="cs-CZ" sz="2400" dirty="0" err="1">
                <a:cs typeface="Arial" panose="020B0604020202020204" pitchFamily="34" charset="0"/>
              </a:rPr>
              <a:t>Gy</a:t>
            </a:r>
            <a:r>
              <a:rPr lang="cs-CZ" altLang="cs-CZ" sz="2400" dirty="0">
                <a:cs typeface="Arial" panose="020B0604020202020204" pitchFamily="34" charset="0"/>
              </a:rPr>
              <a:t>)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dirty="0">
              <a:cs typeface="Arial" panose="020B0604020202020204" pitchFamily="34" charset="0"/>
            </a:endParaRP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cs typeface="Arial" panose="020B0604020202020204" pitchFamily="34" charset="0"/>
              </a:rPr>
              <a:t>Paliativní – prevence bolestí, krvácení, mírnění potíží z infiltrace okolních tkání, CHT s </a:t>
            </a:r>
            <a:r>
              <a:rPr lang="cs-CZ" altLang="cs-CZ" sz="2400" dirty="0" err="1">
                <a:cs typeface="Arial" panose="020B0604020202020204" pitchFamily="34" charset="0"/>
              </a:rPr>
              <a:t>cisplatina+taxany</a:t>
            </a:r>
            <a:r>
              <a:rPr lang="cs-CZ" altLang="cs-CZ" sz="2400" dirty="0"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cs typeface="Arial" panose="020B0604020202020204" pitchFamily="34" charset="0"/>
              </a:rPr>
              <a:t>bevacizumab</a:t>
            </a:r>
            <a:endParaRPr lang="cs-CZ" altLang="cs-CZ" sz="2400" dirty="0">
              <a:cs typeface="Arial" panose="020B0604020202020204" pitchFamily="34" charset="0"/>
            </a:endParaRPr>
          </a:p>
          <a:p>
            <a:pPr lvl="1" algn="l">
              <a:spcBef>
                <a:spcPts val="700"/>
              </a:spcBef>
              <a:buSzPct val="45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>
              <a:cs typeface="Arial" panose="020B0604020202020204" pitchFamily="34" charset="0"/>
            </a:endParaRPr>
          </a:p>
          <a:p>
            <a:pPr lvl="1" algn="l">
              <a:spcBef>
                <a:spcPts val="700"/>
              </a:spcBef>
              <a:buSzPct val="45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cs typeface="Arial" panose="020B0604020202020204" pitchFamily="34" charset="0"/>
              </a:rPr>
              <a:t>Prognóza </a:t>
            </a:r>
            <a:r>
              <a:rPr lang="cs-CZ" altLang="cs-CZ" sz="2400" dirty="0">
                <a:cs typeface="Arial" panose="020B0604020202020204" pitchFamily="34" charset="0"/>
              </a:rPr>
              <a:t>– 5 letý OS v I st. 92 %, II st 75 %, III st 50 %, IV 12  %</a:t>
            </a:r>
            <a:endParaRPr lang="cs-CZ" altLang="cs-CZ" sz="2400" b="1" dirty="0"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63" y="1284908"/>
            <a:ext cx="6363700" cy="397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344704" y="228600"/>
            <a:ext cx="8957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cs typeface="Arial" panose="020B0604020202020204" pitchFamily="34" charset="0"/>
              </a:rPr>
              <a:t>Radioterapie oblast dělohy, pánevních a </a:t>
            </a:r>
            <a:r>
              <a:rPr lang="cs-CZ" sz="2400" b="1" dirty="0" err="1">
                <a:cs typeface="Arial" panose="020B0604020202020204" pitchFamily="34" charset="0"/>
              </a:rPr>
              <a:t>paraaortálních</a:t>
            </a:r>
            <a:r>
              <a:rPr lang="cs-CZ" sz="2400" b="1" dirty="0">
                <a:cs typeface="Arial" panose="020B0604020202020204" pitchFamily="34" charset="0"/>
              </a:rPr>
              <a:t> lymfatických uzlin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3288323"/>
            <a:ext cx="5259881" cy="314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718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04814"/>
            <a:ext cx="10434918" cy="4752975"/>
          </a:xfrm>
        </p:spPr>
        <p:txBody>
          <a:bodyPr>
            <a:normAutofit fontScale="92500" lnSpcReduction="10000"/>
          </a:bodyPr>
          <a:lstStyle/>
          <a:p>
            <a:pPr marL="533400" indent="-533400">
              <a:lnSpc>
                <a:spcPct val="80000"/>
              </a:lnSpc>
              <a:buNone/>
            </a:pPr>
            <a:r>
              <a:rPr lang="cs-CZ" altLang="cs-CZ" sz="3500" b="1" dirty="0" err="1">
                <a:cs typeface="Arial" panose="020B0604020202020204" pitchFamily="34" charset="0"/>
              </a:rPr>
              <a:t>Brachyterapie</a:t>
            </a:r>
            <a:r>
              <a:rPr lang="cs-CZ" altLang="cs-CZ" sz="3500" b="1" dirty="0">
                <a:cs typeface="Arial" panose="020B0604020202020204" pitchFamily="34" charset="0"/>
              </a:rPr>
              <a:t> BRT (</a:t>
            </a:r>
            <a:r>
              <a:rPr lang="cs-CZ" altLang="cs-CZ" sz="3500" b="1" dirty="0" err="1">
                <a:cs typeface="Arial" panose="020B0604020202020204" pitchFamily="34" charset="0"/>
              </a:rPr>
              <a:t>brachys</a:t>
            </a:r>
            <a:r>
              <a:rPr lang="cs-CZ" altLang="cs-CZ" sz="3500" b="1" dirty="0">
                <a:cs typeface="Arial" panose="020B0604020202020204" pitchFamily="34" charset="0"/>
              </a:rPr>
              <a:t> = krátký)</a:t>
            </a:r>
          </a:p>
          <a:p>
            <a:pPr marL="533400" indent="-533400">
              <a:lnSpc>
                <a:spcPct val="80000"/>
              </a:lnSpc>
              <a:buNone/>
            </a:pPr>
            <a:endParaRPr lang="cs-CZ" altLang="cs-CZ" sz="4000" b="1" dirty="0">
              <a:cs typeface="Arial" panose="020B0604020202020204" pitchFamily="34" charset="0"/>
            </a:endParaRPr>
          </a:p>
          <a:p>
            <a:pPr marL="533400" indent="-533400">
              <a:lnSpc>
                <a:spcPct val="80000"/>
              </a:lnSpc>
              <a:buNone/>
            </a:pPr>
            <a:r>
              <a:rPr lang="cs-CZ" altLang="cs-CZ" sz="4000" b="1" dirty="0"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ozařování z krátké vzdálenosti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 marL="533400" indent="-533400" algn="just">
              <a:lnSpc>
                <a:spcPct val="80000"/>
              </a:lnSpc>
              <a:buNone/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marL="533400" indent="-533400">
              <a:lnSpc>
                <a:spcPct val="80000"/>
              </a:lnSpc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Iridium</a:t>
            </a:r>
            <a:r>
              <a:rPr lang="cs-CZ" altLang="cs-CZ" sz="2400" dirty="0"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cs typeface="Arial" panose="020B0604020202020204" pitchFamily="34" charset="0"/>
              </a:rPr>
              <a:t>192</a:t>
            </a:r>
            <a:r>
              <a:rPr lang="cs-CZ" altLang="cs-CZ" sz="2400" dirty="0">
                <a:cs typeface="Arial" panose="020B0604020202020204" pitchFamily="34" charset="0"/>
              </a:rPr>
              <a:t> 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- poločas rozpadu 74 dní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- energie záření 0,38 </a:t>
            </a:r>
            <a:r>
              <a:rPr lang="cs-CZ" altLang="cs-CZ" sz="2400" dirty="0" err="1">
                <a:cs typeface="Arial" panose="020B0604020202020204" pitchFamily="34" charset="0"/>
              </a:rPr>
              <a:t>MeV</a:t>
            </a:r>
            <a:endParaRPr lang="cs-CZ" altLang="cs-CZ" sz="2400" dirty="0">
              <a:cs typeface="Arial" panose="020B0604020202020204" pitchFamily="34" charset="0"/>
            </a:endParaRPr>
          </a:p>
          <a:p>
            <a:pPr marL="533400" indent="-533400">
              <a:lnSpc>
                <a:spcPct val="80000"/>
              </a:lnSpc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- zdroj s vysokým dávkovým příkonem 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	HDR </a:t>
            </a:r>
            <a:r>
              <a:rPr lang="cs-CZ" altLang="cs-CZ" sz="2400" dirty="0">
                <a:cs typeface="Arial" panose="020B0604020202020204" pitchFamily="34" charset="0"/>
              </a:rPr>
              <a:t>(</a:t>
            </a:r>
            <a:r>
              <a:rPr lang="cs-CZ" altLang="cs-CZ" sz="2400" dirty="0" err="1">
                <a:cs typeface="Arial" panose="020B0604020202020204" pitchFamily="34" charset="0"/>
              </a:rPr>
              <a:t>high</a:t>
            </a:r>
            <a:r>
              <a:rPr lang="cs-CZ" altLang="cs-CZ" sz="2400" dirty="0">
                <a:cs typeface="Arial" panose="020B0604020202020204" pitchFamily="34" charset="0"/>
              </a:rPr>
              <a:t> dose </a:t>
            </a:r>
            <a:r>
              <a:rPr lang="cs-CZ" altLang="cs-CZ" sz="2400" dirty="0" err="1">
                <a:cs typeface="Arial" panose="020B0604020202020204" pitchFamily="34" charset="0"/>
              </a:rPr>
              <a:t>rate</a:t>
            </a:r>
            <a:r>
              <a:rPr lang="cs-CZ" altLang="cs-CZ" sz="2400" dirty="0">
                <a:cs typeface="Arial" panose="020B0604020202020204" pitchFamily="34" charset="0"/>
              </a:rPr>
              <a:t>) 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- dávkový příkon nad 12 </a:t>
            </a:r>
            <a:r>
              <a:rPr lang="cs-CZ" altLang="cs-CZ" sz="2400" dirty="0" err="1">
                <a:cs typeface="Arial" panose="020B0604020202020204" pitchFamily="34" charset="0"/>
              </a:rPr>
              <a:t>Gy</a:t>
            </a:r>
            <a:r>
              <a:rPr lang="cs-CZ" altLang="cs-CZ" sz="2400" dirty="0">
                <a:cs typeface="Arial" panose="020B0604020202020204" pitchFamily="34" charset="0"/>
              </a:rPr>
              <a:t>/hod</a:t>
            </a:r>
            <a:endParaRPr lang="cs-CZ" altLang="cs-CZ" sz="2400" b="1" dirty="0">
              <a:cs typeface="Arial" panose="020B0604020202020204" pitchFamily="34" charset="0"/>
            </a:endParaRPr>
          </a:p>
          <a:p>
            <a:pPr marL="533400" indent="-533400" algn="just">
              <a:lnSpc>
                <a:spcPct val="80000"/>
              </a:lnSpc>
              <a:buNone/>
            </a:pPr>
            <a:endParaRPr lang="cs-CZ" altLang="cs-CZ" sz="2400" b="1" dirty="0">
              <a:cs typeface="Arial" panose="020B0604020202020204" pitchFamily="34" charset="0"/>
            </a:endParaRPr>
          </a:p>
          <a:p>
            <a:pPr marL="533400" indent="-533400" algn="just">
              <a:lnSpc>
                <a:spcPct val="80000"/>
              </a:lnSpc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HDR BRT</a:t>
            </a:r>
          </a:p>
          <a:p>
            <a:pPr marL="533400" indent="-533400" algn="just">
              <a:lnSpc>
                <a:spcPct val="80000"/>
              </a:lnSpc>
              <a:buNone/>
            </a:pP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The radioactive source is contained within the capsule at the end of the VariSource source wi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852" y="914749"/>
            <a:ext cx="3800007" cy="530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498336" y="1694688"/>
            <a:ext cx="377952" cy="203132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I</a:t>
            </a:r>
          </a:p>
          <a:p>
            <a:r>
              <a:rPr lang="cs-CZ" b="1" dirty="0"/>
              <a:t>R</a:t>
            </a:r>
          </a:p>
          <a:p>
            <a:r>
              <a:rPr lang="cs-CZ" b="1" dirty="0"/>
              <a:t>I</a:t>
            </a:r>
          </a:p>
          <a:p>
            <a:r>
              <a:rPr lang="cs-CZ" b="1" dirty="0"/>
              <a:t>D</a:t>
            </a:r>
          </a:p>
          <a:p>
            <a:r>
              <a:rPr lang="cs-CZ" b="1" dirty="0"/>
              <a:t>I</a:t>
            </a:r>
          </a:p>
          <a:p>
            <a:r>
              <a:rPr lang="cs-CZ" b="1" dirty="0"/>
              <a:t>U</a:t>
            </a:r>
          </a:p>
          <a:p>
            <a:r>
              <a:rPr lang="cs-CZ" b="1" dirty="0"/>
              <a:t>M</a:t>
            </a:r>
          </a:p>
        </p:txBody>
      </p:sp>
      <p:sp>
        <p:nvSpPr>
          <p:cNvPr id="5" name="Šipka doprava 4"/>
          <p:cNvSpPr/>
          <p:nvPr/>
        </p:nvSpPr>
        <p:spPr>
          <a:xfrm>
            <a:off x="6925056" y="2609088"/>
            <a:ext cx="316992" cy="1950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956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8200" y="123079"/>
            <a:ext cx="10515600" cy="1325563"/>
          </a:xfrm>
        </p:spPr>
        <p:txBody>
          <a:bodyPr/>
          <a:lstStyle/>
          <a:p>
            <a:pPr algn="ctr"/>
            <a:r>
              <a:rPr lang="cs-CZ" altLang="cs-CZ" sz="4000" b="1" dirty="0" err="1">
                <a:latin typeface="+mn-lt"/>
                <a:cs typeface="Arial" panose="020B0604020202020204" pitchFamily="34" charset="0"/>
              </a:rPr>
              <a:t>Uterovaginální</a:t>
            </a:r>
            <a:r>
              <a:rPr lang="cs-CZ" altLang="cs-CZ" sz="4000" b="1" dirty="0">
                <a:latin typeface="+mn-lt"/>
                <a:cs typeface="Arial" panose="020B0604020202020204" pitchFamily="34" charset="0"/>
              </a:rPr>
              <a:t> aplikace (UVAG)</a:t>
            </a:r>
          </a:p>
        </p:txBody>
      </p:sp>
      <p:sp>
        <p:nvSpPr>
          <p:cNvPr id="4505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38200" y="1519517"/>
            <a:ext cx="11062447" cy="50292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- zavedení </a:t>
            </a:r>
            <a:r>
              <a:rPr lang="cs-CZ" altLang="cs-CZ" sz="2400" dirty="0" err="1">
                <a:cs typeface="Arial" panose="020B0604020202020204" pitchFamily="34" charset="0"/>
              </a:rPr>
              <a:t>uterinní</a:t>
            </a:r>
            <a:r>
              <a:rPr lang="cs-CZ" altLang="cs-CZ" sz="2400" dirty="0">
                <a:cs typeface="Arial" panose="020B0604020202020204" pitchFamily="34" charset="0"/>
              </a:rPr>
              <a:t> sondy do dutiny děložní a ovoidů do poševních kleneb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endParaRPr lang="cs-CZ" altLang="cs-CZ" sz="24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-  </a:t>
            </a:r>
            <a:r>
              <a:rPr lang="cs-CZ" altLang="cs-CZ" sz="2400" dirty="0">
                <a:solidFill>
                  <a:srgbClr val="FF3300"/>
                </a:solidFill>
                <a:cs typeface="Arial" panose="020B0604020202020204" pitchFamily="34" charset="0"/>
              </a:rPr>
              <a:t>výkon se provádí v krátkodobé celkové anestezii</a:t>
            </a:r>
            <a:r>
              <a:rPr lang="cs-CZ" altLang="cs-CZ" sz="2400" dirty="0">
                <a:cs typeface="Arial" panose="020B0604020202020204" pitchFamily="34" charset="0"/>
              </a:rPr>
              <a:t> (cca 20-30 minut)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endParaRPr lang="cs-CZ" altLang="cs-CZ" sz="24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2400" i="1" dirty="0">
                <a:cs typeface="Arial" panose="020B0604020202020204" pitchFamily="34" charset="0"/>
              </a:rPr>
              <a:t>Indikace: </a:t>
            </a:r>
          </a:p>
          <a:p>
            <a:pPr algn="just"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kurativní léčba karcinomu hrdla děložního,</a:t>
            </a:r>
            <a:r>
              <a:rPr lang="cs-CZ" altLang="cs-CZ" sz="2400" dirty="0">
                <a:cs typeface="Arial" panose="020B0604020202020204" pitchFamily="34" charset="0"/>
              </a:rPr>
              <a:t> lokálně pokročilá stadia </a:t>
            </a:r>
            <a:r>
              <a:rPr lang="cs-CZ" altLang="cs-CZ" sz="2400" b="1" dirty="0">
                <a:cs typeface="Arial" panose="020B0604020202020204" pitchFamily="34" charset="0"/>
              </a:rPr>
              <a:t>FIGO IIB a IIIB</a:t>
            </a:r>
          </a:p>
          <a:p>
            <a:pPr algn="just"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   BRT (5x 6,0 </a:t>
            </a:r>
            <a:r>
              <a:rPr lang="cs-CZ" altLang="cs-CZ" sz="2400" dirty="0" err="1">
                <a:cs typeface="Arial" panose="020B0604020202020204" pitchFamily="34" charset="0"/>
              </a:rPr>
              <a:t>Gy</a:t>
            </a:r>
            <a:r>
              <a:rPr lang="cs-CZ" altLang="cs-CZ" sz="2400" dirty="0">
                <a:cs typeface="Arial" panose="020B0604020202020204" pitchFamily="34" charset="0"/>
              </a:rPr>
              <a:t> UVAG) v kombinaci se zevní RT (</a:t>
            </a:r>
            <a:r>
              <a:rPr lang="en-US" altLang="cs-CZ" sz="2400" dirty="0">
                <a:cs typeface="Arial" panose="020B0604020202020204" pitchFamily="34" charset="0"/>
              </a:rPr>
              <a:t>±</a:t>
            </a:r>
            <a:r>
              <a:rPr lang="cs-CZ" altLang="cs-CZ" sz="2400" dirty="0"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cs typeface="Arial" panose="020B0604020202020204" pitchFamily="34" charset="0"/>
              </a:rPr>
              <a:t>konkom</a:t>
            </a:r>
            <a:r>
              <a:rPr lang="cs-CZ" altLang="cs-CZ" sz="2400" dirty="0">
                <a:cs typeface="Arial" panose="020B0604020202020204" pitchFamily="34" charset="0"/>
              </a:rPr>
              <a:t>. CHT)</a:t>
            </a:r>
          </a:p>
          <a:p>
            <a:pPr algn="just">
              <a:lnSpc>
                <a:spcPct val="80000"/>
              </a:lnSpc>
              <a:spcBef>
                <a:spcPts val="600"/>
              </a:spcBef>
              <a:buNone/>
            </a:pPr>
            <a:endParaRPr lang="cs-CZ" altLang="cs-CZ" sz="2400" dirty="0"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paliativní </a:t>
            </a:r>
            <a:r>
              <a:rPr lang="cs-CZ" altLang="cs-CZ" sz="2400" dirty="0">
                <a:cs typeface="Arial" panose="020B0604020202020204" pitchFamily="34" charset="0"/>
              </a:rPr>
              <a:t>BRT – hemostypticky</a:t>
            </a:r>
            <a:endParaRPr lang="en-US" altLang="cs-CZ" sz="24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endParaRPr lang="cs-CZ" altLang="cs-CZ" sz="24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endParaRPr lang="cs-CZ" altLang="cs-CZ" sz="24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endParaRPr lang="cs-CZ" altLang="cs-CZ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542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33375"/>
            <a:ext cx="8504238" cy="621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563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DSC014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3"/>
            <a:ext cx="4530725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5" descr="DSC014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19400"/>
            <a:ext cx="56515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Text Box 1029"/>
          <p:cNvSpPr txBox="1">
            <a:spLocks noChangeArrowheads="1"/>
          </p:cNvSpPr>
          <p:nvPr/>
        </p:nvSpPr>
        <p:spPr bwMode="auto">
          <a:xfrm>
            <a:off x="6796088" y="-1270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3600" i="1">
              <a:latin typeface="Times New Roman" panose="02020603050405020304" pitchFamily="18" charset="0"/>
            </a:endParaRPr>
          </a:p>
        </p:txBody>
      </p:sp>
      <p:graphicFrame>
        <p:nvGraphicFramePr>
          <p:cNvPr id="80903" name="Object 1031"/>
          <p:cNvGraphicFramePr>
            <a:graphicFrameLocks noChangeAspect="1"/>
          </p:cNvGraphicFramePr>
          <p:nvPr/>
        </p:nvGraphicFramePr>
        <p:xfrm>
          <a:off x="1676400" y="2819400"/>
          <a:ext cx="396240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Rastrový obrázek" r:id="rId5" imgW="2800741" imgH="3200000" progId="PBrush">
                  <p:embed/>
                </p:oleObj>
              </mc:Choice>
              <mc:Fallback>
                <p:oleObj name="Rastrový obrázek" r:id="rId5" imgW="2800741" imgH="3200000" progId="PBrush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819400"/>
                        <a:ext cx="3962400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904" name="Picture 10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52400"/>
            <a:ext cx="4349497" cy="396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784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199406"/>
              </p:ext>
            </p:extLst>
          </p:nvPr>
        </p:nvGraphicFramePr>
        <p:xfrm>
          <a:off x="2344988" y="109728"/>
          <a:ext cx="7333250" cy="549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Rastrový obrázek" r:id="rId3" imgW="6314286" imgH="5009524" progId="PBrush">
                  <p:embed/>
                </p:oleObj>
              </mc:Choice>
              <mc:Fallback>
                <p:oleObj name="Rastrový obrázek" r:id="rId3" imgW="6314286" imgH="5009524" progId="PBrush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4988" y="109728"/>
                        <a:ext cx="7333250" cy="5499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768096" y="5779008"/>
            <a:ext cx="10265664" cy="105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1363" lvl="1" indent="-284163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dirty="0">
                <a:cs typeface="Arial" panose="020B0604020202020204" pitchFamily="34" charset="0"/>
              </a:rPr>
              <a:t>NÚ:  průjmy,  potíže při močení, při RT na oblast </a:t>
            </a:r>
            <a:r>
              <a:rPr lang="cs-CZ" altLang="cs-CZ" dirty="0" err="1">
                <a:cs typeface="Arial" panose="020B0604020202020204" pitchFamily="34" charset="0"/>
              </a:rPr>
              <a:t>paraaortálních</a:t>
            </a:r>
            <a:r>
              <a:rPr lang="cs-CZ" altLang="cs-CZ" dirty="0">
                <a:cs typeface="Arial" panose="020B0604020202020204" pitchFamily="34" charset="0"/>
              </a:rPr>
              <a:t> uzlin nauzea a zvracení, chronické poškození ledvin, sexuální dysfunkce- fibróza pochvy</a:t>
            </a: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        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4922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panev1.jpg"/>
          <p:cNvPicPr>
            <a:picLocks noChangeAspect="1"/>
          </p:cNvPicPr>
          <p:nvPr/>
        </p:nvPicPr>
        <p:blipFill>
          <a:blip r:embed="rId2" cstate="print"/>
          <a:srcRect r="12333" b="28580"/>
          <a:stretch>
            <a:fillRect/>
          </a:stretch>
        </p:blipFill>
        <p:spPr>
          <a:xfrm>
            <a:off x="2121408" y="1419225"/>
            <a:ext cx="7723318" cy="503034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145792" y="316992"/>
            <a:ext cx="782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Topografická anatomie na CT či MR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40096" y="2840736"/>
            <a:ext cx="199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močový měchýř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864352" y="5242560"/>
            <a:ext cx="1292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konečník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729984" y="4535424"/>
            <a:ext cx="238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Děložní čípek</a:t>
            </a:r>
          </a:p>
        </p:txBody>
      </p:sp>
      <p:sp>
        <p:nvSpPr>
          <p:cNvPr id="10" name="Šipka doleva 9"/>
          <p:cNvSpPr/>
          <p:nvPr/>
        </p:nvSpPr>
        <p:spPr>
          <a:xfrm>
            <a:off x="6169152" y="4620768"/>
            <a:ext cx="487680" cy="1950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>
                <a:latin typeface="+mn-lt"/>
                <a:cs typeface="Arial" panose="020B0604020202020204" pitchFamily="34" charset="0"/>
              </a:rPr>
              <a:t>Ca děložního těla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4741" y="1341438"/>
            <a:ext cx="11237259" cy="5327650"/>
          </a:xfrm>
          <a:ln/>
        </p:spPr>
        <p:txBody>
          <a:bodyPr vert="horz" lIns="91440" tIns="45720" rIns="91440" bIns="45720" rtlCol="0">
            <a:normAutofit/>
          </a:bodyPr>
          <a:lstStyle/>
          <a:p>
            <a:pPr marL="341313" indent="-341313">
              <a:lnSpc>
                <a:spcPct val="8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800" b="1" dirty="0"/>
          </a:p>
          <a:p>
            <a:pPr marL="0" indent="0">
              <a:lnSpc>
                <a:spcPct val="80000"/>
              </a:lnSpc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cs typeface="Arial" panose="020B0604020202020204" pitchFamily="34" charset="0"/>
              </a:rPr>
              <a:t>Incidence: </a:t>
            </a:r>
            <a:r>
              <a:rPr lang="cs-CZ" altLang="cs-CZ" sz="2000" dirty="0">
                <a:cs typeface="Arial" panose="020B0604020202020204" pitchFamily="34" charset="0"/>
              </a:rPr>
              <a:t>nejčastější </a:t>
            </a:r>
            <a:r>
              <a:rPr lang="cs-CZ" altLang="cs-CZ" sz="2000" dirty="0" err="1">
                <a:cs typeface="Arial" panose="020B0604020202020204" pitchFamily="34" charset="0"/>
              </a:rPr>
              <a:t>gyn</a:t>
            </a:r>
            <a:r>
              <a:rPr lang="cs-CZ" altLang="cs-CZ" sz="2000" dirty="0">
                <a:cs typeface="Arial" panose="020B0604020202020204" pitchFamily="34" charset="0"/>
              </a:rPr>
              <a:t>. malignita,</a:t>
            </a:r>
          </a:p>
          <a:p>
            <a:pPr marL="341313" indent="-341313">
              <a:lnSpc>
                <a:spcPct val="8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 incidence 35/100 000 žen</a:t>
            </a:r>
          </a:p>
          <a:p>
            <a:pPr marL="341313" indent="-341313">
              <a:lnSpc>
                <a:spcPct val="8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mortalita 8/100 000 žen</a:t>
            </a:r>
          </a:p>
          <a:p>
            <a:pPr marL="341313" indent="-341313">
              <a:lnSpc>
                <a:spcPct val="8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Věkové rozložení mezi 60.-75. rokem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cs typeface="Arial" panose="020B0604020202020204" pitchFamily="34" charset="0"/>
              </a:rPr>
              <a:t>Etiologie, rizikové faktory: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</a:p>
          <a:p>
            <a:pPr marL="341313" indent="-341313">
              <a:lnSpc>
                <a:spcPct val="80000"/>
              </a:lnSpc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I typ – </a:t>
            </a:r>
            <a:r>
              <a:rPr lang="cs-CZ" altLang="cs-CZ" sz="2000" b="1" dirty="0" err="1">
                <a:cs typeface="Arial" panose="020B0604020202020204" pitchFamily="34" charset="0"/>
              </a:rPr>
              <a:t>hyperestrogenismus</a:t>
            </a:r>
            <a:r>
              <a:rPr lang="cs-CZ" altLang="cs-CZ" sz="2000" b="1" dirty="0">
                <a:cs typeface="Arial" panose="020B0604020202020204" pitchFamily="34" charset="0"/>
              </a:rPr>
              <a:t> – dobře diferencované, mladší věk, lepší prognóza</a:t>
            </a:r>
          </a:p>
          <a:p>
            <a:pPr marL="341313" indent="-341313">
              <a:lnSpc>
                <a:spcPct val="80000"/>
              </a:lnSpc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II typ – bez závislosti na hormonech, nediferencované, starší pacientky</a:t>
            </a:r>
          </a:p>
          <a:p>
            <a:pPr marL="341313" indent="-341313">
              <a:lnSpc>
                <a:spcPct val="80000"/>
              </a:lnSpc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u="sng" dirty="0">
                <a:cs typeface="Arial" panose="020B0604020202020204" pitchFamily="34" charset="0"/>
              </a:rPr>
              <a:t>Rizikové faktory</a:t>
            </a:r>
            <a:r>
              <a:rPr lang="cs-CZ" altLang="cs-CZ" sz="2000" dirty="0">
                <a:cs typeface="Arial" panose="020B0604020202020204" pitchFamily="34" charset="0"/>
              </a:rPr>
              <a:t>: zvýšená hladina estrogenů - pozdní menopauza, </a:t>
            </a:r>
            <a:r>
              <a:rPr lang="cs-CZ" altLang="cs-CZ" sz="2000" dirty="0" err="1">
                <a:cs typeface="Arial" panose="020B0604020202020204" pitchFamily="34" charset="0"/>
              </a:rPr>
              <a:t>nulliparita</a:t>
            </a:r>
            <a:r>
              <a:rPr lang="cs-CZ" altLang="cs-CZ" sz="2000" dirty="0">
                <a:cs typeface="Arial" panose="020B0604020202020204" pitchFamily="34" charset="0"/>
              </a:rPr>
              <a:t>, ovariální poruchy s neoponovaným prolongovaným působením estrogenů, vysoký věk, obezita, DM, hormonálně aktivní nádory ovaria, imunodeficitní onemocnění a imunosuprese. Lynchův </a:t>
            </a:r>
            <a:r>
              <a:rPr lang="cs-CZ" altLang="cs-CZ" sz="2000" dirty="0" err="1">
                <a:cs typeface="Arial" panose="020B0604020202020204" pitchFamily="34" charset="0"/>
              </a:rPr>
              <a:t>sy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Protektivní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ochranné faktory </a:t>
            </a:r>
            <a:r>
              <a:rPr lang="cs-CZ" altLang="cs-CZ" sz="2000" dirty="0">
                <a:cs typeface="Arial" panose="020B0604020202020204" pitchFamily="34" charset="0"/>
              </a:rPr>
              <a:t>- vyšší parita, dlouhodobé užívání HAK- redukce rizika až o 50 %.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24B0BD8-8E2E-4701-83A1-AACBB9724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3" t="36220" r="55865" b="23834"/>
          <a:stretch/>
        </p:blipFill>
        <p:spPr>
          <a:xfrm>
            <a:off x="6717323" y="274638"/>
            <a:ext cx="5205046" cy="273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36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body"/>
          </p:nvPr>
        </p:nvSpPr>
        <p:spPr>
          <a:xfrm>
            <a:off x="712694" y="333376"/>
            <a:ext cx="11161059" cy="6335713"/>
          </a:xfrm>
          <a:ln/>
        </p:spPr>
        <p:txBody>
          <a:bodyPr anchor="t">
            <a:normAutofit lnSpcReduction="10000"/>
          </a:bodyPr>
          <a:lstStyle/>
          <a:p>
            <a:pPr marL="341313" indent="-341313">
              <a:lnSpc>
                <a:spcPct val="6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Symptomy nemoci:</a:t>
            </a:r>
          </a:p>
          <a:p>
            <a:pPr marL="341313" indent="-341313">
              <a:lnSpc>
                <a:spcPct val="6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6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Většinou diagnostikován časně – nepravidelné nebo postmenopauzální krvácení z rodidel </a:t>
            </a:r>
            <a:r>
              <a:rPr lang="cs-CZ" altLang="cs-CZ" sz="2000" u="sng" dirty="0">
                <a:latin typeface="+mn-lt"/>
                <a:cs typeface="Arial" panose="020B0604020202020204" pitchFamily="34" charset="0"/>
              </a:rPr>
              <a:t>tzv. </a:t>
            </a:r>
            <a:r>
              <a:rPr lang="cs-CZ" altLang="cs-CZ" sz="2000" u="sng" dirty="0" err="1">
                <a:latin typeface="+mn-lt"/>
                <a:cs typeface="Arial" panose="020B0604020202020204" pitchFamily="34" charset="0"/>
              </a:rPr>
              <a:t>metrorhagie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</a:t>
            </a:r>
          </a:p>
          <a:p>
            <a:pPr marL="341313" indent="-341313">
              <a:lnSpc>
                <a:spcPct val="6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bolesti podbřišku</a:t>
            </a:r>
          </a:p>
          <a:p>
            <a:pPr marL="341313" indent="-341313">
              <a:lnSpc>
                <a:spcPct val="6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800" b="1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341313" indent="-341313">
              <a:lnSpc>
                <a:spcPct val="6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Diagnostika:</a:t>
            </a:r>
          </a:p>
          <a:p>
            <a:pPr marL="341313" indent="-341313">
              <a:lnSpc>
                <a:spcPct val="6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8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gynekologické vyšetření - USG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vag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 sondou ( výška endometria, hranice endometrium/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myometrium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invaze a infiltrace hrdla)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histologický odběr získaný separovanou abrazí, ev. při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hysteroskopii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RTG plic, CT břicha + pánve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Tumor marker Ca 125, HE4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fakultativně: cystoskopie, rektoskopie, kolonoskopie, USG či CT hrudníku a břicha, CT, MR event. PET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Histopatologie: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I. epiteliální nádory 96-98 %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endometriální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adenoca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clear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cell ca,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serósní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papilární ca,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adenosquamozní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ca)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II. sarkomy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leiomyosarkom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endometrální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stromální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sarkom,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adenosarkom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) - špatná prognóza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III. nádory trofoblastu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- koncentrovány celostátně do centra pro léčbu trofoblastu ve FN Motol v Praze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Klasifikace stádií dle FIGO a TNM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646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body"/>
          </p:nvPr>
        </p:nvSpPr>
        <p:spPr>
          <a:xfrm>
            <a:off x="672353" y="188914"/>
            <a:ext cx="11322423" cy="6480175"/>
          </a:xfrm>
          <a:ln/>
        </p:spPr>
        <p:txBody>
          <a:bodyPr anchor="t"/>
          <a:lstStyle/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Terapie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1. Adekvátní chirurgický výkon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-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indikován u všech pacientek klinického stadia I - III, s výjimkou pacientek, u nichž jsou interní kontraindikace operačního výkonu. 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(hysterektomie,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bilat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. AE,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lymfadenektomie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laváž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)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	Operační přístup - klasická laparotomie, laparoskopicky asistovaný vaginální výkon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2. Radioterapie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i="1" dirty="0">
                <a:latin typeface="+mn-lt"/>
                <a:cs typeface="Arial" panose="020B0604020202020204" pitchFamily="34" charset="0"/>
              </a:rPr>
              <a:t>	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a) adjuvantní radioterapie </a:t>
            </a:r>
          </a:p>
          <a:p>
            <a:pPr marL="741363" lvl="1" indent="-284163" algn="l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u všech pokročilých nádorů od stádia I b a při nádorovém postižení uzlin. </a:t>
            </a:r>
          </a:p>
          <a:p>
            <a:pPr marL="741363" lvl="1" indent="-284163" algn="l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neadekvátní operační výkony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	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b)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primární radioterapie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u pacientek s kontraindikací operačního výkonu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	c) paliativní radioterapie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většinou cílené ozáření recidiv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3. Chemoterapie</a:t>
            </a:r>
          </a:p>
          <a:p>
            <a:pPr marL="741363" lvl="1" indent="-284163" algn="l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adjuvantní léčba u klinického stadia T3, N1,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event.v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kombinaci s radioterapií CBDCA/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Paclitaxel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741363" lvl="1" indent="-284163" algn="l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-	paliativní léčba u klinického stadia IV </a:t>
            </a:r>
          </a:p>
          <a:p>
            <a:pPr marL="800100" lvl="1" indent="-342900" algn="l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léčba recidiv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800100" lvl="1" indent="-342900" algn="l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800100" lvl="1" indent="-342900" algn="l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u="sng" dirty="0">
                <a:latin typeface="+mn-lt"/>
                <a:cs typeface="Arial" panose="020B0604020202020204" pitchFamily="34" charset="0"/>
              </a:rPr>
              <a:t>4. hormonální léčba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-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medroxyprogesteronacetát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megestrolacetát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tamoxifen, inhibitory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aromatáz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457200" lvl="1" algn="l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Nádorové buňky vyzrávají vlivem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gestagenů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2754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199" y="1556685"/>
            <a:ext cx="10806953" cy="4351338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i="1" dirty="0"/>
              <a:t>Indikace: </a:t>
            </a:r>
            <a:r>
              <a:rPr lang="cs-CZ" altLang="cs-CZ" sz="2000" b="1" dirty="0"/>
              <a:t>inoperabilní nádor těla děložního</a:t>
            </a:r>
            <a:r>
              <a:rPr lang="cs-CZ" altLang="cs-CZ" sz="2000" dirty="0"/>
              <a:t> (kurativa, </a:t>
            </a:r>
            <a:r>
              <a:rPr lang="cs-CZ" altLang="cs-CZ" sz="2000" dirty="0" err="1"/>
              <a:t>paliace</a:t>
            </a:r>
            <a:r>
              <a:rPr lang="cs-CZ" altLang="cs-CZ" sz="2000" dirty="0"/>
              <a:t>), </a:t>
            </a:r>
          </a:p>
          <a:p>
            <a:pPr marL="609600" indent="-609600"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dirty="0"/>
              <a:t>BRT (2x 7-8 </a:t>
            </a:r>
            <a:r>
              <a:rPr lang="cs-CZ" altLang="cs-CZ" sz="2000" dirty="0" err="1"/>
              <a:t>Gy</a:t>
            </a:r>
            <a:r>
              <a:rPr lang="cs-CZ" altLang="cs-CZ" sz="2000" dirty="0"/>
              <a:t>, 3x 6,3 </a:t>
            </a:r>
            <a:r>
              <a:rPr lang="cs-CZ" altLang="cs-CZ" sz="2000" dirty="0" err="1"/>
              <a:t>Gy</a:t>
            </a:r>
            <a:r>
              <a:rPr lang="cs-CZ" altLang="cs-CZ" sz="2000" dirty="0"/>
              <a:t>, 5x 7,5 </a:t>
            </a:r>
            <a:r>
              <a:rPr lang="cs-CZ" altLang="cs-CZ" sz="2000" dirty="0" err="1"/>
              <a:t>Gy</a:t>
            </a:r>
            <a:r>
              <a:rPr lang="cs-CZ" altLang="cs-CZ" sz="2000" dirty="0"/>
              <a:t>, 4x 8,5 </a:t>
            </a:r>
            <a:r>
              <a:rPr lang="cs-CZ" altLang="cs-CZ" sz="2000" dirty="0" err="1"/>
              <a:t>Gy</a:t>
            </a:r>
            <a:r>
              <a:rPr lang="cs-CZ" altLang="cs-CZ" sz="2000" dirty="0"/>
              <a:t>), většinou v kombinaci se zevní RT</a:t>
            </a:r>
          </a:p>
          <a:p>
            <a:pPr marL="609600" indent="-609600">
              <a:lnSpc>
                <a:spcPct val="96000"/>
              </a:lnSpc>
              <a:spcBef>
                <a:spcPts val="600"/>
              </a:spcBef>
              <a:buNone/>
            </a:pPr>
            <a:endParaRPr lang="cs-CZ" altLang="cs-CZ" sz="2000" dirty="0"/>
          </a:p>
          <a:p>
            <a:pPr marL="609600" indent="-609600">
              <a:lnSpc>
                <a:spcPct val="96000"/>
              </a:lnSpc>
              <a:spcBef>
                <a:spcPts val="600"/>
              </a:spcBef>
              <a:buFontTx/>
              <a:buChar char="-"/>
            </a:pPr>
            <a:r>
              <a:rPr lang="cs-CZ" altLang="cs-CZ" sz="2000" dirty="0"/>
              <a:t>zavedení uterinního aplikátoru do dutiny děložní </a:t>
            </a:r>
          </a:p>
          <a:p>
            <a:pPr marL="609600" indent="-609600"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dirty="0"/>
              <a:t>	a pochvy</a:t>
            </a:r>
          </a:p>
          <a:p>
            <a:pPr marL="609600" indent="-609600"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dirty="0"/>
              <a:t>- 	</a:t>
            </a:r>
            <a:r>
              <a:rPr lang="cs-CZ" altLang="cs-CZ" sz="2000" dirty="0">
                <a:solidFill>
                  <a:srgbClr val="FF3300"/>
                </a:solidFill>
              </a:rPr>
              <a:t>výkon v krátkodobé CA</a:t>
            </a:r>
            <a:r>
              <a:rPr lang="cs-CZ" altLang="cs-CZ" sz="2000" dirty="0"/>
              <a:t> (cca 30 minut)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123079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sz="3200" b="1" dirty="0">
                <a:latin typeface="+mn-lt"/>
                <a:cs typeface="Arial" panose="020B0604020202020204" pitchFamily="34" charset="0"/>
              </a:rPr>
              <a:t>Intrauterinní aplikace (IU)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43437" y="3211855"/>
            <a:ext cx="6148641" cy="30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13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200" b="1" dirty="0">
                <a:latin typeface="+mn-lt"/>
                <a:cs typeface="Arial" panose="020B0604020202020204" pitchFamily="34" charset="0"/>
              </a:rPr>
              <a:t>Vaginální aplikace, vaginální válec, lineární zářič (LZ)</a:t>
            </a:r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008529" y="1828801"/>
            <a:ext cx="10125636" cy="4525963"/>
          </a:xfrm>
        </p:spPr>
        <p:txBody>
          <a:bodyPr>
            <a:normAutofit/>
          </a:bodyPr>
          <a:lstStyle/>
          <a:p>
            <a:pPr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i="1" dirty="0">
                <a:cs typeface="Arial" panose="020B0604020202020204" pitchFamily="34" charset="0"/>
              </a:rPr>
              <a:t>Indikace: </a:t>
            </a:r>
            <a:r>
              <a:rPr lang="cs-CZ" altLang="cs-CZ" sz="2000" b="1" dirty="0">
                <a:cs typeface="Arial" panose="020B0604020202020204" pitchFamily="34" charset="0"/>
              </a:rPr>
              <a:t>adjuvantní RT u karcinomu těla děložního</a:t>
            </a:r>
            <a:r>
              <a:rPr lang="cs-CZ" altLang="cs-CZ" sz="2000" dirty="0">
                <a:cs typeface="Arial" panose="020B0604020202020204" pitchFamily="34" charset="0"/>
              </a:rPr>
              <a:t>, BRT samostatně nebo v kombinaci se zevní RT </a:t>
            </a:r>
          </a:p>
          <a:p>
            <a:pPr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primární terapie u karcinomu vaginy, </a:t>
            </a:r>
          </a:p>
          <a:p>
            <a:pPr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paliativní BRT poševních MTS</a:t>
            </a:r>
          </a:p>
          <a:p>
            <a:pPr>
              <a:lnSpc>
                <a:spcPct val="96000"/>
              </a:lnSpc>
              <a:spcBef>
                <a:spcPts val="600"/>
              </a:spcBef>
              <a:buNone/>
            </a:pPr>
            <a:endParaRPr lang="cs-CZ" altLang="cs-CZ" sz="2000" dirty="0">
              <a:cs typeface="Arial" panose="020B0604020202020204" pitchFamily="34" charset="0"/>
            </a:endParaRPr>
          </a:p>
          <a:p>
            <a:pPr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zavedení aplikátoru (vaginální válec) do pochvy</a:t>
            </a:r>
          </a:p>
          <a:p>
            <a:pPr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výkon bez CA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9365" y="2803715"/>
            <a:ext cx="4491314" cy="336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78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>
            <a:norm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>
                <a:latin typeface="+mn-lt"/>
                <a:cs typeface="Arial" panose="020B0604020202020204" pitchFamily="34" charset="0"/>
              </a:rPr>
              <a:t>Ca vaječníků a vejcovodů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84411" y="1417638"/>
            <a:ext cx="11196917" cy="4525963"/>
          </a:xfrm>
          <a:ln/>
        </p:spPr>
        <p:txBody>
          <a:bodyPr vert="horz" lIns="91440" tIns="45720" rIns="91440" bIns="45720" rtlCol="0">
            <a:normAutofit/>
          </a:bodyPr>
          <a:lstStyle/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Incidence: 9,3/100000 žen</a:t>
            </a:r>
            <a:r>
              <a:rPr lang="cs-CZ" altLang="cs-CZ" sz="2000" b="1">
                <a:cs typeface="Arial" panose="020B0604020202020204" pitchFamily="34" charset="0"/>
              </a:rPr>
              <a:t>, mortalita 4/100000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průměrný věk pacientek s epiteliálním typem nádoru ovaria je 57 let, u ostatních typů 30 let.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maximum výskytu tumorů vejcovodů se uvádí kolem 50. roku života.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incidence na vzestupu, tu </a:t>
            </a:r>
            <a:r>
              <a:rPr lang="cs-CZ" altLang="cs-CZ" sz="2000" dirty="0" err="1">
                <a:cs typeface="Arial" panose="020B0604020202020204" pitchFamily="34" charset="0"/>
              </a:rPr>
              <a:t>ovari</a:t>
            </a:r>
            <a:r>
              <a:rPr lang="cs-CZ" altLang="cs-CZ" sz="2000" dirty="0">
                <a:cs typeface="Arial" panose="020B0604020202020204" pitchFamily="34" charset="0"/>
              </a:rPr>
              <a:t>  21,4/100 000 žen, </a:t>
            </a:r>
            <a:r>
              <a:rPr lang="cs-CZ" altLang="cs-CZ" sz="2000" b="1" dirty="0">
                <a:cs typeface="Arial" panose="020B0604020202020204" pitchFamily="34" charset="0"/>
              </a:rPr>
              <a:t>mortalita nejvyšší mezi gynekologickými malignitami – až 75 % nádorů diagnostikováno ve vyšším stádiu</a:t>
            </a:r>
            <a:r>
              <a:rPr lang="cs-CZ" altLang="cs-CZ" sz="2000" dirty="0">
                <a:cs typeface="Arial" panose="020B0604020202020204" pitchFamily="34" charset="0"/>
              </a:rPr>
              <a:t>, tu vejcovodů 1,4/100000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Etiologie, rizikové faktory: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vysoký počet ovulací (snížení počtu ovulací těhotenstvím, kojením a HAK má protektivní vliv),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zánětlivé procesy v malé pánvi, endometrióza, </a:t>
            </a:r>
            <a:r>
              <a:rPr lang="cs-CZ" altLang="cs-CZ" sz="2000" dirty="0" err="1">
                <a:cs typeface="Arial" panose="020B0604020202020204" pitchFamily="34" charset="0"/>
              </a:rPr>
              <a:t>polycystická</a:t>
            </a:r>
            <a:r>
              <a:rPr lang="cs-CZ" altLang="cs-CZ" sz="2000" dirty="0">
                <a:cs typeface="Arial" panose="020B0604020202020204" pitchFamily="34" charset="0"/>
              </a:rPr>
              <a:t> ovaria, ionizační záření na pánev, talek, azbest, vliv výživy 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v 5 –10 % případů mutace v genech BRCA1 a 2 , Lynch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Šíření: </a:t>
            </a:r>
            <a:r>
              <a:rPr lang="cs-CZ" altLang="cs-CZ" sz="2000" dirty="0">
                <a:cs typeface="Arial" panose="020B0604020202020204" pitchFamily="34" charset="0"/>
              </a:rPr>
              <a:t>cestou implantačních metastáz na serózách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 nebo přímým šířením do okolních orgánů, </a:t>
            </a:r>
            <a:r>
              <a:rPr lang="cs-CZ" altLang="cs-CZ" sz="2000" dirty="0" err="1">
                <a:cs typeface="Arial" panose="020B0604020202020204" pitchFamily="34" charset="0"/>
              </a:rPr>
              <a:t>lymfogenně</a:t>
            </a:r>
            <a:endParaRPr lang="cs-CZ" altLang="cs-CZ" sz="2000" dirty="0">
              <a:cs typeface="Arial" panose="020B0604020202020204" pitchFamily="34" charset="0"/>
            </a:endParaRPr>
          </a:p>
        </p:txBody>
      </p:sp>
      <p:pic>
        <p:nvPicPr>
          <p:cNvPr id="78850" name="Picture 2" descr="VÃ½sledek obrÃ¡zku pro nÃ¡dory vajeÄnÃ­kÅ¯"/>
          <p:cNvPicPr>
            <a:picLocks noChangeAspect="1" noChangeArrowheads="1"/>
          </p:cNvPicPr>
          <p:nvPr/>
        </p:nvPicPr>
        <p:blipFill>
          <a:blip r:embed="rId3" cstate="print"/>
          <a:srcRect l="3327" t="42009" b="7605"/>
          <a:stretch>
            <a:fillRect/>
          </a:stretch>
        </p:blipFill>
        <p:spPr bwMode="auto">
          <a:xfrm>
            <a:off x="7605287" y="4328160"/>
            <a:ext cx="4132688" cy="1615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9695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body"/>
          </p:nvPr>
        </p:nvSpPr>
        <p:spPr>
          <a:xfrm>
            <a:off x="820271" y="331788"/>
            <a:ext cx="11147611" cy="6121400"/>
          </a:xfrm>
          <a:ln/>
        </p:spPr>
        <p:txBody>
          <a:bodyPr anchor="t"/>
          <a:lstStyle/>
          <a:p>
            <a:pPr marL="341313" indent="-341313">
              <a:lnSpc>
                <a:spcPct val="6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/>
          </a:p>
          <a:p>
            <a:pPr marL="341313" indent="-341313">
              <a:lnSpc>
                <a:spcPct val="6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Klinické příznaky: 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časná stádia </a:t>
            </a: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bezpříznaková,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 nádory bývají odhaleny náhodně a to pouze asi v 10 % případů ( při </a:t>
            </a:r>
            <a:r>
              <a:rPr lang="cs-CZ" altLang="cs-CZ" sz="2400" dirty="0" err="1">
                <a:latin typeface="+mn-lt"/>
                <a:cs typeface="Arial" panose="020B0604020202020204" pitchFamily="34" charset="0"/>
              </a:rPr>
              <a:t>gyn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. vyšetření nebo při chirurgickém výkonu v dutině břišní). 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v pozdních stádiích bývají příznaky často nespecifické (poruchy trávení, nadýmání, zvětšování břicha, pocit tlaku a tíhy v břiše, někdy se ohlásí náhlou příhodou břišní při torzi nebo ruptuře, zánět či trombóza žil DKK)</a:t>
            </a:r>
          </a:p>
          <a:p>
            <a:pPr marL="341313" indent="-341313">
              <a:lnSpc>
                <a:spcPct val="6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Diagnostika: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gynekologické vyšetření, histologie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CA 125 – specifické u 80 % zvýšená hladina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, Ca 19-9 (u mladých - CEA, </a:t>
            </a:r>
            <a:r>
              <a:rPr lang="cs-CZ" altLang="cs-CZ" sz="2400" dirty="0" err="1">
                <a:latin typeface="+mn-lt"/>
                <a:cs typeface="Arial" panose="020B0604020202020204" pitchFamily="34" charset="0"/>
              </a:rPr>
              <a:t>hCG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, AFP)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USG  pánve, RTG plic, CT pánev+RP, metodou volby je NMR, PET, 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fakultativně:</a:t>
            </a: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cystoskopie, rektoskopie, kolonoskopie</a:t>
            </a:r>
          </a:p>
        </p:txBody>
      </p:sp>
    </p:spTree>
    <p:extLst>
      <p:ext uri="{BB962C8B-B14F-4D97-AF65-F5344CB8AC3E}">
        <p14:creationId xmlns:p14="http://schemas.microsoft.com/office/powerpoint/2010/main" val="15546954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body"/>
          </p:nvPr>
        </p:nvSpPr>
        <p:spPr>
          <a:xfrm>
            <a:off x="739588" y="497540"/>
            <a:ext cx="10865224" cy="6100109"/>
          </a:xfrm>
          <a:ln/>
        </p:spPr>
        <p:txBody>
          <a:bodyPr anchor="t">
            <a:noAutofit/>
          </a:bodyPr>
          <a:lstStyle/>
          <a:p>
            <a:pPr marL="379413" indent="-379413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Histopatologie:</a:t>
            </a:r>
          </a:p>
          <a:p>
            <a:pPr marL="379413" indent="-379413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379413" indent="-379413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nádory epiteliální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(serosní,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mucinosní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endometroidní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clear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cell, anaplastické,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Brennerův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tumor)</a:t>
            </a: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–"/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cca 80-90 % všech maligních ovariálních tumorů a vyskytují se 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především od 30. roku výše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</a:t>
            </a:r>
          </a:p>
          <a:p>
            <a:pPr marL="379413" indent="-379413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nádory z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gonadálního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mezodermu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granulozový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nádor ovaria,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arrhenoblastom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)</a:t>
            </a: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–"/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5-10 % ovariálních tumorů, vyskytují se ve všech věkových skupinách, častěji po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menopause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</a:t>
            </a:r>
          </a:p>
          <a:p>
            <a:pPr marL="379413" indent="-379413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germinální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nádory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dysgerminom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non-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dysgerminomy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- z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extraembryonálních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tkání - nádor ze žloutkového váčku, nádory z trofoblastu -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choriokarcinom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z embryonálních tkání – teratom)</a:t>
            </a: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–"/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5 % ovariálních tumorů a vyskytují se převážně 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v dětství a v mladém věku do 25 let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 Často se vyskytují ve smíšené formě</a:t>
            </a:r>
          </a:p>
          <a:p>
            <a:pPr marL="379413" indent="-379413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79413" indent="-379413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Klasifikace stádií dle FIGO a TNM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endParaRPr lang="cs-CZ" sz="2000" dirty="0">
              <a:latin typeface="+mn-lt"/>
              <a:cs typeface="Arial" panose="020B0604020202020204" pitchFamily="34" charset="0"/>
            </a:endParaRP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endParaRPr lang="cs-CZ" sz="2000" dirty="0">
              <a:latin typeface="+mn-lt"/>
              <a:cs typeface="Arial" panose="020B0604020202020204" pitchFamily="34" charset="0"/>
            </a:endParaRP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endParaRPr lang="cs-CZ" sz="2000" b="1" dirty="0">
              <a:latin typeface="+mn-lt"/>
              <a:cs typeface="Arial" panose="020B0604020202020204" pitchFamily="34" charset="0"/>
            </a:endParaRP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sz="2000" b="1" dirty="0">
                <a:latin typeface="+mn-lt"/>
                <a:cs typeface="Arial" panose="020B0604020202020204" pitchFamily="34" charset="0"/>
              </a:rPr>
              <a:t>Prognóza 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- </a:t>
            </a:r>
            <a:r>
              <a:rPr lang="cs-CZ" sz="2000" dirty="0">
                <a:latin typeface="+mn-lt"/>
              </a:rPr>
              <a:t>I. klinickém stadiu dosahují 5letého přežití v 70–80 %, </a:t>
            </a: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sz="2000" dirty="0">
                <a:latin typeface="+mn-lt"/>
              </a:rPr>
              <a:t> II.  klinické stadium v 60 %, ve III. klinickém stadiu ve 23 % a ve IV. klinickém stadiu v 8 %.</a:t>
            </a: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sz="2000" dirty="0">
                <a:latin typeface="+mn-lt"/>
              </a:rPr>
              <a:t> Pětileté přežití v případě pánevní recidivy se pohybuje mezi 14–34 %.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3567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561607"/>
            <a:ext cx="10515600" cy="5852640"/>
          </a:xfrm>
        </p:spPr>
        <p:txBody>
          <a:bodyPr>
            <a:norm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Chirurgie !!! </a:t>
            </a:r>
            <a:r>
              <a:rPr lang="cs-CZ" sz="2000" dirty="0">
                <a:cs typeface="Arial" panose="020B0604020202020204" pitchFamily="34" charset="0"/>
              </a:rPr>
              <a:t>- peritoneální </a:t>
            </a:r>
            <a:r>
              <a:rPr lang="cs-CZ" sz="2000" dirty="0" err="1">
                <a:cs typeface="Arial" panose="020B0604020202020204" pitchFamily="34" charset="0"/>
              </a:rPr>
              <a:t>laváž</a:t>
            </a:r>
            <a:r>
              <a:rPr lang="cs-CZ" sz="2000" dirty="0">
                <a:cs typeface="Arial" panose="020B0604020202020204" pitchFamily="34" charset="0"/>
              </a:rPr>
              <a:t>, inspekce a palpace peritoneálních povrchů, biopsie adhezí primárního tumoru s okolím, odběr bioptických vzorků z peritonea, močového měchýře, pravého a levého </a:t>
            </a:r>
            <a:r>
              <a:rPr lang="cs-CZ" sz="2000" dirty="0" err="1">
                <a:cs typeface="Arial" panose="020B0604020202020204" pitchFamily="34" charset="0"/>
              </a:rPr>
              <a:t>parakolického</a:t>
            </a:r>
            <a:r>
              <a:rPr lang="cs-CZ" sz="2000" dirty="0">
                <a:cs typeface="Arial" panose="020B0604020202020204" pitchFamily="34" charset="0"/>
              </a:rPr>
              <a:t> prostoru, pravé klenby brániční, peritoneum pánevní stěny v místě tumoru) </a:t>
            </a:r>
            <a:r>
              <a:rPr lang="cs-CZ" sz="2000" dirty="0" err="1">
                <a:cs typeface="Arial" panose="020B0604020202020204" pitchFamily="34" charset="0"/>
              </a:rPr>
              <a:t>cytoreduktivní</a:t>
            </a:r>
            <a:r>
              <a:rPr lang="cs-CZ" sz="2000" dirty="0">
                <a:cs typeface="Arial" panose="020B0604020202020204" pitchFamily="34" charset="0"/>
              </a:rPr>
              <a:t> výkon = </a:t>
            </a:r>
            <a:r>
              <a:rPr lang="cs-CZ" sz="2000" b="1" dirty="0">
                <a:cs typeface="Arial" panose="020B0604020202020204" pitchFamily="34" charset="0"/>
              </a:rPr>
              <a:t>dosažení nulového makroskopického rezidua=nejlepší prognóza</a:t>
            </a:r>
          </a:p>
          <a:p>
            <a:r>
              <a:rPr lang="cs-CZ" sz="2000" u="sng" dirty="0">
                <a:solidFill>
                  <a:srgbClr val="FF0000"/>
                </a:solidFill>
                <a:cs typeface="Arial" panose="020B0604020202020204" pitchFamily="34" charset="0"/>
              </a:rPr>
              <a:t>0 cm reziduum </a:t>
            </a:r>
            <a:r>
              <a:rPr lang="cs-CZ" sz="2000" u="sng" dirty="0" err="1">
                <a:solidFill>
                  <a:srgbClr val="FF0000"/>
                </a:solidFill>
                <a:cs typeface="Arial" panose="020B0604020202020204" pitchFamily="34" charset="0"/>
              </a:rPr>
              <a:t>median</a:t>
            </a:r>
            <a:r>
              <a:rPr lang="cs-CZ" sz="2000" u="sng" dirty="0">
                <a:solidFill>
                  <a:srgbClr val="FF0000"/>
                </a:solidFill>
                <a:cs typeface="Arial" panose="020B0604020202020204" pitchFamily="34" charset="0"/>
              </a:rPr>
              <a:t> přežití 99 měsíců </a:t>
            </a:r>
            <a:r>
              <a:rPr lang="cs-CZ" sz="2000" u="sng" dirty="0" err="1">
                <a:solidFill>
                  <a:srgbClr val="FF0000"/>
                </a:solidFill>
                <a:cs typeface="Arial" panose="020B0604020202020204" pitchFamily="34" charset="0"/>
              </a:rPr>
              <a:t>vs</a:t>
            </a:r>
            <a:r>
              <a:rPr lang="cs-CZ" sz="2000" u="sng" dirty="0">
                <a:solidFill>
                  <a:srgbClr val="FF0000"/>
                </a:solidFill>
                <a:cs typeface="Arial" panose="020B0604020202020204" pitchFamily="34" charset="0"/>
              </a:rPr>
              <a:t> 1cm 36 měsíců </a:t>
            </a:r>
            <a:r>
              <a:rPr lang="cs-CZ" sz="2000" u="sng" dirty="0" err="1">
                <a:solidFill>
                  <a:srgbClr val="FF0000"/>
                </a:solidFill>
                <a:cs typeface="Arial" panose="020B0604020202020204" pitchFamily="34" charset="0"/>
              </a:rPr>
              <a:t>vs</a:t>
            </a:r>
            <a:r>
              <a:rPr lang="cs-CZ" sz="2000" u="sng" dirty="0">
                <a:solidFill>
                  <a:srgbClr val="FF0000"/>
                </a:solidFill>
                <a:cs typeface="Arial" panose="020B0604020202020204" pitchFamily="34" charset="0"/>
              </a:rPr>
              <a:t> více než 1cm 29 měsíců</a:t>
            </a:r>
          </a:p>
          <a:p>
            <a:r>
              <a:rPr lang="cs-CZ" sz="2000" b="1" dirty="0">
                <a:cs typeface="Arial" panose="020B0604020202020204" pitchFamily="34" charset="0"/>
              </a:rPr>
              <a:t>CHT</a:t>
            </a:r>
            <a:r>
              <a:rPr lang="cs-CZ" sz="2000" dirty="0">
                <a:cs typeface="Arial" panose="020B0604020202020204" pitchFamily="34" charset="0"/>
              </a:rPr>
              <a:t>- zlatý léčebný standard u FIGO II-IV </a:t>
            </a:r>
            <a:r>
              <a:rPr lang="cs-CZ" sz="2000" dirty="0" err="1">
                <a:cs typeface="Arial" panose="020B0604020202020204" pitchFamily="34" charset="0"/>
              </a:rPr>
              <a:t>CBDCA+paklitaxel</a:t>
            </a:r>
            <a:r>
              <a:rPr lang="cs-CZ" sz="2000" dirty="0">
                <a:cs typeface="Arial" panose="020B0604020202020204" pitchFamily="34" charset="0"/>
              </a:rPr>
              <a:t> 6-9x,  HIPEC </a:t>
            </a:r>
            <a:r>
              <a:rPr lang="cs-CZ" sz="2000" dirty="0" err="1">
                <a:cs typeface="Arial" panose="020B0604020202020204" pitchFamily="34" charset="0"/>
              </a:rPr>
              <a:t>paliace</a:t>
            </a:r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RT – není standard, pouze paliativně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b="1" dirty="0">
                <a:cs typeface="Arial" panose="020B0604020202020204" pitchFamily="34" charset="0"/>
              </a:rPr>
              <a:t>Biologická léčba </a:t>
            </a:r>
            <a:r>
              <a:rPr lang="cs-CZ" sz="2000" dirty="0">
                <a:cs typeface="Arial" panose="020B0604020202020204" pitchFamily="34" charset="0"/>
              </a:rPr>
              <a:t>– </a:t>
            </a:r>
            <a:r>
              <a:rPr lang="cs-CZ" sz="2000" dirty="0" err="1">
                <a:cs typeface="Arial" panose="020B0604020202020204" pitchFamily="34" charset="0"/>
              </a:rPr>
              <a:t>bevacizumab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solo</a:t>
            </a:r>
            <a:r>
              <a:rPr lang="cs-CZ" sz="2000" dirty="0">
                <a:cs typeface="Arial" panose="020B0604020202020204" pitchFamily="34" charset="0"/>
              </a:rPr>
              <a:t> či s CHT, </a:t>
            </a:r>
            <a:r>
              <a:rPr lang="cs-CZ" sz="2000" dirty="0" err="1">
                <a:cs typeface="Arial" panose="020B0604020202020204" pitchFamily="34" charset="0"/>
              </a:rPr>
              <a:t>catumaxomab</a:t>
            </a:r>
            <a:r>
              <a:rPr lang="cs-CZ" sz="2000" dirty="0">
                <a:cs typeface="Arial" panose="020B0604020202020204" pitchFamily="34" charset="0"/>
              </a:rPr>
              <a:t> u maligního ascitu</a:t>
            </a:r>
          </a:p>
          <a:p>
            <a:r>
              <a:rPr lang="cs-CZ" sz="2000" b="1" dirty="0">
                <a:cs typeface="Arial" panose="020B0604020202020204" pitchFamily="34" charset="0"/>
              </a:rPr>
              <a:t>PARP inhibitory- </a:t>
            </a:r>
            <a:r>
              <a:rPr lang="cs-CZ" sz="2000" dirty="0">
                <a:cs typeface="Arial" panose="020B0604020202020204" pitchFamily="34" charset="0"/>
              </a:rPr>
              <a:t>posilují účinek CHT u pacientek s mutací BRCA 1 a 2</a:t>
            </a:r>
          </a:p>
          <a:p>
            <a:pPr marL="0" indent="0">
              <a:buNone/>
            </a:pPr>
            <a:r>
              <a:rPr lang="cs-CZ" sz="2000" dirty="0">
                <a:cs typeface="Arial" panose="020B0604020202020204" pitchFamily="34" charset="0"/>
              </a:rPr>
              <a:t>                                </a:t>
            </a:r>
            <a:r>
              <a:rPr lang="cs-CZ" sz="2000" dirty="0" err="1">
                <a:cs typeface="Arial" panose="020B0604020202020204" pitchFamily="34" charset="0"/>
              </a:rPr>
              <a:t>olaparib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dirty="0" err="1">
                <a:cs typeface="Arial" panose="020B0604020202020204" pitchFamily="34" charset="0"/>
              </a:rPr>
              <a:t>rucaparib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dirty="0" err="1">
                <a:cs typeface="Arial" panose="020B0604020202020204" pitchFamily="34" charset="0"/>
              </a:rPr>
              <a:t>niraparib</a:t>
            </a:r>
            <a:endParaRPr lang="cs-CZ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/>
              <a:t>Poly (ADP-ribose) polymerase inhibitors, which are often called PARP inhibitors, are a targeted therapies that are used to treat cancers. </a:t>
            </a:r>
            <a:r>
              <a:rPr lang="en-US" sz="2000" b="1" dirty="0"/>
              <a:t>PARP is a protein that has a role in cellular growth, regulation and cell repair which helps the</a:t>
            </a:r>
            <a:r>
              <a:rPr lang="cs-CZ" sz="2000" b="1" dirty="0"/>
              <a:t> </a:t>
            </a:r>
            <a:r>
              <a:rPr lang="cs-CZ" sz="2000" b="1" dirty="0" err="1"/>
              <a:t>cancer</a:t>
            </a:r>
            <a:r>
              <a:rPr lang="en-US" sz="2000" b="1" dirty="0"/>
              <a:t> cells repair themselves and survive. </a:t>
            </a:r>
            <a:r>
              <a:rPr lang="en-US" sz="2000" dirty="0"/>
              <a:t>The PARP inhibitor stops the cancer cells being repaired which causes the cells to die and so reduces tumor growth.</a:t>
            </a:r>
            <a:endParaRPr lang="cs-CZ" sz="2000" dirty="0"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71360" y="6266689"/>
            <a:ext cx="4242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https://www.drugs.com/drug-class/parp-inhibitors.html</a:t>
            </a:r>
          </a:p>
        </p:txBody>
      </p:sp>
    </p:spTree>
    <p:extLst>
      <p:ext uri="{BB962C8B-B14F-4D97-AF65-F5344CB8AC3E}">
        <p14:creationId xmlns:p14="http://schemas.microsoft.com/office/powerpoint/2010/main" val="574259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60350"/>
            <a:ext cx="8229600" cy="1081088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>
                <a:latin typeface="+mn-lt"/>
                <a:cs typeface="Arial" panose="020B0604020202020204" pitchFamily="34" charset="0"/>
              </a:rPr>
              <a:t>Ca </a:t>
            </a:r>
            <a:r>
              <a:rPr lang="cs-CZ" altLang="cs-CZ" b="1" dirty="0" err="1">
                <a:latin typeface="+mn-lt"/>
                <a:cs typeface="Arial" panose="020B0604020202020204" pitchFamily="34" charset="0"/>
              </a:rPr>
              <a:t>vulvae</a:t>
            </a:r>
            <a:endParaRPr lang="cs-CZ" altLang="cs-CZ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31831" y="858094"/>
            <a:ext cx="11080557" cy="5300662"/>
          </a:xfrm>
          <a:ln/>
        </p:spPr>
        <p:txBody>
          <a:bodyPr/>
          <a:lstStyle/>
          <a:p>
            <a:pPr marL="341313" indent="-341313">
              <a:lnSpc>
                <a:spcPct val="80000"/>
              </a:lnSpc>
              <a:spcBef>
                <a:spcPts val="2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000" b="1" dirty="0"/>
          </a:p>
          <a:p>
            <a:pPr marL="341313" indent="-341313">
              <a:lnSpc>
                <a:spcPct val="80000"/>
              </a:lnSpc>
              <a:spcBef>
                <a:spcPts val="2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000" b="1" dirty="0"/>
          </a:p>
          <a:p>
            <a:pPr marL="341313" indent="-341313">
              <a:lnSpc>
                <a:spcPct val="80000"/>
              </a:lnSpc>
              <a:spcBef>
                <a:spcPts val="2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000" b="1" dirty="0"/>
          </a:p>
          <a:p>
            <a:pPr marL="341313" indent="-341313">
              <a:lnSpc>
                <a:spcPct val="80000"/>
              </a:lnSpc>
              <a:spcBef>
                <a:spcPts val="2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000" b="1" dirty="0"/>
          </a:p>
          <a:p>
            <a:pPr marL="341313" indent="-341313">
              <a:lnSpc>
                <a:spcPct val="80000"/>
              </a:lnSpc>
              <a:spcBef>
                <a:spcPts val="3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200" b="1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Epidemiologie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ženy nad 60 let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incidence v ČR stacionární (4/100 000)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vznikající na podkladě </a:t>
            </a:r>
            <a:r>
              <a:rPr lang="cs-CZ" altLang="cs-CZ" sz="2000" b="1" dirty="0">
                <a:cs typeface="Arial" panose="020B0604020202020204" pitchFamily="34" charset="0"/>
              </a:rPr>
              <a:t>HPV infekce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je mnohdy zjištěn až v pokročilém stadiu, kdy je možná pouze léčba paliativní. Tento stav je způsoben ve větším počtu případů tím, že se pacientky dostaví na gynekologické vyšetření pozdě.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Etiologie, rizikové faktory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dystrofické změny, chronický zánětlivý proces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prekanceróza</a:t>
            </a:r>
            <a:r>
              <a:rPr lang="cs-CZ" altLang="cs-CZ" sz="2000" dirty="0">
                <a:cs typeface="Arial" panose="020B0604020202020204" pitchFamily="34" charset="0"/>
              </a:rPr>
              <a:t> - </a:t>
            </a:r>
            <a:r>
              <a:rPr lang="cs-CZ" altLang="cs-CZ" sz="2000" b="1" dirty="0">
                <a:cs typeface="Arial" panose="020B0604020202020204" pitchFamily="34" charset="0"/>
              </a:rPr>
              <a:t>VIN I-III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Kouření, imunodeficience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dirty="0"/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dirty="0"/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 cstate="print"/>
          <a:srcRect l="659" t="12125" r="52521" b="50250"/>
          <a:stretch>
            <a:fillRect/>
          </a:stretch>
        </p:blipFill>
        <p:spPr bwMode="auto">
          <a:xfrm>
            <a:off x="5974080" y="256032"/>
            <a:ext cx="5193792" cy="293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61644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822704" y="274638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>
                <a:latin typeface="+mn-lt"/>
                <a:cs typeface="Arial" panose="020B0604020202020204" pitchFamily="34" charset="0"/>
              </a:rPr>
              <a:t>Nádory děložního hrdla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9929" y="1600201"/>
            <a:ext cx="10730753" cy="4525963"/>
          </a:xfrm>
          <a:ln/>
        </p:spPr>
        <p:txBody>
          <a:bodyPr vert="horz" lIns="91440" tIns="45720" rIns="91440" bIns="45720" rtlCol="0">
            <a:normAutofit/>
          </a:bodyPr>
          <a:lstStyle/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cs typeface="Arial" panose="020B0604020202020204" pitchFamily="34" charset="0"/>
              </a:rPr>
              <a:t>Incidence: </a:t>
            </a:r>
            <a:r>
              <a:rPr lang="cs-CZ" altLang="cs-CZ" sz="2400" dirty="0">
                <a:cs typeface="Arial" panose="020B0604020202020204" pitchFamily="34" charset="0"/>
              </a:rPr>
              <a:t>11</a:t>
            </a:r>
            <a:r>
              <a:rPr lang="en-US" altLang="cs-CZ" sz="2400" dirty="0">
                <a:cs typeface="Arial" panose="020B0604020202020204" pitchFamily="34" charset="0"/>
              </a:rPr>
              <a:t>/100</a:t>
            </a:r>
            <a:r>
              <a:rPr lang="cs-CZ" altLang="cs-CZ" sz="2400" dirty="0">
                <a:cs typeface="Arial" panose="020B0604020202020204" pitchFamily="34" charset="0"/>
              </a:rPr>
              <a:t> </a:t>
            </a:r>
            <a:r>
              <a:rPr lang="en-US" altLang="cs-CZ" sz="2400" dirty="0">
                <a:cs typeface="Arial" panose="020B0604020202020204" pitchFamily="34" charset="0"/>
              </a:rPr>
              <a:t>000 </a:t>
            </a:r>
            <a:r>
              <a:rPr lang="en-US" altLang="cs-CZ" sz="2400" dirty="0" err="1">
                <a:cs typeface="Arial" panose="020B0604020202020204" pitchFamily="34" charset="0"/>
              </a:rPr>
              <a:t>žen</a:t>
            </a:r>
            <a:r>
              <a:rPr lang="cs-CZ" altLang="cs-CZ" sz="2400" dirty="0">
                <a:cs typeface="Arial" panose="020B0604020202020204" pitchFamily="34" charset="0"/>
              </a:rPr>
              <a:t> k roku 2013,  9/100 000 k roku 2018 </a:t>
            </a:r>
            <a:r>
              <a:rPr lang="en-US" altLang="cs-CZ" sz="2400" dirty="0">
                <a:cs typeface="Arial" panose="020B0604020202020204" pitchFamily="34" charset="0"/>
              </a:rPr>
              <a:t>, </a:t>
            </a:r>
            <a:endParaRPr lang="cs-CZ" altLang="cs-CZ" sz="2400" dirty="0">
              <a:cs typeface="Arial" panose="020B0604020202020204" pitchFamily="34" charset="0"/>
            </a:endParaRP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cs-CZ" sz="2400" dirty="0" err="1">
                <a:cs typeface="Arial" panose="020B0604020202020204" pitchFamily="34" charset="0"/>
              </a:rPr>
              <a:t>mortalita</a:t>
            </a:r>
            <a:r>
              <a:rPr lang="en-US" altLang="cs-CZ" sz="2400" dirty="0">
                <a:cs typeface="Arial" panose="020B0604020202020204" pitchFamily="34" charset="0"/>
              </a:rPr>
              <a:t> </a:t>
            </a:r>
            <a:r>
              <a:rPr lang="cs-CZ" altLang="cs-CZ" sz="2400" dirty="0">
                <a:cs typeface="Arial" panose="020B0604020202020204" pitchFamily="34" charset="0"/>
              </a:rPr>
              <a:t>3</a:t>
            </a:r>
            <a:r>
              <a:rPr lang="en-US" altLang="cs-CZ" sz="2400" dirty="0">
                <a:cs typeface="Arial" panose="020B0604020202020204" pitchFamily="34" charset="0"/>
              </a:rPr>
              <a:t>/100</a:t>
            </a:r>
            <a:r>
              <a:rPr lang="cs-CZ" altLang="cs-CZ" sz="2400" dirty="0">
                <a:cs typeface="Arial" panose="020B0604020202020204" pitchFamily="34" charset="0"/>
              </a:rPr>
              <a:t> </a:t>
            </a:r>
            <a:r>
              <a:rPr lang="en-US" altLang="cs-CZ" sz="2400" dirty="0">
                <a:cs typeface="Arial" panose="020B0604020202020204" pitchFamily="34" charset="0"/>
              </a:rPr>
              <a:t>000 </a:t>
            </a:r>
            <a:r>
              <a:rPr lang="en-US" altLang="cs-CZ" sz="2400" dirty="0" err="1">
                <a:cs typeface="Arial" panose="020B0604020202020204" pitchFamily="34" charset="0"/>
              </a:rPr>
              <a:t>žen</a:t>
            </a:r>
            <a:endParaRPr lang="cs-CZ" altLang="cs-CZ" sz="2400" dirty="0">
              <a:cs typeface="Arial" panose="020B0604020202020204" pitchFamily="34" charset="0"/>
            </a:endParaRP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cs typeface="Arial" panose="020B0604020202020204" pitchFamily="34" charset="0"/>
              </a:rPr>
              <a:t>3 nejčastější malignita v ČR</a:t>
            </a:r>
            <a:endParaRPr lang="en-US" altLang="cs-CZ" sz="2400" dirty="0">
              <a:cs typeface="Arial" panose="020B0604020202020204" pitchFamily="34" charset="0"/>
            </a:endParaRP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A4BCCE8-7867-42D6-B613-50C21FDA1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8" t="34965" r="55615" b="23047"/>
          <a:stretch/>
        </p:blipFill>
        <p:spPr>
          <a:xfrm>
            <a:off x="2794885" y="2940752"/>
            <a:ext cx="6602229" cy="364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359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/>
          </p:nvPr>
        </p:nvSpPr>
        <p:spPr>
          <a:xfrm>
            <a:off x="874059" y="384829"/>
            <a:ext cx="9347855" cy="6192837"/>
          </a:xfrm>
          <a:ln/>
        </p:spPr>
        <p:txBody>
          <a:bodyPr anchor="t">
            <a:normAutofit/>
          </a:bodyPr>
          <a:lstStyle/>
          <a:p>
            <a:pPr marL="341313" indent="-341313">
              <a:lnSpc>
                <a:spcPct val="60000"/>
              </a:lnSpc>
              <a:spcBef>
                <a:spcPts val="2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800" b="1" dirty="0"/>
          </a:p>
          <a:p>
            <a:pPr marL="341313" indent="-341313">
              <a:lnSpc>
                <a:spcPct val="6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Klinika:</a:t>
            </a:r>
          </a:p>
          <a:p>
            <a:pPr marL="341313" indent="-341313">
              <a:lnSpc>
                <a:spcPct val="6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tuhý, vyvýšený infiltrát</a:t>
            </a:r>
          </a:p>
          <a:p>
            <a:pPr marL="341313" indent="-341313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tendence k povrchové ulceraci</a:t>
            </a:r>
          </a:p>
          <a:p>
            <a:pPr marL="341313" indent="-341313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putridní zápach, svědění, pálení, špinění, krvácení</a:t>
            </a:r>
          </a:p>
          <a:p>
            <a:pPr marL="341313" indent="-341313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destrukce vulvy, vaginy,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perianální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krajiny</a:t>
            </a:r>
          </a:p>
          <a:p>
            <a:pPr marL="341313" indent="-341313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metastazování -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inguinálních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uzliny, uzliny malé pánve, plíce, játra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Šíření: lokální,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lymfogenní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hematogenní- málo časté  (plíce, játra, kosti)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Diagnostika: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gynekologické vyšetření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vulvoskopie</a:t>
            </a: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	posouzení hraničních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lezí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cílená biopsie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další vyšetření: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RTG plic,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uretrocystoskopie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rektoskopie,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	UZ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inquin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CT pánve,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retroperitonea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vyšetření SNL a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reg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 uzlin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/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/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815330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/>
          </p:nvPr>
        </p:nvSpPr>
        <p:spPr>
          <a:xfrm>
            <a:off x="1013011" y="319928"/>
            <a:ext cx="10282517" cy="5792788"/>
          </a:xfrm>
          <a:ln/>
        </p:spPr>
        <p:txBody>
          <a:bodyPr anchor="t"/>
          <a:lstStyle/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/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Histopatologická klasifikace nádorů vulvy 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varianty </a:t>
            </a:r>
            <a:r>
              <a:rPr lang="cs-CZ" altLang="cs-CZ" sz="2400" dirty="0" err="1">
                <a:latin typeface="+mn-lt"/>
                <a:cs typeface="Arial" panose="020B0604020202020204" pitchFamily="34" charset="0"/>
              </a:rPr>
              <a:t>dlaždicobuněčného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 karcinomu (90-94 %) 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maligní melanom (4-8 %) 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epiteliální nádory ze žlázek a adnexálních struktur (1-2 %)</a:t>
            </a:r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	(</a:t>
            </a:r>
            <a:r>
              <a:rPr lang="cs-CZ" altLang="cs-CZ" sz="2400" dirty="0" err="1">
                <a:latin typeface="+mn-lt"/>
                <a:cs typeface="Arial" panose="020B0604020202020204" pitchFamily="34" charset="0"/>
              </a:rPr>
              <a:t>adenoca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, sarkomy) </a:t>
            </a:r>
          </a:p>
          <a:p>
            <a:pPr marL="341313" indent="-341313"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Klasifikace stádií dle FIGO a TNM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Prognostické faktory: 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klinický </a:t>
            </a:r>
            <a:r>
              <a:rPr lang="cs-CZ" altLang="cs-CZ" sz="2400" dirty="0" err="1">
                <a:latin typeface="+mn-lt"/>
                <a:cs typeface="Arial" panose="020B0604020202020204" pitchFamily="34" charset="0"/>
              </a:rPr>
              <a:t>staging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, histologický typ nádoru a </a:t>
            </a:r>
            <a:r>
              <a:rPr lang="cs-CZ" altLang="cs-CZ" sz="2400" dirty="0" err="1">
                <a:latin typeface="+mn-lt"/>
                <a:cs typeface="Arial" panose="020B0604020202020204" pitchFamily="34" charset="0"/>
              </a:rPr>
              <a:t>grading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, velikost a charakter růstu, lokalizace, celkový stav pacientky, věk, </a:t>
            </a:r>
            <a:r>
              <a:rPr lang="cs-CZ" altLang="cs-CZ" sz="2400" dirty="0" err="1">
                <a:latin typeface="+mn-lt"/>
                <a:cs typeface="Arial" panose="020B0604020202020204" pitchFamily="34" charset="0"/>
              </a:rPr>
              <a:t>interkurence</a:t>
            </a:r>
            <a:r>
              <a:rPr lang="cs-CZ" altLang="cs-CZ" sz="2400" dirty="0">
                <a:latin typeface="+mn-lt"/>
                <a:cs typeface="Arial" panose="020B0604020202020204" pitchFamily="34" charset="0"/>
              </a:rPr>
              <a:t> limitující terapeutické možnosti </a:t>
            </a:r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dirty="0"/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8736862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/>
          </p:nvPr>
        </p:nvSpPr>
        <p:spPr>
          <a:xfrm>
            <a:off x="672353" y="193675"/>
            <a:ext cx="11268635" cy="6470650"/>
          </a:xfrm>
          <a:ln/>
        </p:spPr>
        <p:txBody>
          <a:bodyPr anchor="t"/>
          <a:lstStyle/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Terapie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základní léčebnou modalitou 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chirurgický výkon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mutilující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a technicky velmi náročný). </a:t>
            </a:r>
          </a:p>
          <a:p>
            <a:pPr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  Hlavní podmínkou konzervativního postupu při operaci je detekce a vyhodnocení stavu uzlin.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a) možnosti operační léčby: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široká excize, 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hemivulvektomie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u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lateralizovaných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lézí, radikální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vulvektomie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nebo exenterace s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bilat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inguino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-femorální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lymfadenektomií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b) radioterapie: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samostatná RT nebo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konkomitantně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 s CHT u prim.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inop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. a když odmítnou operaci, dávka 60-70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Gy</a:t>
            </a:r>
            <a:endParaRPr lang="cs-CZ" altLang="cs-CZ" dirty="0">
              <a:latin typeface="+mn-lt"/>
              <a:cs typeface="Arial" panose="020B0604020202020204" pitchFamily="34" charset="0"/>
            </a:endParaRP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adjuvantní - dávka 45-50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Gy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, v případě tu nad 4 cm,  1 a více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pozit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. uzlin s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transkaps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. propagací, resekční okraj pod 8 mm, 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paliativní 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technika: poloha na zádech -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frog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 leg, 3D plánování s CT, ozařovaný objem vulva s/bez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ingvinálnímí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 a pánevními uzlinami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NÚ: vlhká deskvamační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radiodermatitída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, průjem, strangurie a dysurie,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8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c) chemoterapie: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1800" dirty="0">
                <a:latin typeface="+mn-lt"/>
                <a:cs typeface="Arial" panose="020B0604020202020204" pitchFamily="34" charset="0"/>
              </a:rPr>
              <a:t>k </a:t>
            </a:r>
            <a:r>
              <a:rPr lang="cs-CZ" altLang="cs-CZ" sz="1800" dirty="0" err="1">
                <a:latin typeface="+mn-lt"/>
                <a:cs typeface="Arial" panose="020B0604020202020204" pitchFamily="34" charset="0"/>
              </a:rPr>
              <a:t>potenciaci</a:t>
            </a:r>
            <a:r>
              <a:rPr lang="cs-CZ" altLang="cs-CZ" sz="1800" dirty="0">
                <a:latin typeface="+mn-lt"/>
                <a:cs typeface="Arial" panose="020B0604020202020204" pitchFamily="34" charset="0"/>
              </a:rPr>
              <a:t> účinku radioterapie nebo u pokročilých a recidivujících onemocnění.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cDDP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5-FU,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mitomycin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4997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NÁDORY KŮŽE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Spinocelulární</a:t>
            </a:r>
            <a:r>
              <a:rPr lang="cs-CZ" dirty="0"/>
              <a:t> karcinom</a:t>
            </a:r>
          </a:p>
          <a:p>
            <a:r>
              <a:rPr lang="cs-CZ" dirty="0" err="1"/>
              <a:t>Bazocelulární</a:t>
            </a:r>
            <a:r>
              <a:rPr lang="cs-CZ" dirty="0"/>
              <a:t> karcinom</a:t>
            </a:r>
          </a:p>
          <a:p>
            <a:r>
              <a:rPr lang="cs-CZ" dirty="0"/>
              <a:t>Maligní melanom</a:t>
            </a:r>
          </a:p>
          <a:p>
            <a:endParaRPr lang="cs-CZ" dirty="0"/>
          </a:p>
          <a:p>
            <a:r>
              <a:rPr lang="cs-CZ" dirty="0"/>
              <a:t> </a:t>
            </a:r>
            <a:r>
              <a:rPr lang="cs-CZ" dirty="0" err="1"/>
              <a:t>nemelanomové</a:t>
            </a:r>
            <a:r>
              <a:rPr lang="cs-CZ" dirty="0"/>
              <a:t> nádory jsou heterogenní skupina nemocnění s různým biologickým chováním</a:t>
            </a:r>
          </a:p>
          <a:p>
            <a:r>
              <a:rPr lang="cs-CZ" dirty="0"/>
              <a:t>Incidence 196/100 000, nízká mortalita 4,5/100 000</a:t>
            </a:r>
          </a:p>
        </p:txBody>
      </p:sp>
    </p:spTree>
    <p:extLst>
      <p:ext uri="{BB962C8B-B14F-4D97-AF65-F5344CB8AC3E}">
        <p14:creationId xmlns:p14="http://schemas.microsoft.com/office/powerpoint/2010/main" val="11747048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err="1"/>
              <a:t>Bazocelulární</a:t>
            </a:r>
            <a:r>
              <a:rPr lang="cs-CZ" sz="4000" b="1" dirty="0"/>
              <a:t> karcinom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92860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Vychází z bazální vrstvy epidermis, </a:t>
            </a:r>
          </a:p>
          <a:p>
            <a:r>
              <a:rPr lang="cs-CZ" dirty="0"/>
              <a:t>Výskyt u bílé rasy, ve starším věku častěji u mužů</a:t>
            </a:r>
          </a:p>
          <a:p>
            <a:r>
              <a:rPr lang="cs-CZ" dirty="0"/>
              <a:t>Etiologie: chronická expozice UV záření, chronická imunosuprese, genetická predispozice (</a:t>
            </a:r>
            <a:r>
              <a:rPr lang="cs-CZ" dirty="0" err="1"/>
              <a:t>xeroderma</a:t>
            </a:r>
            <a:r>
              <a:rPr lang="cs-CZ" dirty="0"/>
              <a:t> </a:t>
            </a:r>
            <a:r>
              <a:rPr lang="cs-CZ" dirty="0" err="1"/>
              <a:t>pigmentosum</a:t>
            </a:r>
            <a:r>
              <a:rPr lang="cs-CZ" dirty="0"/>
              <a:t>, </a:t>
            </a:r>
            <a:r>
              <a:rPr lang="cs-CZ" dirty="0" err="1"/>
              <a:t>Gorlinův</a:t>
            </a:r>
            <a:r>
              <a:rPr lang="cs-CZ" dirty="0"/>
              <a:t> syndrom)</a:t>
            </a:r>
          </a:p>
          <a:p>
            <a:r>
              <a:rPr lang="cs-CZ" dirty="0"/>
              <a:t>Klinika: výskyt v místech exponovaných slunci, </a:t>
            </a:r>
            <a:r>
              <a:rPr lang="cs-CZ" dirty="0" err="1"/>
              <a:t>nodulární</a:t>
            </a:r>
            <a:r>
              <a:rPr lang="cs-CZ" dirty="0"/>
              <a:t> forma 70 %, superficiální 15 %, s pigmentem</a:t>
            </a:r>
          </a:p>
          <a:p>
            <a:r>
              <a:rPr lang="cs-CZ" dirty="0"/>
              <a:t>Vzdálené </a:t>
            </a:r>
            <a:r>
              <a:rPr lang="cs-CZ" dirty="0" err="1"/>
              <a:t>mts</a:t>
            </a:r>
            <a:r>
              <a:rPr lang="cs-CZ" dirty="0"/>
              <a:t> jsou velmi vzácné, častěji lokálně destruktivní růst</a:t>
            </a:r>
          </a:p>
          <a:p>
            <a:r>
              <a:rPr lang="cs-CZ" dirty="0"/>
              <a:t>Terapie: totální excize s lemem 5mm, kryoterapie tekutým dusíkem, RT, fotodynamická léčba – expozice UV záření o definované vlnové délce při senzibilizaci porfyriny (fotoexcitace v </a:t>
            </a:r>
            <a:r>
              <a:rPr lang="cs-CZ" dirty="0" err="1"/>
              <a:t>nád</a:t>
            </a:r>
            <a:r>
              <a:rPr lang="cs-CZ" dirty="0"/>
              <a:t>. </a:t>
            </a:r>
            <a:r>
              <a:rPr lang="cs-CZ" dirty="0" err="1"/>
              <a:t>bb</a:t>
            </a:r>
            <a:r>
              <a:rPr lang="cs-CZ" dirty="0"/>
              <a:t>)</a:t>
            </a:r>
          </a:p>
          <a:p>
            <a:r>
              <a:rPr lang="cs-CZ" dirty="0" err="1"/>
              <a:t>Imiquimod</a:t>
            </a:r>
            <a:r>
              <a:rPr lang="cs-CZ" dirty="0"/>
              <a:t>, </a:t>
            </a:r>
            <a:r>
              <a:rPr lang="cs-CZ" dirty="0" err="1"/>
              <a:t>vismodegib</a:t>
            </a:r>
            <a:r>
              <a:rPr lang="cs-CZ" dirty="0"/>
              <a:t> – inhibice </a:t>
            </a:r>
            <a:r>
              <a:rPr lang="cs-CZ" dirty="0" err="1"/>
              <a:t>hedgehog</a:t>
            </a:r>
            <a:r>
              <a:rPr lang="cs-CZ" dirty="0"/>
              <a:t> signální dráhy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2470" y="0"/>
            <a:ext cx="4591330" cy="239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709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Spinocelulární</a:t>
            </a:r>
            <a:r>
              <a:rPr lang="cs-CZ" b="1" dirty="0"/>
              <a:t> 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Vychází z epidermálních </a:t>
            </a:r>
            <a:r>
              <a:rPr lang="cs-CZ" dirty="0" err="1"/>
              <a:t>keratinocytů</a:t>
            </a:r>
            <a:endParaRPr lang="cs-CZ" dirty="0"/>
          </a:p>
          <a:p>
            <a:r>
              <a:rPr lang="cs-CZ" dirty="0"/>
              <a:t>Ve vyšším věku, častěji u mužů, fototyp kůže I a II</a:t>
            </a:r>
          </a:p>
          <a:p>
            <a:r>
              <a:rPr lang="cs-CZ" dirty="0"/>
              <a:t>Etiologie: chronická expozice UV záření, ionizace, chronické dráždění kůže- v jizvách, popáleninách, chemické karcinogeny (arsen), genetické faktory, HPV infekce</a:t>
            </a:r>
          </a:p>
          <a:p>
            <a:r>
              <a:rPr lang="cs-CZ" dirty="0"/>
              <a:t>Klinika: difusně infiltrující forma, </a:t>
            </a:r>
            <a:r>
              <a:rPr lang="cs-CZ" dirty="0" err="1"/>
              <a:t>exofytická</a:t>
            </a:r>
            <a:r>
              <a:rPr lang="cs-CZ" dirty="0"/>
              <a:t> forma, časté krvácení, ulcerace</a:t>
            </a:r>
          </a:p>
          <a:p>
            <a:r>
              <a:rPr lang="cs-CZ" dirty="0" err="1"/>
              <a:t>Lymfogenní</a:t>
            </a:r>
            <a:r>
              <a:rPr lang="cs-CZ" dirty="0"/>
              <a:t> šíření, hematogenní při pokročilém onemocnění</a:t>
            </a:r>
          </a:p>
          <a:p>
            <a:r>
              <a:rPr lang="cs-CZ" dirty="0"/>
              <a:t>Terapie: radikální excize, disekce postižených </a:t>
            </a:r>
            <a:r>
              <a:rPr lang="cs-CZ" dirty="0" err="1"/>
              <a:t>lymfat</a:t>
            </a:r>
            <a:r>
              <a:rPr lang="cs-CZ" dirty="0"/>
              <a:t>. uzlin, RT, CHT u diseminovaného onemocnění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60454" y="227760"/>
            <a:ext cx="3205723" cy="24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01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Maligní melanom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/>
              <a:t>Neuroektodermální</a:t>
            </a:r>
            <a:r>
              <a:rPr lang="cs-CZ" dirty="0"/>
              <a:t> nádor vznikající z melanocytů, vznik na kůži, sliznicích i v oku</a:t>
            </a:r>
          </a:p>
          <a:p>
            <a:r>
              <a:rPr lang="cs-CZ" dirty="0"/>
              <a:t>Incidence dramaticky vzrůstá 20/100 000, mortalita 5/100 000</a:t>
            </a:r>
          </a:p>
          <a:p>
            <a:endParaRPr lang="cs-CZ" dirty="0"/>
          </a:p>
          <a:p>
            <a:r>
              <a:rPr lang="cs-CZ" dirty="0"/>
              <a:t>Etiologie: genetické faktory- familiární výskyt (5 %), mutace genů pro CDKN2A, BRCA 2, p16</a:t>
            </a:r>
          </a:p>
          <a:p>
            <a:endParaRPr lang="cs-CZ" dirty="0"/>
          </a:p>
          <a:p>
            <a:r>
              <a:rPr lang="cs-CZ" dirty="0"/>
              <a:t> nejvýznamnější UV záření- důležitá je dávka UV záření v dětství, nárazové opalování se spálením, velké množství pigmentových névů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77069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6471" y="497540"/>
            <a:ext cx="9619057" cy="51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427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0658" y="365125"/>
            <a:ext cx="7476745" cy="504680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32556" y="1079103"/>
            <a:ext cx="3630831" cy="364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177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04879" y="601948"/>
            <a:ext cx="10515600" cy="4351338"/>
          </a:xfrm>
        </p:spPr>
        <p:txBody>
          <a:bodyPr/>
          <a:lstStyle/>
          <a:p>
            <a:r>
              <a:rPr lang="cs-CZ" b="1" dirty="0"/>
              <a:t>A asymetrie</a:t>
            </a:r>
          </a:p>
          <a:p>
            <a:r>
              <a:rPr lang="cs-CZ" b="1" dirty="0"/>
              <a:t>B nepravidelné okraje (</a:t>
            </a:r>
            <a:r>
              <a:rPr lang="cs-CZ" b="1" dirty="0" err="1"/>
              <a:t>borderline</a:t>
            </a:r>
            <a:r>
              <a:rPr lang="cs-CZ" b="1" dirty="0"/>
              <a:t>)</a:t>
            </a:r>
          </a:p>
          <a:p>
            <a:r>
              <a:rPr lang="cs-CZ" b="1" dirty="0"/>
              <a:t>C skvrnité zbarvení (</a:t>
            </a:r>
            <a:r>
              <a:rPr lang="cs-CZ" b="1" dirty="0" err="1"/>
              <a:t>color</a:t>
            </a:r>
            <a:r>
              <a:rPr lang="cs-CZ" b="1" dirty="0"/>
              <a:t>)</a:t>
            </a:r>
          </a:p>
          <a:p>
            <a:r>
              <a:rPr lang="cs-CZ" b="1" dirty="0"/>
              <a:t>D průměr nad 5mm</a:t>
            </a:r>
          </a:p>
          <a:p>
            <a:r>
              <a:rPr lang="cs-CZ" b="1" dirty="0"/>
              <a:t>E trvalé zvětšování v čase (</a:t>
            </a:r>
            <a:r>
              <a:rPr lang="cs-CZ" b="1" dirty="0" err="1"/>
              <a:t>enlargement</a:t>
            </a:r>
            <a:r>
              <a:rPr lang="cs-CZ" b="1" dirty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4561" y="3784597"/>
            <a:ext cx="2976487" cy="234118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/>
          <a:srcRect l="2039" t="3578" r="3106" b="14173"/>
          <a:stretch/>
        </p:blipFill>
        <p:spPr>
          <a:xfrm>
            <a:off x="7705165" y="3792070"/>
            <a:ext cx="3477692" cy="23337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8813" y="3780785"/>
            <a:ext cx="2839291" cy="23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41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AB6A4E0-0C6C-4828-90B7-F25E4E6BE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9" t="36059" r="55366" b="23703"/>
          <a:stretch/>
        </p:blipFill>
        <p:spPr>
          <a:xfrm>
            <a:off x="713132" y="795223"/>
            <a:ext cx="10020240" cy="5267553"/>
          </a:xfrm>
          <a:prstGeom prst="rect">
            <a:avLst/>
          </a:prstGeom>
        </p:spPr>
      </p:pic>
      <p:sp>
        <p:nvSpPr>
          <p:cNvPr id="3" name="Elipsa 2"/>
          <p:cNvSpPr/>
          <p:nvPr/>
        </p:nvSpPr>
        <p:spPr>
          <a:xfrm>
            <a:off x="2953062" y="591660"/>
            <a:ext cx="5501390" cy="11471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467478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Povrchově se šířící melanom</a:t>
            </a:r>
          </a:p>
          <a:p>
            <a:r>
              <a:rPr lang="cs-CZ" dirty="0" err="1"/>
              <a:t>Nodulární</a:t>
            </a:r>
            <a:r>
              <a:rPr lang="cs-CZ" dirty="0"/>
              <a:t> melanom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Akrolentiginozní</a:t>
            </a:r>
            <a:r>
              <a:rPr lang="cs-CZ" dirty="0"/>
              <a:t> melanom- dlaně, </a:t>
            </a:r>
            <a:r>
              <a:rPr lang="cs-CZ" dirty="0" err="1"/>
              <a:t>plosky</a:t>
            </a:r>
            <a:r>
              <a:rPr lang="cs-CZ" dirty="0"/>
              <a:t>, prsty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Lentigo</a:t>
            </a:r>
            <a:r>
              <a:rPr lang="cs-CZ" dirty="0"/>
              <a:t> </a:t>
            </a:r>
            <a:r>
              <a:rPr lang="cs-CZ" dirty="0" err="1"/>
              <a:t>maligna</a:t>
            </a:r>
            <a:r>
              <a:rPr lang="cs-CZ" dirty="0"/>
              <a:t> melanom –v obličeji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6017" y="827840"/>
            <a:ext cx="2200275" cy="22002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6018" y="3429000"/>
            <a:ext cx="220027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98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0282" y="601942"/>
            <a:ext cx="10515600" cy="591988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Diagnostika</a:t>
            </a:r>
            <a:r>
              <a:rPr lang="cs-CZ" dirty="0"/>
              <a:t>- klinické vyšetření, </a:t>
            </a:r>
            <a:r>
              <a:rPr lang="cs-CZ" dirty="0" err="1"/>
              <a:t>dermatoskopické</a:t>
            </a:r>
            <a:r>
              <a:rPr lang="cs-CZ" dirty="0"/>
              <a:t> vyšetření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Klasifikace dle </a:t>
            </a:r>
            <a:r>
              <a:rPr lang="cs-CZ" dirty="0" err="1"/>
              <a:t>Breslow</a:t>
            </a:r>
            <a:r>
              <a:rPr lang="cs-CZ" dirty="0"/>
              <a:t> (tloušťka nádoru v milimetrech) a Clark (hloubka invaze), počty mitóz, ulcerace, známky regrese nádoru, lymfocytární lem </a:t>
            </a:r>
          </a:p>
          <a:p>
            <a:r>
              <a:rPr lang="cs-CZ" dirty="0"/>
              <a:t>Radikální excize, vyšetření </a:t>
            </a:r>
            <a:r>
              <a:rPr lang="cs-CZ" dirty="0" err="1"/>
              <a:t>sentinelové</a:t>
            </a:r>
            <a:r>
              <a:rPr lang="cs-CZ" dirty="0"/>
              <a:t> uzliny při </a:t>
            </a:r>
            <a:r>
              <a:rPr lang="cs-CZ" dirty="0" err="1"/>
              <a:t>tlouštce</a:t>
            </a:r>
            <a:r>
              <a:rPr lang="cs-CZ" dirty="0"/>
              <a:t> 0,5-1 mm</a:t>
            </a:r>
          </a:p>
          <a:p>
            <a:r>
              <a:rPr lang="cs-CZ" dirty="0"/>
              <a:t>RTG srdce plic, UZ </a:t>
            </a:r>
            <a:r>
              <a:rPr lang="cs-CZ" dirty="0" err="1"/>
              <a:t>lymfat</a:t>
            </a:r>
            <a:r>
              <a:rPr lang="cs-CZ" dirty="0"/>
              <a:t>. uzlin, UZ jater, PET/CT</a:t>
            </a:r>
          </a:p>
          <a:p>
            <a:r>
              <a:rPr lang="cs-CZ" dirty="0"/>
              <a:t>Stanovení mutací v klíčových onkogenech BRAF, c-KIT, NRAS, PD-L1 status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55246" y="1133195"/>
            <a:ext cx="4815448" cy="254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206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473529"/>
            <a:ext cx="11032671" cy="57034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/>
              <a:t>Terapie</a:t>
            </a:r>
            <a:r>
              <a:rPr lang="cs-CZ" sz="2400" dirty="0"/>
              <a:t>: radikální excize s bezpečnostním lemem 1-2 cm, disekce spádové lymfatické oblasti při pozitivní </a:t>
            </a:r>
            <a:r>
              <a:rPr lang="cs-CZ" sz="2400" dirty="0" err="1"/>
              <a:t>sentinelové</a:t>
            </a:r>
            <a:r>
              <a:rPr lang="cs-CZ" sz="2400" dirty="0"/>
              <a:t> uzlině</a:t>
            </a:r>
          </a:p>
          <a:p>
            <a:r>
              <a:rPr lang="cs-CZ" sz="2400" dirty="0"/>
              <a:t>Adjuvantní terapie </a:t>
            </a:r>
            <a:r>
              <a:rPr lang="cs-CZ" sz="2400" b="1" dirty="0"/>
              <a:t>– imunoterapie </a:t>
            </a:r>
            <a:r>
              <a:rPr lang="cs-CZ" sz="2400" dirty="0"/>
              <a:t>- interferonem alfa, </a:t>
            </a:r>
          </a:p>
          <a:p>
            <a:pPr marL="0" indent="0">
              <a:buNone/>
            </a:pPr>
            <a:r>
              <a:rPr lang="cs-CZ" sz="2400" dirty="0"/>
              <a:t>                                        adjuvantní RT výjimečně</a:t>
            </a:r>
          </a:p>
          <a:p>
            <a:r>
              <a:rPr lang="cs-CZ" sz="2400" dirty="0"/>
              <a:t>Léčba diseminovaného onemocnění – chirurgie, CHT</a:t>
            </a:r>
          </a:p>
          <a:p>
            <a:r>
              <a:rPr lang="cs-CZ" sz="2400" dirty="0"/>
              <a:t>Cílená léčba </a:t>
            </a:r>
            <a:r>
              <a:rPr lang="cs-CZ" sz="2400" b="1" dirty="0"/>
              <a:t>BRAF inhibitory </a:t>
            </a:r>
            <a:r>
              <a:rPr lang="cs-CZ" sz="2400" dirty="0"/>
              <a:t>– </a:t>
            </a:r>
            <a:r>
              <a:rPr lang="cs-CZ" sz="2400" b="1" dirty="0" err="1"/>
              <a:t>vemurafenib</a:t>
            </a:r>
            <a:r>
              <a:rPr lang="cs-CZ" sz="2400" b="1" dirty="0"/>
              <a:t>, </a:t>
            </a:r>
            <a:r>
              <a:rPr lang="cs-CZ" sz="2400" b="1" dirty="0" err="1"/>
              <a:t>dabrafenib</a:t>
            </a:r>
            <a:r>
              <a:rPr lang="cs-CZ" sz="2400" b="1" dirty="0"/>
              <a:t>,</a:t>
            </a:r>
            <a:r>
              <a:rPr lang="cs-CZ" sz="2400" dirty="0"/>
              <a:t> </a:t>
            </a:r>
            <a:r>
              <a:rPr lang="cs-CZ" sz="2400" dirty="0" err="1"/>
              <a:t>trametinib</a:t>
            </a:r>
            <a:endParaRPr lang="cs-CZ" sz="2400" dirty="0"/>
          </a:p>
          <a:p>
            <a:r>
              <a:rPr lang="cs-CZ" sz="2400" dirty="0"/>
              <a:t>Moderní imunoterapie – </a:t>
            </a:r>
            <a:r>
              <a:rPr lang="cs-CZ" sz="2400" b="1" dirty="0" err="1"/>
              <a:t>ipilimumab</a:t>
            </a:r>
            <a:r>
              <a:rPr lang="cs-CZ" sz="2400" b="1" dirty="0"/>
              <a:t> </a:t>
            </a:r>
            <a:r>
              <a:rPr lang="cs-CZ" sz="2400" dirty="0"/>
              <a:t>- anti CTLA4 protilátka</a:t>
            </a:r>
          </a:p>
          <a:p>
            <a:endParaRPr lang="cs-CZ" sz="2400" dirty="0"/>
          </a:p>
          <a:p>
            <a:r>
              <a:rPr lang="cs-CZ" sz="2400" dirty="0" err="1"/>
              <a:t>Onkolytická</a:t>
            </a:r>
            <a:r>
              <a:rPr lang="cs-CZ" sz="2400" dirty="0"/>
              <a:t> vakcína T-VEC- v rámci studií, není stanovena úhrada </a:t>
            </a:r>
          </a:p>
          <a:p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r>
              <a:rPr lang="cs-CZ" sz="2400" b="1" dirty="0"/>
              <a:t>Prognóza</a:t>
            </a:r>
            <a:r>
              <a:rPr lang="cs-CZ" sz="2400" dirty="0"/>
              <a:t>: </a:t>
            </a:r>
            <a:r>
              <a:rPr lang="cs-CZ" sz="2400" dirty="0" err="1"/>
              <a:t>Breslow</a:t>
            </a:r>
            <a:r>
              <a:rPr lang="cs-CZ" sz="2400" dirty="0"/>
              <a:t> &lt; 1mm 5 leté přežití 95-100 %, 2,1-4 mm 60-75 %, &gt; 4mm 50 %</a:t>
            </a:r>
          </a:p>
        </p:txBody>
      </p:sp>
    </p:spTree>
    <p:extLst>
      <p:ext uri="{BB962C8B-B14F-4D97-AF65-F5344CB8AC3E}">
        <p14:creationId xmlns:p14="http://schemas.microsoft.com/office/powerpoint/2010/main" val="18590821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67DBCE49-15E4-4069-A6B0-266A77171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55" t="31419" r="14018" b="25227"/>
          <a:stretch/>
        </p:blipFill>
        <p:spPr>
          <a:xfrm>
            <a:off x="114089" y="571499"/>
            <a:ext cx="11963822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272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E52C31F-C664-4E58-B7AE-5F9056B7B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65" t="37156" r="13174" b="8095"/>
          <a:stretch/>
        </p:blipFill>
        <p:spPr>
          <a:xfrm>
            <a:off x="942034" y="391887"/>
            <a:ext cx="3682218" cy="613954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BBC7654-3121-4C4F-80C9-FBD2FFA89BC9}"/>
              </a:ext>
            </a:extLst>
          </p:cNvPr>
          <p:cNvSpPr txBox="1"/>
          <p:nvPr/>
        </p:nvSpPr>
        <p:spPr>
          <a:xfrm>
            <a:off x="4800594" y="1583870"/>
            <a:ext cx="6676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 oslabený herpes simplex virus </a:t>
            </a:r>
            <a:r>
              <a:rPr lang="cs-CZ" sz="2000" b="1" dirty="0" err="1"/>
              <a:t>exprimující</a:t>
            </a:r>
            <a:r>
              <a:rPr lang="cs-CZ" sz="2000" b="1" dirty="0"/>
              <a:t> gen pro GM-CSF</a:t>
            </a:r>
          </a:p>
          <a:p>
            <a:pPr algn="ctr"/>
            <a:r>
              <a:rPr lang="cs-CZ" sz="2000" dirty="0"/>
              <a:t> indikace </a:t>
            </a:r>
            <a:r>
              <a:rPr lang="cs-CZ" sz="2000" dirty="0" err="1"/>
              <a:t>neresekabilní</a:t>
            </a:r>
            <a:r>
              <a:rPr lang="cs-CZ" sz="2000" dirty="0"/>
              <a:t>  metastatický melanom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9299464-7BCF-4B4E-9BBC-C51D912F9D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49" t="37613" r="13884" b="50000"/>
          <a:stretch/>
        </p:blipFill>
        <p:spPr>
          <a:xfrm>
            <a:off x="4816508" y="457200"/>
            <a:ext cx="6433457" cy="84908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90F8F16-0AD5-4A70-B306-0834C183E3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89" t="19509" r="13619" b="34278"/>
          <a:stretch/>
        </p:blipFill>
        <p:spPr>
          <a:xfrm>
            <a:off x="4624252" y="2536682"/>
            <a:ext cx="6983453" cy="353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779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A8DF390-0F51-46DA-B3EC-1B8A4F96A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22" t="28799" r="13214" b="32372"/>
          <a:stretch/>
        </p:blipFill>
        <p:spPr>
          <a:xfrm>
            <a:off x="1094014" y="783771"/>
            <a:ext cx="10261155" cy="431074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08A2BBF-5AD3-4354-971C-5924A435C6F4}"/>
              </a:ext>
            </a:extLst>
          </p:cNvPr>
          <p:cNvSpPr txBox="1"/>
          <p:nvPr/>
        </p:nvSpPr>
        <p:spPr>
          <a:xfrm>
            <a:off x="3690257" y="6025245"/>
            <a:ext cx="808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https://www.ncbi.nlm.nih.gov/pmc/articles/PMC8003308/pdf/cancers-13-01383.pdf</a:t>
            </a:r>
          </a:p>
        </p:txBody>
      </p:sp>
    </p:spTree>
    <p:extLst>
      <p:ext uri="{BB962C8B-B14F-4D97-AF65-F5344CB8AC3E}">
        <p14:creationId xmlns:p14="http://schemas.microsoft.com/office/powerpoint/2010/main" val="10378040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7624482" y="5983941"/>
            <a:ext cx="212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Děkuji za pozornost</a:t>
            </a:r>
          </a:p>
        </p:txBody>
      </p:sp>
      <p:pic>
        <p:nvPicPr>
          <p:cNvPr id="46082" name="Picture 2" descr="G:\zitterbartova\obrázky\KLINICKA ONKOLOGIE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607" y="152446"/>
            <a:ext cx="2962657" cy="2078282"/>
          </a:xfrm>
          <a:prstGeom prst="rect">
            <a:avLst/>
          </a:prstGeom>
          <a:noFill/>
        </p:spPr>
      </p:pic>
      <p:pic>
        <p:nvPicPr>
          <p:cNvPr id="46086" name="Picture 6" descr="VÃ½sledek obrÃ¡zku pro velikonoce na valaÅ¡sk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7361" y="1193609"/>
            <a:ext cx="6963909" cy="4634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0785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 l="24883" t="26674" r="24684" b="30374"/>
          <a:stretch>
            <a:fillRect/>
          </a:stretch>
        </p:blipFill>
        <p:spPr bwMode="auto">
          <a:xfrm>
            <a:off x="358160" y="255033"/>
            <a:ext cx="6011957" cy="409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B73279A6-72AD-4036-8C68-FC85B8E3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07" t="20123" r="52105" b="38249"/>
          <a:stretch>
            <a:fillRect/>
          </a:stretch>
        </p:blipFill>
        <p:spPr bwMode="auto">
          <a:xfrm>
            <a:off x="6205806" y="2762487"/>
            <a:ext cx="5803236" cy="40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a 4">
            <a:extLst>
              <a:ext uri="{FF2B5EF4-FFF2-40B4-BE49-F238E27FC236}">
                <a16:creationId xmlns:a16="http://schemas.microsoft.com/office/drawing/2014/main" id="{334C278D-990E-46C0-9FED-5447C3C94A87}"/>
              </a:ext>
            </a:extLst>
          </p:cNvPr>
          <p:cNvSpPr/>
          <p:nvPr/>
        </p:nvSpPr>
        <p:spPr>
          <a:xfrm>
            <a:off x="8274571" y="5925312"/>
            <a:ext cx="629586" cy="8202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C1D8ED-3B61-49C7-820B-E2EA2FB01917}"/>
              </a:ext>
            </a:extLst>
          </p:cNvPr>
          <p:cNvSpPr txBox="1"/>
          <p:nvPr/>
        </p:nvSpPr>
        <p:spPr>
          <a:xfrm>
            <a:off x="869430" y="4856813"/>
            <a:ext cx="440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35 % pacientek mladších 45 let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DC370BA-83D3-4A4D-8310-42D77B65E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2" t="35184" r="55246" b="23703"/>
          <a:stretch/>
        </p:blipFill>
        <p:spPr>
          <a:xfrm>
            <a:off x="1448451" y="738265"/>
            <a:ext cx="10104565" cy="53814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D3988BF4-7B98-4ECC-9EE5-F745FC65C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6453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800" b="1" dirty="0">
                <a:cs typeface="Arial" panose="020B0604020202020204" pitchFamily="34" charset="0"/>
              </a:rPr>
              <a:t>Etiologie, rizikové faktory: </a:t>
            </a:r>
          </a:p>
          <a:p>
            <a:pPr marL="0" indent="0"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800" b="1" dirty="0">
                <a:cs typeface="Arial" panose="020B0604020202020204" pitchFamily="34" charset="0"/>
              </a:rPr>
              <a:t>Perzistentní infekce humánním </a:t>
            </a:r>
            <a:r>
              <a:rPr lang="cs-CZ" altLang="cs-CZ" sz="2800" b="1" dirty="0" err="1">
                <a:cs typeface="Arial" panose="020B0604020202020204" pitchFamily="34" charset="0"/>
              </a:rPr>
              <a:t>papilomavirem</a:t>
            </a:r>
            <a:r>
              <a:rPr lang="cs-CZ" altLang="cs-CZ" sz="2800" b="1" dirty="0">
                <a:cs typeface="Arial" panose="020B0604020202020204" pitchFamily="34" charset="0"/>
              </a:rPr>
              <a:t> (HPV) </a:t>
            </a:r>
            <a:r>
              <a:rPr lang="cs-CZ" altLang="cs-CZ" sz="2800" b="1" dirty="0" err="1">
                <a:cs typeface="Arial" panose="020B0604020202020204" pitchFamily="34" charset="0"/>
              </a:rPr>
              <a:t>onkopetentní</a:t>
            </a:r>
            <a:r>
              <a:rPr lang="cs-CZ" altLang="cs-CZ" sz="2800" b="1" dirty="0">
                <a:cs typeface="Arial" panose="020B0604020202020204" pitchFamily="34" charset="0"/>
              </a:rPr>
              <a:t> typy 16 a 18 (99 % prekanceróz H- SIL),  </a:t>
            </a:r>
            <a:r>
              <a:rPr lang="cs-CZ" altLang="cs-CZ" sz="2800" dirty="0">
                <a:cs typeface="Arial" panose="020B0604020202020204" pitchFamily="34" charset="0"/>
              </a:rPr>
              <a:t>HPV 31,33,35 a 51 </a:t>
            </a:r>
            <a:r>
              <a:rPr lang="cs-CZ" altLang="cs-CZ" sz="2800" b="1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800" dirty="0">
                <a:cs typeface="Arial" panose="020B0604020202020204" pitchFamily="34" charset="0"/>
              </a:rPr>
              <a:t>sexuální chování, kouření, časný věk 1. těhotenství, vysoký počet porodů a potratů – lacerace děložního čípku, porucha imunitního systému, špatné socioekonomické podmínky</a:t>
            </a: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800" b="1" dirty="0">
              <a:cs typeface="Arial" panose="020B0604020202020204" pitchFamily="34" charset="0"/>
            </a:endParaRP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800" b="1" dirty="0">
                <a:cs typeface="Arial" panose="020B0604020202020204" pitchFamily="34" charset="0"/>
              </a:rPr>
              <a:t>Prekanceróza: </a:t>
            </a:r>
            <a:r>
              <a:rPr lang="cs-CZ" altLang="cs-CZ" sz="2800" dirty="0">
                <a:cs typeface="Arial" panose="020B0604020202020204" pitchFamily="34" charset="0"/>
              </a:rPr>
              <a:t>cervikální </a:t>
            </a:r>
            <a:r>
              <a:rPr lang="cs-CZ" altLang="cs-CZ" sz="2800" dirty="0" err="1">
                <a:cs typeface="Arial" panose="020B0604020202020204" pitchFamily="34" charset="0"/>
              </a:rPr>
              <a:t>intraepiteliální</a:t>
            </a:r>
            <a:r>
              <a:rPr lang="cs-CZ" altLang="cs-CZ" sz="2800" dirty="0"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cs typeface="Arial" panose="020B0604020202020204" pitchFamily="34" charset="0"/>
              </a:rPr>
              <a:t>neoplázie</a:t>
            </a:r>
            <a:r>
              <a:rPr lang="cs-CZ" altLang="cs-CZ" sz="2800" dirty="0">
                <a:cs typeface="Arial" panose="020B0604020202020204" pitchFamily="34" charset="0"/>
              </a:rPr>
              <a:t> CIN I.-III. nejčastěji v  25-35 letech</a:t>
            </a:r>
          </a:p>
          <a:p>
            <a:pPr marL="0" indent="0"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800" dirty="0">
                <a:cs typeface="Arial" panose="020B0604020202020204" pitchFamily="34" charset="0"/>
              </a:rPr>
              <a:t>  </a:t>
            </a:r>
            <a:r>
              <a:rPr lang="cs-CZ" altLang="cs-CZ" sz="2800" dirty="0" err="1">
                <a:cs typeface="Arial" panose="020B0604020202020204" pitchFamily="34" charset="0"/>
              </a:rPr>
              <a:t>Carcinoma</a:t>
            </a:r>
            <a:r>
              <a:rPr lang="cs-CZ" altLang="cs-CZ" sz="2800" dirty="0">
                <a:cs typeface="Arial" panose="020B0604020202020204" pitchFamily="34" charset="0"/>
              </a:rPr>
              <a:t> in </a:t>
            </a:r>
            <a:r>
              <a:rPr lang="cs-CZ" altLang="cs-CZ" sz="2800" dirty="0" err="1">
                <a:cs typeface="Arial" panose="020B0604020202020204" pitchFamily="34" charset="0"/>
              </a:rPr>
              <a:t>situ</a:t>
            </a:r>
            <a:r>
              <a:rPr lang="cs-CZ" altLang="cs-CZ" sz="2800" dirty="0">
                <a:cs typeface="Arial" panose="020B0604020202020204" pitchFamily="34" charset="0"/>
              </a:rPr>
              <a:t> v 35-44 letech</a:t>
            </a:r>
          </a:p>
          <a:p>
            <a:pPr marL="0" indent="0"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800" dirty="0">
              <a:cs typeface="Arial" panose="020B0604020202020204" pitchFamily="34" charset="0"/>
            </a:endParaRP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800" b="1" dirty="0">
                <a:cs typeface="Arial" panose="020B0604020202020204" pitchFamily="34" charset="0"/>
              </a:rPr>
              <a:t>Invazivní karcinom  mezi 45.-55. rokem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9563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/>
          </p:nvPr>
        </p:nvSpPr>
        <p:spPr>
          <a:xfrm>
            <a:off x="591671" y="360363"/>
            <a:ext cx="10529047" cy="6403508"/>
          </a:xfrm>
          <a:ln/>
        </p:spPr>
        <p:txBody>
          <a:bodyPr anchor="t"/>
          <a:lstStyle/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3200" b="1" dirty="0"/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Klinický obraz: </a:t>
            </a: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exofytický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nebo endofytický růst</a:t>
            </a: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krvácení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po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pohlavním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styku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bolest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vodnatý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výtok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</a:t>
            </a: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	symptomy 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z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prorůstání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do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okolních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orgánů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	obstrukce močovodů-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hydronefróza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ledviny</a:t>
            </a: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u="sng" dirty="0">
                <a:latin typeface="+mn-lt"/>
                <a:cs typeface="Arial" panose="020B0604020202020204" pitchFamily="34" charset="0"/>
              </a:rPr>
              <a:t>časná stadia jsou asymptomatická</a:t>
            </a:r>
            <a:endParaRPr lang="en-US" altLang="cs-CZ" sz="2000" b="1" u="sng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cs-CZ" sz="2000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cs-CZ" sz="2000" b="1" dirty="0" err="1">
                <a:latin typeface="+mn-lt"/>
                <a:cs typeface="Arial" panose="020B0604020202020204" pitchFamily="34" charset="0"/>
              </a:rPr>
              <a:t>Šíření</a:t>
            </a: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: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lokální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do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děložních vazů (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parametrií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)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do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okolních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orgánů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šíření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lymfogenní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hematogenní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cs-CZ" sz="2000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Diagnostika: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gynekologické vyšetření,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vag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 UZ</a:t>
            </a: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Prebioptické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metody</a:t>
            </a: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buFontTx/>
              <a:buChar char="-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neinvazivní metody ke zjištění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prekancerotického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stavu- </a:t>
            </a:r>
          </a:p>
          <a:p>
            <a:pPr marL="1588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       cytologie,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kolposkopie, spektroskopie a HPV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testace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1588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Cílená biopsie –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minibiopsie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, cílená excize, kyretáž děložního hrdla</a:t>
            </a:r>
          </a:p>
          <a:p>
            <a:pPr marL="684213" indent="-682625"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cs-CZ" sz="2000" dirty="0">
                <a:latin typeface="+mn-lt"/>
                <a:cs typeface="Arial" panose="020B0604020202020204" pitchFamily="34" charset="0"/>
              </a:rPr>
              <a:t>RTG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plic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cysto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a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rektoskopie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CT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pánve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a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břicha</a:t>
            </a:r>
          </a:p>
          <a:p>
            <a:pPr marL="684213" indent="-682625"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příp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. MR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pánve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PET/CT</a:t>
            </a:r>
          </a:p>
          <a:p>
            <a:pPr marL="684213" indent="-682625"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TM SCC, CYFRA-21, HCG</a:t>
            </a:r>
            <a:endParaRPr lang="en-US" altLang="cs-CZ" sz="20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Obrázek 2" descr="panev1.jpg"/>
          <p:cNvPicPr>
            <a:picLocks noChangeAspect="1"/>
          </p:cNvPicPr>
          <p:nvPr/>
        </p:nvPicPr>
        <p:blipFill>
          <a:blip r:embed="rId3" cstate="print"/>
          <a:srcRect r="12167" b="28788"/>
          <a:stretch>
            <a:fillRect/>
          </a:stretch>
        </p:blipFill>
        <p:spPr>
          <a:xfrm>
            <a:off x="7351776" y="329184"/>
            <a:ext cx="2971890" cy="1926336"/>
          </a:xfrm>
          <a:prstGeom prst="rect">
            <a:avLst/>
          </a:prstGeom>
        </p:spPr>
      </p:pic>
      <p:pic>
        <p:nvPicPr>
          <p:cNvPr id="4" name="Obrázek 3" descr="panev3.jpg"/>
          <p:cNvPicPr>
            <a:picLocks noChangeAspect="1"/>
          </p:cNvPicPr>
          <p:nvPr/>
        </p:nvPicPr>
        <p:blipFill>
          <a:blip r:embed="rId4" cstate="print"/>
          <a:srcRect r="44667" b="24410"/>
          <a:stretch>
            <a:fillRect/>
          </a:stretch>
        </p:blipFill>
        <p:spPr>
          <a:xfrm>
            <a:off x="8278368" y="3139108"/>
            <a:ext cx="3438143" cy="3261692"/>
          </a:xfrm>
          <a:prstGeom prst="rect">
            <a:avLst/>
          </a:prstGeom>
        </p:spPr>
      </p:pic>
      <p:cxnSp>
        <p:nvCxnSpPr>
          <p:cNvPr id="6" name="Přímá spojovací šipka 5"/>
          <p:cNvCxnSpPr/>
          <p:nvPr/>
        </p:nvCxnSpPr>
        <p:spPr>
          <a:xfrm flipH="1">
            <a:off x="10131552" y="4486656"/>
            <a:ext cx="414528" cy="256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10680192" y="4145280"/>
            <a:ext cx="86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tumor</a:t>
            </a:r>
          </a:p>
        </p:txBody>
      </p:sp>
    </p:spTree>
    <p:extLst>
      <p:ext uri="{BB962C8B-B14F-4D97-AF65-F5344CB8AC3E}">
        <p14:creationId xmlns:p14="http://schemas.microsoft.com/office/powerpoint/2010/main" val="2014430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1114</TotalTime>
  <Words>3583</Words>
  <Application>Microsoft Office PowerPoint</Application>
  <PresentationFormat>Širokoúhlá obrazovka</PresentationFormat>
  <Paragraphs>454</Paragraphs>
  <Slides>56</Slides>
  <Notes>21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3" baseType="lpstr">
      <vt:lpstr>Arial</vt:lpstr>
      <vt:lpstr>Calibri</vt:lpstr>
      <vt:lpstr>Calibri Light</vt:lpstr>
      <vt:lpstr>Times New Roman</vt:lpstr>
      <vt:lpstr>Wingdings</vt:lpstr>
      <vt:lpstr>Motiv Office</vt:lpstr>
      <vt:lpstr>Rastrový obrázek</vt:lpstr>
      <vt:lpstr>GYNEKOLOGICKÉ MALIGNITY             NÁDORY KŮŽE</vt:lpstr>
      <vt:lpstr>Prezentace aplikace PowerPoint</vt:lpstr>
      <vt:lpstr>Prezentace aplikace PowerPoint</vt:lpstr>
      <vt:lpstr>Nádory děložního hrdla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Cervical Intraepithelial Neoplasia (CIN)  CIN v místě transformační zóny  </vt:lpstr>
      <vt:lpstr>Prezentace aplikace PowerPoint</vt:lpstr>
      <vt:lpstr>Prezentace aplikace PowerPoint</vt:lpstr>
      <vt:lpstr>SCREENING CA DĚLOŽNÍHO HRDLA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Uterovaginální aplikace (UVAG)</vt:lpstr>
      <vt:lpstr>Prezentace aplikace PowerPoint</vt:lpstr>
      <vt:lpstr>Prezentace aplikace PowerPoint</vt:lpstr>
      <vt:lpstr>Prezentace aplikace PowerPoint</vt:lpstr>
      <vt:lpstr>Ca děložního těla</vt:lpstr>
      <vt:lpstr>Prezentace aplikace PowerPoint</vt:lpstr>
      <vt:lpstr>Prezentace aplikace PowerPoint</vt:lpstr>
      <vt:lpstr>Intrauterinní aplikace (IU)</vt:lpstr>
      <vt:lpstr>Vaginální aplikace, vaginální válec, lineární zářič (LZ)</vt:lpstr>
      <vt:lpstr>Ca vaječníků a vejcovodů</vt:lpstr>
      <vt:lpstr>Prezentace aplikace PowerPoint</vt:lpstr>
      <vt:lpstr>Prezentace aplikace PowerPoint</vt:lpstr>
      <vt:lpstr>Prezentace aplikace PowerPoint</vt:lpstr>
      <vt:lpstr>Ca vulvae</vt:lpstr>
      <vt:lpstr>Prezentace aplikace PowerPoint</vt:lpstr>
      <vt:lpstr>Prezentace aplikace PowerPoint</vt:lpstr>
      <vt:lpstr>Prezentace aplikace PowerPoint</vt:lpstr>
      <vt:lpstr>NÁDORY KŮŽE</vt:lpstr>
      <vt:lpstr>Bazocelulární karcinom </vt:lpstr>
      <vt:lpstr>Spinocelulární karcinom</vt:lpstr>
      <vt:lpstr>Maligní melanom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GYNEKOLOGICKÉ MALIGNITY</dc:title>
  <dc:creator>Jana Zitterbartova</dc:creator>
  <cp:lastModifiedBy>Jana Maistryszinová</cp:lastModifiedBy>
  <cp:revision>106</cp:revision>
  <cp:lastPrinted>2016-04-26T18:22:23Z</cp:lastPrinted>
  <dcterms:created xsi:type="dcterms:W3CDTF">2016-04-25T18:34:56Z</dcterms:created>
  <dcterms:modified xsi:type="dcterms:W3CDTF">2022-04-12T18:00:39Z</dcterms:modified>
</cp:coreProperties>
</file>