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58" r:id="rId5"/>
    <p:sldId id="264" r:id="rId6"/>
    <p:sldId id="262" r:id="rId7"/>
    <p:sldId id="266" r:id="rId8"/>
    <p:sldId id="267" r:id="rId9"/>
    <p:sldId id="268" r:id="rId10"/>
    <p:sldId id="397" r:id="rId11"/>
    <p:sldId id="446" r:id="rId12"/>
    <p:sldId id="443" r:id="rId13"/>
    <p:sldId id="444" r:id="rId14"/>
    <p:sldId id="445" r:id="rId15"/>
    <p:sldId id="265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098" autoAdjust="0"/>
    <p:restoredTop sz="94660"/>
  </p:normalViewPr>
  <p:slideViewPr>
    <p:cSldViewPr>
      <p:cViewPr varScale="1">
        <p:scale>
          <a:sx n="64" d="100"/>
          <a:sy n="64" d="100"/>
        </p:scale>
        <p:origin x="18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03125" y="1916832"/>
            <a:ext cx="5137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800" dirty="0"/>
              <a:t>Nádory hlavy a krku</a:t>
            </a:r>
            <a:endParaRPr lang="en-US" sz="4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02431" y="4077072"/>
            <a:ext cx="29391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/>
              <a:t>Tomáš Kazda</a:t>
            </a:r>
          </a:p>
          <a:p>
            <a:pPr algn="ctr"/>
            <a:r>
              <a:rPr lang="cs-CZ" sz="2400" dirty="0" err="1"/>
              <a:t>tomas.kazda</a:t>
            </a:r>
            <a:r>
              <a:rPr lang="cs-CZ" sz="2400" dirty="0"/>
              <a:t>@mou.</a:t>
            </a:r>
            <a:r>
              <a:rPr lang="cs-CZ" sz="2400" dirty="0" err="1"/>
              <a:t>cz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96138" y="5517232"/>
            <a:ext cx="3951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/>
              <a:t>Klinika radiační onkologie </a:t>
            </a:r>
          </a:p>
          <a:p>
            <a:pPr algn="ctr"/>
            <a:r>
              <a:rPr lang="cs-CZ" sz="2800" dirty="0"/>
              <a:t>MOÚ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99785" y="6627168"/>
            <a:ext cx="1944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/>
              <a:t>Odkazy na zdroje obrázků u autora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64" name="Picture 5" descr="IMG_27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8504" cy="68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25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ECC8B9-641C-46E5-9BF3-DE62349F4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27" t="30400" r="39762" b="30401"/>
          <a:stretch/>
        </p:blipFill>
        <p:spPr>
          <a:xfrm>
            <a:off x="0" y="1081534"/>
            <a:ext cx="9144000" cy="36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1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93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9332" name="Picture 2" descr="E:\FOTKY PACIENTŮ - nálezy dle dg\Cxx hlava a krk\Cimbálníková (495331112)\03 Cimbálníková 16.06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528" y="274638"/>
            <a:ext cx="7181510" cy="53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E8C1B4-7A3B-443E-9706-0318E902F131}"/>
              </a:ext>
            </a:extLst>
          </p:cNvPr>
          <p:cNvSpPr txBox="1"/>
          <p:nvPr/>
        </p:nvSpPr>
        <p:spPr>
          <a:xfrm>
            <a:off x="2722819" y="6137276"/>
            <a:ext cx="3714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kurativa vs. </a:t>
            </a:r>
            <a:r>
              <a:rPr lang="cs-CZ" sz="3600" dirty="0" err="1"/>
              <a:t>paliace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36308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After 14 days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0356" name="Picture 2" descr="E:\FOTKY PACIENTŮ - nálezy dle dg\Cxx hlava a krk\Cimbálníková (495331112)\07 Cimbálníková 29.06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137" y="1340768"/>
            <a:ext cx="7025749" cy="526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734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After 2 months</a:t>
            </a:r>
          </a:p>
        </p:txBody>
      </p:sp>
      <p:sp>
        <p:nvSpPr>
          <p:cNvPr id="1013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1380" name="Picture 2" descr="E:\FOTKY PACIENTŮ - nálezy dle dg\Cxx hlava a krk\Cimbálníková (495331112)\11 Cimbálníková 25.01.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44237"/>
            <a:ext cx="7120111" cy="533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006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08A12A7-BF58-4DF7-A9B8-7B27470AAC23}"/>
              </a:ext>
            </a:extLst>
          </p:cNvPr>
          <p:cNvSpPr txBox="1"/>
          <p:nvPr/>
        </p:nvSpPr>
        <p:spPr>
          <a:xfrm>
            <a:off x="2555776" y="332656"/>
            <a:ext cx="392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Není alkoholik jako alkoholik…</a:t>
            </a:r>
          </a:p>
        </p:txBody>
      </p:sp>
      <p:pic>
        <p:nvPicPr>
          <p:cNvPr id="3" name="Picture 6" descr="http://www.kultx.cz/wp-content/uploads/kultx-michael-douglas-small.jpg">
            <a:extLst>
              <a:ext uri="{FF2B5EF4-FFF2-40B4-BE49-F238E27FC236}">
                <a16:creationId xmlns:a16="http://schemas.microsoft.com/office/drawing/2014/main" id="{367AC72D-E0D1-4400-9BA7-F6D7D050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88840"/>
            <a:ext cx="290432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918217-C95C-4841-9488-43FD56DBE2E0}"/>
              </a:ext>
            </a:extLst>
          </p:cNvPr>
          <p:cNvSpPr txBox="1"/>
          <p:nvPr/>
        </p:nvSpPr>
        <p:spPr>
          <a:xfrm>
            <a:off x="5271766" y="3195074"/>
            <a:ext cx="51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vs.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FDB524-2803-4C19-A24E-457717D10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999" t="33372" r="46839" b="27429"/>
          <a:stretch/>
        </p:blipFill>
        <p:spPr>
          <a:xfrm>
            <a:off x="127455" y="2288587"/>
            <a:ext cx="498398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30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97543" y="260648"/>
            <a:ext cx="226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Nádory </a:t>
            </a:r>
            <a:r>
              <a:rPr lang="cs-CZ" sz="3200" b="1" dirty="0" err="1"/>
              <a:t>HaN</a:t>
            </a:r>
            <a:endParaRPr lang="en-US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9902" y="1196752"/>
            <a:ext cx="92057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nádory dutiny ústní, </a:t>
            </a:r>
            <a:r>
              <a:rPr lang="cs-CZ" sz="2000" dirty="0" err="1"/>
              <a:t>faryngu</a:t>
            </a:r>
            <a:r>
              <a:rPr lang="cs-CZ" sz="2000" dirty="0"/>
              <a:t>, laryngu (nejčastější), dutiny nosní, </a:t>
            </a:r>
          </a:p>
          <a:p>
            <a:r>
              <a:rPr lang="cs-CZ" sz="2000" dirty="0"/>
              <a:t>   </a:t>
            </a:r>
            <a:r>
              <a:rPr lang="cs-CZ" sz="2000" dirty="0" err="1"/>
              <a:t>paranazálních</a:t>
            </a:r>
            <a:r>
              <a:rPr lang="cs-CZ" sz="2000" dirty="0"/>
              <a:t> dutin, slinné žlázy, nádory neznámého </a:t>
            </a:r>
            <a:r>
              <a:rPr lang="cs-CZ" sz="2000" dirty="0" err="1"/>
              <a:t>origa</a:t>
            </a:r>
            <a:endParaRPr lang="cs-CZ" sz="2000" dirty="0"/>
          </a:p>
          <a:p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poměrně časté nádory (cca 6 % všech nádorů), stoupající incidence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etiologie známá (kouření, alkohol, infekce HPV)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symptomy dle lokalizace: slizniční léze (</a:t>
            </a:r>
            <a:r>
              <a:rPr lang="cs-CZ" sz="2000" dirty="0" err="1"/>
              <a:t>exofyt</a:t>
            </a:r>
            <a:r>
              <a:rPr lang="cs-CZ" sz="2000" dirty="0"/>
              <a:t> nebo vřed), chrapot, kašel, dysfagie, </a:t>
            </a:r>
          </a:p>
          <a:p>
            <a:r>
              <a:rPr lang="cs-CZ" sz="2000" dirty="0"/>
              <a:t>  </a:t>
            </a:r>
            <a:r>
              <a:rPr lang="cs-CZ" sz="2000" dirty="0" err="1"/>
              <a:t>odynofagie</a:t>
            </a:r>
            <a:r>
              <a:rPr lang="cs-CZ" sz="2000" dirty="0"/>
              <a:t>, </a:t>
            </a:r>
            <a:r>
              <a:rPr lang="cs-CZ" sz="2000" dirty="0" err="1"/>
              <a:t>hemoptyza</a:t>
            </a:r>
            <a:r>
              <a:rPr lang="cs-CZ" sz="2000" dirty="0"/>
              <a:t>, </a:t>
            </a:r>
            <a:r>
              <a:rPr lang="cs-CZ" sz="2000" dirty="0" err="1"/>
              <a:t>foetor</a:t>
            </a:r>
            <a:r>
              <a:rPr lang="cs-CZ" sz="2000" dirty="0"/>
              <a:t> ex </a:t>
            </a:r>
            <a:r>
              <a:rPr lang="cs-CZ" sz="2000" dirty="0" err="1"/>
              <a:t>ore</a:t>
            </a:r>
            <a:r>
              <a:rPr lang="cs-CZ" sz="2000" dirty="0"/>
              <a:t>, bolest v krku, nebolestivé zduření na krku </a:t>
            </a:r>
          </a:p>
          <a:p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dirty="0"/>
              <a:t> ORL,endoskopie, biopsie, UZ, CT (MR), PET/CT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kombinovaná terapie (operace + RT/ </a:t>
            </a:r>
            <a:r>
              <a:rPr lang="cs-CZ" sz="2000" dirty="0" err="1"/>
              <a:t>chemoRT</a:t>
            </a:r>
            <a:r>
              <a:rPr lang="cs-CZ" sz="2000" dirty="0"/>
              <a:t>): kurativní přístup i u pokročilé nemoci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časné nádory jsou vyléčeny v 65-90 % případů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důraz na kvalitu života, dlouhodobé nežádoucí účinky </a:t>
            </a:r>
          </a:p>
          <a:p>
            <a:r>
              <a:rPr lang="cs-CZ" sz="2000" dirty="0"/>
              <a:t>  (</a:t>
            </a:r>
            <a:r>
              <a:rPr lang="cs-CZ" sz="2000" dirty="0" err="1"/>
              <a:t>mutilující</a:t>
            </a:r>
            <a:r>
              <a:rPr lang="cs-CZ" sz="2000" dirty="0"/>
              <a:t> operační výkony; laryngektomie vs. RT)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Ã½sledek obrÃ¡zku pro head and neck cancer">
            <a:extLst>
              <a:ext uri="{FF2B5EF4-FFF2-40B4-BE49-F238E27FC236}">
                <a16:creationId xmlns:a16="http://schemas.microsoft.com/office/drawing/2014/main" id="{085F40EE-58FA-4058-BE4B-E01D7272E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38082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69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id="{6EBC80E9-C2CE-4D44-B5F4-E9F2D0BD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76425"/>
            <a:ext cx="3433564" cy="3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al Cancer">
            <a:extLst>
              <a:ext uri="{FF2B5EF4-FFF2-40B4-BE49-F238E27FC236}">
                <a16:creationId xmlns:a16="http://schemas.microsoft.com/office/drawing/2014/main" id="{86994A55-7428-4E04-B9D1-F53CFD99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76425"/>
            <a:ext cx="41338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3D3F7E1-6889-4C54-A0BB-DEED16937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350" t="3800" r="16925" b="5201"/>
          <a:stretch/>
        </p:blipFill>
        <p:spPr>
          <a:xfrm>
            <a:off x="179512" y="0"/>
            <a:ext cx="4536831" cy="3429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6F238F-58CC-4E55-AEAC-EB24210E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863" t="13601" r="27950" b="1001"/>
          <a:stretch/>
        </p:blipFill>
        <p:spPr>
          <a:xfrm>
            <a:off x="4211960" y="2276872"/>
            <a:ext cx="46805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16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B995BD-A8A1-4375-8FAA-A814D0729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988" r="12988"/>
          <a:stretch/>
        </p:blipFill>
        <p:spPr>
          <a:xfrm>
            <a:off x="251520" y="145916"/>
            <a:ext cx="8496944" cy="64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6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AEE6DEC-32A7-4174-9579-5AA9B1C2C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93"/>
            <a:ext cx="8496944" cy="65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91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total laryngectomy">
            <a:extLst>
              <a:ext uri="{FF2B5EF4-FFF2-40B4-BE49-F238E27FC236}">
                <a16:creationId xmlns:a16="http://schemas.microsoft.com/office/drawing/2014/main" id="{DE01A541-1F50-47CD-BD02-72C2265F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56170"/>
            <a:ext cx="8324125" cy="59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1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39C025D-212E-4A69-809C-F6C307E29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476" t="5201" r="8263"/>
          <a:stretch/>
        </p:blipFill>
        <p:spPr>
          <a:xfrm>
            <a:off x="82195" y="669043"/>
            <a:ext cx="9026309" cy="57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06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186</Words>
  <Application>Microsoft Office PowerPoint</Application>
  <PresentationFormat>Předvádění na obrazovce (4:3)</PresentationFormat>
  <Paragraphs>26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After 14 days</vt:lpstr>
      <vt:lpstr>After 2 months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Kazda</dc:creator>
  <cp:lastModifiedBy>Jana Maistryszinová</cp:lastModifiedBy>
  <cp:revision>12</cp:revision>
  <dcterms:created xsi:type="dcterms:W3CDTF">2018-04-16T19:50:24Z</dcterms:created>
  <dcterms:modified xsi:type="dcterms:W3CDTF">2022-04-19T18:41:43Z</dcterms:modified>
</cp:coreProperties>
</file>