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312" r:id="rId5"/>
    <p:sldId id="259" r:id="rId6"/>
    <p:sldId id="324" r:id="rId7"/>
    <p:sldId id="325" r:id="rId8"/>
    <p:sldId id="263" r:id="rId9"/>
    <p:sldId id="260" r:id="rId10"/>
    <p:sldId id="268" r:id="rId11"/>
    <p:sldId id="269" r:id="rId12"/>
    <p:sldId id="326" r:id="rId13"/>
    <p:sldId id="327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64" r:id="rId25"/>
    <p:sldId id="266" r:id="rId26"/>
    <p:sldId id="267" r:id="rId27"/>
    <p:sldId id="265" r:id="rId28"/>
    <p:sldId id="320" r:id="rId29"/>
    <p:sldId id="278" r:id="rId30"/>
    <p:sldId id="279" r:id="rId31"/>
    <p:sldId id="283" r:id="rId32"/>
    <p:sldId id="284" r:id="rId33"/>
    <p:sldId id="287" r:id="rId34"/>
    <p:sldId id="261" r:id="rId35"/>
    <p:sldId id="317" r:id="rId36"/>
    <p:sldId id="321" r:id="rId37"/>
    <p:sldId id="294" r:id="rId38"/>
    <p:sldId id="316" r:id="rId39"/>
    <p:sldId id="318" r:id="rId40"/>
    <p:sldId id="288" r:id="rId41"/>
    <p:sldId id="290" r:id="rId42"/>
    <p:sldId id="291" r:id="rId43"/>
    <p:sldId id="292" r:id="rId44"/>
    <p:sldId id="285" r:id="rId45"/>
    <p:sldId id="313" r:id="rId46"/>
    <p:sldId id="293" r:id="rId47"/>
    <p:sldId id="329" r:id="rId48"/>
    <p:sldId id="289" r:id="rId49"/>
    <p:sldId id="295" r:id="rId50"/>
    <p:sldId id="296" r:id="rId51"/>
    <p:sldId id="297" r:id="rId52"/>
    <p:sldId id="299" r:id="rId53"/>
    <p:sldId id="298" r:id="rId54"/>
    <p:sldId id="300" r:id="rId55"/>
    <p:sldId id="306" r:id="rId56"/>
    <p:sldId id="301" r:id="rId57"/>
    <p:sldId id="305" r:id="rId58"/>
    <p:sldId id="328" r:id="rId59"/>
    <p:sldId id="308" r:id="rId60"/>
    <p:sldId id="304" r:id="rId61"/>
    <p:sldId id="322" r:id="rId62"/>
    <p:sldId id="307" r:id="rId63"/>
    <p:sldId id="302" r:id="rId64"/>
    <p:sldId id="303" r:id="rId65"/>
    <p:sldId id="311" r:id="rId66"/>
    <p:sldId id="310" r:id="rId67"/>
    <p:sldId id="309" r:id="rId68"/>
    <p:sldId id="323" r:id="rId69"/>
    <p:sldId id="314" r:id="rId70"/>
    <p:sldId id="315" r:id="rId7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 showGuides="1">
      <p:cViewPr varScale="1">
        <p:scale>
          <a:sx n="64" d="100"/>
          <a:sy n="64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64D5D-4C82-48AE-BE95-2D9B78FEF4FB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0E19-4999-4F3C-8973-A36A677E20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23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</a:t>
            </a:r>
            <a:r>
              <a:rPr lang="cs-CZ" baseline="0" dirty="0"/>
              <a:t> mortalitě v ČR se podílí 26 %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387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Testování NK, proteinových</a:t>
            </a:r>
            <a:r>
              <a:rPr lang="cs-CZ" baseline="0" dirty="0"/>
              <a:t> analýzách</a:t>
            </a:r>
          </a:p>
          <a:p>
            <a:r>
              <a:rPr lang="cs-CZ" baseline="0" dirty="0"/>
              <a:t>Prognóza, predikce, léčba relapsu prso, </a:t>
            </a:r>
            <a:r>
              <a:rPr lang="cs-CZ" baseline="0" dirty="0" err="1"/>
              <a:t>sřeva</a:t>
            </a:r>
            <a:r>
              <a:rPr lang="cs-CZ" baseline="0" dirty="0"/>
              <a:t>, ledvina, melanom, </a:t>
            </a:r>
            <a:r>
              <a:rPr lang="cs-CZ" baseline="0" dirty="0" err="1"/>
              <a:t>gyn</a:t>
            </a:r>
            <a:r>
              <a:rPr lang="cs-CZ" baseline="0" dirty="0"/>
              <a:t> malignity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07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Soběstačnost v produkci růstových </a:t>
            </a:r>
            <a:r>
              <a:rPr lang="cs-CZ" dirty="0" err="1"/>
              <a:t>singálů</a:t>
            </a:r>
            <a:r>
              <a:rPr lang="cs-CZ" dirty="0"/>
              <a:t>, necitlivost</a:t>
            </a:r>
            <a:r>
              <a:rPr lang="cs-CZ" baseline="0" dirty="0"/>
              <a:t> k signálům řídícím buněčný cyklus, neomezený replikační potenciál, poškození </a:t>
            </a:r>
            <a:r>
              <a:rPr lang="cs-CZ" baseline="0" dirty="0" err="1"/>
              <a:t>apoptóz</a:t>
            </a:r>
            <a:r>
              <a:rPr lang="cs-CZ" baseline="0" dirty="0"/>
              <a:t>, posílení angiogeneze, tvorba </a:t>
            </a:r>
            <a:r>
              <a:rPr lang="cs-CZ" baseline="0" dirty="0" err="1"/>
              <a:t>mts</a:t>
            </a:r>
            <a:r>
              <a:rPr lang="cs-CZ" baseline="0" dirty="0"/>
              <a:t>,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900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Hereditární- zárodečná mutace alely</a:t>
            </a:r>
            <a:r>
              <a:rPr lang="cs-CZ" baseline="0" dirty="0"/>
              <a:t> určitého genu, který je zděděná z předchozí generace a je ve všech somatických buňkách , k aktivaci je nutná další k vyřazení funkční alely </a:t>
            </a:r>
            <a:r>
              <a:rPr lang="cs-CZ" baseline="0" dirty="0" err="1"/>
              <a:t>cesotu</a:t>
            </a:r>
            <a:r>
              <a:rPr lang="cs-CZ" baseline="0" dirty="0"/>
              <a:t> somatické mutace, vznik dříve, AD s  vysokou penetrací</a:t>
            </a:r>
          </a:p>
          <a:p>
            <a:r>
              <a:rPr lang="cs-CZ" baseline="0" dirty="0"/>
              <a:t>Familiární výskyt bez rozpoznané mutace- pouze část rodin má jednoznačně prokázanou </a:t>
            </a:r>
            <a:r>
              <a:rPr lang="cs-CZ" baseline="0" dirty="0" err="1"/>
              <a:t>monogenně</a:t>
            </a:r>
            <a:r>
              <a:rPr lang="cs-CZ" baseline="0" dirty="0"/>
              <a:t> vázanou dědičnou dispozici-náhodná mutace více genů s </a:t>
            </a:r>
            <a:r>
              <a:rPr lang="cs-CZ" baseline="0" dirty="0" err="1"/>
              <a:t>nízkoupenetrací</a:t>
            </a:r>
            <a:r>
              <a:rPr lang="cs-CZ" baseline="0" dirty="0"/>
              <a:t> </a:t>
            </a:r>
            <a:r>
              <a:rPr lang="cs-CZ" baseline="0" dirty="0" err="1"/>
              <a:t>genet</a:t>
            </a:r>
            <a:r>
              <a:rPr lang="cs-CZ" baseline="0" dirty="0"/>
              <a:t>. Vyšší vnímavost, </a:t>
            </a:r>
            <a:r>
              <a:rPr lang="cs-CZ" baseline="0" dirty="0" err="1"/>
              <a:t>koincidenc,e</a:t>
            </a:r>
            <a:r>
              <a:rPr lang="cs-CZ" baseline="0" dirty="0"/>
              <a:t> životní styl,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636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Mutace k onkogenech jsou dominantní a aktivační a stačí zasažení</a:t>
            </a:r>
            <a:r>
              <a:rPr lang="cs-CZ" baseline="0" dirty="0"/>
              <a:t> pouze jedné alely, somatické </a:t>
            </a:r>
            <a:r>
              <a:rPr lang="cs-CZ" baseline="0" dirty="0" err="1"/>
              <a:t>bb</a:t>
            </a:r>
            <a:r>
              <a:rPr lang="cs-CZ" baseline="0" dirty="0"/>
              <a:t>  </a:t>
            </a:r>
            <a:r>
              <a:rPr lang="cs-CZ" baseline="0" dirty="0" err="1"/>
              <a:t>protoonkogny</a:t>
            </a:r>
            <a:r>
              <a:rPr lang="cs-CZ" baseline="0" dirty="0"/>
              <a:t> kontrolují růst, proliferaci, diferenciace</a:t>
            </a:r>
          </a:p>
          <a:p>
            <a:r>
              <a:rPr lang="cs-CZ" baseline="0" dirty="0"/>
              <a:t>Mutace v </a:t>
            </a:r>
            <a:r>
              <a:rPr lang="cs-CZ" baseline="0" dirty="0" err="1"/>
              <a:t>tmor</a:t>
            </a:r>
            <a:r>
              <a:rPr lang="cs-CZ" baseline="0" dirty="0"/>
              <a:t> supresorech je </a:t>
            </a:r>
            <a:r>
              <a:rPr lang="cs-CZ" baseline="0" dirty="0" err="1"/>
              <a:t>recesvní</a:t>
            </a:r>
            <a:r>
              <a:rPr lang="cs-CZ" baseline="0" dirty="0"/>
              <a:t>- obě alely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758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798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chromozomy jsou zakončeny nekódujícími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repetitivními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sekvencemi označovanými jako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telomery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jejichž ztráta neovlivňuje životaschopnost individuálních buněk, ale fungují jako evolučně vyvinutý „metr“, jehož postupné zkracování v buněčných cyklech vede ve výsledku ke ztrátě schopnosti se dále dělit. V rámci organizmu musí mít některé buňky zachovánu schopnost dělit se neomezeně – jedná se samozřejmě o buňky zárodečné a některé kmenové. Za tímto účelem tyto buňky exprimují enzym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telomerázu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neboli lidskou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telomerickou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reverzní transkriptázu (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hTERT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jejíž součástí je vlastní RNA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templát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která na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telomerických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zakončeních přidává repetitivně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telomerické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sekvence 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novo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 somatických buněk je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telomeráza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nedetekovatelná. Nádorové buňky se chovají odlišně. Přibližně 90 % nádorů vykazuje vysokou expresi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telomerázy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případně je schopno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dosyntetizovat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telomery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tzv. alternativním prodlužováním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telomer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(ALT –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telomere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lengthening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 tak získat neomezenou replikační schopnost a trvale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proliferovat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326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32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ASC </a:t>
            </a:r>
            <a:r>
              <a:rPr lang="cs-CZ" dirty="0" err="1"/>
              <a:t>us</a:t>
            </a:r>
            <a:r>
              <a:rPr lang="cs-CZ" dirty="0"/>
              <a:t> atypické </a:t>
            </a:r>
            <a:r>
              <a:rPr lang="cs-CZ" dirty="0" err="1"/>
              <a:t>skvamozní</a:t>
            </a:r>
            <a:r>
              <a:rPr lang="cs-CZ" dirty="0"/>
              <a:t> buňky neurčeného významu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atypical glandular cells not otherwise specified, AGC-NOS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Grade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Squamous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Intraepithilial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27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9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63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 věkové skupiny 30–34 let již u žen nad úmrtími na vnější příčiny převládal počet úmrtí na zhoubné novotvary, zatímco u mužů byly vnější příčiny hlavní příčinou úmrtí až do věkové skupiny 40–44 let. Nejvyšší podíl zemřelých na zhoubné novotvary se u mužů nachází ve věku 55–69 let, u žen je těžiště výskytu tohoto onemocnění posunuto do vyššího věku, po dosažení 75. roku věku výskyt novotvarů klesá. Podíl zemřelých na nemoci oběhové soustavy setrvale roste s věkem u obou pohlaví a od věku 55 let již převažují úmrtí v důsledku oběhové soustavy nad novotvary v případě mužů i žen.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60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České republice ročně onemocní přibližně 378 dětí, se 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standardizovanou incidencí 181/1 000 000 dětí (k roku 2016).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06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41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93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32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Rak na prsu</a:t>
            </a:r>
            <a:b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Pojmenování zhoubných nádorů pochází údajně už od nejslavnějšího lékaře starověkého Řecka </a:t>
            </a:r>
            <a:r>
              <a:rPr lang="cs-CZ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Hippokrata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(460-370 př.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anebo nejpozději od stejné slavného lékaře </a:t>
            </a:r>
            <a:r>
              <a:rPr lang="cs-CZ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Galéna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žijícího v letech 130 až 200 v říši římské. První nejspíše zavedl pojem </a:t>
            </a:r>
            <a:r>
              <a:rPr lang="cs-CZ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karkinos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druhý pak </a:t>
            </a:r>
            <a:r>
              <a:rPr lang="cs-CZ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nebo </a:t>
            </a:r>
            <a:r>
              <a:rPr lang="cs-CZ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onkos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proč se tak vzácně shodli a proč se jejich název zachoval v desítkách variant v různých jazycích dodnes?</a:t>
            </a:r>
          </a:p>
          <a:p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více než pravděpodobné, že Hippokrates i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Galenos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zavedli uvedené pojmy na základě pozorování karcinomů prsu, které se vyznačují charakteristickým obrazem s tvrdým centrálním nádorem, z něhož pak do okolí vybíhají dlouhé výběžky podobné tenkým račím nohám a pronikají do okolní zdravé tkáně. Nádory prsu, které opravdu vzdáleně připomínají raka, tak vlastně daly název celé skupině zhoubných nádorů, včetně těch, u nichž bychom po podobě raka či kraba pátrali marně.</a:t>
            </a:r>
          </a:p>
          <a:p>
            <a:r>
              <a:rPr lang="cs-CZ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Kominíci s nemocnými šourky</a:t>
            </a:r>
            <a:b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Zbývá už tedy jen vysvětlit druhou část slov kancerogen, karcinogen či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onkogen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Nenechte se zmást tím, že vám všechny připomínají gen jako základní jednotku dědičné informace – to platí pouze v případě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onkogenů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Onkogen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 vlastně zvláštní úsek jinak normálního chromozómu, který může za určitých okolností vyvolat maligní bujení. Přípona -gen ve slovech </a:t>
            </a:r>
            <a:r>
              <a:rPr lang="cs-CZ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kancerogen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či </a:t>
            </a:r>
            <a:r>
              <a:rPr lang="cs-CZ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karcinogen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však má poněkud jiný smysl, vycházející z řeckého </a:t>
            </a:r>
            <a:r>
              <a:rPr lang="cs-CZ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gennan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čili tvořit. Kancerogenní nebo karcinogenní jsou tedy látky, které jsou za určitých okolností schopny v organismu zhoubné čili maligní bujení vyvolat.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11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41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35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65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76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39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9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7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91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2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03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860D-BFB8-411E-8498-703A2EB20642}" type="datetimeFigureOut">
              <a:rPr lang="cs-CZ" smtClean="0"/>
              <a:pPr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FF05-945F-410B-8E92-4248870675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9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is.cz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zis.cz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s.cz/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zis/" TargetMode="Externa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537147"/>
            <a:ext cx="9144000" cy="2387600"/>
          </a:xfrm>
        </p:spPr>
        <p:txBody>
          <a:bodyPr/>
          <a:lstStyle/>
          <a:p>
            <a:r>
              <a:rPr lang="cs-CZ" b="1" dirty="0"/>
              <a:t>Základy klinické onkologie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MUDr. Jana Maistryszinová, Ph.D.</a:t>
            </a:r>
          </a:p>
          <a:p>
            <a:r>
              <a:rPr lang="cs-CZ" sz="3600" dirty="0"/>
              <a:t>Klinika radiační onkologie LF MU a MOÚ</a:t>
            </a:r>
          </a:p>
        </p:txBody>
      </p:sp>
    </p:spTree>
    <p:extLst>
      <p:ext uri="{BB962C8B-B14F-4D97-AF65-F5344CB8AC3E}">
        <p14:creationId xmlns:p14="http://schemas.microsoft.com/office/powerpoint/2010/main" val="412874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Epidemiologie - základní pojmy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b="1" u="sng" dirty="0">
                <a:solidFill>
                  <a:srgbClr val="00B0F0"/>
                </a:solidFill>
              </a:rPr>
              <a:t>Incidence, prevalence a mortalita</a:t>
            </a:r>
          </a:p>
          <a:p>
            <a:pPr marL="0" indent="0">
              <a:buNone/>
            </a:pPr>
            <a:endParaRPr lang="cs-CZ" sz="3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3200" dirty="0"/>
              <a:t>Údaje mohou být vyjádřeny</a:t>
            </a:r>
          </a:p>
          <a:p>
            <a:pPr marL="514350" indent="-514350">
              <a:buAutoNum type="alphaLcParenR"/>
            </a:pPr>
            <a:r>
              <a:rPr lang="cs-CZ" sz="3200" dirty="0"/>
              <a:t>v </a:t>
            </a:r>
            <a:r>
              <a:rPr lang="cs-CZ" sz="3200" b="1" dirty="0"/>
              <a:t>absolutních </a:t>
            </a:r>
            <a:r>
              <a:rPr lang="cs-CZ" sz="3200" dirty="0"/>
              <a:t>počtech (za celou populaci či věkovou skupinu)</a:t>
            </a:r>
          </a:p>
          <a:p>
            <a:pPr marL="0" indent="0">
              <a:buNone/>
            </a:pPr>
            <a:r>
              <a:rPr lang="cs-CZ" sz="3200" dirty="0"/>
              <a:t>b)   </a:t>
            </a:r>
            <a:r>
              <a:rPr lang="cs-CZ" sz="3200" b="1" dirty="0"/>
              <a:t>relativně</a:t>
            </a:r>
            <a:r>
              <a:rPr lang="cs-CZ" sz="3200" dirty="0"/>
              <a:t>, v  počtu na 100 tisíc obyvatel v exponované či  	standardizované populaci</a:t>
            </a:r>
          </a:p>
          <a:p>
            <a:pPr marL="0" indent="0">
              <a:buNone/>
            </a:pPr>
            <a:r>
              <a:rPr lang="cs-CZ" sz="3200" dirty="0"/>
              <a:t> </a:t>
            </a:r>
          </a:p>
          <a:p>
            <a:pPr marL="0" indent="0">
              <a:buNone/>
            </a:pPr>
            <a:r>
              <a:rPr lang="cs-CZ" sz="3200" dirty="0"/>
              <a:t>Např. hrubá incidence, věkově standardizovaná incidence….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02080" y="6096000"/>
            <a:ext cx="703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https://www.svod.cz/help/4-00-0.php</a:t>
            </a:r>
          </a:p>
        </p:txBody>
      </p:sp>
    </p:spTree>
    <p:extLst>
      <p:ext uri="{BB962C8B-B14F-4D97-AF65-F5344CB8AC3E}">
        <p14:creationId xmlns:p14="http://schemas.microsoft.com/office/powerpoint/2010/main" val="147641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28652"/>
            <a:ext cx="10515600" cy="560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u="sng" dirty="0">
                <a:solidFill>
                  <a:schemeClr val="accent1"/>
                </a:solidFill>
              </a:rPr>
              <a:t>Incidence</a:t>
            </a:r>
            <a:r>
              <a:rPr lang="cs-CZ" sz="3200" b="1" dirty="0"/>
              <a:t>  =  počet nově dg. případů onemocnění/ 100 000 obyvatel/ 1 rok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u="sng" dirty="0">
                <a:solidFill>
                  <a:schemeClr val="accent1"/>
                </a:solidFill>
              </a:rPr>
              <a:t>Mortalita</a:t>
            </a:r>
            <a:r>
              <a:rPr lang="cs-CZ" sz="3200" b="1" dirty="0"/>
              <a:t>  =  počet úmrtí / 100 000 obyvatel/ 1 rok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u="sng" dirty="0">
                <a:solidFill>
                  <a:schemeClr val="accent1"/>
                </a:solidFill>
              </a:rPr>
              <a:t>Prevalence</a:t>
            </a:r>
            <a:r>
              <a:rPr lang="cs-CZ" sz="3200" b="1" dirty="0"/>
              <a:t>  =  okamžitý ukazatel nemocnosti</a:t>
            </a:r>
          </a:p>
          <a:p>
            <a:pPr marL="0" indent="0">
              <a:buNone/>
            </a:pPr>
            <a:r>
              <a:rPr lang="cs-CZ" sz="3200" dirty="0"/>
              <a:t>tj. počet hlášených pacientů s danou dg. k určitému datu</a:t>
            </a:r>
          </a:p>
          <a:p>
            <a:pPr marL="0" indent="0">
              <a:buNone/>
            </a:pPr>
            <a:r>
              <a:rPr lang="cs-CZ" sz="3200" dirty="0"/>
              <a:t>(součet léčených a dispenzarizovaných s danou dg. po léčbě)</a:t>
            </a:r>
          </a:p>
        </p:txBody>
      </p:sp>
    </p:spTree>
    <p:extLst>
      <p:ext uri="{BB962C8B-B14F-4D97-AF65-F5344CB8AC3E}">
        <p14:creationId xmlns:p14="http://schemas.microsoft.com/office/powerpoint/2010/main" val="209767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2436F61-382E-447C-AB46-46FEC13865A0}"/>
              </a:ext>
            </a:extLst>
          </p:cNvPr>
          <p:cNvSpPr txBox="1"/>
          <p:nvPr/>
        </p:nvSpPr>
        <p:spPr>
          <a:xfrm>
            <a:off x="707036" y="614596"/>
            <a:ext cx="10777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Ročně onemocní v ČR přibližně 82 000 pacientů nádorovým onemocněním, zemře 27 000 (data k roku 2015)</a:t>
            </a:r>
          </a:p>
          <a:p>
            <a:endParaRPr lang="cs-CZ" b="1" dirty="0"/>
          </a:p>
          <a:p>
            <a:r>
              <a:rPr lang="cs-CZ" u="sng" dirty="0"/>
              <a:t>Ročně  nově dg. k roku 2018</a:t>
            </a:r>
          </a:p>
          <a:p>
            <a:r>
              <a:rPr lang="cs-CZ" dirty="0"/>
              <a:t>7700 pac s nádorem tlustého střeva</a:t>
            </a:r>
          </a:p>
          <a:p>
            <a:r>
              <a:rPr lang="cs-CZ" dirty="0"/>
              <a:t>7500 pac s nádorem prostaty</a:t>
            </a:r>
          </a:p>
          <a:p>
            <a:r>
              <a:rPr lang="cs-CZ" dirty="0"/>
              <a:t>7200 pac s nádorem prsu</a:t>
            </a:r>
          </a:p>
          <a:p>
            <a:r>
              <a:rPr lang="cs-CZ" dirty="0"/>
              <a:t>6600 pac s nádorem plic</a:t>
            </a:r>
          </a:p>
          <a:p>
            <a:r>
              <a:rPr lang="cs-CZ" dirty="0"/>
              <a:t>1000 pac s nádorem děložního čípku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00B7497-05AA-4F42-A6F9-654181DC8F6D}"/>
              </a:ext>
            </a:extLst>
          </p:cNvPr>
          <p:cNvSpPr txBox="1"/>
          <p:nvPr/>
        </p:nvSpPr>
        <p:spPr>
          <a:xfrm>
            <a:off x="707036" y="3574036"/>
            <a:ext cx="1062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Nejčastějším zhoubným novotvarem v roce 2018 u mužů byl </a:t>
            </a:r>
            <a:r>
              <a:rPr lang="cs-CZ" b="1" dirty="0"/>
              <a:t>nádor prostaty, </a:t>
            </a:r>
            <a:r>
              <a:rPr lang="cs-CZ" dirty="0"/>
              <a:t>který tvořil 25,0 % všech nových nádorových onemocnění u mužů. Nejčastěji diagnostikovaným novotvarem u žen byl </a:t>
            </a:r>
            <a:r>
              <a:rPr lang="cs-CZ" b="1" dirty="0"/>
              <a:t>karcinom prsu</a:t>
            </a:r>
            <a:r>
              <a:rPr lang="cs-CZ" dirty="0"/>
              <a:t>, který představoval 26,5 % všech nových nádorových onemocnění u žen. Na druhém místě v nově diagnostikovaných onkologických onemocnění byl v roce 2018 </a:t>
            </a:r>
            <a:r>
              <a:rPr lang="cs-CZ" b="1" dirty="0"/>
              <a:t>u mužů i žen tumor tlustého střeva a konečníku</a:t>
            </a:r>
            <a:r>
              <a:rPr lang="cs-CZ" dirty="0"/>
              <a:t>, který celkově tvořil 12,4 % všech nových onemocnění. Na třetí příčce byl </a:t>
            </a:r>
            <a:r>
              <a:rPr lang="cs-CZ" b="1" dirty="0"/>
              <a:t>u obou pohlaví zhoubný novotvar průdušnice, průdušky a plíce </a:t>
            </a:r>
            <a:r>
              <a:rPr lang="cs-CZ" dirty="0"/>
              <a:t>představující 11,0 % všech nových onemocnění v roce 2018.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076564-8BF7-4568-AEA9-5B3DD74DB90B}"/>
              </a:ext>
            </a:extLst>
          </p:cNvPr>
          <p:cNvSpPr txBox="1"/>
          <p:nvPr/>
        </p:nvSpPr>
        <p:spPr>
          <a:xfrm>
            <a:off x="8274570" y="6280879"/>
            <a:ext cx="321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www.uzis.cz</a:t>
            </a:r>
            <a:r>
              <a:rPr lang="cs-CZ" dirty="0"/>
              <a:t>, Novotvary 2018</a:t>
            </a:r>
          </a:p>
        </p:txBody>
      </p:sp>
    </p:spTree>
    <p:extLst>
      <p:ext uri="{BB962C8B-B14F-4D97-AF65-F5344CB8AC3E}">
        <p14:creationId xmlns:p14="http://schemas.microsoft.com/office/powerpoint/2010/main" val="189514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7C2F48-C2C3-46BB-87E6-0133ACCED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90" t="24929" r="17869" b="5552"/>
          <a:stretch/>
        </p:blipFill>
        <p:spPr>
          <a:xfrm>
            <a:off x="1289153" y="171686"/>
            <a:ext cx="7285221" cy="66933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0DD0868-A3EF-48FE-B861-54DC2A753928}"/>
              </a:ext>
            </a:extLst>
          </p:cNvPr>
          <p:cNvSpPr txBox="1"/>
          <p:nvPr/>
        </p:nvSpPr>
        <p:spPr>
          <a:xfrm>
            <a:off x="8934138" y="6370820"/>
            <a:ext cx="304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www.uzis.cz</a:t>
            </a:r>
            <a:r>
              <a:rPr lang="cs-CZ" dirty="0"/>
              <a:t>, Novotvary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14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/>
          <a:stretch/>
        </p:blipFill>
        <p:spPr>
          <a:xfrm>
            <a:off x="1310602" y="157162"/>
            <a:ext cx="9147848" cy="670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3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1535"/>
            <a:ext cx="8858251" cy="66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5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133349"/>
            <a:ext cx="9915525" cy="65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9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8" y="171068"/>
            <a:ext cx="10010777" cy="6589662"/>
          </a:xfrm>
          <a:prstGeom prst="rect">
            <a:avLst/>
          </a:prstGeom>
        </p:spPr>
      </p:pic>
      <p:sp>
        <p:nvSpPr>
          <p:cNvPr id="29" name="Šipka: obousměrná svislá 28">
            <a:extLst>
              <a:ext uri="{FF2B5EF4-FFF2-40B4-BE49-F238E27FC236}">
                <a16:creationId xmlns:a16="http://schemas.microsoft.com/office/drawing/2014/main" id="{2F3AF50D-6EBC-4ED9-B826-5CF2D0D25BCF}"/>
              </a:ext>
            </a:extLst>
          </p:cNvPr>
          <p:cNvSpPr/>
          <p:nvPr/>
        </p:nvSpPr>
        <p:spPr>
          <a:xfrm>
            <a:off x="933449" y="3191158"/>
            <a:ext cx="190146" cy="466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51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3" y="285749"/>
            <a:ext cx="9015847" cy="59721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15161" y="1828792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prostata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86450" y="2800350"/>
            <a:ext cx="72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plíce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928938" y="3671888"/>
            <a:ext cx="141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kolorektum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4414844"/>
            <a:ext cx="112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pankreas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01213" y="6357938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www.uzis.cz</a:t>
            </a:r>
          </a:p>
        </p:txBody>
      </p:sp>
    </p:spTree>
    <p:extLst>
      <p:ext uri="{BB962C8B-B14F-4D97-AF65-F5344CB8AC3E}">
        <p14:creationId xmlns:p14="http://schemas.microsoft.com/office/powerpoint/2010/main" val="518529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4" y="304450"/>
            <a:ext cx="8577263" cy="605738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72227" y="18430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prso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72104" y="4057650"/>
            <a:ext cx="82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plíce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9522" y="4026594"/>
            <a:ext cx="296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gynekologické nádory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43224" y="4186235"/>
            <a:ext cx="141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kolorektum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715500" y="6361839"/>
            <a:ext cx="175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www.uzis.cz</a:t>
            </a:r>
          </a:p>
        </p:txBody>
      </p:sp>
    </p:spTree>
    <p:extLst>
      <p:ext uri="{BB962C8B-B14F-4D97-AF65-F5344CB8AC3E}">
        <p14:creationId xmlns:p14="http://schemas.microsoft.com/office/powerpoint/2010/main" val="24329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24435"/>
            <a:ext cx="10515600" cy="56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Cíle přednášek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Základní představa o klinických aspektech onkologie</a:t>
            </a:r>
          </a:p>
          <a:p>
            <a:pPr marL="0" indent="0">
              <a:buNone/>
            </a:pPr>
            <a:r>
              <a:rPr lang="cs-CZ" sz="3200" dirty="0"/>
              <a:t>Orientace v organizaci onkologické péče v ČR</a:t>
            </a:r>
          </a:p>
          <a:p>
            <a:pPr marL="0" indent="0">
              <a:buNone/>
            </a:pPr>
            <a:r>
              <a:rPr lang="cs-CZ" sz="3200" dirty="0"/>
              <a:t>Seznámení s diagnostickými a léčebnými metodami nejčastěji vyskytujících se nádorových onemocnění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>
                <a:solidFill>
                  <a:srgbClr val="0070C0"/>
                </a:solidFill>
              </a:rPr>
              <a:t>= usnadnění komunikace a porozumění v rámci spolupráce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6697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9877"/>
            <a:ext cx="10456516" cy="67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7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0"/>
            <a:ext cx="8358188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306783" y="5831175"/>
            <a:ext cx="268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Adam et al. Obecná onkologie a podpůrná léčba. Praha: Grada,2003</a:t>
            </a:r>
          </a:p>
        </p:txBody>
      </p:sp>
    </p:spTree>
    <p:extLst>
      <p:ext uri="{BB962C8B-B14F-4D97-AF65-F5344CB8AC3E}">
        <p14:creationId xmlns:p14="http://schemas.microsoft.com/office/powerpoint/2010/main" val="34796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203357"/>
            <a:ext cx="7680960" cy="63139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156192" y="434715"/>
            <a:ext cx="2745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Kaplan-</a:t>
            </a:r>
            <a:r>
              <a:rPr lang="cs-CZ" sz="2400" dirty="0" err="1"/>
              <a:t>Meierovy</a:t>
            </a:r>
            <a:r>
              <a:rPr lang="cs-CZ" sz="2400" dirty="0"/>
              <a:t> křivky přežití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226677" y="5400675"/>
            <a:ext cx="262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Adam et al. Obecná onkologie a podpůrná léčba. Praha: Grada,2003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450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01" y="340259"/>
            <a:ext cx="8954125" cy="62542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88368" y="164892"/>
            <a:ext cx="82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Kaplan-</a:t>
            </a:r>
            <a:r>
              <a:rPr lang="cs-CZ" dirty="0" err="1"/>
              <a:t>Meierova</a:t>
            </a:r>
            <a:r>
              <a:rPr lang="cs-CZ" dirty="0"/>
              <a:t> křivka přežití pro děti s akutní </a:t>
            </a:r>
            <a:r>
              <a:rPr lang="cs-CZ" dirty="0" err="1"/>
              <a:t>lymfoblastickou</a:t>
            </a:r>
            <a:r>
              <a:rPr lang="cs-CZ" dirty="0"/>
              <a:t> leukemií</a:t>
            </a:r>
          </a:p>
        </p:txBody>
      </p:sp>
    </p:spTree>
    <p:extLst>
      <p:ext uri="{BB962C8B-B14F-4D97-AF65-F5344CB8AC3E}">
        <p14:creationId xmlns:p14="http://schemas.microsoft.com/office/powerpoint/2010/main" val="1162020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b="1" dirty="0">
                <a:solidFill>
                  <a:srgbClr val="00B0F0"/>
                </a:solidFill>
              </a:rPr>
              <a:t>N</a:t>
            </a:r>
            <a:r>
              <a:rPr lang="cs-CZ" b="1" dirty="0"/>
              <a:t>árodní </a:t>
            </a:r>
            <a:r>
              <a:rPr lang="cs-CZ" b="1" dirty="0">
                <a:solidFill>
                  <a:srgbClr val="00B0F0"/>
                </a:solidFill>
              </a:rPr>
              <a:t>o</a:t>
            </a:r>
            <a:r>
              <a:rPr lang="cs-CZ" b="1" dirty="0"/>
              <a:t>nkologický </a:t>
            </a:r>
            <a:r>
              <a:rPr lang="cs-CZ" b="1" dirty="0">
                <a:solidFill>
                  <a:srgbClr val="00B0F0"/>
                </a:solidFill>
              </a:rPr>
              <a:t>r</a:t>
            </a:r>
            <a:r>
              <a:rPr lang="cs-CZ" b="1" dirty="0"/>
              <a:t>egistr </a:t>
            </a:r>
            <a:r>
              <a:rPr lang="cs-CZ" b="1" dirty="0">
                <a:solidFill>
                  <a:srgbClr val="00B0F0"/>
                </a:solidFill>
              </a:rPr>
              <a:t>NOR</a:t>
            </a:r>
            <a:r>
              <a:rPr lang="cs-CZ" b="1" dirty="0"/>
              <a:t>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8505"/>
            <a:ext cx="10515600" cy="43751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Hlavní zdroj dat o epidemiologii zhoubných nádorů</a:t>
            </a:r>
          </a:p>
          <a:p>
            <a:endParaRPr lang="cs-CZ" dirty="0"/>
          </a:p>
          <a:p>
            <a:r>
              <a:rPr lang="cs-CZ" dirty="0"/>
              <a:t>1977-2011    1,9 milionů záznamů</a:t>
            </a:r>
          </a:p>
          <a:p>
            <a:endParaRPr lang="cs-CZ" dirty="0"/>
          </a:p>
          <a:p>
            <a:r>
              <a:rPr lang="cs-CZ" dirty="0"/>
              <a:t>Povinné hlášení každého novotvaru, kódy diagnóz dle Mezinárodní klasifikace nemocí MKN-10, pro onkologii MKN-O-3 -  </a:t>
            </a:r>
            <a:r>
              <a:rPr lang="cs-CZ" b="1" dirty="0"/>
              <a:t>C00-C97, D00-48, N87 dysplazie děložního hrdla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dirty="0"/>
              <a:t>http://www.uzis.cz/katalog/klasifikace/</a:t>
            </a:r>
            <a:r>
              <a:rPr lang="cs-CZ" dirty="0" err="1"/>
              <a:t>mkn</a:t>
            </a:r>
            <a:r>
              <a:rPr lang="cs-CZ" dirty="0"/>
              <a:t>-</a:t>
            </a:r>
            <a:r>
              <a:rPr lang="cs-CZ" dirty="0" err="1"/>
              <a:t>mezinarodni</a:t>
            </a:r>
            <a:r>
              <a:rPr lang="cs-CZ" dirty="0"/>
              <a:t>-klasifikace-nemoci-pro-onkologii.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89089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59" y="176213"/>
            <a:ext cx="8453438" cy="6249124"/>
          </a:xfrm>
          <a:prstGeom prst="rect">
            <a:avLst/>
          </a:prstGeom>
        </p:spPr>
      </p:pic>
      <p:pic>
        <p:nvPicPr>
          <p:cNvPr id="3" name="Obrázek 2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43785" y="530733"/>
            <a:ext cx="2486406" cy="248640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5605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234836"/>
            <a:ext cx="9401175" cy="66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43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3" y="182880"/>
            <a:ext cx="9194677" cy="62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7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53284" y="5872173"/>
            <a:ext cx="116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Aktuální trendy ve vývoji incidence a mortality jednotlivých onkologických onemocnění dětského věku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/>
          <a:srcRect t="13940" r="2500" b="55629"/>
          <a:stretch/>
        </p:blipFill>
        <p:spPr>
          <a:xfrm>
            <a:off x="152400" y="385763"/>
            <a:ext cx="11887200" cy="20859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l="7617" t="24571" r="11290" b="32700"/>
          <a:stretch/>
        </p:blipFill>
        <p:spPr>
          <a:xfrm>
            <a:off x="828676" y="2657476"/>
            <a:ext cx="9886950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7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Banky biologického materiálu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54241"/>
            <a:ext cx="10515600" cy="4351338"/>
          </a:xfrm>
        </p:spPr>
        <p:txBody>
          <a:bodyPr/>
          <a:lstStyle/>
          <a:p>
            <a:r>
              <a:rPr lang="cs-CZ" dirty="0"/>
              <a:t>Uchovávání zmražené nebo jinak zpracované tkáně a dalšího humánního biologického materiálu onkologických pacientů pro výzkum</a:t>
            </a:r>
          </a:p>
          <a:p>
            <a:endParaRPr lang="cs-CZ" dirty="0"/>
          </a:p>
          <a:p>
            <a:r>
              <a:rPr lang="cs-CZ" dirty="0"/>
              <a:t>Komplexní síť i na nadnárodní úrovni </a:t>
            </a:r>
            <a:r>
              <a:rPr lang="cs-CZ" b="1" i="1" dirty="0" err="1">
                <a:solidFill>
                  <a:schemeClr val="accent1"/>
                </a:solidFill>
              </a:rPr>
              <a:t>Biobanking</a:t>
            </a:r>
            <a:r>
              <a:rPr lang="cs-CZ" b="1" i="1" dirty="0">
                <a:solidFill>
                  <a:schemeClr val="accent1"/>
                </a:solidFill>
              </a:rPr>
              <a:t> and </a:t>
            </a:r>
            <a:r>
              <a:rPr lang="cs-CZ" b="1" i="1" dirty="0" err="1">
                <a:solidFill>
                  <a:schemeClr val="accent1"/>
                </a:solidFill>
              </a:rPr>
              <a:t>biomolecular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resources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research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infrastructure</a:t>
            </a:r>
            <a:r>
              <a:rPr lang="cs-CZ" b="1" i="1" dirty="0">
                <a:solidFill>
                  <a:schemeClr val="accent1"/>
                </a:solidFill>
              </a:rPr>
              <a:t> BBMRI</a:t>
            </a:r>
          </a:p>
          <a:p>
            <a:endParaRPr lang="cs-CZ" i="1" dirty="0"/>
          </a:p>
          <a:p>
            <a:r>
              <a:rPr lang="cs-CZ" dirty="0"/>
              <a:t>pro účely translačního výzkumu v oblasti buněčné biologie, molekulární onkologie a aplikované molekulární onkologie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9" y="127237"/>
            <a:ext cx="4193531" cy="19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4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" y="181535"/>
            <a:ext cx="11999256" cy="6387353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>
            <a:off x="5957047" y="4464423"/>
            <a:ext cx="726141" cy="2689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44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2" y="306388"/>
            <a:ext cx="10515600" cy="1325563"/>
          </a:xfrm>
        </p:spPr>
        <p:txBody>
          <a:bodyPr/>
          <a:lstStyle/>
          <a:p>
            <a:r>
              <a:rPr lang="cs-CZ" dirty="0"/>
              <a:t>Banka biologického materiálu MOÚ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564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+mj-lt"/>
              </a:rPr>
              <a:t>Od založení BBM v roce 2000 byly veškeré vzorky archivovány v </a:t>
            </a:r>
            <a:r>
              <a:rPr lang="cs-CZ" dirty="0" err="1">
                <a:latin typeface="+mj-lt"/>
              </a:rPr>
              <a:t>hlubokomrazicím</a:t>
            </a:r>
            <a:r>
              <a:rPr lang="cs-CZ" dirty="0">
                <a:latin typeface="+mj-lt"/>
              </a:rPr>
              <a:t> zařízení při teplotě -80°C. V roce 2007 došlo k vybudování nových prostor určených pro BBM, umožňujících archivaci vzorků v parách kapalného dusíku při teplotě -160°C či za jiných specifických podmínek (-20°C, -80°C).</a:t>
            </a:r>
          </a:p>
          <a:p>
            <a:r>
              <a:rPr lang="cs-CZ" dirty="0">
                <a:latin typeface="+mj-lt"/>
              </a:rPr>
              <a:t>V současné době se banka biologického materiálu se skládá ze 2 základních modulů:</a:t>
            </a:r>
          </a:p>
          <a:p>
            <a:r>
              <a:rPr lang="cs-CZ" b="1" dirty="0">
                <a:latin typeface="+mj-lt"/>
              </a:rPr>
              <a:t>Long term </a:t>
            </a:r>
            <a:r>
              <a:rPr lang="cs-CZ" b="1" dirty="0" err="1">
                <a:latin typeface="+mj-lt"/>
              </a:rPr>
              <a:t>storage</a:t>
            </a:r>
            <a:r>
              <a:rPr lang="cs-CZ" b="1" dirty="0">
                <a:latin typeface="+mj-lt"/>
              </a:rPr>
              <a:t> modulu (LTS)</a:t>
            </a:r>
            <a:r>
              <a:rPr lang="cs-CZ" dirty="0">
                <a:latin typeface="+mj-lt"/>
              </a:rPr>
              <a:t>a </a:t>
            </a:r>
            <a:r>
              <a:rPr lang="cs-CZ" b="1" dirty="0" err="1">
                <a:latin typeface="+mj-lt"/>
              </a:rPr>
              <a:t>Short</a:t>
            </a:r>
            <a:r>
              <a:rPr lang="cs-CZ" b="1" dirty="0">
                <a:latin typeface="+mj-lt"/>
              </a:rPr>
              <a:t> term </a:t>
            </a:r>
            <a:r>
              <a:rPr lang="cs-CZ" b="1" dirty="0" err="1">
                <a:latin typeface="+mj-lt"/>
              </a:rPr>
              <a:t>storage</a:t>
            </a:r>
            <a:r>
              <a:rPr lang="cs-CZ" b="1" dirty="0">
                <a:latin typeface="+mj-lt"/>
              </a:rPr>
              <a:t> modulu (STS).</a:t>
            </a:r>
          </a:p>
          <a:p>
            <a:r>
              <a:rPr lang="cs-CZ" dirty="0">
                <a:latin typeface="+mj-lt"/>
              </a:rPr>
              <a:t>LTS modul zahrnuje uložení tkání (primární nádorové tkáně, metastázy, tkáně nenádorové), krevních sér odebíraných při operacích, tkání uložených v RNA </a:t>
            </a:r>
            <a:r>
              <a:rPr lang="cs-CZ" dirty="0" err="1">
                <a:latin typeface="+mj-lt"/>
              </a:rPr>
              <a:t>Lateru</a:t>
            </a:r>
            <a:r>
              <a:rPr lang="cs-CZ" dirty="0">
                <a:latin typeface="+mj-lt"/>
              </a:rPr>
              <a:t> a genomové DNA. STS modul zahrnuje uložení krevních sér.</a:t>
            </a:r>
          </a:p>
          <a:p>
            <a:r>
              <a:rPr lang="cs-CZ" dirty="0">
                <a:latin typeface="+mj-lt"/>
              </a:rPr>
              <a:t>Nyní jsou v bance biologického materiálu v parách kapalného dusíku archivovány vzorky tkání cca od </a:t>
            </a:r>
            <a:r>
              <a:rPr lang="cs-CZ" b="1" dirty="0">
                <a:latin typeface="+mj-lt"/>
              </a:rPr>
              <a:t>10 680</a:t>
            </a:r>
            <a:r>
              <a:rPr lang="cs-CZ" dirty="0">
                <a:latin typeface="+mj-lt"/>
              </a:rPr>
              <a:t> pacientů (tj. více než </a:t>
            </a:r>
            <a:r>
              <a:rPr lang="cs-CZ" b="1" dirty="0">
                <a:latin typeface="+mj-lt"/>
              </a:rPr>
              <a:t>46 000</a:t>
            </a:r>
            <a:r>
              <a:rPr lang="cs-CZ" dirty="0">
                <a:latin typeface="+mj-lt"/>
              </a:rPr>
              <a:t> </a:t>
            </a:r>
            <a:r>
              <a:rPr lang="cs-CZ" dirty="0" err="1">
                <a:latin typeface="+mj-lt"/>
              </a:rPr>
              <a:t>alikvotů</a:t>
            </a:r>
            <a:r>
              <a:rPr lang="cs-CZ" dirty="0">
                <a:latin typeface="+mj-lt"/>
              </a:rPr>
              <a:t> tkání) a vzorky sér cca od </a:t>
            </a:r>
            <a:r>
              <a:rPr lang="cs-CZ" b="1" dirty="0">
                <a:latin typeface="+mj-lt"/>
              </a:rPr>
              <a:t>6 200</a:t>
            </a:r>
            <a:r>
              <a:rPr lang="cs-CZ" dirty="0">
                <a:latin typeface="+mj-lt"/>
              </a:rPr>
              <a:t> pacientů (tj. přes </a:t>
            </a:r>
            <a:r>
              <a:rPr lang="cs-CZ" b="1" dirty="0">
                <a:latin typeface="+mj-lt"/>
              </a:rPr>
              <a:t>18 000</a:t>
            </a:r>
            <a:r>
              <a:rPr lang="cs-CZ" dirty="0">
                <a:latin typeface="+mj-lt"/>
              </a:rPr>
              <a:t> </a:t>
            </a:r>
            <a:r>
              <a:rPr lang="cs-CZ" dirty="0" err="1">
                <a:latin typeface="+mj-lt"/>
              </a:rPr>
              <a:t>alikvotů</a:t>
            </a:r>
            <a:r>
              <a:rPr lang="cs-CZ" dirty="0">
                <a:latin typeface="+mj-lt"/>
              </a:rPr>
              <a:t> sér).  K roku  2019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429625" y="6176963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 www.mou.cz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67230"/>
            <a:ext cx="2381250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14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Základy nádorové biologie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r. 2000 </a:t>
            </a:r>
            <a:r>
              <a:rPr lang="cs-CZ" dirty="0" err="1"/>
              <a:t>Hanahan</a:t>
            </a:r>
            <a:r>
              <a:rPr lang="cs-CZ" dirty="0"/>
              <a:t> a </a:t>
            </a:r>
            <a:r>
              <a:rPr lang="cs-CZ" dirty="0" err="1"/>
              <a:t>Weinberg</a:t>
            </a:r>
            <a:r>
              <a:rPr lang="cs-CZ" dirty="0"/>
              <a:t> definovali 6 vlastností maligního nádoru</a:t>
            </a:r>
          </a:p>
          <a:p>
            <a:r>
              <a:rPr lang="cs-CZ" dirty="0"/>
              <a:t>podstatou </a:t>
            </a:r>
            <a:r>
              <a:rPr lang="cs-CZ" dirty="0" err="1"/>
              <a:t>kancerogenze</a:t>
            </a:r>
            <a:r>
              <a:rPr lang="cs-CZ" dirty="0"/>
              <a:t> jsou genetické a epigenetické změny</a:t>
            </a:r>
          </a:p>
          <a:p>
            <a:r>
              <a:rPr lang="cs-CZ" dirty="0"/>
              <a:t>proces kancerogeneze je chápán jako vícestupňový komplexní děj</a:t>
            </a:r>
          </a:p>
          <a:p>
            <a:pPr marL="0" indent="0">
              <a:buNone/>
            </a:pPr>
            <a:r>
              <a:rPr lang="cs-CZ" dirty="0"/>
              <a:t>                  </a:t>
            </a:r>
            <a:r>
              <a:rPr lang="cs-CZ" b="1" dirty="0">
                <a:solidFill>
                  <a:schemeClr val="accent1"/>
                </a:solidFill>
              </a:rPr>
              <a:t>Genomová </a:t>
            </a:r>
            <a:r>
              <a:rPr lang="cs-CZ" b="1" dirty="0" err="1">
                <a:solidFill>
                  <a:schemeClr val="accent1"/>
                </a:solidFill>
              </a:rPr>
              <a:t>instabilita</a:t>
            </a:r>
            <a:r>
              <a:rPr lang="cs-CZ" b="1" dirty="0">
                <a:solidFill>
                  <a:schemeClr val="accent1"/>
                </a:solidFill>
              </a:rPr>
              <a:t> + klonální expanze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3200" dirty="0"/>
              <a:t>neregulovaný růst tkáně s autonomní povahou, 	postrádající fyziologickou funkci v organizmu</a:t>
            </a:r>
          </a:p>
        </p:txBody>
      </p:sp>
      <p:sp>
        <p:nvSpPr>
          <p:cNvPr id="4" name="Šrafovaná šipka doprava 3"/>
          <p:cNvSpPr/>
          <p:nvPr/>
        </p:nvSpPr>
        <p:spPr>
          <a:xfrm>
            <a:off x="838200" y="4600580"/>
            <a:ext cx="762000" cy="4294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629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7" y="217884"/>
            <a:ext cx="9996035" cy="64222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43850" y="5672136"/>
            <a:ext cx="345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/>
              <a:t>Hanahan,D</a:t>
            </a:r>
            <a:r>
              <a:rPr lang="cs-CZ" sz="1200" b="1" dirty="0"/>
              <a:t>. </a:t>
            </a:r>
            <a:r>
              <a:rPr lang="cs-CZ" sz="1200" b="1" dirty="0" err="1"/>
              <a:t>Weinberg</a:t>
            </a:r>
            <a:r>
              <a:rPr lang="cs-CZ" sz="1200" b="1" dirty="0"/>
              <a:t>, RA. </a:t>
            </a:r>
            <a:r>
              <a:rPr lang="cs-CZ" sz="1200" b="1" dirty="0" err="1"/>
              <a:t>Hallmarks</a:t>
            </a:r>
            <a:r>
              <a:rPr lang="cs-CZ" sz="1200" b="1" dirty="0"/>
              <a:t> </a:t>
            </a:r>
            <a:r>
              <a:rPr lang="cs-CZ" sz="1200" b="1" dirty="0" err="1"/>
              <a:t>of</a:t>
            </a:r>
            <a:r>
              <a:rPr lang="cs-CZ" sz="1200" b="1" dirty="0"/>
              <a:t> </a:t>
            </a:r>
            <a:r>
              <a:rPr lang="cs-CZ" sz="1200" b="1" dirty="0" err="1"/>
              <a:t>Cancer</a:t>
            </a:r>
            <a:r>
              <a:rPr lang="cs-CZ" sz="1200" b="1" dirty="0"/>
              <a:t>: </a:t>
            </a:r>
            <a:r>
              <a:rPr lang="cs-CZ" sz="1200" b="1" dirty="0" err="1"/>
              <a:t>The</a:t>
            </a:r>
            <a:r>
              <a:rPr lang="cs-CZ" sz="1200" b="1" dirty="0"/>
              <a:t> </a:t>
            </a:r>
            <a:r>
              <a:rPr lang="cs-CZ" sz="1200" b="1" dirty="0" err="1"/>
              <a:t>Next</a:t>
            </a:r>
            <a:r>
              <a:rPr lang="cs-CZ" sz="1200" b="1" dirty="0"/>
              <a:t> </a:t>
            </a:r>
            <a:r>
              <a:rPr lang="cs-CZ" sz="1200" b="1" dirty="0" err="1"/>
              <a:t>Generation</a:t>
            </a:r>
            <a:r>
              <a:rPr lang="cs-CZ" sz="1200" b="1" dirty="0"/>
              <a:t>  </a:t>
            </a:r>
            <a:r>
              <a:rPr lang="cs-CZ" sz="1200" dirty="0"/>
              <a:t>https://www.cell.com/action/showPdf?pii=S0092-8674%2811%2900127-9</a:t>
            </a:r>
          </a:p>
        </p:txBody>
      </p:sp>
    </p:spTree>
    <p:extLst>
      <p:ext uri="{BB962C8B-B14F-4D97-AF65-F5344CB8AC3E}">
        <p14:creationId xmlns:p14="http://schemas.microsoft.com/office/powerpoint/2010/main" val="3401110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5" y="116680"/>
            <a:ext cx="9942298" cy="6212569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8315325" y="2428871"/>
            <a:ext cx="2085975" cy="131445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475232" y="6138672"/>
            <a:ext cx="966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Iniciace - promoce - konverze/transformace - progrese - </a:t>
            </a:r>
            <a:r>
              <a:rPr lang="cs-CZ" sz="2400" b="1" dirty="0" err="1">
                <a:solidFill>
                  <a:srgbClr val="FF0000"/>
                </a:solidFill>
              </a:rPr>
              <a:t>metastázování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33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571500"/>
            <a:ext cx="11201399" cy="56054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Nádorové onemocnění je způsobeno </a:t>
            </a:r>
            <a:r>
              <a:rPr lang="cs-CZ" dirty="0">
                <a:solidFill>
                  <a:srgbClr val="FF0000"/>
                </a:solidFill>
              </a:rPr>
              <a:t>genetickou změnou </a:t>
            </a:r>
            <a:r>
              <a:rPr lang="cs-CZ" dirty="0"/>
              <a:t>na buněčné úrovni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Vnější faktory </a:t>
            </a:r>
            <a:r>
              <a:rPr lang="cs-CZ" dirty="0"/>
              <a:t>–</a:t>
            </a:r>
          </a:p>
          <a:p>
            <a:pPr marL="0" indent="0">
              <a:buNone/>
            </a:pPr>
            <a:r>
              <a:rPr lang="cs-CZ" dirty="0"/>
              <a:t>životní styl, zevní prostředí, kouření, alkohol, strava,</a:t>
            </a:r>
            <a:r>
              <a:rPr lang="cs-CZ" baseline="0" dirty="0"/>
              <a:t> </a:t>
            </a:r>
          </a:p>
          <a:p>
            <a:pPr marL="0" indent="0">
              <a:buNone/>
            </a:pPr>
            <a:r>
              <a:rPr lang="cs-CZ" baseline="0" dirty="0"/>
              <a:t>kancerogenní látky, infekční agens, ionizující záření, UV záření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		aktivace onkogenů, inaktivace nádorových supresorů </a:t>
            </a:r>
            <a:endParaRPr lang="cs-CZ" baseline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       věk – nejčastěji 6.-7. </a:t>
            </a:r>
            <a:r>
              <a:rPr lang="cs-CZ" b="1" dirty="0" err="1"/>
              <a:t>decenium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dirty="0"/>
              <a:t>sporadické formy 70 %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85837" y="6019795"/>
            <a:ext cx="1018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701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82771"/>
              </p:ext>
            </p:extLst>
          </p:nvPr>
        </p:nvGraphicFramePr>
        <p:xfrm>
          <a:off x="743712" y="658706"/>
          <a:ext cx="10448544" cy="5360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878"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Virus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</a:t>
                      </a:r>
                      <a:r>
                        <a:rPr lang="cs-CZ" baseline="0" dirty="0"/>
                        <a:t> nádoru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Nenádorové onemocnění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RNA viry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Retroviry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HTLV-I</a:t>
                      </a:r>
                    </a:p>
                    <a:p>
                      <a:r>
                        <a:rPr lang="cs-CZ" dirty="0"/>
                        <a:t>HTLV-II</a:t>
                      </a:r>
                    </a:p>
                    <a:p>
                      <a:r>
                        <a:rPr lang="cs-CZ" dirty="0"/>
                        <a:t>HIV-I, HIV-II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T-leukémie dospělých</a:t>
                      </a:r>
                    </a:p>
                    <a:p>
                      <a:r>
                        <a:rPr lang="cs-CZ" dirty="0"/>
                        <a:t>T-</a:t>
                      </a:r>
                      <a:r>
                        <a:rPr lang="cs-CZ" dirty="0" err="1"/>
                        <a:t>trichocelulární</a:t>
                      </a:r>
                      <a:r>
                        <a:rPr lang="cs-CZ" dirty="0"/>
                        <a:t> leukémie</a:t>
                      </a:r>
                    </a:p>
                    <a:p>
                      <a:r>
                        <a:rPr lang="cs-CZ" dirty="0" err="1"/>
                        <a:t>Kaposiho</a:t>
                      </a:r>
                      <a:r>
                        <a:rPr lang="cs-CZ" baseline="0" dirty="0"/>
                        <a:t> sarkom,</a:t>
                      </a:r>
                    </a:p>
                    <a:p>
                      <a:r>
                        <a:rPr lang="cs-CZ" baseline="0" dirty="0" err="1"/>
                        <a:t>imunoblastikcý</a:t>
                      </a:r>
                      <a:r>
                        <a:rPr lang="cs-CZ" baseline="0" dirty="0"/>
                        <a:t> sarkom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AIDS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Pestiviry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hepatocelulární</a:t>
                      </a:r>
                      <a:r>
                        <a:rPr lang="cs-CZ" baseline="0" dirty="0"/>
                        <a:t> karcinom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hepatitis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DNA viry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Papovaviry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čípku (HPV 16,18)</a:t>
                      </a:r>
                    </a:p>
                    <a:p>
                      <a:r>
                        <a:rPr lang="cs-CZ" dirty="0" err="1"/>
                        <a:t>spinaliom</a:t>
                      </a:r>
                      <a:r>
                        <a:rPr lang="cs-CZ" dirty="0"/>
                        <a:t> (HPV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condylomata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accuminata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Herpesviry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EB</a:t>
                      </a:r>
                      <a:r>
                        <a:rPr lang="cs-CZ" baseline="0" dirty="0"/>
                        <a:t> virus HH-8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Burkitův</a:t>
                      </a:r>
                      <a:r>
                        <a:rPr lang="cs-CZ" dirty="0"/>
                        <a:t> lymfom</a:t>
                      </a:r>
                    </a:p>
                    <a:p>
                      <a:r>
                        <a:rPr lang="cs-CZ" dirty="0" err="1"/>
                        <a:t>imunoblastický</a:t>
                      </a:r>
                      <a:r>
                        <a:rPr lang="cs-CZ" baseline="0" dirty="0"/>
                        <a:t> lymfom</a:t>
                      </a:r>
                    </a:p>
                    <a:p>
                      <a:r>
                        <a:rPr lang="cs-CZ" baseline="0" dirty="0" err="1"/>
                        <a:t>Hodgkinova</a:t>
                      </a:r>
                      <a:r>
                        <a:rPr lang="cs-CZ" baseline="0" dirty="0"/>
                        <a:t> choroba</a:t>
                      </a:r>
                    </a:p>
                    <a:p>
                      <a:r>
                        <a:rPr lang="cs-CZ" baseline="0" dirty="0" err="1"/>
                        <a:t>nasopharyngeální</a:t>
                      </a:r>
                      <a:r>
                        <a:rPr lang="cs-CZ" baseline="0" dirty="0"/>
                        <a:t> karcinom </a:t>
                      </a:r>
                      <a:r>
                        <a:rPr lang="cs-CZ" baseline="0" dirty="0" err="1"/>
                        <a:t>Kaposiho</a:t>
                      </a:r>
                      <a:r>
                        <a:rPr lang="cs-CZ" baseline="0" dirty="0"/>
                        <a:t> sarkom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infekční mononukleóza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Hepadnaviry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hepatocelulární</a:t>
                      </a:r>
                      <a:r>
                        <a:rPr lang="cs-CZ" baseline="0" dirty="0"/>
                        <a:t> karcinom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hepatitis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313" y="228600"/>
            <a:ext cx="10515600" cy="575786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Vnitřní faktory – vrozené mutace - </a:t>
            </a:r>
            <a:r>
              <a:rPr lang="cs-CZ" dirty="0"/>
              <a:t>genetická predispozice, familiárně dědičné nádorové syndromy  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		spontánní mutace, genomová </a:t>
            </a:r>
            <a:r>
              <a:rPr lang="cs-CZ" dirty="0" err="1">
                <a:solidFill>
                  <a:schemeClr val="accent1"/>
                </a:solidFill>
              </a:rPr>
              <a:t>instabilita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/>
              <a:t>	15-25 % familiární, 5-10 % nádorů je hereditárního původu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Hereditární</a:t>
            </a:r>
            <a:r>
              <a:rPr lang="cs-CZ" dirty="0"/>
              <a:t>- zárodečná mutace alely určitého genu, který je zděděná z předchozí generace a je ve všech somatických buňkách , k aktivaci je nutná další k vyřazení funkční alely cestou somatické mutace, vznik dříve, AD s  vysokou penetrací </a:t>
            </a:r>
            <a:r>
              <a:rPr lang="cs-CZ" dirty="0">
                <a:solidFill>
                  <a:srgbClr val="00B0F0"/>
                </a:solidFill>
              </a:rPr>
              <a:t>retinoblastom, </a:t>
            </a:r>
            <a:r>
              <a:rPr lang="cs-CZ" dirty="0" err="1">
                <a:solidFill>
                  <a:srgbClr val="00B0F0"/>
                </a:solidFill>
              </a:rPr>
              <a:t>Li-Fraumeni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sy</a:t>
            </a:r>
            <a:endParaRPr lang="cs-CZ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Familiární výskyt bez rozpoznané mutace</a:t>
            </a:r>
            <a:r>
              <a:rPr lang="cs-CZ" dirty="0"/>
              <a:t>- pouze část rodin má jednoznačně prokázanou </a:t>
            </a:r>
            <a:r>
              <a:rPr lang="cs-CZ" dirty="0" err="1"/>
              <a:t>monogenně</a:t>
            </a:r>
            <a:r>
              <a:rPr lang="cs-CZ" dirty="0"/>
              <a:t> vázanou dědičnou dispozici-náhodná mutace více genů s nízkou penetrací </a:t>
            </a:r>
            <a:r>
              <a:rPr lang="cs-CZ" dirty="0">
                <a:solidFill>
                  <a:srgbClr val="00B0F0"/>
                </a:solidFill>
              </a:rPr>
              <a:t>FAP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geneticky vyšší vnímavost, koincidence, životní styl rodiny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2913" y="5829300"/>
            <a:ext cx="11115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Foretova.L</a:t>
            </a:r>
            <a:r>
              <a:rPr lang="cs-CZ" dirty="0"/>
              <a:t>, et al. </a:t>
            </a:r>
            <a:r>
              <a:rPr lang="en-US" dirty="0"/>
              <a:t>Genetic Testing and Prevention of Hereditary Cancer at the MMCI – Over 10 Years of Experience</a:t>
            </a:r>
            <a:r>
              <a:rPr lang="cs-CZ" dirty="0"/>
              <a:t>. </a:t>
            </a:r>
            <a:r>
              <a:rPr lang="fi-FI" dirty="0"/>
              <a:t>Klin Onkol 2010; 23(6): 388–400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232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28638"/>
            <a:ext cx="10515600" cy="5648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Onkogeny</a:t>
            </a:r>
          </a:p>
          <a:p>
            <a:pPr marL="0" indent="0">
              <a:buNone/>
            </a:pPr>
            <a:r>
              <a:rPr lang="cs-CZ" dirty="0"/>
              <a:t>Patologicky aktivovaný normální gen (</a:t>
            </a:r>
            <a:r>
              <a:rPr lang="cs-CZ" dirty="0" err="1"/>
              <a:t>protoonkogen</a:t>
            </a:r>
            <a:r>
              <a:rPr lang="cs-CZ" dirty="0"/>
              <a:t>) - zvýšená aktivita event. navýšení hladin produktu (</a:t>
            </a:r>
            <a:r>
              <a:rPr lang="cs-CZ" dirty="0" err="1"/>
              <a:t>onkoproteinu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sz="1600" dirty="0" err="1">
                <a:solidFill>
                  <a:srgbClr val="00B0F0"/>
                </a:solidFill>
              </a:rPr>
              <a:t>Protoonkogeny</a:t>
            </a:r>
            <a:r>
              <a:rPr lang="cs-CZ" sz="1600" dirty="0">
                <a:solidFill>
                  <a:srgbClr val="00B0F0"/>
                </a:solidFill>
              </a:rPr>
              <a:t> kontrolují růst, proliferaci a diferenciace buněk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b="1" dirty="0"/>
              <a:t>Nádorové supresory- </a:t>
            </a:r>
            <a:r>
              <a:rPr lang="cs-CZ" b="1" dirty="0" err="1"/>
              <a:t>gatekeepers</a:t>
            </a:r>
            <a:r>
              <a:rPr lang="cs-CZ" b="1" dirty="0"/>
              <a:t> – </a:t>
            </a:r>
            <a:r>
              <a:rPr lang="cs-CZ" dirty="0" err="1"/>
              <a:t>b</a:t>
            </a:r>
            <a:r>
              <a:rPr lang="cs-CZ" dirty="0"/>
              <a:t>. růst</a:t>
            </a:r>
            <a:r>
              <a:rPr lang="cs-CZ" b="1" dirty="0"/>
              <a:t>, </a:t>
            </a:r>
            <a:r>
              <a:rPr lang="cs-CZ" b="1" dirty="0" err="1"/>
              <a:t>caretakers</a:t>
            </a:r>
            <a:r>
              <a:rPr lang="cs-CZ" b="1" dirty="0"/>
              <a:t> </a:t>
            </a:r>
            <a:r>
              <a:rPr lang="cs-CZ" dirty="0"/>
              <a:t>opravy DNA</a:t>
            </a:r>
          </a:p>
          <a:p>
            <a:pPr marL="0" indent="0">
              <a:buNone/>
            </a:pPr>
            <a:r>
              <a:rPr lang="cs-CZ" dirty="0"/>
              <a:t>Inaktivace přispívá k procesu maligní transformace 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B0F0"/>
                </a:solidFill>
              </a:rPr>
              <a:t>Omezují buněčnou transformaci a proliferaci</a:t>
            </a:r>
          </a:p>
          <a:p>
            <a:pPr marL="0" indent="0">
              <a:buNone/>
            </a:pPr>
            <a:r>
              <a:rPr lang="cs-CZ" dirty="0"/>
              <a:t>ztráta </a:t>
            </a:r>
            <a:r>
              <a:rPr lang="cs-CZ" dirty="0" err="1"/>
              <a:t>heterozygotnosti</a:t>
            </a:r>
            <a:r>
              <a:rPr lang="cs-CZ" dirty="0"/>
              <a:t> </a:t>
            </a:r>
            <a:r>
              <a:rPr lang="cs-CZ" i="1" dirty="0"/>
              <a:t>LOH (</a:t>
            </a:r>
            <a:r>
              <a:rPr lang="cs-CZ" i="1" dirty="0" err="1"/>
              <a:t>loss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heterozygosity</a:t>
            </a:r>
            <a:r>
              <a:rPr lang="cs-CZ" i="1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Epigenetické změny -  reverzibilní změny genové exprese</a:t>
            </a:r>
          </a:p>
          <a:p>
            <a:pPr marL="0" indent="0">
              <a:buNone/>
            </a:pPr>
            <a:r>
              <a:rPr lang="cs-CZ" dirty="0"/>
              <a:t>aberantní </a:t>
            </a:r>
            <a:r>
              <a:rPr lang="cs-CZ" dirty="0" err="1"/>
              <a:t>hypermetylace</a:t>
            </a:r>
            <a:r>
              <a:rPr lang="cs-CZ" dirty="0"/>
              <a:t> DNA  vede k inaktivaci nádorových supresorů</a:t>
            </a:r>
          </a:p>
        </p:txBody>
      </p:sp>
    </p:spTree>
    <p:extLst>
      <p:ext uri="{BB962C8B-B14F-4D97-AF65-F5344CB8AC3E}">
        <p14:creationId xmlns:p14="http://schemas.microsoft.com/office/powerpoint/2010/main" val="3352160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can1.jpg"/>
          <p:cNvPicPr>
            <a:picLocks noChangeAspect="1"/>
          </p:cNvPicPr>
          <p:nvPr/>
        </p:nvPicPr>
        <p:blipFill>
          <a:blip r:embed="rId3" cstate="print"/>
          <a:srcRect l="16550" t="38933" r="7054" b="11861"/>
          <a:stretch>
            <a:fillRect/>
          </a:stretch>
        </p:blipFill>
        <p:spPr>
          <a:xfrm rot="-60000">
            <a:off x="922228" y="121378"/>
            <a:ext cx="7289000" cy="6640492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682752" y="1524000"/>
            <a:ext cx="451104" cy="158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640080" y="3346704"/>
            <a:ext cx="451104" cy="158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664464" y="4200144"/>
            <a:ext cx="451104" cy="158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646176" y="6291072"/>
            <a:ext cx="451104" cy="158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253984" y="1719072"/>
            <a:ext cx="370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Prediktivní </a:t>
            </a:r>
            <a:r>
              <a:rPr lang="cs-CZ" b="1" dirty="0" err="1">
                <a:solidFill>
                  <a:srgbClr val="FF0000"/>
                </a:solidFill>
              </a:rPr>
              <a:t>markery</a:t>
            </a:r>
            <a:r>
              <a:rPr lang="cs-CZ" b="1" dirty="0">
                <a:solidFill>
                  <a:srgbClr val="FF0000"/>
                </a:solidFill>
              </a:rPr>
              <a:t> efektu </a:t>
            </a:r>
          </a:p>
          <a:p>
            <a:r>
              <a:rPr lang="cs-CZ" b="1" dirty="0">
                <a:solidFill>
                  <a:srgbClr val="FF0000"/>
                </a:solidFill>
              </a:rPr>
              <a:t>cílené (biologické)léčby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can3.jpg"/>
          <p:cNvPicPr>
            <a:picLocks noChangeAspect="1"/>
          </p:cNvPicPr>
          <p:nvPr/>
        </p:nvPicPr>
        <p:blipFill>
          <a:blip r:embed="rId2" cstate="print"/>
          <a:srcRect l="10295" t="8711" r="8536" b="57989"/>
          <a:stretch>
            <a:fillRect/>
          </a:stretch>
        </p:blipFill>
        <p:spPr>
          <a:xfrm rot="-120000">
            <a:off x="648329" y="453601"/>
            <a:ext cx="7947165" cy="4569348"/>
          </a:xfrm>
          <a:prstGeom prst="rect">
            <a:avLst/>
          </a:prstGeom>
        </p:spPr>
      </p:pic>
      <p:pic>
        <p:nvPicPr>
          <p:cNvPr id="5" name="Obrázek 4" descr="Scan3.jpg"/>
          <p:cNvPicPr>
            <a:picLocks noChangeAspect="1"/>
          </p:cNvPicPr>
          <p:nvPr/>
        </p:nvPicPr>
        <p:blipFill>
          <a:blip r:embed="rId2" cstate="print"/>
          <a:srcRect l="47487" t="64356" r="13059" b="5244"/>
          <a:stretch>
            <a:fillRect/>
          </a:stretch>
        </p:blipFill>
        <p:spPr>
          <a:xfrm rot="-60000">
            <a:off x="8498083" y="975917"/>
            <a:ext cx="3234792" cy="35232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2700" dirty="0">
                <a:solidFill>
                  <a:srgbClr val="22222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Rozpis přednášek klinická onkologie jaro 2019 – středa 17:00, campus -B11/305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64ABA3-B3D5-4B66-A4ED-9AE606FE7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144"/>
            <a:ext cx="10515600" cy="487281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16.2.2022 Úvod do obecné onkologie, epidemiologie nádorů, </a:t>
            </a:r>
            <a:r>
              <a:rPr lang="cs-CZ" dirty="0" err="1"/>
              <a:t>skríning</a:t>
            </a:r>
            <a:r>
              <a:rPr lang="cs-CZ" dirty="0"/>
              <a:t> (Maistryszinová)</a:t>
            </a:r>
          </a:p>
          <a:p>
            <a:r>
              <a:rPr lang="cs-CZ" dirty="0"/>
              <a:t>23.2.2022 Rozsah onemocnění  v onkologii. Chemoterapie. (Maistryszinová)</a:t>
            </a:r>
          </a:p>
          <a:p>
            <a:r>
              <a:rPr lang="cs-CZ" dirty="0"/>
              <a:t>2.3.2022  Cílená léčba v onkologii/ výzkum (Rak)</a:t>
            </a:r>
          </a:p>
          <a:p>
            <a:r>
              <a:rPr lang="cs-CZ" dirty="0"/>
              <a:t>9.3.2022 Obecná radioterapie (modality, techniky) (Maistryszinová)</a:t>
            </a:r>
          </a:p>
          <a:p>
            <a:r>
              <a:rPr lang="cs-CZ" dirty="0"/>
              <a:t>16.3.2022 Nádory prsu (Maistryszinová)</a:t>
            </a:r>
          </a:p>
          <a:p>
            <a:r>
              <a:rPr lang="cs-CZ" dirty="0"/>
              <a:t>23.3.2022 Nádory trávicí trubice (Maistryszinová) </a:t>
            </a:r>
          </a:p>
          <a:p>
            <a:r>
              <a:rPr lang="cs-CZ" dirty="0"/>
              <a:t>30.3.2022 Nádory hlavy a krku, paliativní péče (Maistryszinová)</a:t>
            </a:r>
          </a:p>
          <a:p>
            <a:r>
              <a:rPr lang="cs-CZ" dirty="0"/>
              <a:t>6.4.2022 Nádory CNS (Kazda)</a:t>
            </a:r>
          </a:p>
          <a:p>
            <a:r>
              <a:rPr lang="cs-CZ" dirty="0"/>
              <a:t>13.4.2022 Gynekologické malignity, nádory kůže (Maistryszinová)</a:t>
            </a:r>
          </a:p>
          <a:p>
            <a:r>
              <a:rPr lang="cs-CZ" dirty="0"/>
              <a:t>20.4.2022 Dětská onkologie/ radioterapie u dětských nádorů (Maistryszinová)</a:t>
            </a:r>
          </a:p>
          <a:p>
            <a:r>
              <a:rPr lang="cs-CZ" dirty="0"/>
              <a:t>27.4.2022 Nádory prostaty, nádory plic. (Rak)</a:t>
            </a:r>
          </a:p>
          <a:p>
            <a:r>
              <a:rPr lang="cs-CZ" dirty="0"/>
              <a:t>4.5.2022 Alternativní metody v onkologii, výživa (Dymáčková)</a:t>
            </a:r>
          </a:p>
          <a:p>
            <a:r>
              <a:rPr lang="cs-CZ" dirty="0"/>
              <a:t>11.5.2022 Dotazy, zkouškový test (Maistryszinová)</a:t>
            </a:r>
          </a:p>
          <a:p>
            <a:r>
              <a:rPr lang="cs-CZ" dirty="0"/>
              <a:t>18.5.2022 Zkouškový test (Maistryszinová)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888" y="800100"/>
            <a:ext cx="10515600" cy="49196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Mutace a genetická nestabilita </a:t>
            </a:r>
          </a:p>
          <a:p>
            <a:pPr marL="0" indent="0">
              <a:buNone/>
            </a:pPr>
            <a:r>
              <a:rPr lang="cs-CZ" dirty="0"/>
              <a:t>Mutace – bodové, delece, translokace, amplifikace</a:t>
            </a:r>
          </a:p>
          <a:p>
            <a:pPr marL="0" indent="0">
              <a:buNone/>
            </a:pPr>
            <a:r>
              <a:rPr lang="cs-CZ" dirty="0"/>
              <a:t>Opravné mechanismy, kontrolní body</a:t>
            </a:r>
          </a:p>
          <a:p>
            <a:pPr marL="0" indent="0">
              <a:buNone/>
            </a:pPr>
            <a:r>
              <a:rPr lang="cs-CZ" dirty="0"/>
              <a:t>  při jejich selhání probíhá v normální buňce senescence nebo </a:t>
            </a:r>
            <a:r>
              <a:rPr lang="cs-CZ" dirty="0" err="1"/>
              <a:t>apoptóza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LcParenR"/>
            </a:pPr>
            <a:r>
              <a:rPr lang="cs-CZ" dirty="0"/>
              <a:t>Destabilizace na úrovni </a:t>
            </a:r>
            <a:r>
              <a:rPr lang="cs-CZ" b="1" dirty="0"/>
              <a:t>opravných mechanismů</a:t>
            </a:r>
            <a:r>
              <a:rPr lang="cs-CZ" dirty="0"/>
              <a:t>- párování </a:t>
            </a:r>
            <a:r>
              <a:rPr lang="cs-CZ" dirty="0" err="1"/>
              <a:t>bazí</a:t>
            </a:r>
            <a:r>
              <a:rPr lang="cs-CZ" dirty="0"/>
              <a:t> </a:t>
            </a:r>
            <a:r>
              <a:rPr lang="cs-CZ" dirty="0" err="1"/>
              <a:t>mismatch</a:t>
            </a:r>
            <a:r>
              <a:rPr lang="cs-CZ" dirty="0"/>
              <a:t> </a:t>
            </a:r>
            <a:r>
              <a:rPr lang="cs-CZ" dirty="0" err="1"/>
              <a:t>repair</a:t>
            </a:r>
            <a:r>
              <a:rPr lang="cs-CZ" dirty="0"/>
              <a:t> MMR, base </a:t>
            </a:r>
            <a:r>
              <a:rPr lang="cs-CZ" dirty="0" err="1"/>
              <a:t>excision</a:t>
            </a:r>
            <a:r>
              <a:rPr lang="cs-CZ" dirty="0"/>
              <a:t> </a:t>
            </a:r>
            <a:r>
              <a:rPr lang="cs-CZ" dirty="0" err="1"/>
              <a:t>repair</a:t>
            </a:r>
            <a:r>
              <a:rPr lang="cs-CZ" dirty="0"/>
              <a:t> BER, …</a:t>
            </a:r>
          </a:p>
          <a:p>
            <a:pPr marL="571500" indent="-571500">
              <a:buAutoNum type="romanLcParenR"/>
            </a:pPr>
            <a:endParaRPr lang="cs-CZ" dirty="0"/>
          </a:p>
          <a:p>
            <a:pPr marL="571500" indent="-571500">
              <a:buAutoNum type="romanLcParenR"/>
            </a:pPr>
            <a:r>
              <a:rPr lang="cs-CZ" dirty="0"/>
              <a:t>Destabilizace na úrovni </a:t>
            </a:r>
            <a:r>
              <a:rPr lang="cs-CZ" b="1" dirty="0"/>
              <a:t>chromozomální</a:t>
            </a:r>
            <a:r>
              <a:rPr lang="cs-CZ" dirty="0"/>
              <a:t> – chromosomální </a:t>
            </a:r>
            <a:r>
              <a:rPr lang="cs-CZ" dirty="0" err="1"/>
              <a:t>instabililita</a:t>
            </a:r>
            <a:r>
              <a:rPr lang="cs-CZ" dirty="0"/>
              <a:t> a aneuploidie </a:t>
            </a:r>
          </a:p>
        </p:txBody>
      </p:sp>
    </p:spTree>
    <p:extLst>
      <p:ext uri="{BB962C8B-B14F-4D97-AF65-F5344CB8AC3E}">
        <p14:creationId xmlns:p14="http://schemas.microsoft.com/office/powerpoint/2010/main" val="371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57213"/>
            <a:ext cx="10515600" cy="561975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Nezávislost na růstových faktorech</a:t>
            </a:r>
          </a:p>
          <a:p>
            <a:pPr marL="0" indent="0">
              <a:buNone/>
            </a:pPr>
            <a:r>
              <a:rPr lang="cs-CZ" dirty="0" err="1"/>
              <a:t>Autokrinní</a:t>
            </a:r>
            <a:r>
              <a:rPr lang="cs-CZ" dirty="0"/>
              <a:t> signalizace- produkce vlastních růstových faktorů</a:t>
            </a:r>
          </a:p>
          <a:p>
            <a:pPr marL="0" indent="0">
              <a:buNone/>
            </a:pPr>
            <a:r>
              <a:rPr lang="cs-CZ" dirty="0"/>
              <a:t>Zvýšená exprese či strukturální změny receptorů pro růst. faktor</a:t>
            </a:r>
          </a:p>
          <a:p>
            <a:pPr marL="0" indent="0">
              <a:buNone/>
            </a:pPr>
            <a:r>
              <a:rPr lang="cs-CZ" dirty="0"/>
              <a:t>Poškození signalizačních kaskád – onkogen RAS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Poškozená regulace buněčného cyklu</a:t>
            </a:r>
          </a:p>
          <a:p>
            <a:pPr marL="0" indent="0">
              <a:buNone/>
            </a:pPr>
            <a:r>
              <a:rPr lang="cs-CZ" b="1" dirty="0" err="1"/>
              <a:t>Cykliny</a:t>
            </a:r>
            <a:r>
              <a:rPr lang="cs-CZ" b="1" dirty="0"/>
              <a:t>/</a:t>
            </a:r>
            <a:r>
              <a:rPr lang="cs-CZ" b="1" dirty="0" err="1"/>
              <a:t>cyklin</a:t>
            </a:r>
            <a:r>
              <a:rPr lang="cs-CZ" b="1" dirty="0"/>
              <a:t>-dependentní kinázy CDK- fosforylace cílového proteinu</a:t>
            </a:r>
          </a:p>
          <a:p>
            <a:pPr marL="0" indent="0">
              <a:buNone/>
            </a:pPr>
            <a:r>
              <a:rPr lang="cs-CZ" dirty="0"/>
              <a:t>např. transkripční regulátor p53, nádorový supresor </a:t>
            </a:r>
            <a:r>
              <a:rPr lang="cs-CZ" dirty="0" err="1"/>
              <a:t>retinoblastomový</a:t>
            </a:r>
            <a:r>
              <a:rPr lang="cs-CZ" dirty="0"/>
              <a:t> protein RB</a:t>
            </a:r>
          </a:p>
          <a:p>
            <a:pPr marL="0" indent="0">
              <a:buNone/>
            </a:pPr>
            <a:r>
              <a:rPr lang="cs-CZ" dirty="0"/>
              <a:t>Amplifikace genů pro </a:t>
            </a:r>
            <a:r>
              <a:rPr lang="cs-CZ" dirty="0" err="1"/>
              <a:t>cyklin</a:t>
            </a:r>
            <a:r>
              <a:rPr lang="cs-CZ" dirty="0"/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554214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7164"/>
            <a:ext cx="10515600" cy="560546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Neomezený replikační potenciál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4" y="632257"/>
            <a:ext cx="7162801" cy="55934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57438" y="6451581"/>
            <a:ext cx="924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https://is.muni.cz/do/rect/el/estud/prif/ps13/genotox/web/pages/05_imortalizace.html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701088" y="1114425"/>
            <a:ext cx="290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15238" y="1368384"/>
            <a:ext cx="4329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Lidská </a:t>
            </a:r>
            <a:r>
              <a:rPr lang="cs-CZ" sz="2400" b="1" dirty="0" err="1"/>
              <a:t>telomerická</a:t>
            </a:r>
            <a:r>
              <a:rPr lang="cs-CZ" sz="2400" b="1" dirty="0"/>
              <a:t> reverzibilní transkriptáza </a:t>
            </a:r>
            <a:r>
              <a:rPr lang="cs-CZ" sz="2400" b="1" dirty="0" err="1"/>
              <a:t>hTERT</a:t>
            </a:r>
            <a:r>
              <a:rPr lang="cs-CZ" sz="2400" b="1" dirty="0"/>
              <a:t>- </a:t>
            </a:r>
            <a:r>
              <a:rPr lang="cs-CZ" sz="2400" b="1" dirty="0" err="1"/>
              <a:t>telomerické</a:t>
            </a:r>
            <a:r>
              <a:rPr lang="cs-CZ" sz="2400" b="1" dirty="0"/>
              <a:t> sekvence </a:t>
            </a:r>
            <a:r>
              <a:rPr lang="cs-CZ" sz="2400" b="1" i="1" dirty="0"/>
              <a:t>de novo</a:t>
            </a:r>
          </a:p>
          <a:p>
            <a:endParaRPr lang="cs-CZ" sz="2400" b="1" i="1" dirty="0"/>
          </a:p>
          <a:p>
            <a:r>
              <a:rPr lang="cs-CZ" sz="2400" b="1" i="1" dirty="0"/>
              <a:t>ALT </a:t>
            </a:r>
            <a:r>
              <a:rPr lang="cs-CZ" sz="2400" b="1" dirty="0"/>
              <a:t>alternativní prodlužování </a:t>
            </a:r>
            <a:r>
              <a:rPr lang="cs-CZ" sz="2400" b="1" dirty="0" err="1"/>
              <a:t>telomer</a:t>
            </a:r>
            <a:r>
              <a:rPr lang="cs-CZ" sz="2400" b="1" dirty="0"/>
              <a:t>- </a:t>
            </a:r>
            <a:r>
              <a:rPr lang="cs-CZ" sz="2400" dirty="0"/>
              <a:t>neomezená replikační schopnost</a:t>
            </a:r>
          </a:p>
        </p:txBody>
      </p:sp>
    </p:spTree>
    <p:extLst>
      <p:ext uri="{BB962C8B-B14F-4D97-AF65-F5344CB8AC3E}">
        <p14:creationId xmlns:p14="http://schemas.microsoft.com/office/powerpoint/2010/main" val="187803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14350"/>
            <a:ext cx="10515600" cy="5662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Poškozené mechanismy </a:t>
            </a:r>
            <a:r>
              <a:rPr lang="cs-CZ" b="1" dirty="0" err="1"/>
              <a:t>apoptózy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Vnitřní (rodina bcl-2) a vnější dráha (rodina TNF), </a:t>
            </a:r>
            <a:r>
              <a:rPr lang="cs-CZ" dirty="0" err="1"/>
              <a:t>kaspázy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Hlavní příčiny karcinogeneze - mutace nádorového supresoru p53</a:t>
            </a:r>
          </a:p>
          <a:p>
            <a:pPr marL="0" indent="0">
              <a:buNone/>
            </a:pPr>
            <a:r>
              <a:rPr lang="cs-CZ" dirty="0"/>
              <a:t>Vnější - mutace receptoru </a:t>
            </a:r>
            <a:r>
              <a:rPr lang="cs-CZ" dirty="0" err="1"/>
              <a:t>fas</a:t>
            </a:r>
            <a:r>
              <a:rPr lang="cs-CZ" dirty="0"/>
              <a:t>, TRAIL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Indukce angiogeneze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err="1"/>
              <a:t>Proangiogenní</a:t>
            </a:r>
            <a:r>
              <a:rPr lang="cs-CZ" dirty="0"/>
              <a:t>/</a:t>
            </a:r>
            <a:r>
              <a:rPr lang="cs-CZ" dirty="0" err="1"/>
              <a:t>antiangiogenní</a:t>
            </a:r>
            <a:r>
              <a:rPr lang="cs-CZ" dirty="0"/>
              <a:t> faktory             angiogenní </a:t>
            </a:r>
            <a:r>
              <a:rPr lang="cs-CZ" dirty="0" err="1"/>
              <a:t>switch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i/ kyslík a živiny, endoteliální buňky stimulují růst nádor </a:t>
            </a:r>
            <a:r>
              <a:rPr lang="cs-CZ" dirty="0" err="1"/>
              <a:t>bb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ii</a:t>
            </a:r>
            <a:r>
              <a:rPr lang="cs-CZ" dirty="0"/>
              <a:t>/ </a:t>
            </a:r>
            <a:r>
              <a:rPr lang="cs-CZ" dirty="0" err="1"/>
              <a:t>snažší</a:t>
            </a:r>
            <a:r>
              <a:rPr lang="cs-CZ" dirty="0"/>
              <a:t> přístup do cirkulace a metastazování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Chaotická nádorová </a:t>
            </a:r>
            <a:r>
              <a:rPr lang="cs-CZ" dirty="0" err="1"/>
              <a:t>vaskulatura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6557959" y="3874295"/>
            <a:ext cx="500063" cy="297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57939" y="3557588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hypoxie</a:t>
            </a:r>
          </a:p>
        </p:txBody>
      </p:sp>
    </p:spTree>
    <p:extLst>
      <p:ext uri="{BB962C8B-B14F-4D97-AF65-F5344CB8AC3E}">
        <p14:creationId xmlns:p14="http://schemas.microsoft.com/office/powerpoint/2010/main" val="3512378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8416"/>
            <a:ext cx="7486650" cy="679958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01138" y="5272088"/>
            <a:ext cx="257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/>
              <a:t>Hanahan,D</a:t>
            </a:r>
            <a:r>
              <a:rPr lang="cs-CZ" sz="1200" b="1" dirty="0"/>
              <a:t>. </a:t>
            </a:r>
            <a:r>
              <a:rPr lang="cs-CZ" sz="1200" b="1" dirty="0" err="1"/>
              <a:t>Weinberg</a:t>
            </a:r>
            <a:r>
              <a:rPr lang="cs-CZ" sz="1200" b="1" dirty="0"/>
              <a:t>, RA. </a:t>
            </a:r>
            <a:r>
              <a:rPr lang="cs-CZ" sz="1200" b="1" dirty="0" err="1"/>
              <a:t>Hallmarks</a:t>
            </a:r>
            <a:r>
              <a:rPr lang="cs-CZ" sz="1200" b="1" dirty="0"/>
              <a:t> </a:t>
            </a:r>
            <a:r>
              <a:rPr lang="cs-CZ" sz="1200" b="1" dirty="0" err="1"/>
              <a:t>of</a:t>
            </a:r>
            <a:r>
              <a:rPr lang="cs-CZ" sz="1200" b="1" dirty="0"/>
              <a:t> </a:t>
            </a:r>
            <a:r>
              <a:rPr lang="cs-CZ" sz="1200" b="1" dirty="0" err="1"/>
              <a:t>Cancer</a:t>
            </a:r>
            <a:r>
              <a:rPr lang="cs-CZ" sz="1200" b="1" dirty="0"/>
              <a:t>: </a:t>
            </a:r>
            <a:r>
              <a:rPr lang="cs-CZ" sz="1200" b="1" dirty="0" err="1"/>
              <a:t>The</a:t>
            </a:r>
            <a:r>
              <a:rPr lang="cs-CZ" sz="1200" b="1" dirty="0"/>
              <a:t> </a:t>
            </a:r>
            <a:r>
              <a:rPr lang="cs-CZ" sz="1200" b="1" dirty="0" err="1"/>
              <a:t>Next</a:t>
            </a:r>
            <a:r>
              <a:rPr lang="cs-CZ" sz="1200" b="1" dirty="0"/>
              <a:t> </a:t>
            </a:r>
            <a:r>
              <a:rPr lang="cs-CZ" sz="1200" b="1" dirty="0" err="1"/>
              <a:t>Generation</a:t>
            </a:r>
            <a:r>
              <a:rPr lang="cs-CZ" sz="1200" b="1" dirty="0"/>
              <a:t>  </a:t>
            </a:r>
            <a:r>
              <a:rPr lang="cs-CZ" sz="1200" dirty="0"/>
              <a:t>https://www.cell.com/action/showPdf?pii=S0092-8674%2811%2900127-9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14519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1953" y="84040"/>
            <a:ext cx="5242559" cy="67433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705344" y="5413248"/>
            <a:ext cx="419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Angiogenesis</a:t>
            </a:r>
            <a:r>
              <a:rPr lang="cs-CZ" sz="1600" dirty="0"/>
              <a:t> (2010) 13:175–188 DOI 10.1007/s10456-010-9175-z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56340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Invazivita</a:t>
            </a:r>
            <a:r>
              <a:rPr lang="cs-CZ" b="1" dirty="0"/>
              <a:t> a migrace</a:t>
            </a:r>
          </a:p>
          <a:p>
            <a:pPr marL="0" indent="0">
              <a:buNone/>
            </a:pPr>
            <a:r>
              <a:rPr lang="cs-CZ" dirty="0"/>
              <a:t>Zvyšující se heterogenita nádorové populace, vznik </a:t>
            </a:r>
            <a:r>
              <a:rPr lang="cs-CZ" dirty="0" err="1"/>
              <a:t>subklonů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Metastatická kaskáda 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migrace</a:t>
            </a:r>
            <a:r>
              <a:rPr lang="cs-CZ" dirty="0"/>
              <a:t> (ztráta adheze-E-</a:t>
            </a:r>
            <a:r>
              <a:rPr lang="cs-CZ" dirty="0" err="1"/>
              <a:t>kadherinu</a:t>
            </a:r>
            <a:r>
              <a:rPr lang="cs-CZ" dirty="0"/>
              <a:t>, epiteliálně mesenchymální </a:t>
            </a:r>
            <a:r>
              <a:rPr lang="cs-CZ" dirty="0" err="1"/>
              <a:t>tranzice</a:t>
            </a:r>
            <a:r>
              <a:rPr lang="cs-CZ" dirty="0"/>
              <a:t>, </a:t>
            </a:r>
            <a:r>
              <a:rPr lang="cs-CZ" dirty="0" err="1"/>
              <a:t>integriny</a:t>
            </a:r>
            <a:r>
              <a:rPr lang="cs-CZ" dirty="0"/>
              <a:t> podporující migraci, degradace extracelulární matrix matrixové </a:t>
            </a:r>
            <a:r>
              <a:rPr lang="cs-CZ" dirty="0" err="1"/>
              <a:t>metaloproteinázy</a:t>
            </a:r>
            <a:r>
              <a:rPr lang="cs-CZ" dirty="0"/>
              <a:t> ) </a:t>
            </a:r>
          </a:p>
          <a:p>
            <a:pPr marL="0" indent="0">
              <a:buNone/>
            </a:pPr>
            <a:r>
              <a:rPr lang="cs-CZ" dirty="0"/>
              <a:t>prostoupení stěny cév – </a:t>
            </a:r>
            <a:r>
              <a:rPr lang="cs-CZ" b="1" dirty="0" err="1"/>
              <a:t>intravazace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/>
              <a:t> (</a:t>
            </a:r>
            <a:r>
              <a:rPr lang="cs-CZ" dirty="0" err="1"/>
              <a:t>mikrotromby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b="1" dirty="0"/>
              <a:t>extravazace</a:t>
            </a:r>
          </a:p>
          <a:p>
            <a:pPr marL="0" indent="0">
              <a:buNone/>
            </a:pPr>
            <a:r>
              <a:rPr lang="cs-CZ" b="1" dirty="0"/>
              <a:t>metastatická kolonizace</a:t>
            </a:r>
            <a:r>
              <a:rPr lang="cs-CZ" dirty="0"/>
              <a:t>- </a:t>
            </a:r>
            <a:r>
              <a:rPr lang="cs-CZ" dirty="0" err="1"/>
              <a:t>mikromts</a:t>
            </a:r>
            <a:r>
              <a:rPr lang="cs-CZ" dirty="0"/>
              <a:t>, správné prostředí, selekce </a:t>
            </a:r>
            <a:r>
              <a:rPr lang="cs-CZ" dirty="0" err="1"/>
              <a:t>subklonů</a:t>
            </a:r>
            <a:r>
              <a:rPr lang="cs-CZ" dirty="0"/>
              <a:t> s lepší adaptací, opět angiogenní </a:t>
            </a:r>
            <a:r>
              <a:rPr lang="cs-CZ" dirty="0" err="1"/>
              <a:t>switch</a:t>
            </a:r>
            <a:r>
              <a:rPr lang="cs-CZ" dirty="0"/>
              <a:t>- </a:t>
            </a:r>
            <a:r>
              <a:rPr lang="cs-CZ" dirty="0" err="1"/>
              <a:t>mts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244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F0A3C58-6924-4E13-AD66-4E2785DA1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9617" r="5889" b="1858"/>
          <a:stretch/>
        </p:blipFill>
        <p:spPr>
          <a:xfrm>
            <a:off x="2820649" y="104395"/>
            <a:ext cx="6550701" cy="664921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98601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00063"/>
            <a:ext cx="10515600" cy="5676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/>
              <a:t>Nádorový zánět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dirty="0">
                <a:solidFill>
                  <a:schemeClr val="accent1"/>
                </a:solidFill>
              </a:rPr>
              <a:t>chronický zánět je predispozicí k rozvoji nádoru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Mikrobiální infekce- </a:t>
            </a:r>
            <a:r>
              <a:rPr lang="cs-CZ" sz="3200" i="1" dirty="0" err="1"/>
              <a:t>Helicobacter</a:t>
            </a:r>
            <a:r>
              <a:rPr lang="cs-CZ" sz="3200" i="1" dirty="0"/>
              <a:t> </a:t>
            </a:r>
            <a:r>
              <a:rPr lang="cs-CZ" sz="3200" i="1" dirty="0" err="1"/>
              <a:t>pylori</a:t>
            </a:r>
            <a:r>
              <a:rPr lang="cs-CZ" sz="3200" i="1" dirty="0"/>
              <a:t> </a:t>
            </a:r>
            <a:r>
              <a:rPr lang="cs-CZ" sz="3200" dirty="0"/>
              <a:t>– ca žaludku, lymfomy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Autoimunitní onemocnění – </a:t>
            </a:r>
            <a:r>
              <a:rPr lang="cs-CZ" sz="3200" i="1" dirty="0" err="1"/>
              <a:t>m.Crohn</a:t>
            </a:r>
            <a:r>
              <a:rPr lang="cs-CZ" sz="3200" i="1" dirty="0"/>
              <a:t>, </a:t>
            </a:r>
            <a:r>
              <a:rPr lang="cs-CZ" sz="3200" i="1" dirty="0" err="1"/>
              <a:t>colitis</a:t>
            </a:r>
            <a:r>
              <a:rPr lang="cs-CZ" sz="3200" i="1" dirty="0"/>
              <a:t> </a:t>
            </a:r>
            <a:r>
              <a:rPr lang="cs-CZ" sz="3200" i="1" dirty="0" err="1"/>
              <a:t>ulcerosa</a:t>
            </a:r>
            <a:r>
              <a:rPr lang="cs-CZ" sz="3200" i="1" dirty="0"/>
              <a:t> </a:t>
            </a:r>
            <a:r>
              <a:rPr lang="cs-CZ" sz="3200" dirty="0"/>
              <a:t>– ca 										</a:t>
            </a:r>
            <a:r>
              <a:rPr lang="cs-CZ" sz="3200" dirty="0" err="1"/>
              <a:t>kolorecta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Nespecifické záněty- např. </a:t>
            </a:r>
            <a:r>
              <a:rPr lang="cs-CZ" sz="3200" i="1" dirty="0" err="1"/>
              <a:t>prostatitis</a:t>
            </a:r>
            <a:r>
              <a:rPr lang="cs-CZ" sz="3200" dirty="0"/>
              <a:t>- ca prostaty							</a:t>
            </a:r>
          </a:p>
        </p:txBody>
      </p:sp>
    </p:spTree>
    <p:extLst>
      <p:ext uri="{BB962C8B-B14F-4D97-AF65-F5344CB8AC3E}">
        <p14:creationId xmlns:p14="http://schemas.microsoft.com/office/powerpoint/2010/main" val="3514425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PREVENCE nádorových onemocnění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04800" y="1825625"/>
            <a:ext cx="11472672" cy="4351338"/>
          </a:xfrm>
        </p:spPr>
        <p:txBody>
          <a:bodyPr/>
          <a:lstStyle/>
          <a:p>
            <a:r>
              <a:rPr lang="cs-CZ" b="1" u="sng" dirty="0"/>
              <a:t>Primární </a:t>
            </a:r>
            <a:r>
              <a:rPr lang="cs-CZ" b="1" dirty="0"/>
              <a:t>prevence</a:t>
            </a:r>
          </a:p>
          <a:p>
            <a:pPr marL="0" indent="0">
              <a:buNone/>
            </a:pPr>
            <a:r>
              <a:rPr lang="cs-CZ" dirty="0"/>
              <a:t>- klade si za cíl </a:t>
            </a:r>
            <a:r>
              <a:rPr lang="cs-CZ" b="1" dirty="0"/>
              <a:t>pokles výskytu zhoubných nádorů</a:t>
            </a:r>
          </a:p>
          <a:p>
            <a:pPr>
              <a:buFontTx/>
              <a:buChar char="-"/>
            </a:pPr>
            <a:r>
              <a:rPr lang="cs-CZ" dirty="0"/>
              <a:t>snižování až eliminace rizikových faktorů, které mají prokazatelný a přímý vliv na vznik nádorů</a:t>
            </a:r>
          </a:p>
          <a:p>
            <a:pPr>
              <a:buFontTx/>
              <a:buChar char="-"/>
            </a:pPr>
            <a:r>
              <a:rPr lang="cs-CZ" dirty="0"/>
              <a:t>Systematické odstraňování a léčba prekanceróz-</a:t>
            </a:r>
            <a:r>
              <a:rPr lang="cs-CZ" sz="2400" dirty="0"/>
              <a:t>slizniční dysplazie, </a:t>
            </a:r>
          </a:p>
          <a:p>
            <a:pPr marL="0" indent="0">
              <a:buNone/>
            </a:pPr>
            <a:r>
              <a:rPr lang="cs-CZ" sz="2400" dirty="0"/>
              <a:t>	polypy, dysplastické névy, léčba chronických lézí a zánětů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Indikátorem úrovně primární prevence </a:t>
            </a:r>
            <a:r>
              <a:rPr lang="cs-CZ" b="1" dirty="0">
                <a:solidFill>
                  <a:srgbClr val="FF0000"/>
                </a:solidFill>
              </a:rPr>
              <a:t>je vývoj incidence zhoubných nádorů</a:t>
            </a:r>
          </a:p>
        </p:txBody>
      </p:sp>
    </p:spTree>
    <p:extLst>
      <p:ext uri="{BB962C8B-B14F-4D97-AF65-F5344CB8AC3E}">
        <p14:creationId xmlns:p14="http://schemas.microsoft.com/office/powerpoint/2010/main" val="68288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Epidemiologie nádorových onemocnění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54269"/>
            <a:ext cx="10515600" cy="4351338"/>
          </a:xfrm>
        </p:spPr>
        <p:txBody>
          <a:bodyPr/>
          <a:lstStyle/>
          <a:p>
            <a:r>
              <a:rPr lang="cs-CZ" dirty="0"/>
              <a:t>Významná skupina civilizačních nemocí</a:t>
            </a:r>
          </a:p>
          <a:p>
            <a:endParaRPr lang="cs-CZ" dirty="0"/>
          </a:p>
          <a:p>
            <a:r>
              <a:rPr lang="cs-CZ" dirty="0"/>
              <a:t>„Druhá“ nejčastější příčina úmrtí v populaci</a:t>
            </a:r>
          </a:p>
          <a:p>
            <a:endParaRPr lang="cs-CZ" dirty="0"/>
          </a:p>
          <a:p>
            <a:r>
              <a:rPr lang="cs-CZ" dirty="0"/>
              <a:t>Výskyt v populaci stoupá úměrně rozvoji civilizace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143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71565"/>
            <a:ext cx="10515600" cy="4457700"/>
          </a:xfrm>
        </p:spPr>
        <p:txBody>
          <a:bodyPr>
            <a:normAutofit/>
          </a:bodyPr>
          <a:lstStyle/>
          <a:p>
            <a:r>
              <a:rPr lang="cs-CZ" sz="3200" b="1" dirty="0"/>
              <a:t>Boj proti kouření </a:t>
            </a:r>
            <a:r>
              <a:rPr lang="cs-CZ" sz="3200" dirty="0"/>
              <a:t>– mladiství a ženy především</a:t>
            </a:r>
          </a:p>
          <a:p>
            <a:r>
              <a:rPr lang="cs-CZ" sz="3200" b="1" dirty="0"/>
              <a:t>Boj s alkoholismem</a:t>
            </a:r>
            <a:r>
              <a:rPr lang="cs-CZ" sz="3200" dirty="0"/>
              <a:t>- destiláty, chronické užívání</a:t>
            </a:r>
          </a:p>
          <a:p>
            <a:r>
              <a:rPr lang="cs-CZ" sz="3200" b="1" dirty="0"/>
              <a:t>Ochrana kůže </a:t>
            </a:r>
            <a:r>
              <a:rPr lang="cs-CZ" sz="3200" dirty="0"/>
              <a:t>před nadměrnou expozicí slunečního záření</a:t>
            </a:r>
          </a:p>
          <a:p>
            <a:r>
              <a:rPr lang="cs-CZ" sz="3200" b="1" dirty="0"/>
              <a:t>Eradikace infekce žaludku </a:t>
            </a:r>
            <a:r>
              <a:rPr lang="cs-CZ" sz="3200" b="1" dirty="0" err="1"/>
              <a:t>Heliobacter</a:t>
            </a:r>
            <a:r>
              <a:rPr lang="cs-CZ" sz="3200" b="1" dirty="0"/>
              <a:t> </a:t>
            </a:r>
            <a:r>
              <a:rPr lang="cs-CZ" sz="3200" b="1" dirty="0" err="1"/>
              <a:t>pylori</a:t>
            </a:r>
            <a:endParaRPr lang="cs-CZ" sz="3200" b="1" dirty="0"/>
          </a:p>
          <a:p>
            <a:r>
              <a:rPr lang="cs-CZ" sz="3200" b="1" dirty="0"/>
              <a:t>Očkování proti hepatitidám</a:t>
            </a:r>
          </a:p>
          <a:p>
            <a:r>
              <a:rPr lang="cs-CZ" sz="3200" b="1" dirty="0"/>
              <a:t>Očkování proti </a:t>
            </a:r>
            <a:r>
              <a:rPr lang="cs-CZ" sz="3200" b="1" dirty="0" err="1"/>
              <a:t>papilomavirům</a:t>
            </a:r>
            <a:r>
              <a:rPr lang="cs-CZ" sz="3200" b="1" dirty="0"/>
              <a:t> HPV</a:t>
            </a:r>
          </a:p>
          <a:p>
            <a:r>
              <a:rPr lang="cs-CZ" sz="3200" b="1" dirty="0"/>
              <a:t>Výchova ke zdravé výživě a zdravému životnímu stylu</a:t>
            </a:r>
            <a:r>
              <a:rPr lang="cs-CZ" sz="3200" dirty="0"/>
              <a:t>, </a:t>
            </a:r>
            <a:r>
              <a:rPr lang="cs-CZ" sz="3200" b="1" dirty="0"/>
              <a:t>sexuálního chování </a:t>
            </a:r>
            <a:r>
              <a:rPr lang="cs-CZ" sz="3200" dirty="0"/>
              <a:t>od dětství</a:t>
            </a:r>
          </a:p>
        </p:txBody>
      </p:sp>
    </p:spTree>
    <p:extLst>
      <p:ext uri="{BB962C8B-B14F-4D97-AF65-F5344CB8AC3E}">
        <p14:creationId xmlns:p14="http://schemas.microsoft.com/office/powerpoint/2010/main" val="2849249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42925"/>
            <a:ext cx="10963275" cy="5634038"/>
          </a:xfrm>
        </p:spPr>
        <p:txBody>
          <a:bodyPr>
            <a:normAutofit fontScale="92500" lnSpcReduction="10000"/>
          </a:bodyPr>
          <a:lstStyle/>
          <a:p>
            <a:r>
              <a:rPr lang="cs-CZ" sz="3000" b="1" u="sng" dirty="0"/>
              <a:t>Sekundární</a:t>
            </a:r>
            <a:r>
              <a:rPr lang="cs-CZ" sz="3000" b="1" dirty="0"/>
              <a:t> prevence</a:t>
            </a:r>
          </a:p>
          <a:p>
            <a:endParaRPr lang="cs-CZ" b="1" dirty="0"/>
          </a:p>
          <a:p>
            <a:pPr>
              <a:buFontTx/>
              <a:buChar char="-"/>
            </a:pPr>
            <a:r>
              <a:rPr lang="cs-CZ" dirty="0"/>
              <a:t>je </a:t>
            </a:r>
            <a:r>
              <a:rPr lang="cs-CZ" b="1" dirty="0"/>
              <a:t>zaměřena na záchyt invazivního nádoru v co nejčasnějším, lokálně omezeném stadiu</a:t>
            </a:r>
            <a:r>
              <a:rPr lang="cs-CZ" dirty="0"/>
              <a:t>, vyléčitelné onemocnění</a:t>
            </a:r>
          </a:p>
          <a:p>
            <a:pPr marL="0" indent="0">
              <a:buNone/>
            </a:pPr>
            <a:r>
              <a:rPr lang="cs-CZ" dirty="0"/>
              <a:t>Indikátorem úrovně je </a:t>
            </a:r>
            <a:r>
              <a:rPr lang="cs-CZ" b="1" dirty="0">
                <a:solidFill>
                  <a:srgbClr val="FF0000"/>
                </a:solidFill>
              </a:rPr>
              <a:t>poměr </a:t>
            </a:r>
            <a:r>
              <a:rPr lang="cs-CZ" b="1" dirty="0"/>
              <a:t>zachycených zhoubných nádorů </a:t>
            </a:r>
            <a:r>
              <a:rPr lang="cs-CZ" b="1" dirty="0">
                <a:solidFill>
                  <a:srgbClr val="FF0000"/>
                </a:solidFill>
              </a:rPr>
              <a:t>v iniciálním  stadiu  k lokálně pokročilejším </a:t>
            </a:r>
            <a:r>
              <a:rPr lang="cs-CZ" b="1" dirty="0"/>
              <a:t>stadiím</a:t>
            </a:r>
            <a:r>
              <a:rPr lang="cs-CZ" dirty="0"/>
              <a:t> a </a:t>
            </a:r>
            <a:r>
              <a:rPr lang="cs-CZ" b="1" dirty="0">
                <a:solidFill>
                  <a:srgbClr val="FF0000"/>
                </a:solidFill>
              </a:rPr>
              <a:t>vývoj úmrtnosti </a:t>
            </a:r>
            <a:r>
              <a:rPr lang="cs-CZ" dirty="0"/>
              <a:t>na zhoubné nádory</a:t>
            </a:r>
          </a:p>
          <a:p>
            <a:pPr marL="0" indent="0">
              <a:buNone/>
            </a:pPr>
            <a:r>
              <a:rPr lang="cs-CZ" b="1" u="sng" dirty="0" err="1">
                <a:solidFill>
                  <a:schemeClr val="accent1"/>
                </a:solidFill>
              </a:rPr>
              <a:t>Screening</a:t>
            </a:r>
            <a:r>
              <a:rPr lang="cs-CZ" b="1" dirty="0">
                <a:solidFill>
                  <a:schemeClr val="accent1"/>
                </a:solidFill>
              </a:rPr>
              <a:t> rakoviny prsu</a:t>
            </a:r>
          </a:p>
          <a:p>
            <a:pPr marL="0" indent="0">
              <a:buNone/>
            </a:pPr>
            <a:r>
              <a:rPr lang="cs-CZ" b="1" u="sng" dirty="0" err="1">
                <a:solidFill>
                  <a:schemeClr val="accent1"/>
                </a:solidFill>
              </a:rPr>
              <a:t>Screening</a:t>
            </a:r>
            <a:r>
              <a:rPr lang="cs-CZ" b="1" u="sng" dirty="0">
                <a:solidFill>
                  <a:schemeClr val="accent1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kolorektálního karcinomu</a:t>
            </a:r>
          </a:p>
          <a:p>
            <a:pPr marL="0" indent="0">
              <a:buNone/>
            </a:pPr>
            <a:r>
              <a:rPr lang="cs-CZ" b="1" u="sng" dirty="0" err="1">
                <a:solidFill>
                  <a:schemeClr val="accent1"/>
                </a:solidFill>
              </a:rPr>
              <a:t>Screening</a:t>
            </a:r>
            <a:r>
              <a:rPr lang="cs-CZ" b="1" dirty="0">
                <a:solidFill>
                  <a:schemeClr val="accent1"/>
                </a:solidFill>
              </a:rPr>
              <a:t> nádorů hrdla děložního</a:t>
            </a:r>
          </a:p>
          <a:p>
            <a:pPr marL="0" indent="0">
              <a:buNone/>
            </a:pPr>
            <a:r>
              <a:rPr lang="cs-CZ" dirty="0"/>
              <a:t>Kampaň a osvěta v rámci </a:t>
            </a:r>
            <a:r>
              <a:rPr lang="cs-CZ" b="1" dirty="0"/>
              <a:t>melanomového dne</a:t>
            </a:r>
            <a:r>
              <a:rPr lang="cs-CZ" dirty="0"/>
              <a:t>, záchyt dysplazií</a:t>
            </a:r>
          </a:p>
          <a:p>
            <a:pPr marL="0" indent="0">
              <a:buNone/>
            </a:pPr>
            <a:r>
              <a:rPr lang="cs-CZ" dirty="0"/>
              <a:t>Dispenzarizace jedinců </a:t>
            </a:r>
            <a:r>
              <a:rPr lang="cs-CZ" b="1" dirty="0"/>
              <a:t>se zvýšeným dědičným rizikem vzniku nádorů </a:t>
            </a:r>
            <a:r>
              <a:rPr lang="cs-CZ" dirty="0"/>
              <a:t>na základě rodinné anamnézy, onkogenetické konzultace, genetického testování</a:t>
            </a:r>
          </a:p>
          <a:p>
            <a:pPr marL="0" indent="0">
              <a:buNone/>
            </a:pPr>
            <a:r>
              <a:rPr lang="cs-CZ" b="1" dirty="0"/>
              <a:t>Preventivní onkologické prohlídky </a:t>
            </a:r>
            <a:r>
              <a:rPr lang="cs-CZ" dirty="0"/>
              <a:t>zohledňující věkově specifická rizika</a:t>
            </a:r>
          </a:p>
        </p:txBody>
      </p:sp>
    </p:spTree>
    <p:extLst>
      <p:ext uri="{BB962C8B-B14F-4D97-AF65-F5344CB8AC3E}">
        <p14:creationId xmlns:p14="http://schemas.microsoft.com/office/powerpoint/2010/main" val="922004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76" y="394377"/>
            <a:ext cx="8833248" cy="6463623"/>
          </a:xfrm>
        </p:spPr>
      </p:pic>
    </p:spTree>
    <p:extLst>
      <p:ext uri="{BB962C8B-B14F-4D97-AF65-F5344CB8AC3E}">
        <p14:creationId xmlns:p14="http://schemas.microsoft.com/office/powerpoint/2010/main" val="34352760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71525" y="585788"/>
            <a:ext cx="10829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u="sng" dirty="0"/>
              <a:t>Sekundární</a:t>
            </a:r>
            <a:r>
              <a:rPr lang="cs-CZ" sz="2800" b="1" dirty="0"/>
              <a:t> prevence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Pilotní a cílené studie zaměřené na metodologii </a:t>
            </a:r>
            <a:r>
              <a:rPr lang="cs-CZ" b="1" dirty="0"/>
              <a:t>časného záchytu rakoviny prostaty</a:t>
            </a:r>
          </a:p>
          <a:p>
            <a:pPr marL="0" indent="0">
              <a:buNone/>
            </a:pPr>
            <a:r>
              <a:rPr lang="cs-CZ" dirty="0"/>
              <a:t>Pilotní a cílené studie zaměřené na metodologii </a:t>
            </a:r>
            <a:r>
              <a:rPr lang="cs-CZ" b="1" dirty="0"/>
              <a:t>časného záchytu rakoviny plic u rizikových skupin </a:t>
            </a:r>
            <a:r>
              <a:rPr lang="cs-CZ" dirty="0"/>
              <a:t>(horníci)</a:t>
            </a:r>
          </a:p>
          <a:p>
            <a:pPr marL="0" indent="0">
              <a:buNone/>
            </a:pPr>
            <a:r>
              <a:rPr lang="cs-CZ" dirty="0"/>
              <a:t>Pilotní studie zaměřené na diagnostiku </a:t>
            </a:r>
            <a:r>
              <a:rPr lang="cs-CZ" b="1" dirty="0"/>
              <a:t>nádorů jater </a:t>
            </a:r>
            <a:r>
              <a:rPr lang="cs-CZ" dirty="0"/>
              <a:t>(hepatitidy), </a:t>
            </a:r>
            <a:r>
              <a:rPr lang="cs-CZ" b="1" dirty="0"/>
              <a:t>žlučových cest, pankreatu a ledvin</a:t>
            </a:r>
          </a:p>
          <a:p>
            <a:pPr marL="0" indent="0">
              <a:buNone/>
            </a:pPr>
            <a:r>
              <a:rPr lang="cs-CZ" dirty="0"/>
              <a:t>Pilotní studie zaměřené na časnou diagnostiku </a:t>
            </a:r>
            <a:r>
              <a:rPr lang="cs-CZ" b="1" dirty="0"/>
              <a:t>nádorů u seniorů jako specifické skupiny s vysokým onkologickým rizikem</a:t>
            </a:r>
            <a:r>
              <a:rPr lang="cs-CZ" dirty="0"/>
              <a:t> a limitovanými možnostmi léčby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466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7" y="1042988"/>
            <a:ext cx="11876186" cy="36861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58013" y="5943600"/>
            <a:ext cx="455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Klin</a:t>
            </a:r>
            <a:r>
              <a:rPr lang="en-US" dirty="0"/>
              <a:t> </a:t>
            </a:r>
            <a:r>
              <a:rPr lang="en-US" dirty="0" err="1"/>
              <a:t>Onkol</a:t>
            </a:r>
            <a:r>
              <a:rPr lang="en-US" dirty="0"/>
              <a:t> 2014; 27 (</a:t>
            </a:r>
            <a:r>
              <a:rPr lang="en-US" dirty="0" err="1"/>
              <a:t>Suppl</a:t>
            </a:r>
            <a:r>
              <a:rPr lang="en-US" dirty="0"/>
              <a:t> 2): 2S59– 2S68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0722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309699"/>
            <a:ext cx="8886825" cy="623860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943850" y="6415088"/>
            <a:ext cx="4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Klin</a:t>
            </a:r>
            <a:r>
              <a:rPr lang="en-US" dirty="0"/>
              <a:t> </a:t>
            </a:r>
            <a:r>
              <a:rPr lang="en-US" dirty="0" err="1"/>
              <a:t>Onkol</a:t>
            </a:r>
            <a:r>
              <a:rPr lang="en-US" dirty="0"/>
              <a:t> 2014; 27 (</a:t>
            </a:r>
            <a:r>
              <a:rPr lang="en-US" dirty="0" err="1"/>
              <a:t>Suppl</a:t>
            </a:r>
            <a:r>
              <a:rPr lang="en-US" dirty="0"/>
              <a:t> 2): 2S7– 2S18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781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" y="0"/>
            <a:ext cx="9939339" cy="641573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86637" y="6386509"/>
            <a:ext cx="435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Klin</a:t>
            </a:r>
            <a:r>
              <a:rPr lang="en-US" dirty="0"/>
              <a:t> </a:t>
            </a:r>
            <a:r>
              <a:rPr lang="en-US" dirty="0" err="1"/>
              <a:t>Onkol</a:t>
            </a:r>
            <a:r>
              <a:rPr lang="en-US" dirty="0"/>
              <a:t> 2014; 27 (</a:t>
            </a:r>
            <a:r>
              <a:rPr lang="en-US" dirty="0" err="1"/>
              <a:t>Suppl</a:t>
            </a:r>
            <a:r>
              <a:rPr lang="en-US" dirty="0"/>
              <a:t> 2): 2S69– 2S78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764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300913" y="6372225"/>
            <a:ext cx="424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Klin</a:t>
            </a:r>
            <a:r>
              <a:rPr lang="en-US" dirty="0"/>
              <a:t> </a:t>
            </a:r>
            <a:r>
              <a:rPr lang="en-US" dirty="0" err="1"/>
              <a:t>Onkol</a:t>
            </a:r>
            <a:r>
              <a:rPr lang="en-US" dirty="0"/>
              <a:t> 2014; 27 (</a:t>
            </a:r>
            <a:r>
              <a:rPr lang="en-US" dirty="0" err="1"/>
              <a:t>Suppl</a:t>
            </a:r>
            <a:r>
              <a:rPr lang="en-US" dirty="0"/>
              <a:t> 2): 2S87– 2S97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294676"/>
            <a:ext cx="8400714" cy="58901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510272" y="755904"/>
            <a:ext cx="2109216" cy="3499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432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716DF8-2900-440B-96EB-1074A42FB785}"/>
              </a:ext>
            </a:extLst>
          </p:cNvPr>
          <p:cNvSpPr txBox="1"/>
          <p:nvPr/>
        </p:nvSpPr>
        <p:spPr>
          <a:xfrm>
            <a:off x="1079291" y="704540"/>
            <a:ext cx="101633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 ZN tlustého střeva a konečníku, ZN prsu u žen a ZN hrdla děložního je v současné době v České republice zaveden screeningový program. U všech těchto diagnóz koresponduje jejich trend se zavedením příslušného screeningového programu.</a:t>
            </a:r>
          </a:p>
          <a:p>
            <a:endParaRPr lang="cs-CZ" dirty="0"/>
          </a:p>
          <a:p>
            <a:r>
              <a:rPr lang="cs-CZ" b="1" dirty="0"/>
              <a:t> Kolorektální screeningový program </a:t>
            </a:r>
            <a:r>
              <a:rPr lang="cs-CZ" dirty="0"/>
              <a:t>byl do praxe zaveden v roce 2000. Metoda </a:t>
            </a:r>
            <a:r>
              <a:rPr lang="cs-CZ" dirty="0" err="1"/>
              <a:t>joinpoint</a:t>
            </a:r>
            <a:r>
              <a:rPr lang="cs-CZ" dirty="0"/>
              <a:t> regrese ukázala změnu trendu v roce 2002. Po tomto roce dochází ke stabilizaci až mírnému poklesu nově diagnostikovaných případů. </a:t>
            </a:r>
            <a:r>
              <a:rPr lang="cs-CZ" b="1" dirty="0"/>
              <a:t>Průměrná roční procentuální změna pro období po zavedení screeningu (2000–2018) byla zaznamenána −0,5 % (IS: −0,8 %; −0,1 %).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b="1" dirty="0" err="1"/>
              <a:t>Mamární</a:t>
            </a:r>
            <a:r>
              <a:rPr lang="cs-CZ" b="1" dirty="0"/>
              <a:t> screeningový program </a:t>
            </a:r>
            <a:r>
              <a:rPr lang="cs-CZ" dirty="0"/>
              <a:t>byl v České republice zahájen v roce 2002. Analýza pomocí </a:t>
            </a:r>
            <a:r>
              <a:rPr lang="cs-CZ" dirty="0" err="1"/>
              <a:t>joinpoint</a:t>
            </a:r>
            <a:r>
              <a:rPr lang="cs-CZ" dirty="0"/>
              <a:t> regrese odhalila změnu v trendu pro incidenci ZN prsu v roce 2007. Do tohoto roku docházelo k nárůstu nově diagnostikovaných případů o +2,9 % ročně (IS: + 2,4 %; +3,5 %), po roce 2007 již pouze o +1,2 % ročně (IS: +0,6 %; +1,8 </a:t>
            </a:r>
            <a:r>
              <a:rPr lang="cs-CZ" b="1" dirty="0"/>
              <a:t>%). Průměrná roční procentuální změna po zavedení screeningového programu (2002–2018) však stále značí statisticky významný průměrný nárůst o +1,7 % ročně (IS: +1,3 %; +2,2 %).</a:t>
            </a:r>
          </a:p>
          <a:p>
            <a:endParaRPr lang="cs-CZ" dirty="0"/>
          </a:p>
          <a:p>
            <a:r>
              <a:rPr lang="cs-CZ" dirty="0"/>
              <a:t> Organizovaný </a:t>
            </a:r>
            <a:r>
              <a:rPr lang="cs-CZ" b="1" dirty="0"/>
              <a:t>cervikální screeningový program </a:t>
            </a:r>
            <a:r>
              <a:rPr lang="cs-CZ" dirty="0"/>
              <a:t>byl v ČR zaveden v roce 2008. Lehký pokles v trendu nově diagnostikovaných případů je pro ZN hrdla děložního patrný již o něco dříve, než došlo k zahájení screeningu. Po zavedení screeningového programu je však pokles trendu ještě výraznější</a:t>
            </a:r>
            <a:r>
              <a:rPr lang="cs-CZ" b="1" dirty="0"/>
              <a:t>. Průměrná roční procentuální změna po zavedení screeningu (2008–2018) ukazuje statisticky významný průměrný pokles o −3,2 % s každým rokem (IS: −4,1 %; −2,3 %).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8D91D3-BE01-4B1D-A971-B641E2346001}"/>
              </a:ext>
            </a:extLst>
          </p:cNvPr>
          <p:cNvSpPr txBox="1"/>
          <p:nvPr/>
        </p:nvSpPr>
        <p:spPr>
          <a:xfrm>
            <a:off x="8634335" y="6415791"/>
            <a:ext cx="335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www.uzs.cz</a:t>
            </a:r>
            <a:r>
              <a:rPr lang="cs-CZ" dirty="0"/>
              <a:t>, Novotvary 2018</a:t>
            </a:r>
          </a:p>
        </p:txBody>
      </p:sp>
    </p:spTree>
    <p:extLst>
      <p:ext uri="{BB962C8B-B14F-4D97-AF65-F5344CB8AC3E}">
        <p14:creationId xmlns:p14="http://schemas.microsoft.com/office/powerpoint/2010/main" val="11143854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6" y="607219"/>
            <a:ext cx="11596027" cy="56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0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60DA4A4-37A2-4982-AC2E-8FD5C11338CD}"/>
              </a:ext>
            </a:extLst>
          </p:cNvPr>
          <p:cNvSpPr txBox="1"/>
          <p:nvPr/>
        </p:nvSpPr>
        <p:spPr>
          <a:xfrm>
            <a:off x="929390" y="689548"/>
            <a:ext cx="100134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Aktuální situace v ČR</a:t>
            </a:r>
          </a:p>
          <a:p>
            <a:endParaRPr lang="cs-CZ" sz="2000" b="1" dirty="0"/>
          </a:p>
          <a:p>
            <a:pPr algn="just"/>
            <a:r>
              <a:rPr lang="cs-CZ" sz="2000" dirty="0"/>
              <a:t>V roce 2020 bylo v populaci České republiky zaznamenáno 129 289 úmrtí, </a:t>
            </a:r>
            <a:r>
              <a:rPr lang="cs-CZ" sz="2000" u="sng" dirty="0"/>
              <a:t>což je přibližně o </a:t>
            </a:r>
          </a:p>
          <a:p>
            <a:pPr algn="just"/>
            <a:r>
              <a:rPr lang="cs-CZ" sz="2000" u="sng" dirty="0"/>
              <a:t>17 000 úmrtí více než v roce předchozím</a:t>
            </a:r>
            <a:r>
              <a:rPr lang="cs-CZ" sz="2000" dirty="0"/>
              <a:t>. Vzestup o zhruba 13,1 % byl zaznamenán v celkovém počtu zemřelých.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Střední délka života činila v roce 2020 u mužů 75,3 let, tedy o 1 rok méně než v roce předchozím, u žen její hodnota činila 81,4 let, tedy o 0,7 roku méně než v roce předchozím.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Nejčastější příčinou smrti byly v ČR v roce 2020 i nadále u obou pohlaví </a:t>
            </a:r>
            <a:r>
              <a:rPr lang="cs-CZ" sz="2000" b="1" dirty="0"/>
              <a:t>nemoci oběhové soustavy. </a:t>
            </a:r>
            <a:r>
              <a:rPr lang="cs-CZ" sz="2000" dirty="0"/>
              <a:t>Ty se podílely na celkovém počtu úmrtí 36,5 % u mužů a 43,1 % u žen a zapříčinily v souhrnu více než 51 tis. případů úmrtí. </a:t>
            </a:r>
            <a:r>
              <a:rPr lang="cs-CZ" sz="2000" b="1" dirty="0"/>
              <a:t>Druhou nejčetnější příčinou jsou již dlouhodobě zhoubné novotvary</a:t>
            </a:r>
            <a:r>
              <a:rPr lang="cs-CZ" sz="2000" dirty="0"/>
              <a:t>. Na tuto příčinu zemřelo v roce 2020 zhruba 28 tis. osob, na celkovém počtu úmrtí se podílely 23,4 % u mužů a 19,9 % u žen. Třetí nejčastější skupinou příčin smrti byly nemoci dýchací soustavy, v jejichž důsledku zemřelo v roce 2020 více než 8,2 tis. osob, což je 7,0 % ze všech úmrtí u mužů a 5,8 % úmrtí u žen</a:t>
            </a:r>
            <a:r>
              <a:rPr lang="cs-CZ" dirty="0"/>
              <a:t>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CEDDFD1-C06D-4643-A2FB-A060210E164B}"/>
              </a:ext>
            </a:extLst>
          </p:cNvPr>
          <p:cNvSpPr txBox="1"/>
          <p:nvPr/>
        </p:nvSpPr>
        <p:spPr>
          <a:xfrm>
            <a:off x="7899817" y="6295868"/>
            <a:ext cx="293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www.uzis.cz, Zemřelí 2020</a:t>
            </a:r>
          </a:p>
        </p:txBody>
      </p:sp>
    </p:spTree>
    <p:extLst>
      <p:ext uri="{BB962C8B-B14F-4D97-AF65-F5344CB8AC3E}">
        <p14:creationId xmlns:p14="http://schemas.microsoft.com/office/powerpoint/2010/main" val="22352784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3" y="107156"/>
            <a:ext cx="10315278" cy="627944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100888" y="6415085"/>
            <a:ext cx="464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Klin</a:t>
            </a:r>
            <a:r>
              <a:rPr lang="en-US" dirty="0"/>
              <a:t> </a:t>
            </a:r>
            <a:r>
              <a:rPr lang="en-US" dirty="0" err="1"/>
              <a:t>Onkol</a:t>
            </a:r>
            <a:r>
              <a:rPr lang="en-US" dirty="0"/>
              <a:t> 2014; 27 (</a:t>
            </a:r>
            <a:r>
              <a:rPr lang="en-US" dirty="0" err="1"/>
              <a:t>Suppl</a:t>
            </a:r>
            <a:r>
              <a:rPr lang="en-US" dirty="0"/>
              <a:t> 2): 2S98– 2S105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7895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28" y="245909"/>
            <a:ext cx="7320344" cy="615370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9" y="264318"/>
            <a:ext cx="10298402" cy="63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146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2029313"/>
            <a:ext cx="6593604" cy="41714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86638" y="6429375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Klin</a:t>
            </a:r>
            <a:r>
              <a:rPr lang="en-US" dirty="0"/>
              <a:t> </a:t>
            </a:r>
            <a:r>
              <a:rPr lang="en-US" dirty="0" err="1"/>
              <a:t>Onkol</a:t>
            </a:r>
            <a:r>
              <a:rPr lang="en-US" dirty="0"/>
              <a:t> 2014; 27 (</a:t>
            </a:r>
            <a:r>
              <a:rPr lang="en-US" dirty="0" err="1"/>
              <a:t>Suppl</a:t>
            </a:r>
            <a:r>
              <a:rPr lang="en-US" dirty="0"/>
              <a:t> 2): 2S79– 2S86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68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950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96" y="176212"/>
            <a:ext cx="9239721" cy="628173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258050" y="6415086"/>
            <a:ext cx="420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Klin</a:t>
            </a:r>
            <a:r>
              <a:rPr lang="en-US" dirty="0"/>
              <a:t> </a:t>
            </a:r>
            <a:r>
              <a:rPr lang="en-US" dirty="0" err="1"/>
              <a:t>Onkol</a:t>
            </a:r>
            <a:r>
              <a:rPr lang="en-US" dirty="0"/>
              <a:t> 2014; 27 (</a:t>
            </a:r>
            <a:r>
              <a:rPr lang="en-US" dirty="0" err="1"/>
              <a:t>Suppl</a:t>
            </a:r>
            <a:r>
              <a:rPr lang="en-US" dirty="0"/>
              <a:t> 2): 2S79– 2S86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6462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44" y="0"/>
            <a:ext cx="9440632" cy="6463203"/>
          </a:xfrm>
        </p:spPr>
      </p:pic>
    </p:spTree>
    <p:extLst>
      <p:ext uri="{BB962C8B-B14F-4D97-AF65-F5344CB8AC3E}">
        <p14:creationId xmlns:p14="http://schemas.microsoft.com/office/powerpoint/2010/main" val="39895818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5676901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Terciární</a:t>
            </a:r>
            <a:r>
              <a:rPr lang="cs-CZ" b="1" dirty="0"/>
              <a:t> prevence</a:t>
            </a:r>
          </a:p>
          <a:p>
            <a:pPr>
              <a:buFontTx/>
              <a:buChar char="-"/>
            </a:pPr>
            <a:r>
              <a:rPr lang="cs-CZ" dirty="0"/>
              <a:t>si klade za cíl </a:t>
            </a:r>
            <a:r>
              <a:rPr lang="cs-CZ" b="1" dirty="0"/>
              <a:t>zachytit případný návrat </a:t>
            </a:r>
            <a:r>
              <a:rPr lang="cs-CZ" dirty="0"/>
              <a:t>onkologického onemocnění po primární léčbě v bezpříznakovém období </a:t>
            </a:r>
            <a:r>
              <a:rPr lang="cs-CZ" b="1" dirty="0"/>
              <a:t>včas</a:t>
            </a:r>
            <a:r>
              <a:rPr lang="cs-CZ" dirty="0"/>
              <a:t>, </a:t>
            </a:r>
            <a:r>
              <a:rPr lang="cs-CZ" b="1" dirty="0"/>
              <a:t>tedy stále ještě v léčitelné podobě</a:t>
            </a:r>
          </a:p>
          <a:p>
            <a:pPr>
              <a:buFontTx/>
              <a:buChar char="-"/>
            </a:pPr>
            <a:r>
              <a:rPr lang="cs-CZ" dirty="0"/>
              <a:t>povinnost označit zdravotnické zařízení a lékaře zodpovědné za </a:t>
            </a:r>
            <a:r>
              <a:rPr lang="cs-CZ" b="1" dirty="0"/>
              <a:t>dispenzarizaci onkologicky nemocného </a:t>
            </a:r>
            <a:r>
              <a:rPr lang="cs-CZ" dirty="0"/>
              <a:t>po primární léčbě</a:t>
            </a:r>
          </a:p>
          <a:p>
            <a:pPr>
              <a:buFontTx/>
              <a:buChar char="-"/>
            </a:pPr>
            <a:r>
              <a:rPr lang="cs-CZ" dirty="0"/>
              <a:t>povinnost konzultace každého případu návratu choroby v jednou z 18 garantovaných onkologických center, ať je již očekávaný postup jakýkoliv</a:t>
            </a:r>
          </a:p>
          <a:p>
            <a:pPr>
              <a:buFontTx/>
              <a:buChar char="-"/>
            </a:pPr>
            <a:r>
              <a:rPr lang="cs-CZ" dirty="0"/>
              <a:t>poskytovat onkologicky nemocným dispenzarizovaným s jedním typem nádoru </a:t>
            </a:r>
            <a:r>
              <a:rPr lang="cs-CZ" b="1" dirty="0"/>
              <a:t>preventivní vyšetření také pro časný záchyt jiných typů nádorů čili sekundární prevenci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b="1" u="sng" dirty="0"/>
              <a:t>Kvarterní</a:t>
            </a:r>
            <a:r>
              <a:rPr lang="cs-CZ" b="1" dirty="0"/>
              <a:t> prevence</a:t>
            </a:r>
            <a:r>
              <a:rPr lang="cs-CZ" dirty="0"/>
              <a:t>-předcházení komplikacím u  pokročilých a neléčitelných stadií nemoci</a:t>
            </a:r>
          </a:p>
          <a:p>
            <a:pPr>
              <a:buFontTx/>
              <a:buChar char="-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753997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5" y="528639"/>
            <a:ext cx="11837090" cy="302894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57275" y="3800476"/>
            <a:ext cx="561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Preventivní vyšetření u praktického lékaře</a:t>
            </a:r>
          </a:p>
          <a:p>
            <a:r>
              <a:rPr lang="cs-CZ" b="1" dirty="0"/>
              <a:t>Samovyšetření prsou u žen a varlat u mužů</a:t>
            </a:r>
          </a:p>
        </p:txBody>
      </p:sp>
      <p:pic>
        <p:nvPicPr>
          <p:cNvPr id="4" name="Obrázek 3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634" y="3682556"/>
            <a:ext cx="4008236" cy="10906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4468" y="5053965"/>
            <a:ext cx="2964166" cy="165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828" y="5075295"/>
            <a:ext cx="449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68902" y="5047488"/>
            <a:ext cx="1577355" cy="16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9646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1385"/>
          <a:stretch/>
        </p:blipFill>
        <p:spPr>
          <a:xfrm>
            <a:off x="494544" y="470535"/>
            <a:ext cx="11535532" cy="44157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158294" y="604361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www.loono.cz</a:t>
            </a:r>
          </a:p>
        </p:txBody>
      </p:sp>
    </p:spTree>
    <p:extLst>
      <p:ext uri="{BB962C8B-B14F-4D97-AF65-F5344CB8AC3E}">
        <p14:creationId xmlns:p14="http://schemas.microsoft.com/office/powerpoint/2010/main" val="27112170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ez náz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871" y="499873"/>
            <a:ext cx="10589969" cy="36941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53184" y="4718304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Preventivní program   </a:t>
            </a:r>
            <a:r>
              <a:rPr lang="cs-CZ" dirty="0"/>
              <a:t>www.mou.</a:t>
            </a:r>
            <a:r>
              <a:rPr lang="cs-CZ" dirty="0" err="1"/>
              <a:t>cz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4DFE103-A690-4ABE-A326-3C5899500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1" t="35621" r="19180" b="21735"/>
          <a:stretch/>
        </p:blipFill>
        <p:spPr>
          <a:xfrm>
            <a:off x="5664568" y="1116766"/>
            <a:ext cx="6527432" cy="361263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2B22C79-B954-434B-8DD5-886842640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71" t="33216" r="18852" b="17798"/>
          <a:stretch/>
        </p:blipFill>
        <p:spPr>
          <a:xfrm>
            <a:off x="0" y="981855"/>
            <a:ext cx="6692706" cy="41073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0B0A53-25FE-480B-A948-745CD341DD3C}"/>
              </a:ext>
            </a:extLst>
          </p:cNvPr>
          <p:cNvSpPr txBox="1"/>
          <p:nvPr/>
        </p:nvSpPr>
        <p:spPr>
          <a:xfrm>
            <a:off x="1244184" y="5876145"/>
            <a:ext cx="721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Pokles úmrtnosti na zhoubné novotvary u obou pohlaví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0B3F6D-7E14-4C9A-8D66-47F7B5984B68}"/>
              </a:ext>
            </a:extLst>
          </p:cNvPr>
          <p:cNvSpPr txBox="1"/>
          <p:nvPr/>
        </p:nvSpPr>
        <p:spPr>
          <a:xfrm>
            <a:off x="7944787" y="6400800"/>
            <a:ext cx="272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www.uzis</a:t>
            </a:r>
            <a:r>
              <a:rPr lang="cs-CZ" dirty="0"/>
              <a:t>, Zemřelí 2020</a:t>
            </a:r>
          </a:p>
        </p:txBody>
      </p:sp>
    </p:spTree>
    <p:extLst>
      <p:ext uri="{BB962C8B-B14F-4D97-AF65-F5344CB8AC3E}">
        <p14:creationId xmlns:p14="http://schemas.microsoft.com/office/powerpoint/2010/main" val="123466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357963311_79aed43a11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056" y="579804"/>
            <a:ext cx="7839456" cy="589184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851392" y="6083808"/>
            <a:ext cx="27066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Děkuji za pozornost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8143875" y="6343650"/>
            <a:ext cx="300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www.uzis.cz</a:t>
            </a:r>
            <a:r>
              <a:rPr lang="cs-CZ" dirty="0"/>
              <a:t>, Zemřelí 2020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4944" y="4913376"/>
            <a:ext cx="573024" cy="2682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1040" y="5431536"/>
            <a:ext cx="573024" cy="268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645920" y="4840224"/>
            <a:ext cx="221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NOVOTVARY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58112" y="5352288"/>
            <a:ext cx="357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NEMOCI OBĚHOVÉ SOUSTAVY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488331-63AE-4796-9CB2-ACF9E5FE8E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00" t="22761" r="16762" b="12583"/>
          <a:stretch/>
        </p:blipFill>
        <p:spPr>
          <a:xfrm>
            <a:off x="190475" y="283283"/>
            <a:ext cx="5905525" cy="443197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17F75B1-1450-422D-B72D-A2673FFD8E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39" t="28405" r="15901" b="6939"/>
          <a:stretch/>
        </p:blipFill>
        <p:spPr>
          <a:xfrm>
            <a:off x="6215322" y="920314"/>
            <a:ext cx="5786203" cy="4431974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C583B3A-5FDE-4DB8-B0B5-1256F601D18F}"/>
              </a:ext>
            </a:extLst>
          </p:cNvPr>
          <p:cNvSpPr/>
          <p:nvPr/>
        </p:nvSpPr>
        <p:spPr>
          <a:xfrm>
            <a:off x="718530" y="5928706"/>
            <a:ext cx="573024" cy="268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76E60E3-342B-43DA-BFDF-D7D9462FD235}"/>
              </a:ext>
            </a:extLst>
          </p:cNvPr>
          <p:cNvSpPr txBox="1"/>
          <p:nvPr/>
        </p:nvSpPr>
        <p:spPr>
          <a:xfrm>
            <a:off x="1738860" y="5883736"/>
            <a:ext cx="278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19721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5A009B1-9F7D-4F2D-8FB4-2208A9E13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16" t="32560" r="15781" b="7521"/>
          <a:stretch/>
        </p:blipFill>
        <p:spPr>
          <a:xfrm>
            <a:off x="0" y="944380"/>
            <a:ext cx="6096000" cy="45229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6BAFFD-D6A3-4CE7-BDA1-212A6F888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82622B7-FB69-4DA1-B48C-B6A5BF17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B466581-1BF6-418C-B663-5CED2EECEE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77" t="25125" r="15656" b="8614"/>
          <a:stretch/>
        </p:blipFill>
        <p:spPr>
          <a:xfrm>
            <a:off x="6012194" y="1558976"/>
            <a:ext cx="6179806" cy="490178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C2070EE-8EF5-40E0-9F99-D9A657265D50}"/>
              </a:ext>
            </a:extLst>
          </p:cNvPr>
          <p:cNvSpPr txBox="1"/>
          <p:nvPr/>
        </p:nvSpPr>
        <p:spPr>
          <a:xfrm>
            <a:off x="8364511" y="6460759"/>
            <a:ext cx="28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www.uzis.cz, Zemřelí 2020</a:t>
            </a:r>
          </a:p>
        </p:txBody>
      </p:sp>
    </p:spTree>
    <p:extLst>
      <p:ext uri="{BB962C8B-B14F-4D97-AF65-F5344CB8AC3E}">
        <p14:creationId xmlns:p14="http://schemas.microsoft.com/office/powerpoint/2010/main" val="1832476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3386</Words>
  <Application>Microsoft Office PowerPoint</Application>
  <PresentationFormat>Širokoúhlá obrazovka</PresentationFormat>
  <Paragraphs>336</Paragraphs>
  <Slides>70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Motiv Office</vt:lpstr>
      <vt:lpstr>Základy klinické onkologie</vt:lpstr>
      <vt:lpstr>Prezentace aplikace PowerPoint</vt:lpstr>
      <vt:lpstr>Prezentace aplikace PowerPoint</vt:lpstr>
      <vt:lpstr>Rozpis přednášek klinická onkologie jaro 2019 – středa 17:00, campus -B11/305 </vt:lpstr>
      <vt:lpstr>Epidemiologie nádorových onemocnění v ČR</vt:lpstr>
      <vt:lpstr>Prezentace aplikace PowerPoint</vt:lpstr>
      <vt:lpstr>Prezentace aplikace PowerPoint</vt:lpstr>
      <vt:lpstr>Prezentace aplikace PowerPoint</vt:lpstr>
      <vt:lpstr>Prezentace aplikace PowerPoint</vt:lpstr>
      <vt:lpstr>Epidemiologie - základní pojmy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Národní onkologický registr NOR ČR</vt:lpstr>
      <vt:lpstr>Prezentace aplikace PowerPoint</vt:lpstr>
      <vt:lpstr>Prezentace aplikace PowerPoint</vt:lpstr>
      <vt:lpstr>Prezentace aplikace PowerPoint</vt:lpstr>
      <vt:lpstr>Prezentace aplikace PowerPoint</vt:lpstr>
      <vt:lpstr>Banky biologického materiálu </vt:lpstr>
      <vt:lpstr>Banka biologického materiálu MOÚ</vt:lpstr>
      <vt:lpstr>Základy nádorové biologie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PREVENCE nádorových onemocnění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klinické onkologie</dc:title>
  <dc:creator>Jana Zitterbartova</dc:creator>
  <cp:lastModifiedBy>Jana Maistryszinová</cp:lastModifiedBy>
  <cp:revision>209</cp:revision>
  <dcterms:created xsi:type="dcterms:W3CDTF">2019-02-17T07:46:41Z</dcterms:created>
  <dcterms:modified xsi:type="dcterms:W3CDTF">2022-02-14T19:57:55Z</dcterms:modified>
</cp:coreProperties>
</file>