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7" r:id="rId7"/>
    <p:sldId id="268" r:id="rId8"/>
    <p:sldId id="278" r:id="rId9"/>
    <p:sldId id="281" r:id="rId10"/>
    <p:sldId id="279" r:id="rId11"/>
    <p:sldId id="261" r:id="rId12"/>
    <p:sldId id="262" r:id="rId13"/>
    <p:sldId id="269" r:id="rId14"/>
    <p:sldId id="270" r:id="rId15"/>
    <p:sldId id="275" r:id="rId16"/>
    <p:sldId id="273" r:id="rId17"/>
    <p:sldId id="271" r:id="rId18"/>
    <p:sldId id="272" r:id="rId19"/>
    <p:sldId id="263" r:id="rId20"/>
    <p:sldId id="264" r:id="rId21"/>
    <p:sldId id="265" r:id="rId22"/>
    <p:sldId id="266" r:id="rId23"/>
    <p:sldId id="267" r:id="rId24"/>
    <p:sldId id="276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530AF-AD38-4217-9B9B-0366188340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001A-8152-4E10-B41E-D47CE5D9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77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001A-8152-4E10-B41E-D47CE5D943F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9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001A-8152-4E10-B41E-D47CE5D943F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8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1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8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54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1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50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32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50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01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42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0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63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9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9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334A-D22D-429C-B483-68EADEC71751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916929-A094-4516-961E-82F912E025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7914" y="598713"/>
            <a:ext cx="7240589" cy="2971801"/>
          </a:xfrm>
        </p:spPr>
        <p:txBody>
          <a:bodyPr>
            <a:normAutofit/>
          </a:bodyPr>
          <a:lstStyle/>
          <a:p>
            <a:r>
              <a:rPr lang="cs-CZ" sz="4400" cap="none" dirty="0">
                <a:solidFill>
                  <a:schemeClr val="tx1"/>
                </a:solidFill>
                <a:latin typeface="+mn-lt"/>
              </a:rPr>
              <a:t>Bi8670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4400" dirty="0">
                <a:solidFill>
                  <a:schemeClr val="tx1"/>
                </a:solidFill>
              </a:rPr>
              <a:t>Principy rostlinných biotechnologií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/>
              <a:t>			</a:t>
            </a:r>
            <a:r>
              <a:rPr lang="cs-CZ" sz="3200" dirty="0"/>
              <a:t>Úvod a historie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914" y="4148666"/>
            <a:ext cx="6400800" cy="194733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Hana </a:t>
            </a:r>
            <a:r>
              <a:rPr lang="cs-CZ" dirty="0" err="1">
                <a:solidFill>
                  <a:schemeClr val="tx1"/>
                </a:solidFill>
              </a:rPr>
              <a:t>Cempírková</a:t>
            </a:r>
            <a:r>
              <a:rPr lang="cs-CZ" dirty="0">
                <a:solidFill>
                  <a:schemeClr val="tx1"/>
                </a:solidFill>
              </a:rPr>
              <a:t>, Ph.D.</a:t>
            </a:r>
          </a:p>
          <a:p>
            <a:r>
              <a:rPr lang="cs-CZ" dirty="0">
                <a:solidFill>
                  <a:schemeClr val="tx1"/>
                </a:solidFill>
              </a:rPr>
              <a:t>cempirkova@sci.muni.cz</a:t>
            </a:r>
          </a:p>
          <a:p>
            <a:r>
              <a:rPr lang="cs-CZ" b="1" dirty="0">
                <a:solidFill>
                  <a:schemeClr val="tx1"/>
                </a:solidFill>
              </a:rPr>
              <a:t>Jarní semestr 2022</a:t>
            </a:r>
          </a:p>
        </p:txBody>
      </p:sp>
    </p:spTree>
    <p:extLst>
      <p:ext uri="{BB962C8B-B14F-4D97-AF65-F5344CB8AC3E}">
        <p14:creationId xmlns:p14="http://schemas.microsoft.com/office/powerpoint/2010/main" val="210247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Troška historie…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00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0200" y="577184"/>
            <a:ext cx="8059194" cy="1507067"/>
          </a:xfrm>
        </p:spPr>
        <p:txBody>
          <a:bodyPr/>
          <a:lstStyle/>
          <a:p>
            <a:r>
              <a:rPr lang="cs-CZ" dirty="0"/>
              <a:t>Biotechnologie a zemědělství – vývoj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5960" y="2183675"/>
            <a:ext cx="8534400" cy="3615267"/>
          </a:xfrm>
        </p:spPr>
        <p:txBody>
          <a:bodyPr>
            <a:normAutofit/>
          </a:bodyPr>
          <a:lstStyle/>
          <a:p>
            <a:r>
              <a:rPr lang="cs-CZ" dirty="0"/>
              <a:t>8000 př. n. l. – výběr semen nejlepších rostlin, domestikace druhů</a:t>
            </a:r>
          </a:p>
          <a:p>
            <a:r>
              <a:rPr lang="cs-CZ" dirty="0"/>
              <a:t>Cca. od 18. st. – křížení rostlin (např. brukev řepka tuřín – kříženec hlávkového zelí a vodnice)</a:t>
            </a:r>
          </a:p>
          <a:p>
            <a:r>
              <a:rPr lang="cs-CZ" dirty="0"/>
              <a:t>1865 – Mendel a jeho pokusy s dědičností, základ oboru genetika</a:t>
            </a:r>
          </a:p>
          <a:p>
            <a:r>
              <a:rPr lang="cs-CZ" dirty="0"/>
              <a:t>Od 40. let 20 st. – šlechtění semen pomocí radiace nebo chemikálií (náhodné mutace)</a:t>
            </a:r>
          </a:p>
          <a:p>
            <a:r>
              <a:rPr lang="cs-CZ" dirty="0"/>
              <a:t>1953 – Watson a Crick objevili dvojitou šroubovici DNA</a:t>
            </a:r>
          </a:p>
          <a:p>
            <a:r>
              <a:rPr lang="cs-CZ" dirty="0"/>
              <a:t>1973 – </a:t>
            </a:r>
            <a:r>
              <a:rPr lang="cs-CZ" dirty="0" err="1"/>
              <a:t>Cohen</a:t>
            </a:r>
            <a:r>
              <a:rPr lang="cs-CZ" dirty="0"/>
              <a:t> a </a:t>
            </a:r>
            <a:r>
              <a:rPr lang="cs-CZ" dirty="0" err="1"/>
              <a:t>Boyer</a:t>
            </a:r>
            <a:r>
              <a:rPr lang="cs-CZ" dirty="0"/>
              <a:t> zdokonalili techniku rekombinantní DNA,</a:t>
            </a:r>
          </a:p>
          <a:p>
            <a:pPr marL="0" indent="0">
              <a:buNone/>
            </a:pPr>
            <a:r>
              <a:rPr lang="cs-CZ" dirty="0"/>
              <a:t>základ genového inženýrství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Výsledek obrázku pro see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see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9" y="1731516"/>
            <a:ext cx="1911251" cy="12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wild species av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76" y="358071"/>
            <a:ext cx="2060168" cy="13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ternativní popis obrázku chyb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47" y="2084251"/>
            <a:ext cx="1715646" cy="12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99" y="5650029"/>
            <a:ext cx="2013285" cy="12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ohen rec ombina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06" y="4402511"/>
            <a:ext cx="2659494" cy="21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mend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51899"/>
            <a:ext cx="2000385" cy="20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4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94406" y="685316"/>
            <a:ext cx="7902440" cy="1507067"/>
          </a:xfrm>
        </p:spPr>
        <p:txBody>
          <a:bodyPr/>
          <a:lstStyle/>
          <a:p>
            <a:r>
              <a:rPr lang="cs-CZ" dirty="0"/>
              <a:t>Biotechnologie a zemědělství – vývoj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9800" y="2018211"/>
            <a:ext cx="8534400" cy="3615267"/>
          </a:xfrm>
        </p:spPr>
        <p:txBody>
          <a:bodyPr>
            <a:normAutofit/>
          </a:bodyPr>
          <a:lstStyle/>
          <a:p>
            <a:r>
              <a:rPr lang="cs-CZ" dirty="0"/>
              <a:t>80. l. 20 st. – inzulín jako první produkt moderní biotechnologie. Rostlinní šlechtitelé aplikují nové metody do biotechnologie rostlin.</a:t>
            </a:r>
          </a:p>
          <a:p>
            <a:r>
              <a:rPr lang="cs-CZ" dirty="0"/>
              <a:t>1996 – první </a:t>
            </a:r>
            <a:r>
              <a:rPr lang="cs-CZ" dirty="0" err="1"/>
              <a:t>biotech</a:t>
            </a:r>
            <a:r>
              <a:rPr lang="cs-CZ" dirty="0"/>
              <a:t> plodiny komercializovány (rajče s opožděným dozráváním)</a:t>
            </a:r>
          </a:p>
          <a:p>
            <a:r>
              <a:rPr lang="cs-CZ" dirty="0"/>
              <a:t>Od roku 1996 pěstování dalších </a:t>
            </a:r>
            <a:r>
              <a:rPr lang="cs-CZ" dirty="0" err="1"/>
              <a:t>biotech</a:t>
            </a:r>
            <a:r>
              <a:rPr lang="cs-CZ" dirty="0"/>
              <a:t> plodin: kukuřice, sójové boby, bavlna, řepka olejka, papája a další… po celém světě (v r. 2007 bylo geneticky transformováno cca. 140 druhů krytosemenných rostlin)</a:t>
            </a:r>
          </a:p>
          <a:p>
            <a:r>
              <a:rPr lang="cs-CZ" dirty="0"/>
              <a:t>Současnost – vývoj nových technik (např. editace genomu, umlčování genů, transformace plastidů, …)</a:t>
            </a:r>
          </a:p>
        </p:txBody>
      </p:sp>
    </p:spTree>
    <p:extLst>
      <p:ext uri="{BB962C8B-B14F-4D97-AF65-F5344CB8AC3E}">
        <p14:creationId xmlns:p14="http://schemas.microsoft.com/office/powerpoint/2010/main" val="97019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429" t="15238" r="27215" b="8063"/>
          <a:stretch/>
        </p:blipFill>
        <p:spPr>
          <a:xfrm>
            <a:off x="2664821" y="125128"/>
            <a:ext cx="6461611" cy="64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928" t="18794" r="25429" b="13016"/>
          <a:stretch/>
        </p:blipFill>
        <p:spPr>
          <a:xfrm>
            <a:off x="2392564" y="624110"/>
            <a:ext cx="8982377" cy="57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4500" t="14095" r="28214" b="8952"/>
          <a:stretch/>
        </p:blipFill>
        <p:spPr>
          <a:xfrm>
            <a:off x="2264228" y="624110"/>
            <a:ext cx="7746962" cy="58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500" t="16254" r="26285" b="8317"/>
          <a:stretch/>
        </p:blipFill>
        <p:spPr>
          <a:xfrm>
            <a:off x="1889760" y="522513"/>
            <a:ext cx="9127602" cy="62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8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072" t="18921" r="28214" b="14032"/>
          <a:stretch/>
        </p:blipFill>
        <p:spPr>
          <a:xfrm>
            <a:off x="2464525" y="624110"/>
            <a:ext cx="7950692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714" t="19048" r="26643" b="11873"/>
          <a:stretch/>
        </p:blipFill>
        <p:spPr>
          <a:xfrm>
            <a:off x="2589212" y="539932"/>
            <a:ext cx="8567552" cy="55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07933" y="2127185"/>
            <a:ext cx="8807115" cy="379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4703" y="394303"/>
            <a:ext cx="8534400" cy="1507067"/>
          </a:xfrm>
        </p:spPr>
        <p:txBody>
          <a:bodyPr/>
          <a:lstStyle/>
          <a:p>
            <a:r>
              <a:rPr lang="cs-CZ" dirty="0"/>
              <a:t>Vědecké kořeny moderních rostlinných biotechnologií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252" y="2560320"/>
            <a:ext cx="7709852" cy="2107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1. tkáňové kultury (</a:t>
            </a:r>
            <a:r>
              <a:rPr lang="cs-CZ" sz="2800" i="1" dirty="0">
                <a:solidFill>
                  <a:srgbClr val="FFFF00"/>
                </a:solidFill>
              </a:rPr>
              <a:t>in vitro</a:t>
            </a:r>
            <a:r>
              <a:rPr lang="cs-CZ" sz="2800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2. regenerace rostlin z jednotlivých somatických buněk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3. studium nemoci „</a:t>
            </a:r>
            <a:r>
              <a:rPr lang="cs-CZ" sz="2800" dirty="0" err="1">
                <a:solidFill>
                  <a:srgbClr val="FFFF00"/>
                </a:solidFill>
              </a:rPr>
              <a:t>crown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err="1">
                <a:solidFill>
                  <a:srgbClr val="FFFF00"/>
                </a:solidFill>
              </a:rPr>
              <a:t>gall</a:t>
            </a:r>
            <a:r>
              <a:rPr lang="cs-CZ" sz="2800" dirty="0">
                <a:solidFill>
                  <a:srgbClr val="FFFF00"/>
                </a:solidFill>
              </a:rPr>
              <a:t>“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4. vývoj technik cílené genové manipulace</a:t>
            </a:r>
          </a:p>
        </p:txBody>
      </p:sp>
    </p:spTree>
    <p:extLst>
      <p:ext uri="{BB962C8B-B14F-4D97-AF65-F5344CB8AC3E}">
        <p14:creationId xmlns:p14="http://schemas.microsoft.com/office/powerpoint/2010/main" val="37604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365" y="531222"/>
            <a:ext cx="8534400" cy="836023"/>
          </a:xfrm>
        </p:spPr>
        <p:txBody>
          <a:bodyPr/>
          <a:lstStyle/>
          <a:p>
            <a:r>
              <a:rPr lang="cs-CZ" dirty="0"/>
              <a:t>Rostlinné biotechnologie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8246" y="1791789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Definition of Plant Biotechnology:</a:t>
            </a:r>
            <a:r>
              <a:rPr lang="cs-CZ" b="1" dirty="0"/>
              <a:t> </a:t>
            </a:r>
            <a:r>
              <a:rPr lang="cs-CZ" sz="1300" b="1" dirty="0"/>
              <a:t>http://www.agriinfo.in/default.aspx?page=topic&amp;superid=3&amp;topicid=1876</a:t>
            </a:r>
            <a:endParaRPr lang="en-US" sz="1300" b="1" dirty="0"/>
          </a:p>
          <a:p>
            <a:r>
              <a:rPr lang="en-US" dirty="0"/>
              <a:t>1. Biotechnology is the application of biological organisms, system or processes to manufacturing and service industries.</a:t>
            </a:r>
          </a:p>
          <a:p>
            <a:r>
              <a:rPr lang="en-US" dirty="0"/>
              <a:t>2. Biotechnology is the integrated use of biochemistry, microbiology and engineering science in order to achieve technological application of the capabilities of micro-organism, cultured tissue cells and part thereof.</a:t>
            </a:r>
          </a:p>
          <a:p>
            <a:r>
              <a:rPr lang="en-US" dirty="0"/>
              <a:t>3. Biotechnology is “a technology using biological phenomenon for copying and manufacturing various kinds of useful substances.”</a:t>
            </a:r>
          </a:p>
          <a:p>
            <a:r>
              <a:rPr lang="en-US" dirty="0"/>
              <a:t>4. Biotechnology is “the controlled use of biological agents such as micro-organisms or cellular components for beneficial use. (U.S National Science Foundation)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29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9572" y="612018"/>
            <a:ext cx="8534400" cy="1507067"/>
          </a:xfrm>
        </p:spPr>
        <p:txBody>
          <a:bodyPr/>
          <a:lstStyle/>
          <a:p>
            <a:r>
              <a:rPr lang="cs-CZ" dirty="0"/>
              <a:t>Tkáňové kultury -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96" y="1787242"/>
            <a:ext cx="8534400" cy="4661684"/>
          </a:xfrm>
        </p:spPr>
        <p:txBody>
          <a:bodyPr>
            <a:noAutofit/>
          </a:bodyPr>
          <a:lstStyle/>
          <a:p>
            <a:r>
              <a:rPr lang="cs-CZ" sz="2400" dirty="0" err="1"/>
              <a:t>Haberlandt</a:t>
            </a:r>
            <a:r>
              <a:rPr lang="cs-CZ" sz="2400" dirty="0"/>
              <a:t> 1902  - otec rostlinných tkáňových kultur</a:t>
            </a:r>
          </a:p>
          <a:p>
            <a:endParaRPr lang="cs-CZ" sz="2400" dirty="0"/>
          </a:p>
          <a:p>
            <a:r>
              <a:rPr lang="cs-CZ" sz="2400" dirty="0" err="1"/>
              <a:t>White</a:t>
            </a:r>
            <a:r>
              <a:rPr lang="cs-CZ" sz="2400" dirty="0"/>
              <a:t>  1934 – růst izolovaných </a:t>
            </a:r>
            <a:r>
              <a:rPr lang="cs-CZ" sz="2400" b="1" dirty="0"/>
              <a:t>kořenových špiček</a:t>
            </a:r>
          </a:p>
          <a:p>
            <a:r>
              <a:rPr lang="cs-CZ" sz="2400" dirty="0" err="1"/>
              <a:t>White</a:t>
            </a:r>
            <a:r>
              <a:rPr lang="cs-CZ" sz="2400" dirty="0"/>
              <a:t> 1939 – </a:t>
            </a:r>
            <a:r>
              <a:rPr lang="cs-CZ" sz="2400" b="1" dirty="0"/>
              <a:t>kalusová</a:t>
            </a:r>
            <a:r>
              <a:rPr lang="cs-CZ" sz="2400" dirty="0"/>
              <a:t> kultura </a:t>
            </a:r>
            <a:r>
              <a:rPr lang="cs-CZ" sz="2400" i="1" dirty="0" err="1"/>
              <a:t>Nicotiana</a:t>
            </a:r>
            <a:endParaRPr lang="cs-CZ" sz="2400" i="1" dirty="0"/>
          </a:p>
          <a:p>
            <a:r>
              <a:rPr lang="cs-CZ" sz="2400" dirty="0" err="1"/>
              <a:t>Skoog</a:t>
            </a:r>
            <a:r>
              <a:rPr lang="cs-CZ" sz="2400" dirty="0"/>
              <a:t> a spol. (1957)  – vliv </a:t>
            </a:r>
            <a:r>
              <a:rPr lang="cs-CZ" sz="2400" b="1" dirty="0"/>
              <a:t>auxinu</a:t>
            </a:r>
            <a:r>
              <a:rPr lang="cs-CZ" sz="2400" dirty="0"/>
              <a:t> a </a:t>
            </a:r>
            <a:r>
              <a:rPr lang="cs-CZ" sz="2400" b="1" dirty="0"/>
              <a:t>kinetinu</a:t>
            </a:r>
            <a:r>
              <a:rPr lang="cs-CZ" sz="2400" dirty="0"/>
              <a:t> na tvorbu prýtů a kořenů z kalusových shluků</a:t>
            </a:r>
          </a:p>
          <a:p>
            <a:r>
              <a:rPr lang="cs-CZ" sz="2400" dirty="0"/>
              <a:t>Steward a spol. (1958) – </a:t>
            </a:r>
            <a:r>
              <a:rPr lang="cs-CZ" sz="2400" b="1" dirty="0"/>
              <a:t>regenerace plně funkčních rostlin</a:t>
            </a:r>
            <a:r>
              <a:rPr lang="cs-CZ" sz="2400" dirty="0"/>
              <a:t> z jednotlivých buněk kalusu</a:t>
            </a:r>
          </a:p>
        </p:txBody>
      </p:sp>
    </p:spTree>
    <p:extLst>
      <p:ext uri="{BB962C8B-B14F-4D97-AF65-F5344CB8AC3E}">
        <p14:creationId xmlns:p14="http://schemas.microsoft.com/office/powerpoint/2010/main" val="423600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9408" y="369552"/>
            <a:ext cx="8534400" cy="1507067"/>
          </a:xfrm>
        </p:spPr>
        <p:txBody>
          <a:bodyPr/>
          <a:lstStyle/>
          <a:p>
            <a:r>
              <a:rPr lang="cs-CZ" dirty="0"/>
              <a:t>Regenerace celých rostlin z jednotlivých somatických buněk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4873" y="2232754"/>
            <a:ext cx="8534400" cy="3615267"/>
          </a:xfrm>
        </p:spPr>
        <p:txBody>
          <a:bodyPr>
            <a:noAutofit/>
          </a:bodyPr>
          <a:lstStyle/>
          <a:p>
            <a:r>
              <a:rPr lang="cs-CZ" sz="2400" dirty="0" err="1"/>
              <a:t>Haberlandt</a:t>
            </a:r>
            <a:r>
              <a:rPr lang="cs-CZ" sz="2400" dirty="0"/>
              <a:t> (1902) jako první pěstoval izolované somatické buňky vyšších rostlin </a:t>
            </a:r>
            <a:r>
              <a:rPr lang="cs-CZ" sz="2400" i="1" dirty="0"/>
              <a:t>in vitro</a:t>
            </a:r>
            <a:r>
              <a:rPr lang="cs-CZ" sz="2400" dirty="0"/>
              <a:t>, ale krátká životnost, žádné dělení</a:t>
            </a:r>
          </a:p>
          <a:p>
            <a:r>
              <a:rPr lang="cs-CZ" sz="2400" dirty="0" err="1"/>
              <a:t>Muir</a:t>
            </a:r>
            <a:r>
              <a:rPr lang="cs-CZ" sz="2400" dirty="0"/>
              <a:t> et al. (1958) – pěstování jednotlivých </a:t>
            </a:r>
            <a:r>
              <a:rPr lang="cs-CZ" sz="2400" b="1" dirty="0"/>
              <a:t>buněk</a:t>
            </a:r>
            <a:r>
              <a:rPr lang="cs-CZ" sz="2400" dirty="0"/>
              <a:t> </a:t>
            </a:r>
            <a:r>
              <a:rPr lang="cs-CZ" sz="2400" b="1" dirty="0"/>
              <a:t>v tekutém médiu</a:t>
            </a:r>
            <a:r>
              <a:rPr lang="cs-CZ" sz="2400" dirty="0"/>
              <a:t>, po přenesení </a:t>
            </a:r>
            <a:r>
              <a:rPr lang="cs-CZ" sz="2400" b="1" dirty="0"/>
              <a:t>na agar. médium se buňky dělily</a:t>
            </a:r>
            <a:r>
              <a:rPr lang="cs-CZ" sz="2400" dirty="0"/>
              <a:t> a vytvořily shluky, některé vytvářely </a:t>
            </a:r>
            <a:r>
              <a:rPr lang="cs-CZ" sz="2400" b="1" dirty="0"/>
              <a:t>kořeny nebo prýty</a:t>
            </a:r>
          </a:p>
          <a:p>
            <a:r>
              <a:rPr lang="cs-CZ" sz="2400" dirty="0" err="1"/>
              <a:t>Backs-Hüsemann</a:t>
            </a:r>
            <a:r>
              <a:rPr lang="cs-CZ" sz="2400" dirty="0"/>
              <a:t> and </a:t>
            </a:r>
            <a:r>
              <a:rPr lang="cs-CZ" sz="2400" dirty="0" err="1"/>
              <a:t>Reinert</a:t>
            </a:r>
            <a:r>
              <a:rPr lang="cs-CZ" sz="2400" dirty="0"/>
              <a:t>, 1970 – první pozorování </a:t>
            </a:r>
            <a:r>
              <a:rPr lang="cs-CZ" sz="2400" b="1" dirty="0"/>
              <a:t>vzniku</a:t>
            </a:r>
            <a:r>
              <a:rPr lang="cs-CZ" sz="2400" dirty="0"/>
              <a:t> </a:t>
            </a:r>
            <a:r>
              <a:rPr lang="cs-CZ" sz="2400" b="1" dirty="0"/>
              <a:t>embryí</a:t>
            </a:r>
            <a:r>
              <a:rPr lang="cs-CZ" sz="2400" dirty="0"/>
              <a:t> ze </a:t>
            </a:r>
            <a:r>
              <a:rPr lang="cs-CZ" sz="2400" b="1" dirty="0"/>
              <a:t>somatických</a:t>
            </a:r>
            <a:r>
              <a:rPr lang="cs-CZ" sz="2400" dirty="0"/>
              <a:t> buněk</a:t>
            </a:r>
          </a:p>
        </p:txBody>
      </p:sp>
    </p:spTree>
    <p:extLst>
      <p:ext uri="{BB962C8B-B14F-4D97-AF65-F5344CB8AC3E}">
        <p14:creationId xmlns:p14="http://schemas.microsoft.com/office/powerpoint/2010/main" val="370192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7949" y="568474"/>
            <a:ext cx="8534400" cy="1507067"/>
          </a:xfrm>
        </p:spPr>
        <p:txBody>
          <a:bodyPr/>
          <a:lstStyle/>
          <a:p>
            <a:r>
              <a:rPr lang="cs-CZ" dirty="0" err="1"/>
              <a:t>Crown</a:t>
            </a:r>
            <a:r>
              <a:rPr lang="cs-CZ" dirty="0"/>
              <a:t> </a:t>
            </a:r>
            <a:r>
              <a:rPr lang="cs-CZ" dirty="0" err="1"/>
              <a:t>gall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3446" y="1418257"/>
            <a:ext cx="9281602" cy="4308775"/>
          </a:xfrm>
        </p:spPr>
        <p:txBody>
          <a:bodyPr>
            <a:noAutofit/>
          </a:bodyPr>
          <a:lstStyle/>
          <a:p>
            <a:r>
              <a:rPr lang="cs-CZ" sz="2000" dirty="0"/>
              <a:t>Smith, 1907 – popis nemoci  </a:t>
            </a:r>
            <a:r>
              <a:rPr lang="cs-CZ" sz="2000" b="1" dirty="0" err="1"/>
              <a:t>crown</a:t>
            </a:r>
            <a:r>
              <a:rPr lang="cs-CZ" sz="2000" b="1" dirty="0"/>
              <a:t> </a:t>
            </a:r>
            <a:r>
              <a:rPr lang="cs-CZ" sz="2000" b="1" dirty="0" err="1"/>
              <a:t>gall</a:t>
            </a:r>
            <a:r>
              <a:rPr lang="cs-CZ" sz="2000" dirty="0"/>
              <a:t> (=bakteriální boulovitost, nádorovitost) způsobené bakterií pojmenovanou </a:t>
            </a:r>
            <a:r>
              <a:rPr lang="cs-CZ" sz="2000" i="1" dirty="0" err="1"/>
              <a:t>Bacterium</a:t>
            </a:r>
            <a:r>
              <a:rPr lang="cs-CZ" sz="2000" i="1" dirty="0"/>
              <a:t> </a:t>
            </a:r>
            <a:r>
              <a:rPr lang="cs-CZ" sz="2000" i="1" dirty="0" err="1"/>
              <a:t>tumefaciens</a:t>
            </a:r>
            <a:r>
              <a:rPr lang="cs-CZ" sz="2000" dirty="0"/>
              <a:t>, která později přejmenována na </a:t>
            </a:r>
            <a:r>
              <a:rPr lang="cs-CZ" sz="2000" b="1" i="1" dirty="0" err="1"/>
              <a:t>Agrobacterium</a:t>
            </a:r>
            <a:r>
              <a:rPr lang="cs-CZ" sz="2000" i="1" dirty="0"/>
              <a:t> </a:t>
            </a:r>
            <a:r>
              <a:rPr lang="cs-CZ" sz="2000" b="1" i="1" dirty="0" err="1"/>
              <a:t>tumefaciens</a:t>
            </a:r>
            <a:endParaRPr lang="cs-CZ" sz="2000" b="1" i="1" dirty="0"/>
          </a:p>
          <a:p>
            <a:r>
              <a:rPr lang="cs-CZ" sz="2000" dirty="0"/>
              <a:t>Smith srovnával </a:t>
            </a:r>
            <a:r>
              <a:rPr lang="cs-CZ" sz="2000" dirty="0" err="1"/>
              <a:t>crown</a:t>
            </a:r>
            <a:r>
              <a:rPr lang="cs-CZ" sz="2000" dirty="0"/>
              <a:t> </a:t>
            </a:r>
            <a:r>
              <a:rPr lang="cs-CZ" sz="2000" dirty="0" err="1"/>
              <a:t>gall</a:t>
            </a:r>
            <a:r>
              <a:rPr lang="cs-CZ" sz="2000" dirty="0"/>
              <a:t> nemoc s rakovinovým bujením u lidí</a:t>
            </a:r>
          </a:p>
          <a:p>
            <a:r>
              <a:rPr lang="cs-CZ" sz="2000" dirty="0"/>
              <a:t>Objev tvorby sekundárních nádorů, které byly indukovány bakterií, ale bakterii neobsahovaly (</a:t>
            </a:r>
            <a:r>
              <a:rPr lang="cs-CZ" sz="2000" dirty="0" err="1"/>
              <a:t>White</a:t>
            </a:r>
            <a:r>
              <a:rPr lang="cs-CZ" sz="2000" dirty="0"/>
              <a:t> and Braun 1941)</a:t>
            </a:r>
          </a:p>
          <a:p>
            <a:r>
              <a:rPr lang="cs-CZ" sz="2000" dirty="0"/>
              <a:t>Objev </a:t>
            </a:r>
            <a:r>
              <a:rPr lang="cs-CZ" sz="2000" b="1" dirty="0" err="1"/>
              <a:t>oktopinů</a:t>
            </a:r>
            <a:r>
              <a:rPr lang="cs-CZ" sz="2000" dirty="0"/>
              <a:t> a </a:t>
            </a:r>
            <a:r>
              <a:rPr lang="cs-CZ" sz="2000" b="1" dirty="0" err="1"/>
              <a:t>nopalinů</a:t>
            </a:r>
            <a:r>
              <a:rPr lang="cs-CZ" sz="2000" dirty="0"/>
              <a:t> v rostlinách, které nakaženy </a:t>
            </a:r>
            <a:r>
              <a:rPr lang="cs-CZ" sz="2000" i="1" dirty="0" err="1"/>
              <a:t>Agrobacteriem</a:t>
            </a:r>
            <a:endParaRPr lang="cs-CZ" sz="2000" i="1" dirty="0"/>
          </a:p>
          <a:p>
            <a:r>
              <a:rPr lang="cs-CZ" sz="2000" dirty="0"/>
              <a:t>1969 – přenos virulence z virulentního na nevirulentní (saprofytický) kmen </a:t>
            </a:r>
            <a:r>
              <a:rPr lang="cs-CZ" sz="2000" i="1" dirty="0" err="1"/>
              <a:t>Agrobacterium</a:t>
            </a:r>
            <a:r>
              <a:rPr lang="cs-CZ" sz="2000" dirty="0"/>
              <a:t>, návrh možného </a:t>
            </a:r>
            <a:r>
              <a:rPr lang="cs-CZ" sz="2000" b="1" dirty="0"/>
              <a:t>přenosu</a:t>
            </a:r>
            <a:r>
              <a:rPr lang="cs-CZ" sz="2000" dirty="0"/>
              <a:t> </a:t>
            </a:r>
            <a:r>
              <a:rPr lang="cs-CZ" sz="2000" b="1" dirty="0"/>
              <a:t>DNA</a:t>
            </a:r>
          </a:p>
          <a:p>
            <a:r>
              <a:rPr lang="cs-CZ" sz="2000" dirty="0"/>
              <a:t>1974 – objev </a:t>
            </a:r>
            <a:r>
              <a:rPr lang="cs-CZ" sz="2000" b="1" dirty="0" err="1"/>
              <a:t>plasmidu</a:t>
            </a:r>
            <a:r>
              <a:rPr lang="cs-CZ" sz="2000" dirty="0"/>
              <a:t>, který je odpovědný za virulenci </a:t>
            </a:r>
            <a:r>
              <a:rPr lang="cs-CZ" sz="2000" i="1" dirty="0" err="1"/>
              <a:t>Agrobacterium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76733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46657" y="620726"/>
            <a:ext cx="8534400" cy="1507067"/>
          </a:xfrm>
        </p:spPr>
        <p:txBody>
          <a:bodyPr/>
          <a:lstStyle/>
          <a:p>
            <a:r>
              <a:rPr lang="cs-CZ" dirty="0" err="1"/>
              <a:t>Crown</a:t>
            </a:r>
            <a:r>
              <a:rPr lang="cs-CZ" dirty="0"/>
              <a:t> </a:t>
            </a:r>
            <a:r>
              <a:rPr lang="cs-CZ" dirty="0" err="1"/>
              <a:t>gall</a:t>
            </a:r>
            <a:r>
              <a:rPr lang="cs-CZ" dirty="0"/>
              <a:t>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6395" y="1762033"/>
            <a:ext cx="8534400" cy="4571390"/>
          </a:xfrm>
        </p:spPr>
        <p:txBody>
          <a:bodyPr>
            <a:noAutofit/>
          </a:bodyPr>
          <a:lstStyle/>
          <a:p>
            <a:r>
              <a:rPr lang="cs-CZ" sz="2000" dirty="0"/>
              <a:t>1978 – zjistilo se, že do rostlin je přenesena pouze část </a:t>
            </a:r>
            <a:r>
              <a:rPr lang="cs-CZ" sz="2000" dirty="0" err="1"/>
              <a:t>plasmidu</a:t>
            </a:r>
            <a:r>
              <a:rPr lang="cs-CZ" sz="2000" dirty="0"/>
              <a:t>, definování termínů </a:t>
            </a:r>
            <a:r>
              <a:rPr lang="cs-CZ" sz="2000" b="1" dirty="0"/>
              <a:t>Ti</a:t>
            </a:r>
            <a:r>
              <a:rPr lang="cs-CZ" sz="2000" dirty="0"/>
              <a:t> </a:t>
            </a:r>
            <a:r>
              <a:rPr lang="cs-CZ" sz="2000" b="1" dirty="0" err="1"/>
              <a:t>plasmid</a:t>
            </a:r>
            <a:r>
              <a:rPr lang="cs-CZ" sz="2000" dirty="0"/>
              <a:t> a </a:t>
            </a:r>
            <a:r>
              <a:rPr lang="cs-CZ" sz="2000" b="1" dirty="0"/>
              <a:t>T-DNA</a:t>
            </a:r>
          </a:p>
          <a:p>
            <a:r>
              <a:rPr lang="cs-CZ" sz="2000" dirty="0"/>
              <a:t>1980 – T-DNA pouze v </a:t>
            </a:r>
            <a:r>
              <a:rPr lang="cs-CZ" sz="2000" b="1" dirty="0"/>
              <a:t>jaderném</a:t>
            </a:r>
            <a:r>
              <a:rPr lang="cs-CZ" sz="2000" dirty="0"/>
              <a:t> genomu</a:t>
            </a:r>
          </a:p>
          <a:p>
            <a:r>
              <a:rPr lang="cs-CZ" sz="2000" dirty="0"/>
              <a:t>1984 – </a:t>
            </a:r>
            <a:r>
              <a:rPr lang="cs-CZ" sz="2000" b="1" dirty="0"/>
              <a:t>geny</a:t>
            </a:r>
            <a:r>
              <a:rPr lang="cs-CZ" sz="2000" dirty="0"/>
              <a:t> na </a:t>
            </a:r>
            <a:r>
              <a:rPr lang="cs-CZ" sz="2000" dirty="0" err="1"/>
              <a:t>plazmidu</a:t>
            </a:r>
            <a:r>
              <a:rPr lang="cs-CZ" sz="2000" dirty="0"/>
              <a:t>, které kódují </a:t>
            </a:r>
            <a:r>
              <a:rPr lang="cs-CZ" sz="2000" b="1" dirty="0"/>
              <a:t>syntézu</a:t>
            </a:r>
            <a:r>
              <a:rPr lang="cs-CZ" sz="2000" dirty="0"/>
              <a:t> </a:t>
            </a:r>
            <a:r>
              <a:rPr lang="cs-CZ" sz="2000" b="1" dirty="0"/>
              <a:t>auxinu</a:t>
            </a:r>
            <a:r>
              <a:rPr lang="cs-CZ" sz="2000" dirty="0"/>
              <a:t> a </a:t>
            </a:r>
            <a:r>
              <a:rPr lang="cs-CZ" sz="2000" b="1" dirty="0"/>
              <a:t>cytokininu</a:t>
            </a:r>
          </a:p>
          <a:p>
            <a:r>
              <a:rPr lang="cs-CZ" sz="2000" dirty="0"/>
              <a:t>Vytvoření „</a:t>
            </a:r>
            <a:r>
              <a:rPr lang="cs-CZ" sz="2000" b="1" dirty="0"/>
              <a:t>odzbrojeného</a:t>
            </a:r>
            <a:r>
              <a:rPr lang="cs-CZ" sz="2000" dirty="0"/>
              <a:t>“ </a:t>
            </a:r>
            <a:r>
              <a:rPr lang="cs-CZ" sz="2000" dirty="0" err="1"/>
              <a:t>plasmidu</a:t>
            </a:r>
            <a:r>
              <a:rPr lang="cs-CZ" sz="2000" dirty="0"/>
              <a:t> (bez indukce nádorů, kořenů nebo prýtů) – předpoklad pro využití Ti </a:t>
            </a:r>
            <a:r>
              <a:rPr lang="cs-CZ" sz="2000" dirty="0" err="1"/>
              <a:t>plasmidu</a:t>
            </a:r>
            <a:r>
              <a:rPr lang="cs-CZ" sz="2000" dirty="0"/>
              <a:t> jako vektoru pro zavedení vybraných genů do genomu rostlin (1981)</a:t>
            </a:r>
          </a:p>
          <a:p>
            <a:r>
              <a:rPr lang="cs-CZ" sz="2000" dirty="0"/>
              <a:t>Některé rostliny rezistentní vůči </a:t>
            </a:r>
            <a:r>
              <a:rPr lang="cs-CZ" sz="2000" i="1" dirty="0" err="1"/>
              <a:t>Agrobacterium</a:t>
            </a:r>
            <a:r>
              <a:rPr lang="cs-CZ" sz="2000" dirty="0"/>
              <a:t>, proto vývoj dalších metod pro zavedení DNA do rostlinných buněk (</a:t>
            </a:r>
            <a:r>
              <a:rPr lang="cs-CZ" sz="2000" dirty="0" err="1"/>
              <a:t>elektroporace</a:t>
            </a:r>
            <a:r>
              <a:rPr lang="cs-CZ" sz="2000" dirty="0"/>
              <a:t>, </a:t>
            </a:r>
            <a:r>
              <a:rPr lang="cs-CZ" sz="2000" dirty="0" err="1"/>
              <a:t>mikroinjekce</a:t>
            </a:r>
            <a:r>
              <a:rPr lang="cs-CZ" sz="2000" dirty="0"/>
              <a:t>, </a:t>
            </a:r>
            <a:r>
              <a:rPr lang="cs-CZ" sz="2000" dirty="0" err="1"/>
              <a:t>biolistika</a:t>
            </a:r>
            <a:r>
              <a:rPr lang="cs-CZ" sz="2000" dirty="0"/>
              <a:t>/bombardování částicemi…)</a:t>
            </a:r>
          </a:p>
        </p:txBody>
      </p:sp>
    </p:spTree>
    <p:extLst>
      <p:ext uri="{BB962C8B-B14F-4D97-AF65-F5344CB8AC3E}">
        <p14:creationId xmlns:p14="http://schemas.microsoft.com/office/powerpoint/2010/main" val="186162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Genomové editace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88167" y="2133600"/>
            <a:ext cx="10212405" cy="3777622"/>
          </a:xfrm>
        </p:spPr>
        <p:txBody>
          <a:bodyPr>
            <a:normAutofit/>
          </a:bodyPr>
          <a:lstStyle/>
          <a:p>
            <a:r>
              <a:rPr lang="cs-CZ" sz="2800" dirty="0"/>
              <a:t>1996 – technika </a:t>
            </a:r>
            <a:r>
              <a:rPr lang="cs-CZ" sz="2800" dirty="0" err="1"/>
              <a:t>Zinc</a:t>
            </a:r>
            <a:r>
              <a:rPr lang="cs-CZ" sz="2800" dirty="0"/>
              <a:t> </a:t>
            </a:r>
            <a:r>
              <a:rPr lang="cs-CZ" sz="2800" dirty="0" err="1"/>
              <a:t>finger</a:t>
            </a:r>
            <a:r>
              <a:rPr lang="cs-CZ" sz="2800" dirty="0"/>
              <a:t> nukleázy (</a:t>
            </a:r>
            <a:r>
              <a:rPr lang="cs-CZ" sz="2800" dirty="0" err="1"/>
              <a:t>ZFNs</a:t>
            </a:r>
            <a:r>
              <a:rPr lang="cs-CZ" sz="2800" dirty="0"/>
              <a:t>) </a:t>
            </a:r>
          </a:p>
          <a:p>
            <a:r>
              <a:rPr lang="cs-CZ" sz="2800" dirty="0"/>
              <a:t>2010 -využití </a:t>
            </a:r>
            <a:r>
              <a:rPr lang="cs-CZ" sz="2800" dirty="0" err="1"/>
              <a:t>TALENs</a:t>
            </a:r>
            <a:r>
              <a:rPr lang="cs-CZ" sz="2800" dirty="0"/>
              <a:t> (</a:t>
            </a:r>
            <a:r>
              <a:rPr lang="cs-CZ" sz="2800" dirty="0" err="1"/>
              <a:t>Transcription</a:t>
            </a:r>
            <a:r>
              <a:rPr lang="cs-CZ" sz="2800" dirty="0"/>
              <a:t> </a:t>
            </a:r>
            <a:r>
              <a:rPr lang="cs-CZ" sz="2800" dirty="0" err="1"/>
              <a:t>activator-like</a:t>
            </a:r>
            <a:r>
              <a:rPr lang="cs-CZ" sz="2800" dirty="0"/>
              <a:t> </a:t>
            </a:r>
            <a:r>
              <a:rPr lang="cs-CZ" sz="2800" dirty="0" err="1"/>
              <a:t>effector</a:t>
            </a:r>
            <a:r>
              <a:rPr lang="cs-CZ" sz="2800" dirty="0"/>
              <a:t> </a:t>
            </a:r>
            <a:r>
              <a:rPr lang="cs-CZ" sz="2800" dirty="0" err="1"/>
              <a:t>nucleases</a:t>
            </a:r>
            <a:r>
              <a:rPr lang="cs-CZ" sz="2800" dirty="0"/>
              <a:t>)</a:t>
            </a:r>
          </a:p>
          <a:p>
            <a:r>
              <a:rPr lang="cs-CZ" sz="2800" dirty="0"/>
              <a:t>2013 - technika CRISPR/</a:t>
            </a:r>
            <a:r>
              <a:rPr lang="cs-CZ" sz="2800" dirty="0" err="1"/>
              <a:t>Cas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5739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gmo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18" y="489484"/>
            <a:ext cx="58102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4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9238" y="672978"/>
            <a:ext cx="9905411" cy="1507067"/>
          </a:xfrm>
        </p:spPr>
        <p:txBody>
          <a:bodyPr/>
          <a:lstStyle/>
          <a:p>
            <a:r>
              <a:rPr lang="cs-CZ" b="1" dirty="0"/>
              <a:t>Biotechnologie v širším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1756" y="1704338"/>
            <a:ext cx="8534400" cy="421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Nové biotechnologie mohou být klasifikovány do 4 širších kategorií: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en-US" sz="2000" dirty="0"/>
              <a:t>1. </a:t>
            </a:r>
            <a:r>
              <a:rPr lang="cs-CZ" sz="2000" dirty="0"/>
              <a:t>Techniky pro </a:t>
            </a:r>
            <a:r>
              <a:rPr lang="cs-CZ" sz="2000" b="1" dirty="0"/>
              <a:t>buněčné a tkáňové kultury</a:t>
            </a:r>
            <a:r>
              <a:rPr lang="cs-CZ" sz="2000" dirty="0"/>
              <a:t> významné pro zemědělství.</a:t>
            </a:r>
            <a:endParaRPr lang="en-US" sz="2000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en-US" sz="2000" dirty="0"/>
              <a:t>2. </a:t>
            </a:r>
            <a:r>
              <a:rPr lang="cs-CZ" sz="2000" dirty="0"/>
              <a:t>Technologický vývoj spojený s </a:t>
            </a:r>
            <a:r>
              <a:rPr lang="cs-CZ" sz="2000" b="1" dirty="0"/>
              <a:t>fermentačními procesy</a:t>
            </a:r>
            <a:r>
              <a:rPr lang="cs-CZ" sz="2000" dirty="0"/>
              <a:t>, obzvláště v chemickém sektoru včetně tzv. </a:t>
            </a:r>
            <a:r>
              <a:rPr lang="cs-CZ" sz="2000" b="1" dirty="0"/>
              <a:t>technik imobilizace enzymů</a:t>
            </a:r>
            <a:r>
              <a:rPr lang="cs-CZ" sz="2000" dirty="0"/>
              <a:t>. Význam pro různá odvětví, např. produkce enzymů a aminokyselin. </a:t>
            </a:r>
            <a:endParaRPr lang="en-US" sz="2000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en-US" sz="2000" dirty="0"/>
              <a:t>3. </a:t>
            </a:r>
            <a:r>
              <a:rPr lang="cs-CZ" sz="2000" dirty="0"/>
              <a:t>Techniky, které aplikují </a:t>
            </a:r>
            <a:r>
              <a:rPr lang="cs-CZ" sz="2000" b="1" dirty="0"/>
              <a:t>mikrobiologii</a:t>
            </a:r>
            <a:r>
              <a:rPr lang="cs-CZ" sz="2000" dirty="0"/>
              <a:t> pro sledování, výběr a kultivaci buněk a mikroorganismů.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cs-CZ" sz="2000" dirty="0"/>
              <a:t>	</a:t>
            </a:r>
            <a:r>
              <a:rPr lang="en-US" sz="2000" dirty="0"/>
              <a:t>4. </a:t>
            </a:r>
            <a:r>
              <a:rPr lang="cs-CZ" sz="2000" dirty="0"/>
              <a:t>Techniky pro </a:t>
            </a:r>
            <a:r>
              <a:rPr lang="cs-CZ" sz="2000" b="1" u="sng" dirty="0"/>
              <a:t>manipulaci a přenos genetického materiálu</a:t>
            </a:r>
            <a:r>
              <a:rPr lang="cs-CZ" sz="20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79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4406" y="577183"/>
            <a:ext cx="8534400" cy="1507067"/>
          </a:xfrm>
        </p:spPr>
        <p:txBody>
          <a:bodyPr/>
          <a:lstStyle/>
          <a:p>
            <a:r>
              <a:rPr lang="cs-CZ" dirty="0"/>
              <a:t>Vztah k dalším vědním disciplínám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4601" y="1866536"/>
            <a:ext cx="8534400" cy="4620891"/>
          </a:xfrm>
        </p:spPr>
        <p:txBody>
          <a:bodyPr>
            <a:noAutofit/>
          </a:bodyPr>
          <a:lstStyle/>
          <a:p>
            <a:r>
              <a:rPr lang="cs-CZ" sz="2400" dirty="0"/>
              <a:t>Tkáňové kultury</a:t>
            </a:r>
          </a:p>
          <a:p>
            <a:r>
              <a:rPr lang="cs-CZ" sz="2400" dirty="0"/>
              <a:t>Genetika a molekulární biologie (extrakce DNA, PCR, </a:t>
            </a:r>
            <a:r>
              <a:rPr lang="cs-CZ" sz="2400" dirty="0" err="1"/>
              <a:t>sekvenace</a:t>
            </a:r>
            <a:r>
              <a:rPr lang="cs-CZ" sz="2400" dirty="0"/>
              <a:t>…)</a:t>
            </a:r>
          </a:p>
          <a:p>
            <a:r>
              <a:rPr lang="cs-CZ" sz="2400" dirty="0"/>
              <a:t>Hybridizace a monoklonální protilátky (ELISA)</a:t>
            </a:r>
          </a:p>
          <a:p>
            <a:r>
              <a:rPr lang="cs-CZ" sz="2400" dirty="0"/>
              <a:t>Medicína (vakcíny)</a:t>
            </a:r>
          </a:p>
          <a:p>
            <a:r>
              <a:rPr lang="cs-CZ" sz="2400" dirty="0"/>
              <a:t>Proteinové inženýrství</a:t>
            </a:r>
          </a:p>
          <a:p>
            <a:r>
              <a:rPr lang="cs-CZ" sz="2400" dirty="0"/>
              <a:t>Zemědělství (nové odrůdy s různou odolností, vyšším výnosem…)</a:t>
            </a:r>
          </a:p>
          <a:p>
            <a:r>
              <a:rPr lang="cs-CZ" sz="2400" dirty="0"/>
              <a:t>Životní prostředí (</a:t>
            </a:r>
            <a:r>
              <a:rPr lang="cs-CZ" sz="2400" dirty="0" err="1"/>
              <a:t>remediace</a:t>
            </a:r>
            <a:r>
              <a:rPr lang="cs-CZ" sz="2400" dirty="0"/>
              <a:t>, konzervace diverzity druhů…)</a:t>
            </a:r>
          </a:p>
        </p:txBody>
      </p:sp>
    </p:spTree>
    <p:extLst>
      <p:ext uri="{BB962C8B-B14F-4D97-AF65-F5344CB8AC3E}">
        <p14:creationId xmlns:p14="http://schemas.microsoft.com/office/powerpoint/2010/main" val="108592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1492" y="605401"/>
            <a:ext cx="9422314" cy="1507067"/>
          </a:xfrm>
        </p:spPr>
        <p:txBody>
          <a:bodyPr/>
          <a:lstStyle/>
          <a:p>
            <a:r>
              <a:rPr lang="cs-CZ" dirty="0"/>
              <a:t>Moderní rostlinné biotechnologie a lidé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Nyní na Zemi asi 7,5 miliardy lidí, v roce 2050 bude více než 9 miliard</a:t>
            </a:r>
          </a:p>
          <a:p>
            <a:r>
              <a:rPr lang="cs-CZ" dirty="0"/>
              <a:t>Bude třeba zvýšit produkci potravin o více než 60%</a:t>
            </a:r>
          </a:p>
        </p:txBody>
      </p:sp>
      <p:pic>
        <p:nvPicPr>
          <p:cNvPr id="1026" name="Picture 2" descr="a diagram showing the growth in the number of people farmers feed per year. a farmer fed 9 people in 1930 and a 155 peopl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3093537"/>
            <a:ext cx="5476512" cy="27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33237" y="5818980"/>
            <a:ext cx="3608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http://www.glassbarn.org/indiana-farming/technology</a:t>
            </a:r>
          </a:p>
        </p:txBody>
      </p:sp>
    </p:spTree>
    <p:extLst>
      <p:ext uri="{BB962C8B-B14F-4D97-AF65-F5344CB8AC3E}">
        <p14:creationId xmlns:p14="http://schemas.microsoft.com/office/powerpoint/2010/main" val="53090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rostlinné biotechnologie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8329" y="1690688"/>
            <a:ext cx="8358048" cy="4776343"/>
          </a:xfrm>
        </p:spPr>
        <p:txBody>
          <a:bodyPr>
            <a:normAutofit/>
          </a:bodyPr>
          <a:lstStyle/>
          <a:p>
            <a:r>
              <a:rPr lang="cs-CZ" dirty="0"/>
              <a:t>Zemědělství, potravinářský a farmaceutický průmysl</a:t>
            </a:r>
          </a:p>
          <a:p>
            <a:r>
              <a:rPr lang="cs-CZ" dirty="0"/>
              <a:t>Geneticky modifikované organismy (GMO)</a:t>
            </a:r>
          </a:p>
          <a:p>
            <a:r>
              <a:rPr lang="cs-CZ" dirty="0"/>
              <a:t>Molekulární „</a:t>
            </a:r>
            <a:r>
              <a:rPr lang="cs-CZ" dirty="0" err="1"/>
              <a:t>farming</a:t>
            </a:r>
            <a:r>
              <a:rPr lang="cs-CZ" dirty="0"/>
              <a:t>“</a:t>
            </a:r>
          </a:p>
          <a:p>
            <a:r>
              <a:rPr lang="cs-CZ" dirty="0"/>
              <a:t>Trvale udržitelné zemědělské strategie</a:t>
            </a:r>
          </a:p>
          <a:p>
            <a:r>
              <a:rPr lang="cs-CZ" dirty="0"/>
              <a:t>Produkce plodin pro zelenou energii</a:t>
            </a:r>
          </a:p>
          <a:p>
            <a:r>
              <a:rPr lang="cs-CZ" dirty="0"/>
              <a:t>Vývoj biologicky kontrolovaných strategií pro náhradu nebo omezení použití toxických pesticidů</a:t>
            </a:r>
          </a:p>
          <a:p>
            <a:r>
              <a:rPr lang="cs-CZ" dirty="0"/>
              <a:t>Vývoj systémů podporujících život ve vesmíru</a:t>
            </a:r>
          </a:p>
          <a:p>
            <a:r>
              <a:rPr lang="cs-CZ" dirty="0"/>
              <a:t> Vývoj rostlinných produktů pro využití v medicíně</a:t>
            </a:r>
          </a:p>
          <a:p>
            <a:pPr marL="914400" lvl="2" indent="0">
              <a:buNone/>
            </a:pPr>
            <a:r>
              <a:rPr lang="cs-CZ" dirty="0"/>
              <a:t>							(</a:t>
            </a:r>
            <a:r>
              <a:rPr lang="cs-CZ" dirty="0" err="1"/>
              <a:t>Kirakosyan</a:t>
            </a:r>
            <a:r>
              <a:rPr lang="cs-CZ" dirty="0"/>
              <a:t> et al., 2009)</a:t>
            </a:r>
          </a:p>
        </p:txBody>
      </p:sp>
    </p:spTree>
    <p:extLst>
      <p:ext uri="{BB962C8B-B14F-4D97-AF65-F5344CB8AC3E}">
        <p14:creationId xmlns:p14="http://schemas.microsoft.com/office/powerpoint/2010/main" val="48669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071" t="20435" r="26428" b="9907"/>
          <a:stretch/>
        </p:blipFill>
        <p:spPr>
          <a:xfrm>
            <a:off x="1837509" y="551058"/>
            <a:ext cx="8301786" cy="55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6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technology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24" y="294231"/>
            <a:ext cx="4855312" cy="64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560526" y="5934670"/>
            <a:ext cx="30425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http://www.biologydiscussion.com/biotechnology/things-to-know/biotechnology-10-things-to-know-about-biotechnology/9625</a:t>
            </a:r>
          </a:p>
        </p:txBody>
      </p:sp>
    </p:spTree>
    <p:extLst>
      <p:ext uri="{BB962C8B-B14F-4D97-AF65-F5344CB8AC3E}">
        <p14:creationId xmlns:p14="http://schemas.microsoft.com/office/powerpoint/2010/main" val="55907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croplife-r9qnrxt3qxgjra4.netdna-ssl.com/wp-content/uploads/2014/04/Infographic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5"/>
            <a:ext cx="5997128" cy="66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586340" y="6483922"/>
            <a:ext cx="30684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https://croplife.org/plant-biotechnology/benefits-2/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72DF77-29B7-46A9-A462-733B58B8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8" y="-40798"/>
            <a:ext cx="5302387" cy="68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1671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1625</TotalTime>
  <Words>1035</Words>
  <Application>Microsoft Office PowerPoint</Application>
  <PresentationFormat>Širokoúhlá obrazovka</PresentationFormat>
  <Paragraphs>91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Stébla</vt:lpstr>
      <vt:lpstr>Bi8670 Principy rostlinných biotechnologií     Úvod a historie</vt:lpstr>
      <vt:lpstr>Rostlinné biotechnologie</vt:lpstr>
      <vt:lpstr>Biotechnologie v širším pojetí</vt:lpstr>
      <vt:lpstr>Vztah k dalším vědním disciplínám</vt:lpstr>
      <vt:lpstr>Moderní rostlinné biotechnologie a lidé</vt:lpstr>
      <vt:lpstr>Moderní rostlinné biotechnologie</vt:lpstr>
      <vt:lpstr>Prezentace aplikace PowerPoint</vt:lpstr>
      <vt:lpstr>Prezentace aplikace PowerPoint</vt:lpstr>
      <vt:lpstr>Prezentace aplikace PowerPoint</vt:lpstr>
      <vt:lpstr>Troška historie…</vt:lpstr>
      <vt:lpstr>Biotechnologie a zemědělství – vývoj I.</vt:lpstr>
      <vt:lpstr>Biotechnologie a zemědělství – vývoj 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Vědecké kořeny moderních rostlinných biotechnologií</vt:lpstr>
      <vt:lpstr>Tkáňové kultury - vývoj</vt:lpstr>
      <vt:lpstr>Regenerace celých rostlin z jednotlivých somatických buněk</vt:lpstr>
      <vt:lpstr>Crown gall I.</vt:lpstr>
      <vt:lpstr>Crown gall II.</vt:lpstr>
      <vt:lpstr>Genomové editace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a historie</dc:title>
  <dc:creator>Admin</dc:creator>
  <cp:lastModifiedBy>Hana Cempírková</cp:lastModifiedBy>
  <cp:revision>42</cp:revision>
  <dcterms:created xsi:type="dcterms:W3CDTF">2017-10-19T12:25:39Z</dcterms:created>
  <dcterms:modified xsi:type="dcterms:W3CDTF">2022-02-16T22:41:11Z</dcterms:modified>
</cp:coreProperties>
</file>