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5"/>
  </p:notesMasterIdLst>
  <p:sldIdLst>
    <p:sldId id="256" r:id="rId3"/>
    <p:sldId id="261" r:id="rId4"/>
    <p:sldId id="319" r:id="rId5"/>
    <p:sldId id="298" r:id="rId6"/>
    <p:sldId id="270" r:id="rId7"/>
    <p:sldId id="271" r:id="rId8"/>
    <p:sldId id="272" r:id="rId9"/>
    <p:sldId id="275" r:id="rId10"/>
    <p:sldId id="299" r:id="rId11"/>
    <p:sldId id="276" r:id="rId12"/>
    <p:sldId id="301" r:id="rId13"/>
    <p:sldId id="300" r:id="rId14"/>
    <p:sldId id="278" r:id="rId15"/>
    <p:sldId id="302" r:id="rId16"/>
    <p:sldId id="291" r:id="rId17"/>
    <p:sldId id="282" r:id="rId18"/>
    <p:sldId id="303" r:id="rId19"/>
    <p:sldId id="324" r:id="rId20"/>
    <p:sldId id="284" r:id="rId21"/>
    <p:sldId id="304" r:id="rId22"/>
    <p:sldId id="310" r:id="rId23"/>
    <p:sldId id="320" r:id="rId24"/>
    <p:sldId id="305" r:id="rId25"/>
    <p:sldId id="290" r:id="rId26"/>
    <p:sldId id="312" r:id="rId27"/>
    <p:sldId id="306" r:id="rId28"/>
    <p:sldId id="313" r:id="rId29"/>
    <p:sldId id="287" r:id="rId30"/>
    <p:sldId id="307" r:id="rId31"/>
    <p:sldId id="318" r:id="rId32"/>
    <p:sldId id="323" r:id="rId33"/>
    <p:sldId id="308" r:id="rId3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DB1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67" autoAdjust="0"/>
  </p:normalViewPr>
  <p:slideViewPr>
    <p:cSldViewPr>
      <p:cViewPr varScale="1">
        <p:scale>
          <a:sx n="56" d="100"/>
          <a:sy n="56" d="100"/>
        </p:scale>
        <p:origin x="10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7E56DC-AF68-471F-94FC-72020F594671}" type="datetimeFigureOut">
              <a:rPr lang="cs-CZ" smtClean="0"/>
              <a:t>16.03.2022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BA9934-6F9E-4ACB-9F77-41E9540CCB5B}" type="slidenum">
              <a:rPr lang="cs-CZ" smtClean="0"/>
              <a:t>‹#›</a:t>
            </a:fld>
            <a:endParaRPr lang="cs-CZ"/>
          </a:p>
        </p:txBody>
      </p:sp>
    </p:spTree>
    <p:extLst>
      <p:ext uri="{BB962C8B-B14F-4D97-AF65-F5344CB8AC3E}">
        <p14:creationId xmlns:p14="http://schemas.microsoft.com/office/powerpoint/2010/main" val="28021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Endonucleas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n.wikipedia.org/wiki/E._col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lnSpc>
                <a:spcPct val="80000"/>
              </a:lnSpc>
            </a:pPr>
            <a:r>
              <a:rPr lang="en-US" altLang="cs-CZ" sz="1200" dirty="0"/>
              <a:t>The plasmid carrying genes for antibiotic resistance, and a DNA strand, which contains the gene of interest, are both cut with the same restriction endonuclease</a:t>
            </a:r>
            <a:r>
              <a:rPr lang="cs-CZ" altLang="cs-CZ" sz="1200" baseline="0" dirty="0"/>
              <a:t> (</a:t>
            </a:r>
            <a:r>
              <a:rPr lang="cs-CZ" altLang="cs-CZ" sz="1200" baseline="0" dirty="0" err="1"/>
              <a:t>EcoRI</a:t>
            </a:r>
            <a:r>
              <a:rPr lang="cs-CZ" altLang="cs-CZ" sz="1200" baseline="0" dirty="0"/>
              <a:t> - </a:t>
            </a:r>
            <a:r>
              <a:rPr lang="en-US" sz="1200" b="1" i="1" kern="1200" dirty="0" err="1">
                <a:solidFill>
                  <a:schemeClr val="tx1"/>
                </a:solidFill>
                <a:effectLst/>
                <a:latin typeface="+mn-lt"/>
                <a:ea typeface="+mn-ea"/>
                <a:cs typeface="+mn-cs"/>
              </a:rPr>
              <a:t>Eco</a:t>
            </a:r>
            <a:r>
              <a:rPr lang="en-US" sz="1200" b="1" i="0" kern="1200" dirty="0" err="1">
                <a:solidFill>
                  <a:schemeClr val="tx1"/>
                </a:solidFill>
                <a:effectLst/>
                <a:latin typeface="+mn-lt"/>
                <a:ea typeface="+mn-ea"/>
                <a:cs typeface="+mn-cs"/>
              </a:rPr>
              <a:t>RI</a:t>
            </a:r>
            <a:r>
              <a:rPr lang="en-US" sz="1200" b="0" i="0" kern="1200" dirty="0">
                <a:solidFill>
                  <a:schemeClr val="tx1"/>
                </a:solidFill>
                <a:effectLst/>
                <a:latin typeface="+mn-lt"/>
                <a:ea typeface="+mn-ea"/>
                <a:cs typeface="+mn-cs"/>
              </a:rPr>
              <a:t> (pronounced "eco R one") is a restriction </a:t>
            </a:r>
            <a:r>
              <a:rPr lang="en-US" sz="1200" b="0" i="0" u="none" strike="noStrike" kern="1200" dirty="0">
                <a:solidFill>
                  <a:schemeClr val="tx1"/>
                </a:solidFill>
                <a:effectLst/>
                <a:latin typeface="+mn-lt"/>
                <a:ea typeface="+mn-ea"/>
                <a:cs typeface="+mn-cs"/>
                <a:hlinkClick r:id="rId3" tooltip="Endonuclease"/>
              </a:rPr>
              <a:t>endonuclease</a:t>
            </a:r>
            <a:r>
              <a:rPr lang="en-US" sz="1200" b="0" i="0" kern="1200" dirty="0">
                <a:solidFill>
                  <a:schemeClr val="tx1"/>
                </a:solidFill>
                <a:effectLst/>
                <a:latin typeface="+mn-lt"/>
                <a:ea typeface="+mn-ea"/>
                <a:cs typeface="+mn-cs"/>
              </a:rPr>
              <a:t> enzyme isolated from species </a:t>
            </a:r>
            <a:r>
              <a:rPr lang="en-US" sz="1200" b="0" i="1" u="none" strike="noStrike" kern="1200" dirty="0">
                <a:solidFill>
                  <a:schemeClr val="tx1"/>
                </a:solidFill>
                <a:effectLst/>
                <a:latin typeface="+mn-lt"/>
                <a:ea typeface="+mn-ea"/>
                <a:cs typeface="+mn-cs"/>
                <a:hlinkClick r:id="rId4" tooltip="E. coli"/>
              </a:rPr>
              <a:t>E. coli</a:t>
            </a:r>
            <a:r>
              <a:rPr lang="en-US" altLang="cs-CZ" sz="1200" dirty="0"/>
              <a:t> </a:t>
            </a:r>
          </a:p>
          <a:p>
            <a:pPr eaLnBrk="1" hangingPunct="1">
              <a:lnSpc>
                <a:spcPct val="80000"/>
              </a:lnSpc>
            </a:pPr>
            <a:endParaRPr lang="en-US" altLang="cs-CZ" sz="1200" dirty="0"/>
          </a:p>
          <a:p>
            <a:pPr eaLnBrk="1" hangingPunct="1">
              <a:lnSpc>
                <a:spcPct val="80000"/>
              </a:lnSpc>
            </a:pPr>
            <a:r>
              <a:rPr lang="en-US" altLang="cs-CZ" sz="1200" dirty="0"/>
              <a:t>The plasmid is opened up and the gene is freed from its parent DNA strand. They have complementary "sticky ends." The opened plasmid and the freed gene are mixed with DNA ligase, which reforms the two pieces as recombinant DNA.</a:t>
            </a:r>
            <a:endParaRPr lang="cs-CZ" altLang="cs-CZ" sz="1200" dirty="0"/>
          </a:p>
          <a:p>
            <a:pPr eaLnBrk="1" hangingPunct="1">
              <a:lnSpc>
                <a:spcPct val="80000"/>
              </a:lnSpc>
            </a:pPr>
            <a:endParaRPr lang="cs-CZ" altLang="cs-CZ" sz="1200" b="1" dirty="0"/>
          </a:p>
          <a:p>
            <a:pPr eaLnBrk="1" hangingPunct="1">
              <a:lnSpc>
                <a:spcPct val="80000"/>
              </a:lnSpc>
            </a:pPr>
            <a:r>
              <a:rPr lang="en-US" altLang="cs-CZ" sz="1200" b="1" dirty="0"/>
              <a:t>Plasmids + copies of the DNA fragment produce quantities of recombinant DNA.</a:t>
            </a:r>
          </a:p>
          <a:p>
            <a:pPr eaLnBrk="1" hangingPunct="1">
              <a:lnSpc>
                <a:spcPct val="80000"/>
              </a:lnSpc>
            </a:pPr>
            <a:endParaRPr lang="en-US" altLang="cs-CZ" sz="1200" dirty="0"/>
          </a:p>
          <a:p>
            <a:pPr eaLnBrk="1" hangingPunct="1">
              <a:lnSpc>
                <a:spcPct val="80000"/>
              </a:lnSpc>
            </a:pPr>
            <a:r>
              <a:rPr lang="en-US" altLang="cs-CZ" sz="1200" dirty="0"/>
              <a:t>This recombinant DNA stew is allowed to transform a bacterial culture, which is then exposed to antibiotics. </a:t>
            </a:r>
          </a:p>
          <a:p>
            <a:pPr eaLnBrk="1" hangingPunct="1">
              <a:lnSpc>
                <a:spcPct val="80000"/>
              </a:lnSpc>
            </a:pPr>
            <a:endParaRPr lang="en-US" altLang="cs-CZ" sz="1200" dirty="0"/>
          </a:p>
          <a:p>
            <a:pPr eaLnBrk="1" hangingPunct="1">
              <a:lnSpc>
                <a:spcPct val="80000"/>
              </a:lnSpc>
            </a:pPr>
            <a:r>
              <a:rPr lang="en-US" altLang="cs-CZ" sz="1200" dirty="0"/>
              <a:t>All the cells except those which have been encoded by the plasmid DNA recombinant are killed, leaving a cell culture containing the desired recombinant DNA.</a:t>
            </a:r>
          </a:p>
          <a:p>
            <a:endParaRPr lang="cs-CZ" dirty="0"/>
          </a:p>
          <a:p>
            <a:pPr eaLnBrk="1" hangingPunct="1">
              <a:lnSpc>
                <a:spcPct val="80000"/>
              </a:lnSpc>
            </a:pPr>
            <a:endParaRPr lang="en-US" altLang="cs-CZ" sz="1200" b="1" dirty="0"/>
          </a:p>
          <a:p>
            <a:endParaRPr lang="cs-CZ" dirty="0"/>
          </a:p>
        </p:txBody>
      </p:sp>
      <p:sp>
        <p:nvSpPr>
          <p:cNvPr id="4" name="Zástupný symbol pro číslo snímku 3"/>
          <p:cNvSpPr>
            <a:spLocks noGrp="1"/>
          </p:cNvSpPr>
          <p:nvPr>
            <p:ph type="sldNum" sz="quarter" idx="10"/>
          </p:nvPr>
        </p:nvSpPr>
        <p:spPr/>
        <p:txBody>
          <a:bodyPr/>
          <a:lstStyle/>
          <a:p>
            <a:fld id="{A6BA9934-6F9E-4ACB-9F77-41E9540CCB5B}" type="slidenum">
              <a:rPr lang="cs-CZ" smtClean="0"/>
              <a:t>7</a:t>
            </a:fld>
            <a:endParaRPr lang="cs-CZ"/>
          </a:p>
        </p:txBody>
      </p:sp>
    </p:spTree>
    <p:extLst>
      <p:ext uri="{BB962C8B-B14F-4D97-AF65-F5344CB8AC3E}">
        <p14:creationId xmlns:p14="http://schemas.microsoft.com/office/powerpoint/2010/main" val="3062104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nptII</a:t>
            </a:r>
            <a:r>
              <a:rPr lang="cs-CZ" dirty="0"/>
              <a:t> je pravděpodobněji</a:t>
            </a:r>
            <a:r>
              <a:rPr lang="cs-CZ" baseline="0" dirty="0"/>
              <a:t> nejčastější selektivní </a:t>
            </a:r>
            <a:r>
              <a:rPr lang="cs-CZ" baseline="0" dirty="0" err="1"/>
              <a:t>marker</a:t>
            </a:r>
            <a:r>
              <a:rPr lang="cs-CZ" baseline="0" dirty="0"/>
              <a:t> používaný při transformacích</a:t>
            </a:r>
            <a:endParaRPr lang="cs-CZ" dirty="0"/>
          </a:p>
        </p:txBody>
      </p:sp>
      <p:sp>
        <p:nvSpPr>
          <p:cNvPr id="4" name="Zástupný symbol pro číslo snímku 3"/>
          <p:cNvSpPr>
            <a:spLocks noGrp="1"/>
          </p:cNvSpPr>
          <p:nvPr>
            <p:ph type="sldNum" sz="quarter" idx="10"/>
          </p:nvPr>
        </p:nvSpPr>
        <p:spPr/>
        <p:txBody>
          <a:bodyPr/>
          <a:lstStyle/>
          <a:p>
            <a:fld id="{A6BA9934-6F9E-4ACB-9F77-41E9540CCB5B}" type="slidenum">
              <a:rPr lang="cs-CZ" smtClean="0"/>
              <a:t>29</a:t>
            </a:fld>
            <a:endParaRPr lang="cs-CZ"/>
          </a:p>
        </p:txBody>
      </p:sp>
    </p:spTree>
    <p:extLst>
      <p:ext uri="{BB962C8B-B14F-4D97-AF65-F5344CB8AC3E}">
        <p14:creationId xmlns:p14="http://schemas.microsoft.com/office/powerpoint/2010/main" val="3843627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BA9934-6F9E-4ACB-9F77-41E9540CCB5B}" type="slidenum">
              <a:rPr lang="cs-CZ" smtClean="0"/>
              <a:t>31</a:t>
            </a:fld>
            <a:endParaRPr lang="cs-CZ"/>
          </a:p>
        </p:txBody>
      </p:sp>
    </p:spTree>
    <p:extLst>
      <p:ext uri="{BB962C8B-B14F-4D97-AF65-F5344CB8AC3E}">
        <p14:creationId xmlns:p14="http://schemas.microsoft.com/office/powerpoint/2010/main" val="92142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dirty="0"/>
          </a:p>
        </p:txBody>
      </p:sp>
    </p:spTree>
    <p:extLst>
      <p:ext uri="{BB962C8B-B14F-4D97-AF65-F5344CB8AC3E}">
        <p14:creationId xmlns:p14="http://schemas.microsoft.com/office/powerpoint/2010/main" val="76184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fld id="{4161C55E-AB4A-4FE1-A1DB-B110D0A02C5E}" type="slidenum">
              <a:rPr lang="en-US" altLang="cs-CZ" sz="1200"/>
              <a:pPr/>
              <a:t>12</a:t>
            </a:fld>
            <a:endParaRPr lang="en-US" altLang="cs-CZ"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kumimoji="0" lang="cs-CZ" altLang="cs-CZ" sz="2000" b="1" dirty="0">
              <a:solidFill>
                <a:srgbClr val="0033CC"/>
              </a:solidFill>
              <a:latin typeface="Comic Sans MS" panose="030F0702030302020204" pitchFamily="66" charset="0"/>
            </a:endParaRPr>
          </a:p>
        </p:txBody>
      </p:sp>
    </p:spTree>
    <p:extLst>
      <p:ext uri="{BB962C8B-B14F-4D97-AF65-F5344CB8AC3E}">
        <p14:creationId xmlns:p14="http://schemas.microsoft.com/office/powerpoint/2010/main" val="313060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fld id="{3D58D148-DF12-4853-AE08-8C7F4DABE213}" type="slidenum">
              <a:rPr lang="en-US" altLang="cs-CZ" sz="1200"/>
              <a:pPr/>
              <a:t>14</a:t>
            </a:fld>
            <a:endParaRPr lang="en-US" altLang="cs-CZ"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kumimoji="0" lang="cs-CZ" altLang="cs-CZ" sz="2000" b="1">
                <a:solidFill>
                  <a:srgbClr val="0033CC"/>
                </a:solidFill>
                <a:latin typeface="Comic Sans MS" panose="030F0702030302020204" pitchFamily="66" charset="0"/>
              </a:rPr>
              <a:t>iaaM = tryptofan monooxygenáza</a:t>
            </a:r>
          </a:p>
          <a:p>
            <a:r>
              <a:rPr kumimoji="0" lang="cs-CZ" altLang="cs-CZ" sz="2000" b="1">
                <a:solidFill>
                  <a:srgbClr val="0033CC"/>
                </a:solidFill>
                <a:latin typeface="Comic Sans MS" panose="030F0702030302020204" pitchFamily="66" charset="0"/>
              </a:rPr>
              <a:t>iaaH = indolyl-3-acetamid hydroláza</a:t>
            </a:r>
            <a:endParaRPr lang="cs-CZ" altLang="cs-CZ"/>
          </a:p>
        </p:txBody>
      </p:sp>
    </p:spTree>
    <p:extLst>
      <p:ext uri="{BB962C8B-B14F-4D97-AF65-F5344CB8AC3E}">
        <p14:creationId xmlns:p14="http://schemas.microsoft.com/office/powerpoint/2010/main" val="142691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Dnes se intermediární téměř nepoužívá – složitější příprava a relativně méně efektivní než </a:t>
            </a:r>
            <a:r>
              <a:rPr lang="cs-CZ" dirty="0">
                <a:solidFill>
                  <a:srgbClr val="FF0000"/>
                </a:solidFill>
              </a:rPr>
              <a:t>binární </a:t>
            </a:r>
            <a:r>
              <a:rPr lang="cs-CZ" dirty="0"/>
              <a:t>vektor = </a:t>
            </a:r>
            <a:r>
              <a:rPr lang="cs-CZ" dirty="0" err="1"/>
              <a:t>plasmid</a:t>
            </a:r>
            <a:r>
              <a:rPr lang="cs-CZ" dirty="0"/>
              <a:t> s T-DNA</a:t>
            </a:r>
            <a:r>
              <a:rPr lang="en-US" dirty="0"/>
              <a:t> +</a:t>
            </a:r>
            <a:r>
              <a:rPr lang="cs-CZ" dirty="0"/>
              <a:t> </a:t>
            </a:r>
            <a:r>
              <a:rPr lang="en-US" dirty="0" err="1"/>
              <a:t>pomocn</a:t>
            </a:r>
            <a:r>
              <a:rPr lang="cs-CZ" dirty="0"/>
              <a:t>ý </a:t>
            </a:r>
            <a:r>
              <a:rPr lang="cs-CZ" dirty="0" err="1"/>
              <a:t>plasmid</a:t>
            </a:r>
            <a:r>
              <a:rPr lang="cs-CZ" dirty="0"/>
              <a:t> zajišťující virulenci</a:t>
            </a:r>
          </a:p>
          <a:p>
            <a:endParaRPr lang="cs-CZ" dirty="0"/>
          </a:p>
        </p:txBody>
      </p:sp>
      <p:sp>
        <p:nvSpPr>
          <p:cNvPr id="4" name="Zástupný symbol pro číslo snímku 3"/>
          <p:cNvSpPr>
            <a:spLocks noGrp="1"/>
          </p:cNvSpPr>
          <p:nvPr>
            <p:ph type="sldNum" sz="quarter" idx="5"/>
          </p:nvPr>
        </p:nvSpPr>
        <p:spPr/>
        <p:txBody>
          <a:bodyPr/>
          <a:lstStyle/>
          <a:p>
            <a:fld id="{A6BA9934-6F9E-4ACB-9F77-41E9540CCB5B}" type="slidenum">
              <a:rPr lang="cs-CZ" smtClean="0"/>
              <a:t>17</a:t>
            </a:fld>
            <a:endParaRPr lang="cs-CZ"/>
          </a:p>
        </p:txBody>
      </p:sp>
    </p:spTree>
    <p:extLst>
      <p:ext uri="{BB962C8B-B14F-4D97-AF65-F5344CB8AC3E}">
        <p14:creationId xmlns:p14="http://schemas.microsoft.com/office/powerpoint/2010/main" val="224653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Protože nemá vir oblast (ta je na jiném </a:t>
            </a:r>
            <a:r>
              <a:rPr lang="cs-CZ" dirty="0" err="1"/>
              <a:t>plasmidu</a:t>
            </a:r>
            <a:r>
              <a:rPr lang="cs-CZ" dirty="0"/>
              <a:t>), tak je menší a celkově se s ním lépe pracuje, proto oblíbenější</a:t>
            </a:r>
          </a:p>
        </p:txBody>
      </p:sp>
      <p:sp>
        <p:nvSpPr>
          <p:cNvPr id="4" name="Zástupný symbol pro číslo snímku 3"/>
          <p:cNvSpPr>
            <a:spLocks noGrp="1"/>
          </p:cNvSpPr>
          <p:nvPr>
            <p:ph type="sldNum" sz="quarter" idx="5"/>
          </p:nvPr>
        </p:nvSpPr>
        <p:spPr/>
        <p:txBody>
          <a:bodyPr/>
          <a:lstStyle/>
          <a:p>
            <a:fld id="{A6BA9934-6F9E-4ACB-9F77-41E9540CCB5B}" type="slidenum">
              <a:rPr lang="cs-CZ" smtClean="0"/>
              <a:t>19</a:t>
            </a:fld>
            <a:endParaRPr lang="cs-CZ"/>
          </a:p>
        </p:txBody>
      </p:sp>
    </p:spTree>
    <p:extLst>
      <p:ext uri="{BB962C8B-B14F-4D97-AF65-F5344CB8AC3E}">
        <p14:creationId xmlns:p14="http://schemas.microsoft.com/office/powerpoint/2010/main" val="287251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Elektroporace</a:t>
            </a:r>
            <a:r>
              <a:rPr lang="cs-CZ" dirty="0"/>
              <a:t> </a:t>
            </a:r>
            <a:r>
              <a:rPr lang="cs-CZ" dirty="0" err="1"/>
              <a:t>nejúčinější</a:t>
            </a:r>
            <a:r>
              <a:rPr lang="cs-CZ" dirty="0"/>
              <a:t>,</a:t>
            </a:r>
            <a:r>
              <a:rPr lang="cs-CZ" baseline="0" dirty="0"/>
              <a:t> „</a:t>
            </a:r>
            <a:r>
              <a:rPr lang="cs-CZ" baseline="0" dirty="0" err="1"/>
              <a:t>freeze</a:t>
            </a:r>
            <a:r>
              <a:rPr lang="cs-CZ" baseline="0" dirty="0"/>
              <a:t>/</a:t>
            </a:r>
            <a:r>
              <a:rPr lang="cs-CZ" baseline="0" dirty="0" err="1"/>
              <a:t>thaw</a:t>
            </a:r>
            <a:r>
              <a:rPr lang="cs-CZ" baseline="0" dirty="0"/>
              <a:t>“ metoda neúplně jasný princip, asi vliv narušení buněčné stěny, čímž se umožní průnik </a:t>
            </a:r>
            <a:r>
              <a:rPr lang="cs-CZ" baseline="0" dirty="0" err="1"/>
              <a:t>plasmidu</a:t>
            </a:r>
            <a:r>
              <a:rPr lang="cs-CZ" baseline="0" dirty="0"/>
              <a:t>, </a:t>
            </a:r>
            <a:r>
              <a:rPr lang="cs-CZ" baseline="0" dirty="0" err="1"/>
              <a:t>triparentální</a:t>
            </a:r>
            <a:r>
              <a:rPr lang="cs-CZ" baseline="0" dirty="0"/>
              <a:t> konjugace – jedna E. coli s </a:t>
            </a:r>
            <a:r>
              <a:rPr lang="cs-CZ" baseline="0" dirty="0" err="1"/>
              <a:t>plasmidem</a:t>
            </a:r>
            <a:r>
              <a:rPr lang="cs-CZ" baseline="0" dirty="0"/>
              <a:t>, který umožňuje vytvoření „můstku“ mezi E. coli a </a:t>
            </a:r>
            <a:r>
              <a:rPr lang="cs-CZ" baseline="0" dirty="0" err="1"/>
              <a:t>Agrobacterium</a:t>
            </a:r>
            <a:r>
              <a:rPr lang="cs-CZ" baseline="0" dirty="0"/>
              <a:t>, se konjuguje s E. coli s </a:t>
            </a:r>
            <a:r>
              <a:rPr lang="cs-CZ" baseline="0" dirty="0" err="1"/>
              <a:t>plasmidem</a:t>
            </a:r>
            <a:r>
              <a:rPr lang="cs-CZ" baseline="0" dirty="0"/>
              <a:t> s GI a vzniklá E. coli (se dvěma </a:t>
            </a:r>
            <a:r>
              <a:rPr lang="cs-CZ" baseline="0" dirty="0" err="1"/>
              <a:t>plasmidy</a:t>
            </a:r>
            <a:r>
              <a:rPr lang="cs-CZ" baseline="0" dirty="0"/>
              <a:t>) se konjuguje s </a:t>
            </a:r>
            <a:r>
              <a:rPr lang="cs-CZ" baseline="0" dirty="0" err="1"/>
              <a:t>Agrobacteriem</a:t>
            </a:r>
            <a:r>
              <a:rPr lang="cs-CZ" baseline="0" dirty="0"/>
              <a:t>.</a:t>
            </a:r>
            <a:endParaRPr lang="cs-CZ" dirty="0"/>
          </a:p>
        </p:txBody>
      </p:sp>
      <p:sp>
        <p:nvSpPr>
          <p:cNvPr id="4" name="Zástupný symbol pro číslo snímku 3"/>
          <p:cNvSpPr>
            <a:spLocks noGrp="1"/>
          </p:cNvSpPr>
          <p:nvPr>
            <p:ph type="sldNum" sz="quarter" idx="10"/>
          </p:nvPr>
        </p:nvSpPr>
        <p:spPr/>
        <p:txBody>
          <a:bodyPr/>
          <a:lstStyle/>
          <a:p>
            <a:fld id="{A6BA9934-6F9E-4ACB-9F77-41E9540CCB5B}" type="slidenum">
              <a:rPr lang="cs-CZ" smtClean="0"/>
              <a:t>21</a:t>
            </a:fld>
            <a:endParaRPr lang="cs-CZ"/>
          </a:p>
        </p:txBody>
      </p:sp>
    </p:spTree>
    <p:extLst>
      <p:ext uri="{BB962C8B-B14F-4D97-AF65-F5344CB8AC3E}">
        <p14:creationId xmlns:p14="http://schemas.microsoft.com/office/powerpoint/2010/main" val="248989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Signální (</a:t>
            </a:r>
            <a:r>
              <a:rPr lang="cs-CZ" dirty="0" err="1"/>
              <a:t>reportérové</a:t>
            </a:r>
            <a:r>
              <a:rPr lang="cs-CZ" dirty="0"/>
              <a:t>) geny rostlin - Expresi těchto genů lze snadno detekovat a kvantitativně stanovovat a mohou tudíž sloužit jako měřítko exprese </a:t>
            </a:r>
            <a:r>
              <a:rPr lang="cs-CZ" dirty="0" err="1"/>
              <a:t>transgenů</a:t>
            </a:r>
            <a:r>
              <a:rPr lang="cs-CZ" dirty="0"/>
              <a:t> různými promotory, s různou strukturou, v různých genotypech, různých pletivech a za různých podmínek.</a:t>
            </a:r>
          </a:p>
        </p:txBody>
      </p:sp>
      <p:sp>
        <p:nvSpPr>
          <p:cNvPr id="4" name="Zástupný symbol pro číslo snímku 3"/>
          <p:cNvSpPr>
            <a:spLocks noGrp="1"/>
          </p:cNvSpPr>
          <p:nvPr>
            <p:ph type="sldNum" sz="quarter" idx="10"/>
          </p:nvPr>
        </p:nvSpPr>
        <p:spPr/>
        <p:txBody>
          <a:bodyPr/>
          <a:lstStyle/>
          <a:p>
            <a:fld id="{A6BA9934-6F9E-4ACB-9F77-41E9540CCB5B}" type="slidenum">
              <a:rPr lang="cs-CZ" smtClean="0"/>
              <a:t>26</a:t>
            </a:fld>
            <a:endParaRPr lang="cs-CZ"/>
          </a:p>
        </p:txBody>
      </p:sp>
    </p:spTree>
    <p:extLst>
      <p:ext uri="{BB962C8B-B14F-4D97-AF65-F5344CB8AC3E}">
        <p14:creationId xmlns:p14="http://schemas.microsoft.com/office/powerpoint/2010/main" val="413530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a:solidFill>
                  <a:schemeClr val="tx1"/>
                </a:solidFill>
                <a:effectLst/>
                <a:latin typeface="+mn-lt"/>
                <a:ea typeface="+mn-ea"/>
                <a:cs typeface="+mn-cs"/>
              </a:rPr>
              <a:t>selectable marker: A gene, such as one encoding resistance to an antibiotic, that can be used to identify (</a:t>
            </a:r>
            <a:r>
              <a:rPr lang="cs-CZ" sz="1200" b="0" i="0" kern="1200" dirty="0">
                <a:solidFill>
                  <a:schemeClr val="tx1"/>
                </a:solidFill>
                <a:effectLst/>
                <a:latin typeface="+mn-lt"/>
                <a:ea typeface="+mn-ea"/>
                <a:cs typeface="+mn-cs"/>
              </a:rPr>
              <a:t>and </a:t>
            </a:r>
            <a:r>
              <a:rPr lang="en-US" sz="1200" b="0" i="0" kern="1200" dirty="0">
                <a:solidFill>
                  <a:schemeClr val="tx1"/>
                </a:solidFill>
                <a:effectLst/>
                <a:latin typeface="+mn-lt"/>
                <a:ea typeface="+mn-ea"/>
                <a:cs typeface="+mn-cs"/>
              </a:rPr>
              <a:t>select) cells that contain recombinant DNA from among a large population of untransformed cells.</a:t>
            </a:r>
            <a:endParaRPr lang="cs-CZ" sz="1200" b="0" i="0" kern="1200" dirty="0">
              <a:solidFill>
                <a:schemeClr val="tx1"/>
              </a:solidFill>
              <a:effectLst/>
              <a:latin typeface="+mn-lt"/>
              <a:ea typeface="+mn-ea"/>
              <a:cs typeface="+mn-cs"/>
            </a:endParaRPr>
          </a:p>
          <a:p>
            <a:r>
              <a:rPr lang="cs-CZ" baseline="0" dirty="0"/>
              <a:t> </a:t>
            </a:r>
            <a:r>
              <a:rPr lang="cs-CZ" baseline="0" dirty="0" err="1"/>
              <a:t>reporter</a:t>
            </a:r>
            <a:r>
              <a:rPr lang="cs-CZ" baseline="0" dirty="0"/>
              <a:t> gene - </a:t>
            </a:r>
            <a:r>
              <a:rPr lang="en-US" sz="1200" b="0" i="0" kern="1200" dirty="0">
                <a:solidFill>
                  <a:schemeClr val="tx1"/>
                </a:solidFill>
                <a:effectLst/>
                <a:latin typeface="+mn-lt"/>
                <a:ea typeface="+mn-ea"/>
                <a:cs typeface="+mn-cs"/>
              </a:rPr>
              <a:t>characteristics they confer on organisms expressing them are easily identified and measured</a:t>
            </a:r>
            <a:r>
              <a:rPr lang="cs-CZ" sz="1200" b="0" i="0" kern="1200" baseline="0" dirty="0">
                <a:solidFill>
                  <a:schemeClr val="tx1"/>
                </a:solidFill>
                <a:effectLst/>
                <a:latin typeface="+mn-lt"/>
                <a:ea typeface="+mn-ea"/>
                <a:cs typeface="+mn-cs"/>
              </a:rPr>
              <a:t> = </a:t>
            </a:r>
            <a:r>
              <a:rPr lang="cs-CZ" sz="1200" b="0" i="0" kern="1200" baseline="0" dirty="0" err="1">
                <a:solidFill>
                  <a:schemeClr val="tx1"/>
                </a:solidFill>
                <a:effectLst/>
                <a:latin typeface="+mn-lt"/>
                <a:ea typeface="+mn-ea"/>
                <a:cs typeface="+mn-cs"/>
              </a:rPr>
              <a:t>screening</a:t>
            </a:r>
            <a:r>
              <a:rPr lang="cs-CZ" sz="1200" b="0" i="0" kern="1200" baseline="0" dirty="0">
                <a:solidFill>
                  <a:schemeClr val="tx1"/>
                </a:solidFill>
                <a:effectLst/>
                <a:latin typeface="+mn-lt"/>
                <a:ea typeface="+mn-ea"/>
                <a:cs typeface="+mn-cs"/>
              </a:rPr>
              <a:t> (no </a:t>
            </a:r>
            <a:r>
              <a:rPr lang="cs-CZ" sz="1200" b="0" i="0" kern="1200" baseline="0" dirty="0" err="1">
                <a:solidFill>
                  <a:schemeClr val="tx1"/>
                </a:solidFill>
                <a:effectLst/>
                <a:latin typeface="+mn-lt"/>
                <a:ea typeface="+mn-ea"/>
                <a:cs typeface="+mn-cs"/>
              </a:rPr>
              <a:t>selection</a:t>
            </a:r>
            <a:r>
              <a:rPr lang="cs-CZ" sz="1200" b="0" i="0" kern="1200" baseline="0" dirty="0">
                <a:solidFill>
                  <a:schemeClr val="tx1"/>
                </a:solidFill>
                <a:effectLst/>
                <a:latin typeface="+mn-lt"/>
                <a:ea typeface="+mn-ea"/>
                <a:cs typeface="+mn-cs"/>
              </a:rPr>
              <a:t>, </a:t>
            </a:r>
            <a:r>
              <a:rPr lang="cs-CZ" sz="1200" b="0" i="0" kern="1200" baseline="0" dirty="0" err="1">
                <a:solidFill>
                  <a:schemeClr val="tx1"/>
                </a:solidFill>
                <a:effectLst/>
                <a:latin typeface="+mn-lt"/>
                <a:ea typeface="+mn-ea"/>
                <a:cs typeface="+mn-cs"/>
              </a:rPr>
              <a:t>like</a:t>
            </a:r>
            <a:r>
              <a:rPr lang="cs-CZ" sz="1200" b="0" i="0" kern="1200" baseline="0" dirty="0">
                <a:solidFill>
                  <a:schemeClr val="tx1"/>
                </a:solidFill>
                <a:effectLst/>
                <a:latin typeface="+mn-lt"/>
                <a:ea typeface="+mn-ea"/>
                <a:cs typeface="+mn-cs"/>
              </a:rPr>
              <a:t> </a:t>
            </a:r>
            <a:r>
              <a:rPr lang="cs-CZ" sz="1200" b="0" i="0" kern="1200" baseline="0" dirty="0" err="1">
                <a:solidFill>
                  <a:schemeClr val="tx1"/>
                </a:solidFill>
                <a:effectLst/>
                <a:latin typeface="+mn-lt"/>
                <a:ea typeface="+mn-ea"/>
                <a:cs typeface="+mn-cs"/>
              </a:rPr>
              <a:t>antibiotics</a:t>
            </a:r>
            <a:r>
              <a:rPr lang="cs-CZ" sz="1200" b="0" i="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err="1">
                <a:ln>
                  <a:noFill/>
                </a:ln>
                <a:solidFill>
                  <a:schemeClr val="tx1"/>
                </a:solidFill>
                <a:effectLst/>
                <a:latin typeface="Tahoma" pitchFamily="34" charset="0"/>
              </a:rPr>
              <a:t>Bromoxynil</a:t>
            </a:r>
            <a:r>
              <a:rPr kumimoji="0" lang="en-US" sz="1200" b="0" i="0" u="none" strike="noStrike" cap="none" normalizeH="0" baseline="0" dirty="0">
                <a:ln>
                  <a:noFill/>
                </a:ln>
                <a:solidFill>
                  <a:schemeClr val="tx1"/>
                </a:solidFill>
                <a:effectLst/>
                <a:latin typeface="Tahoma" pitchFamily="34" charset="0"/>
              </a:rPr>
              <a:t> </a:t>
            </a:r>
            <a:r>
              <a:rPr kumimoji="0" lang="en-US" sz="1200" b="0" i="0" u="none" strike="noStrike" cap="none" normalizeH="0" baseline="0" dirty="0" err="1">
                <a:ln>
                  <a:noFill/>
                </a:ln>
                <a:solidFill>
                  <a:schemeClr val="tx1"/>
                </a:solidFill>
                <a:effectLst/>
                <a:latin typeface="Tahoma" pitchFamily="34" charset="0"/>
              </a:rPr>
              <a:t>nitrilase</a:t>
            </a:r>
            <a:r>
              <a:rPr kumimoji="0" lang="cs-CZ" sz="1200" b="0" i="0" u="none" strike="noStrike" cap="none" normalizeH="0" baseline="0" dirty="0">
                <a:ln>
                  <a:noFill/>
                </a:ln>
                <a:solidFill>
                  <a:schemeClr val="tx1"/>
                </a:solidFill>
                <a:effectLst/>
                <a:latin typeface="Tahoma" pitchFamily="34" charset="0"/>
              </a:rPr>
              <a:t> – </a:t>
            </a:r>
            <a:r>
              <a:rPr kumimoji="0" lang="cs-CZ" sz="1200" b="0" i="0" u="none" strike="noStrike" cap="none" normalizeH="0" baseline="0" dirty="0" err="1">
                <a:ln>
                  <a:noFill/>
                </a:ln>
                <a:solidFill>
                  <a:schemeClr val="tx1"/>
                </a:solidFill>
                <a:effectLst/>
                <a:latin typeface="Tahoma" pitchFamily="34" charset="0"/>
              </a:rPr>
              <a:t>hericid</a:t>
            </a:r>
            <a:r>
              <a:rPr kumimoji="0" lang="cs-CZ" sz="1200" b="0" i="0" u="none" strike="noStrike" cap="none" normalizeH="0" baseline="0" dirty="0">
                <a:ln>
                  <a:noFill/>
                </a:ln>
                <a:solidFill>
                  <a:schemeClr val="tx1"/>
                </a:solidFill>
                <a:effectLst/>
                <a:latin typeface="Tahoma" pitchFamily="34" charset="0"/>
              </a:rPr>
              <a:t> </a:t>
            </a:r>
            <a:r>
              <a:rPr kumimoji="0" lang="cs-CZ" sz="1200" b="0" i="0" u="none" strike="noStrike" cap="none" normalizeH="0" baseline="0" dirty="0" err="1">
                <a:ln>
                  <a:noFill/>
                </a:ln>
                <a:solidFill>
                  <a:schemeClr val="tx1"/>
                </a:solidFill>
                <a:effectLst/>
                <a:latin typeface="Tahoma" pitchFamily="34" charset="0"/>
              </a:rPr>
              <a:t>bromoxynil</a:t>
            </a:r>
            <a:r>
              <a:rPr kumimoji="0" lang="cs-CZ" sz="1200" b="0" i="0" u="none" strike="noStrike" cap="none" normalizeH="0" baseline="0" dirty="0">
                <a:ln>
                  <a:noFill/>
                </a:ln>
                <a:solidFill>
                  <a:schemeClr val="tx1"/>
                </a:solidFill>
                <a:effectLst/>
                <a:latin typeface="Tahoma" pitchFamily="34" charset="0"/>
              </a:rPr>
              <a:t>, selektivní </a:t>
            </a:r>
            <a:r>
              <a:rPr kumimoji="0" lang="cs-CZ" sz="1200" b="0" i="0" u="none" strike="noStrike" cap="none" normalizeH="0" baseline="0" dirty="0" err="1">
                <a:ln>
                  <a:noFill/>
                </a:ln>
                <a:solidFill>
                  <a:schemeClr val="tx1"/>
                </a:solidFill>
                <a:effectLst/>
                <a:latin typeface="Tahoma" pitchFamily="34" charset="0"/>
              </a:rPr>
              <a:t>marker</a:t>
            </a:r>
            <a:r>
              <a:rPr kumimoji="0" lang="cs-CZ" sz="1200" b="0" i="0" u="none" strike="noStrike" cap="none" normalizeH="0" baseline="0" dirty="0">
                <a:ln>
                  <a:noFill/>
                </a:ln>
                <a:solidFill>
                  <a:schemeClr val="tx1"/>
                </a:solidFill>
                <a:effectLst/>
                <a:latin typeface="Tahoma" pitchFamily="34" charset="0"/>
              </a:rPr>
              <a:t> je rezistence k němu (rozkládá ho)</a:t>
            </a:r>
            <a:endParaRPr kumimoji="0" lang="en-US" sz="1200" b="0" i="0" u="none" strike="noStrike" cap="none" normalizeH="0" baseline="0" dirty="0">
              <a:ln>
                <a:noFill/>
              </a:ln>
              <a:solidFill>
                <a:schemeClr val="tx1"/>
              </a:solidFill>
              <a:effectLst/>
              <a:latin typeface="Tahoma" pitchFamily="34" charset="0"/>
            </a:endParaRPr>
          </a:p>
          <a:p>
            <a:endParaRPr lang="cs-CZ" dirty="0"/>
          </a:p>
        </p:txBody>
      </p:sp>
      <p:sp>
        <p:nvSpPr>
          <p:cNvPr id="4" name="Zástupný symbol pro číslo snímku 3"/>
          <p:cNvSpPr>
            <a:spLocks noGrp="1"/>
          </p:cNvSpPr>
          <p:nvPr>
            <p:ph type="sldNum" sz="quarter" idx="10"/>
          </p:nvPr>
        </p:nvSpPr>
        <p:spPr/>
        <p:txBody>
          <a:bodyPr/>
          <a:lstStyle/>
          <a:p>
            <a:fld id="{A6BA9934-6F9E-4ACB-9F77-41E9540CCB5B}" type="slidenum">
              <a:rPr lang="cs-CZ" smtClean="0"/>
              <a:t>28</a:t>
            </a:fld>
            <a:endParaRPr lang="cs-CZ"/>
          </a:p>
        </p:txBody>
      </p:sp>
    </p:spTree>
    <p:extLst>
      <p:ext uri="{BB962C8B-B14F-4D97-AF65-F5344CB8AC3E}">
        <p14:creationId xmlns:p14="http://schemas.microsoft.com/office/powerpoint/2010/main" val="211504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04271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38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80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E9E7F8F4-0D38-498F-9EA0-FB48785837DE}" type="datetimeFigureOut">
              <a:rPr lang="cs-CZ" smtClean="0"/>
              <a:t>16.03.2022</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C74CE66-06C3-416C-B5A8-C966231ADBC3}" type="slidenum">
              <a:rPr lang="cs-CZ" smtClean="0"/>
              <a:t>‹#›</a:t>
            </a:fld>
            <a:endParaRPr lang="cs-CZ"/>
          </a:p>
        </p:txBody>
      </p:sp>
    </p:spTree>
    <p:extLst>
      <p:ext uri="{BB962C8B-B14F-4D97-AF65-F5344CB8AC3E}">
        <p14:creationId xmlns:p14="http://schemas.microsoft.com/office/powerpoint/2010/main" val="3543269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cs-CZ"/>
              <a:t>Kliknutím lze upravit styl.</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9E7F8F4-0D38-498F-9EA0-FB48785837DE}" type="datetimeFigureOut">
              <a:rPr lang="cs-CZ" smtClean="0"/>
              <a:t>16.03.2022</a:t>
            </a:fld>
            <a:endParaRPr lang="cs-CZ"/>
          </a:p>
        </p:txBody>
      </p:sp>
      <p:sp>
        <p:nvSpPr>
          <p:cNvPr id="5" name="Footer Placeholder 4"/>
          <p:cNvSpPr>
            <a:spLocks noGrp="1"/>
          </p:cNvSpPr>
          <p:nvPr>
            <p:ph type="ftr" sz="quarter" idx="11"/>
          </p:nvPr>
        </p:nvSpPr>
        <p:spPr/>
        <p:txBody>
          <a:bodyPr/>
          <a:lstStyle/>
          <a:p>
            <a:endParaRPr lang="cs-CZ"/>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74CE66-06C3-416C-B5A8-C966231ADBC3}" type="slidenum">
              <a:rPr lang="cs-CZ" smtClean="0"/>
              <a:t>‹#›</a:t>
            </a:fld>
            <a:endParaRPr lang="cs-CZ"/>
          </a:p>
        </p:txBody>
      </p:sp>
    </p:spTree>
    <p:extLst>
      <p:ext uri="{BB962C8B-B14F-4D97-AF65-F5344CB8AC3E}">
        <p14:creationId xmlns:p14="http://schemas.microsoft.com/office/powerpoint/2010/main" val="1190874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E9E7F8F4-0D38-498F-9EA0-FB48785837DE}" type="datetimeFigureOut">
              <a:rPr lang="cs-CZ" smtClean="0"/>
              <a:t>16.03.2022</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C74CE66-06C3-416C-B5A8-C966231ADBC3}" type="slidenum">
              <a:rPr lang="cs-CZ" smtClean="0"/>
              <a:t>‹#›</a:t>
            </a:fld>
            <a:endParaRPr lang="cs-CZ"/>
          </a:p>
        </p:txBody>
      </p:sp>
    </p:spTree>
    <p:extLst>
      <p:ext uri="{BB962C8B-B14F-4D97-AF65-F5344CB8AC3E}">
        <p14:creationId xmlns:p14="http://schemas.microsoft.com/office/powerpoint/2010/main" val="99569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9E7F8F4-0D38-498F-9EA0-FB48785837DE}" type="datetimeFigureOut">
              <a:rPr lang="cs-CZ" smtClean="0"/>
              <a:t>16.03.2022</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C74CE66-06C3-416C-B5A8-C966231ADBC3}" type="slidenum">
              <a:rPr lang="cs-CZ" smtClean="0"/>
              <a:t>‹#›</a:t>
            </a:fld>
            <a:endParaRPr lang="cs-CZ"/>
          </a:p>
        </p:txBody>
      </p:sp>
    </p:spTree>
    <p:extLst>
      <p:ext uri="{BB962C8B-B14F-4D97-AF65-F5344CB8AC3E}">
        <p14:creationId xmlns:p14="http://schemas.microsoft.com/office/powerpoint/2010/main" val="2053212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9E7F8F4-0D38-498F-9EA0-FB48785837DE}" type="datetimeFigureOut">
              <a:rPr lang="cs-CZ" smtClean="0"/>
              <a:t>16.03.2022</a:t>
            </a:fld>
            <a:endParaRPr lang="cs-CZ"/>
          </a:p>
        </p:txBody>
      </p:sp>
      <p:sp>
        <p:nvSpPr>
          <p:cNvPr id="8" name="Footer Placeholder 7"/>
          <p:cNvSpPr>
            <a:spLocks noGrp="1"/>
          </p:cNvSpPr>
          <p:nvPr>
            <p:ph type="ftr" sz="quarter" idx="11"/>
          </p:nvPr>
        </p:nvSpPr>
        <p:spPr/>
        <p:txBody>
          <a:bodyPr/>
          <a:lstStyle/>
          <a:p>
            <a:endParaRPr lang="cs-CZ"/>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C74CE66-06C3-416C-B5A8-C966231ADBC3}" type="slidenum">
              <a:rPr lang="cs-CZ" smtClean="0"/>
              <a:t>‹#›</a:t>
            </a:fld>
            <a:endParaRPr lang="cs-CZ"/>
          </a:p>
        </p:txBody>
      </p:sp>
    </p:spTree>
    <p:extLst>
      <p:ext uri="{BB962C8B-B14F-4D97-AF65-F5344CB8AC3E}">
        <p14:creationId xmlns:p14="http://schemas.microsoft.com/office/powerpoint/2010/main" val="322941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9E7F8F4-0D38-498F-9EA0-FB48785837DE}" type="datetimeFigureOut">
              <a:rPr lang="cs-CZ" smtClean="0"/>
              <a:t>16.03.2022</a:t>
            </a:fld>
            <a:endParaRPr lang="cs-CZ"/>
          </a:p>
        </p:txBody>
      </p:sp>
      <p:sp>
        <p:nvSpPr>
          <p:cNvPr id="4" name="Footer Placeholder 3"/>
          <p:cNvSpPr>
            <a:spLocks noGrp="1"/>
          </p:cNvSpPr>
          <p:nvPr>
            <p:ph type="ftr" sz="quarter" idx="11"/>
          </p:nvPr>
        </p:nvSpPr>
        <p:spPr/>
        <p:txBody>
          <a:bodyPr/>
          <a:lstStyle/>
          <a:p>
            <a:endParaRPr lang="cs-CZ"/>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C74CE66-06C3-416C-B5A8-C966231ADBC3}" type="slidenum">
              <a:rPr lang="cs-CZ" smtClean="0"/>
              <a:t>‹#›</a:t>
            </a:fld>
            <a:endParaRPr lang="cs-CZ"/>
          </a:p>
        </p:txBody>
      </p:sp>
    </p:spTree>
    <p:extLst>
      <p:ext uri="{BB962C8B-B14F-4D97-AF65-F5344CB8AC3E}">
        <p14:creationId xmlns:p14="http://schemas.microsoft.com/office/powerpoint/2010/main" val="398120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7F8F4-0D38-498F-9EA0-FB48785837DE}" type="datetimeFigureOut">
              <a:rPr lang="cs-CZ" smtClean="0"/>
              <a:t>16.03.2022</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C74CE66-06C3-416C-B5A8-C966231ADBC3}" type="slidenum">
              <a:rPr lang="cs-CZ" smtClean="0"/>
              <a:t>‹#›</a:t>
            </a:fld>
            <a:endParaRPr lang="cs-CZ"/>
          </a:p>
        </p:txBody>
      </p:sp>
    </p:spTree>
    <p:extLst>
      <p:ext uri="{BB962C8B-B14F-4D97-AF65-F5344CB8AC3E}">
        <p14:creationId xmlns:p14="http://schemas.microsoft.com/office/powerpoint/2010/main" val="1440168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E9E7F8F4-0D38-498F-9EA0-FB48785837DE}" type="datetimeFigureOut">
              <a:rPr lang="cs-CZ" smtClean="0"/>
              <a:t>16.03.2022</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C74CE66-06C3-416C-B5A8-C966231ADBC3}" type="slidenum">
              <a:rPr lang="cs-CZ" smtClean="0"/>
              <a:t>‹#›</a:t>
            </a:fld>
            <a:endParaRPr lang="cs-CZ"/>
          </a:p>
        </p:txBody>
      </p:sp>
    </p:spTree>
    <p:extLst>
      <p:ext uri="{BB962C8B-B14F-4D97-AF65-F5344CB8AC3E}">
        <p14:creationId xmlns:p14="http://schemas.microsoft.com/office/powerpoint/2010/main" val="274897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202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E9E7F8F4-0D38-498F-9EA0-FB48785837DE}" type="datetimeFigureOut">
              <a:rPr lang="cs-CZ" smtClean="0"/>
              <a:t>16.03.2022</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C74CE66-06C3-416C-B5A8-C966231ADBC3}" type="slidenum">
              <a:rPr lang="cs-CZ" smtClean="0"/>
              <a:t>‹#›</a:t>
            </a:fld>
            <a:endParaRPr lang="cs-CZ"/>
          </a:p>
        </p:txBody>
      </p:sp>
    </p:spTree>
    <p:extLst>
      <p:ext uri="{BB962C8B-B14F-4D97-AF65-F5344CB8AC3E}">
        <p14:creationId xmlns:p14="http://schemas.microsoft.com/office/powerpoint/2010/main" val="14881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E9E7F8F4-0D38-498F-9EA0-FB48785837DE}" type="datetimeFigureOut">
              <a:rPr lang="cs-CZ" smtClean="0"/>
              <a:t>16.03.2022</a:t>
            </a:fld>
            <a:endParaRPr lang="cs-CZ"/>
          </a:p>
        </p:txBody>
      </p:sp>
      <p:sp>
        <p:nvSpPr>
          <p:cNvPr id="5" name="Footer Placeholder 4"/>
          <p:cNvSpPr>
            <a:spLocks noGrp="1"/>
          </p:cNvSpPr>
          <p:nvPr>
            <p:ph type="ftr" sz="quarter" idx="11"/>
          </p:nvPr>
        </p:nvSpPr>
        <p:spPr/>
        <p:txBody>
          <a:bodyPr/>
          <a:lstStyle/>
          <a:p>
            <a:endParaRPr lang="cs-CZ"/>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C74CE66-06C3-416C-B5A8-C966231ADBC3}" type="slidenum">
              <a:rPr lang="cs-CZ" smtClean="0"/>
              <a:t>‹#›</a:t>
            </a:fld>
            <a:endParaRPr lang="cs-CZ"/>
          </a:p>
        </p:txBody>
      </p:sp>
    </p:spTree>
    <p:extLst>
      <p:ext uri="{BB962C8B-B14F-4D97-AF65-F5344CB8AC3E}">
        <p14:creationId xmlns:p14="http://schemas.microsoft.com/office/powerpoint/2010/main" val="1117610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E9E7F8F4-0D38-498F-9EA0-FB48785837DE}" type="datetimeFigureOut">
              <a:rPr lang="cs-CZ" smtClean="0"/>
              <a:t>16.03.2022</a:t>
            </a:fld>
            <a:endParaRPr lang="cs-CZ"/>
          </a:p>
        </p:txBody>
      </p:sp>
      <p:sp>
        <p:nvSpPr>
          <p:cNvPr id="5" name="Footer Placeholder 4"/>
          <p:cNvSpPr>
            <a:spLocks noGrp="1"/>
          </p:cNvSpPr>
          <p:nvPr>
            <p:ph type="ftr" sz="quarter" idx="11"/>
          </p:nvPr>
        </p:nvSpPr>
        <p:spPr/>
        <p:txBody>
          <a:bodyPr/>
          <a:lstStyle/>
          <a:p>
            <a:endParaRPr lang="cs-CZ"/>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C74CE66-06C3-416C-B5A8-C966231ADBC3}" type="slidenum">
              <a:rPr lang="cs-CZ" smtClean="0"/>
              <a:t>‹#›</a:t>
            </a:fld>
            <a:endParaRPr lang="cs-CZ"/>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9152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Kliknutím lze upravit styly předlohy textu.</a:t>
            </a:r>
          </a:p>
        </p:txBody>
      </p:sp>
      <p:sp>
        <p:nvSpPr>
          <p:cNvPr id="5" name="Date Placeholder 4"/>
          <p:cNvSpPr>
            <a:spLocks noGrp="1"/>
          </p:cNvSpPr>
          <p:nvPr>
            <p:ph type="dt" sz="half" idx="10"/>
          </p:nvPr>
        </p:nvSpPr>
        <p:spPr/>
        <p:txBody>
          <a:bodyPr/>
          <a:lstStyle/>
          <a:p>
            <a:fld id="{E9E7F8F4-0D38-498F-9EA0-FB48785837DE}" type="datetimeFigureOut">
              <a:rPr lang="cs-CZ" smtClean="0"/>
              <a:t>16.03.2022</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C74CE66-06C3-416C-B5A8-C966231ADBC3}" type="slidenum">
              <a:rPr lang="cs-CZ" smtClean="0"/>
              <a:t>‹#›</a:t>
            </a:fld>
            <a:endParaRPr lang="cs-CZ"/>
          </a:p>
        </p:txBody>
      </p:sp>
    </p:spTree>
    <p:extLst>
      <p:ext uri="{BB962C8B-B14F-4D97-AF65-F5344CB8AC3E}">
        <p14:creationId xmlns:p14="http://schemas.microsoft.com/office/powerpoint/2010/main" val="2099140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Kliknutím lze upravit styly předlohy textu.</a:t>
            </a:r>
          </a:p>
        </p:txBody>
      </p:sp>
      <p:sp>
        <p:nvSpPr>
          <p:cNvPr id="5" name="Date Placeholder 4"/>
          <p:cNvSpPr>
            <a:spLocks noGrp="1"/>
          </p:cNvSpPr>
          <p:nvPr>
            <p:ph type="dt" sz="half" idx="10"/>
          </p:nvPr>
        </p:nvSpPr>
        <p:spPr/>
        <p:txBody>
          <a:bodyPr/>
          <a:lstStyle/>
          <a:p>
            <a:fld id="{E9E7F8F4-0D38-498F-9EA0-FB48785837DE}" type="datetimeFigureOut">
              <a:rPr lang="cs-CZ" smtClean="0"/>
              <a:t>16.03.2022</a:t>
            </a:fld>
            <a:endParaRPr lang="cs-CZ"/>
          </a:p>
        </p:txBody>
      </p:sp>
      <p:sp>
        <p:nvSpPr>
          <p:cNvPr id="6" name="Footer Placeholder 5"/>
          <p:cNvSpPr>
            <a:spLocks noGrp="1"/>
          </p:cNvSpPr>
          <p:nvPr>
            <p:ph type="ftr" sz="quarter" idx="11"/>
          </p:nvPr>
        </p:nvSpPr>
        <p:spPr/>
        <p:txBody>
          <a:bodyPr/>
          <a:lstStyle/>
          <a:p>
            <a:endParaRPr lang="cs-CZ"/>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C74CE66-06C3-416C-B5A8-C966231ADBC3}" type="slidenum">
              <a:rPr lang="cs-CZ" smtClean="0"/>
              <a:t>‹#›</a:t>
            </a:fld>
            <a:endParaRPr lang="cs-CZ"/>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4933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Kliknutím lze upravit styly předlohy textu.</a:t>
            </a:r>
          </a:p>
        </p:txBody>
      </p:sp>
      <p:sp>
        <p:nvSpPr>
          <p:cNvPr id="5" name="Date Placeholder 4"/>
          <p:cNvSpPr>
            <a:spLocks noGrp="1"/>
          </p:cNvSpPr>
          <p:nvPr>
            <p:ph type="dt" sz="half" idx="10"/>
          </p:nvPr>
        </p:nvSpPr>
        <p:spPr/>
        <p:txBody>
          <a:bodyPr/>
          <a:lstStyle/>
          <a:p>
            <a:fld id="{E9E7F8F4-0D38-498F-9EA0-FB48785837DE}" type="datetimeFigureOut">
              <a:rPr lang="cs-CZ" smtClean="0"/>
              <a:t>16.03.2022</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C74CE66-06C3-416C-B5A8-C966231ADBC3}" type="slidenum">
              <a:rPr lang="cs-CZ" smtClean="0"/>
              <a:t>‹#›</a:t>
            </a:fld>
            <a:endParaRPr lang="cs-CZ"/>
          </a:p>
        </p:txBody>
      </p:sp>
    </p:spTree>
    <p:extLst>
      <p:ext uri="{BB962C8B-B14F-4D97-AF65-F5344CB8AC3E}">
        <p14:creationId xmlns:p14="http://schemas.microsoft.com/office/powerpoint/2010/main" val="683545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9E7F8F4-0D38-498F-9EA0-FB48785837DE}" type="datetimeFigureOut">
              <a:rPr lang="cs-CZ" smtClean="0"/>
              <a:t>16.03.2022</a:t>
            </a:fld>
            <a:endParaRPr lang="cs-CZ"/>
          </a:p>
        </p:txBody>
      </p:sp>
      <p:sp>
        <p:nvSpPr>
          <p:cNvPr id="5" name="Footer Placeholder 4"/>
          <p:cNvSpPr>
            <a:spLocks noGrp="1"/>
          </p:cNvSpPr>
          <p:nvPr>
            <p:ph type="ftr" sz="quarter" idx="11"/>
          </p:nvPr>
        </p:nvSpPr>
        <p:spPr/>
        <p:txBody>
          <a:bodyPr/>
          <a:lstStyle/>
          <a:p>
            <a:endParaRPr lang="cs-CZ"/>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74CE66-06C3-416C-B5A8-C966231ADBC3}" type="slidenum">
              <a:rPr lang="cs-CZ" smtClean="0"/>
              <a:t>‹#›</a:t>
            </a:fld>
            <a:endParaRPr lang="cs-CZ"/>
          </a:p>
        </p:txBody>
      </p:sp>
    </p:spTree>
    <p:extLst>
      <p:ext uri="{BB962C8B-B14F-4D97-AF65-F5344CB8AC3E}">
        <p14:creationId xmlns:p14="http://schemas.microsoft.com/office/powerpoint/2010/main" val="1824431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9E7F8F4-0D38-498F-9EA0-FB48785837DE}" type="datetimeFigureOut">
              <a:rPr lang="cs-CZ" smtClean="0"/>
              <a:t>16.03.2022</a:t>
            </a:fld>
            <a:endParaRPr lang="cs-CZ"/>
          </a:p>
        </p:txBody>
      </p:sp>
      <p:sp>
        <p:nvSpPr>
          <p:cNvPr id="5" name="Footer Placeholder 4"/>
          <p:cNvSpPr>
            <a:spLocks noGrp="1"/>
          </p:cNvSpPr>
          <p:nvPr>
            <p:ph type="ftr" sz="quarter" idx="11"/>
          </p:nvPr>
        </p:nvSpPr>
        <p:spPr/>
        <p:txBody>
          <a:bodyPr/>
          <a:lstStyle/>
          <a:p>
            <a:endParaRPr lang="cs-CZ"/>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74CE66-06C3-416C-B5A8-C966231ADBC3}" type="slidenum">
              <a:rPr lang="cs-CZ" smtClean="0"/>
              <a:t>‹#›</a:t>
            </a:fld>
            <a:endParaRPr lang="cs-CZ"/>
          </a:p>
        </p:txBody>
      </p:sp>
    </p:spTree>
    <p:extLst>
      <p:ext uri="{BB962C8B-B14F-4D97-AF65-F5344CB8AC3E}">
        <p14:creationId xmlns:p14="http://schemas.microsoft.com/office/powerpoint/2010/main" val="75216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D2083F-F575-4980-B05C-114F529471EC}" type="slidenum">
              <a:rPr lang="en-US"/>
              <a:pPr>
                <a:defRPr/>
              </a:pPr>
              <a:t>‹#›</a:t>
            </a:fld>
            <a:endParaRPr lang="en-US"/>
          </a:p>
        </p:txBody>
      </p:sp>
    </p:spTree>
    <p:extLst>
      <p:ext uri="{BB962C8B-B14F-4D97-AF65-F5344CB8AC3E}">
        <p14:creationId xmlns:p14="http://schemas.microsoft.com/office/powerpoint/2010/main" val="2879471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9573E23-7591-4B6B-9364-9DEC4FF21D88}" type="slidenum">
              <a:rPr lang="en-US" altLang="cs-CZ"/>
              <a:pPr/>
              <a:t>‹#›</a:t>
            </a:fld>
            <a:endParaRPr lang="en-US" altLang="cs-CZ"/>
          </a:p>
        </p:txBody>
      </p:sp>
    </p:spTree>
    <p:extLst>
      <p:ext uri="{BB962C8B-B14F-4D97-AF65-F5344CB8AC3E}">
        <p14:creationId xmlns:p14="http://schemas.microsoft.com/office/powerpoint/2010/main" val="336821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4861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20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98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2649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33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217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742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Line 9"/>
          <p:cNvSpPr>
            <a:spLocks noChangeShapeType="1"/>
          </p:cNvSpPr>
          <p:nvPr/>
        </p:nvSpPr>
        <p:spPr bwMode="auto">
          <a:xfrm>
            <a:off x="228600" y="6096000"/>
            <a:ext cx="8686800" cy="0"/>
          </a:xfrm>
          <a:prstGeom prst="line">
            <a:avLst/>
          </a:prstGeom>
          <a:noFill/>
          <a:ln w="9525">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cs-CZ">
              <a:solidFill>
                <a:srgbClr val="000000"/>
              </a:solidFill>
              <a:latin typeface="Tahoma" pitchFamily="34" charset="0"/>
              <a:ea typeface="ＭＳ Ｐゴシック" pitchFamily="34" charset="-128"/>
            </a:endParaRPr>
          </a:p>
        </p:txBody>
      </p:sp>
      <p:sp>
        <p:nvSpPr>
          <p:cNvPr id="1034" name="Text Box 10"/>
          <p:cNvSpPr txBox="1">
            <a:spLocks noChangeArrowheads="1"/>
          </p:cNvSpPr>
          <p:nvPr/>
        </p:nvSpPr>
        <p:spPr bwMode="auto">
          <a:xfrm>
            <a:off x="6223000" y="6184900"/>
            <a:ext cx="2819400" cy="501650"/>
          </a:xfrm>
          <a:prstGeom prst="rect">
            <a:avLst/>
          </a:prstGeom>
          <a:noFill/>
          <a:ln w="9525">
            <a:noFill/>
            <a:miter lim="800000"/>
            <a:headEnd/>
            <a:tailEnd/>
          </a:ln>
          <a:effectLst/>
        </p:spPr>
        <p:txBody>
          <a:bodyPr>
            <a:spAutoFit/>
          </a:bodyPr>
          <a:lstStyle>
            <a:lvl1pPr>
              <a:defRPr sz="2400">
                <a:solidFill>
                  <a:schemeClr val="tx1"/>
                </a:solidFill>
                <a:latin typeface="Tahoma" pitchFamily="34" charset="0"/>
                <a:ea typeface="ＭＳ Ｐゴシック" pitchFamily="34" charset="-128"/>
              </a:defRPr>
            </a:lvl1pPr>
            <a:lvl2pPr marL="742950" indent="-285750">
              <a:defRPr sz="2400">
                <a:solidFill>
                  <a:schemeClr val="tx1"/>
                </a:solidFill>
                <a:latin typeface="Tahoma" pitchFamily="34" charset="0"/>
                <a:ea typeface="ＭＳ Ｐゴシック" pitchFamily="34" charset="-128"/>
              </a:defRPr>
            </a:lvl2pPr>
            <a:lvl3pPr marL="1143000" indent="-228600">
              <a:defRPr sz="2400">
                <a:solidFill>
                  <a:schemeClr val="tx1"/>
                </a:solidFill>
                <a:latin typeface="Tahoma" pitchFamily="34" charset="0"/>
                <a:ea typeface="ＭＳ Ｐゴシック" pitchFamily="34" charset="-128"/>
              </a:defRPr>
            </a:lvl3pPr>
            <a:lvl4pPr marL="1600200" indent="-228600">
              <a:defRPr sz="2400">
                <a:solidFill>
                  <a:schemeClr val="tx1"/>
                </a:solidFill>
                <a:latin typeface="Tahoma" pitchFamily="34" charset="0"/>
                <a:ea typeface="ＭＳ Ｐゴシック" pitchFamily="34" charset="-128"/>
              </a:defRPr>
            </a:lvl4pPr>
            <a:lvl5pPr marL="2057400" indent="-22860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r" fontAlgn="base">
              <a:spcBef>
                <a:spcPct val="50000"/>
              </a:spcBef>
              <a:spcAft>
                <a:spcPct val="0"/>
              </a:spcAft>
            </a:pPr>
            <a:r>
              <a:rPr lang="en-US" altLang="cs-CZ" sz="900">
                <a:solidFill>
                  <a:srgbClr val="000000"/>
                </a:solidFill>
                <a:latin typeface="Arial" pitchFamily="34" charset="0"/>
              </a:rPr>
              <a:t>Copyright © 2010 ASM Press</a:t>
            </a:r>
            <a:br>
              <a:rPr lang="en-US" altLang="cs-CZ" sz="900">
                <a:solidFill>
                  <a:srgbClr val="000000"/>
                </a:solidFill>
                <a:latin typeface="Arial" pitchFamily="34" charset="0"/>
              </a:rPr>
            </a:br>
            <a:r>
              <a:rPr lang="en-US" altLang="cs-CZ" sz="900">
                <a:solidFill>
                  <a:srgbClr val="000000"/>
                </a:solidFill>
                <a:latin typeface="Arial" pitchFamily="34" charset="0"/>
              </a:rPr>
              <a:t>American Society for Microbiology</a:t>
            </a:r>
            <a:br>
              <a:rPr lang="en-US" altLang="cs-CZ" sz="900">
                <a:solidFill>
                  <a:srgbClr val="000000"/>
                </a:solidFill>
                <a:latin typeface="Arial" pitchFamily="34" charset="0"/>
              </a:rPr>
            </a:br>
            <a:r>
              <a:rPr lang="en-US" altLang="cs-CZ" sz="900">
                <a:solidFill>
                  <a:srgbClr val="000000"/>
                </a:solidFill>
                <a:latin typeface="Arial" pitchFamily="34" charset="0"/>
              </a:rPr>
              <a:t>1752 N St. NW, Washington, DC 20036-2904</a:t>
            </a:r>
          </a:p>
        </p:txBody>
      </p:sp>
      <p:sp>
        <p:nvSpPr>
          <p:cNvPr id="1035" name="Text Box 11"/>
          <p:cNvSpPr txBox="1">
            <a:spLocks noChangeArrowheads="1"/>
          </p:cNvSpPr>
          <p:nvPr/>
        </p:nvSpPr>
        <p:spPr bwMode="auto">
          <a:xfrm>
            <a:off x="571500" y="6159500"/>
            <a:ext cx="5524500" cy="365125"/>
          </a:xfrm>
          <a:prstGeom prst="rect">
            <a:avLst/>
          </a:prstGeom>
          <a:noFill/>
          <a:ln w="9525">
            <a:noFill/>
            <a:miter lim="800000"/>
            <a:headEnd/>
            <a:tailEnd/>
          </a:ln>
          <a:effectLst/>
        </p:spPr>
        <p:txBody>
          <a:bodyPr>
            <a:spAutoFit/>
          </a:bodyPr>
          <a:lstStyle>
            <a:lvl1pPr>
              <a:defRPr sz="2400">
                <a:solidFill>
                  <a:schemeClr val="tx1"/>
                </a:solidFill>
                <a:latin typeface="Tahoma" pitchFamily="34" charset="0"/>
                <a:ea typeface="ＭＳ Ｐゴシック" pitchFamily="34" charset="-128"/>
              </a:defRPr>
            </a:lvl1pPr>
            <a:lvl2pPr marL="742950" indent="-285750">
              <a:defRPr sz="2400">
                <a:solidFill>
                  <a:schemeClr val="tx1"/>
                </a:solidFill>
                <a:latin typeface="Tahoma" pitchFamily="34" charset="0"/>
                <a:ea typeface="ＭＳ Ｐゴシック" pitchFamily="34" charset="-128"/>
              </a:defRPr>
            </a:lvl2pPr>
            <a:lvl3pPr marL="1143000" indent="-228600">
              <a:defRPr sz="2400">
                <a:solidFill>
                  <a:schemeClr val="tx1"/>
                </a:solidFill>
                <a:latin typeface="Tahoma" pitchFamily="34" charset="0"/>
                <a:ea typeface="ＭＳ Ｐゴシック" pitchFamily="34" charset="-128"/>
              </a:defRPr>
            </a:lvl3pPr>
            <a:lvl4pPr marL="1600200" indent="-228600">
              <a:defRPr sz="2400">
                <a:solidFill>
                  <a:schemeClr val="tx1"/>
                </a:solidFill>
                <a:latin typeface="Tahoma" pitchFamily="34" charset="0"/>
                <a:ea typeface="ＭＳ Ｐゴシック" pitchFamily="34" charset="-128"/>
              </a:defRPr>
            </a:lvl4pPr>
            <a:lvl5pPr marL="2057400" indent="-22860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fontAlgn="base">
              <a:spcBef>
                <a:spcPct val="50000"/>
              </a:spcBef>
              <a:spcAft>
                <a:spcPct val="0"/>
              </a:spcAft>
            </a:pPr>
            <a:r>
              <a:rPr lang="en-US" altLang="cs-CZ" sz="900">
                <a:solidFill>
                  <a:srgbClr val="000000"/>
                </a:solidFill>
                <a:latin typeface="Arial" pitchFamily="34" charset="0"/>
              </a:rPr>
              <a:t>Molecular Biotechnology: Principles and Applications of Recombinant DNA, Fourth Edition</a:t>
            </a:r>
            <a:br>
              <a:rPr lang="en-US" altLang="cs-CZ" sz="900">
                <a:solidFill>
                  <a:srgbClr val="000000"/>
                </a:solidFill>
                <a:latin typeface="Arial" pitchFamily="34" charset="0"/>
              </a:rPr>
            </a:br>
            <a:r>
              <a:rPr lang="en-US" altLang="cs-CZ" sz="900">
                <a:solidFill>
                  <a:srgbClr val="000000"/>
                </a:solidFill>
                <a:latin typeface="Arial" pitchFamily="34" charset="0"/>
              </a:rPr>
              <a:t>Bernard R. Glick, Jack J. Pasternak, and Cheryl L. Patten</a:t>
            </a:r>
          </a:p>
        </p:txBody>
      </p:sp>
      <p:sp>
        <p:nvSpPr>
          <p:cNvPr id="1037" name="Text Box 13"/>
          <p:cNvSpPr txBox="1">
            <a:spLocks noChangeArrowheads="1"/>
          </p:cNvSpPr>
          <p:nvPr/>
        </p:nvSpPr>
        <p:spPr bwMode="auto">
          <a:xfrm>
            <a:off x="304800" y="76200"/>
            <a:ext cx="8534400" cy="611188"/>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defRPr/>
            </a:pPr>
            <a:r>
              <a:rPr lang="en-US" b="1">
                <a:solidFill>
                  <a:srgbClr val="000000"/>
                </a:solidFill>
              </a:rPr>
              <a:t>Chapter 18</a:t>
            </a:r>
          </a:p>
          <a:p>
            <a:pPr eaLnBrk="1" fontAlgn="base" hangingPunct="1">
              <a:spcBef>
                <a:spcPct val="0"/>
              </a:spcBef>
              <a:spcAft>
                <a:spcPct val="0"/>
              </a:spcAft>
              <a:defRPr/>
            </a:pPr>
            <a:r>
              <a:rPr lang="en-US" sz="1600" b="1">
                <a:solidFill>
                  <a:srgbClr val="000000"/>
                </a:solidFill>
              </a:rPr>
              <a:t>Genetic Engineering of Plants: Methodology</a:t>
            </a:r>
          </a:p>
        </p:txBody>
      </p:sp>
      <p:sp>
        <p:nvSpPr>
          <p:cNvPr id="16390" name="Line 14"/>
          <p:cNvSpPr>
            <a:spLocks noChangeShapeType="1"/>
          </p:cNvSpPr>
          <p:nvPr/>
        </p:nvSpPr>
        <p:spPr bwMode="auto">
          <a:xfrm>
            <a:off x="381000" y="685800"/>
            <a:ext cx="8763000" cy="0"/>
          </a:xfrm>
          <a:prstGeom prst="line">
            <a:avLst/>
          </a:prstGeom>
          <a:noFill/>
          <a:ln w="9525">
            <a:solidFill>
              <a:srgbClr val="CC99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cs-CZ">
              <a:solidFill>
                <a:srgbClr val="000000"/>
              </a:solidFill>
              <a:latin typeface="Tahoma" pitchFamily="34" charset="0"/>
              <a:ea typeface="ＭＳ Ｐゴシック" pitchFamily="34" charset="-128"/>
            </a:endParaRPr>
          </a:p>
        </p:txBody>
      </p:sp>
      <p:pic>
        <p:nvPicPr>
          <p:cNvPr id="16391" name="Picture 13" descr="asm press logoBW"/>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28600" y="6143625"/>
            <a:ext cx="2555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0106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9E7F8F4-0D38-498F-9EA0-FB48785837DE}" type="datetimeFigureOut">
              <a:rPr lang="cs-CZ" smtClean="0"/>
              <a:t>16.03.2022</a:t>
            </a:fld>
            <a:endParaRPr lang="cs-CZ"/>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C74CE66-06C3-416C-B5A8-C966231ADBC3}" type="slidenum">
              <a:rPr lang="cs-CZ" smtClean="0"/>
              <a:t>‹#›</a:t>
            </a:fld>
            <a:endParaRPr lang="cs-CZ"/>
          </a:p>
        </p:txBody>
      </p:sp>
    </p:spTree>
    <p:extLst>
      <p:ext uri="{BB962C8B-B14F-4D97-AF65-F5344CB8AC3E}">
        <p14:creationId xmlns:p14="http://schemas.microsoft.com/office/powerpoint/2010/main" val="20550316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microbewiki.kenyon.edu/images/b/b1/Agro1.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cs-CZ" sz="3600" dirty="0"/>
              <a:t>Metody transformace I.</a:t>
            </a:r>
            <a:br>
              <a:rPr lang="cs-CZ" sz="3600" dirty="0"/>
            </a:br>
            <a:br>
              <a:rPr lang="cs-CZ" sz="3600" dirty="0"/>
            </a:br>
            <a:r>
              <a:rPr lang="cs-CZ" sz="3600" i="1" dirty="0" err="1"/>
              <a:t>Agrobacterium</a:t>
            </a:r>
            <a:r>
              <a:rPr lang="cs-CZ" sz="3600" i="1" dirty="0"/>
              <a:t> </a:t>
            </a:r>
            <a:r>
              <a:rPr lang="cs-CZ" sz="3600" i="1" dirty="0" err="1"/>
              <a:t>tumefaciens</a:t>
            </a:r>
            <a:endParaRPr lang="cs-CZ" sz="3600" i="1" dirty="0"/>
          </a:p>
        </p:txBody>
      </p:sp>
      <p:sp>
        <p:nvSpPr>
          <p:cNvPr id="3" name="Podnadpis 2"/>
          <p:cNvSpPr>
            <a:spLocks noGrp="1"/>
          </p:cNvSpPr>
          <p:nvPr>
            <p:ph type="subTitle" idx="1"/>
          </p:nvPr>
        </p:nvSpPr>
        <p:spPr/>
        <p:txBody>
          <a:bodyPr/>
          <a:lstStyle/>
          <a:p>
            <a:endParaRPr lang="cs-CZ"/>
          </a:p>
        </p:txBody>
      </p:sp>
      <p:sp>
        <p:nvSpPr>
          <p:cNvPr id="4" name="Obdélník 3"/>
          <p:cNvSpPr/>
          <p:nvPr/>
        </p:nvSpPr>
        <p:spPr>
          <a:xfrm>
            <a:off x="4283968" y="404664"/>
            <a:ext cx="4725974" cy="369332"/>
          </a:xfrm>
          <a:prstGeom prst="rect">
            <a:avLst/>
          </a:prstGeom>
        </p:spPr>
        <p:txBody>
          <a:bodyPr wrap="none">
            <a:spAutoFit/>
          </a:bodyPr>
          <a:lstStyle/>
          <a:p>
            <a:r>
              <a:rPr lang="cs-CZ" dirty="0"/>
              <a:t>Bi8670 Principy rostlinných biotechnologií</a:t>
            </a:r>
          </a:p>
        </p:txBody>
      </p:sp>
    </p:spTree>
    <p:extLst>
      <p:ext uri="{BB962C8B-B14F-4D97-AF65-F5344CB8AC3E}">
        <p14:creationId xmlns:p14="http://schemas.microsoft.com/office/powerpoint/2010/main" val="2473482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5"/>
          <p:cNvSpPr txBox="1">
            <a:spLocks noChangeArrowheads="1"/>
          </p:cNvSpPr>
          <p:nvPr/>
        </p:nvSpPr>
        <p:spPr bwMode="auto">
          <a:xfrm>
            <a:off x="304800" y="1066800"/>
            <a:ext cx="1162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ＭＳ Ｐゴシック" pitchFamily="34" charset="-128"/>
              </a:defRPr>
            </a:lvl1pPr>
            <a:lvl2pPr marL="742950" indent="-285750">
              <a:defRPr sz="2400">
                <a:solidFill>
                  <a:schemeClr val="tx1"/>
                </a:solidFill>
                <a:latin typeface="Tahoma" pitchFamily="34" charset="0"/>
                <a:ea typeface="ＭＳ Ｐゴシック" pitchFamily="34" charset="-128"/>
              </a:defRPr>
            </a:lvl2pPr>
            <a:lvl3pPr marL="1143000" indent="-228600">
              <a:defRPr sz="2400">
                <a:solidFill>
                  <a:schemeClr val="tx1"/>
                </a:solidFill>
                <a:latin typeface="Tahoma" pitchFamily="34" charset="0"/>
                <a:ea typeface="ＭＳ Ｐゴシック" pitchFamily="34" charset="-128"/>
              </a:defRPr>
            </a:lvl3pPr>
            <a:lvl4pPr marL="1600200" indent="-228600">
              <a:defRPr sz="2400">
                <a:solidFill>
                  <a:schemeClr val="tx1"/>
                </a:solidFill>
                <a:latin typeface="Tahoma" pitchFamily="34" charset="0"/>
                <a:ea typeface="ＭＳ Ｐゴシック" pitchFamily="34" charset="-128"/>
              </a:defRPr>
            </a:lvl4pPr>
            <a:lvl5pPr marL="2057400" indent="-22860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fontAlgn="base">
              <a:spcBef>
                <a:spcPct val="0"/>
              </a:spcBef>
              <a:spcAft>
                <a:spcPct val="0"/>
              </a:spcAft>
            </a:pPr>
            <a:r>
              <a:rPr lang="en-US" altLang="cs-CZ" sz="1600" b="1">
                <a:solidFill>
                  <a:srgbClr val="000000"/>
                </a:solidFill>
                <a:latin typeface="Arial" pitchFamily="34" charset="0"/>
              </a:rPr>
              <a:t>Table 18.1</a:t>
            </a:r>
            <a:endParaRPr lang="en-US" altLang="cs-CZ" sz="1800">
              <a:solidFill>
                <a:srgbClr val="000000"/>
              </a:solidFill>
              <a:latin typeface="Arial" pitchFamily="34" charset="0"/>
            </a:endParaRPr>
          </a:p>
        </p:txBody>
      </p:sp>
      <p:pic>
        <p:nvPicPr>
          <p:cNvPr id="37890" name="Picture 255" descr="Glick_ch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8026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a:cxnSpLocks noChangeShapeType="1"/>
          </p:cNvCxnSpPr>
          <p:nvPr/>
        </p:nvCxnSpPr>
        <p:spPr bwMode="auto">
          <a:xfrm>
            <a:off x="304800" y="2209800"/>
            <a:ext cx="304800" cy="0"/>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a:off x="304800" y="2743200"/>
            <a:ext cx="304800" cy="0"/>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165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i="1" dirty="0" err="1"/>
              <a:t>Agrobacterium</a:t>
            </a:r>
            <a:r>
              <a:rPr lang="cs-CZ" i="1" dirty="0"/>
              <a:t> </a:t>
            </a:r>
            <a:r>
              <a:rPr lang="cs-CZ" i="1" dirty="0" err="1"/>
              <a:t>tumefaciens</a:t>
            </a:r>
            <a:endParaRPr lang="cs-CZ" i="1"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92974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357563"/>
            <a:ext cx="23812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2"/>
          <p:cNvSpPr>
            <a:spLocks noChangeArrowheads="1"/>
          </p:cNvSpPr>
          <p:nvPr/>
        </p:nvSpPr>
        <p:spPr bwMode="auto">
          <a:xfrm>
            <a:off x="0" y="4762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a:r>
              <a:rPr lang="cs-CZ" altLang="cs-CZ" sz="3200">
                <a:solidFill>
                  <a:srgbClr val="0000FF"/>
                </a:solidFill>
                <a:latin typeface="Arial" panose="020B0604020202020204" pitchFamily="34" charset="0"/>
              </a:rPr>
              <a:t>Půdní bakterie</a:t>
            </a:r>
            <a:endParaRPr kumimoji="1" lang="cs-CZ" altLang="cs-CZ" sz="3200" i="1">
              <a:solidFill>
                <a:srgbClr val="0000FF"/>
              </a:solidFill>
              <a:latin typeface="Arial" panose="020B0604020202020204" pitchFamily="34" charset="0"/>
            </a:endParaRPr>
          </a:p>
        </p:txBody>
      </p:sp>
      <p:sp>
        <p:nvSpPr>
          <p:cNvPr id="36868" name="Text Box 3"/>
          <p:cNvSpPr txBox="1">
            <a:spLocks noChangeArrowheads="1"/>
          </p:cNvSpPr>
          <p:nvPr/>
        </p:nvSpPr>
        <p:spPr bwMode="auto">
          <a:xfrm>
            <a:off x="179388" y="1411288"/>
            <a:ext cx="87137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000">
                <a:latin typeface="Arial" panose="020B0604020202020204" pitchFamily="34" charset="0"/>
              </a:rPr>
              <a:t>			</a:t>
            </a:r>
            <a:r>
              <a:rPr lang="cs-CZ" altLang="cs-CZ" sz="2000" i="1">
                <a:latin typeface="Arial" panose="020B0604020202020204" pitchFamily="34" charset="0"/>
              </a:rPr>
              <a:t>Pseudomonas, Corynebacterium</a:t>
            </a:r>
          </a:p>
          <a:p>
            <a:r>
              <a:rPr lang="cs-CZ" altLang="cs-CZ" sz="2000" i="1">
                <a:latin typeface="Arial" panose="020B0604020202020204" pitchFamily="34" charset="0"/>
              </a:rPr>
              <a:t>			Agrobacterium, Rhizobium, 						Bradyrhizobium</a:t>
            </a:r>
            <a:endParaRPr lang="cs-CZ" altLang="cs-CZ" sz="2000">
              <a:latin typeface="Arial" panose="020B0604020202020204" pitchFamily="34" charset="0"/>
            </a:endParaRPr>
          </a:p>
        </p:txBody>
      </p:sp>
      <p:sp>
        <p:nvSpPr>
          <p:cNvPr id="20484" name="Text Box 4"/>
          <p:cNvSpPr txBox="1">
            <a:spLocks noChangeArrowheads="1"/>
          </p:cNvSpPr>
          <p:nvPr/>
        </p:nvSpPr>
        <p:spPr bwMode="auto">
          <a:xfrm>
            <a:off x="395288" y="2855913"/>
            <a:ext cx="35417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000" i="1">
                <a:solidFill>
                  <a:srgbClr val="0000FF"/>
                </a:solidFill>
                <a:latin typeface="Arial" panose="020B0604020202020204" pitchFamily="34" charset="0"/>
              </a:rPr>
              <a:t>Agrobacterium tumefaciens</a:t>
            </a:r>
          </a:p>
          <a:p>
            <a:r>
              <a:rPr lang="cs-CZ" altLang="cs-CZ" sz="2000" i="1">
                <a:solidFill>
                  <a:srgbClr val="0000FF"/>
                </a:solidFill>
                <a:latin typeface="Arial" panose="020B0604020202020204" pitchFamily="34" charset="0"/>
              </a:rPr>
              <a:t>Agrobacterium rhizogenes</a:t>
            </a:r>
          </a:p>
        </p:txBody>
      </p:sp>
      <p:sp>
        <p:nvSpPr>
          <p:cNvPr id="20485" name="Text Box 5"/>
          <p:cNvSpPr txBox="1">
            <a:spLocks noChangeArrowheads="1"/>
          </p:cNvSpPr>
          <p:nvPr/>
        </p:nvSpPr>
        <p:spPr bwMode="auto">
          <a:xfrm>
            <a:off x="4140200" y="2849563"/>
            <a:ext cx="10969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000">
                <a:solidFill>
                  <a:srgbClr val="FF0000"/>
                </a:solidFill>
                <a:latin typeface="Arial" panose="020B0604020202020204" pitchFamily="34" charset="0"/>
              </a:rPr>
              <a:t>nádory</a:t>
            </a:r>
          </a:p>
          <a:p>
            <a:r>
              <a:rPr lang="cs-CZ" altLang="cs-CZ" sz="2000">
                <a:solidFill>
                  <a:srgbClr val="FF0000"/>
                </a:solidFill>
                <a:latin typeface="Arial" panose="020B0604020202020204" pitchFamily="34" charset="0"/>
              </a:rPr>
              <a:t>kořínky</a:t>
            </a:r>
            <a:endParaRPr lang="cs-CZ" altLang="cs-CZ" sz="2000">
              <a:latin typeface="Arial" panose="020B0604020202020204" pitchFamily="34" charset="0"/>
            </a:endParaRPr>
          </a:p>
        </p:txBody>
      </p:sp>
      <p:sp>
        <p:nvSpPr>
          <p:cNvPr id="20486" name="Text Box 6"/>
          <p:cNvSpPr txBox="1">
            <a:spLocks noChangeArrowheads="1"/>
          </p:cNvSpPr>
          <p:nvPr/>
        </p:nvSpPr>
        <p:spPr bwMode="auto">
          <a:xfrm>
            <a:off x="5580063" y="2849563"/>
            <a:ext cx="14795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000">
                <a:latin typeface="Arial" panose="020B0604020202020204" pitchFamily="34" charset="0"/>
              </a:rPr>
              <a:t>Ti plasmid</a:t>
            </a:r>
          </a:p>
          <a:p>
            <a:r>
              <a:rPr lang="cs-CZ" altLang="cs-CZ" sz="2000">
                <a:latin typeface="Arial" panose="020B0604020202020204" pitchFamily="34" charset="0"/>
              </a:rPr>
              <a:t>Ri plasmid</a:t>
            </a:r>
          </a:p>
        </p:txBody>
      </p:sp>
      <p:sp>
        <p:nvSpPr>
          <p:cNvPr id="20487" name="Text Box 7"/>
          <p:cNvSpPr txBox="1">
            <a:spLocks noChangeArrowheads="1"/>
          </p:cNvSpPr>
          <p:nvPr/>
        </p:nvSpPr>
        <p:spPr bwMode="auto">
          <a:xfrm>
            <a:off x="7402513" y="2901950"/>
            <a:ext cx="9715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000">
                <a:solidFill>
                  <a:srgbClr val="FF0000"/>
                </a:solidFill>
                <a:latin typeface="Arial" panose="020B0604020202020204" pitchFamily="34" charset="0"/>
              </a:rPr>
              <a:t>T-DNA</a:t>
            </a:r>
          </a:p>
        </p:txBody>
      </p:sp>
      <p:sp>
        <p:nvSpPr>
          <p:cNvPr id="20488" name="Text Box 8"/>
          <p:cNvSpPr txBox="1">
            <a:spLocks noChangeArrowheads="1"/>
          </p:cNvSpPr>
          <p:nvPr/>
        </p:nvSpPr>
        <p:spPr bwMode="auto">
          <a:xfrm>
            <a:off x="517525" y="34686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endParaRPr lang="cs-CZ" altLang="cs-CZ" sz="2400">
              <a:latin typeface="Arial" panose="020B0604020202020204" pitchFamily="34" charset="0"/>
            </a:endParaRPr>
          </a:p>
        </p:txBody>
      </p:sp>
      <p:pic>
        <p:nvPicPr>
          <p:cNvPr id="36874" name="Picture 13" descr="File:Agro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005263"/>
            <a:ext cx="2857500" cy="192405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6875" name="Text Box 14"/>
          <p:cNvSpPr txBox="1">
            <a:spLocks noChangeArrowheads="1"/>
          </p:cNvSpPr>
          <p:nvPr/>
        </p:nvSpPr>
        <p:spPr bwMode="auto">
          <a:xfrm>
            <a:off x="323850" y="6165850"/>
            <a:ext cx="33829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1400">
                <a:latin typeface="Arial" panose="020B0604020202020204" pitchFamily="34" charset="0"/>
              </a:rPr>
              <a:t>http://microbewiki.kenyon.edu/index.php/Agrobacterium</a:t>
            </a:r>
          </a:p>
        </p:txBody>
      </p:sp>
      <p:pic>
        <p:nvPicPr>
          <p:cNvPr id="36876" name="Picture 15" descr="Agro_rhizo"/>
          <p:cNvPicPr>
            <a:picLocks noChangeAspect="1" noChangeArrowheads="1"/>
          </p:cNvPicPr>
          <p:nvPr/>
        </p:nvPicPr>
        <p:blipFill>
          <a:blip r:embed="rId6">
            <a:extLst>
              <a:ext uri="{28A0092B-C50C-407E-A947-70E740481C1C}">
                <a14:useLocalDpi xmlns:a14="http://schemas.microsoft.com/office/drawing/2010/main" val="0"/>
              </a:ext>
            </a:extLst>
          </a:blip>
          <a:srcRect l="12379" t="5254" r="15036"/>
          <a:stretch>
            <a:fillRect/>
          </a:stretch>
        </p:blipFill>
        <p:spPr bwMode="auto">
          <a:xfrm>
            <a:off x="6300788" y="3789363"/>
            <a:ext cx="2592387" cy="2287587"/>
          </a:xfrm>
          <a:prstGeom prst="rect">
            <a:avLst/>
          </a:prstGeom>
          <a:noFill/>
          <a:ln w="12700">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6877" name="Text Box 17"/>
          <p:cNvSpPr txBox="1">
            <a:spLocks noChangeArrowheads="1"/>
          </p:cNvSpPr>
          <p:nvPr/>
        </p:nvSpPr>
        <p:spPr bwMode="auto">
          <a:xfrm>
            <a:off x="3975100" y="6329363"/>
            <a:ext cx="14065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1600">
                <a:latin typeface="Arial" panose="020B0604020202020204" pitchFamily="34" charset="0"/>
              </a:rPr>
              <a:t>„crown gall“</a:t>
            </a:r>
          </a:p>
        </p:txBody>
      </p:sp>
      <p:sp>
        <p:nvSpPr>
          <p:cNvPr id="36878" name="Text Box 18"/>
          <p:cNvSpPr txBox="1">
            <a:spLocks noChangeArrowheads="1"/>
          </p:cNvSpPr>
          <p:nvPr/>
        </p:nvSpPr>
        <p:spPr bwMode="auto">
          <a:xfrm>
            <a:off x="6162675" y="6216650"/>
            <a:ext cx="2832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a:r>
              <a:rPr lang="cs-CZ" altLang="cs-CZ" sz="1600">
                <a:latin typeface="Arial" panose="020B0604020202020204" pitchFamily="34" charset="0"/>
              </a:rPr>
              <a:t>„hairy roots“ na segmentu </a:t>
            </a:r>
          </a:p>
          <a:p>
            <a:pPr algn="ctr"/>
            <a:r>
              <a:rPr lang="cs-CZ" altLang="cs-CZ" sz="1600">
                <a:latin typeface="Arial" panose="020B0604020202020204" pitchFamily="34" charset="0"/>
              </a:rPr>
              <a:t>kořene mrkve</a:t>
            </a:r>
          </a:p>
        </p:txBody>
      </p:sp>
    </p:spTree>
    <p:extLst>
      <p:ext uri="{BB962C8B-B14F-4D97-AF65-F5344CB8AC3E}">
        <p14:creationId xmlns:p14="http://schemas.microsoft.com/office/powerpoint/2010/main" val="17003584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ssolve">
                                      <p:cBhvr>
                                        <p:cTn id="7" dur="5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 calcmode="lin" valueType="num">
                                      <p:cBhvr additive="base">
                                        <p:cTn id="12" dur="500" fill="hold"/>
                                        <p:tgtEl>
                                          <p:spTgt spid="20485"/>
                                        </p:tgtEl>
                                        <p:attrNameLst>
                                          <p:attrName>ppt_x</p:attrName>
                                        </p:attrNameLst>
                                      </p:cBhvr>
                                      <p:tavLst>
                                        <p:tav tm="0">
                                          <p:val>
                                            <p:strVal val="1+#ppt_w/2"/>
                                          </p:val>
                                        </p:tav>
                                        <p:tav tm="100000">
                                          <p:val>
                                            <p:strVal val="#ppt_x"/>
                                          </p:val>
                                        </p:tav>
                                      </p:tavLst>
                                    </p:anim>
                                    <p:anim calcmode="lin" valueType="num">
                                      <p:cBhvr additive="base">
                                        <p:cTn id="13"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0486"/>
                                        </p:tgtEl>
                                        <p:attrNameLst>
                                          <p:attrName>style.visibility</p:attrName>
                                        </p:attrNameLst>
                                      </p:cBhvr>
                                      <p:to>
                                        <p:strVal val="visible"/>
                                      </p:to>
                                    </p:set>
                                    <p:anim calcmode="lin" valueType="num">
                                      <p:cBhvr additive="base">
                                        <p:cTn id="18" dur="500" fill="hold"/>
                                        <p:tgtEl>
                                          <p:spTgt spid="20486"/>
                                        </p:tgtEl>
                                        <p:attrNameLst>
                                          <p:attrName>ppt_x</p:attrName>
                                        </p:attrNameLst>
                                      </p:cBhvr>
                                      <p:tavLst>
                                        <p:tav tm="0">
                                          <p:val>
                                            <p:strVal val="1+#ppt_w/2"/>
                                          </p:val>
                                        </p:tav>
                                        <p:tav tm="100000">
                                          <p:val>
                                            <p:strVal val="#ppt_x"/>
                                          </p:val>
                                        </p:tav>
                                      </p:tavLst>
                                    </p:anim>
                                    <p:anim calcmode="lin" valueType="num">
                                      <p:cBhvr additive="base">
                                        <p:cTn id="19"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0487"/>
                                        </p:tgtEl>
                                        <p:attrNameLst>
                                          <p:attrName>style.visibility</p:attrName>
                                        </p:attrNameLst>
                                      </p:cBhvr>
                                      <p:to>
                                        <p:strVal val="visible"/>
                                      </p:to>
                                    </p:set>
                                    <p:anim calcmode="lin" valueType="num">
                                      <p:cBhvr additive="base">
                                        <p:cTn id="24" dur="500" fill="hold"/>
                                        <p:tgtEl>
                                          <p:spTgt spid="20487"/>
                                        </p:tgtEl>
                                        <p:attrNameLst>
                                          <p:attrName>ppt_x</p:attrName>
                                        </p:attrNameLst>
                                      </p:cBhvr>
                                      <p:tavLst>
                                        <p:tav tm="0">
                                          <p:val>
                                            <p:strVal val="1+#ppt_w/2"/>
                                          </p:val>
                                        </p:tav>
                                        <p:tav tm="100000">
                                          <p:val>
                                            <p:strVal val="#ppt_x"/>
                                          </p:val>
                                        </p:tav>
                                      </p:tavLst>
                                    </p:anim>
                                    <p:anim calcmode="lin" valueType="num">
                                      <p:cBhvr additive="base">
                                        <p:cTn id="25"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nodePh="1">
                                  <p:stCondLst>
                                    <p:cond delay="0"/>
                                  </p:stCondLst>
                                  <p:endCondLst>
                                    <p:cond evt="begin" delay="0">
                                      <p:tn val="28"/>
                                    </p:cond>
                                  </p:endCondLst>
                                  <p:childTnLst>
                                    <p:set>
                                      <p:cBhvr>
                                        <p:cTn id="29" dur="1" fill="hold">
                                          <p:stCondLst>
                                            <p:cond delay="0"/>
                                          </p:stCondLst>
                                        </p:cTn>
                                        <p:tgtEl>
                                          <p:spTgt spid="20488"/>
                                        </p:tgtEl>
                                        <p:attrNameLst>
                                          <p:attrName>style.visibility</p:attrName>
                                        </p:attrNameLst>
                                      </p:cBhvr>
                                      <p:to>
                                        <p:strVal val="visible"/>
                                      </p:to>
                                    </p:set>
                                    <p:animEffect transition="in" filter="dissolve">
                                      <p:cBhvr>
                                        <p:cTn id="30"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P spid="20485" grpId="0" autoUpdateAnimBg="0"/>
      <p:bldP spid="20486" grpId="0" autoUpdateAnimBg="0"/>
      <p:bldP spid="20487" grpId="0" autoUpdateAnimBg="0"/>
      <p:bldP spid="2048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619672" y="548680"/>
            <a:ext cx="6589200" cy="1280890"/>
          </a:xfrm>
          <a:noFill/>
        </p:spPr>
        <p:txBody>
          <a:bodyPr>
            <a:normAutofit/>
          </a:bodyPr>
          <a:lstStyle/>
          <a:p>
            <a:pPr eaLnBrk="1" hangingPunct="1"/>
            <a:r>
              <a:rPr lang="cs-CZ" altLang="cs-CZ" sz="2800" b="1" dirty="0">
                <a:ea typeface="ＭＳ Ｐゴシック" pitchFamily="34" charset="-128"/>
              </a:rPr>
              <a:t>Transformace rostlin Ti </a:t>
            </a:r>
            <a:r>
              <a:rPr lang="cs-CZ" altLang="cs-CZ" sz="2800" b="1" dirty="0" err="1">
                <a:ea typeface="ＭＳ Ｐゴシック" pitchFamily="34" charset="-128"/>
              </a:rPr>
              <a:t>plasmidem</a:t>
            </a:r>
            <a:r>
              <a:rPr lang="cs-CZ" altLang="cs-CZ" sz="2800" b="1" dirty="0">
                <a:ea typeface="ＭＳ Ｐゴシック" pitchFamily="34" charset="-128"/>
              </a:rPr>
              <a:t> </a:t>
            </a:r>
            <a:r>
              <a:rPr lang="en-US" altLang="cs-CZ" sz="2800" b="1" i="1" dirty="0">
                <a:ea typeface="ＭＳ Ｐゴシック" pitchFamily="34" charset="-128"/>
              </a:rPr>
              <a:t>Agrobacterium </a:t>
            </a:r>
            <a:r>
              <a:rPr lang="en-US" altLang="cs-CZ" sz="2800" b="1" i="1" dirty="0" err="1">
                <a:ea typeface="ＭＳ Ｐゴシック" pitchFamily="34" charset="-128"/>
              </a:rPr>
              <a:t>tumefaciens</a:t>
            </a:r>
            <a:endParaRPr lang="en-US" altLang="cs-CZ" sz="2800" b="1" i="1" dirty="0">
              <a:ea typeface="ＭＳ Ｐゴシック" pitchFamily="34" charset="-128"/>
            </a:endParaRPr>
          </a:p>
        </p:txBody>
      </p:sp>
      <p:sp>
        <p:nvSpPr>
          <p:cNvPr id="22530" name="Rectangle 3"/>
          <p:cNvSpPr>
            <a:spLocks noGrp="1" noChangeArrowheads="1"/>
          </p:cNvSpPr>
          <p:nvPr>
            <p:ph sz="half" idx="1"/>
          </p:nvPr>
        </p:nvSpPr>
        <p:spPr>
          <a:xfrm>
            <a:off x="1403648" y="2060848"/>
            <a:ext cx="7272808" cy="4191000"/>
          </a:xfrm>
        </p:spPr>
        <p:txBody>
          <a:bodyPr>
            <a:normAutofit/>
          </a:bodyPr>
          <a:lstStyle/>
          <a:p>
            <a:pPr eaLnBrk="1" hangingPunct="1">
              <a:lnSpc>
                <a:spcPct val="90000"/>
              </a:lnSpc>
            </a:pPr>
            <a:r>
              <a:rPr lang="en-US" altLang="cs-CZ" sz="2400" i="1" dirty="0">
                <a:ea typeface="ＭＳ Ｐゴシック" pitchFamily="34" charset="-128"/>
              </a:rPr>
              <a:t>A. </a:t>
            </a:r>
            <a:r>
              <a:rPr lang="en-US" altLang="cs-CZ" sz="2400" i="1" dirty="0" err="1">
                <a:ea typeface="ＭＳ Ｐゴシック" pitchFamily="34" charset="-128"/>
              </a:rPr>
              <a:t>tumefaciens</a:t>
            </a:r>
            <a:r>
              <a:rPr lang="en-US" altLang="cs-CZ" sz="2400" i="1" dirty="0">
                <a:ea typeface="ＭＳ Ｐゴシック" pitchFamily="34" charset="-128"/>
              </a:rPr>
              <a:t> </a:t>
            </a:r>
            <a:r>
              <a:rPr lang="cs-CZ" altLang="cs-CZ" sz="2400" dirty="0">
                <a:ea typeface="ＭＳ Ｐゴシック" pitchFamily="34" charset="-128"/>
              </a:rPr>
              <a:t>je gramnegativní půdní bakterie, která přirozeně transformuje </a:t>
            </a:r>
            <a:r>
              <a:rPr lang="cs-CZ" altLang="cs-CZ" sz="2400" dirty="0" err="1">
                <a:ea typeface="ＭＳ Ｐゴシック" pitchFamily="34" charset="-128"/>
              </a:rPr>
              <a:t>rost</a:t>
            </a:r>
            <a:r>
              <a:rPr lang="cs-CZ" altLang="cs-CZ" sz="2400" dirty="0">
                <a:ea typeface="ＭＳ Ｐゴシック" pitchFamily="34" charset="-128"/>
              </a:rPr>
              <a:t>. buňky, výsledkem jsou nádory „</a:t>
            </a:r>
            <a:r>
              <a:rPr lang="cs-CZ" altLang="cs-CZ" sz="2400" dirty="0" err="1">
                <a:ea typeface="ＭＳ Ｐゴシック" pitchFamily="34" charset="-128"/>
              </a:rPr>
              <a:t>crown</a:t>
            </a:r>
            <a:r>
              <a:rPr lang="cs-CZ" altLang="cs-CZ" sz="2400" dirty="0">
                <a:ea typeface="ＭＳ Ｐゴシック" pitchFamily="34" charset="-128"/>
              </a:rPr>
              <a:t> </a:t>
            </a:r>
            <a:r>
              <a:rPr lang="cs-CZ" altLang="cs-CZ" sz="2400" dirty="0" err="1">
                <a:ea typeface="ＭＳ Ｐゴシック" pitchFamily="34" charset="-128"/>
              </a:rPr>
              <a:t>gall</a:t>
            </a:r>
            <a:r>
              <a:rPr lang="cs-CZ" altLang="cs-CZ" sz="2400" dirty="0">
                <a:ea typeface="ＭＳ Ｐゴシック" pitchFamily="34" charset="-128"/>
              </a:rPr>
              <a:t>“ </a:t>
            </a:r>
            <a:endParaRPr lang="en-US" altLang="cs-CZ" sz="2400" dirty="0">
              <a:ea typeface="ＭＳ Ｐゴシック" pitchFamily="34" charset="-128"/>
            </a:endParaRPr>
          </a:p>
          <a:p>
            <a:pPr eaLnBrk="1" hangingPunct="1">
              <a:lnSpc>
                <a:spcPct val="90000"/>
              </a:lnSpc>
            </a:pPr>
            <a:r>
              <a:rPr lang="cs-CZ" altLang="cs-CZ" sz="2400" dirty="0">
                <a:ea typeface="ＭＳ Ｐゴシック" pitchFamily="34" charset="-128"/>
              </a:rPr>
              <a:t>Tvorba nádorů je výsledkem přenosu, integrace a exprese genů na specifickém segmentu </a:t>
            </a:r>
            <a:r>
              <a:rPr lang="cs-CZ" altLang="cs-CZ" sz="2400" dirty="0" err="1">
                <a:ea typeface="ＭＳ Ｐゴシック" pitchFamily="34" charset="-128"/>
              </a:rPr>
              <a:t>plasmidu</a:t>
            </a:r>
            <a:r>
              <a:rPr lang="cs-CZ" altLang="cs-CZ" sz="2400" dirty="0">
                <a:ea typeface="ＭＳ Ｐゴシック" pitchFamily="34" charset="-128"/>
              </a:rPr>
              <a:t> </a:t>
            </a:r>
            <a:r>
              <a:rPr lang="cs-CZ" altLang="cs-CZ" sz="2400" i="1" dirty="0">
                <a:ea typeface="ＭＳ Ｐゴシック" pitchFamily="34" charset="-128"/>
              </a:rPr>
              <a:t>A.t.</a:t>
            </a:r>
            <a:r>
              <a:rPr lang="cs-CZ" altLang="cs-CZ" sz="2400" dirty="0">
                <a:ea typeface="ＭＳ Ｐゴシック" pitchFamily="34" charset="-128"/>
              </a:rPr>
              <a:t> (</a:t>
            </a:r>
            <a:r>
              <a:rPr lang="cs-CZ" altLang="cs-CZ" sz="2400" dirty="0">
                <a:solidFill>
                  <a:schemeClr val="accent1">
                    <a:lumMod val="60000"/>
                    <a:lumOff val="40000"/>
                  </a:schemeClr>
                </a:solidFill>
                <a:ea typeface="ＭＳ Ｐゴシック" pitchFamily="34" charset="-128"/>
              </a:rPr>
              <a:t>T-DNA</a:t>
            </a:r>
            <a:r>
              <a:rPr lang="cs-CZ" altLang="cs-CZ" sz="2400" dirty="0">
                <a:ea typeface="ＭＳ Ｐゴシック" pitchFamily="34" charset="-128"/>
              </a:rPr>
              <a:t> – transferová DNA)</a:t>
            </a:r>
            <a:endParaRPr lang="en-US" altLang="cs-CZ" sz="2400" dirty="0">
              <a:solidFill>
                <a:srgbClr val="FF0000"/>
              </a:solidFill>
              <a:ea typeface="ＭＳ Ｐゴシック" pitchFamily="34" charset="-128"/>
            </a:endParaRPr>
          </a:p>
          <a:p>
            <a:pPr>
              <a:lnSpc>
                <a:spcPct val="90000"/>
              </a:lnSpc>
            </a:pPr>
            <a:r>
              <a:rPr lang="en-US" altLang="cs-CZ" sz="2400" dirty="0">
                <a:ea typeface="ＭＳ Ｐゴシック" pitchFamily="34" charset="-128"/>
              </a:rPr>
              <a:t> T-DNA </a:t>
            </a:r>
            <a:r>
              <a:rPr lang="cs-CZ" altLang="cs-CZ" sz="2400" dirty="0">
                <a:ea typeface="ＭＳ Ｐゴシック" pitchFamily="34" charset="-128"/>
              </a:rPr>
              <a:t>je součástí velkého </a:t>
            </a:r>
            <a:r>
              <a:rPr lang="cs-CZ" altLang="cs-CZ" sz="2400" dirty="0">
                <a:solidFill>
                  <a:schemeClr val="accent1">
                    <a:lumMod val="60000"/>
                    <a:lumOff val="40000"/>
                  </a:schemeClr>
                </a:solidFill>
                <a:ea typeface="ＭＳ Ｐゴシック" pitchFamily="34" charset="-128"/>
              </a:rPr>
              <a:t>Ti </a:t>
            </a:r>
            <a:r>
              <a:rPr lang="cs-CZ" altLang="cs-CZ" sz="2400" dirty="0" err="1">
                <a:solidFill>
                  <a:schemeClr val="accent1">
                    <a:lumMod val="60000"/>
                    <a:lumOff val="40000"/>
                  </a:schemeClr>
                </a:solidFill>
                <a:ea typeface="ＭＳ Ｐゴシック" pitchFamily="34" charset="-128"/>
              </a:rPr>
              <a:t>plasmidu</a:t>
            </a:r>
            <a:r>
              <a:rPr lang="cs-CZ" altLang="cs-CZ" sz="2400" dirty="0">
                <a:ea typeface="ＭＳ Ｐゴシック" pitchFamily="34" charset="-128"/>
              </a:rPr>
              <a:t>(tumor indukujícího)</a:t>
            </a:r>
            <a:endParaRPr lang="en-US" altLang="cs-CZ" sz="2400" i="1" dirty="0">
              <a:solidFill>
                <a:schemeClr val="accent1">
                  <a:lumMod val="60000"/>
                  <a:lumOff val="40000"/>
                </a:schemeClr>
              </a:solidFill>
              <a:ea typeface="ＭＳ Ｐゴシック" pitchFamily="34" charset="-128"/>
            </a:endParaRPr>
          </a:p>
        </p:txBody>
      </p:sp>
    </p:spTree>
    <p:extLst>
      <p:ext uri="{BB962C8B-B14F-4D97-AF65-F5344CB8AC3E}">
        <p14:creationId xmlns:p14="http://schemas.microsoft.com/office/powerpoint/2010/main" val="305630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71600" y="665957"/>
            <a:ext cx="7772400" cy="835025"/>
          </a:xfrm>
        </p:spPr>
        <p:txBody>
          <a:bodyPr>
            <a:normAutofit/>
          </a:bodyPr>
          <a:lstStyle/>
          <a:p>
            <a:r>
              <a:rPr kumimoji="0" lang="cs-CZ" altLang="cs-CZ" sz="2800" b="1" dirty="0">
                <a:solidFill>
                  <a:srgbClr val="0000FF"/>
                </a:solidFill>
                <a:latin typeface="Arial" panose="020B0604020202020204" pitchFamily="34" charset="0"/>
                <a:cs typeface="Arial" panose="020B0604020202020204" pitchFamily="34" charset="0"/>
              </a:rPr>
              <a:t>T-DNA Ti </a:t>
            </a:r>
            <a:r>
              <a:rPr kumimoji="0" lang="cs-CZ" altLang="cs-CZ" sz="2800" b="1" dirty="0" err="1">
                <a:solidFill>
                  <a:srgbClr val="0000FF"/>
                </a:solidFill>
                <a:latin typeface="Arial" panose="020B0604020202020204" pitchFamily="34" charset="0"/>
                <a:cs typeface="Arial" panose="020B0604020202020204" pitchFamily="34" charset="0"/>
              </a:rPr>
              <a:t>plasmidu</a:t>
            </a:r>
            <a:r>
              <a:rPr kumimoji="0" lang="cs-CZ" altLang="cs-CZ" sz="2800" b="1" dirty="0">
                <a:solidFill>
                  <a:srgbClr val="0000FF"/>
                </a:solidFill>
                <a:latin typeface="Arial" panose="020B0604020202020204" pitchFamily="34" charset="0"/>
                <a:cs typeface="Arial" panose="020B0604020202020204" pitchFamily="34" charset="0"/>
              </a:rPr>
              <a:t> (WT)</a:t>
            </a:r>
          </a:p>
        </p:txBody>
      </p:sp>
      <p:sp>
        <p:nvSpPr>
          <p:cNvPr id="62468" name="Text Box 4"/>
          <p:cNvSpPr txBox="1">
            <a:spLocks noChangeArrowheads="1"/>
          </p:cNvSpPr>
          <p:nvPr/>
        </p:nvSpPr>
        <p:spPr bwMode="auto">
          <a:xfrm>
            <a:off x="467544" y="1773238"/>
            <a:ext cx="5256981"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800" b="1">
                <a:solidFill>
                  <a:schemeClr val="tx1"/>
                </a:solidFill>
                <a:latin typeface="Times New Roman" panose="02020603050405020304" pitchFamily="18" charset="0"/>
                <a:cs typeface="Arial" panose="020B0604020202020204" pitchFamily="34" charset="0"/>
              </a:defRPr>
            </a:lvl1pPr>
            <a:lvl2pPr marL="914400" indent="-457200">
              <a:defRPr sz="2800" b="1">
                <a:solidFill>
                  <a:schemeClr val="tx1"/>
                </a:solidFill>
                <a:latin typeface="Times New Roman" panose="02020603050405020304" pitchFamily="18" charset="0"/>
                <a:cs typeface="Arial" panose="020B0604020202020204" pitchFamily="34" charset="0"/>
              </a:defRPr>
            </a:lvl2pPr>
            <a:lvl3pPr marL="1371600" indent="-457200">
              <a:defRPr sz="2800" b="1">
                <a:solidFill>
                  <a:schemeClr val="tx1"/>
                </a:solidFill>
                <a:latin typeface="Times New Roman" panose="02020603050405020304" pitchFamily="18" charset="0"/>
                <a:cs typeface="Arial" panose="020B0604020202020204" pitchFamily="34" charset="0"/>
              </a:defRPr>
            </a:lvl3pPr>
            <a:lvl4pPr marL="1828800" indent="-457200">
              <a:defRPr sz="2800" b="1">
                <a:solidFill>
                  <a:schemeClr val="tx1"/>
                </a:solidFill>
                <a:latin typeface="Times New Roman" panose="02020603050405020304" pitchFamily="18" charset="0"/>
                <a:cs typeface="Arial" panose="020B0604020202020204" pitchFamily="34" charset="0"/>
              </a:defRPr>
            </a:lvl4pPr>
            <a:lvl5pPr marL="2286000" indent="-457200">
              <a:defRPr sz="2800" b="1">
                <a:solidFill>
                  <a:schemeClr val="tx1"/>
                </a:solidFill>
                <a:latin typeface="Times New Roman" panose="02020603050405020304" pitchFamily="18" charset="0"/>
                <a:cs typeface="Arial" panose="020B0604020202020204" pitchFamily="34" charset="0"/>
              </a:defRPr>
            </a:lvl5pPr>
            <a:lvl6pPr marL="2743200" indent="-4572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3200400" indent="-4572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657600" indent="-4572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4114800" indent="-4572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buFontTx/>
              <a:buAutoNum type="arabicPeriod"/>
            </a:pPr>
            <a:r>
              <a:rPr lang="cs-CZ" altLang="cs-CZ" sz="2000" b="0" dirty="0">
                <a:latin typeface="Arial" panose="020B0604020202020204" pitchFamily="34" charset="0"/>
              </a:rPr>
              <a:t>geny pro biosyntézu </a:t>
            </a:r>
            <a:r>
              <a:rPr lang="cs-CZ" altLang="cs-CZ" sz="2000" dirty="0">
                <a:solidFill>
                  <a:srgbClr val="0000FF"/>
                </a:solidFill>
                <a:latin typeface="Arial" panose="020B0604020202020204" pitchFamily="34" charset="0"/>
              </a:rPr>
              <a:t>auxinů</a:t>
            </a:r>
            <a:r>
              <a:rPr lang="cs-CZ" altLang="cs-CZ" sz="2000" dirty="0">
                <a:latin typeface="Arial" panose="020B0604020202020204" pitchFamily="34" charset="0"/>
              </a:rPr>
              <a:t> </a:t>
            </a:r>
            <a:r>
              <a:rPr lang="cs-CZ" altLang="cs-CZ" sz="2000" b="0" dirty="0">
                <a:latin typeface="Arial" panose="020B0604020202020204" pitchFamily="34" charset="0"/>
              </a:rPr>
              <a:t>(</a:t>
            </a:r>
            <a:r>
              <a:rPr lang="cs-CZ" altLang="cs-CZ" sz="2000" i="1" dirty="0" err="1">
                <a:latin typeface="Arial" panose="020B0604020202020204" pitchFamily="34" charset="0"/>
              </a:rPr>
              <a:t>iaaM</a:t>
            </a:r>
            <a:r>
              <a:rPr lang="cs-CZ" altLang="cs-CZ" sz="2000" i="1" dirty="0">
                <a:latin typeface="Arial" panose="020B0604020202020204" pitchFamily="34" charset="0"/>
              </a:rPr>
              <a:t> </a:t>
            </a:r>
            <a:r>
              <a:rPr lang="cs-CZ" altLang="cs-CZ" sz="2000" b="0" dirty="0">
                <a:latin typeface="Arial" panose="020B0604020202020204" pitchFamily="34" charset="0"/>
              </a:rPr>
              <a:t>tryptofan </a:t>
            </a:r>
            <a:r>
              <a:rPr lang="cs-CZ" altLang="cs-CZ" sz="2000" b="0" dirty="0" err="1">
                <a:latin typeface="Arial" panose="020B0604020202020204" pitchFamily="34" charset="0"/>
              </a:rPr>
              <a:t>monooxygenáza</a:t>
            </a:r>
            <a:r>
              <a:rPr lang="cs-CZ" altLang="cs-CZ" sz="2000" b="0" dirty="0">
                <a:latin typeface="Arial" panose="020B0604020202020204" pitchFamily="34" charset="0"/>
              </a:rPr>
              <a:t> a </a:t>
            </a:r>
            <a:r>
              <a:rPr lang="cs-CZ" altLang="cs-CZ" sz="2000" i="1" dirty="0" err="1">
                <a:latin typeface="Arial" panose="020B0604020202020204" pitchFamily="34" charset="0"/>
              </a:rPr>
              <a:t>iaaH</a:t>
            </a:r>
            <a:r>
              <a:rPr lang="cs-CZ" altLang="cs-CZ" sz="2000" b="0" i="1" dirty="0">
                <a:latin typeface="Arial" panose="020B0604020202020204" pitchFamily="34" charset="0"/>
              </a:rPr>
              <a:t> </a:t>
            </a:r>
            <a:r>
              <a:rPr lang="cs-CZ" altLang="cs-CZ" sz="2000" b="0" dirty="0">
                <a:latin typeface="Arial" panose="020B0604020202020204" pitchFamily="34" charset="0"/>
              </a:rPr>
              <a:t>indolyl-3-acetamid hydroláza) a </a:t>
            </a:r>
            <a:r>
              <a:rPr lang="cs-CZ" altLang="cs-CZ" sz="2000" dirty="0">
                <a:solidFill>
                  <a:srgbClr val="0000FF"/>
                </a:solidFill>
                <a:latin typeface="Arial" panose="020B0604020202020204" pitchFamily="34" charset="0"/>
              </a:rPr>
              <a:t>cytokininů</a:t>
            </a:r>
            <a:r>
              <a:rPr lang="cs-CZ" altLang="cs-CZ" sz="2000" b="0" dirty="0">
                <a:latin typeface="Arial" panose="020B0604020202020204" pitchFamily="34" charset="0"/>
              </a:rPr>
              <a:t> (</a:t>
            </a:r>
            <a:r>
              <a:rPr lang="cs-CZ" altLang="cs-CZ" sz="2000" i="1" dirty="0" err="1">
                <a:latin typeface="Arial" panose="020B0604020202020204" pitchFamily="34" charset="0"/>
              </a:rPr>
              <a:t>ipt</a:t>
            </a:r>
            <a:r>
              <a:rPr lang="cs-CZ" altLang="cs-CZ" sz="2000" i="1" dirty="0">
                <a:latin typeface="Arial" panose="020B0604020202020204" pitchFamily="34" charset="0"/>
              </a:rPr>
              <a:t> </a:t>
            </a:r>
            <a:r>
              <a:rPr lang="cs-CZ" altLang="cs-CZ" sz="2000" b="0" dirty="0" err="1">
                <a:latin typeface="Arial" panose="020B0604020202020204" pitchFamily="34" charset="0"/>
              </a:rPr>
              <a:t>izopentenyltransferáza</a:t>
            </a:r>
            <a:r>
              <a:rPr lang="cs-CZ" altLang="cs-CZ" sz="2000" b="0" dirty="0">
                <a:latin typeface="Arial" panose="020B0604020202020204" pitchFamily="34" charset="0"/>
              </a:rPr>
              <a:t>) = dediferenciace buněk a vznik nádorů („</a:t>
            </a:r>
            <a:r>
              <a:rPr lang="cs-CZ" altLang="cs-CZ" sz="2000" dirty="0" err="1">
                <a:latin typeface="Arial" panose="020B0604020202020204" pitchFamily="34" charset="0"/>
              </a:rPr>
              <a:t>crown</a:t>
            </a:r>
            <a:r>
              <a:rPr lang="cs-CZ" altLang="cs-CZ" sz="2000" dirty="0">
                <a:latin typeface="Arial" panose="020B0604020202020204" pitchFamily="34" charset="0"/>
              </a:rPr>
              <a:t> </a:t>
            </a:r>
            <a:r>
              <a:rPr lang="cs-CZ" altLang="cs-CZ" sz="2000" dirty="0" err="1">
                <a:latin typeface="Arial" panose="020B0604020202020204" pitchFamily="34" charset="0"/>
              </a:rPr>
              <a:t>gall</a:t>
            </a:r>
            <a:r>
              <a:rPr lang="cs-CZ" altLang="cs-CZ" sz="2000" b="0" dirty="0">
                <a:latin typeface="Arial" panose="020B0604020202020204" pitchFamily="34" charset="0"/>
              </a:rPr>
              <a:t>“)</a:t>
            </a:r>
          </a:p>
        </p:txBody>
      </p:sp>
      <p:sp>
        <p:nvSpPr>
          <p:cNvPr id="62469" name="Text Box 5"/>
          <p:cNvSpPr txBox="1">
            <a:spLocks noChangeArrowheads="1"/>
          </p:cNvSpPr>
          <p:nvPr/>
        </p:nvSpPr>
        <p:spPr bwMode="auto">
          <a:xfrm>
            <a:off x="466725" y="3405689"/>
            <a:ext cx="55451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b="1">
                <a:solidFill>
                  <a:schemeClr val="tx1"/>
                </a:solidFill>
                <a:latin typeface="Times New Roman" panose="02020603050405020304" pitchFamily="18" charset="0"/>
                <a:cs typeface="Arial" panose="020B0604020202020204" pitchFamily="34" charset="0"/>
              </a:defRPr>
            </a:lvl1pPr>
            <a:lvl2pPr marL="914400" indent="-457200">
              <a:defRPr sz="2800" b="1">
                <a:solidFill>
                  <a:schemeClr val="tx1"/>
                </a:solidFill>
                <a:latin typeface="Times New Roman" panose="02020603050405020304" pitchFamily="18" charset="0"/>
                <a:cs typeface="Arial" panose="020B0604020202020204" pitchFamily="34" charset="0"/>
              </a:defRPr>
            </a:lvl2pPr>
            <a:lvl3pPr marL="1371600" indent="-457200">
              <a:defRPr sz="2800" b="1">
                <a:solidFill>
                  <a:schemeClr val="tx1"/>
                </a:solidFill>
                <a:latin typeface="Times New Roman" panose="02020603050405020304" pitchFamily="18" charset="0"/>
                <a:cs typeface="Arial" panose="020B0604020202020204" pitchFamily="34" charset="0"/>
              </a:defRPr>
            </a:lvl3pPr>
            <a:lvl4pPr marL="1828800" indent="-457200">
              <a:defRPr sz="2800" b="1">
                <a:solidFill>
                  <a:schemeClr val="tx1"/>
                </a:solidFill>
                <a:latin typeface="Times New Roman" panose="02020603050405020304" pitchFamily="18" charset="0"/>
                <a:cs typeface="Arial" panose="020B0604020202020204" pitchFamily="34" charset="0"/>
              </a:defRPr>
            </a:lvl4pPr>
            <a:lvl5pPr marL="2286000" indent="-457200">
              <a:defRPr sz="2800" b="1">
                <a:solidFill>
                  <a:schemeClr val="tx1"/>
                </a:solidFill>
                <a:latin typeface="Times New Roman" panose="02020603050405020304" pitchFamily="18" charset="0"/>
                <a:cs typeface="Arial" panose="020B0604020202020204" pitchFamily="34" charset="0"/>
              </a:defRPr>
            </a:lvl5pPr>
            <a:lvl6pPr marL="2743200" indent="-4572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3200400" indent="-4572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657600" indent="-4572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4114800" indent="-4572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buFontTx/>
              <a:buAutoNum type="arabicPeriod" startAt="2"/>
            </a:pPr>
            <a:r>
              <a:rPr lang="cs-CZ" altLang="cs-CZ" sz="2000" b="0" dirty="0">
                <a:latin typeface="Arial" panose="020B0604020202020204" pitchFamily="34" charset="0"/>
              </a:rPr>
              <a:t>geny pro syntézu nádorově specifických látek, tzv. </a:t>
            </a:r>
            <a:r>
              <a:rPr lang="cs-CZ" altLang="cs-CZ" sz="2000" dirty="0" err="1">
                <a:solidFill>
                  <a:srgbClr val="0000FF"/>
                </a:solidFill>
                <a:latin typeface="Arial" panose="020B0604020202020204" pitchFamily="34" charset="0"/>
              </a:rPr>
              <a:t>opinů</a:t>
            </a:r>
            <a:r>
              <a:rPr lang="cs-CZ" altLang="cs-CZ" sz="2000" dirty="0">
                <a:latin typeface="Arial" panose="020B0604020202020204" pitchFamily="34" charset="0"/>
              </a:rPr>
              <a:t> </a:t>
            </a:r>
            <a:r>
              <a:rPr lang="cs-CZ" altLang="cs-CZ" sz="2000" b="0" dirty="0">
                <a:latin typeface="Arial" panose="020B0604020202020204" pitchFamily="34" charset="0"/>
              </a:rPr>
              <a:t>(</a:t>
            </a:r>
            <a:r>
              <a:rPr lang="cs-CZ" altLang="cs-CZ" sz="2000" dirty="0">
                <a:solidFill>
                  <a:srgbClr val="0000FF"/>
                </a:solidFill>
                <a:latin typeface="Arial" panose="020B0604020202020204" pitchFamily="34" charset="0"/>
              </a:rPr>
              <a:t>bazické aminokyseliny</a:t>
            </a:r>
            <a:r>
              <a:rPr lang="cs-CZ" altLang="cs-CZ" sz="2000" b="0" dirty="0">
                <a:solidFill>
                  <a:srgbClr val="0000FF"/>
                </a:solidFill>
                <a:latin typeface="Arial" panose="020B0604020202020204" pitchFamily="34" charset="0"/>
              </a:rPr>
              <a:t>:</a:t>
            </a:r>
            <a:r>
              <a:rPr lang="cs-CZ" altLang="cs-CZ" sz="2000" b="0" dirty="0">
                <a:latin typeface="Arial" panose="020B0604020202020204" pitchFamily="34" charset="0"/>
              </a:rPr>
              <a:t> </a:t>
            </a:r>
            <a:r>
              <a:rPr lang="cs-CZ" altLang="cs-CZ" sz="2000" b="0" dirty="0" err="1">
                <a:latin typeface="Arial" panose="020B0604020202020204" pitchFamily="34" charset="0"/>
              </a:rPr>
              <a:t>oktopin</a:t>
            </a:r>
            <a:r>
              <a:rPr lang="cs-CZ" altLang="cs-CZ" sz="2000" b="0" dirty="0">
                <a:latin typeface="Arial" panose="020B0604020202020204" pitchFamily="34" charset="0"/>
              </a:rPr>
              <a:t>, </a:t>
            </a:r>
            <a:r>
              <a:rPr lang="cs-CZ" altLang="cs-CZ" sz="2000" b="0" dirty="0" err="1">
                <a:latin typeface="Arial" panose="020B0604020202020204" pitchFamily="34" charset="0"/>
              </a:rPr>
              <a:t>nopalin</a:t>
            </a:r>
            <a:r>
              <a:rPr lang="cs-CZ" altLang="cs-CZ" sz="2000" b="0" dirty="0">
                <a:latin typeface="Arial" panose="020B0604020202020204" pitchFamily="34" charset="0"/>
              </a:rPr>
              <a:t>, </a:t>
            </a:r>
            <a:r>
              <a:rPr lang="cs-CZ" altLang="cs-CZ" sz="2000" b="0" dirty="0" err="1">
                <a:latin typeface="Arial" panose="020B0604020202020204" pitchFamily="34" charset="0"/>
              </a:rPr>
              <a:t>manopin</a:t>
            </a:r>
            <a:r>
              <a:rPr lang="cs-CZ" altLang="cs-CZ" sz="2000" b="0" dirty="0">
                <a:latin typeface="Arial" panose="020B0604020202020204" pitchFamily="34" charset="0"/>
              </a:rPr>
              <a:t>, </a:t>
            </a:r>
            <a:r>
              <a:rPr lang="cs-CZ" altLang="cs-CZ" sz="2000" b="0" dirty="0" err="1">
                <a:latin typeface="Arial" panose="020B0604020202020204" pitchFamily="34" charset="0"/>
              </a:rPr>
              <a:t>agropin</a:t>
            </a:r>
            <a:r>
              <a:rPr lang="cs-CZ" altLang="cs-CZ" sz="2000" b="0" dirty="0">
                <a:latin typeface="Arial" panose="020B0604020202020204" pitchFamily="34" charset="0"/>
              </a:rPr>
              <a:t>, </a:t>
            </a:r>
            <a:r>
              <a:rPr lang="cs-CZ" altLang="cs-CZ" sz="2000" b="0" dirty="0" err="1">
                <a:latin typeface="Arial" panose="020B0604020202020204" pitchFamily="34" charset="0"/>
              </a:rPr>
              <a:t>histopin</a:t>
            </a:r>
            <a:r>
              <a:rPr lang="cs-CZ" altLang="cs-CZ" sz="2000" b="0" dirty="0">
                <a:latin typeface="Arial" panose="020B0604020202020204" pitchFamily="34" charset="0"/>
              </a:rPr>
              <a:t>, </a:t>
            </a:r>
            <a:r>
              <a:rPr lang="cs-CZ" altLang="cs-CZ" sz="2000" b="0" dirty="0" err="1">
                <a:latin typeface="Arial" panose="020B0604020202020204" pitchFamily="34" charset="0"/>
              </a:rPr>
              <a:t>kukumopin</a:t>
            </a:r>
            <a:r>
              <a:rPr lang="cs-CZ" altLang="cs-CZ" sz="2000" b="0" dirty="0">
                <a:latin typeface="Arial" panose="020B0604020202020204" pitchFamily="34" charset="0"/>
              </a:rPr>
              <a:t>) = zdroj dusíku, uhlíku a energie pro bakterie</a:t>
            </a:r>
          </a:p>
        </p:txBody>
      </p:sp>
      <p:sp>
        <p:nvSpPr>
          <p:cNvPr id="62470" name="Text Box 6"/>
          <p:cNvSpPr txBox="1">
            <a:spLocks noChangeArrowheads="1"/>
          </p:cNvSpPr>
          <p:nvPr/>
        </p:nvSpPr>
        <p:spPr bwMode="auto">
          <a:xfrm>
            <a:off x="1358480" y="5708650"/>
            <a:ext cx="7127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000" dirty="0">
                <a:solidFill>
                  <a:srgbClr val="0000FF"/>
                </a:solidFill>
                <a:latin typeface="Arial" panose="020B0604020202020204" pitchFamily="34" charset="0"/>
              </a:rPr>
              <a:t>odzbrojené vektory</a:t>
            </a:r>
            <a:r>
              <a:rPr lang="cs-CZ" altLang="cs-CZ" sz="2000" b="0" dirty="0">
                <a:latin typeface="Arial" panose="020B0604020202020204" pitchFamily="34" charset="0"/>
              </a:rPr>
              <a:t> – odstraněné původní bakteriální geny a vloženy tzv. geny zájmu</a:t>
            </a:r>
          </a:p>
        </p:txBody>
      </p:sp>
      <p:pic>
        <p:nvPicPr>
          <p:cNvPr id="38918" name="Picture 8" descr="CrownGall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549275"/>
            <a:ext cx="28575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9"/>
          <p:cNvSpPr txBox="1">
            <a:spLocks noChangeArrowheads="1"/>
          </p:cNvSpPr>
          <p:nvPr/>
        </p:nvSpPr>
        <p:spPr bwMode="auto">
          <a:xfrm>
            <a:off x="6084888" y="5013325"/>
            <a:ext cx="27447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pPr algn="ctr"/>
            <a:r>
              <a:rPr lang="cs-CZ" altLang="cs-CZ" sz="1400">
                <a:solidFill>
                  <a:schemeClr val="tx2"/>
                </a:solidFill>
                <a:latin typeface="Arial" panose="020B0604020202020204" pitchFamily="34" charset="0"/>
              </a:rPr>
              <a:t>Clarence I. Kado</a:t>
            </a:r>
            <a:br>
              <a:rPr lang="cs-CZ" altLang="cs-CZ" sz="1400">
                <a:solidFill>
                  <a:schemeClr val="tx2"/>
                </a:solidFill>
                <a:latin typeface="Arial" panose="020B0604020202020204" pitchFamily="34" charset="0"/>
              </a:rPr>
            </a:br>
            <a:r>
              <a:rPr lang="cs-CZ" altLang="cs-CZ" sz="1400">
                <a:solidFill>
                  <a:schemeClr val="tx2"/>
                </a:solidFill>
                <a:latin typeface="Arial" panose="020B0604020202020204" pitchFamily="34" charset="0"/>
              </a:rPr>
              <a:t>University of California, Davis </a:t>
            </a:r>
          </a:p>
        </p:txBody>
      </p:sp>
    </p:spTree>
    <p:extLst>
      <p:ext uri="{BB962C8B-B14F-4D97-AF65-F5344CB8AC3E}">
        <p14:creationId xmlns:p14="http://schemas.microsoft.com/office/powerpoint/2010/main" val="2779082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dissolve">
                                      <p:cBhvr>
                                        <p:cTn id="7" dur="500"/>
                                        <p:tgtEl>
                                          <p:spTgt spid="62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9"/>
                                        </p:tgtEl>
                                        <p:attrNameLst>
                                          <p:attrName>style.visibility</p:attrName>
                                        </p:attrNameLst>
                                      </p:cBhvr>
                                      <p:to>
                                        <p:strVal val="visible"/>
                                      </p:to>
                                    </p:set>
                                    <p:animEffect transition="in" filter="dissolve">
                                      <p:cBhvr>
                                        <p:cTn id="12" dur="500"/>
                                        <p:tgtEl>
                                          <p:spTgt spid="624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70"/>
                                        </p:tgtEl>
                                        <p:attrNameLst>
                                          <p:attrName>style.visibility</p:attrName>
                                        </p:attrNameLst>
                                      </p:cBhvr>
                                      <p:to>
                                        <p:strVal val="visible"/>
                                      </p:to>
                                    </p:set>
                                    <p:animEffect transition="in" filter="dissolve">
                                      <p:cBhvr>
                                        <p:cTn id="17" dur="5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utoUpdateAnimBg="0"/>
      <p:bldP spid="62469" grpId="0" autoUpdateAnimBg="0"/>
      <p:bldP spid="6247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50000"/>
              </a:spcBef>
              <a:buFontTx/>
              <a:buNone/>
            </a:pPr>
            <a:r>
              <a:rPr lang="cs-CZ" altLang="cs-CZ" b="1" dirty="0">
                <a:solidFill>
                  <a:srgbClr val="006600"/>
                </a:solidFill>
              </a:rPr>
              <a:t>Infekce rostliny</a:t>
            </a:r>
            <a:endParaRPr lang="en-US" altLang="cs-CZ" b="1" dirty="0">
              <a:solidFill>
                <a:srgbClr val="006600"/>
              </a:solidFill>
            </a:endParaRPr>
          </a:p>
        </p:txBody>
      </p:sp>
      <p:pic>
        <p:nvPicPr>
          <p:cNvPr id="34819" name="Picture 3" descr="Agro2"/>
          <p:cNvPicPr>
            <a:picLocks noChangeAspect="1" noChangeArrowheads="1"/>
          </p:cNvPicPr>
          <p:nvPr/>
        </p:nvPicPr>
        <p:blipFill>
          <a:blip r:embed="rId2">
            <a:extLst>
              <a:ext uri="{28A0092B-C50C-407E-A947-70E740481C1C}">
                <a14:useLocalDpi xmlns:a14="http://schemas.microsoft.com/office/drawing/2010/main" val="0"/>
              </a:ext>
            </a:extLst>
          </a:blip>
          <a:srcRect l="3334" t="5565" r="3334" b="3728"/>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715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26"/>
          <p:cNvSpPr txBox="1">
            <a:spLocks noChangeArrowheads="1"/>
          </p:cNvSpPr>
          <p:nvPr/>
        </p:nvSpPr>
        <p:spPr bwMode="auto">
          <a:xfrm>
            <a:off x="288925" y="4075113"/>
            <a:ext cx="84740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ahoma" pitchFamily="34" charset="0"/>
                <a:ea typeface="ＭＳ Ｐゴシック" pitchFamily="34" charset="-128"/>
              </a:defRPr>
            </a:lvl1pPr>
            <a:lvl2pPr marL="742950" indent="-285750">
              <a:defRPr sz="2400">
                <a:solidFill>
                  <a:schemeClr val="tx1"/>
                </a:solidFill>
                <a:latin typeface="Tahoma" pitchFamily="34" charset="0"/>
                <a:ea typeface="ＭＳ Ｐゴシック" pitchFamily="34" charset="-128"/>
              </a:defRPr>
            </a:lvl2pPr>
            <a:lvl3pPr marL="1143000" indent="-228600">
              <a:defRPr sz="2400">
                <a:solidFill>
                  <a:schemeClr val="tx1"/>
                </a:solidFill>
                <a:latin typeface="Tahoma" pitchFamily="34" charset="0"/>
                <a:ea typeface="ＭＳ Ｐゴシック" pitchFamily="34" charset="-128"/>
              </a:defRPr>
            </a:lvl3pPr>
            <a:lvl4pPr marL="1600200" indent="-228600">
              <a:defRPr sz="2400">
                <a:solidFill>
                  <a:schemeClr val="tx1"/>
                </a:solidFill>
                <a:latin typeface="Tahoma" pitchFamily="34" charset="0"/>
                <a:ea typeface="ＭＳ Ｐゴシック" pitchFamily="34" charset="-128"/>
              </a:defRPr>
            </a:lvl4pPr>
            <a:lvl5pPr marL="2057400" indent="-22860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r>
              <a:rPr lang="en-US" altLang="cs-CZ" sz="1600">
                <a:latin typeface="Arial" pitchFamily="34" charset="0"/>
                <a:cs typeface="Arial" pitchFamily="34" charset="0"/>
              </a:rPr>
              <a:t>The infection process:</a:t>
            </a:r>
          </a:p>
          <a:p>
            <a:pPr>
              <a:buFontTx/>
              <a:buAutoNum type="arabicPeriod"/>
            </a:pPr>
            <a:r>
              <a:rPr lang="en-US" altLang="cs-CZ" sz="1600">
                <a:latin typeface="Arial" pitchFamily="34" charset="0"/>
                <a:cs typeface="Arial" pitchFamily="34" charset="0"/>
              </a:rPr>
              <a:t>Wounded plant cell releases phenolics and nutrients.</a:t>
            </a:r>
          </a:p>
          <a:p>
            <a:pPr>
              <a:buFontTx/>
              <a:buAutoNum type="arabicPeriod"/>
            </a:pPr>
            <a:r>
              <a:rPr lang="en-US" altLang="cs-CZ" sz="1600">
                <a:latin typeface="Arial" pitchFamily="34" charset="0"/>
                <a:cs typeface="Arial" pitchFamily="34" charset="0"/>
              </a:rPr>
              <a:t>Phenolics and nutrients cause chemotaxic response of </a:t>
            </a:r>
            <a:r>
              <a:rPr lang="en-US" altLang="cs-CZ" sz="1600" i="1">
                <a:latin typeface="Arial" pitchFamily="34" charset="0"/>
                <a:cs typeface="Arial" pitchFamily="34" charset="0"/>
              </a:rPr>
              <a:t>A. tumefaciens</a:t>
            </a:r>
          </a:p>
          <a:p>
            <a:pPr>
              <a:buFontTx/>
              <a:buAutoNum type="arabicPeriod"/>
            </a:pPr>
            <a:r>
              <a:rPr lang="en-US" altLang="cs-CZ" sz="1600">
                <a:latin typeface="Arial" pitchFamily="34" charset="0"/>
                <a:cs typeface="Arial" pitchFamily="34" charset="0"/>
              </a:rPr>
              <a:t>Attachment of the bacteria to the plant cell.</a:t>
            </a:r>
          </a:p>
          <a:p>
            <a:pPr>
              <a:buFontTx/>
              <a:buAutoNum type="arabicPeriod"/>
            </a:pPr>
            <a:r>
              <a:rPr lang="en-US" altLang="cs-CZ" sz="1600">
                <a:latin typeface="Arial" pitchFamily="34" charset="0"/>
                <a:cs typeface="Arial" pitchFamily="34" charset="0"/>
              </a:rPr>
              <a:t>Certain phenolics (e.g., acetosyringone, hydroxyacetosyringone) induce vir gene transcription and allow for T-DNA transfer and integration into plant chromosomal DNA. </a:t>
            </a:r>
          </a:p>
          <a:p>
            <a:pPr>
              <a:buFontTx/>
              <a:buAutoNum type="arabicPeriod"/>
            </a:pPr>
            <a:r>
              <a:rPr lang="en-US" altLang="cs-CZ" sz="1600">
                <a:latin typeface="Arial" pitchFamily="34" charset="0"/>
                <a:cs typeface="Arial" pitchFamily="34" charset="0"/>
              </a:rPr>
              <a:t>Transcription and translation of the T-DNA in the plant cell to produce opines (food) and tumors (housing) for the bacteria.</a:t>
            </a:r>
          </a:p>
          <a:p>
            <a:pPr>
              <a:buFontTx/>
              <a:buAutoNum type="arabicPeriod"/>
            </a:pPr>
            <a:r>
              <a:rPr lang="en-US" altLang="cs-CZ" sz="1600">
                <a:latin typeface="Arial" pitchFamily="34" charset="0"/>
                <a:cs typeface="Arial" pitchFamily="34" charset="0"/>
              </a:rPr>
              <a:t>The opine permease/catabolism genes on the Ti plasmid allow </a:t>
            </a:r>
            <a:r>
              <a:rPr lang="en-US" altLang="cs-CZ" sz="1600" i="1">
                <a:latin typeface="Arial" pitchFamily="34" charset="0"/>
                <a:cs typeface="Arial" pitchFamily="34" charset="0"/>
              </a:rPr>
              <a:t>A. tumefaciens</a:t>
            </a:r>
            <a:r>
              <a:rPr lang="en-US" altLang="cs-CZ" sz="1600">
                <a:latin typeface="Arial" pitchFamily="34" charset="0"/>
                <a:cs typeface="Arial" pitchFamily="34" charset="0"/>
              </a:rPr>
              <a:t> to use opines as a C, H, O, and N source. </a:t>
            </a:r>
          </a:p>
        </p:txBody>
      </p:sp>
      <p:sp>
        <p:nvSpPr>
          <p:cNvPr id="30722" name="Text Box 15"/>
          <p:cNvSpPr txBox="1">
            <a:spLocks noChangeArrowheads="1"/>
          </p:cNvSpPr>
          <p:nvPr/>
        </p:nvSpPr>
        <p:spPr bwMode="auto">
          <a:xfrm>
            <a:off x="1763688" y="620688"/>
            <a:ext cx="18722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ea typeface="ＭＳ Ｐゴシック" pitchFamily="34" charset="-128"/>
              </a:defRPr>
            </a:lvl1pPr>
            <a:lvl2pPr marL="742950" indent="-285750">
              <a:defRPr sz="2400">
                <a:solidFill>
                  <a:schemeClr val="tx1"/>
                </a:solidFill>
                <a:latin typeface="Tahoma" pitchFamily="34" charset="0"/>
                <a:ea typeface="ＭＳ Ｐゴシック" pitchFamily="34" charset="-128"/>
              </a:defRPr>
            </a:lvl2pPr>
            <a:lvl3pPr marL="1143000" indent="-228600">
              <a:defRPr sz="2400">
                <a:solidFill>
                  <a:schemeClr val="tx1"/>
                </a:solidFill>
                <a:latin typeface="Tahoma" pitchFamily="34" charset="0"/>
                <a:ea typeface="ＭＳ Ｐゴシック" pitchFamily="34" charset="-128"/>
              </a:defRPr>
            </a:lvl3pPr>
            <a:lvl4pPr marL="1600200" indent="-228600">
              <a:defRPr sz="2400">
                <a:solidFill>
                  <a:schemeClr val="tx1"/>
                </a:solidFill>
                <a:latin typeface="Tahoma" pitchFamily="34" charset="0"/>
                <a:ea typeface="ＭＳ Ｐゴシック" pitchFamily="34" charset="-128"/>
              </a:defRPr>
            </a:lvl4pPr>
            <a:lvl5pPr marL="2057400" indent="-22860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r>
              <a:rPr lang="cs-CZ" altLang="cs-CZ" b="1" dirty="0">
                <a:solidFill>
                  <a:srgbClr val="0070C0"/>
                </a:solidFill>
                <a:latin typeface="Arial" pitchFamily="34" charset="0"/>
              </a:rPr>
              <a:t>Struktura </a:t>
            </a:r>
            <a:r>
              <a:rPr lang="en-US" altLang="cs-CZ" b="1" dirty="0" err="1">
                <a:solidFill>
                  <a:srgbClr val="0070C0"/>
                </a:solidFill>
                <a:latin typeface="Arial" pitchFamily="34" charset="0"/>
              </a:rPr>
              <a:t>Ti</a:t>
            </a:r>
            <a:r>
              <a:rPr lang="en-US" altLang="cs-CZ" b="1" dirty="0">
                <a:solidFill>
                  <a:srgbClr val="0070C0"/>
                </a:solidFill>
                <a:latin typeface="Arial" pitchFamily="34" charset="0"/>
              </a:rPr>
              <a:t> </a:t>
            </a:r>
            <a:r>
              <a:rPr lang="cs-CZ" altLang="cs-CZ" b="1" dirty="0">
                <a:solidFill>
                  <a:srgbClr val="0070C0"/>
                </a:solidFill>
                <a:latin typeface="Arial" pitchFamily="34" charset="0"/>
              </a:rPr>
              <a:t>p</a:t>
            </a:r>
            <a:r>
              <a:rPr lang="en-US" altLang="cs-CZ" b="1" dirty="0" err="1">
                <a:solidFill>
                  <a:srgbClr val="0070C0"/>
                </a:solidFill>
                <a:latin typeface="Arial" pitchFamily="34" charset="0"/>
              </a:rPr>
              <a:t>lasmid</a:t>
            </a:r>
            <a:r>
              <a:rPr lang="cs-CZ" altLang="cs-CZ" b="1" dirty="0">
                <a:solidFill>
                  <a:srgbClr val="0070C0"/>
                </a:solidFill>
                <a:latin typeface="Arial" pitchFamily="34" charset="0"/>
              </a:rPr>
              <a:t>u</a:t>
            </a:r>
            <a:endParaRPr lang="en-US" altLang="cs-CZ" sz="2800" b="1" dirty="0">
              <a:solidFill>
                <a:srgbClr val="0070C0"/>
              </a:solidFill>
              <a:latin typeface="Arial" pitchFamily="34" charset="0"/>
            </a:endParaRPr>
          </a:p>
        </p:txBody>
      </p:sp>
      <p:pic>
        <p:nvPicPr>
          <p:cNvPr id="30723" name="Picture 256" descr="Glick4e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25" y="180975"/>
            <a:ext cx="46386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897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1098550"/>
          </a:xfrm>
          <a:noFill/>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cs-CZ" altLang="cs-CZ" sz="3200" b="1">
                <a:solidFill>
                  <a:srgbClr val="0000FF"/>
                </a:solidFill>
                <a:latin typeface="Arial" panose="020B0604020202020204" pitchFamily="34" charset="0"/>
                <a:cs typeface="Arial" panose="020B0604020202020204" pitchFamily="34" charset="0"/>
              </a:rPr>
              <a:t>Mechanismus přenosu T-DNA Ti plasmidu</a:t>
            </a:r>
            <a:br>
              <a:rPr lang="cs-CZ" altLang="cs-CZ" sz="3200" b="1">
                <a:solidFill>
                  <a:srgbClr val="0000FF"/>
                </a:solidFill>
                <a:latin typeface="Arial" panose="020B0604020202020204" pitchFamily="34" charset="0"/>
                <a:cs typeface="Arial" panose="020B0604020202020204" pitchFamily="34" charset="0"/>
              </a:rPr>
            </a:br>
            <a:r>
              <a:rPr lang="cs-CZ" altLang="cs-CZ" sz="2400" b="1">
                <a:solidFill>
                  <a:srgbClr val="0000FF"/>
                </a:solidFill>
                <a:latin typeface="Arial" panose="020B0604020202020204" pitchFamily="34" charset="0"/>
                <a:cs typeface="Arial" panose="020B0604020202020204" pitchFamily="34" charset="0"/>
              </a:rPr>
              <a:t>intermediární vektor</a:t>
            </a:r>
          </a:p>
        </p:txBody>
      </p:sp>
      <p:pic>
        <p:nvPicPr>
          <p:cNvPr id="40963" name="Picture 7" descr="Agro_infek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981075"/>
            <a:ext cx="6553200"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Line 8"/>
          <p:cNvSpPr>
            <a:spLocks noChangeShapeType="1"/>
          </p:cNvSpPr>
          <p:nvPr/>
        </p:nvSpPr>
        <p:spPr bwMode="auto">
          <a:xfrm>
            <a:off x="7956550" y="2492896"/>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65" name="Line 15"/>
          <p:cNvSpPr>
            <a:spLocks noChangeShapeType="1"/>
          </p:cNvSpPr>
          <p:nvPr/>
        </p:nvSpPr>
        <p:spPr bwMode="auto">
          <a:xfrm flipH="1">
            <a:off x="3492500" y="12684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66" name="Text Box 16"/>
          <p:cNvSpPr txBox="1">
            <a:spLocks noChangeArrowheads="1"/>
          </p:cNvSpPr>
          <p:nvPr/>
        </p:nvSpPr>
        <p:spPr bwMode="auto">
          <a:xfrm>
            <a:off x="735013" y="6040438"/>
            <a:ext cx="220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1800">
                <a:solidFill>
                  <a:srgbClr val="0000FF"/>
                </a:solidFill>
                <a:latin typeface="Arial" panose="020B0604020202020204" pitchFamily="34" charset="0"/>
              </a:rPr>
              <a:t>Tinland, TIPS 1996</a:t>
            </a:r>
          </a:p>
        </p:txBody>
      </p:sp>
    </p:spTree>
    <p:extLst>
      <p:ext uri="{BB962C8B-B14F-4D97-AF65-F5344CB8AC3E}">
        <p14:creationId xmlns:p14="http://schemas.microsoft.com/office/powerpoint/2010/main" val="19198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DD005B8C-4325-45ED-90C4-F0A1CA5B833E}"/>
              </a:ext>
            </a:extLst>
          </p:cNvPr>
          <p:cNvPicPr>
            <a:picLocks noChangeAspect="1"/>
          </p:cNvPicPr>
          <p:nvPr/>
        </p:nvPicPr>
        <p:blipFill rotWithShape="1">
          <a:blip r:embed="rId2"/>
          <a:srcRect l="23225" t="17785" r="21651" b="19185"/>
          <a:stretch/>
        </p:blipFill>
        <p:spPr>
          <a:xfrm>
            <a:off x="891593" y="980728"/>
            <a:ext cx="8176904" cy="5256583"/>
          </a:xfrm>
          <a:prstGeom prst="rect">
            <a:avLst/>
          </a:prstGeom>
        </p:spPr>
      </p:pic>
    </p:spTree>
    <p:extLst>
      <p:ext uri="{BB962C8B-B14F-4D97-AF65-F5344CB8AC3E}">
        <p14:creationId xmlns:p14="http://schemas.microsoft.com/office/powerpoint/2010/main" val="30069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447800" y="184131"/>
            <a:ext cx="7416824" cy="1524000"/>
          </a:xfrm>
          <a:noFill/>
        </p:spPr>
        <p:txBody>
          <a:bodyPr>
            <a:normAutofit fontScale="90000"/>
          </a:bodyPr>
          <a:lstStyle/>
          <a:p>
            <a:pPr eaLnBrk="1" hangingPunct="1"/>
            <a:r>
              <a:rPr lang="en-US" altLang="cs-CZ" sz="2800" dirty="0">
                <a:ea typeface="ＭＳ Ｐゴシック" pitchFamily="34" charset="-128"/>
              </a:rPr>
              <a:t>The binary </a:t>
            </a:r>
            <a:r>
              <a:rPr lang="en-US" altLang="cs-CZ" sz="2800" dirty="0" err="1">
                <a:ea typeface="ＭＳ Ｐゴシック" pitchFamily="34" charset="-128"/>
              </a:rPr>
              <a:t>Ti</a:t>
            </a:r>
            <a:r>
              <a:rPr lang="en-US" altLang="cs-CZ" sz="2800" dirty="0">
                <a:ea typeface="ＭＳ Ｐゴシック" pitchFamily="34" charset="-128"/>
              </a:rPr>
              <a:t> plasmid system involves using a small T-DNA plasmid and a disarmed (i.e., no T-DNA) </a:t>
            </a:r>
            <a:r>
              <a:rPr lang="en-US" altLang="cs-CZ" sz="2800" dirty="0" err="1">
                <a:ea typeface="ＭＳ Ｐゴシック" pitchFamily="34" charset="-128"/>
              </a:rPr>
              <a:t>Ti</a:t>
            </a:r>
            <a:r>
              <a:rPr lang="en-US" altLang="cs-CZ" sz="2800" dirty="0">
                <a:ea typeface="ＭＳ Ｐゴシック" pitchFamily="34" charset="-128"/>
              </a:rPr>
              <a:t> plasmid in </a:t>
            </a:r>
            <a:r>
              <a:rPr lang="en-US" altLang="cs-CZ" sz="2800" i="1" dirty="0">
                <a:ea typeface="ＭＳ Ｐゴシック" pitchFamily="34" charset="-128"/>
              </a:rPr>
              <a:t>A. </a:t>
            </a:r>
            <a:r>
              <a:rPr lang="en-US" altLang="cs-CZ" sz="2800" i="1" dirty="0" err="1">
                <a:ea typeface="ＭＳ Ｐゴシック" pitchFamily="34" charset="-128"/>
              </a:rPr>
              <a:t>tumefaciens</a:t>
            </a:r>
            <a:endParaRPr lang="en-US" altLang="cs-CZ" sz="2800" i="1" dirty="0">
              <a:ea typeface="ＭＳ Ｐゴシック" pitchFamily="34" charset="-128"/>
            </a:endParaRPr>
          </a:p>
        </p:txBody>
      </p:sp>
      <p:pic>
        <p:nvPicPr>
          <p:cNvPr id="35842" name="Picture 5" descr="Fig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1731963"/>
            <a:ext cx="6096000" cy="4821237"/>
          </a:xfrm>
          <a:noFill/>
        </p:spPr>
      </p:pic>
    </p:spTree>
    <p:extLst>
      <p:ext uri="{BB962C8B-B14F-4D97-AF65-F5344CB8AC3E}">
        <p14:creationId xmlns:p14="http://schemas.microsoft.com/office/powerpoint/2010/main" val="333397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Geneticky modifikované plodiny</a:t>
            </a:r>
          </a:p>
        </p:txBody>
      </p:sp>
      <p:sp>
        <p:nvSpPr>
          <p:cNvPr id="3" name="Zástupný symbol pro obsah 2"/>
          <p:cNvSpPr>
            <a:spLocks noGrp="1"/>
          </p:cNvSpPr>
          <p:nvPr>
            <p:ph idx="1"/>
          </p:nvPr>
        </p:nvSpPr>
        <p:spPr/>
        <p:txBody>
          <a:bodyPr/>
          <a:lstStyle/>
          <a:p>
            <a:r>
              <a:rPr lang="cs-CZ" dirty="0"/>
              <a:t>ovlivnění vlastností rostlin:</a:t>
            </a:r>
          </a:p>
          <a:p>
            <a:pPr lvl="1"/>
            <a:r>
              <a:rPr lang="cs-CZ" dirty="0"/>
              <a:t>velikost (výnos), textura, sladkost…</a:t>
            </a:r>
          </a:p>
          <a:p>
            <a:pPr lvl="1"/>
            <a:r>
              <a:rPr lang="cs-CZ" dirty="0"/>
              <a:t>odolnost proti suchu</a:t>
            </a:r>
          </a:p>
          <a:p>
            <a:pPr lvl="1"/>
            <a:r>
              <a:rPr lang="cs-CZ" dirty="0"/>
              <a:t>rychlost růstu v různých půdních podmínkách</a:t>
            </a:r>
          </a:p>
          <a:p>
            <a:pPr lvl="1"/>
            <a:r>
              <a:rPr lang="cs-CZ" dirty="0"/>
              <a:t>závislost na hnojivech</a:t>
            </a:r>
          </a:p>
          <a:p>
            <a:pPr lvl="1"/>
            <a:r>
              <a:rPr lang="cs-CZ" dirty="0"/>
              <a:t>odolnost vůči škůdcům a nemocem</a:t>
            </a:r>
          </a:p>
          <a:p>
            <a:pPr lvl="1"/>
            <a:endParaRPr lang="cs-CZ" dirty="0"/>
          </a:p>
          <a:p>
            <a:pPr marL="457200" lvl="1" indent="0">
              <a:buNone/>
            </a:pPr>
            <a:r>
              <a:rPr lang="cs-CZ" dirty="0"/>
              <a:t>Dříve pomocí selektivního šlechtění.</a:t>
            </a:r>
          </a:p>
        </p:txBody>
      </p:sp>
    </p:spTree>
    <p:extLst>
      <p:ext uri="{BB962C8B-B14F-4D97-AF65-F5344CB8AC3E}">
        <p14:creationId xmlns:p14="http://schemas.microsoft.com/office/powerpoint/2010/main" val="3718491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1295400"/>
          </a:xfrm>
        </p:spPr>
        <p:txBody>
          <a:bodyPr/>
          <a:lstStyle/>
          <a:p>
            <a:pPr algn="ctr">
              <a:defRPr/>
            </a:pPr>
            <a:r>
              <a:rPr lang="cs-CZ" altLang="cs-CZ" sz="3200" b="1" i="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Agrobacterium tumefaciens</a:t>
            </a:r>
            <a:br>
              <a:rPr lang="cs-CZ" altLang="cs-CZ" sz="3200">
                <a:solidFill>
                  <a:srgbClr val="0000FF"/>
                </a:solidFill>
                <a:latin typeface="Arial" panose="020B0604020202020204" pitchFamily="34" charset="0"/>
                <a:cs typeface="Arial" panose="020B0604020202020204" pitchFamily="34" charset="0"/>
              </a:rPr>
            </a:br>
            <a:r>
              <a:rPr lang="cs-CZ" altLang="cs-CZ" sz="2400">
                <a:solidFill>
                  <a:srgbClr val="0000FF"/>
                </a:solidFill>
                <a:latin typeface="Arial" panose="020B0604020202020204" pitchFamily="34" charset="0"/>
                <a:cs typeface="Arial" panose="020B0604020202020204" pitchFamily="34" charset="0"/>
              </a:rPr>
              <a:t>upravený binární vektor LhGR</a:t>
            </a:r>
          </a:p>
        </p:txBody>
      </p:sp>
      <p:graphicFrame>
        <p:nvGraphicFramePr>
          <p:cNvPr id="41987" name="Object 24"/>
          <p:cNvGraphicFramePr>
            <a:graphicFrameLocks noChangeAspect="1"/>
          </p:cNvGraphicFramePr>
          <p:nvPr/>
        </p:nvGraphicFramePr>
        <p:xfrm>
          <a:off x="1835150" y="1628775"/>
          <a:ext cx="6040438" cy="4122738"/>
        </p:xfrm>
        <a:graphic>
          <a:graphicData uri="http://schemas.openxmlformats.org/presentationml/2006/ole">
            <mc:AlternateContent xmlns:mc="http://schemas.openxmlformats.org/markup-compatibility/2006">
              <mc:Choice xmlns:v="urn:schemas-microsoft-com:vml" Requires="v">
                <p:oleObj spid="_x0000_s5160" name="dokument" r:id="rId3" imgW="6050280" imgH="4130040" progId="Word.Document.8">
                  <p:embed/>
                </p:oleObj>
              </mc:Choice>
              <mc:Fallback>
                <p:oleObj name="dokument" r:id="rId3" imgW="6050280" imgH="41300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628775"/>
                        <a:ext cx="6040438" cy="412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8" name="Text Box 25"/>
          <p:cNvSpPr txBox="1">
            <a:spLocks noChangeArrowheads="1"/>
          </p:cNvSpPr>
          <p:nvPr/>
        </p:nvSpPr>
        <p:spPr bwMode="auto">
          <a:xfrm>
            <a:off x="258763" y="2179637"/>
            <a:ext cx="170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000" dirty="0">
                <a:solidFill>
                  <a:srgbClr val="0000FF"/>
                </a:solidFill>
                <a:latin typeface="Arial" panose="020B0604020202020204" pitchFamily="34" charset="0"/>
              </a:rPr>
              <a:t>DNA </a:t>
            </a:r>
          </a:p>
          <a:p>
            <a:r>
              <a:rPr lang="cs-CZ" altLang="cs-CZ" sz="2000" dirty="0" err="1">
                <a:solidFill>
                  <a:srgbClr val="0000FF"/>
                </a:solidFill>
                <a:latin typeface="Arial" panose="020B0604020202020204" pitchFamily="34" charset="0"/>
              </a:rPr>
              <a:t>agrobakteria</a:t>
            </a:r>
            <a:endParaRPr lang="cs-CZ" altLang="cs-CZ" sz="2000" b="0" dirty="0">
              <a:solidFill>
                <a:srgbClr val="0000FF"/>
              </a:solidFill>
              <a:latin typeface="Arial" panose="020B0604020202020204" pitchFamily="34" charset="0"/>
            </a:endParaRPr>
          </a:p>
        </p:txBody>
      </p:sp>
      <p:sp>
        <p:nvSpPr>
          <p:cNvPr id="41989" name="Text Box 26"/>
          <p:cNvSpPr txBox="1">
            <a:spLocks noChangeArrowheads="1"/>
          </p:cNvSpPr>
          <p:nvPr/>
        </p:nvSpPr>
        <p:spPr bwMode="auto">
          <a:xfrm>
            <a:off x="1403648" y="6092825"/>
            <a:ext cx="2911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000" dirty="0">
                <a:solidFill>
                  <a:srgbClr val="0000FF"/>
                </a:solidFill>
                <a:latin typeface="Arial" panose="020B0604020202020204" pitchFamily="34" charset="0"/>
              </a:rPr>
              <a:t>část </a:t>
            </a:r>
            <a:r>
              <a:rPr lang="cs-CZ" altLang="cs-CZ" sz="2000" dirty="0" err="1">
                <a:solidFill>
                  <a:srgbClr val="0000FF"/>
                </a:solidFill>
                <a:latin typeface="Arial" panose="020B0604020202020204" pitchFamily="34" charset="0"/>
              </a:rPr>
              <a:t>plazmidu</a:t>
            </a:r>
            <a:r>
              <a:rPr lang="cs-CZ" altLang="cs-CZ" sz="2000" dirty="0">
                <a:solidFill>
                  <a:srgbClr val="0000FF"/>
                </a:solidFill>
                <a:latin typeface="Arial" panose="020B0604020202020204" pitchFamily="34" charset="0"/>
              </a:rPr>
              <a:t> kódující virulenci</a:t>
            </a:r>
            <a:endParaRPr lang="cs-CZ" altLang="cs-CZ" sz="2000" b="0" dirty="0">
              <a:solidFill>
                <a:srgbClr val="0000FF"/>
              </a:solidFill>
              <a:latin typeface="Arial" panose="020B0604020202020204" pitchFamily="34" charset="0"/>
            </a:endParaRPr>
          </a:p>
        </p:txBody>
      </p:sp>
      <p:sp>
        <p:nvSpPr>
          <p:cNvPr id="41990" name="Line 27"/>
          <p:cNvSpPr>
            <a:spLocks noChangeShapeType="1"/>
          </p:cNvSpPr>
          <p:nvPr/>
        </p:nvSpPr>
        <p:spPr bwMode="auto">
          <a:xfrm>
            <a:off x="1547813" y="3048000"/>
            <a:ext cx="838200" cy="2286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991" name="Line 28"/>
          <p:cNvSpPr>
            <a:spLocks noChangeShapeType="1"/>
          </p:cNvSpPr>
          <p:nvPr/>
        </p:nvSpPr>
        <p:spPr bwMode="auto">
          <a:xfrm rot="1062182" flipH="1" flipV="1">
            <a:off x="3155950" y="5661025"/>
            <a:ext cx="76200" cy="4572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992" name="Text Box 29"/>
          <p:cNvSpPr txBox="1">
            <a:spLocks noChangeArrowheads="1"/>
          </p:cNvSpPr>
          <p:nvPr/>
        </p:nvSpPr>
        <p:spPr bwMode="auto">
          <a:xfrm>
            <a:off x="4799013" y="6092825"/>
            <a:ext cx="241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000">
                <a:solidFill>
                  <a:srgbClr val="0000FF"/>
                </a:solidFill>
                <a:latin typeface="Arial" panose="020B0604020202020204" pitchFamily="34" charset="0"/>
              </a:rPr>
              <a:t>upravený plasmid</a:t>
            </a:r>
            <a:r>
              <a:rPr lang="cs-CZ" altLang="cs-CZ" sz="2000" b="0">
                <a:solidFill>
                  <a:srgbClr val="0000FF"/>
                </a:solidFill>
                <a:latin typeface="Arial" panose="020B0604020202020204" pitchFamily="34" charset="0"/>
              </a:rPr>
              <a:t> </a:t>
            </a:r>
          </a:p>
        </p:txBody>
      </p:sp>
      <p:sp>
        <p:nvSpPr>
          <p:cNvPr id="41993" name="Line 30"/>
          <p:cNvSpPr>
            <a:spLocks noChangeShapeType="1"/>
          </p:cNvSpPr>
          <p:nvPr/>
        </p:nvSpPr>
        <p:spPr bwMode="auto">
          <a:xfrm rot="10734414" flipH="1">
            <a:off x="6194425" y="5611813"/>
            <a:ext cx="11113" cy="534987"/>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994" name="Text Box 33"/>
          <p:cNvSpPr txBox="1">
            <a:spLocks noChangeArrowheads="1"/>
          </p:cNvSpPr>
          <p:nvPr/>
        </p:nvSpPr>
        <p:spPr bwMode="auto">
          <a:xfrm>
            <a:off x="6443663" y="1593850"/>
            <a:ext cx="2005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000">
                <a:latin typeface="Arial" panose="020B0604020202020204" pitchFamily="34" charset="0"/>
              </a:rPr>
              <a:t>Šámalová 2005</a:t>
            </a:r>
          </a:p>
        </p:txBody>
      </p:sp>
    </p:spTree>
    <p:extLst>
      <p:ext uri="{BB962C8B-B14F-4D97-AF65-F5344CB8AC3E}">
        <p14:creationId xmlns:p14="http://schemas.microsoft.com/office/powerpoint/2010/main" val="38064420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Jak dostat GZ do </a:t>
            </a:r>
            <a:r>
              <a:rPr lang="cs-CZ" sz="2800" i="1" dirty="0" err="1"/>
              <a:t>Agrobacterium</a:t>
            </a:r>
            <a:r>
              <a:rPr lang="cs-CZ" sz="2800" dirty="0"/>
              <a:t>?</a:t>
            </a:r>
          </a:p>
        </p:txBody>
      </p:sp>
      <p:grpSp>
        <p:nvGrpSpPr>
          <p:cNvPr id="18" name="Skupina 17"/>
          <p:cNvGrpSpPr/>
          <p:nvPr/>
        </p:nvGrpSpPr>
        <p:grpSpPr>
          <a:xfrm>
            <a:off x="1230690" y="2093541"/>
            <a:ext cx="1800200" cy="936104"/>
            <a:chOff x="1230690" y="2093541"/>
            <a:chExt cx="1800200" cy="936104"/>
          </a:xfrm>
        </p:grpSpPr>
        <p:sp>
          <p:nvSpPr>
            <p:cNvPr id="5" name="Ovál 4"/>
            <p:cNvSpPr/>
            <p:nvPr/>
          </p:nvSpPr>
          <p:spPr>
            <a:xfrm>
              <a:off x="1230690" y="2093541"/>
              <a:ext cx="1800200" cy="936104"/>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Volný tvar 5"/>
            <p:cNvSpPr/>
            <p:nvPr/>
          </p:nvSpPr>
          <p:spPr>
            <a:xfrm>
              <a:off x="1426144" y="2292824"/>
              <a:ext cx="409043" cy="537538"/>
            </a:xfrm>
            <a:custGeom>
              <a:avLst/>
              <a:gdLst>
                <a:gd name="connsiteX0" fmla="*/ 156996 w 409043"/>
                <a:gd name="connsiteY0" fmla="*/ 68239 h 537538"/>
                <a:gd name="connsiteX1" fmla="*/ 252531 w 409043"/>
                <a:gd name="connsiteY1" fmla="*/ 532263 h 537538"/>
                <a:gd name="connsiteX2" fmla="*/ 402656 w 409043"/>
                <a:gd name="connsiteY2" fmla="*/ 313898 h 537538"/>
                <a:gd name="connsiteX3" fmla="*/ 20519 w 409043"/>
                <a:gd name="connsiteY3" fmla="*/ 232012 h 537538"/>
                <a:gd name="connsiteX4" fmla="*/ 88757 w 409043"/>
                <a:gd name="connsiteY4" fmla="*/ 450376 h 537538"/>
                <a:gd name="connsiteX5" fmla="*/ 402656 w 409043"/>
                <a:gd name="connsiteY5" fmla="*/ 136477 h 537538"/>
                <a:gd name="connsiteX6" fmla="*/ 184292 w 409043"/>
                <a:gd name="connsiteY6" fmla="*/ 0 h 537538"/>
                <a:gd name="connsiteX7" fmla="*/ 170644 w 409043"/>
                <a:gd name="connsiteY7" fmla="*/ 136477 h 537538"/>
                <a:gd name="connsiteX8" fmla="*/ 320769 w 409043"/>
                <a:gd name="connsiteY8" fmla="*/ 218364 h 537538"/>
                <a:gd name="connsiteX9" fmla="*/ 320769 w 409043"/>
                <a:gd name="connsiteY9" fmla="*/ 245660 h 537538"/>
                <a:gd name="connsiteX10" fmla="*/ 320769 w 409043"/>
                <a:gd name="connsiteY10" fmla="*/ 259307 h 53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043" h="537538">
                  <a:moveTo>
                    <a:pt x="156996" y="68239"/>
                  </a:moveTo>
                  <a:cubicBezTo>
                    <a:pt x="184292" y="279779"/>
                    <a:pt x="211588" y="491320"/>
                    <a:pt x="252531" y="532263"/>
                  </a:cubicBezTo>
                  <a:cubicBezTo>
                    <a:pt x="293474" y="573206"/>
                    <a:pt x="441325" y="363940"/>
                    <a:pt x="402656" y="313898"/>
                  </a:cubicBezTo>
                  <a:cubicBezTo>
                    <a:pt x="363987" y="263856"/>
                    <a:pt x="72835" y="209266"/>
                    <a:pt x="20519" y="232012"/>
                  </a:cubicBezTo>
                  <a:cubicBezTo>
                    <a:pt x="-31797" y="254758"/>
                    <a:pt x="25067" y="466299"/>
                    <a:pt x="88757" y="450376"/>
                  </a:cubicBezTo>
                  <a:cubicBezTo>
                    <a:pt x="152446" y="434454"/>
                    <a:pt x="386734" y="211540"/>
                    <a:pt x="402656" y="136477"/>
                  </a:cubicBezTo>
                  <a:cubicBezTo>
                    <a:pt x="418578" y="61414"/>
                    <a:pt x="222961" y="0"/>
                    <a:pt x="184292" y="0"/>
                  </a:cubicBezTo>
                  <a:cubicBezTo>
                    <a:pt x="145623" y="0"/>
                    <a:pt x="147898" y="100083"/>
                    <a:pt x="170644" y="136477"/>
                  </a:cubicBezTo>
                  <a:cubicBezTo>
                    <a:pt x="193390" y="172871"/>
                    <a:pt x="295748" y="200167"/>
                    <a:pt x="320769" y="218364"/>
                  </a:cubicBezTo>
                  <a:cubicBezTo>
                    <a:pt x="345790" y="236561"/>
                    <a:pt x="320769" y="245660"/>
                    <a:pt x="320769" y="245660"/>
                  </a:cubicBezTo>
                  <a:lnTo>
                    <a:pt x="320769" y="25930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2130790" y="2417577"/>
              <a:ext cx="466559"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p:cNvSpPr/>
            <p:nvPr/>
          </p:nvSpPr>
          <p:spPr>
            <a:xfrm>
              <a:off x="2059188" y="2341377"/>
              <a:ext cx="609762" cy="4404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Volný tvar 16"/>
            <p:cNvSpPr/>
            <p:nvPr/>
          </p:nvSpPr>
          <p:spPr>
            <a:xfrm>
              <a:off x="2181225" y="2338388"/>
              <a:ext cx="261938" cy="114300"/>
            </a:xfrm>
            <a:custGeom>
              <a:avLst/>
              <a:gdLst>
                <a:gd name="connsiteX0" fmla="*/ 0 w 261938"/>
                <a:gd name="connsiteY0" fmla="*/ 47625 h 114300"/>
                <a:gd name="connsiteX1" fmla="*/ 42863 w 261938"/>
                <a:gd name="connsiteY1" fmla="*/ 114300 h 114300"/>
                <a:gd name="connsiteX2" fmla="*/ 166688 w 261938"/>
                <a:gd name="connsiteY2" fmla="*/ 76200 h 114300"/>
                <a:gd name="connsiteX3" fmla="*/ 252413 w 261938"/>
                <a:gd name="connsiteY3" fmla="*/ 90487 h 114300"/>
                <a:gd name="connsiteX4" fmla="*/ 261938 w 261938"/>
                <a:gd name="connsiteY4" fmla="*/ 14287 h 114300"/>
                <a:gd name="connsiteX5" fmla="*/ 133350 w 261938"/>
                <a:gd name="connsiteY5" fmla="*/ 0 h 114300"/>
                <a:gd name="connsiteX6" fmla="*/ 0 w 261938"/>
                <a:gd name="connsiteY6" fmla="*/ 4762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8" h="114300">
                  <a:moveTo>
                    <a:pt x="0" y="47625"/>
                  </a:moveTo>
                  <a:lnTo>
                    <a:pt x="42863" y="114300"/>
                  </a:lnTo>
                  <a:lnTo>
                    <a:pt x="166688" y="76200"/>
                  </a:lnTo>
                  <a:lnTo>
                    <a:pt x="252413" y="90487"/>
                  </a:lnTo>
                  <a:lnTo>
                    <a:pt x="261938" y="14287"/>
                  </a:lnTo>
                  <a:lnTo>
                    <a:pt x="133350" y="0"/>
                  </a:lnTo>
                  <a:lnTo>
                    <a:pt x="0" y="47625"/>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9" name="Skupina 18"/>
          <p:cNvGrpSpPr/>
          <p:nvPr/>
        </p:nvGrpSpPr>
        <p:grpSpPr>
          <a:xfrm>
            <a:off x="1201475" y="3861048"/>
            <a:ext cx="1800200" cy="936104"/>
            <a:chOff x="1230690" y="2093541"/>
            <a:chExt cx="1800200" cy="936104"/>
          </a:xfrm>
        </p:grpSpPr>
        <p:sp>
          <p:nvSpPr>
            <p:cNvPr id="20" name="Ovál 19"/>
            <p:cNvSpPr/>
            <p:nvPr/>
          </p:nvSpPr>
          <p:spPr>
            <a:xfrm>
              <a:off x="1230690" y="2093541"/>
              <a:ext cx="1800200" cy="936104"/>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Volný tvar 20"/>
            <p:cNvSpPr/>
            <p:nvPr/>
          </p:nvSpPr>
          <p:spPr>
            <a:xfrm>
              <a:off x="1426144" y="2292824"/>
              <a:ext cx="409043" cy="537538"/>
            </a:xfrm>
            <a:custGeom>
              <a:avLst/>
              <a:gdLst>
                <a:gd name="connsiteX0" fmla="*/ 156996 w 409043"/>
                <a:gd name="connsiteY0" fmla="*/ 68239 h 537538"/>
                <a:gd name="connsiteX1" fmla="*/ 252531 w 409043"/>
                <a:gd name="connsiteY1" fmla="*/ 532263 h 537538"/>
                <a:gd name="connsiteX2" fmla="*/ 402656 w 409043"/>
                <a:gd name="connsiteY2" fmla="*/ 313898 h 537538"/>
                <a:gd name="connsiteX3" fmla="*/ 20519 w 409043"/>
                <a:gd name="connsiteY3" fmla="*/ 232012 h 537538"/>
                <a:gd name="connsiteX4" fmla="*/ 88757 w 409043"/>
                <a:gd name="connsiteY4" fmla="*/ 450376 h 537538"/>
                <a:gd name="connsiteX5" fmla="*/ 402656 w 409043"/>
                <a:gd name="connsiteY5" fmla="*/ 136477 h 537538"/>
                <a:gd name="connsiteX6" fmla="*/ 184292 w 409043"/>
                <a:gd name="connsiteY6" fmla="*/ 0 h 537538"/>
                <a:gd name="connsiteX7" fmla="*/ 170644 w 409043"/>
                <a:gd name="connsiteY7" fmla="*/ 136477 h 537538"/>
                <a:gd name="connsiteX8" fmla="*/ 320769 w 409043"/>
                <a:gd name="connsiteY8" fmla="*/ 218364 h 537538"/>
                <a:gd name="connsiteX9" fmla="*/ 320769 w 409043"/>
                <a:gd name="connsiteY9" fmla="*/ 245660 h 537538"/>
                <a:gd name="connsiteX10" fmla="*/ 320769 w 409043"/>
                <a:gd name="connsiteY10" fmla="*/ 259307 h 53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043" h="537538">
                  <a:moveTo>
                    <a:pt x="156996" y="68239"/>
                  </a:moveTo>
                  <a:cubicBezTo>
                    <a:pt x="184292" y="279779"/>
                    <a:pt x="211588" y="491320"/>
                    <a:pt x="252531" y="532263"/>
                  </a:cubicBezTo>
                  <a:cubicBezTo>
                    <a:pt x="293474" y="573206"/>
                    <a:pt x="441325" y="363940"/>
                    <a:pt x="402656" y="313898"/>
                  </a:cubicBezTo>
                  <a:cubicBezTo>
                    <a:pt x="363987" y="263856"/>
                    <a:pt x="72835" y="209266"/>
                    <a:pt x="20519" y="232012"/>
                  </a:cubicBezTo>
                  <a:cubicBezTo>
                    <a:pt x="-31797" y="254758"/>
                    <a:pt x="25067" y="466299"/>
                    <a:pt x="88757" y="450376"/>
                  </a:cubicBezTo>
                  <a:cubicBezTo>
                    <a:pt x="152446" y="434454"/>
                    <a:pt x="386734" y="211540"/>
                    <a:pt x="402656" y="136477"/>
                  </a:cubicBezTo>
                  <a:cubicBezTo>
                    <a:pt x="418578" y="61414"/>
                    <a:pt x="222961" y="0"/>
                    <a:pt x="184292" y="0"/>
                  </a:cubicBezTo>
                  <a:cubicBezTo>
                    <a:pt x="145623" y="0"/>
                    <a:pt x="147898" y="100083"/>
                    <a:pt x="170644" y="136477"/>
                  </a:cubicBezTo>
                  <a:cubicBezTo>
                    <a:pt x="193390" y="172871"/>
                    <a:pt x="295748" y="200167"/>
                    <a:pt x="320769" y="218364"/>
                  </a:cubicBezTo>
                  <a:cubicBezTo>
                    <a:pt x="345790" y="236561"/>
                    <a:pt x="320769" y="245660"/>
                    <a:pt x="320769" y="245660"/>
                  </a:cubicBezTo>
                  <a:lnTo>
                    <a:pt x="320769" y="25930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ál 21"/>
            <p:cNvSpPr/>
            <p:nvPr/>
          </p:nvSpPr>
          <p:spPr>
            <a:xfrm>
              <a:off x="2130790" y="2417577"/>
              <a:ext cx="466559"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vál 22"/>
            <p:cNvSpPr/>
            <p:nvPr/>
          </p:nvSpPr>
          <p:spPr>
            <a:xfrm>
              <a:off x="2059188" y="2341377"/>
              <a:ext cx="609762" cy="4404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23"/>
            <p:cNvSpPr/>
            <p:nvPr/>
          </p:nvSpPr>
          <p:spPr>
            <a:xfrm>
              <a:off x="2181225" y="2338388"/>
              <a:ext cx="261938" cy="114300"/>
            </a:xfrm>
            <a:custGeom>
              <a:avLst/>
              <a:gdLst>
                <a:gd name="connsiteX0" fmla="*/ 0 w 261938"/>
                <a:gd name="connsiteY0" fmla="*/ 47625 h 114300"/>
                <a:gd name="connsiteX1" fmla="*/ 42863 w 261938"/>
                <a:gd name="connsiteY1" fmla="*/ 114300 h 114300"/>
                <a:gd name="connsiteX2" fmla="*/ 166688 w 261938"/>
                <a:gd name="connsiteY2" fmla="*/ 76200 h 114300"/>
                <a:gd name="connsiteX3" fmla="*/ 252413 w 261938"/>
                <a:gd name="connsiteY3" fmla="*/ 90487 h 114300"/>
                <a:gd name="connsiteX4" fmla="*/ 261938 w 261938"/>
                <a:gd name="connsiteY4" fmla="*/ 14287 h 114300"/>
                <a:gd name="connsiteX5" fmla="*/ 133350 w 261938"/>
                <a:gd name="connsiteY5" fmla="*/ 0 h 114300"/>
                <a:gd name="connsiteX6" fmla="*/ 0 w 261938"/>
                <a:gd name="connsiteY6" fmla="*/ 4762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8" h="114300">
                  <a:moveTo>
                    <a:pt x="0" y="47625"/>
                  </a:moveTo>
                  <a:lnTo>
                    <a:pt x="42863" y="114300"/>
                  </a:lnTo>
                  <a:lnTo>
                    <a:pt x="166688" y="76200"/>
                  </a:lnTo>
                  <a:lnTo>
                    <a:pt x="252413" y="90487"/>
                  </a:lnTo>
                  <a:lnTo>
                    <a:pt x="261938" y="14287"/>
                  </a:lnTo>
                  <a:lnTo>
                    <a:pt x="133350" y="0"/>
                  </a:lnTo>
                  <a:lnTo>
                    <a:pt x="0" y="47625"/>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6" name="Ovál 25"/>
          <p:cNvSpPr/>
          <p:nvPr/>
        </p:nvSpPr>
        <p:spPr>
          <a:xfrm>
            <a:off x="3973378" y="2544539"/>
            <a:ext cx="1800200" cy="936104"/>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Volný tvar 26"/>
          <p:cNvSpPr/>
          <p:nvPr/>
        </p:nvSpPr>
        <p:spPr>
          <a:xfrm>
            <a:off x="5195814" y="2779750"/>
            <a:ext cx="409043" cy="537538"/>
          </a:xfrm>
          <a:custGeom>
            <a:avLst/>
            <a:gdLst>
              <a:gd name="connsiteX0" fmla="*/ 156996 w 409043"/>
              <a:gd name="connsiteY0" fmla="*/ 68239 h 537538"/>
              <a:gd name="connsiteX1" fmla="*/ 252531 w 409043"/>
              <a:gd name="connsiteY1" fmla="*/ 532263 h 537538"/>
              <a:gd name="connsiteX2" fmla="*/ 402656 w 409043"/>
              <a:gd name="connsiteY2" fmla="*/ 313898 h 537538"/>
              <a:gd name="connsiteX3" fmla="*/ 20519 w 409043"/>
              <a:gd name="connsiteY3" fmla="*/ 232012 h 537538"/>
              <a:gd name="connsiteX4" fmla="*/ 88757 w 409043"/>
              <a:gd name="connsiteY4" fmla="*/ 450376 h 537538"/>
              <a:gd name="connsiteX5" fmla="*/ 402656 w 409043"/>
              <a:gd name="connsiteY5" fmla="*/ 136477 h 537538"/>
              <a:gd name="connsiteX6" fmla="*/ 184292 w 409043"/>
              <a:gd name="connsiteY6" fmla="*/ 0 h 537538"/>
              <a:gd name="connsiteX7" fmla="*/ 170644 w 409043"/>
              <a:gd name="connsiteY7" fmla="*/ 136477 h 537538"/>
              <a:gd name="connsiteX8" fmla="*/ 320769 w 409043"/>
              <a:gd name="connsiteY8" fmla="*/ 218364 h 537538"/>
              <a:gd name="connsiteX9" fmla="*/ 320769 w 409043"/>
              <a:gd name="connsiteY9" fmla="*/ 245660 h 537538"/>
              <a:gd name="connsiteX10" fmla="*/ 320769 w 409043"/>
              <a:gd name="connsiteY10" fmla="*/ 259307 h 53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043" h="537538">
                <a:moveTo>
                  <a:pt x="156996" y="68239"/>
                </a:moveTo>
                <a:cubicBezTo>
                  <a:pt x="184292" y="279779"/>
                  <a:pt x="211588" y="491320"/>
                  <a:pt x="252531" y="532263"/>
                </a:cubicBezTo>
                <a:cubicBezTo>
                  <a:pt x="293474" y="573206"/>
                  <a:pt x="441325" y="363940"/>
                  <a:pt x="402656" y="313898"/>
                </a:cubicBezTo>
                <a:cubicBezTo>
                  <a:pt x="363987" y="263856"/>
                  <a:pt x="72835" y="209266"/>
                  <a:pt x="20519" y="232012"/>
                </a:cubicBezTo>
                <a:cubicBezTo>
                  <a:pt x="-31797" y="254758"/>
                  <a:pt x="25067" y="466299"/>
                  <a:pt x="88757" y="450376"/>
                </a:cubicBezTo>
                <a:cubicBezTo>
                  <a:pt x="152446" y="434454"/>
                  <a:pt x="386734" y="211540"/>
                  <a:pt x="402656" y="136477"/>
                </a:cubicBezTo>
                <a:cubicBezTo>
                  <a:pt x="418578" y="61414"/>
                  <a:pt x="222961" y="0"/>
                  <a:pt x="184292" y="0"/>
                </a:cubicBezTo>
                <a:cubicBezTo>
                  <a:pt x="145623" y="0"/>
                  <a:pt x="147898" y="100083"/>
                  <a:pt x="170644" y="136477"/>
                </a:cubicBezTo>
                <a:cubicBezTo>
                  <a:pt x="193390" y="172871"/>
                  <a:pt x="295748" y="200167"/>
                  <a:pt x="320769" y="218364"/>
                </a:cubicBezTo>
                <a:cubicBezTo>
                  <a:pt x="345790" y="236561"/>
                  <a:pt x="320769" y="245660"/>
                  <a:pt x="320769" y="245660"/>
                </a:cubicBezTo>
                <a:lnTo>
                  <a:pt x="320769" y="25930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Ovál 27"/>
          <p:cNvSpPr/>
          <p:nvPr/>
        </p:nvSpPr>
        <p:spPr>
          <a:xfrm>
            <a:off x="4491539" y="2868575"/>
            <a:ext cx="466559"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vál 28"/>
          <p:cNvSpPr/>
          <p:nvPr/>
        </p:nvSpPr>
        <p:spPr>
          <a:xfrm>
            <a:off x="4419689" y="2789353"/>
            <a:ext cx="609762" cy="4404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Ovál 44"/>
          <p:cNvSpPr/>
          <p:nvPr/>
        </p:nvSpPr>
        <p:spPr>
          <a:xfrm>
            <a:off x="3001676" y="3861048"/>
            <a:ext cx="1800200" cy="9361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Volný tvar 45"/>
          <p:cNvSpPr/>
          <p:nvPr/>
        </p:nvSpPr>
        <p:spPr>
          <a:xfrm>
            <a:off x="4224112" y="4096259"/>
            <a:ext cx="409043" cy="537538"/>
          </a:xfrm>
          <a:custGeom>
            <a:avLst/>
            <a:gdLst>
              <a:gd name="connsiteX0" fmla="*/ 156996 w 409043"/>
              <a:gd name="connsiteY0" fmla="*/ 68239 h 537538"/>
              <a:gd name="connsiteX1" fmla="*/ 252531 w 409043"/>
              <a:gd name="connsiteY1" fmla="*/ 532263 h 537538"/>
              <a:gd name="connsiteX2" fmla="*/ 402656 w 409043"/>
              <a:gd name="connsiteY2" fmla="*/ 313898 h 537538"/>
              <a:gd name="connsiteX3" fmla="*/ 20519 w 409043"/>
              <a:gd name="connsiteY3" fmla="*/ 232012 h 537538"/>
              <a:gd name="connsiteX4" fmla="*/ 88757 w 409043"/>
              <a:gd name="connsiteY4" fmla="*/ 450376 h 537538"/>
              <a:gd name="connsiteX5" fmla="*/ 402656 w 409043"/>
              <a:gd name="connsiteY5" fmla="*/ 136477 h 537538"/>
              <a:gd name="connsiteX6" fmla="*/ 184292 w 409043"/>
              <a:gd name="connsiteY6" fmla="*/ 0 h 537538"/>
              <a:gd name="connsiteX7" fmla="*/ 170644 w 409043"/>
              <a:gd name="connsiteY7" fmla="*/ 136477 h 537538"/>
              <a:gd name="connsiteX8" fmla="*/ 320769 w 409043"/>
              <a:gd name="connsiteY8" fmla="*/ 218364 h 537538"/>
              <a:gd name="connsiteX9" fmla="*/ 320769 w 409043"/>
              <a:gd name="connsiteY9" fmla="*/ 245660 h 537538"/>
              <a:gd name="connsiteX10" fmla="*/ 320769 w 409043"/>
              <a:gd name="connsiteY10" fmla="*/ 259307 h 53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043" h="537538">
                <a:moveTo>
                  <a:pt x="156996" y="68239"/>
                </a:moveTo>
                <a:cubicBezTo>
                  <a:pt x="184292" y="279779"/>
                  <a:pt x="211588" y="491320"/>
                  <a:pt x="252531" y="532263"/>
                </a:cubicBezTo>
                <a:cubicBezTo>
                  <a:pt x="293474" y="573206"/>
                  <a:pt x="441325" y="363940"/>
                  <a:pt x="402656" y="313898"/>
                </a:cubicBezTo>
                <a:cubicBezTo>
                  <a:pt x="363987" y="263856"/>
                  <a:pt x="72835" y="209266"/>
                  <a:pt x="20519" y="232012"/>
                </a:cubicBezTo>
                <a:cubicBezTo>
                  <a:pt x="-31797" y="254758"/>
                  <a:pt x="25067" y="466299"/>
                  <a:pt x="88757" y="450376"/>
                </a:cubicBezTo>
                <a:cubicBezTo>
                  <a:pt x="152446" y="434454"/>
                  <a:pt x="386734" y="211540"/>
                  <a:pt x="402656" y="136477"/>
                </a:cubicBezTo>
                <a:cubicBezTo>
                  <a:pt x="418578" y="61414"/>
                  <a:pt x="222961" y="0"/>
                  <a:pt x="184292" y="0"/>
                </a:cubicBezTo>
                <a:cubicBezTo>
                  <a:pt x="145623" y="0"/>
                  <a:pt x="147898" y="100083"/>
                  <a:pt x="170644" y="136477"/>
                </a:cubicBezTo>
                <a:cubicBezTo>
                  <a:pt x="193390" y="172871"/>
                  <a:pt x="295748" y="200167"/>
                  <a:pt x="320769" y="218364"/>
                </a:cubicBezTo>
                <a:cubicBezTo>
                  <a:pt x="345790" y="236561"/>
                  <a:pt x="320769" y="245660"/>
                  <a:pt x="320769" y="245660"/>
                </a:cubicBezTo>
                <a:lnTo>
                  <a:pt x="320769" y="25930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Ovál 46"/>
          <p:cNvSpPr/>
          <p:nvPr/>
        </p:nvSpPr>
        <p:spPr>
          <a:xfrm>
            <a:off x="3519837" y="4185084"/>
            <a:ext cx="466559"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Ovál 47"/>
          <p:cNvSpPr/>
          <p:nvPr/>
        </p:nvSpPr>
        <p:spPr>
          <a:xfrm>
            <a:off x="3448235" y="4108884"/>
            <a:ext cx="609762" cy="4404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Volný tvar 48"/>
          <p:cNvSpPr/>
          <p:nvPr/>
        </p:nvSpPr>
        <p:spPr>
          <a:xfrm rot="16200000">
            <a:off x="3406414" y="4307700"/>
            <a:ext cx="198301" cy="114656"/>
          </a:xfrm>
          <a:custGeom>
            <a:avLst/>
            <a:gdLst>
              <a:gd name="connsiteX0" fmla="*/ 0 w 261938"/>
              <a:gd name="connsiteY0" fmla="*/ 47625 h 114300"/>
              <a:gd name="connsiteX1" fmla="*/ 42863 w 261938"/>
              <a:gd name="connsiteY1" fmla="*/ 114300 h 114300"/>
              <a:gd name="connsiteX2" fmla="*/ 166688 w 261938"/>
              <a:gd name="connsiteY2" fmla="*/ 76200 h 114300"/>
              <a:gd name="connsiteX3" fmla="*/ 252413 w 261938"/>
              <a:gd name="connsiteY3" fmla="*/ 90487 h 114300"/>
              <a:gd name="connsiteX4" fmla="*/ 261938 w 261938"/>
              <a:gd name="connsiteY4" fmla="*/ 14287 h 114300"/>
              <a:gd name="connsiteX5" fmla="*/ 133350 w 261938"/>
              <a:gd name="connsiteY5" fmla="*/ 0 h 114300"/>
              <a:gd name="connsiteX6" fmla="*/ 0 w 261938"/>
              <a:gd name="connsiteY6" fmla="*/ 4762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8" h="114300">
                <a:moveTo>
                  <a:pt x="0" y="47625"/>
                </a:moveTo>
                <a:lnTo>
                  <a:pt x="42863" y="114300"/>
                </a:lnTo>
                <a:lnTo>
                  <a:pt x="166688" y="76200"/>
                </a:lnTo>
                <a:lnTo>
                  <a:pt x="252413" y="90487"/>
                </a:lnTo>
                <a:lnTo>
                  <a:pt x="261938" y="14287"/>
                </a:lnTo>
                <a:lnTo>
                  <a:pt x="133350" y="0"/>
                </a:lnTo>
                <a:lnTo>
                  <a:pt x="0" y="47625"/>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Ovál 50"/>
          <p:cNvSpPr/>
          <p:nvPr/>
        </p:nvSpPr>
        <p:spPr>
          <a:xfrm>
            <a:off x="1969303" y="5445224"/>
            <a:ext cx="1800200" cy="9361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Volný tvar 51"/>
          <p:cNvSpPr/>
          <p:nvPr/>
        </p:nvSpPr>
        <p:spPr>
          <a:xfrm>
            <a:off x="3191739" y="5680435"/>
            <a:ext cx="409043" cy="537538"/>
          </a:xfrm>
          <a:custGeom>
            <a:avLst/>
            <a:gdLst>
              <a:gd name="connsiteX0" fmla="*/ 156996 w 409043"/>
              <a:gd name="connsiteY0" fmla="*/ 68239 h 537538"/>
              <a:gd name="connsiteX1" fmla="*/ 252531 w 409043"/>
              <a:gd name="connsiteY1" fmla="*/ 532263 h 537538"/>
              <a:gd name="connsiteX2" fmla="*/ 402656 w 409043"/>
              <a:gd name="connsiteY2" fmla="*/ 313898 h 537538"/>
              <a:gd name="connsiteX3" fmla="*/ 20519 w 409043"/>
              <a:gd name="connsiteY3" fmla="*/ 232012 h 537538"/>
              <a:gd name="connsiteX4" fmla="*/ 88757 w 409043"/>
              <a:gd name="connsiteY4" fmla="*/ 450376 h 537538"/>
              <a:gd name="connsiteX5" fmla="*/ 402656 w 409043"/>
              <a:gd name="connsiteY5" fmla="*/ 136477 h 537538"/>
              <a:gd name="connsiteX6" fmla="*/ 184292 w 409043"/>
              <a:gd name="connsiteY6" fmla="*/ 0 h 537538"/>
              <a:gd name="connsiteX7" fmla="*/ 170644 w 409043"/>
              <a:gd name="connsiteY7" fmla="*/ 136477 h 537538"/>
              <a:gd name="connsiteX8" fmla="*/ 320769 w 409043"/>
              <a:gd name="connsiteY8" fmla="*/ 218364 h 537538"/>
              <a:gd name="connsiteX9" fmla="*/ 320769 w 409043"/>
              <a:gd name="connsiteY9" fmla="*/ 245660 h 537538"/>
              <a:gd name="connsiteX10" fmla="*/ 320769 w 409043"/>
              <a:gd name="connsiteY10" fmla="*/ 259307 h 53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043" h="537538">
                <a:moveTo>
                  <a:pt x="156996" y="68239"/>
                </a:moveTo>
                <a:cubicBezTo>
                  <a:pt x="184292" y="279779"/>
                  <a:pt x="211588" y="491320"/>
                  <a:pt x="252531" y="532263"/>
                </a:cubicBezTo>
                <a:cubicBezTo>
                  <a:pt x="293474" y="573206"/>
                  <a:pt x="441325" y="363940"/>
                  <a:pt x="402656" y="313898"/>
                </a:cubicBezTo>
                <a:cubicBezTo>
                  <a:pt x="363987" y="263856"/>
                  <a:pt x="72835" y="209266"/>
                  <a:pt x="20519" y="232012"/>
                </a:cubicBezTo>
                <a:cubicBezTo>
                  <a:pt x="-31797" y="254758"/>
                  <a:pt x="25067" y="466299"/>
                  <a:pt x="88757" y="450376"/>
                </a:cubicBezTo>
                <a:cubicBezTo>
                  <a:pt x="152446" y="434454"/>
                  <a:pt x="386734" y="211540"/>
                  <a:pt x="402656" y="136477"/>
                </a:cubicBezTo>
                <a:cubicBezTo>
                  <a:pt x="418578" y="61414"/>
                  <a:pt x="222961" y="0"/>
                  <a:pt x="184292" y="0"/>
                </a:cubicBezTo>
                <a:cubicBezTo>
                  <a:pt x="145623" y="0"/>
                  <a:pt x="147898" y="100083"/>
                  <a:pt x="170644" y="136477"/>
                </a:cubicBezTo>
                <a:cubicBezTo>
                  <a:pt x="193390" y="172871"/>
                  <a:pt x="295748" y="200167"/>
                  <a:pt x="320769" y="218364"/>
                </a:cubicBezTo>
                <a:cubicBezTo>
                  <a:pt x="345790" y="236561"/>
                  <a:pt x="320769" y="245660"/>
                  <a:pt x="320769" y="245660"/>
                </a:cubicBezTo>
                <a:lnTo>
                  <a:pt x="320769" y="25930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3" name="Ovál 52"/>
          <p:cNvSpPr/>
          <p:nvPr/>
        </p:nvSpPr>
        <p:spPr>
          <a:xfrm>
            <a:off x="2487464" y="5769260"/>
            <a:ext cx="466559"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4" name="Ovál 53"/>
          <p:cNvSpPr/>
          <p:nvPr/>
        </p:nvSpPr>
        <p:spPr>
          <a:xfrm>
            <a:off x="2415862" y="5693060"/>
            <a:ext cx="609762" cy="4404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 name="Volný tvar 54"/>
          <p:cNvSpPr/>
          <p:nvPr/>
        </p:nvSpPr>
        <p:spPr>
          <a:xfrm rot="16200000">
            <a:off x="2374041" y="5891876"/>
            <a:ext cx="198301" cy="114656"/>
          </a:xfrm>
          <a:custGeom>
            <a:avLst/>
            <a:gdLst>
              <a:gd name="connsiteX0" fmla="*/ 0 w 261938"/>
              <a:gd name="connsiteY0" fmla="*/ 47625 h 114300"/>
              <a:gd name="connsiteX1" fmla="*/ 42863 w 261938"/>
              <a:gd name="connsiteY1" fmla="*/ 114300 h 114300"/>
              <a:gd name="connsiteX2" fmla="*/ 166688 w 261938"/>
              <a:gd name="connsiteY2" fmla="*/ 76200 h 114300"/>
              <a:gd name="connsiteX3" fmla="*/ 252413 w 261938"/>
              <a:gd name="connsiteY3" fmla="*/ 90487 h 114300"/>
              <a:gd name="connsiteX4" fmla="*/ 261938 w 261938"/>
              <a:gd name="connsiteY4" fmla="*/ 14287 h 114300"/>
              <a:gd name="connsiteX5" fmla="*/ 133350 w 261938"/>
              <a:gd name="connsiteY5" fmla="*/ 0 h 114300"/>
              <a:gd name="connsiteX6" fmla="*/ 0 w 261938"/>
              <a:gd name="connsiteY6" fmla="*/ 4762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8" h="114300">
                <a:moveTo>
                  <a:pt x="0" y="47625"/>
                </a:moveTo>
                <a:lnTo>
                  <a:pt x="42863" y="114300"/>
                </a:lnTo>
                <a:lnTo>
                  <a:pt x="166688" y="76200"/>
                </a:lnTo>
                <a:lnTo>
                  <a:pt x="252413" y="90487"/>
                </a:lnTo>
                <a:lnTo>
                  <a:pt x="261938" y="14287"/>
                </a:lnTo>
                <a:lnTo>
                  <a:pt x="133350" y="0"/>
                </a:lnTo>
                <a:lnTo>
                  <a:pt x="0" y="47625"/>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TextovéPole 55"/>
          <p:cNvSpPr txBox="1"/>
          <p:nvPr/>
        </p:nvSpPr>
        <p:spPr>
          <a:xfrm>
            <a:off x="650328" y="1725923"/>
            <a:ext cx="829073" cy="369332"/>
          </a:xfrm>
          <a:prstGeom prst="rect">
            <a:avLst/>
          </a:prstGeom>
          <a:noFill/>
        </p:spPr>
        <p:txBody>
          <a:bodyPr wrap="none" rtlCol="0">
            <a:spAutoFit/>
          </a:bodyPr>
          <a:lstStyle/>
          <a:p>
            <a:r>
              <a:rPr lang="cs-CZ" i="1" dirty="0"/>
              <a:t>E. coli</a:t>
            </a:r>
          </a:p>
        </p:txBody>
      </p:sp>
      <p:sp>
        <p:nvSpPr>
          <p:cNvPr id="57" name="TextovéPole 56"/>
          <p:cNvSpPr txBox="1"/>
          <p:nvPr/>
        </p:nvSpPr>
        <p:spPr>
          <a:xfrm>
            <a:off x="5066102" y="4103784"/>
            <a:ext cx="1896673" cy="369332"/>
          </a:xfrm>
          <a:prstGeom prst="rect">
            <a:avLst/>
          </a:prstGeom>
          <a:noFill/>
        </p:spPr>
        <p:txBody>
          <a:bodyPr wrap="none" rtlCol="0">
            <a:spAutoFit/>
          </a:bodyPr>
          <a:lstStyle/>
          <a:p>
            <a:r>
              <a:rPr lang="cs-CZ" i="1" dirty="0" err="1"/>
              <a:t>Agrobacterium</a:t>
            </a:r>
            <a:endParaRPr lang="cs-CZ" i="1" dirty="0"/>
          </a:p>
        </p:txBody>
      </p:sp>
      <p:cxnSp>
        <p:nvCxnSpPr>
          <p:cNvPr id="59" name="Přímá spojnice se šipkou 58"/>
          <p:cNvCxnSpPr>
            <a:endCxn id="20" idx="0"/>
          </p:cNvCxnSpPr>
          <p:nvPr/>
        </p:nvCxnSpPr>
        <p:spPr>
          <a:xfrm>
            <a:off x="2101575" y="3112374"/>
            <a:ext cx="0" cy="748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flipH="1">
            <a:off x="2130790" y="3112374"/>
            <a:ext cx="1770986" cy="378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Přímá spojnice se šipkou 68"/>
          <p:cNvCxnSpPr/>
          <p:nvPr/>
        </p:nvCxnSpPr>
        <p:spPr>
          <a:xfrm>
            <a:off x="2442306" y="4797152"/>
            <a:ext cx="155043"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Přímá spojnice se šipkou 70"/>
          <p:cNvCxnSpPr>
            <a:stCxn id="51" idx="6"/>
          </p:cNvCxnSpPr>
          <p:nvPr/>
        </p:nvCxnSpPr>
        <p:spPr>
          <a:xfrm>
            <a:off x="3769503" y="5913276"/>
            <a:ext cx="1424240" cy="35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2591506" y="5012722"/>
            <a:ext cx="5657318" cy="307777"/>
          </a:xfrm>
          <a:prstGeom prst="rect">
            <a:avLst/>
          </a:prstGeom>
          <a:noFill/>
        </p:spPr>
        <p:txBody>
          <a:bodyPr wrap="none" rtlCol="0">
            <a:spAutoFit/>
          </a:bodyPr>
          <a:lstStyle/>
          <a:p>
            <a:r>
              <a:rPr lang="cs-CZ" sz="1400" dirty="0" err="1"/>
              <a:t>Plasmid</a:t>
            </a:r>
            <a:r>
              <a:rPr lang="cs-CZ" sz="1400" dirty="0"/>
              <a:t> s GZ se integruje do Ti </a:t>
            </a:r>
            <a:r>
              <a:rPr lang="cs-CZ" sz="1400" dirty="0" err="1"/>
              <a:t>plasmidu</a:t>
            </a:r>
            <a:r>
              <a:rPr lang="cs-CZ" sz="1400" dirty="0"/>
              <a:t> homologní rekombinací</a:t>
            </a:r>
          </a:p>
        </p:txBody>
      </p:sp>
      <p:sp>
        <p:nvSpPr>
          <p:cNvPr id="75" name="TextovéPole 74"/>
          <p:cNvSpPr txBox="1"/>
          <p:nvPr/>
        </p:nvSpPr>
        <p:spPr>
          <a:xfrm>
            <a:off x="1395402" y="6413699"/>
            <a:ext cx="6104556" cy="369332"/>
          </a:xfrm>
          <a:prstGeom prst="rect">
            <a:avLst/>
          </a:prstGeom>
          <a:noFill/>
        </p:spPr>
        <p:txBody>
          <a:bodyPr wrap="none" rtlCol="0">
            <a:spAutoFit/>
          </a:bodyPr>
          <a:lstStyle/>
          <a:p>
            <a:r>
              <a:rPr lang="cs-CZ" dirty="0"/>
              <a:t>Rekombinantní </a:t>
            </a:r>
            <a:r>
              <a:rPr lang="cs-CZ" i="1" dirty="0" err="1"/>
              <a:t>Agrobacterium</a:t>
            </a:r>
            <a:r>
              <a:rPr lang="cs-CZ" i="1" dirty="0"/>
              <a:t> </a:t>
            </a:r>
            <a:r>
              <a:rPr lang="cs-CZ" dirty="0"/>
              <a:t>(intermediární vektor)</a:t>
            </a:r>
          </a:p>
        </p:txBody>
      </p:sp>
      <p:sp>
        <p:nvSpPr>
          <p:cNvPr id="76" name="TextovéPole 75"/>
          <p:cNvSpPr txBox="1"/>
          <p:nvPr/>
        </p:nvSpPr>
        <p:spPr>
          <a:xfrm>
            <a:off x="5239800" y="5737112"/>
            <a:ext cx="3026791" cy="369332"/>
          </a:xfrm>
          <a:prstGeom prst="rect">
            <a:avLst/>
          </a:prstGeom>
          <a:noFill/>
        </p:spPr>
        <p:txBody>
          <a:bodyPr wrap="none" rtlCol="0">
            <a:spAutoFit/>
          </a:bodyPr>
          <a:lstStyle/>
          <a:p>
            <a:r>
              <a:rPr lang="cs-CZ" dirty="0"/>
              <a:t>Infekce rostlinných buněk</a:t>
            </a:r>
          </a:p>
        </p:txBody>
      </p:sp>
      <p:sp>
        <p:nvSpPr>
          <p:cNvPr id="77" name="TextovéPole 76"/>
          <p:cNvSpPr txBox="1"/>
          <p:nvPr/>
        </p:nvSpPr>
        <p:spPr>
          <a:xfrm>
            <a:off x="2059188" y="1305431"/>
            <a:ext cx="6818975" cy="646331"/>
          </a:xfrm>
          <a:prstGeom prst="rect">
            <a:avLst/>
          </a:prstGeom>
          <a:noFill/>
        </p:spPr>
        <p:txBody>
          <a:bodyPr wrap="square" rtlCol="0">
            <a:spAutoFit/>
          </a:bodyPr>
          <a:lstStyle/>
          <a:p>
            <a:r>
              <a:rPr lang="cs-CZ" dirty="0"/>
              <a:t>- </a:t>
            </a:r>
            <a:r>
              <a:rPr lang="cs-CZ" dirty="0" err="1"/>
              <a:t>elektroporace</a:t>
            </a:r>
            <a:r>
              <a:rPr lang="cs-CZ" dirty="0"/>
              <a:t>, „</a:t>
            </a:r>
            <a:r>
              <a:rPr lang="cs-CZ" dirty="0" err="1"/>
              <a:t>freeze</a:t>
            </a:r>
            <a:r>
              <a:rPr lang="cs-CZ" dirty="0"/>
              <a:t>/</a:t>
            </a:r>
            <a:r>
              <a:rPr lang="cs-CZ" dirty="0" err="1"/>
              <a:t>thaw</a:t>
            </a:r>
            <a:r>
              <a:rPr lang="cs-CZ" dirty="0"/>
              <a:t>“ metoda, </a:t>
            </a:r>
            <a:r>
              <a:rPr lang="cs-CZ" dirty="0" err="1"/>
              <a:t>triparentální</a:t>
            </a:r>
            <a:r>
              <a:rPr lang="cs-CZ" dirty="0"/>
              <a:t> konjugace </a:t>
            </a:r>
          </a:p>
        </p:txBody>
      </p:sp>
      <p:sp>
        <p:nvSpPr>
          <p:cNvPr id="78" name="TextovéPole 77"/>
          <p:cNvSpPr txBox="1"/>
          <p:nvPr/>
        </p:nvSpPr>
        <p:spPr>
          <a:xfrm>
            <a:off x="170497" y="3692729"/>
            <a:ext cx="1460168" cy="461665"/>
          </a:xfrm>
          <a:prstGeom prst="rect">
            <a:avLst/>
          </a:prstGeom>
          <a:noFill/>
        </p:spPr>
        <p:txBody>
          <a:bodyPr wrap="square" rtlCol="0">
            <a:spAutoFit/>
          </a:bodyPr>
          <a:lstStyle/>
          <a:p>
            <a:r>
              <a:rPr lang="cs-CZ" sz="1200" dirty="0"/>
              <a:t>Konjugace s </a:t>
            </a:r>
            <a:r>
              <a:rPr lang="cs-CZ" sz="1200" i="1" dirty="0" err="1"/>
              <a:t>Agrobacterium</a:t>
            </a:r>
            <a:endParaRPr lang="cs-CZ" sz="1200" i="1" dirty="0"/>
          </a:p>
        </p:txBody>
      </p:sp>
      <p:cxnSp>
        <p:nvCxnSpPr>
          <p:cNvPr id="80" name="Přímá spojnice se šipkou 79"/>
          <p:cNvCxnSpPr>
            <a:stCxn id="23" idx="6"/>
            <a:endCxn id="49" idx="5"/>
          </p:cNvCxnSpPr>
          <p:nvPr/>
        </p:nvCxnSpPr>
        <p:spPr>
          <a:xfrm>
            <a:off x="2639735" y="4329100"/>
            <a:ext cx="808502" cy="3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ovéPole 49">
            <a:extLst>
              <a:ext uri="{FF2B5EF4-FFF2-40B4-BE49-F238E27FC236}">
                <a16:creationId xmlns:a16="http://schemas.microsoft.com/office/drawing/2014/main" id="{AA913C2D-2DF9-4B19-B740-EF9937D30FED}"/>
              </a:ext>
            </a:extLst>
          </p:cNvPr>
          <p:cNvSpPr txBox="1"/>
          <p:nvPr/>
        </p:nvSpPr>
        <p:spPr>
          <a:xfrm>
            <a:off x="1963518" y="2011776"/>
            <a:ext cx="497252" cy="369332"/>
          </a:xfrm>
          <a:prstGeom prst="rect">
            <a:avLst/>
          </a:prstGeom>
          <a:noFill/>
        </p:spPr>
        <p:txBody>
          <a:bodyPr wrap="none" rtlCol="0">
            <a:spAutoFit/>
          </a:bodyPr>
          <a:lstStyle/>
          <a:p>
            <a:r>
              <a:rPr lang="cs-CZ" dirty="0"/>
              <a:t>GZ</a:t>
            </a:r>
          </a:p>
        </p:txBody>
      </p:sp>
      <p:sp>
        <p:nvSpPr>
          <p:cNvPr id="58" name="Ovál 57">
            <a:extLst>
              <a:ext uri="{FF2B5EF4-FFF2-40B4-BE49-F238E27FC236}">
                <a16:creationId xmlns:a16="http://schemas.microsoft.com/office/drawing/2014/main" id="{6B48BF35-F492-44DF-9344-4A5F9DD0722B}"/>
              </a:ext>
            </a:extLst>
          </p:cNvPr>
          <p:cNvSpPr/>
          <p:nvPr/>
        </p:nvSpPr>
        <p:spPr>
          <a:xfrm>
            <a:off x="1575174" y="4405300"/>
            <a:ext cx="466559"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0" name="Ovál 59">
            <a:extLst>
              <a:ext uri="{FF2B5EF4-FFF2-40B4-BE49-F238E27FC236}">
                <a16:creationId xmlns:a16="http://schemas.microsoft.com/office/drawing/2014/main" id="{DC0CC658-4757-4516-88A9-243E3190E44C}"/>
              </a:ext>
            </a:extLst>
          </p:cNvPr>
          <p:cNvSpPr/>
          <p:nvPr/>
        </p:nvSpPr>
        <p:spPr>
          <a:xfrm>
            <a:off x="1503572" y="4322046"/>
            <a:ext cx="609762" cy="4404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30668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9672" y="275902"/>
            <a:ext cx="6589199" cy="1280890"/>
          </a:xfrm>
        </p:spPr>
        <p:txBody>
          <a:bodyPr>
            <a:normAutofit fontScale="90000"/>
          </a:bodyPr>
          <a:lstStyle/>
          <a:p>
            <a:r>
              <a:rPr lang="cs-CZ" b="1" dirty="0">
                <a:solidFill>
                  <a:srgbClr val="00B0F0"/>
                </a:solidFill>
              </a:rPr>
              <a:t>Příklady způsobu transformace pomocí </a:t>
            </a:r>
            <a:r>
              <a:rPr lang="cs-CZ" b="1" i="1" dirty="0" err="1">
                <a:solidFill>
                  <a:srgbClr val="00B0F0"/>
                </a:solidFill>
              </a:rPr>
              <a:t>Agrobacterium</a:t>
            </a:r>
            <a:endParaRPr lang="cs-CZ" b="1" i="1" dirty="0">
              <a:solidFill>
                <a:srgbClr val="00B0F0"/>
              </a:solidFill>
            </a:endParaRPr>
          </a:p>
        </p:txBody>
      </p:sp>
      <p:sp>
        <p:nvSpPr>
          <p:cNvPr id="3" name="Zástupný symbol pro obsah 2"/>
          <p:cNvSpPr>
            <a:spLocks noGrp="1"/>
          </p:cNvSpPr>
          <p:nvPr>
            <p:ph idx="1"/>
          </p:nvPr>
        </p:nvSpPr>
        <p:spPr>
          <a:xfrm>
            <a:off x="1259632" y="1556792"/>
            <a:ext cx="6591985" cy="3777622"/>
          </a:xfrm>
        </p:spPr>
        <p:txBody>
          <a:bodyPr/>
          <a:lstStyle/>
          <a:p>
            <a:r>
              <a:rPr lang="cs-CZ" b="1" i="1" dirty="0" err="1"/>
              <a:t>Arabidopsis</a:t>
            </a:r>
            <a:r>
              <a:rPr lang="cs-CZ" b="1" dirty="0"/>
              <a:t> </a:t>
            </a:r>
            <a:r>
              <a:rPr lang="cs-CZ" b="1" dirty="0" err="1"/>
              <a:t>floral</a:t>
            </a:r>
            <a:r>
              <a:rPr lang="cs-CZ" b="1" dirty="0"/>
              <a:t> </a:t>
            </a:r>
            <a:r>
              <a:rPr lang="cs-CZ" b="1" dirty="0" err="1"/>
              <a:t>dip</a:t>
            </a:r>
            <a:r>
              <a:rPr lang="cs-CZ" b="1" dirty="0"/>
              <a:t>  </a:t>
            </a:r>
          </a:p>
          <a:p>
            <a:endParaRPr lang="cs-CZ" b="1" dirty="0"/>
          </a:p>
          <a:p>
            <a:endParaRPr lang="cs-CZ" b="1" dirty="0"/>
          </a:p>
          <a:p>
            <a:endParaRPr lang="cs-CZ" b="1" dirty="0"/>
          </a:p>
          <a:p>
            <a:r>
              <a:rPr lang="cs-CZ" dirty="0"/>
              <a:t>c</a:t>
            </a:r>
          </a:p>
          <a:p>
            <a:endParaRPr lang="cs-CZ" dirty="0"/>
          </a:p>
        </p:txBody>
      </p:sp>
      <p:pic>
        <p:nvPicPr>
          <p:cNvPr id="6148" name="Picture 4" descr="Výsledek obrázku pro floral dip trans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792" y="2924944"/>
            <a:ext cx="5040560" cy="378437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Výsledek obrázku pro floral dip trans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1" y="1574439"/>
            <a:ext cx="2804552" cy="187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591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a:xfrm>
            <a:off x="1705534" y="315118"/>
            <a:ext cx="6589200" cy="1280890"/>
          </a:xfrm>
        </p:spPr>
        <p:txBody>
          <a:bodyPr>
            <a:normAutofit fontScale="90000"/>
          </a:bodyPr>
          <a:lstStyle/>
          <a:p>
            <a:br>
              <a:rPr kumimoji="0" lang="cs-CZ" altLang="cs-CZ" sz="3200" b="1" dirty="0">
                <a:solidFill>
                  <a:srgbClr val="0000FF"/>
                </a:solidFill>
                <a:latin typeface="Arial" panose="020B0604020202020204" pitchFamily="34" charset="0"/>
                <a:cs typeface="Arial" panose="020B0604020202020204" pitchFamily="34" charset="0"/>
              </a:rPr>
            </a:br>
            <a:r>
              <a:rPr lang="cs-CZ" altLang="cs-CZ" sz="3200" b="1" i="1" dirty="0" err="1">
                <a:solidFill>
                  <a:srgbClr val="0000FF"/>
                </a:solidFill>
                <a:latin typeface="Arial" panose="020B0604020202020204" pitchFamily="34" charset="0"/>
              </a:rPr>
              <a:t>Agrobacterium</a:t>
            </a:r>
            <a:r>
              <a:rPr lang="cs-CZ" altLang="cs-CZ" sz="3200" b="1" i="1" dirty="0">
                <a:solidFill>
                  <a:srgbClr val="0000FF"/>
                </a:solidFill>
                <a:latin typeface="Arial" panose="020B0604020202020204" pitchFamily="34" charset="0"/>
              </a:rPr>
              <a:t> </a:t>
            </a:r>
            <a:r>
              <a:rPr lang="cs-CZ" altLang="cs-CZ" sz="3200" b="1" i="1" dirty="0" err="1">
                <a:solidFill>
                  <a:srgbClr val="0000FF"/>
                </a:solidFill>
                <a:latin typeface="Arial" panose="020B0604020202020204" pitchFamily="34" charset="0"/>
              </a:rPr>
              <a:t>rhizogenes</a:t>
            </a:r>
            <a:br>
              <a:rPr lang="cs-CZ" altLang="cs-CZ" sz="3200" b="1" i="1" dirty="0">
                <a:solidFill>
                  <a:srgbClr val="0033CC"/>
                </a:solidFill>
                <a:latin typeface="Arial" panose="020B0604020202020204" pitchFamily="34" charset="0"/>
              </a:rPr>
            </a:br>
            <a:endParaRPr kumimoji="0" lang="cs-CZ" altLang="cs-CZ" sz="3200" b="1" dirty="0">
              <a:solidFill>
                <a:srgbClr val="0000FF"/>
              </a:solidFill>
              <a:latin typeface="Arial" panose="020B0604020202020204" pitchFamily="34" charset="0"/>
              <a:cs typeface="Arial" panose="020B0604020202020204" pitchFamily="34" charset="0"/>
            </a:endParaRPr>
          </a:p>
        </p:txBody>
      </p:sp>
      <p:sp>
        <p:nvSpPr>
          <p:cNvPr id="44038" name="Text Box 6"/>
          <p:cNvSpPr txBox="1">
            <a:spLocks noChangeArrowheads="1"/>
          </p:cNvSpPr>
          <p:nvPr/>
        </p:nvSpPr>
        <p:spPr bwMode="auto">
          <a:xfrm>
            <a:off x="892642" y="5821877"/>
            <a:ext cx="71294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b="1">
                <a:solidFill>
                  <a:schemeClr val="tx1"/>
                </a:solidFill>
                <a:latin typeface="Times New Roman" panose="02020603050405020304" pitchFamily="18" charset="0"/>
                <a:cs typeface="Arial" panose="020B0604020202020204" pitchFamily="34" charset="0"/>
              </a:defRPr>
            </a:lvl1pPr>
            <a:lvl2pPr marL="914400" indent="-457200">
              <a:defRPr sz="2800" b="1">
                <a:solidFill>
                  <a:schemeClr val="tx1"/>
                </a:solidFill>
                <a:latin typeface="Times New Roman" panose="02020603050405020304" pitchFamily="18" charset="0"/>
                <a:cs typeface="Arial" panose="020B0604020202020204" pitchFamily="34" charset="0"/>
              </a:defRPr>
            </a:lvl2pPr>
            <a:lvl3pPr marL="1371600" indent="-457200">
              <a:defRPr sz="2800" b="1">
                <a:solidFill>
                  <a:schemeClr val="tx1"/>
                </a:solidFill>
                <a:latin typeface="Times New Roman" panose="02020603050405020304" pitchFamily="18" charset="0"/>
                <a:cs typeface="Arial" panose="020B0604020202020204" pitchFamily="34" charset="0"/>
              </a:defRPr>
            </a:lvl3pPr>
            <a:lvl4pPr marL="1828800" indent="-457200">
              <a:defRPr sz="2800" b="1">
                <a:solidFill>
                  <a:schemeClr val="tx1"/>
                </a:solidFill>
                <a:latin typeface="Times New Roman" panose="02020603050405020304" pitchFamily="18" charset="0"/>
                <a:cs typeface="Arial" panose="020B0604020202020204" pitchFamily="34" charset="0"/>
              </a:defRPr>
            </a:lvl4pPr>
            <a:lvl5pPr marL="2286000" indent="-457200">
              <a:defRPr sz="2800" b="1">
                <a:solidFill>
                  <a:schemeClr val="tx1"/>
                </a:solidFill>
                <a:latin typeface="Times New Roman" panose="02020603050405020304" pitchFamily="18" charset="0"/>
                <a:cs typeface="Arial" panose="020B0604020202020204" pitchFamily="34" charset="0"/>
              </a:defRPr>
            </a:lvl5pPr>
            <a:lvl6pPr marL="2743200" indent="-4572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3200400" indent="-4572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657600" indent="-4572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4114800" indent="-4572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000" b="0" dirty="0">
                <a:latin typeface="Arial" panose="020B0604020202020204" pitchFamily="34" charset="0"/>
              </a:rPr>
              <a:t>	geny pro syntézu </a:t>
            </a:r>
            <a:r>
              <a:rPr lang="cs-CZ" altLang="cs-CZ" sz="2000" dirty="0" err="1">
                <a:solidFill>
                  <a:srgbClr val="0000FF"/>
                </a:solidFill>
                <a:latin typeface="Arial" panose="020B0604020202020204" pitchFamily="34" charset="0"/>
              </a:rPr>
              <a:t>opinů</a:t>
            </a:r>
            <a:r>
              <a:rPr lang="cs-CZ" altLang="cs-CZ" sz="2000" dirty="0">
                <a:latin typeface="Arial" panose="020B0604020202020204" pitchFamily="34" charset="0"/>
              </a:rPr>
              <a:t> </a:t>
            </a:r>
            <a:r>
              <a:rPr lang="cs-CZ" altLang="cs-CZ" sz="2000" b="0" dirty="0">
                <a:latin typeface="Arial" panose="020B0604020202020204" pitchFamily="34" charset="0"/>
              </a:rPr>
              <a:t>(</a:t>
            </a:r>
            <a:r>
              <a:rPr lang="cs-CZ" altLang="cs-CZ" sz="2000" b="0" dirty="0" err="1">
                <a:latin typeface="Arial" panose="020B0604020202020204" pitchFamily="34" charset="0"/>
              </a:rPr>
              <a:t>manopin</a:t>
            </a:r>
            <a:r>
              <a:rPr lang="cs-CZ" altLang="cs-CZ" sz="2000" b="0" dirty="0">
                <a:latin typeface="Arial" panose="020B0604020202020204" pitchFamily="34" charset="0"/>
              </a:rPr>
              <a:t>, </a:t>
            </a:r>
            <a:r>
              <a:rPr lang="cs-CZ" altLang="cs-CZ" sz="2000" b="0" dirty="0" err="1">
                <a:latin typeface="Arial" panose="020B0604020202020204" pitchFamily="34" charset="0"/>
              </a:rPr>
              <a:t>agropin</a:t>
            </a:r>
            <a:r>
              <a:rPr lang="cs-CZ" altLang="cs-CZ" sz="2000" b="0" dirty="0">
                <a:latin typeface="Arial" panose="020B0604020202020204" pitchFamily="34" charset="0"/>
              </a:rPr>
              <a:t> a </a:t>
            </a:r>
            <a:r>
              <a:rPr lang="cs-CZ" altLang="cs-CZ" sz="2000" b="0" dirty="0" err="1">
                <a:latin typeface="Arial" panose="020B0604020202020204" pitchFamily="34" charset="0"/>
              </a:rPr>
              <a:t>kukumopin</a:t>
            </a:r>
            <a:r>
              <a:rPr lang="cs-CZ" altLang="cs-CZ" sz="2000" b="0" dirty="0">
                <a:latin typeface="Arial" panose="020B0604020202020204" pitchFamily="34" charset="0"/>
              </a:rPr>
              <a:t>) = zdroj dusíku, uhlíku a energie pro bakterie</a:t>
            </a:r>
          </a:p>
        </p:txBody>
      </p:sp>
      <p:sp>
        <p:nvSpPr>
          <p:cNvPr id="43012" name="Text Box 7"/>
          <p:cNvSpPr txBox="1">
            <a:spLocks noChangeArrowheads="1"/>
          </p:cNvSpPr>
          <p:nvPr/>
        </p:nvSpPr>
        <p:spPr bwMode="auto">
          <a:xfrm>
            <a:off x="1075834" y="2392564"/>
            <a:ext cx="3924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400" b="0">
                <a:latin typeface="Arial" panose="020B0604020202020204" pitchFamily="34" charset="0"/>
              </a:rPr>
              <a:t>2 fragmenty: T</a:t>
            </a:r>
            <a:r>
              <a:rPr lang="cs-CZ" altLang="cs-CZ" sz="2400" b="0" baseline="-25000">
                <a:latin typeface="Arial" panose="020B0604020202020204" pitchFamily="34" charset="0"/>
              </a:rPr>
              <a:t>L</a:t>
            </a:r>
            <a:r>
              <a:rPr lang="cs-CZ" altLang="cs-CZ" sz="2400" b="0">
                <a:latin typeface="Arial" panose="020B0604020202020204" pitchFamily="34" charset="0"/>
              </a:rPr>
              <a:t> a T</a:t>
            </a:r>
            <a:r>
              <a:rPr lang="cs-CZ" altLang="cs-CZ" sz="2400" b="0" baseline="-25000">
                <a:latin typeface="Arial" panose="020B0604020202020204" pitchFamily="34" charset="0"/>
              </a:rPr>
              <a:t>R </a:t>
            </a:r>
            <a:r>
              <a:rPr lang="cs-CZ" altLang="cs-CZ" sz="2400" b="0">
                <a:latin typeface="Arial" panose="020B0604020202020204" pitchFamily="34" charset="0"/>
              </a:rPr>
              <a:t>– mohou být vloženy do rostlinného genomu nezávisle na sobě</a:t>
            </a:r>
          </a:p>
        </p:txBody>
      </p:sp>
      <p:sp>
        <p:nvSpPr>
          <p:cNvPr id="43014" name="TextovéPole 1"/>
          <p:cNvSpPr txBox="1">
            <a:spLocks noChangeArrowheads="1"/>
          </p:cNvSpPr>
          <p:nvPr/>
        </p:nvSpPr>
        <p:spPr bwMode="auto">
          <a:xfrm>
            <a:off x="685800" y="1670050"/>
            <a:ext cx="74226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b="0" dirty="0">
                <a:solidFill>
                  <a:srgbClr val="0000FF"/>
                </a:solidFill>
                <a:latin typeface="Arial" panose="020B0604020202020204" pitchFamily="34" charset="0"/>
              </a:rPr>
              <a:t>T-DNA </a:t>
            </a:r>
            <a:r>
              <a:rPr lang="cs-CZ" altLang="cs-CZ" b="0" dirty="0" err="1">
                <a:solidFill>
                  <a:srgbClr val="0000FF"/>
                </a:solidFill>
                <a:latin typeface="Arial" panose="020B0604020202020204" pitchFamily="34" charset="0"/>
              </a:rPr>
              <a:t>Ri</a:t>
            </a:r>
            <a:r>
              <a:rPr lang="cs-CZ" altLang="cs-CZ" b="0" dirty="0">
                <a:solidFill>
                  <a:srgbClr val="0000FF"/>
                </a:solidFill>
                <a:latin typeface="Arial" panose="020B0604020202020204" pitchFamily="34" charset="0"/>
              </a:rPr>
              <a:t> (</a:t>
            </a:r>
            <a:r>
              <a:rPr lang="cs-CZ" altLang="cs-CZ" b="0" dirty="0" err="1">
                <a:solidFill>
                  <a:srgbClr val="0000FF"/>
                </a:solidFill>
                <a:latin typeface="Arial" panose="020B0604020202020204" pitchFamily="34" charset="0"/>
              </a:rPr>
              <a:t>hairy-root</a:t>
            </a:r>
            <a:r>
              <a:rPr lang="cs-CZ" altLang="cs-CZ" b="0" dirty="0">
                <a:solidFill>
                  <a:srgbClr val="0000FF"/>
                </a:solidFill>
                <a:latin typeface="Arial" panose="020B0604020202020204" pitchFamily="34" charset="0"/>
              </a:rPr>
              <a:t> </a:t>
            </a:r>
            <a:r>
              <a:rPr lang="cs-CZ" altLang="cs-CZ" b="0" dirty="0" err="1">
                <a:solidFill>
                  <a:srgbClr val="0000FF"/>
                </a:solidFill>
                <a:latin typeface="Arial" panose="020B0604020202020204" pitchFamily="34" charset="0"/>
              </a:rPr>
              <a:t>inducing</a:t>
            </a:r>
            <a:r>
              <a:rPr lang="cs-CZ" altLang="cs-CZ" b="0" dirty="0">
                <a:solidFill>
                  <a:srgbClr val="0000FF"/>
                </a:solidFill>
                <a:latin typeface="Arial" panose="020B0604020202020204" pitchFamily="34" charset="0"/>
              </a:rPr>
              <a:t>) </a:t>
            </a:r>
            <a:r>
              <a:rPr lang="cs-CZ" altLang="cs-CZ" b="0" dirty="0" err="1">
                <a:solidFill>
                  <a:srgbClr val="0000FF"/>
                </a:solidFill>
                <a:latin typeface="Arial" panose="020B0604020202020204" pitchFamily="34" charset="0"/>
              </a:rPr>
              <a:t>plasmidu</a:t>
            </a:r>
            <a:r>
              <a:rPr lang="cs-CZ" altLang="cs-CZ" b="0" dirty="0">
                <a:solidFill>
                  <a:srgbClr val="0000FF"/>
                </a:solidFill>
                <a:latin typeface="Arial" panose="020B0604020202020204" pitchFamily="34" charset="0"/>
              </a:rPr>
              <a:t> (WT)</a:t>
            </a:r>
            <a:endParaRPr lang="cs-CZ" altLang="cs-CZ" b="0" dirty="0"/>
          </a:p>
        </p:txBody>
      </p:sp>
      <p:pic>
        <p:nvPicPr>
          <p:cNvPr id="6148" name="Picture 4" descr="Výsledek obrázku pro Ri plasm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9754" y="2319099"/>
            <a:ext cx="3905852" cy="2929389"/>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4967723" y="5214853"/>
            <a:ext cx="3533340" cy="307777"/>
          </a:xfrm>
          <a:prstGeom prst="rect">
            <a:avLst/>
          </a:prstGeom>
        </p:spPr>
        <p:txBody>
          <a:bodyPr wrap="none">
            <a:spAutoFit/>
          </a:bodyPr>
          <a:lstStyle/>
          <a:p>
            <a:r>
              <a:rPr lang="cs-CZ" sz="1400" dirty="0"/>
              <a:t>http://slideplayer.com/slide/11366596/</a:t>
            </a:r>
          </a:p>
        </p:txBody>
      </p:sp>
    </p:spTree>
    <p:extLst>
      <p:ext uri="{BB962C8B-B14F-4D97-AF65-F5344CB8AC3E}">
        <p14:creationId xmlns:p14="http://schemas.microsoft.com/office/powerpoint/2010/main" val="12857608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dissolve">
                                      <p:cBhvr>
                                        <p:cTn id="7"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547664" y="692696"/>
            <a:ext cx="9144000" cy="1143000"/>
          </a:xfrm>
        </p:spPr>
        <p:txBody>
          <a:bodyPr/>
          <a:lstStyle/>
          <a:p>
            <a:pPr eaLnBrk="1" hangingPunct="1"/>
            <a:r>
              <a:rPr lang="cs-CZ" altLang="cs-CZ" b="1" dirty="0" err="1">
                <a:solidFill>
                  <a:srgbClr val="008000"/>
                </a:solidFill>
              </a:rPr>
              <a:t>Agrobacterium</a:t>
            </a:r>
            <a:endParaRPr lang="en-US" altLang="cs-CZ" b="1" dirty="0">
              <a:solidFill>
                <a:srgbClr val="008000"/>
              </a:solidFill>
            </a:endParaRPr>
          </a:p>
        </p:txBody>
      </p:sp>
      <p:sp>
        <p:nvSpPr>
          <p:cNvPr id="33795" name="Rectangle 3"/>
          <p:cNvSpPr>
            <a:spLocks noGrp="1" noChangeArrowheads="1"/>
          </p:cNvSpPr>
          <p:nvPr>
            <p:ph type="body" idx="4294967295"/>
          </p:nvPr>
        </p:nvSpPr>
        <p:spPr>
          <a:xfrm>
            <a:off x="827584" y="2204864"/>
            <a:ext cx="7560840" cy="3528392"/>
          </a:xfrm>
        </p:spPr>
        <p:txBody>
          <a:bodyPr>
            <a:normAutofit/>
          </a:bodyPr>
          <a:lstStyle/>
          <a:p>
            <a:pPr eaLnBrk="1" hangingPunct="1">
              <a:lnSpc>
                <a:spcPct val="90000"/>
              </a:lnSpc>
            </a:pPr>
            <a:endParaRPr lang="en-US" altLang="cs-CZ" sz="2400" dirty="0"/>
          </a:p>
          <a:p>
            <a:pPr marL="0" indent="0" eaLnBrk="1" hangingPunct="1">
              <a:lnSpc>
                <a:spcPct val="90000"/>
              </a:lnSpc>
              <a:buNone/>
            </a:pPr>
            <a:r>
              <a:rPr lang="cs-CZ" altLang="cs-CZ" sz="2400" dirty="0"/>
              <a:t>Funguje dobře pro většinu dvouděložných, ale ne tak dobře pro jednoděložné rostliny </a:t>
            </a:r>
          </a:p>
          <a:p>
            <a:pPr eaLnBrk="1" hangingPunct="1">
              <a:lnSpc>
                <a:spcPct val="90000"/>
              </a:lnSpc>
            </a:pPr>
            <a:endParaRPr lang="cs-CZ" altLang="cs-CZ" sz="2400" dirty="0"/>
          </a:p>
          <a:p>
            <a:pPr marL="0" indent="0" eaLnBrk="1" hangingPunct="1">
              <a:lnSpc>
                <a:spcPct val="90000"/>
              </a:lnSpc>
              <a:buNone/>
            </a:pPr>
            <a:r>
              <a:rPr lang="cs-CZ" altLang="cs-CZ" sz="2400" dirty="0"/>
              <a:t>        </a:t>
            </a:r>
          </a:p>
          <a:p>
            <a:pPr marL="0" indent="0" eaLnBrk="1" hangingPunct="1">
              <a:lnSpc>
                <a:spcPct val="90000"/>
              </a:lnSpc>
              <a:buNone/>
            </a:pPr>
            <a:r>
              <a:rPr lang="cs-CZ" altLang="cs-CZ" sz="2400" dirty="0"/>
              <a:t>          jiné metody pro transformaci</a:t>
            </a:r>
            <a:endParaRPr lang="en-US" altLang="cs-CZ" sz="2000" dirty="0"/>
          </a:p>
        </p:txBody>
      </p:sp>
      <p:sp>
        <p:nvSpPr>
          <p:cNvPr id="2" name="Šipka doprava 1"/>
          <p:cNvSpPr/>
          <p:nvPr/>
        </p:nvSpPr>
        <p:spPr>
          <a:xfrm>
            <a:off x="3995936" y="3429000"/>
            <a:ext cx="43204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35785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a:normAutofit fontScale="90000"/>
          </a:bodyPr>
          <a:lstStyle/>
          <a:p>
            <a:r>
              <a:rPr lang="cs-CZ" dirty="0"/>
              <a:t>Jak poznám, že došlo k úspěšné inzerci genu?</a:t>
            </a:r>
          </a:p>
        </p:txBody>
      </p:sp>
      <p:sp>
        <p:nvSpPr>
          <p:cNvPr id="4" name="Podnadpis 3"/>
          <p:cNvSpPr>
            <a:spLocks noGrp="1"/>
          </p:cNvSpPr>
          <p:nvPr>
            <p:ph type="subTitle" idx="1"/>
          </p:nvPr>
        </p:nvSpPr>
        <p:spPr/>
        <p:txBody>
          <a:bodyPr/>
          <a:lstStyle/>
          <a:p>
            <a:endParaRPr lang="cs-CZ"/>
          </a:p>
        </p:txBody>
      </p:sp>
    </p:spTree>
    <p:extLst>
      <p:ext uri="{BB962C8B-B14F-4D97-AF65-F5344CB8AC3E}">
        <p14:creationId xmlns:p14="http://schemas.microsoft.com/office/powerpoint/2010/main" val="3784514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00063" y="381000"/>
            <a:ext cx="6934200" cy="685800"/>
          </a:xfrm>
          <a:noFill/>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cs-CZ" altLang="cs-CZ" sz="3200" b="1" dirty="0">
                <a:solidFill>
                  <a:srgbClr val="0000FF"/>
                </a:solidFill>
                <a:latin typeface="Arial" panose="020B0604020202020204" pitchFamily="34" charset="0"/>
                <a:cs typeface="Arial" panose="020B0604020202020204" pitchFamily="34" charset="0"/>
              </a:rPr>
              <a:t>Selekční  a signální </a:t>
            </a:r>
            <a:r>
              <a:rPr lang="cs-CZ" altLang="cs-CZ" sz="3200" b="1" dirty="0" err="1">
                <a:solidFill>
                  <a:srgbClr val="0000FF"/>
                </a:solidFill>
                <a:latin typeface="Arial" panose="020B0604020202020204" pitchFamily="34" charset="0"/>
                <a:cs typeface="Arial" panose="020B0604020202020204" pitchFamily="34" charset="0"/>
              </a:rPr>
              <a:t>markery</a:t>
            </a:r>
            <a:endParaRPr lang="cs-CZ" altLang="cs-CZ" sz="3200" b="1" dirty="0">
              <a:solidFill>
                <a:srgbClr val="0000FF"/>
              </a:solidFill>
              <a:latin typeface="Arial" panose="020B0604020202020204" pitchFamily="34" charset="0"/>
              <a:cs typeface="Arial" panose="020B0604020202020204" pitchFamily="34" charset="0"/>
            </a:endParaRPr>
          </a:p>
        </p:txBody>
      </p:sp>
      <p:sp>
        <p:nvSpPr>
          <p:cNvPr id="21507" name="Text Box 3"/>
          <p:cNvSpPr txBox="1">
            <a:spLocks noChangeArrowheads="1"/>
          </p:cNvSpPr>
          <p:nvPr/>
        </p:nvSpPr>
        <p:spPr bwMode="auto">
          <a:xfrm>
            <a:off x="560388" y="1792288"/>
            <a:ext cx="4602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400">
                <a:latin typeface="Arial" panose="020B0604020202020204" pitchFamily="34" charset="0"/>
              </a:rPr>
              <a:t>1. </a:t>
            </a:r>
            <a:r>
              <a:rPr lang="cs-CZ" altLang="cs-CZ" sz="2400">
                <a:solidFill>
                  <a:srgbClr val="0000FF"/>
                </a:solidFill>
                <a:latin typeface="Arial" panose="020B0604020202020204" pitchFamily="34" charset="0"/>
              </a:rPr>
              <a:t>rezistence</a:t>
            </a:r>
            <a:r>
              <a:rPr lang="cs-CZ" altLang="cs-CZ" sz="2400">
                <a:solidFill>
                  <a:srgbClr val="0033CC"/>
                </a:solidFill>
                <a:latin typeface="Arial" panose="020B0604020202020204" pitchFamily="34" charset="0"/>
              </a:rPr>
              <a:t> </a:t>
            </a:r>
            <a:r>
              <a:rPr lang="cs-CZ" altLang="cs-CZ" sz="2400">
                <a:latin typeface="Arial" panose="020B0604020202020204" pitchFamily="34" charset="0"/>
              </a:rPr>
              <a:t>vůči </a:t>
            </a:r>
            <a:r>
              <a:rPr lang="cs-CZ" altLang="cs-CZ" sz="2400">
                <a:solidFill>
                  <a:srgbClr val="FF0000"/>
                </a:solidFill>
                <a:latin typeface="Arial" panose="020B0604020202020204" pitchFamily="34" charset="0"/>
              </a:rPr>
              <a:t>antibiotikům</a:t>
            </a:r>
            <a:endParaRPr lang="cs-CZ" altLang="cs-CZ" sz="2400">
              <a:latin typeface="Arial" panose="020B0604020202020204" pitchFamily="34" charset="0"/>
            </a:endParaRPr>
          </a:p>
        </p:txBody>
      </p:sp>
      <p:sp>
        <p:nvSpPr>
          <p:cNvPr id="21508" name="Text Box 4"/>
          <p:cNvSpPr txBox="1">
            <a:spLocks noChangeArrowheads="1"/>
          </p:cNvSpPr>
          <p:nvPr/>
        </p:nvSpPr>
        <p:spPr bwMode="auto">
          <a:xfrm>
            <a:off x="6629400" y="990600"/>
            <a:ext cx="1981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400">
                <a:latin typeface="Arial" panose="020B0604020202020204" pitchFamily="34" charset="0"/>
              </a:rPr>
              <a:t>kanamycin</a:t>
            </a:r>
          </a:p>
          <a:p>
            <a:r>
              <a:rPr lang="cs-CZ" altLang="cs-CZ" sz="2400">
                <a:latin typeface="Arial" panose="020B0604020202020204" pitchFamily="34" charset="0"/>
              </a:rPr>
              <a:t>hygromycin</a:t>
            </a:r>
          </a:p>
          <a:p>
            <a:r>
              <a:rPr lang="cs-CZ" altLang="cs-CZ" sz="2400">
                <a:latin typeface="Arial" panose="020B0604020202020204" pitchFamily="34" charset="0"/>
              </a:rPr>
              <a:t>gentamycin</a:t>
            </a:r>
          </a:p>
          <a:p>
            <a:endParaRPr lang="cs-CZ" altLang="cs-CZ" sz="2400" b="0">
              <a:latin typeface="Arial" panose="020B0604020202020204" pitchFamily="34" charset="0"/>
            </a:endParaRPr>
          </a:p>
        </p:txBody>
      </p:sp>
      <p:sp>
        <p:nvSpPr>
          <p:cNvPr id="21512" name="Text Box 8"/>
          <p:cNvSpPr txBox="1">
            <a:spLocks noChangeArrowheads="1"/>
          </p:cNvSpPr>
          <p:nvPr/>
        </p:nvSpPr>
        <p:spPr bwMode="auto">
          <a:xfrm>
            <a:off x="838200" y="2208213"/>
            <a:ext cx="474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400" dirty="0">
                <a:latin typeface="Arial" panose="020B0604020202020204" pitchFamily="34" charset="0"/>
              </a:rPr>
              <a:t>a</a:t>
            </a:r>
            <a:r>
              <a:rPr lang="cs-CZ" altLang="cs-CZ" sz="2400" dirty="0">
                <a:solidFill>
                  <a:srgbClr val="FF0000"/>
                </a:solidFill>
                <a:latin typeface="Arial" panose="020B0604020202020204" pitchFamily="34" charset="0"/>
              </a:rPr>
              <a:t> cytostatikům (</a:t>
            </a:r>
            <a:r>
              <a:rPr lang="cs-CZ" altLang="cs-CZ" sz="2400" dirty="0" err="1">
                <a:solidFill>
                  <a:srgbClr val="FF0000"/>
                </a:solidFill>
                <a:latin typeface="Arial" panose="020B0604020202020204" pitchFamily="34" charset="0"/>
              </a:rPr>
              <a:t>antimetabolika</a:t>
            </a:r>
            <a:r>
              <a:rPr lang="cs-CZ" altLang="cs-CZ" sz="2400" dirty="0">
                <a:solidFill>
                  <a:srgbClr val="FF0000"/>
                </a:solidFill>
                <a:latin typeface="Arial" panose="020B0604020202020204" pitchFamily="34" charset="0"/>
              </a:rPr>
              <a:t>)</a:t>
            </a:r>
          </a:p>
        </p:txBody>
      </p:sp>
      <p:sp>
        <p:nvSpPr>
          <p:cNvPr id="21513" name="Text Box 9"/>
          <p:cNvSpPr txBox="1">
            <a:spLocks noChangeArrowheads="1"/>
          </p:cNvSpPr>
          <p:nvPr/>
        </p:nvSpPr>
        <p:spPr bwMode="auto">
          <a:xfrm>
            <a:off x="6672263" y="2284413"/>
            <a:ext cx="19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400">
                <a:latin typeface="Arial" panose="020B0604020202020204" pitchFamily="34" charset="0"/>
              </a:rPr>
              <a:t>methotrexát</a:t>
            </a:r>
          </a:p>
        </p:txBody>
      </p:sp>
      <p:sp>
        <p:nvSpPr>
          <p:cNvPr id="21514" name="Line 10"/>
          <p:cNvSpPr>
            <a:spLocks noChangeShapeType="1"/>
          </p:cNvSpPr>
          <p:nvPr/>
        </p:nvSpPr>
        <p:spPr bwMode="auto">
          <a:xfrm flipV="1">
            <a:off x="5300663" y="1600200"/>
            <a:ext cx="114300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515" name="Line 11"/>
          <p:cNvSpPr>
            <a:spLocks noChangeShapeType="1"/>
          </p:cNvSpPr>
          <p:nvPr/>
        </p:nvSpPr>
        <p:spPr bwMode="auto">
          <a:xfrm>
            <a:off x="5529263" y="2514600"/>
            <a:ext cx="1066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4046" name="Text Box 6"/>
          <p:cNvSpPr txBox="1">
            <a:spLocks noChangeArrowheads="1"/>
          </p:cNvSpPr>
          <p:nvPr/>
        </p:nvSpPr>
        <p:spPr bwMode="auto">
          <a:xfrm>
            <a:off x="533400" y="4113213"/>
            <a:ext cx="83058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400" dirty="0">
                <a:latin typeface="Arial" panose="020B0604020202020204" pitchFamily="34" charset="0"/>
              </a:rPr>
              <a:t>3. </a:t>
            </a:r>
            <a:r>
              <a:rPr lang="cs-CZ" sz="2400" dirty="0" err="1"/>
              <a:t>Transgen</a:t>
            </a:r>
            <a:r>
              <a:rPr lang="cs-CZ" sz="2400" dirty="0"/>
              <a:t> pro </a:t>
            </a:r>
            <a:r>
              <a:rPr lang="cs-CZ" sz="2400" dirty="0">
                <a:solidFill>
                  <a:schemeClr val="accent1">
                    <a:lumMod val="60000"/>
                    <a:lumOff val="40000"/>
                  </a:schemeClr>
                </a:solidFill>
              </a:rPr>
              <a:t>luciferázu</a:t>
            </a:r>
            <a:r>
              <a:rPr lang="cs-CZ" sz="2400" dirty="0"/>
              <a:t>. </a:t>
            </a:r>
            <a:r>
              <a:rPr lang="cs-CZ" sz="2000" b="0" dirty="0"/>
              <a:t>Využívají se </a:t>
            </a:r>
            <a:r>
              <a:rPr lang="cs-CZ" sz="2000" b="0" dirty="0" err="1"/>
              <a:t>cDNA</a:t>
            </a:r>
            <a:r>
              <a:rPr lang="cs-CZ" sz="2000" b="0" dirty="0"/>
              <a:t> ze světlušky </a:t>
            </a:r>
            <a:r>
              <a:rPr lang="cs-CZ" sz="2000" b="0" i="1" dirty="0" err="1"/>
              <a:t>Photinus</a:t>
            </a:r>
            <a:r>
              <a:rPr lang="cs-CZ" sz="2000" b="0" i="1" dirty="0"/>
              <a:t> </a:t>
            </a:r>
            <a:r>
              <a:rPr lang="cs-CZ" sz="2000" b="0" i="1" dirty="0" err="1"/>
              <a:t>pyralis</a:t>
            </a:r>
            <a:r>
              <a:rPr lang="cs-CZ" sz="2000" b="0" dirty="0"/>
              <a:t> nebo kódující sekvence </a:t>
            </a:r>
            <a:r>
              <a:rPr lang="cs-CZ" sz="2000" b="0" i="1" dirty="0"/>
              <a:t>Vibrio </a:t>
            </a:r>
            <a:r>
              <a:rPr lang="cs-CZ" sz="2000" b="0" i="1" dirty="0" err="1"/>
              <a:t>harvei</a:t>
            </a:r>
            <a:r>
              <a:rPr lang="cs-CZ" sz="2000" b="0" dirty="0"/>
              <a:t>. Po dodání substrátu (luciferin, ATP) k rostlinnému extraktu nebo do kultivačního media dochází k emisi záření měřitelného </a:t>
            </a:r>
            <a:r>
              <a:rPr lang="cs-CZ" sz="2000" b="0" dirty="0" err="1"/>
              <a:t>luminimetrem</a:t>
            </a:r>
            <a:r>
              <a:rPr lang="cs-CZ" sz="2000" b="0" dirty="0"/>
              <a:t>, scintilačním počítačem, CCD kamerou. Luciferin špatně proniká do pletiv, substrát je drahý. </a:t>
            </a:r>
            <a:endParaRPr lang="cs-CZ" altLang="cs-CZ" sz="2400" b="0" dirty="0">
              <a:latin typeface="Arial" panose="020B0604020202020204" pitchFamily="34" charset="0"/>
            </a:endParaRPr>
          </a:p>
        </p:txBody>
      </p:sp>
      <p:sp>
        <p:nvSpPr>
          <p:cNvPr id="44044" name="Text Box 5"/>
          <p:cNvSpPr txBox="1">
            <a:spLocks noChangeArrowheads="1"/>
          </p:cNvSpPr>
          <p:nvPr/>
        </p:nvSpPr>
        <p:spPr bwMode="auto">
          <a:xfrm>
            <a:off x="533401" y="3046413"/>
            <a:ext cx="756699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400" dirty="0">
                <a:latin typeface="Arial" panose="020B0604020202020204" pitchFamily="34" charset="0"/>
              </a:rPr>
              <a:t>2. </a:t>
            </a:r>
            <a:r>
              <a:rPr lang="cs-CZ" altLang="cs-CZ" sz="2400" dirty="0" err="1">
                <a:solidFill>
                  <a:srgbClr val="0000FF"/>
                </a:solidFill>
                <a:latin typeface="Arial" panose="020B0604020202020204" pitchFamily="34" charset="0"/>
              </a:rPr>
              <a:t>Transgen</a:t>
            </a:r>
            <a:r>
              <a:rPr lang="cs-CZ" altLang="cs-CZ" sz="2400" dirty="0">
                <a:solidFill>
                  <a:srgbClr val="0000FF"/>
                </a:solidFill>
                <a:latin typeface="Arial" panose="020B0604020202020204" pitchFamily="34" charset="0"/>
              </a:rPr>
              <a:t> pro </a:t>
            </a:r>
            <a:r>
              <a:rPr lang="cs-CZ" altLang="cs-CZ" sz="2400" dirty="0">
                <a:solidFill>
                  <a:srgbClr val="0070C0"/>
                </a:solidFill>
                <a:latin typeface="Arial" panose="020B0604020202020204" pitchFamily="34" charset="0"/>
              </a:rPr>
              <a:t>beta-</a:t>
            </a:r>
            <a:r>
              <a:rPr lang="cs-CZ" altLang="cs-CZ" sz="2400" dirty="0" err="1">
                <a:solidFill>
                  <a:srgbClr val="0070C0"/>
                </a:solidFill>
                <a:latin typeface="Arial" panose="020B0604020202020204" pitchFamily="34" charset="0"/>
              </a:rPr>
              <a:t>glukuronidázu</a:t>
            </a:r>
            <a:r>
              <a:rPr lang="cs-CZ" altLang="cs-CZ" sz="2400" dirty="0">
                <a:latin typeface="Arial" panose="020B0604020202020204" pitchFamily="34" charset="0"/>
              </a:rPr>
              <a:t> – </a:t>
            </a:r>
            <a:r>
              <a:rPr lang="cs-CZ" altLang="cs-CZ" sz="2400" dirty="0">
                <a:solidFill>
                  <a:srgbClr val="FF0000"/>
                </a:solidFill>
                <a:latin typeface="Arial" panose="020B0604020202020204" pitchFamily="34" charset="0"/>
              </a:rPr>
              <a:t>GUS </a:t>
            </a:r>
            <a:r>
              <a:rPr lang="cs-CZ" altLang="cs-CZ" sz="2400" dirty="0">
                <a:latin typeface="Arial" panose="020B0604020202020204" pitchFamily="34" charset="0"/>
              </a:rPr>
              <a:t>(</a:t>
            </a:r>
            <a:r>
              <a:rPr lang="cs-CZ" sz="1800" dirty="0"/>
              <a:t>Zatím nejúspěšnější </a:t>
            </a:r>
            <a:r>
              <a:rPr lang="cs-CZ" sz="1800" dirty="0" err="1"/>
              <a:t>reportérový</a:t>
            </a:r>
            <a:r>
              <a:rPr lang="cs-CZ" sz="1800" dirty="0"/>
              <a:t> </a:t>
            </a:r>
            <a:r>
              <a:rPr lang="cs-CZ" sz="1800" dirty="0" err="1"/>
              <a:t>transgen</a:t>
            </a:r>
            <a:r>
              <a:rPr lang="cs-CZ" sz="1800" dirty="0"/>
              <a:t>. Vhodné substráty mění na modré produkty nebo fluoreskující látky)</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2439148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0-#ppt_w/2"/>
                                          </p:val>
                                        </p:tav>
                                        <p:tav tm="100000">
                                          <p:val>
                                            <p:strVal val="#ppt_x"/>
                                          </p:val>
                                        </p:tav>
                                      </p:tavLst>
                                    </p:anim>
                                    <p:anim calcmode="lin" valueType="num">
                                      <p:cBhvr additive="base">
                                        <p:cTn id="8"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14"/>
                                        </p:tgtEl>
                                        <p:attrNameLst>
                                          <p:attrName>style.visibility</p:attrName>
                                        </p:attrNameLst>
                                      </p:cBhvr>
                                      <p:to>
                                        <p:strVal val="visible"/>
                                      </p:to>
                                    </p:set>
                                    <p:anim calcmode="lin" valueType="num">
                                      <p:cBhvr additive="base">
                                        <p:cTn id="13" dur="500" fill="hold"/>
                                        <p:tgtEl>
                                          <p:spTgt spid="21514"/>
                                        </p:tgtEl>
                                        <p:attrNameLst>
                                          <p:attrName>ppt_x</p:attrName>
                                        </p:attrNameLst>
                                      </p:cBhvr>
                                      <p:tavLst>
                                        <p:tav tm="0">
                                          <p:val>
                                            <p:strVal val="0-#ppt_w/2"/>
                                          </p:val>
                                        </p:tav>
                                        <p:tav tm="100000">
                                          <p:val>
                                            <p:strVal val="#ppt_x"/>
                                          </p:val>
                                        </p:tav>
                                      </p:tavLst>
                                    </p:anim>
                                    <p:anim calcmode="lin" valueType="num">
                                      <p:cBhvr additive="base">
                                        <p:cTn id="14" dur="500" fill="hold"/>
                                        <p:tgtEl>
                                          <p:spTgt spid="215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anim calcmode="lin" valueType="num">
                                      <p:cBhvr additive="base">
                                        <p:cTn id="19" dur="500" fill="hold"/>
                                        <p:tgtEl>
                                          <p:spTgt spid="21508"/>
                                        </p:tgtEl>
                                        <p:attrNameLst>
                                          <p:attrName>ppt_x</p:attrName>
                                        </p:attrNameLst>
                                      </p:cBhvr>
                                      <p:tavLst>
                                        <p:tav tm="0">
                                          <p:val>
                                            <p:strVal val="1+#ppt_w/2"/>
                                          </p:val>
                                        </p:tav>
                                        <p:tav tm="100000">
                                          <p:val>
                                            <p:strVal val="#ppt_x"/>
                                          </p:val>
                                        </p:tav>
                                      </p:tavLst>
                                    </p:anim>
                                    <p:anim calcmode="lin" valueType="num">
                                      <p:cBhvr additive="base">
                                        <p:cTn id="20"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12"/>
                                        </p:tgtEl>
                                        <p:attrNameLst>
                                          <p:attrName>style.visibility</p:attrName>
                                        </p:attrNameLst>
                                      </p:cBhvr>
                                      <p:to>
                                        <p:strVal val="visible"/>
                                      </p:to>
                                    </p:set>
                                    <p:anim calcmode="lin" valueType="num">
                                      <p:cBhvr additive="base">
                                        <p:cTn id="25" dur="500" fill="hold"/>
                                        <p:tgtEl>
                                          <p:spTgt spid="21512"/>
                                        </p:tgtEl>
                                        <p:attrNameLst>
                                          <p:attrName>ppt_x</p:attrName>
                                        </p:attrNameLst>
                                      </p:cBhvr>
                                      <p:tavLst>
                                        <p:tav tm="0">
                                          <p:val>
                                            <p:strVal val="0-#ppt_w/2"/>
                                          </p:val>
                                        </p:tav>
                                        <p:tav tm="100000">
                                          <p:val>
                                            <p:strVal val="#ppt_x"/>
                                          </p:val>
                                        </p:tav>
                                      </p:tavLst>
                                    </p:anim>
                                    <p:anim calcmode="lin" valueType="num">
                                      <p:cBhvr additive="base">
                                        <p:cTn id="26" dur="500" fill="hold"/>
                                        <p:tgtEl>
                                          <p:spTgt spid="2151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15"/>
                                        </p:tgtEl>
                                        <p:attrNameLst>
                                          <p:attrName>style.visibility</p:attrName>
                                        </p:attrNameLst>
                                      </p:cBhvr>
                                      <p:to>
                                        <p:strVal val="visible"/>
                                      </p:to>
                                    </p:set>
                                    <p:anim calcmode="lin" valueType="num">
                                      <p:cBhvr additive="base">
                                        <p:cTn id="31" dur="500" fill="hold"/>
                                        <p:tgtEl>
                                          <p:spTgt spid="21515"/>
                                        </p:tgtEl>
                                        <p:attrNameLst>
                                          <p:attrName>ppt_x</p:attrName>
                                        </p:attrNameLst>
                                      </p:cBhvr>
                                      <p:tavLst>
                                        <p:tav tm="0">
                                          <p:val>
                                            <p:strVal val="0-#ppt_w/2"/>
                                          </p:val>
                                        </p:tav>
                                        <p:tav tm="100000">
                                          <p:val>
                                            <p:strVal val="#ppt_x"/>
                                          </p:val>
                                        </p:tav>
                                      </p:tavLst>
                                    </p:anim>
                                    <p:anim calcmode="lin" valueType="num">
                                      <p:cBhvr additive="base">
                                        <p:cTn id="32" dur="500" fill="hold"/>
                                        <p:tgtEl>
                                          <p:spTgt spid="2151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513"/>
                                        </p:tgtEl>
                                        <p:attrNameLst>
                                          <p:attrName>style.visibility</p:attrName>
                                        </p:attrNameLst>
                                      </p:cBhvr>
                                      <p:to>
                                        <p:strVal val="visible"/>
                                      </p:to>
                                    </p:set>
                                    <p:anim calcmode="lin" valueType="num">
                                      <p:cBhvr additive="base">
                                        <p:cTn id="37" dur="500" fill="hold"/>
                                        <p:tgtEl>
                                          <p:spTgt spid="21513"/>
                                        </p:tgtEl>
                                        <p:attrNameLst>
                                          <p:attrName>ppt_x</p:attrName>
                                        </p:attrNameLst>
                                      </p:cBhvr>
                                      <p:tavLst>
                                        <p:tav tm="0">
                                          <p:val>
                                            <p:strVal val="1+#ppt_w/2"/>
                                          </p:val>
                                        </p:tav>
                                        <p:tav tm="100000">
                                          <p:val>
                                            <p:strVal val="#ppt_x"/>
                                          </p:val>
                                        </p:tav>
                                      </p:tavLst>
                                    </p:anim>
                                    <p:anim calcmode="lin" valueType="num">
                                      <p:cBhvr additive="base">
                                        <p:cTn id="38" dur="500" fill="hold"/>
                                        <p:tgtEl>
                                          <p:spTgt spid="215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autoUpdateAnimBg="0"/>
      <p:bldP spid="21512" grpId="0" autoUpdateAnimBg="0"/>
      <p:bldP spid="21513" grpId="0" autoUpdateAnimBg="0"/>
      <p:bldP spid="21514" grpId="0" animBg="1"/>
      <p:bldP spid="215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899592" y="1905000"/>
            <a:ext cx="7920879"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400" dirty="0">
                <a:latin typeface="Arial" panose="020B0604020202020204" pitchFamily="34" charset="0"/>
              </a:rPr>
              <a:t>4. </a:t>
            </a:r>
            <a:r>
              <a:rPr lang="cs-CZ" altLang="cs-CZ" sz="2400" dirty="0">
                <a:solidFill>
                  <a:srgbClr val="0000FF"/>
                </a:solidFill>
                <a:latin typeface="Arial" panose="020B0604020202020204" pitchFamily="34" charset="0"/>
              </a:rPr>
              <a:t>GFP</a:t>
            </a:r>
            <a:r>
              <a:rPr lang="cs-CZ" altLang="cs-CZ" sz="2400" dirty="0">
                <a:latin typeface="Arial" panose="020B0604020202020204" pitchFamily="34" charset="0"/>
              </a:rPr>
              <a:t> („</a:t>
            </a:r>
            <a:r>
              <a:rPr lang="en-US" altLang="cs-CZ" sz="2400" dirty="0">
                <a:latin typeface="Arial" panose="020B0604020202020204" pitchFamily="34" charset="0"/>
              </a:rPr>
              <a:t>green fluorescent</a:t>
            </a:r>
            <a:r>
              <a:rPr lang="cs-CZ" altLang="cs-CZ" sz="2400" dirty="0">
                <a:latin typeface="Arial" panose="020B0604020202020204" pitchFamily="34" charset="0"/>
              </a:rPr>
              <a:t> protein“ gen z medúzy </a:t>
            </a:r>
          </a:p>
          <a:p>
            <a:r>
              <a:rPr lang="cs-CZ" altLang="cs-CZ" sz="2400" dirty="0">
                <a:latin typeface="Arial" panose="020B0604020202020204" pitchFamily="34" charset="0"/>
              </a:rPr>
              <a:t>		 </a:t>
            </a:r>
            <a:r>
              <a:rPr lang="la-Latn" altLang="cs-CZ" sz="2400" i="1" dirty="0">
                <a:latin typeface="Arial" panose="020B0604020202020204" pitchFamily="34" charset="0"/>
              </a:rPr>
              <a:t>Aequorea victoria</a:t>
            </a:r>
            <a:r>
              <a:rPr lang="cs-CZ" altLang="cs-CZ" sz="2400" dirty="0">
                <a:latin typeface="Arial" panose="020B0604020202020204" pitchFamily="34" charset="0"/>
              </a:rPr>
              <a:t>). </a:t>
            </a:r>
            <a:r>
              <a:rPr lang="cs-CZ" sz="1800" b="0" dirty="0"/>
              <a:t>Protein GFP přeměňuje modré světlo na zelené. Má schopnost emitovat zelené světlo po ozáření modrým světlem (440-480 </a:t>
            </a:r>
            <a:r>
              <a:rPr lang="cs-CZ" sz="1800" b="0" dirty="0" err="1"/>
              <a:t>nm</a:t>
            </a:r>
            <a:r>
              <a:rPr lang="cs-CZ" sz="1800" b="0" dirty="0"/>
              <a:t>). Je to jediný protein, který má schopnost fluoreskovat bez dodání substrátu nebo </a:t>
            </a:r>
            <a:r>
              <a:rPr lang="cs-CZ" sz="1800" b="0" dirty="0" err="1"/>
              <a:t>kofaktorů</a:t>
            </a:r>
            <a:r>
              <a:rPr lang="cs-CZ" sz="1800" b="0" dirty="0"/>
              <a:t>. Zachovává si schopnost fluoreskovat, i když je fúzován s jiným proteinem, a to jak na C-, tak i A-konci. Mutacemi byl změněn chromofor, takže </a:t>
            </a:r>
            <a:r>
              <a:rPr lang="cs-CZ" sz="1800" b="0" dirty="0" err="1"/>
              <a:t>fluoreskované</a:t>
            </a:r>
            <a:r>
              <a:rPr lang="cs-CZ" sz="1800" b="0" dirty="0"/>
              <a:t> světlo může mít různou vlnovou délku. Původní gen se dobře exprimuje i v živočišných buňkách (lépe jak v rostlinách). V rostlinných buňkách je přítomen v jádře více než v cytoplazmě. Existuje i fúzní protein GFP-GUS, který má obě signální aktivity. U </a:t>
            </a:r>
            <a:r>
              <a:rPr lang="cs-CZ" sz="1800" b="0" i="1" dirty="0"/>
              <a:t>A. </a:t>
            </a:r>
            <a:r>
              <a:rPr lang="cs-CZ" sz="1800" b="0" i="1" dirty="0" err="1"/>
              <a:t>thaliana</a:t>
            </a:r>
            <a:r>
              <a:rPr lang="cs-CZ" sz="1800" b="0" i="1" dirty="0"/>
              <a:t> </a:t>
            </a:r>
            <a:r>
              <a:rPr lang="cs-CZ" sz="1800" b="0" dirty="0"/>
              <a:t>bylo prokázáno, že po ozáření rostlin UV světlem lze fluorescenci pozorovat pouhým okem. Vysoká exprese </a:t>
            </a:r>
            <a:r>
              <a:rPr lang="cs-CZ" sz="1800" b="0" dirty="0" err="1"/>
              <a:t>transgenu</a:t>
            </a:r>
            <a:r>
              <a:rPr lang="cs-CZ" sz="1800" b="0" dirty="0"/>
              <a:t> však může ovlivňovat životaschopnost rostlin nebo schopnost regenerace.</a:t>
            </a:r>
            <a:endParaRPr lang="cs-CZ" altLang="cs-CZ" sz="1800" b="0" dirty="0">
              <a:latin typeface="Arial" panose="020B0604020202020204" pitchFamily="34" charset="0"/>
            </a:endParaRPr>
          </a:p>
        </p:txBody>
      </p:sp>
      <p:sp>
        <p:nvSpPr>
          <p:cNvPr id="4" name="Rectangle 2"/>
          <p:cNvSpPr>
            <a:spLocks noGrp="1" noChangeArrowheads="1"/>
          </p:cNvSpPr>
          <p:nvPr>
            <p:ph type="title"/>
          </p:nvPr>
        </p:nvSpPr>
        <p:spPr>
          <a:noFill/>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cs-CZ" altLang="cs-CZ" sz="3200" b="1" dirty="0">
                <a:solidFill>
                  <a:srgbClr val="0000FF"/>
                </a:solidFill>
                <a:latin typeface="Arial" panose="020B0604020202020204" pitchFamily="34" charset="0"/>
                <a:cs typeface="Arial" panose="020B0604020202020204" pitchFamily="34" charset="0"/>
              </a:rPr>
              <a:t>Selekční  a signální </a:t>
            </a:r>
            <a:r>
              <a:rPr lang="cs-CZ" altLang="cs-CZ" sz="3200" b="1" dirty="0" err="1">
                <a:solidFill>
                  <a:srgbClr val="0000FF"/>
                </a:solidFill>
                <a:latin typeface="Arial" panose="020B0604020202020204" pitchFamily="34" charset="0"/>
                <a:cs typeface="Arial" panose="020B0604020202020204" pitchFamily="34" charset="0"/>
              </a:rPr>
              <a:t>markery</a:t>
            </a:r>
            <a:endParaRPr lang="cs-CZ" altLang="cs-CZ" sz="32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41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noFill/>
        </p:spPr>
        <p:txBody>
          <a:bodyPr/>
          <a:lstStyle/>
          <a:p>
            <a:pPr eaLnBrk="1" hangingPunct="1"/>
            <a:r>
              <a:rPr lang="en-US" altLang="cs-CZ" sz="3200" dirty="0">
                <a:ea typeface="ＭＳ Ｐゴシック" pitchFamily="34" charset="-128"/>
              </a:rPr>
              <a:t> Some plant cell reporter and selectable marker gene systems</a:t>
            </a:r>
          </a:p>
        </p:txBody>
      </p:sp>
      <p:graphicFrame>
        <p:nvGraphicFramePr>
          <p:cNvPr id="361608" name="Group 136"/>
          <p:cNvGraphicFramePr>
            <a:graphicFrameLocks noGrp="1"/>
          </p:cNvGraphicFramePr>
          <p:nvPr>
            <p:ph type="tbl" idx="1"/>
            <p:extLst>
              <p:ext uri="{D42A27DB-BD31-4B8C-83A1-F6EECF244321}">
                <p14:modId xmlns:p14="http://schemas.microsoft.com/office/powerpoint/2010/main" val="2037745499"/>
              </p:ext>
            </p:extLst>
          </p:nvPr>
        </p:nvGraphicFramePr>
        <p:xfrm>
          <a:off x="971599" y="1981200"/>
          <a:ext cx="7715201" cy="4359273"/>
        </p:xfrm>
        <a:graphic>
          <a:graphicData uri="http://schemas.openxmlformats.org/drawingml/2006/table">
            <a:tbl>
              <a:tblPr/>
              <a:tblGrid>
                <a:gridCol w="5000593">
                  <a:extLst>
                    <a:ext uri="{9D8B030D-6E8A-4147-A177-3AD203B41FA5}">
                      <a16:colId xmlns:a16="http://schemas.microsoft.com/office/drawing/2014/main" val="20000"/>
                    </a:ext>
                  </a:extLst>
                </a:gridCol>
                <a:gridCol w="1357304">
                  <a:extLst>
                    <a:ext uri="{9D8B030D-6E8A-4147-A177-3AD203B41FA5}">
                      <a16:colId xmlns:a16="http://schemas.microsoft.com/office/drawing/2014/main" val="20001"/>
                    </a:ext>
                  </a:extLst>
                </a:gridCol>
                <a:gridCol w="1357304">
                  <a:extLst>
                    <a:ext uri="{9D8B030D-6E8A-4147-A177-3AD203B41FA5}">
                      <a16:colId xmlns:a16="http://schemas.microsoft.com/office/drawing/2014/main" val="20002"/>
                    </a:ext>
                  </a:extLst>
                </a:gridCol>
              </a:tblGrid>
              <a:tr h="7011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rgbClr val="FF0000"/>
                          </a:solidFill>
                          <a:effectLst/>
                          <a:latin typeface="Tahoma" pitchFamily="34" charset="0"/>
                        </a:rPr>
                        <a:t>Enzyme activity</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rgbClr val="FF0000"/>
                          </a:solidFill>
                          <a:effectLst/>
                          <a:latin typeface="Tahoma" pitchFamily="34" charset="0"/>
                        </a:rPr>
                        <a:t>Selectable marker</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rgbClr val="FF0000"/>
                          </a:solidFill>
                          <a:effectLst/>
                          <a:latin typeface="Tahoma" pitchFamily="34" charset="0"/>
                        </a:rPr>
                        <a:t>Reporter gene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Neomycin </a:t>
                      </a:r>
                      <a:r>
                        <a:rPr kumimoji="0" lang="en-US" sz="2000" b="0" i="0" u="none" strike="noStrike" cap="none" normalizeH="0" baseline="0" dirty="0" err="1">
                          <a:ln>
                            <a:noFill/>
                          </a:ln>
                          <a:solidFill>
                            <a:schemeClr val="tx1"/>
                          </a:solidFill>
                          <a:effectLst/>
                          <a:latin typeface="Tahoma" pitchFamily="34" charset="0"/>
                        </a:rPr>
                        <a:t>phosphotransferase</a:t>
                      </a:r>
                      <a:r>
                        <a:rPr kumimoji="0" lang="en-US" sz="2000" b="0" i="0" u="none" strike="noStrike" cap="none" normalizeH="0" baseline="0" dirty="0">
                          <a:ln>
                            <a:noFill/>
                          </a:ln>
                          <a:solidFill>
                            <a:schemeClr val="tx1"/>
                          </a:solidFill>
                          <a:effectLst/>
                          <a:latin typeface="Tahoma" pitchFamily="34" charset="0"/>
                        </a:rPr>
                        <a:t> (</a:t>
                      </a:r>
                      <a:r>
                        <a:rPr kumimoji="0" lang="en-US" sz="2000" b="0" i="0" u="none" strike="noStrike" cap="none" normalizeH="0" baseline="0" dirty="0" err="1">
                          <a:ln>
                            <a:noFill/>
                          </a:ln>
                          <a:solidFill>
                            <a:schemeClr val="tx1"/>
                          </a:solidFill>
                          <a:effectLst/>
                          <a:latin typeface="Tahoma" pitchFamily="34" charset="0"/>
                        </a:rPr>
                        <a:t>kan</a:t>
                      </a:r>
                      <a:r>
                        <a:rPr kumimoji="0" lang="en-US" sz="2000" b="0" i="0" u="none" strike="noStrike" cap="none" normalizeH="0" baseline="30000" dirty="0" err="1">
                          <a:ln>
                            <a:noFill/>
                          </a:ln>
                          <a:solidFill>
                            <a:schemeClr val="tx1"/>
                          </a:solidFill>
                          <a:effectLst/>
                          <a:latin typeface="Tahoma" pitchFamily="34" charset="0"/>
                        </a:rPr>
                        <a:t>r</a:t>
                      </a:r>
                      <a:r>
                        <a:rPr kumimoji="0" lang="en-US" sz="2000" b="0" i="0" u="none" strike="noStrike" cap="none" normalizeH="0" baseline="0" dirty="0">
                          <a:ln>
                            <a:noFill/>
                          </a:ln>
                          <a:solidFill>
                            <a:schemeClr val="tx1"/>
                          </a:solidFill>
                          <a:effectLst/>
                          <a:latin typeface="Tahoma" pitchFamily="34" charset="0"/>
                        </a:rPr>
                        <a: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Yes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Yes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2000" b="0" i="0" u="none" strike="noStrike" cap="none" normalizeH="0" baseline="0" dirty="0" err="1">
                          <a:ln>
                            <a:noFill/>
                          </a:ln>
                          <a:solidFill>
                            <a:schemeClr val="tx1"/>
                          </a:solidFill>
                          <a:effectLst/>
                          <a:latin typeface="Tahoma" pitchFamily="34" charset="0"/>
                        </a:rPr>
                        <a:t>Hygromycin</a:t>
                      </a:r>
                      <a:r>
                        <a:rPr kumimoji="0" lang="en-US" sz="2000" b="0" i="0" u="none" strike="noStrike" cap="none" normalizeH="0" baseline="0" dirty="0">
                          <a:ln>
                            <a:noFill/>
                          </a:ln>
                          <a:solidFill>
                            <a:schemeClr val="tx1"/>
                          </a:solidFill>
                          <a:effectLst/>
                          <a:latin typeface="Tahoma" pitchFamily="34" charset="0"/>
                        </a:rPr>
                        <a:t> </a:t>
                      </a:r>
                      <a:r>
                        <a:rPr kumimoji="0" lang="en-US" sz="2000" b="0" i="0" u="none" strike="noStrike" cap="none" normalizeH="0" baseline="0" dirty="0" err="1">
                          <a:ln>
                            <a:noFill/>
                          </a:ln>
                          <a:solidFill>
                            <a:schemeClr val="tx1"/>
                          </a:solidFill>
                          <a:effectLst/>
                          <a:latin typeface="Tahoma" pitchFamily="34" charset="0"/>
                        </a:rPr>
                        <a:t>phosphotransferase</a:t>
                      </a:r>
                      <a:r>
                        <a:rPr kumimoji="0" lang="en-US" sz="2000" b="0" i="0" u="none" strike="noStrike" cap="none" normalizeH="0" baseline="0" dirty="0">
                          <a:ln>
                            <a:noFill/>
                          </a:ln>
                          <a:solidFill>
                            <a:schemeClr val="tx1"/>
                          </a:solidFill>
                          <a:effectLst/>
                          <a:latin typeface="Tahoma" pitchFamily="34" charset="0"/>
                        </a:rPr>
                        <a:t> (</a:t>
                      </a:r>
                      <a:r>
                        <a:rPr kumimoji="0" lang="en-US" sz="2000" b="0" i="0" u="none" strike="noStrike" cap="none" normalizeH="0" baseline="0" dirty="0" err="1">
                          <a:ln>
                            <a:noFill/>
                          </a:ln>
                          <a:solidFill>
                            <a:schemeClr val="tx1"/>
                          </a:solidFill>
                          <a:effectLst/>
                          <a:latin typeface="Tahoma" pitchFamily="34" charset="0"/>
                        </a:rPr>
                        <a:t>hyg</a:t>
                      </a:r>
                      <a:r>
                        <a:rPr kumimoji="0" lang="en-US" sz="2000" b="0" i="0" u="none" strike="noStrike" cap="none" normalizeH="0" baseline="30000" dirty="0" err="1">
                          <a:ln>
                            <a:noFill/>
                          </a:ln>
                          <a:solidFill>
                            <a:schemeClr val="tx1"/>
                          </a:solidFill>
                          <a:effectLst/>
                          <a:latin typeface="Tahoma" pitchFamily="34" charset="0"/>
                        </a:rPr>
                        <a:t>r</a:t>
                      </a:r>
                      <a:r>
                        <a:rPr kumimoji="0" lang="en-US" sz="2000" b="0" i="0" u="none" strike="noStrike" cap="none" normalizeH="0" baseline="0" dirty="0">
                          <a:ln>
                            <a:noFill/>
                          </a:ln>
                          <a:solidFill>
                            <a:schemeClr val="tx1"/>
                          </a:solidFill>
                          <a:effectLst/>
                          <a:latin typeface="Tahoma" pitchFamily="34" charset="0"/>
                        </a:rPr>
                        <a: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Yes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Yes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err="1">
                          <a:ln>
                            <a:noFill/>
                          </a:ln>
                          <a:solidFill>
                            <a:schemeClr val="tx1"/>
                          </a:solidFill>
                          <a:effectLst/>
                          <a:latin typeface="Tahoma" pitchFamily="34" charset="0"/>
                        </a:rPr>
                        <a:t>Nopaline</a:t>
                      </a:r>
                      <a:r>
                        <a:rPr kumimoji="0" lang="en-US" sz="2000" b="0" i="0" u="none" strike="noStrike" cap="none" normalizeH="0" baseline="0" dirty="0">
                          <a:ln>
                            <a:noFill/>
                          </a:ln>
                          <a:solidFill>
                            <a:schemeClr val="tx1"/>
                          </a:solidFill>
                          <a:effectLst/>
                          <a:latin typeface="Tahoma" pitchFamily="34" charset="0"/>
                        </a:rPr>
                        <a:t> </a:t>
                      </a:r>
                      <a:r>
                        <a:rPr kumimoji="0" lang="en-US" sz="2000" b="0" i="0" u="none" strike="noStrike" cap="none" normalizeH="0" baseline="0" dirty="0" err="1">
                          <a:ln>
                            <a:noFill/>
                          </a:ln>
                          <a:solidFill>
                            <a:schemeClr val="tx1"/>
                          </a:solidFill>
                          <a:effectLst/>
                          <a:latin typeface="Tahoma" pitchFamily="34" charset="0"/>
                        </a:rPr>
                        <a:t>synthase</a:t>
                      </a:r>
                      <a:endParaRPr kumimoji="0" lang="en-US" sz="2000" b="0" i="0" u="none" strike="noStrike" cap="none" normalizeH="0" baseline="0" dirty="0">
                        <a:ln>
                          <a:noFill/>
                        </a:ln>
                        <a:solidFill>
                          <a:schemeClr val="tx1"/>
                        </a:solidFill>
                        <a:effectLst/>
                        <a:latin typeface="Tahoma"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No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Yes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err="1">
                          <a:ln>
                            <a:noFill/>
                          </a:ln>
                          <a:solidFill>
                            <a:schemeClr val="tx1"/>
                          </a:solidFill>
                          <a:effectLst/>
                          <a:latin typeface="Tahoma" pitchFamily="34" charset="0"/>
                        </a:rPr>
                        <a:t>Octopine</a:t>
                      </a:r>
                      <a:r>
                        <a:rPr kumimoji="0" lang="en-US" sz="2000" b="0" i="0" u="none" strike="noStrike" cap="none" normalizeH="0" baseline="0" dirty="0">
                          <a:ln>
                            <a:noFill/>
                          </a:ln>
                          <a:solidFill>
                            <a:schemeClr val="tx1"/>
                          </a:solidFill>
                          <a:effectLst/>
                          <a:latin typeface="Tahoma" pitchFamily="34" charset="0"/>
                        </a:rPr>
                        <a:t> </a:t>
                      </a:r>
                      <a:r>
                        <a:rPr kumimoji="0" lang="en-US" sz="2000" b="0" i="0" u="none" strike="noStrike" cap="none" normalizeH="0" baseline="0" dirty="0" err="1">
                          <a:ln>
                            <a:noFill/>
                          </a:ln>
                          <a:solidFill>
                            <a:schemeClr val="tx1"/>
                          </a:solidFill>
                          <a:effectLst/>
                          <a:latin typeface="Tahoma" pitchFamily="34" charset="0"/>
                        </a:rPr>
                        <a:t>synthase</a:t>
                      </a:r>
                      <a:endParaRPr kumimoji="0" lang="en-US" sz="2000" b="0" i="0" u="none" strike="noStrike" cap="none" normalizeH="0" baseline="0" dirty="0">
                        <a:ln>
                          <a:noFill/>
                        </a:ln>
                        <a:solidFill>
                          <a:schemeClr val="tx1"/>
                        </a:solidFill>
                        <a:effectLst/>
                        <a:latin typeface="Tahoma"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No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Yes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Symbol" pitchFamily="18" charset="2"/>
                        </a:rPr>
                        <a:t>b</a:t>
                      </a:r>
                      <a:r>
                        <a:rPr kumimoji="0" lang="en-US" sz="2000" b="0" i="0" u="none" strike="noStrike" cap="none" normalizeH="0" baseline="0" dirty="0">
                          <a:ln>
                            <a:noFill/>
                          </a:ln>
                          <a:solidFill>
                            <a:schemeClr val="tx1"/>
                          </a:solidFill>
                          <a:effectLst/>
                          <a:latin typeface="Tahoma" pitchFamily="34" charset="0"/>
                        </a:rPr>
                        <a:t>-</a:t>
                      </a:r>
                      <a:r>
                        <a:rPr kumimoji="0" lang="en-US" sz="2000" b="0" i="0" u="none" strike="noStrike" cap="none" normalizeH="0" baseline="0" dirty="0" err="1">
                          <a:ln>
                            <a:noFill/>
                          </a:ln>
                          <a:solidFill>
                            <a:schemeClr val="tx1"/>
                          </a:solidFill>
                          <a:effectLst/>
                          <a:latin typeface="Tahoma" pitchFamily="34" charset="0"/>
                        </a:rPr>
                        <a:t>glucuronidase</a:t>
                      </a:r>
                      <a:r>
                        <a:rPr kumimoji="0" lang="en-US" sz="2000" b="0" i="0" u="none" strike="noStrike" cap="none" normalizeH="0" baseline="0" dirty="0">
                          <a:ln>
                            <a:noFill/>
                          </a:ln>
                          <a:solidFill>
                            <a:schemeClr val="tx1"/>
                          </a:solidFill>
                          <a:effectLst/>
                          <a:latin typeface="Tahoma" pitchFamily="34" charset="0"/>
                        </a:rPr>
                        <a:t> </a:t>
                      </a:r>
                      <a:r>
                        <a:rPr kumimoji="0" lang="en-US" sz="2000" b="0" i="0" u="none" strike="noStrike" cap="none" normalizeH="0" baseline="0" dirty="0">
                          <a:ln>
                            <a:noFill/>
                          </a:ln>
                          <a:solidFill>
                            <a:srgbClr val="0070C0"/>
                          </a:solidFill>
                          <a:effectLst/>
                          <a:latin typeface="Tahoma" pitchFamily="34" charset="0"/>
                        </a:rPr>
                        <a:t>(GUS)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No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Yes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Firefly </a:t>
                      </a:r>
                      <a:r>
                        <a:rPr kumimoji="0" lang="en-US" sz="2000" b="0" i="0" u="none" strike="noStrike" cap="none" normalizeH="0" baseline="0" dirty="0" err="1">
                          <a:ln>
                            <a:noFill/>
                          </a:ln>
                          <a:solidFill>
                            <a:schemeClr val="tx1"/>
                          </a:solidFill>
                          <a:effectLst/>
                          <a:latin typeface="Tahoma" pitchFamily="34" charset="0"/>
                        </a:rPr>
                        <a:t>luciferase</a:t>
                      </a:r>
                      <a:endParaRPr kumimoji="0" lang="en-US" sz="2000" b="0" i="0" u="none" strike="noStrike" cap="none" normalizeH="0" baseline="0" dirty="0">
                        <a:ln>
                          <a:noFill/>
                        </a:ln>
                        <a:solidFill>
                          <a:schemeClr val="tx1"/>
                        </a:solidFill>
                        <a:effectLst/>
                        <a:latin typeface="Tahoma"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No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Yes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Symbol" pitchFamily="18" charset="2"/>
                        </a:rPr>
                        <a:t>b</a:t>
                      </a:r>
                      <a:r>
                        <a:rPr kumimoji="0" lang="en-US" sz="2000" b="0" i="0" u="none" strike="noStrike" cap="none" normalizeH="0" baseline="0" dirty="0">
                          <a:ln>
                            <a:noFill/>
                          </a:ln>
                          <a:solidFill>
                            <a:schemeClr val="tx1"/>
                          </a:solidFill>
                          <a:effectLst/>
                          <a:latin typeface="Tahoma" pitchFamily="34" charset="0"/>
                        </a:rPr>
                        <a:t>-</a:t>
                      </a:r>
                      <a:r>
                        <a:rPr kumimoji="0" lang="en-US" sz="2000" b="0" i="0" u="none" strike="noStrike" cap="none" normalizeH="0" baseline="0" dirty="0" err="1">
                          <a:ln>
                            <a:noFill/>
                          </a:ln>
                          <a:solidFill>
                            <a:schemeClr val="tx1"/>
                          </a:solidFill>
                          <a:effectLst/>
                          <a:latin typeface="Tahoma" pitchFamily="34" charset="0"/>
                        </a:rPr>
                        <a:t>galactosidase</a:t>
                      </a:r>
                      <a:endParaRPr kumimoji="0" lang="en-US" sz="2000" b="0" i="0" u="none" strike="noStrike" cap="none" normalizeH="0" baseline="0" dirty="0">
                        <a:ln>
                          <a:noFill/>
                        </a:ln>
                        <a:solidFill>
                          <a:schemeClr val="tx1"/>
                        </a:solidFill>
                        <a:effectLst/>
                        <a:latin typeface="Tahoma"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No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Yes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err="1">
                          <a:ln>
                            <a:noFill/>
                          </a:ln>
                          <a:solidFill>
                            <a:schemeClr val="tx1"/>
                          </a:solidFill>
                          <a:effectLst/>
                          <a:latin typeface="Tahoma" pitchFamily="34" charset="0"/>
                        </a:rPr>
                        <a:t>Bromoxynil</a:t>
                      </a:r>
                      <a:r>
                        <a:rPr kumimoji="0" lang="en-US" sz="2000" b="0" i="0" u="none" strike="noStrike" cap="none" normalizeH="0" baseline="0" dirty="0">
                          <a:ln>
                            <a:noFill/>
                          </a:ln>
                          <a:solidFill>
                            <a:schemeClr val="tx1"/>
                          </a:solidFill>
                          <a:effectLst/>
                          <a:latin typeface="Tahoma" pitchFamily="34" charset="0"/>
                        </a:rPr>
                        <a:t> </a:t>
                      </a:r>
                      <a:r>
                        <a:rPr kumimoji="0" lang="en-US" sz="2000" b="0" i="0" u="none" strike="noStrike" cap="none" normalizeH="0" baseline="0" dirty="0" err="1">
                          <a:ln>
                            <a:noFill/>
                          </a:ln>
                          <a:solidFill>
                            <a:schemeClr val="tx1"/>
                          </a:solidFill>
                          <a:effectLst/>
                          <a:latin typeface="Tahoma" pitchFamily="34" charset="0"/>
                        </a:rPr>
                        <a:t>nitrilase</a:t>
                      </a:r>
                      <a:endParaRPr kumimoji="0" lang="en-US" sz="2000" b="0" i="0" u="none" strike="noStrike" cap="none" normalizeH="0" baseline="0" dirty="0">
                        <a:ln>
                          <a:noFill/>
                        </a:ln>
                        <a:solidFill>
                          <a:schemeClr val="tx1"/>
                        </a:solidFill>
                        <a:effectLst/>
                        <a:latin typeface="Tahoma"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Yes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No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Green fluorescent protein </a:t>
                      </a:r>
                      <a:r>
                        <a:rPr kumimoji="0" lang="en-US" sz="2000" b="0" i="0" u="none" strike="noStrike" cap="none" normalizeH="0" baseline="0" dirty="0">
                          <a:ln>
                            <a:noFill/>
                          </a:ln>
                          <a:solidFill>
                            <a:srgbClr val="00B050"/>
                          </a:solidFill>
                          <a:effectLst/>
                          <a:latin typeface="Tahoma" pitchFamily="34" charset="0"/>
                        </a:rPr>
                        <a:t>(GFP)</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No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Yes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54355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a:xfrm>
            <a:off x="1371600" y="764704"/>
            <a:ext cx="7772400" cy="908050"/>
          </a:xfrm>
        </p:spPr>
        <p:txBody>
          <a:bodyPr/>
          <a:lstStyle/>
          <a:p>
            <a:r>
              <a:rPr lang="cs-CZ" altLang="cs-CZ" sz="3200" b="1" dirty="0">
                <a:solidFill>
                  <a:srgbClr val="0000FF"/>
                </a:solidFill>
                <a:latin typeface="Arial" panose="020B0604020202020204" pitchFamily="34" charset="0"/>
                <a:cs typeface="Arial" panose="020B0604020202020204" pitchFamily="34" charset="0"/>
              </a:rPr>
              <a:t>Princip rezistence vůči antibiotikům</a:t>
            </a:r>
          </a:p>
        </p:txBody>
      </p:sp>
      <p:sp>
        <p:nvSpPr>
          <p:cNvPr id="52227" name="Text Box 7"/>
          <p:cNvSpPr txBox="1">
            <a:spLocks noChangeArrowheads="1"/>
          </p:cNvSpPr>
          <p:nvPr/>
        </p:nvSpPr>
        <p:spPr bwMode="auto">
          <a:xfrm>
            <a:off x="715576" y="4576400"/>
            <a:ext cx="454222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000" b="0" dirty="0">
                <a:latin typeface="Arial" panose="020B0604020202020204" pitchFamily="34" charset="0"/>
              </a:rPr>
              <a:t>bakteriální gen </a:t>
            </a:r>
            <a:r>
              <a:rPr lang="cs-CZ" altLang="cs-CZ" sz="2000" dirty="0" err="1">
                <a:solidFill>
                  <a:srgbClr val="0000FF"/>
                </a:solidFill>
                <a:latin typeface="Arial" panose="020B0604020202020204" pitchFamily="34" charset="0"/>
              </a:rPr>
              <a:t>nptII</a:t>
            </a:r>
            <a:r>
              <a:rPr lang="cs-CZ" altLang="cs-CZ" sz="2000" b="0" dirty="0">
                <a:solidFill>
                  <a:srgbClr val="0033CC"/>
                </a:solidFill>
                <a:latin typeface="Arial" panose="020B0604020202020204" pitchFamily="34" charset="0"/>
              </a:rPr>
              <a:t> </a:t>
            </a:r>
            <a:r>
              <a:rPr lang="cs-CZ" altLang="cs-CZ" sz="2000" b="0" dirty="0">
                <a:latin typeface="Arial" panose="020B0604020202020204" pitchFamily="34" charset="0"/>
              </a:rPr>
              <a:t>– </a:t>
            </a:r>
            <a:r>
              <a:rPr lang="cs-CZ" altLang="cs-CZ" sz="2000" b="0" dirty="0" err="1">
                <a:latin typeface="Arial" panose="020B0604020202020204" pitchFamily="34" charset="0"/>
              </a:rPr>
              <a:t>neomycinfosfotransferáza</a:t>
            </a:r>
            <a:endParaRPr lang="cs-CZ" altLang="cs-CZ" sz="2000" b="0" dirty="0">
              <a:latin typeface="Arial" panose="020B0604020202020204" pitchFamily="34" charset="0"/>
            </a:endParaRPr>
          </a:p>
          <a:p>
            <a:r>
              <a:rPr lang="cs-CZ" altLang="cs-CZ" sz="2000" b="0" dirty="0">
                <a:latin typeface="Arial" panose="020B0604020202020204" pitchFamily="34" charset="0"/>
              </a:rPr>
              <a:t>- Kóduje protein, který inaktivuje fosforylací širší spektrum </a:t>
            </a:r>
            <a:r>
              <a:rPr lang="cs-CZ" altLang="cs-CZ" sz="2000" b="0" dirty="0" err="1">
                <a:latin typeface="Arial" panose="020B0604020202020204" pitchFamily="34" charset="0"/>
              </a:rPr>
              <a:t>aminoglykosidových</a:t>
            </a:r>
            <a:r>
              <a:rPr lang="cs-CZ" altLang="cs-CZ" sz="2000" b="0" dirty="0">
                <a:latin typeface="Arial" panose="020B0604020202020204" pitchFamily="34" charset="0"/>
              </a:rPr>
              <a:t> antibiotik (např. </a:t>
            </a:r>
            <a:r>
              <a:rPr lang="cs-CZ" altLang="cs-CZ" sz="2000" b="0" dirty="0" err="1">
                <a:latin typeface="Arial" panose="020B0604020202020204" pitchFamily="34" charset="0"/>
              </a:rPr>
              <a:t>kanamicin</a:t>
            </a:r>
            <a:r>
              <a:rPr lang="cs-CZ" altLang="cs-CZ" sz="2000" b="0" dirty="0">
                <a:latin typeface="Arial" panose="020B0604020202020204" pitchFamily="34" charset="0"/>
              </a:rPr>
              <a:t>, neomycin)</a:t>
            </a:r>
          </a:p>
        </p:txBody>
      </p:sp>
      <p:pic>
        <p:nvPicPr>
          <p:cNvPr id="6146" name="Picture 2" descr="https://ka-perseus-images.s3.amazonaws.com/6ce673289a1608e8f6b63ed115bca6395536e5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12776"/>
            <a:ext cx="3120281" cy="2089643"/>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flipH="1">
            <a:off x="366062" y="3502419"/>
            <a:ext cx="4104456" cy="923330"/>
          </a:xfrm>
          <a:prstGeom prst="rect">
            <a:avLst/>
          </a:prstGeom>
          <a:noFill/>
        </p:spPr>
        <p:txBody>
          <a:bodyPr wrap="square" rtlCol="0">
            <a:spAutoFit/>
          </a:bodyPr>
          <a:lstStyle/>
          <a:p>
            <a:r>
              <a:rPr lang="cs-CZ" dirty="0"/>
              <a:t>- Na médiu s </a:t>
            </a:r>
            <a:r>
              <a:rPr lang="cs-CZ" dirty="0" err="1"/>
              <a:t>antiobiotiky</a:t>
            </a:r>
            <a:r>
              <a:rPr lang="cs-CZ" dirty="0"/>
              <a:t> zůstanou živé pouze bakterie s vneseným </a:t>
            </a:r>
            <a:r>
              <a:rPr lang="cs-CZ" dirty="0" err="1"/>
              <a:t>plasmidem</a:t>
            </a:r>
            <a:r>
              <a:rPr lang="cs-CZ" dirty="0"/>
              <a:t> s genem pro rezistenci </a:t>
            </a:r>
          </a:p>
        </p:txBody>
      </p:sp>
      <p:pic>
        <p:nvPicPr>
          <p:cNvPr id="6148" name="Picture 4" descr="Výsledek obrázku pro resistance antibiotics transformation g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672" y="1268760"/>
            <a:ext cx="3384376" cy="548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3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Jak vytvořit transgenní rostlinu?</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895126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abulku 2"/>
          <p:cNvSpPr>
            <a:spLocks noGrp="1"/>
          </p:cNvSpPr>
          <p:nvPr>
            <p:ph type="tbl" idx="1"/>
          </p:nvPr>
        </p:nvSpPr>
        <p:spPr/>
      </p:sp>
      <p:pic>
        <p:nvPicPr>
          <p:cNvPr id="5" name="Obrázek 4"/>
          <p:cNvPicPr>
            <a:picLocks noChangeAspect="1"/>
          </p:cNvPicPr>
          <p:nvPr/>
        </p:nvPicPr>
        <p:blipFill rotWithShape="1">
          <a:blip r:embed="rId2"/>
          <a:srcRect l="35037" t="41599" r="14563" b="22001"/>
          <a:stretch/>
        </p:blipFill>
        <p:spPr>
          <a:xfrm>
            <a:off x="317989" y="2492896"/>
            <a:ext cx="8508022" cy="3456384"/>
          </a:xfrm>
          <a:prstGeom prst="rect">
            <a:avLst/>
          </a:prstGeom>
        </p:spPr>
      </p:pic>
      <p:pic>
        <p:nvPicPr>
          <p:cNvPr id="6" name="Obrázek 5"/>
          <p:cNvPicPr>
            <a:picLocks noChangeAspect="1"/>
          </p:cNvPicPr>
          <p:nvPr/>
        </p:nvPicPr>
        <p:blipFill rotWithShape="1">
          <a:blip r:embed="rId3"/>
          <a:srcRect l="46062" t="30400" r="26375" b="5201"/>
          <a:stretch/>
        </p:blipFill>
        <p:spPr>
          <a:xfrm>
            <a:off x="474340" y="41212"/>
            <a:ext cx="1865412" cy="2451684"/>
          </a:xfrm>
          <a:prstGeom prst="rect">
            <a:avLst/>
          </a:prstGeom>
        </p:spPr>
      </p:pic>
      <p:pic>
        <p:nvPicPr>
          <p:cNvPr id="7" name="Obrázek 6"/>
          <p:cNvPicPr>
            <a:picLocks noChangeAspect="1"/>
          </p:cNvPicPr>
          <p:nvPr/>
        </p:nvPicPr>
        <p:blipFill rotWithShape="1">
          <a:blip r:embed="rId4"/>
          <a:srcRect l="46850" t="29001" r="25588" b="8000"/>
          <a:stretch/>
        </p:blipFill>
        <p:spPr>
          <a:xfrm>
            <a:off x="2356892" y="-27738"/>
            <a:ext cx="2014121" cy="2589584"/>
          </a:xfrm>
          <a:prstGeom prst="rect">
            <a:avLst/>
          </a:prstGeom>
        </p:spPr>
      </p:pic>
    </p:spTree>
    <p:extLst>
      <p:ext uri="{BB962C8B-B14F-4D97-AF65-F5344CB8AC3E}">
        <p14:creationId xmlns:p14="http://schemas.microsoft.com/office/powerpoint/2010/main" val="2809777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rgbClr val="0070C0"/>
                </a:solidFill>
              </a:rPr>
              <a:t>Alternativy ke genů pro resistenci k </a:t>
            </a:r>
            <a:r>
              <a:rPr lang="cs-CZ" b="1" dirty="0" err="1">
                <a:solidFill>
                  <a:srgbClr val="0070C0"/>
                </a:solidFill>
              </a:rPr>
              <a:t>antiobiotikům</a:t>
            </a:r>
            <a:endParaRPr lang="cs-CZ" b="1" dirty="0">
              <a:solidFill>
                <a:srgbClr val="0070C0"/>
              </a:solidFill>
            </a:endParaRPr>
          </a:p>
        </p:txBody>
      </p:sp>
      <p:sp>
        <p:nvSpPr>
          <p:cNvPr id="4" name="TextovéPole 3"/>
          <p:cNvSpPr txBox="1"/>
          <p:nvPr/>
        </p:nvSpPr>
        <p:spPr>
          <a:xfrm>
            <a:off x="1007604" y="1750968"/>
            <a:ext cx="7128792" cy="4801314"/>
          </a:xfrm>
          <a:prstGeom prst="rect">
            <a:avLst/>
          </a:prstGeom>
          <a:noFill/>
        </p:spPr>
        <p:txBody>
          <a:bodyPr wrap="square" rtlCol="0">
            <a:spAutoFit/>
          </a:bodyPr>
          <a:lstStyle/>
          <a:p>
            <a:pPr marL="285750" indent="-285750">
              <a:buFontTx/>
              <a:buChar char="-"/>
            </a:pPr>
            <a:r>
              <a:rPr lang="cs-CZ" b="1" dirty="0"/>
              <a:t>Rostlinný původ </a:t>
            </a:r>
            <a:r>
              <a:rPr lang="cs-CZ" dirty="0"/>
              <a:t>genů rezistence k antibiotikům</a:t>
            </a:r>
          </a:p>
          <a:p>
            <a:pPr marL="285750" indent="-285750">
              <a:buFontTx/>
              <a:buChar char="-"/>
            </a:pPr>
            <a:r>
              <a:rPr lang="cs-CZ" dirty="0"/>
              <a:t>Geny </a:t>
            </a:r>
            <a:r>
              <a:rPr lang="cs-CZ" b="1" dirty="0"/>
              <a:t>rezistence k herbicidům</a:t>
            </a:r>
          </a:p>
          <a:p>
            <a:pPr marL="285750" indent="-285750">
              <a:buFontTx/>
              <a:buChar char="-"/>
            </a:pPr>
            <a:r>
              <a:rPr lang="cs-CZ" dirty="0"/>
              <a:t>„</a:t>
            </a:r>
            <a:r>
              <a:rPr lang="cs-CZ" b="1" dirty="0"/>
              <a:t>positivní“</a:t>
            </a:r>
            <a:r>
              <a:rPr lang="cs-CZ" dirty="0"/>
              <a:t> selekční </a:t>
            </a:r>
            <a:r>
              <a:rPr lang="cs-CZ" dirty="0" err="1"/>
              <a:t>markery</a:t>
            </a:r>
            <a:r>
              <a:rPr lang="cs-CZ" dirty="0"/>
              <a:t>  - podpora růstu transformovaných rostlin (pěstování na médiu, které má pro netransformované rostliny toxický nebo smrtící efekt nebo schopnost autonomní produkce hormonů nutných pro regeneraci rostlin)</a:t>
            </a:r>
          </a:p>
          <a:p>
            <a:pPr marL="285750" indent="-285750">
              <a:buFontTx/>
              <a:buChar char="-"/>
            </a:pPr>
            <a:r>
              <a:rPr lang="cs-CZ" dirty="0"/>
              <a:t>„</a:t>
            </a:r>
            <a:r>
              <a:rPr lang="cs-CZ" b="1" dirty="0"/>
              <a:t>negativní“</a:t>
            </a:r>
            <a:r>
              <a:rPr lang="cs-CZ" dirty="0"/>
              <a:t> selekční </a:t>
            </a:r>
            <a:r>
              <a:rPr lang="cs-CZ" dirty="0" err="1"/>
              <a:t>markery</a:t>
            </a:r>
            <a:r>
              <a:rPr lang="cs-CZ" dirty="0"/>
              <a:t> – smrtící efekt, změna netoxického substrátu na toxický nebo přímá produkce toxické látky</a:t>
            </a:r>
            <a:r>
              <a:rPr lang="en-US" dirty="0"/>
              <a:t>; </a:t>
            </a:r>
            <a:r>
              <a:rPr lang="en-US" dirty="0" err="1"/>
              <a:t>obvykle</a:t>
            </a:r>
            <a:r>
              <a:rPr lang="en-US" dirty="0"/>
              <a:t> z</a:t>
            </a:r>
            <a:r>
              <a:rPr lang="cs-CZ" dirty="0" err="1"/>
              <a:t>ároveň</a:t>
            </a:r>
            <a:r>
              <a:rPr lang="cs-CZ" dirty="0"/>
              <a:t> s pozitivní selekcí, např. pro odstranění nežádoucích genů (např. selekční)</a:t>
            </a:r>
          </a:p>
          <a:p>
            <a:pPr marL="285750" indent="-285750">
              <a:buFontTx/>
              <a:buChar char="-"/>
            </a:pPr>
            <a:r>
              <a:rPr lang="cs-CZ" b="1" dirty="0" err="1"/>
              <a:t>Reportérové</a:t>
            </a:r>
            <a:r>
              <a:rPr lang="cs-CZ" dirty="0"/>
              <a:t> geny – vizualizace (např. luciferáza, GFP…)</a:t>
            </a:r>
          </a:p>
          <a:p>
            <a:pPr marL="285750" indent="-285750">
              <a:buFontTx/>
              <a:buChar char="-"/>
            </a:pPr>
            <a:r>
              <a:rPr lang="cs-CZ" b="1" dirty="0"/>
              <a:t>Odstranění </a:t>
            </a:r>
            <a:r>
              <a:rPr lang="cs-CZ" b="1" dirty="0" err="1"/>
              <a:t>markerových</a:t>
            </a:r>
            <a:r>
              <a:rPr lang="cs-CZ" b="1" dirty="0"/>
              <a:t> genů</a:t>
            </a:r>
            <a:r>
              <a:rPr lang="cs-CZ" dirty="0"/>
              <a:t> </a:t>
            </a:r>
          </a:p>
          <a:p>
            <a:pPr marL="285750" indent="-285750">
              <a:buFontTx/>
              <a:buChar char="-"/>
            </a:pPr>
            <a:r>
              <a:rPr lang="cs-CZ" dirty="0"/>
              <a:t>Analýza genů po transformaci pomocí </a:t>
            </a:r>
            <a:r>
              <a:rPr lang="cs-CZ" b="1" dirty="0"/>
              <a:t>PCR</a:t>
            </a:r>
            <a:r>
              <a:rPr lang="cs-CZ" dirty="0"/>
              <a:t> pro kontrolu, zda rostliny obsahují </a:t>
            </a:r>
            <a:r>
              <a:rPr lang="cs-CZ" dirty="0" err="1"/>
              <a:t>transgeny</a:t>
            </a:r>
            <a:r>
              <a:rPr lang="cs-CZ" dirty="0"/>
              <a:t> (bez použití selekčních nebo signálních genů)</a:t>
            </a:r>
          </a:p>
          <a:p>
            <a:pPr marL="285750" indent="-285750">
              <a:buFontTx/>
              <a:buChar char="-"/>
            </a:pPr>
            <a:endParaRPr lang="cs-CZ" dirty="0"/>
          </a:p>
        </p:txBody>
      </p:sp>
      <p:sp>
        <p:nvSpPr>
          <p:cNvPr id="5" name="TextovéPole 4"/>
          <p:cNvSpPr txBox="1"/>
          <p:nvPr/>
        </p:nvSpPr>
        <p:spPr>
          <a:xfrm>
            <a:off x="5292080" y="6182950"/>
            <a:ext cx="2252540" cy="369332"/>
          </a:xfrm>
          <a:prstGeom prst="rect">
            <a:avLst/>
          </a:prstGeom>
          <a:noFill/>
        </p:spPr>
        <p:txBody>
          <a:bodyPr wrap="none" rtlCol="0">
            <a:spAutoFit/>
          </a:bodyPr>
          <a:lstStyle/>
          <a:p>
            <a:r>
              <a:rPr lang="cs-CZ" dirty="0"/>
              <a:t>(</a:t>
            </a:r>
            <a:r>
              <a:rPr lang="cs-CZ" dirty="0" err="1"/>
              <a:t>Breyer</a:t>
            </a:r>
            <a:r>
              <a:rPr lang="cs-CZ" dirty="0"/>
              <a:t> et al. 2014)</a:t>
            </a:r>
          </a:p>
        </p:txBody>
      </p:sp>
    </p:spTree>
    <p:extLst>
      <p:ext uri="{BB962C8B-B14F-4D97-AF65-F5344CB8AC3E}">
        <p14:creationId xmlns:p14="http://schemas.microsoft.com/office/powerpoint/2010/main" val="3302533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altLang="cs-CZ" sz="3200" b="1" dirty="0">
                <a:solidFill>
                  <a:srgbClr val="0000FF"/>
                </a:solidFill>
                <a:latin typeface="Arial" panose="020B0604020202020204" pitchFamily="34" charset="0"/>
                <a:cs typeface="Arial" panose="020B0604020202020204" pitchFamily="34" charset="0"/>
              </a:rPr>
              <a:t>Nevýhoda </a:t>
            </a:r>
            <a:r>
              <a:rPr lang="cs-CZ" altLang="cs-CZ" sz="3200" b="1" dirty="0" err="1">
                <a:solidFill>
                  <a:srgbClr val="0000FF"/>
                </a:solidFill>
                <a:latin typeface="Arial" panose="020B0604020202020204" pitchFamily="34" charset="0"/>
                <a:cs typeface="Arial" panose="020B0604020202020204" pitchFamily="34" charset="0"/>
              </a:rPr>
              <a:t>transgeneze</a:t>
            </a:r>
            <a:endParaRPr lang="cs-CZ" altLang="cs-CZ" sz="3200" b="1" dirty="0">
              <a:solidFill>
                <a:srgbClr val="0000FF"/>
              </a:solidFill>
              <a:latin typeface="Arial" panose="020B0604020202020204" pitchFamily="34" charset="0"/>
              <a:cs typeface="Arial" panose="020B0604020202020204" pitchFamily="34" charset="0"/>
            </a:endParaRPr>
          </a:p>
        </p:txBody>
      </p:sp>
      <p:sp>
        <p:nvSpPr>
          <p:cNvPr id="59395" name="Rectangle 3"/>
          <p:cNvSpPr>
            <a:spLocks noGrp="1" noChangeArrowheads="1"/>
          </p:cNvSpPr>
          <p:nvPr>
            <p:ph idx="1"/>
          </p:nvPr>
        </p:nvSpPr>
        <p:spPr>
          <a:xfrm>
            <a:off x="685800" y="1981200"/>
            <a:ext cx="7772400" cy="2960688"/>
          </a:xfrm>
        </p:spPr>
        <p:txBody>
          <a:bodyPr/>
          <a:lstStyle/>
          <a:p>
            <a:r>
              <a:rPr lang="cs-CZ" altLang="cs-CZ" sz="2400" dirty="0">
                <a:latin typeface="Arial" panose="020B0604020202020204" pitchFamily="34" charset="0"/>
                <a:cs typeface="Arial" panose="020B0604020202020204" pitchFamily="34" charset="0"/>
              </a:rPr>
              <a:t>sice umožňuje vložit určitou známou vlastnost</a:t>
            </a:r>
          </a:p>
          <a:p>
            <a:r>
              <a:rPr lang="cs-CZ" altLang="cs-CZ" sz="2400" dirty="0">
                <a:latin typeface="Arial" panose="020B0604020202020204" pitchFamily="34" charset="0"/>
                <a:cs typeface="Arial" panose="020B0604020202020204" pitchFamily="34" charset="0"/>
              </a:rPr>
              <a:t>ale stále neumí přesně lokalizovat vložení </a:t>
            </a:r>
            <a:r>
              <a:rPr lang="cs-CZ" altLang="cs-CZ" sz="2400" dirty="0" err="1">
                <a:latin typeface="Arial" panose="020B0604020202020204" pitchFamily="34" charset="0"/>
                <a:cs typeface="Arial" panose="020B0604020202020204" pitchFamily="34" charset="0"/>
              </a:rPr>
              <a:t>transgenu</a:t>
            </a:r>
            <a:r>
              <a:rPr lang="cs-CZ" altLang="cs-CZ" sz="2400" dirty="0">
                <a:latin typeface="Arial" panose="020B0604020202020204" pitchFamily="34" charset="0"/>
                <a:cs typeface="Arial" panose="020B0604020202020204" pitchFamily="34" charset="0"/>
              </a:rPr>
              <a:t> do genomu = je dílem náhody, kam se do genetické mapy vnášený gen zařadí („</a:t>
            </a:r>
            <a:r>
              <a:rPr lang="cs-CZ" altLang="cs-CZ" sz="2400" dirty="0" err="1">
                <a:latin typeface="Arial" panose="020B0604020202020204" pitchFamily="34" charset="0"/>
                <a:cs typeface="Arial" panose="020B0604020202020204" pitchFamily="34" charset="0"/>
              </a:rPr>
              <a:t>off-site</a:t>
            </a:r>
            <a:r>
              <a:rPr lang="cs-CZ" altLang="cs-CZ" sz="2400" dirty="0">
                <a:latin typeface="Arial" panose="020B0604020202020204" pitchFamily="34" charset="0"/>
                <a:cs typeface="Arial" panose="020B0604020202020204" pitchFamily="34" charset="0"/>
              </a:rPr>
              <a:t>“)</a:t>
            </a:r>
          </a:p>
          <a:p>
            <a:pPr>
              <a:spcAft>
                <a:spcPct val="20000"/>
              </a:spcAft>
            </a:pPr>
            <a:r>
              <a:rPr lang="cs-CZ" altLang="cs-CZ" sz="2400" dirty="0">
                <a:latin typeface="Arial" panose="020B0604020202020204" pitchFamily="34" charset="0"/>
                <a:cs typeface="Arial" panose="020B0604020202020204" pitchFamily="34" charset="0"/>
              </a:rPr>
              <a:t>vznikají tak </a:t>
            </a:r>
            <a:r>
              <a:rPr lang="cs-CZ" altLang="cs-CZ" sz="2400" dirty="0">
                <a:solidFill>
                  <a:srgbClr val="0000FF"/>
                </a:solidFill>
                <a:latin typeface="Arial" panose="020B0604020202020204" pitchFamily="34" charset="0"/>
                <a:cs typeface="Arial" panose="020B0604020202020204" pitchFamily="34" charset="0"/>
              </a:rPr>
              <a:t>náhodné inzerční mutace </a:t>
            </a:r>
            <a:r>
              <a:rPr lang="cs-CZ" altLang="cs-CZ" sz="2400" dirty="0">
                <a:latin typeface="Arial" panose="020B0604020202020204" pitchFamily="34" charset="0"/>
                <a:cs typeface="Arial" panose="020B0604020202020204" pitchFamily="34" charset="0"/>
              </a:rPr>
              <a:t>= mohou způsobovat poškození nebo změnu </a:t>
            </a:r>
            <a:r>
              <a:rPr lang="cs-CZ" altLang="cs-CZ" sz="2400" dirty="0" err="1">
                <a:latin typeface="Arial" panose="020B0604020202020204" pitchFamily="34" charset="0"/>
                <a:cs typeface="Arial" panose="020B0604020202020204" pitchFamily="34" charset="0"/>
              </a:rPr>
              <a:t>akivity</a:t>
            </a:r>
            <a:r>
              <a:rPr lang="cs-CZ" altLang="cs-CZ" sz="2400" dirty="0">
                <a:latin typeface="Arial" panose="020B0604020202020204" pitchFamily="34" charset="0"/>
                <a:cs typeface="Arial" panose="020B0604020202020204" pitchFamily="34" charset="0"/>
              </a:rPr>
              <a:t> genu, do kterého se </a:t>
            </a:r>
            <a:r>
              <a:rPr lang="cs-CZ" altLang="cs-CZ" sz="2400" dirty="0" err="1">
                <a:latin typeface="Arial" panose="020B0604020202020204" pitchFamily="34" charset="0"/>
                <a:cs typeface="Arial" panose="020B0604020202020204" pitchFamily="34" charset="0"/>
              </a:rPr>
              <a:t>transgen</a:t>
            </a:r>
            <a:r>
              <a:rPr lang="cs-CZ" altLang="cs-CZ" sz="2400" dirty="0">
                <a:latin typeface="Arial" panose="020B0604020202020204" pitchFamily="34" charset="0"/>
                <a:cs typeface="Arial" panose="020B0604020202020204" pitchFamily="34" charset="0"/>
              </a:rPr>
              <a:t> zařadil</a:t>
            </a:r>
          </a:p>
        </p:txBody>
      </p:sp>
      <p:sp>
        <p:nvSpPr>
          <p:cNvPr id="59396" name="Text Box 4"/>
          <p:cNvSpPr txBox="1">
            <a:spLocks noChangeArrowheads="1"/>
          </p:cNvSpPr>
          <p:nvPr/>
        </p:nvSpPr>
        <p:spPr bwMode="auto">
          <a:xfrm>
            <a:off x="1476375" y="5516563"/>
            <a:ext cx="588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Tx/>
              <a:buFontTx/>
              <a:buNone/>
            </a:pPr>
            <a:r>
              <a:rPr kumimoji="0" lang="cs-CZ" altLang="cs-CZ" sz="2400">
                <a:latin typeface="Arial" panose="020B0604020202020204" pitchFamily="34" charset="0"/>
              </a:rPr>
              <a:t>tento problém řeší nové biotechnologie</a:t>
            </a:r>
          </a:p>
        </p:txBody>
      </p:sp>
      <p:sp>
        <p:nvSpPr>
          <p:cNvPr id="59397" name="AutoShape 5"/>
          <p:cNvSpPr>
            <a:spLocks noChangeArrowheads="1"/>
          </p:cNvSpPr>
          <p:nvPr/>
        </p:nvSpPr>
        <p:spPr bwMode="auto">
          <a:xfrm>
            <a:off x="7164288" y="5637213"/>
            <a:ext cx="574675" cy="215900"/>
          </a:xfrm>
          <a:prstGeom prst="rightArrow">
            <a:avLst>
              <a:gd name="adj1" fmla="val 50000"/>
              <a:gd name="adj2" fmla="val 66544"/>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anose="02020603050405020304"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Tx/>
              <a:buFontTx/>
              <a:buNone/>
            </a:pPr>
            <a:endParaRPr kumimoji="0" lang="cs-CZ" altLang="cs-CZ" sz="2800">
              <a:solidFill>
                <a:srgbClr val="0000FF"/>
              </a:solidFill>
            </a:endParaRPr>
          </a:p>
        </p:txBody>
      </p:sp>
    </p:spTree>
    <p:extLst>
      <p:ext uri="{BB962C8B-B14F-4D97-AF65-F5344CB8AC3E}">
        <p14:creationId xmlns:p14="http://schemas.microsoft.com/office/powerpoint/2010/main" val="331613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1600" y="685800"/>
            <a:ext cx="6400800" cy="838200"/>
          </a:xfrm>
        </p:spPr>
        <p:txBody>
          <a:bodyPr/>
          <a:lstStyle/>
          <a:p>
            <a:r>
              <a:rPr lang="cs-CZ" altLang="cs-CZ" sz="3200" b="1">
                <a:solidFill>
                  <a:srgbClr val="0000FF"/>
                </a:solidFill>
                <a:latin typeface="Arial" panose="020B0604020202020204" pitchFamily="34" charset="0"/>
                <a:cs typeface="Arial" panose="020B0604020202020204" pitchFamily="34" charset="0"/>
              </a:rPr>
              <a:t>Obecné schéma transformace</a:t>
            </a:r>
          </a:p>
        </p:txBody>
      </p:sp>
      <p:sp>
        <p:nvSpPr>
          <p:cNvPr id="34819" name="Rectangle 3"/>
          <p:cNvSpPr>
            <a:spLocks noGrp="1" noChangeArrowheads="1"/>
          </p:cNvSpPr>
          <p:nvPr>
            <p:ph idx="1"/>
          </p:nvPr>
        </p:nvSpPr>
        <p:spPr>
          <a:xfrm>
            <a:off x="685800" y="2438400"/>
            <a:ext cx="8458200" cy="3657600"/>
          </a:xfrm>
        </p:spPr>
        <p:txBody>
          <a:bodyPr/>
          <a:lstStyle/>
          <a:p>
            <a:pPr>
              <a:spcBef>
                <a:spcPct val="45000"/>
              </a:spcBef>
              <a:spcAft>
                <a:spcPct val="45000"/>
              </a:spcAft>
              <a:buClr>
                <a:schemeClr val="tx2"/>
              </a:buClr>
              <a:buFont typeface="Wingdings" panose="05000000000000000000" pitchFamily="2" charset="2"/>
              <a:buChar char="§"/>
            </a:pPr>
            <a:r>
              <a:rPr lang="cs-CZ" altLang="cs-CZ" sz="2400" b="1">
                <a:latin typeface="Arial" panose="020B0604020202020204" pitchFamily="34" charset="0"/>
                <a:cs typeface="Arial" panose="020B0604020202020204" pitchFamily="34" charset="0"/>
              </a:rPr>
              <a:t>příprava rekombinantní DNA (konstrukt)</a:t>
            </a:r>
          </a:p>
          <a:p>
            <a:pPr>
              <a:spcBef>
                <a:spcPct val="45000"/>
              </a:spcBef>
              <a:spcAft>
                <a:spcPct val="45000"/>
              </a:spcAft>
              <a:buClr>
                <a:schemeClr val="tx2"/>
              </a:buClr>
              <a:buFont typeface="Wingdings" panose="05000000000000000000" pitchFamily="2" charset="2"/>
              <a:buChar char="§"/>
            </a:pPr>
            <a:r>
              <a:rPr lang="cs-CZ" altLang="cs-CZ" sz="2400" b="1">
                <a:latin typeface="Arial" panose="020B0604020202020204" pitchFamily="34" charset="0"/>
                <a:cs typeface="Arial" panose="020B0604020202020204" pitchFamily="34" charset="0"/>
              </a:rPr>
              <a:t>vnesení DNA do rostlinné buňky (přímo nebo pomocí vektorů)</a:t>
            </a:r>
          </a:p>
          <a:p>
            <a:pPr>
              <a:spcBef>
                <a:spcPct val="45000"/>
              </a:spcBef>
              <a:spcAft>
                <a:spcPct val="45000"/>
              </a:spcAft>
              <a:buClr>
                <a:schemeClr val="tx2"/>
              </a:buClr>
              <a:buFont typeface="Wingdings" panose="05000000000000000000" pitchFamily="2" charset="2"/>
              <a:buChar char="§"/>
            </a:pPr>
            <a:r>
              <a:rPr lang="cs-CZ" altLang="cs-CZ" sz="2400" b="1">
                <a:latin typeface="Arial" panose="020B0604020202020204" pitchFamily="34" charset="0"/>
                <a:cs typeface="Arial" panose="020B0604020202020204" pitchFamily="34" charset="0"/>
              </a:rPr>
              <a:t>test exprese vnesených genů</a:t>
            </a:r>
          </a:p>
          <a:p>
            <a:pPr>
              <a:spcBef>
                <a:spcPct val="45000"/>
              </a:spcBef>
              <a:spcAft>
                <a:spcPct val="45000"/>
              </a:spcAft>
              <a:buClr>
                <a:schemeClr val="tx2"/>
              </a:buClr>
              <a:buFont typeface="Wingdings" panose="05000000000000000000" pitchFamily="2" charset="2"/>
              <a:buChar char="§"/>
            </a:pPr>
            <a:r>
              <a:rPr lang="cs-CZ" altLang="cs-CZ" sz="2400" b="1">
                <a:latin typeface="Arial" panose="020B0604020202020204" pitchFamily="34" charset="0"/>
                <a:cs typeface="Arial" panose="020B0604020202020204" pitchFamily="34" charset="0"/>
              </a:rPr>
              <a:t>demonstrace stabilní integrace DNA do rostlinného genomu</a:t>
            </a:r>
          </a:p>
        </p:txBody>
      </p:sp>
    </p:spTree>
    <p:extLst>
      <p:ext uri="{BB962C8B-B14F-4D97-AF65-F5344CB8AC3E}">
        <p14:creationId xmlns:p14="http://schemas.microsoft.com/office/powerpoint/2010/main" val="21883574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Genetická modifikace</a:t>
            </a:r>
          </a:p>
        </p:txBody>
      </p:sp>
      <p:sp>
        <p:nvSpPr>
          <p:cNvPr id="3" name="Zástupný symbol pro obsah 2"/>
          <p:cNvSpPr>
            <a:spLocks noGrp="1"/>
          </p:cNvSpPr>
          <p:nvPr>
            <p:ph idx="1"/>
          </p:nvPr>
        </p:nvSpPr>
        <p:spPr>
          <a:xfrm>
            <a:off x="457200" y="1600200"/>
            <a:ext cx="3962400" cy="4525963"/>
          </a:xfrm>
        </p:spPr>
        <p:txBody>
          <a:bodyPr>
            <a:normAutofit/>
          </a:bodyPr>
          <a:lstStyle/>
          <a:p>
            <a:r>
              <a:rPr lang="cs-CZ" dirty="0"/>
              <a:t>Potřebujete:</a:t>
            </a:r>
          </a:p>
          <a:p>
            <a:pPr lvl="1"/>
            <a:r>
              <a:rPr lang="cs-CZ" dirty="0"/>
              <a:t>znát DNA sekvenci genu, který vás zajímá (gene </a:t>
            </a:r>
            <a:r>
              <a:rPr lang="cs-CZ" dirty="0" err="1"/>
              <a:t>of</a:t>
            </a:r>
            <a:r>
              <a:rPr lang="cs-CZ" dirty="0"/>
              <a:t> </a:t>
            </a:r>
            <a:r>
              <a:rPr lang="cs-CZ" dirty="0" err="1"/>
              <a:t>interest</a:t>
            </a:r>
            <a:r>
              <a:rPr lang="cs-CZ" dirty="0"/>
              <a:t>,  GI)</a:t>
            </a:r>
          </a:p>
          <a:p>
            <a:pPr lvl="1"/>
            <a:r>
              <a:rPr lang="cs-CZ" dirty="0"/>
              <a:t>do blízkosti GI vložit snadno identifikovatelný </a:t>
            </a:r>
            <a:r>
              <a:rPr lang="cs-CZ" dirty="0" err="1"/>
              <a:t>markerový</a:t>
            </a:r>
            <a:r>
              <a:rPr lang="cs-CZ" dirty="0"/>
              <a:t> gen</a:t>
            </a:r>
          </a:p>
          <a:p>
            <a:pPr lvl="1"/>
            <a:r>
              <a:rPr lang="cs-CZ" dirty="0"/>
              <a:t>oba dva geny vložit do jaderného genomu rostliny</a:t>
            </a:r>
          </a:p>
          <a:p>
            <a:pPr lvl="1"/>
            <a:r>
              <a:rPr lang="cs-CZ" dirty="0"/>
              <a:t>dobrý zobrazovací postup pro nalezení úspěšné inzerce</a:t>
            </a:r>
          </a:p>
        </p:txBody>
      </p:sp>
      <p:pic>
        <p:nvPicPr>
          <p:cNvPr id="4" name="Picture 5" descr="20_03MakingRecombinant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91050" y="1264555"/>
            <a:ext cx="4552950" cy="542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3692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Tvorba </a:t>
            </a:r>
            <a:r>
              <a:rPr lang="cs-CZ" dirty="0" err="1"/>
              <a:t>transgenu</a:t>
            </a:r>
            <a:endParaRPr lang="cs-CZ" dirty="0"/>
          </a:p>
        </p:txBody>
      </p:sp>
      <p:sp>
        <p:nvSpPr>
          <p:cNvPr id="4" name="Rectangle 2"/>
          <p:cNvSpPr>
            <a:spLocks noChangeArrowheads="1"/>
          </p:cNvSpPr>
          <p:nvPr/>
        </p:nvSpPr>
        <p:spPr bwMode="auto">
          <a:xfrm>
            <a:off x="963613" y="1219200"/>
            <a:ext cx="7243762" cy="1655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endParaRPr lang="cs-CZ" altLang="cs-CZ" b="1">
              <a:latin typeface="Arial" charset="0"/>
            </a:endParaRPr>
          </a:p>
        </p:txBody>
      </p:sp>
      <p:sp>
        <p:nvSpPr>
          <p:cNvPr id="5" name="Rectangle 3"/>
          <p:cNvSpPr>
            <a:spLocks noChangeArrowheads="1"/>
          </p:cNvSpPr>
          <p:nvPr/>
        </p:nvSpPr>
        <p:spPr bwMode="auto">
          <a:xfrm>
            <a:off x="1255713" y="2482751"/>
            <a:ext cx="6022975" cy="49213"/>
          </a:xfrm>
          <a:prstGeom prst="rect">
            <a:avLst/>
          </a:prstGeom>
          <a:solidFill>
            <a:srgbClr val="C0C0C0"/>
          </a:solidFill>
          <a:ln w="0">
            <a:solidFill>
              <a:srgbClr val="000000"/>
            </a:solidFill>
            <a:miter lim="800000"/>
            <a:headEnd/>
            <a:tailEnd/>
          </a:ln>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endParaRPr lang="cs-CZ" altLang="cs-CZ"/>
          </a:p>
        </p:txBody>
      </p:sp>
      <p:sp>
        <p:nvSpPr>
          <p:cNvPr id="6" name="Line 4"/>
          <p:cNvSpPr>
            <a:spLocks noChangeShapeType="1"/>
          </p:cNvSpPr>
          <p:nvPr/>
        </p:nvSpPr>
        <p:spPr bwMode="auto">
          <a:xfrm flipH="1">
            <a:off x="4837113" y="1725514"/>
            <a:ext cx="1033462" cy="968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 name="Line 5"/>
          <p:cNvSpPr>
            <a:spLocks noChangeShapeType="1"/>
          </p:cNvSpPr>
          <p:nvPr/>
        </p:nvSpPr>
        <p:spPr bwMode="auto">
          <a:xfrm>
            <a:off x="2522538" y="1712814"/>
            <a:ext cx="407987" cy="1095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 name="Line 6"/>
          <p:cNvSpPr>
            <a:spLocks noChangeShapeType="1"/>
          </p:cNvSpPr>
          <p:nvPr/>
        </p:nvSpPr>
        <p:spPr bwMode="auto">
          <a:xfrm>
            <a:off x="6616700" y="1719164"/>
            <a:ext cx="287338" cy="1031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 name="Line 7"/>
          <p:cNvSpPr>
            <a:spLocks noChangeShapeType="1"/>
          </p:cNvSpPr>
          <p:nvPr/>
        </p:nvSpPr>
        <p:spPr bwMode="auto">
          <a:xfrm flipH="1">
            <a:off x="1979613" y="1706464"/>
            <a:ext cx="398462" cy="115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nvGrpSpPr>
          <p:cNvPr id="10" name="Group 8"/>
          <p:cNvGrpSpPr>
            <a:grpSpLocks/>
          </p:cNvGrpSpPr>
          <p:nvPr/>
        </p:nvGrpSpPr>
        <p:grpSpPr bwMode="auto">
          <a:xfrm>
            <a:off x="1236663" y="2036664"/>
            <a:ext cx="6540500" cy="646112"/>
            <a:chOff x="716" y="852"/>
            <a:chExt cx="4120" cy="407"/>
          </a:xfrm>
        </p:grpSpPr>
        <p:sp>
          <p:nvSpPr>
            <p:cNvPr id="11" name="Freeform 9"/>
            <p:cNvSpPr>
              <a:spLocks/>
            </p:cNvSpPr>
            <p:nvPr/>
          </p:nvSpPr>
          <p:spPr bwMode="auto">
            <a:xfrm>
              <a:off x="1954" y="1036"/>
              <a:ext cx="2186" cy="223"/>
            </a:xfrm>
            <a:custGeom>
              <a:avLst/>
              <a:gdLst>
                <a:gd name="T0" fmla="*/ 2095 w 2186"/>
                <a:gd name="T1" fmla="*/ 223 h 223"/>
                <a:gd name="T2" fmla="*/ 2186 w 2186"/>
                <a:gd name="T3" fmla="*/ 112 h 223"/>
                <a:gd name="T4" fmla="*/ 2095 w 2186"/>
                <a:gd name="T5" fmla="*/ 0 h 223"/>
                <a:gd name="T6" fmla="*/ 2095 w 2186"/>
                <a:gd name="T7" fmla="*/ 50 h 223"/>
                <a:gd name="T8" fmla="*/ 0 w 2186"/>
                <a:gd name="T9" fmla="*/ 50 h 223"/>
                <a:gd name="T10" fmla="*/ 0 w 2186"/>
                <a:gd name="T11" fmla="*/ 173 h 223"/>
                <a:gd name="T12" fmla="*/ 2095 w 2186"/>
                <a:gd name="T13" fmla="*/ 173 h 223"/>
                <a:gd name="T14" fmla="*/ 2095 w 2186"/>
                <a:gd name="T15" fmla="*/ 223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86" h="223">
                  <a:moveTo>
                    <a:pt x="2095" y="223"/>
                  </a:moveTo>
                  <a:lnTo>
                    <a:pt x="2186" y="112"/>
                  </a:lnTo>
                  <a:lnTo>
                    <a:pt x="2095" y="0"/>
                  </a:lnTo>
                  <a:lnTo>
                    <a:pt x="2095" y="50"/>
                  </a:lnTo>
                  <a:lnTo>
                    <a:pt x="0" y="50"/>
                  </a:lnTo>
                  <a:lnTo>
                    <a:pt x="0" y="173"/>
                  </a:lnTo>
                  <a:lnTo>
                    <a:pt x="2095" y="173"/>
                  </a:lnTo>
                  <a:lnTo>
                    <a:pt x="2095" y="223"/>
                  </a:lnTo>
                  <a:close/>
                </a:path>
              </a:pathLst>
            </a:custGeom>
            <a:solidFill>
              <a:srgbClr val="0066CC"/>
            </a:solidFill>
            <a:ln w="0">
              <a:solidFill>
                <a:srgbClr val="000000"/>
              </a:solidFill>
              <a:prstDash val="solid"/>
              <a:round/>
              <a:headEnd/>
              <a:tailEnd/>
            </a:ln>
          </p:spPr>
          <p:txBody>
            <a:bodyPr/>
            <a:lstStyle/>
            <a:p>
              <a:endParaRPr lang="cs-CZ"/>
            </a:p>
          </p:txBody>
        </p:sp>
        <p:sp>
          <p:nvSpPr>
            <p:cNvPr id="12" name="Rectangle 10"/>
            <p:cNvSpPr>
              <a:spLocks noChangeArrowheads="1"/>
            </p:cNvSpPr>
            <p:nvPr/>
          </p:nvSpPr>
          <p:spPr bwMode="auto">
            <a:xfrm>
              <a:off x="2271" y="852"/>
              <a:ext cx="1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US" altLang="cs-CZ" b="1">
                  <a:solidFill>
                    <a:srgbClr val="000000"/>
                  </a:solidFill>
                </a:rPr>
                <a:t>CODING SEQUENCE</a:t>
              </a:r>
              <a:endParaRPr lang="en-US" altLang="cs-CZ" b="1"/>
            </a:p>
          </p:txBody>
        </p:sp>
        <p:sp>
          <p:nvSpPr>
            <p:cNvPr id="13" name="Freeform 11"/>
            <p:cNvSpPr>
              <a:spLocks/>
            </p:cNvSpPr>
            <p:nvPr/>
          </p:nvSpPr>
          <p:spPr bwMode="auto">
            <a:xfrm>
              <a:off x="1742" y="1036"/>
              <a:ext cx="212" cy="223"/>
            </a:xfrm>
            <a:custGeom>
              <a:avLst/>
              <a:gdLst>
                <a:gd name="T0" fmla="*/ 118 w 212"/>
                <a:gd name="T1" fmla="*/ 223 h 223"/>
                <a:gd name="T2" fmla="*/ 212 w 212"/>
                <a:gd name="T3" fmla="*/ 112 h 223"/>
                <a:gd name="T4" fmla="*/ 118 w 212"/>
                <a:gd name="T5" fmla="*/ 0 h 223"/>
                <a:gd name="T6" fmla="*/ 118 w 212"/>
                <a:gd name="T7" fmla="*/ 50 h 223"/>
                <a:gd name="T8" fmla="*/ 0 w 212"/>
                <a:gd name="T9" fmla="*/ 50 h 223"/>
                <a:gd name="T10" fmla="*/ 0 w 212"/>
                <a:gd name="T11" fmla="*/ 173 h 223"/>
                <a:gd name="T12" fmla="*/ 118 w 212"/>
                <a:gd name="T13" fmla="*/ 173 h 223"/>
                <a:gd name="T14" fmla="*/ 118 w 212"/>
                <a:gd name="T15" fmla="*/ 223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 h="223">
                  <a:moveTo>
                    <a:pt x="118" y="223"/>
                  </a:moveTo>
                  <a:lnTo>
                    <a:pt x="212" y="112"/>
                  </a:lnTo>
                  <a:lnTo>
                    <a:pt x="118" y="0"/>
                  </a:lnTo>
                  <a:lnTo>
                    <a:pt x="118" y="50"/>
                  </a:lnTo>
                  <a:lnTo>
                    <a:pt x="0" y="50"/>
                  </a:lnTo>
                  <a:lnTo>
                    <a:pt x="0" y="173"/>
                  </a:lnTo>
                  <a:lnTo>
                    <a:pt x="118" y="173"/>
                  </a:lnTo>
                  <a:lnTo>
                    <a:pt x="118" y="223"/>
                  </a:lnTo>
                  <a:close/>
                </a:path>
              </a:pathLst>
            </a:custGeom>
            <a:solidFill>
              <a:srgbClr val="C040FF"/>
            </a:solidFill>
            <a:ln w="0">
              <a:solidFill>
                <a:srgbClr val="000000"/>
              </a:solidFill>
              <a:prstDash val="solid"/>
              <a:round/>
              <a:headEnd/>
              <a:tailEnd/>
            </a:ln>
          </p:spPr>
          <p:txBody>
            <a:bodyPr/>
            <a:lstStyle/>
            <a:p>
              <a:endParaRPr lang="cs-CZ"/>
            </a:p>
          </p:txBody>
        </p:sp>
        <p:sp>
          <p:nvSpPr>
            <p:cNvPr id="14" name="Rectangle 12"/>
            <p:cNvSpPr>
              <a:spLocks noChangeArrowheads="1"/>
            </p:cNvSpPr>
            <p:nvPr/>
          </p:nvSpPr>
          <p:spPr bwMode="auto">
            <a:xfrm>
              <a:off x="1634" y="872"/>
              <a:ext cx="55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US" altLang="cs-CZ" sz="1600" b="1">
                  <a:solidFill>
                    <a:srgbClr val="000000"/>
                  </a:solidFill>
                </a:rPr>
                <a:t>INTRON</a:t>
              </a:r>
              <a:endParaRPr lang="en-US" altLang="cs-CZ" sz="1600" b="1"/>
            </a:p>
          </p:txBody>
        </p:sp>
        <p:sp>
          <p:nvSpPr>
            <p:cNvPr id="15" name="Freeform 13"/>
            <p:cNvSpPr>
              <a:spLocks/>
            </p:cNvSpPr>
            <p:nvPr/>
          </p:nvSpPr>
          <p:spPr bwMode="auto">
            <a:xfrm>
              <a:off x="4150" y="1036"/>
              <a:ext cx="397" cy="223"/>
            </a:xfrm>
            <a:custGeom>
              <a:avLst/>
              <a:gdLst>
                <a:gd name="T0" fmla="*/ 306 w 397"/>
                <a:gd name="T1" fmla="*/ 223 h 223"/>
                <a:gd name="T2" fmla="*/ 397 w 397"/>
                <a:gd name="T3" fmla="*/ 112 h 223"/>
                <a:gd name="T4" fmla="*/ 306 w 397"/>
                <a:gd name="T5" fmla="*/ 0 h 223"/>
                <a:gd name="T6" fmla="*/ 306 w 397"/>
                <a:gd name="T7" fmla="*/ 50 h 223"/>
                <a:gd name="T8" fmla="*/ 0 w 397"/>
                <a:gd name="T9" fmla="*/ 50 h 223"/>
                <a:gd name="T10" fmla="*/ 0 w 397"/>
                <a:gd name="T11" fmla="*/ 173 h 223"/>
                <a:gd name="T12" fmla="*/ 306 w 397"/>
                <a:gd name="T13" fmla="*/ 173 h 223"/>
                <a:gd name="T14" fmla="*/ 306 w 397"/>
                <a:gd name="T15" fmla="*/ 223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7" h="223">
                  <a:moveTo>
                    <a:pt x="306" y="223"/>
                  </a:moveTo>
                  <a:lnTo>
                    <a:pt x="397" y="112"/>
                  </a:lnTo>
                  <a:lnTo>
                    <a:pt x="306" y="0"/>
                  </a:lnTo>
                  <a:lnTo>
                    <a:pt x="306" y="50"/>
                  </a:lnTo>
                  <a:lnTo>
                    <a:pt x="0" y="50"/>
                  </a:lnTo>
                  <a:lnTo>
                    <a:pt x="0" y="173"/>
                  </a:lnTo>
                  <a:lnTo>
                    <a:pt x="306" y="173"/>
                  </a:lnTo>
                  <a:lnTo>
                    <a:pt x="306" y="223"/>
                  </a:lnTo>
                  <a:close/>
                </a:path>
              </a:pathLst>
            </a:custGeom>
            <a:solidFill>
              <a:srgbClr val="FF0000"/>
            </a:solidFill>
            <a:ln w="0">
              <a:solidFill>
                <a:srgbClr val="000000"/>
              </a:solidFill>
              <a:prstDash val="solid"/>
              <a:round/>
              <a:headEnd/>
              <a:tailEnd/>
            </a:ln>
          </p:spPr>
          <p:txBody>
            <a:bodyPr/>
            <a:lstStyle/>
            <a:p>
              <a:endParaRPr lang="cs-CZ"/>
            </a:p>
          </p:txBody>
        </p:sp>
        <p:sp>
          <p:nvSpPr>
            <p:cNvPr id="16" name="Rectangle 14"/>
            <p:cNvSpPr>
              <a:spLocks noChangeArrowheads="1"/>
            </p:cNvSpPr>
            <p:nvPr/>
          </p:nvSpPr>
          <p:spPr bwMode="auto">
            <a:xfrm>
              <a:off x="4050" y="866"/>
              <a:ext cx="78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US" altLang="cs-CZ" sz="1600" b="1"/>
                <a:t>poly A signal</a:t>
              </a:r>
            </a:p>
          </p:txBody>
        </p:sp>
        <p:sp>
          <p:nvSpPr>
            <p:cNvPr id="17" name="Freeform 15"/>
            <p:cNvSpPr>
              <a:spLocks/>
            </p:cNvSpPr>
            <p:nvPr/>
          </p:nvSpPr>
          <p:spPr bwMode="auto">
            <a:xfrm>
              <a:off x="753" y="1036"/>
              <a:ext cx="989" cy="223"/>
            </a:xfrm>
            <a:custGeom>
              <a:avLst/>
              <a:gdLst>
                <a:gd name="T0" fmla="*/ 898 w 989"/>
                <a:gd name="T1" fmla="*/ 223 h 223"/>
                <a:gd name="T2" fmla="*/ 989 w 989"/>
                <a:gd name="T3" fmla="*/ 112 h 223"/>
                <a:gd name="T4" fmla="*/ 898 w 989"/>
                <a:gd name="T5" fmla="*/ 0 h 223"/>
                <a:gd name="T6" fmla="*/ 898 w 989"/>
                <a:gd name="T7" fmla="*/ 50 h 223"/>
                <a:gd name="T8" fmla="*/ 0 w 989"/>
                <a:gd name="T9" fmla="*/ 50 h 223"/>
                <a:gd name="T10" fmla="*/ 0 w 989"/>
                <a:gd name="T11" fmla="*/ 173 h 223"/>
                <a:gd name="T12" fmla="*/ 898 w 989"/>
                <a:gd name="T13" fmla="*/ 173 h 223"/>
                <a:gd name="T14" fmla="*/ 898 w 989"/>
                <a:gd name="T15" fmla="*/ 223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 h="223">
                  <a:moveTo>
                    <a:pt x="898" y="223"/>
                  </a:moveTo>
                  <a:lnTo>
                    <a:pt x="989" y="112"/>
                  </a:lnTo>
                  <a:lnTo>
                    <a:pt x="898" y="0"/>
                  </a:lnTo>
                  <a:lnTo>
                    <a:pt x="898" y="50"/>
                  </a:lnTo>
                  <a:lnTo>
                    <a:pt x="0" y="50"/>
                  </a:lnTo>
                  <a:lnTo>
                    <a:pt x="0" y="173"/>
                  </a:lnTo>
                  <a:lnTo>
                    <a:pt x="898" y="173"/>
                  </a:lnTo>
                  <a:lnTo>
                    <a:pt x="898" y="223"/>
                  </a:lnTo>
                  <a:close/>
                </a:path>
              </a:pathLst>
            </a:custGeom>
            <a:solidFill>
              <a:srgbClr val="33FF00"/>
            </a:solidFill>
            <a:ln w="0">
              <a:solidFill>
                <a:srgbClr val="000000"/>
              </a:solidFill>
              <a:prstDash val="solid"/>
              <a:round/>
              <a:headEnd/>
              <a:tailEnd/>
            </a:ln>
          </p:spPr>
          <p:txBody>
            <a:bodyPr/>
            <a:lstStyle/>
            <a:p>
              <a:endParaRPr lang="cs-CZ"/>
            </a:p>
          </p:txBody>
        </p:sp>
        <p:sp>
          <p:nvSpPr>
            <p:cNvPr id="18" name="Rectangle 16"/>
            <p:cNvSpPr>
              <a:spLocks noChangeArrowheads="1"/>
            </p:cNvSpPr>
            <p:nvPr/>
          </p:nvSpPr>
          <p:spPr bwMode="auto">
            <a:xfrm>
              <a:off x="716" y="858"/>
              <a:ext cx="90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US" altLang="cs-CZ" b="1">
                  <a:solidFill>
                    <a:srgbClr val="000000"/>
                  </a:solidFill>
                </a:rPr>
                <a:t>PROMOTER</a:t>
              </a:r>
              <a:endParaRPr lang="en-US" altLang="cs-CZ" b="1"/>
            </a:p>
          </p:txBody>
        </p:sp>
      </p:grpSp>
      <p:sp>
        <p:nvSpPr>
          <p:cNvPr id="19" name="Line 17"/>
          <p:cNvSpPr>
            <a:spLocks noChangeShapeType="1"/>
          </p:cNvSpPr>
          <p:nvPr/>
        </p:nvSpPr>
        <p:spPr bwMode="auto">
          <a:xfrm>
            <a:off x="1504950" y="1731864"/>
            <a:ext cx="1588" cy="371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0" name="Line 18"/>
          <p:cNvSpPr>
            <a:spLocks noChangeShapeType="1"/>
          </p:cNvSpPr>
          <p:nvPr/>
        </p:nvSpPr>
        <p:spPr bwMode="auto">
          <a:xfrm>
            <a:off x="1516063" y="1731864"/>
            <a:ext cx="1587" cy="371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 name="Line 19"/>
          <p:cNvSpPr>
            <a:spLocks noChangeShapeType="1"/>
          </p:cNvSpPr>
          <p:nvPr/>
        </p:nvSpPr>
        <p:spPr bwMode="auto">
          <a:xfrm>
            <a:off x="1493838" y="1731864"/>
            <a:ext cx="1587" cy="371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 name="Line 20"/>
          <p:cNvSpPr>
            <a:spLocks noChangeShapeType="1"/>
          </p:cNvSpPr>
          <p:nvPr/>
        </p:nvSpPr>
        <p:spPr bwMode="auto">
          <a:xfrm>
            <a:off x="1560513" y="1731864"/>
            <a:ext cx="1587" cy="371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3" name="Line 21"/>
          <p:cNvSpPr>
            <a:spLocks noChangeShapeType="1"/>
          </p:cNvSpPr>
          <p:nvPr/>
        </p:nvSpPr>
        <p:spPr bwMode="auto">
          <a:xfrm>
            <a:off x="1947863" y="1731864"/>
            <a:ext cx="1587" cy="371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4" name="Line 22"/>
          <p:cNvSpPr>
            <a:spLocks noChangeShapeType="1"/>
          </p:cNvSpPr>
          <p:nvPr/>
        </p:nvSpPr>
        <p:spPr bwMode="auto">
          <a:xfrm>
            <a:off x="1549400" y="1731864"/>
            <a:ext cx="1588" cy="371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5" name="Line 23"/>
          <p:cNvSpPr>
            <a:spLocks noChangeShapeType="1"/>
          </p:cNvSpPr>
          <p:nvPr/>
        </p:nvSpPr>
        <p:spPr bwMode="auto">
          <a:xfrm>
            <a:off x="1504950" y="1731864"/>
            <a:ext cx="1588" cy="371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6" name="Line 24"/>
          <p:cNvSpPr>
            <a:spLocks noChangeShapeType="1"/>
          </p:cNvSpPr>
          <p:nvPr/>
        </p:nvSpPr>
        <p:spPr bwMode="auto">
          <a:xfrm>
            <a:off x="1504950" y="1731864"/>
            <a:ext cx="1588" cy="371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7" name="Line 25"/>
          <p:cNvSpPr>
            <a:spLocks noChangeShapeType="1"/>
          </p:cNvSpPr>
          <p:nvPr/>
        </p:nvSpPr>
        <p:spPr bwMode="auto">
          <a:xfrm>
            <a:off x="4500563" y="1731864"/>
            <a:ext cx="1587" cy="371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9" name="Text Box 28"/>
          <p:cNvSpPr txBox="1">
            <a:spLocks noChangeArrowheads="1"/>
          </p:cNvSpPr>
          <p:nvPr/>
        </p:nvSpPr>
        <p:spPr bwMode="auto">
          <a:xfrm>
            <a:off x="3595688" y="2571651"/>
            <a:ext cx="1943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US" altLang="cs-CZ" b="1"/>
              <a:t>Plant Transgene</a:t>
            </a:r>
          </a:p>
        </p:txBody>
      </p:sp>
      <p:grpSp>
        <p:nvGrpSpPr>
          <p:cNvPr id="30" name="Group 29"/>
          <p:cNvGrpSpPr>
            <a:grpSpLocks/>
          </p:cNvGrpSpPr>
          <p:nvPr/>
        </p:nvGrpSpPr>
        <p:grpSpPr bwMode="auto">
          <a:xfrm>
            <a:off x="990600" y="4903689"/>
            <a:ext cx="2743200" cy="855662"/>
            <a:chOff x="624" y="3027"/>
            <a:chExt cx="1728" cy="539"/>
          </a:xfrm>
        </p:grpSpPr>
        <p:sp>
          <p:nvSpPr>
            <p:cNvPr id="31" name="Text Box 30"/>
            <p:cNvSpPr txBox="1">
              <a:spLocks noChangeArrowheads="1"/>
            </p:cNvSpPr>
            <p:nvPr/>
          </p:nvSpPr>
          <p:spPr bwMode="auto">
            <a:xfrm>
              <a:off x="624" y="3027"/>
              <a:ext cx="1520" cy="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US" altLang="cs-CZ" b="1"/>
                <a:t>bacterial genes</a:t>
              </a:r>
            </a:p>
            <a:p>
              <a:pPr lvl="1" eaLnBrk="1" hangingPunct="1">
                <a:buFontTx/>
                <a:buChar char="•"/>
              </a:pPr>
              <a:r>
                <a:rPr lang="en-US" altLang="cs-CZ" sz="1600" b="1"/>
                <a:t>antibiotic marker</a:t>
              </a:r>
            </a:p>
            <a:p>
              <a:pPr lvl="1" eaLnBrk="1" hangingPunct="1">
                <a:buFontTx/>
                <a:buChar char="•"/>
              </a:pPr>
              <a:r>
                <a:rPr lang="en-US" altLang="cs-CZ" sz="1600" b="1"/>
                <a:t>replication origin</a:t>
              </a:r>
            </a:p>
          </p:txBody>
        </p:sp>
        <p:sp>
          <p:nvSpPr>
            <p:cNvPr id="32" name="Line 31"/>
            <p:cNvSpPr>
              <a:spLocks noChangeShapeType="1"/>
            </p:cNvSpPr>
            <p:nvPr/>
          </p:nvSpPr>
          <p:spPr bwMode="auto">
            <a:xfrm flipV="1">
              <a:off x="2064" y="3120"/>
              <a:ext cx="96"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 name="Line 32"/>
            <p:cNvSpPr>
              <a:spLocks noChangeShapeType="1"/>
            </p:cNvSpPr>
            <p:nvPr/>
          </p:nvSpPr>
          <p:spPr bwMode="auto">
            <a:xfrm>
              <a:off x="2112" y="3456"/>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34" name="Group 33"/>
          <p:cNvGrpSpPr>
            <a:grpSpLocks/>
          </p:cNvGrpSpPr>
          <p:nvPr/>
        </p:nvGrpSpPr>
        <p:grpSpPr bwMode="auto">
          <a:xfrm>
            <a:off x="1312863" y="2609751"/>
            <a:ext cx="5849937" cy="3319463"/>
            <a:chOff x="827" y="1582"/>
            <a:chExt cx="3685" cy="2091"/>
          </a:xfrm>
        </p:grpSpPr>
        <p:pic>
          <p:nvPicPr>
            <p:cNvPr id="35"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 y="1996"/>
              <a:ext cx="1680" cy="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Line 35"/>
            <p:cNvSpPr>
              <a:spLocks noChangeShapeType="1"/>
            </p:cNvSpPr>
            <p:nvPr/>
          </p:nvSpPr>
          <p:spPr bwMode="auto">
            <a:xfrm>
              <a:off x="2112" y="2256"/>
              <a:ext cx="192"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 name="Text Box 36"/>
            <p:cNvSpPr txBox="1">
              <a:spLocks noChangeArrowheads="1"/>
            </p:cNvSpPr>
            <p:nvPr/>
          </p:nvSpPr>
          <p:spPr bwMode="auto">
            <a:xfrm>
              <a:off x="892" y="2075"/>
              <a:ext cx="130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US" altLang="cs-CZ" b="1"/>
                <a:t>Plant Selectable </a:t>
              </a:r>
            </a:p>
            <a:p>
              <a:pPr eaLnBrk="1" hangingPunct="1"/>
              <a:r>
                <a:rPr lang="en-US" altLang="cs-CZ" b="1"/>
                <a:t>  Marker Gene</a:t>
              </a:r>
            </a:p>
          </p:txBody>
        </p:sp>
        <p:sp>
          <p:nvSpPr>
            <p:cNvPr id="38" name="Text Box 37"/>
            <p:cNvSpPr txBox="1">
              <a:spLocks noChangeArrowheads="1"/>
            </p:cNvSpPr>
            <p:nvPr/>
          </p:nvSpPr>
          <p:spPr bwMode="auto">
            <a:xfrm>
              <a:off x="2304" y="2575"/>
              <a:ext cx="130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US" altLang="cs-CZ" sz="2400" b="1"/>
                <a:t>Plasmid DNA</a:t>
              </a:r>
            </a:p>
            <a:p>
              <a:pPr eaLnBrk="1" hangingPunct="1"/>
              <a:r>
                <a:rPr lang="en-US" altLang="cs-CZ" sz="2400" b="1"/>
                <a:t>  Construct</a:t>
              </a:r>
            </a:p>
          </p:txBody>
        </p:sp>
        <p:sp>
          <p:nvSpPr>
            <p:cNvPr id="39" name="Line 38"/>
            <p:cNvSpPr>
              <a:spLocks noChangeShapeType="1"/>
            </p:cNvSpPr>
            <p:nvPr/>
          </p:nvSpPr>
          <p:spPr bwMode="auto">
            <a:xfrm>
              <a:off x="827" y="1582"/>
              <a:ext cx="1957" cy="434"/>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 name="Line 39"/>
            <p:cNvSpPr>
              <a:spLocks noChangeShapeType="1"/>
            </p:cNvSpPr>
            <p:nvPr/>
          </p:nvSpPr>
          <p:spPr bwMode="auto">
            <a:xfrm flipH="1">
              <a:off x="3744" y="1641"/>
              <a:ext cx="768" cy="903"/>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41" name="Text Box 40"/>
          <p:cNvSpPr txBox="1">
            <a:spLocks noChangeArrowheads="1"/>
          </p:cNvSpPr>
          <p:nvPr/>
        </p:nvSpPr>
        <p:spPr bwMode="auto">
          <a:xfrm>
            <a:off x="1258888" y="1412776"/>
            <a:ext cx="1963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US" altLang="cs-CZ" b="1"/>
              <a:t>ON/OFF Switch</a:t>
            </a:r>
          </a:p>
        </p:txBody>
      </p:sp>
      <p:sp>
        <p:nvSpPr>
          <p:cNvPr id="42" name="Text Box 41"/>
          <p:cNvSpPr txBox="1">
            <a:spLocks noChangeArrowheads="1"/>
          </p:cNvSpPr>
          <p:nvPr/>
        </p:nvSpPr>
        <p:spPr bwMode="auto">
          <a:xfrm>
            <a:off x="3929063" y="1414364"/>
            <a:ext cx="174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US" altLang="cs-CZ" b="1"/>
              <a:t>Makes Protein</a:t>
            </a:r>
          </a:p>
        </p:txBody>
      </p:sp>
      <p:sp>
        <p:nvSpPr>
          <p:cNvPr id="43" name="Text Box 42"/>
          <p:cNvSpPr txBox="1">
            <a:spLocks noChangeArrowheads="1"/>
          </p:cNvSpPr>
          <p:nvPr/>
        </p:nvSpPr>
        <p:spPr bwMode="auto">
          <a:xfrm>
            <a:off x="6432550" y="1414364"/>
            <a:ext cx="1158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US" altLang="cs-CZ" b="1"/>
              <a:t>stop sign</a:t>
            </a:r>
          </a:p>
        </p:txBody>
      </p:sp>
    </p:spTree>
    <p:extLst>
      <p:ext uri="{BB962C8B-B14F-4D97-AF65-F5344CB8AC3E}">
        <p14:creationId xmlns:p14="http://schemas.microsoft.com/office/powerpoint/2010/main" val="102848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838200"/>
          </a:xfrm>
        </p:spPr>
        <p:txBody>
          <a:bodyPr/>
          <a:lstStyle/>
          <a:p>
            <a:pPr eaLnBrk="1" hangingPunct="1"/>
            <a:r>
              <a:rPr lang="cs-CZ" altLang="cs-CZ" b="1" dirty="0">
                <a:solidFill>
                  <a:srgbClr val="006600"/>
                </a:solidFill>
              </a:rPr>
              <a:t>Klonování do </a:t>
            </a:r>
            <a:r>
              <a:rPr lang="cs-CZ" altLang="cs-CZ" b="1" dirty="0" err="1">
                <a:solidFill>
                  <a:srgbClr val="006600"/>
                </a:solidFill>
              </a:rPr>
              <a:t>plasmidu</a:t>
            </a:r>
            <a:endParaRPr lang="en-US" altLang="cs-CZ" b="1" dirty="0">
              <a:solidFill>
                <a:srgbClr val="006600"/>
              </a:solidFill>
            </a:endParaRPr>
          </a:p>
        </p:txBody>
      </p:sp>
      <p:pic>
        <p:nvPicPr>
          <p:cNvPr id="23556" name="Picture 5" descr="PLASMI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55776" y="980728"/>
            <a:ext cx="44196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476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Jak dostat DNA do buňky?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18140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457484" y="581015"/>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kumimoji="1" lang="cs-CZ" altLang="cs-CZ" sz="3200" dirty="0">
                <a:solidFill>
                  <a:srgbClr val="0000FF"/>
                </a:solidFill>
                <a:latin typeface="Arial" panose="020B0604020202020204" pitchFamily="34" charset="0"/>
              </a:rPr>
              <a:t>Metody transformace (vnášení DNA)</a:t>
            </a:r>
          </a:p>
        </p:txBody>
      </p:sp>
      <p:sp>
        <p:nvSpPr>
          <p:cNvPr id="19459" name="Text Box 3"/>
          <p:cNvSpPr txBox="1">
            <a:spLocks noChangeArrowheads="1"/>
          </p:cNvSpPr>
          <p:nvPr/>
        </p:nvSpPr>
        <p:spPr bwMode="auto">
          <a:xfrm>
            <a:off x="900113" y="1989138"/>
            <a:ext cx="12239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400">
                <a:solidFill>
                  <a:srgbClr val="0000FF"/>
                </a:solidFill>
                <a:latin typeface="Arial" panose="020B0604020202020204" pitchFamily="34" charset="0"/>
              </a:rPr>
              <a:t>přímé</a:t>
            </a:r>
            <a:endParaRPr lang="cs-CZ" altLang="cs-CZ" sz="2400" b="0">
              <a:solidFill>
                <a:srgbClr val="0000FF"/>
              </a:solidFill>
              <a:latin typeface="Arial" panose="020B0604020202020204" pitchFamily="34" charset="0"/>
            </a:endParaRPr>
          </a:p>
        </p:txBody>
      </p:sp>
      <p:sp>
        <p:nvSpPr>
          <p:cNvPr id="19460" name="Text Box 4"/>
          <p:cNvSpPr txBox="1">
            <a:spLocks noChangeArrowheads="1"/>
          </p:cNvSpPr>
          <p:nvPr/>
        </p:nvSpPr>
        <p:spPr bwMode="auto">
          <a:xfrm>
            <a:off x="683568" y="3679826"/>
            <a:ext cx="372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400" dirty="0">
                <a:solidFill>
                  <a:srgbClr val="0000FF"/>
                </a:solidFill>
                <a:latin typeface="Arial" panose="020B0604020202020204" pitchFamily="34" charset="0"/>
              </a:rPr>
              <a:t>nepřímé</a:t>
            </a:r>
            <a:r>
              <a:rPr lang="cs-CZ" altLang="cs-CZ" sz="2400" b="0" dirty="0">
                <a:solidFill>
                  <a:srgbClr val="0000FF"/>
                </a:solidFill>
                <a:latin typeface="Arial" panose="020B0604020202020204" pitchFamily="34" charset="0"/>
              </a:rPr>
              <a:t> - pomocí vektorů</a:t>
            </a:r>
          </a:p>
        </p:txBody>
      </p:sp>
      <p:sp>
        <p:nvSpPr>
          <p:cNvPr id="19461" name="Text Box 5"/>
          <p:cNvSpPr txBox="1">
            <a:spLocks noChangeArrowheads="1"/>
          </p:cNvSpPr>
          <p:nvPr/>
        </p:nvSpPr>
        <p:spPr bwMode="auto">
          <a:xfrm>
            <a:off x="2913708" y="1387465"/>
            <a:ext cx="38227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000" dirty="0" err="1">
                <a:latin typeface="Arial" panose="020B0604020202020204" pitchFamily="34" charset="0"/>
              </a:rPr>
              <a:t>lipozómy</a:t>
            </a:r>
            <a:r>
              <a:rPr lang="cs-CZ" altLang="cs-CZ" sz="2000" dirty="0">
                <a:latin typeface="Arial" panose="020B0604020202020204" pitchFamily="34" charset="0"/>
              </a:rPr>
              <a:t> uzavírající DNA</a:t>
            </a:r>
          </a:p>
          <a:p>
            <a:r>
              <a:rPr lang="cs-CZ" altLang="cs-CZ" sz="2000" dirty="0" err="1">
                <a:latin typeface="Arial" panose="020B0604020202020204" pitchFamily="34" charset="0"/>
              </a:rPr>
              <a:t>elektroporace</a:t>
            </a:r>
            <a:endParaRPr lang="cs-CZ" altLang="cs-CZ" sz="2000" dirty="0">
              <a:latin typeface="Arial" panose="020B0604020202020204" pitchFamily="34" charset="0"/>
            </a:endParaRPr>
          </a:p>
          <a:p>
            <a:r>
              <a:rPr lang="cs-CZ" altLang="cs-CZ" sz="2000" dirty="0" err="1">
                <a:latin typeface="Arial" panose="020B0604020202020204" pitchFamily="34" charset="0"/>
              </a:rPr>
              <a:t>mikroinjekce</a:t>
            </a:r>
            <a:r>
              <a:rPr lang="cs-CZ" altLang="cs-CZ" sz="2000" dirty="0">
                <a:latin typeface="Arial" panose="020B0604020202020204" pitchFamily="34" charset="0"/>
              </a:rPr>
              <a:t> DNA do jádra</a:t>
            </a:r>
          </a:p>
          <a:p>
            <a:r>
              <a:rPr lang="cs-CZ" altLang="cs-CZ" sz="2000" dirty="0">
                <a:solidFill>
                  <a:srgbClr val="FF0000"/>
                </a:solidFill>
                <a:latin typeface="Arial" panose="020B0604020202020204" pitchFamily="34" charset="0"/>
              </a:rPr>
              <a:t>bombardování </a:t>
            </a:r>
            <a:r>
              <a:rPr lang="cs-CZ" altLang="cs-CZ" sz="2000" dirty="0" err="1">
                <a:solidFill>
                  <a:srgbClr val="FF0000"/>
                </a:solidFill>
                <a:latin typeface="Arial" panose="020B0604020202020204" pitchFamily="34" charset="0"/>
              </a:rPr>
              <a:t>mikroprojektily</a:t>
            </a:r>
            <a:endParaRPr lang="cs-CZ" altLang="cs-CZ" sz="2000" dirty="0">
              <a:solidFill>
                <a:srgbClr val="FF0000"/>
              </a:solidFill>
              <a:latin typeface="Arial" panose="020B0604020202020204" pitchFamily="34" charset="0"/>
            </a:endParaRPr>
          </a:p>
          <a:p>
            <a:r>
              <a:rPr lang="cs-CZ" altLang="cs-CZ" sz="2000" dirty="0">
                <a:latin typeface="Arial" panose="020B0604020202020204" pitchFamily="34" charset="0"/>
              </a:rPr>
              <a:t>vakuová infiltrace</a:t>
            </a:r>
          </a:p>
          <a:p>
            <a:r>
              <a:rPr lang="cs-CZ" altLang="cs-CZ" sz="2000" dirty="0">
                <a:latin typeface="Arial" panose="020B0604020202020204" pitchFamily="34" charset="0"/>
              </a:rPr>
              <a:t>s použitím </a:t>
            </a:r>
            <a:r>
              <a:rPr lang="cs-CZ" altLang="cs-CZ" sz="2000" dirty="0" err="1">
                <a:latin typeface="Arial" panose="020B0604020202020204" pitchFamily="34" charset="0"/>
              </a:rPr>
              <a:t>nanovláken</a:t>
            </a:r>
            <a:endParaRPr lang="cs-CZ" altLang="cs-CZ" sz="2000" dirty="0">
              <a:latin typeface="Arial" panose="020B0604020202020204" pitchFamily="34" charset="0"/>
            </a:endParaRPr>
          </a:p>
        </p:txBody>
      </p:sp>
      <p:sp>
        <p:nvSpPr>
          <p:cNvPr id="19462" name="Text Box 6"/>
          <p:cNvSpPr txBox="1">
            <a:spLocks noChangeArrowheads="1"/>
          </p:cNvSpPr>
          <p:nvPr/>
        </p:nvSpPr>
        <p:spPr bwMode="auto">
          <a:xfrm>
            <a:off x="4648200" y="3656013"/>
            <a:ext cx="420820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cs typeface="Arial" panose="020B0604020202020204" pitchFamily="34" charset="0"/>
              </a:defRPr>
            </a:lvl1pPr>
            <a:lvl2pPr marL="742950" indent="-285750">
              <a:defRPr sz="2800" b="1">
                <a:solidFill>
                  <a:schemeClr val="tx1"/>
                </a:solidFill>
                <a:latin typeface="Times New Roman" panose="02020603050405020304" pitchFamily="18" charset="0"/>
                <a:cs typeface="Arial" panose="020B0604020202020204" pitchFamily="34" charset="0"/>
              </a:defRPr>
            </a:lvl2pPr>
            <a:lvl3pPr marL="1143000" indent="-228600">
              <a:defRPr sz="2800" b="1">
                <a:solidFill>
                  <a:schemeClr val="tx1"/>
                </a:solidFill>
                <a:latin typeface="Times New Roman" panose="02020603050405020304" pitchFamily="18" charset="0"/>
                <a:cs typeface="Arial" panose="020B0604020202020204" pitchFamily="34" charset="0"/>
              </a:defRPr>
            </a:lvl3pPr>
            <a:lvl4pPr marL="1600200" indent="-228600">
              <a:defRPr sz="2800" b="1">
                <a:solidFill>
                  <a:schemeClr val="tx1"/>
                </a:solidFill>
                <a:latin typeface="Times New Roman" panose="02020603050405020304" pitchFamily="18" charset="0"/>
                <a:cs typeface="Arial" panose="020B0604020202020204" pitchFamily="34" charset="0"/>
              </a:defRPr>
            </a:lvl4pPr>
            <a:lvl5pPr marL="2057400" indent="-228600">
              <a:defRPr sz="28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Arial" panose="020B0604020202020204" pitchFamily="34" charset="0"/>
              </a:defRPr>
            </a:lvl9pPr>
          </a:lstStyle>
          <a:p>
            <a:r>
              <a:rPr lang="cs-CZ" altLang="cs-CZ" sz="2400" i="1" dirty="0" err="1">
                <a:solidFill>
                  <a:srgbClr val="FF0000"/>
                </a:solidFill>
                <a:latin typeface="Arial" panose="020B0604020202020204" pitchFamily="34" charset="0"/>
              </a:rPr>
              <a:t>Agrobacterium</a:t>
            </a:r>
            <a:r>
              <a:rPr lang="cs-CZ" altLang="cs-CZ" sz="2400" dirty="0">
                <a:solidFill>
                  <a:srgbClr val="FF0000"/>
                </a:solidFill>
                <a:latin typeface="Arial" panose="020B0604020202020204" pitchFamily="34" charset="0"/>
              </a:rPr>
              <a:t> </a:t>
            </a:r>
            <a:r>
              <a:rPr lang="cs-CZ" altLang="cs-CZ" sz="2400" dirty="0">
                <a:latin typeface="Arial" panose="020B0604020202020204" pitchFamily="34" charset="0"/>
              </a:rPr>
              <a:t>(</a:t>
            </a:r>
            <a:r>
              <a:rPr lang="cs-CZ" altLang="cs-CZ" sz="2400" dirty="0" err="1">
                <a:latin typeface="Arial" panose="020B0604020202020204" pitchFamily="34" charset="0"/>
              </a:rPr>
              <a:t>plazmidy</a:t>
            </a:r>
            <a:r>
              <a:rPr lang="cs-CZ" altLang="cs-CZ" sz="2400" dirty="0">
                <a:latin typeface="Arial" panose="020B0604020202020204" pitchFamily="34" charset="0"/>
              </a:rPr>
              <a:t>)</a:t>
            </a:r>
          </a:p>
          <a:p>
            <a:r>
              <a:rPr lang="cs-CZ" altLang="cs-CZ" sz="2400" dirty="0">
                <a:latin typeface="Arial" panose="020B0604020202020204" pitchFamily="34" charset="0"/>
              </a:rPr>
              <a:t>rostlinné viry</a:t>
            </a:r>
          </a:p>
          <a:p>
            <a:r>
              <a:rPr lang="cs-CZ" altLang="cs-CZ" sz="2400" dirty="0">
                <a:latin typeface="Arial" panose="020B0604020202020204" pitchFamily="34" charset="0"/>
              </a:rPr>
              <a:t>modifikovaný bakteriofág </a:t>
            </a:r>
            <a:r>
              <a:rPr lang="cs-CZ" altLang="cs-CZ" sz="2400" dirty="0">
                <a:latin typeface="Symbol" panose="05050102010706020507" pitchFamily="18" charset="2"/>
              </a:rPr>
              <a:t>L</a:t>
            </a:r>
          </a:p>
        </p:txBody>
      </p:sp>
    </p:spTree>
    <p:extLst>
      <p:ext uri="{BB962C8B-B14F-4D97-AF65-F5344CB8AC3E}">
        <p14:creationId xmlns:p14="http://schemas.microsoft.com/office/powerpoint/2010/main" val="31209284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dissolve">
                                      <p:cBhvr>
                                        <p:cTn id="12" dur="500"/>
                                        <p:tgtEl>
                                          <p:spTgt spid="194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dissolve">
                                      <p:cBhvr>
                                        <p:cTn id="17" dur="500"/>
                                        <p:tgtEl>
                                          <p:spTgt spid="194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dissolve">
                                      <p:cBhvr>
                                        <p:cTn id="2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0" grpId="0" autoUpdateAnimBg="0"/>
      <p:bldP spid="19461" grpId="0" autoUpdateAnimBg="0"/>
      <p:bldP spid="19462" grpId="0" autoUpdateAnimBg="0"/>
    </p:bldLst>
  </p:timing>
</p:sld>
</file>

<file path=ppt/theme/theme1.xml><?xml version="1.0" encoding="utf-8"?>
<a:theme xmlns:a="http://schemas.openxmlformats.org/drawingml/2006/main" name="2_ASM_Flint_Vol1_Chapter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1725</Words>
  <Application>Microsoft Office PowerPoint</Application>
  <PresentationFormat>Předvádění na obrazovce (4:3)</PresentationFormat>
  <Paragraphs>214</Paragraphs>
  <Slides>32</Slides>
  <Notes>11</Notes>
  <HiddenSlides>0</HiddenSlides>
  <MMClips>0</MMClips>
  <ScaleCrop>false</ScaleCrop>
  <HeadingPairs>
    <vt:vector size="8" baseType="variant">
      <vt:variant>
        <vt:lpstr>Použitá písma</vt:lpstr>
      </vt:variant>
      <vt:variant>
        <vt:i4>9</vt:i4>
      </vt:variant>
      <vt:variant>
        <vt:lpstr>Motiv</vt:lpstr>
      </vt:variant>
      <vt:variant>
        <vt:i4>2</vt:i4>
      </vt:variant>
      <vt:variant>
        <vt:lpstr>Vložené servery OLE</vt:lpstr>
      </vt:variant>
      <vt:variant>
        <vt:i4>1</vt:i4>
      </vt:variant>
      <vt:variant>
        <vt:lpstr>Nadpisy snímků</vt:lpstr>
      </vt:variant>
      <vt:variant>
        <vt:i4>32</vt:i4>
      </vt:variant>
    </vt:vector>
  </HeadingPairs>
  <TitlesOfParts>
    <vt:vector size="44" baseType="lpstr">
      <vt:lpstr>Arial</vt:lpstr>
      <vt:lpstr>Calibri</vt:lpstr>
      <vt:lpstr>Century Gothic</vt:lpstr>
      <vt:lpstr>Comic Sans MS</vt:lpstr>
      <vt:lpstr>Symbol</vt:lpstr>
      <vt:lpstr>Tahoma</vt:lpstr>
      <vt:lpstr>Times New Roman</vt:lpstr>
      <vt:lpstr>Wingdings</vt:lpstr>
      <vt:lpstr>Wingdings 3</vt:lpstr>
      <vt:lpstr>2_ASM_Flint_Vol1_Chapter4</vt:lpstr>
      <vt:lpstr>Stébla</vt:lpstr>
      <vt:lpstr>dokument</vt:lpstr>
      <vt:lpstr>Metody transformace I.  Agrobacterium tumefaciens</vt:lpstr>
      <vt:lpstr>Geneticky modifikované plodiny</vt:lpstr>
      <vt:lpstr>Jak vytvořit transgenní rostlinu?</vt:lpstr>
      <vt:lpstr>Obecné schéma transformace</vt:lpstr>
      <vt:lpstr>Genetická modifikace</vt:lpstr>
      <vt:lpstr>Tvorba transgenu</vt:lpstr>
      <vt:lpstr>Klonování do plasmidu</vt:lpstr>
      <vt:lpstr>Jak dostat DNA do buňky?</vt:lpstr>
      <vt:lpstr>Prezentace aplikace PowerPoint</vt:lpstr>
      <vt:lpstr>Prezentace aplikace PowerPoint</vt:lpstr>
      <vt:lpstr>Agrobacterium tumefaciens</vt:lpstr>
      <vt:lpstr>Prezentace aplikace PowerPoint</vt:lpstr>
      <vt:lpstr>Transformace rostlin Ti plasmidem Agrobacterium tumefaciens</vt:lpstr>
      <vt:lpstr>T-DNA Ti plasmidu (WT)</vt:lpstr>
      <vt:lpstr>Prezentace aplikace PowerPoint</vt:lpstr>
      <vt:lpstr>Prezentace aplikace PowerPoint</vt:lpstr>
      <vt:lpstr>Mechanismus přenosu T-DNA Ti plasmidu intermediární vektor</vt:lpstr>
      <vt:lpstr>Prezentace aplikace PowerPoint</vt:lpstr>
      <vt:lpstr>The binary Ti plasmid system involves using a small T-DNA plasmid and a disarmed (i.e., no T-DNA) Ti plasmid in A. tumefaciens</vt:lpstr>
      <vt:lpstr>Agrobacterium tumefaciens upravený binární vektor LhGR</vt:lpstr>
      <vt:lpstr>Jak dostat GZ do Agrobacterium?</vt:lpstr>
      <vt:lpstr>Příklady způsobu transformace pomocí Agrobacterium</vt:lpstr>
      <vt:lpstr> Agrobacterium rhizogenes </vt:lpstr>
      <vt:lpstr>Agrobacterium</vt:lpstr>
      <vt:lpstr>Jak poznám, že došlo k úspěšné inzerci genu?</vt:lpstr>
      <vt:lpstr>Selekční  a signální markery</vt:lpstr>
      <vt:lpstr>Selekční  a signální markery</vt:lpstr>
      <vt:lpstr> Some plant cell reporter and selectable marker gene systems</vt:lpstr>
      <vt:lpstr>Princip rezistence vůči antibiotikům</vt:lpstr>
      <vt:lpstr>Prezentace aplikace PowerPoint</vt:lpstr>
      <vt:lpstr>Alternativy ke genů pro resistenci k antiobiotikům</vt:lpstr>
      <vt:lpstr>Nevýhoda transgeneze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Agrobacterium tumefaciens</dc:title>
  <dc:creator>uzivatel</dc:creator>
  <cp:lastModifiedBy>Hana Cempírková</cp:lastModifiedBy>
  <cp:revision>77</cp:revision>
  <dcterms:created xsi:type="dcterms:W3CDTF">2017-10-24T10:55:04Z</dcterms:created>
  <dcterms:modified xsi:type="dcterms:W3CDTF">2022-03-16T20:04:16Z</dcterms:modified>
</cp:coreProperties>
</file>