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3" r:id="rId2"/>
    <p:sldId id="323" r:id="rId3"/>
    <p:sldId id="324" r:id="rId4"/>
    <p:sldId id="262" r:id="rId5"/>
    <p:sldId id="327" r:id="rId6"/>
    <p:sldId id="257" r:id="rId7"/>
    <p:sldId id="259" r:id="rId8"/>
    <p:sldId id="329" r:id="rId9"/>
    <p:sldId id="312" r:id="rId10"/>
    <p:sldId id="313" r:id="rId11"/>
    <p:sldId id="281" r:id="rId12"/>
    <p:sldId id="282" r:id="rId13"/>
    <p:sldId id="283" r:id="rId14"/>
    <p:sldId id="284" r:id="rId15"/>
    <p:sldId id="328" r:id="rId16"/>
    <p:sldId id="306" r:id="rId17"/>
    <p:sldId id="267" r:id="rId18"/>
    <p:sldId id="261" r:id="rId19"/>
    <p:sldId id="297" r:id="rId20"/>
    <p:sldId id="311" r:id="rId21"/>
    <p:sldId id="310" r:id="rId22"/>
    <p:sldId id="298" r:id="rId23"/>
    <p:sldId id="265" r:id="rId24"/>
    <p:sldId id="299" r:id="rId25"/>
    <p:sldId id="300" r:id="rId26"/>
    <p:sldId id="301" r:id="rId27"/>
    <p:sldId id="302" r:id="rId28"/>
    <p:sldId id="266" r:id="rId29"/>
    <p:sldId id="268" r:id="rId30"/>
    <p:sldId id="269" r:id="rId31"/>
    <p:sldId id="280" r:id="rId32"/>
    <p:sldId id="285" r:id="rId33"/>
    <p:sldId id="321" r:id="rId34"/>
    <p:sldId id="325" r:id="rId35"/>
    <p:sldId id="309" r:id="rId36"/>
    <p:sldId id="322" r:id="rId37"/>
    <p:sldId id="318" r:id="rId38"/>
    <p:sldId id="295" r:id="rId39"/>
    <p:sldId id="296" r:id="rId40"/>
    <p:sldId id="294" r:id="rId41"/>
    <p:sldId id="270" r:id="rId42"/>
    <p:sldId id="271" r:id="rId43"/>
    <p:sldId id="272" r:id="rId44"/>
    <p:sldId id="317" r:id="rId45"/>
    <p:sldId id="292" r:id="rId46"/>
    <p:sldId id="291" r:id="rId47"/>
    <p:sldId id="278" r:id="rId48"/>
    <p:sldId id="279" r:id="rId49"/>
    <p:sldId id="273" r:id="rId50"/>
    <p:sldId id="274" r:id="rId51"/>
    <p:sldId id="320" r:id="rId52"/>
    <p:sldId id="288" r:id="rId53"/>
    <p:sldId id="287" r:id="rId54"/>
    <p:sldId id="275" r:id="rId55"/>
    <p:sldId id="276" r:id="rId56"/>
    <p:sldId id="286" r:id="rId57"/>
    <p:sldId id="293" r:id="rId58"/>
    <p:sldId id="289" r:id="rId59"/>
    <p:sldId id="290" r:id="rId60"/>
    <p:sldId id="326" r:id="rId61"/>
    <p:sldId id="305" r:id="rId62"/>
    <p:sldId id="319" r:id="rId63"/>
    <p:sldId id="308" r:id="rId64"/>
    <p:sldId id="330" r:id="rId65"/>
    <p:sldId id="314" r:id="rId66"/>
    <p:sldId id="315" r:id="rId67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69" d="100"/>
          <a:sy n="69" d="100"/>
        </p:scale>
        <p:origin x="21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9191D6-8D80-4731-9024-3A1B8BBBBFC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35154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4984F9-9DD1-4CC7-ACD9-C7BE5290540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42637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DDCFA4-498D-4CE2-9563-A70F2B3AB9C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07635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A0CCC46-1A33-49CB-9C51-E99FB1BFC5B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908838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B1A40CA-E535-40FE-90D1-7FCFB4E9D54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61123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414B671-9B50-4112-B7E9-E67A2089D6C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56314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99D2763-3C51-471E-B98A-3DDDDDA204E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42165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EAD639-5CBE-4940-8761-D59266A9792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73855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75309E-6608-4EE6-85B2-C96CCD5C789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27307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A05AF6-59D0-4697-B89A-1C860A6BB05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58231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05743C-19D7-4A60-89AD-2690118DBE1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34898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BF6035-812C-4BD4-B321-86DAE03CEC6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02463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24D7F4-7E8B-485A-85EC-1313514AEA2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7434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A0B041-F5FD-4B28-8CB6-071D87FBBBA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82189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21E4AA-ED59-40AF-BA8B-269FFE2C4B7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3120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7A871A3-A273-4251-ABE3-24E81F82377F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7.w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2276475"/>
            <a:ext cx="7772400" cy="2259013"/>
          </a:xfrm>
        </p:spPr>
        <p:txBody>
          <a:bodyPr anchor="ctr"/>
          <a:lstStyle/>
          <a:p>
            <a:r>
              <a:rPr lang="cs-CZ" altLang="cs-CZ" sz="6600" b="1"/>
              <a:t>Analytické aplikace laserů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Devos20007x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88913"/>
            <a:ext cx="6986587" cy="64404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836613"/>
            <a:ext cx="3814762" cy="1143000"/>
          </a:xfrm>
        </p:spPr>
        <p:txBody>
          <a:bodyPr/>
          <a:lstStyle/>
          <a:p>
            <a:r>
              <a:rPr lang="cs-CZ" altLang="cs-CZ" sz="3600"/>
              <a:t>Analýza zubní skloviny</a:t>
            </a:r>
          </a:p>
        </p:txBody>
      </p:sp>
      <p:pic>
        <p:nvPicPr>
          <p:cNvPr id="27651" name="Picture 3" descr="MediaObjects/s00216-004-2504-6fhc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924175"/>
            <a:ext cx="3875087" cy="340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MediaObjects/10816_2006_9009_Fig19_HTM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005263"/>
            <a:ext cx="4392612" cy="254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1430986290_ef58e7f2c3_b"/>
          <p:cNvPicPr>
            <a:picLocks noChangeAspect="1" noChangeArrowheads="1"/>
          </p:cNvPicPr>
          <p:nvPr>
            <p:ph idx="1"/>
          </p:nvPr>
        </p:nvPicPr>
        <p:blipFill>
          <a:blip r:embed="rId4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333375"/>
            <a:ext cx="2159000" cy="32432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MediaObjects/s00216-004-2504-6fmc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88913"/>
            <a:ext cx="4691062" cy="640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63575" y="1217613"/>
            <a:ext cx="19177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Liniové skeny</a:t>
            </a:r>
          </a:p>
          <a:p>
            <a:endParaRPr lang="cs-CZ" altLang="cs-CZ"/>
          </a:p>
          <a:p>
            <a:r>
              <a:rPr lang="cs-CZ" altLang="cs-CZ"/>
              <a:t>Plošné skeny</a:t>
            </a:r>
          </a:p>
        </p:txBody>
      </p:sp>
      <p:pic>
        <p:nvPicPr>
          <p:cNvPr id="28677" name="Picture 5" descr="b603435g-ga"/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573463"/>
            <a:ext cx="2663825" cy="2278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MC LA-ICP-MS</a:t>
            </a:r>
          </a:p>
        </p:txBody>
      </p:sp>
      <p:pic>
        <p:nvPicPr>
          <p:cNvPr id="29699" name="Picture 3" descr="Bez názv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73238"/>
            <a:ext cx="8229600" cy="42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2662238" cy="1811338"/>
          </a:xfrm>
        </p:spPr>
        <p:txBody>
          <a:bodyPr/>
          <a:lstStyle/>
          <a:p>
            <a:r>
              <a:rPr lang="cs-CZ" altLang="cs-CZ" sz="3600"/>
              <a:t>Analýza izotopových poměrů</a:t>
            </a:r>
          </a:p>
        </p:txBody>
      </p:sp>
      <p:pic>
        <p:nvPicPr>
          <p:cNvPr id="30723" name="Picture 3" descr="Schultheis20044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100" y="404813"/>
            <a:ext cx="4100513" cy="28971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5" name="Picture 5" descr="Schultheis20045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3500438"/>
            <a:ext cx="7451725" cy="3201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684213" y="3068638"/>
            <a:ext cx="2603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Sklo „Art nouveau“</a:t>
            </a:r>
          </a:p>
        </p:txBody>
      </p:sp>
      <p:pic>
        <p:nvPicPr>
          <p:cNvPr id="30728" name="Picture 8" descr="nouveau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3860800"/>
            <a:ext cx="207645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74713"/>
          </a:xfrm>
        </p:spPr>
        <p:txBody>
          <a:bodyPr/>
          <a:lstStyle/>
          <a:p>
            <a:r>
              <a:rPr lang="cs-CZ" altLang="cs-CZ" sz="3600"/>
              <a:t>Ostatní aplikace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981200"/>
            <a:ext cx="8353425" cy="4114800"/>
          </a:xfrm>
        </p:spPr>
        <p:txBody>
          <a:bodyPr/>
          <a:lstStyle/>
          <a:p>
            <a:r>
              <a:rPr lang="cs-CZ" altLang="cs-CZ" sz="2800"/>
              <a:t>Kovové předměty (provenience, technologie)</a:t>
            </a:r>
          </a:p>
          <a:p>
            <a:r>
              <a:rPr lang="cs-CZ" altLang="cs-CZ" sz="2800"/>
              <a:t>Rukopisy a malby (pigmenty)</a:t>
            </a:r>
          </a:p>
          <a:p>
            <a:r>
              <a:rPr lang="cs-CZ" altLang="cs-CZ" sz="2800"/>
              <a:t>Keramika a porcelán</a:t>
            </a:r>
          </a:p>
          <a:p>
            <a:r>
              <a:rPr lang="cs-CZ" altLang="cs-CZ" sz="2800"/>
              <a:t>Drahé kameny (provenience, napodobeniny)</a:t>
            </a:r>
          </a:p>
          <a:p>
            <a:endParaRPr lang="cs-CZ" altLang="cs-CZ" sz="2800"/>
          </a:p>
          <a:p>
            <a:endParaRPr lang="cs-CZ" altLang="cs-CZ" sz="2800"/>
          </a:p>
          <a:p>
            <a:endParaRPr lang="cs-CZ" altLang="cs-CZ" sz="28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4"/>
          <p:cNvSpPr>
            <a:spLocks noChangeArrowheads="1"/>
          </p:cNvSpPr>
          <p:nvPr>
            <p:ph type="title"/>
          </p:nvPr>
        </p:nvSpPr>
        <p:spPr>
          <a:xfrm>
            <a:off x="684213" y="404813"/>
            <a:ext cx="7772400" cy="1143000"/>
          </a:xfrm>
          <a:noFill/>
          <a:ln/>
        </p:spPr>
        <p:txBody>
          <a:bodyPr/>
          <a:lstStyle/>
          <a:p>
            <a:r>
              <a:rPr lang="cs-CZ" altLang="cs-CZ" b="1"/>
              <a:t>Laserová mikropyrolýza</a:t>
            </a:r>
          </a:p>
        </p:txBody>
      </p:sp>
      <p:pic>
        <p:nvPicPr>
          <p:cNvPr id="54278" name="Picture 6" descr="mikropyrol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3376613"/>
            <a:ext cx="4243388" cy="2625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4280" name="Picture 8" descr="mikropyr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205038"/>
            <a:ext cx="4119562" cy="25574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4282" name="Text Box 10"/>
          <p:cNvSpPr txBox="1">
            <a:spLocks noChangeArrowheads="1"/>
          </p:cNvSpPr>
          <p:nvPr/>
        </p:nvSpPr>
        <p:spPr bwMode="auto">
          <a:xfrm>
            <a:off x="5651500" y="5157788"/>
            <a:ext cx="196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Spojení s GC-MS</a:t>
            </a:r>
          </a:p>
        </p:txBody>
      </p:sp>
      <p:sp>
        <p:nvSpPr>
          <p:cNvPr id="54283" name="Text Box 11"/>
          <p:cNvSpPr txBox="1">
            <a:spLocks noChangeArrowheads="1"/>
          </p:cNvSpPr>
          <p:nvPr/>
        </p:nvSpPr>
        <p:spPr bwMode="auto">
          <a:xfrm>
            <a:off x="1116013" y="2205038"/>
            <a:ext cx="2454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Nd:YAG 1064 nm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476250"/>
            <a:ext cx="6192838" cy="5021263"/>
          </a:xfrm>
          <a:noFill/>
          <a:ln/>
        </p:spPr>
      </p:pic>
      <p:pic>
        <p:nvPicPr>
          <p:cNvPr id="13319" name="Picture 7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5780088"/>
            <a:ext cx="7056437" cy="835025"/>
          </a:xfrm>
          <a:noFill/>
          <a:ln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LDI - TOF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95288" y="2060575"/>
            <a:ext cx="365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Desorpce a ionizace laserem</a:t>
            </a:r>
          </a:p>
        </p:txBody>
      </p:sp>
      <p:pic>
        <p:nvPicPr>
          <p:cNvPr id="7172" name="Picture 4" descr="image008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2924175"/>
            <a:ext cx="5327650" cy="3330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79838"/>
            <a:ext cx="36576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6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692150"/>
            <a:ext cx="4660900" cy="567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539750" y="2708275"/>
            <a:ext cx="1733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Pruská modř</a:t>
            </a:r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376238" y="563563"/>
            <a:ext cx="3549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600"/>
              <a:t>Analýza pigmentů</a:t>
            </a:r>
          </a:p>
        </p:txBody>
      </p:sp>
      <p:pic>
        <p:nvPicPr>
          <p:cNvPr id="44041" name="Picture 9" descr="fe_5"/>
          <p:cNvPicPr>
            <a:picLocks noChangeAspect="1" noChangeArrowheads="1"/>
          </p:cNvPicPr>
          <p:nvPr>
            <p:ph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0338" y="1557338"/>
            <a:ext cx="960437" cy="1457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5" name="Rectangle 5"/>
          <p:cNvSpPr>
            <a:spLocks noGrp="1" noChangeArrowheads="1"/>
          </p:cNvSpPr>
          <p:nvPr>
            <p:ph type="title"/>
          </p:nvPr>
        </p:nvSpPr>
        <p:spPr>
          <a:xfrm>
            <a:off x="323850" y="609600"/>
            <a:ext cx="4679950" cy="1955800"/>
          </a:xfrm>
        </p:spPr>
        <p:txBody>
          <a:bodyPr/>
          <a:lstStyle/>
          <a:p>
            <a:r>
              <a:rPr lang="cs-CZ" altLang="cs-CZ" b="1"/>
              <a:t>Vzorkování maleb laserovým paprskem</a:t>
            </a:r>
          </a:p>
        </p:txBody>
      </p:sp>
      <p:pic>
        <p:nvPicPr>
          <p:cNvPr id="107524" name="Picture 4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476250"/>
            <a:ext cx="3546475" cy="4114800"/>
          </a:xfrm>
          <a:noFill/>
          <a:ln/>
        </p:spPr>
      </p:pic>
      <p:sp>
        <p:nvSpPr>
          <p:cNvPr id="107527" name="Text Box 7"/>
          <p:cNvSpPr txBox="1">
            <a:spLocks noChangeArrowheads="1"/>
          </p:cNvSpPr>
          <p:nvPr/>
        </p:nvSpPr>
        <p:spPr bwMode="auto">
          <a:xfrm>
            <a:off x="6084888" y="5013325"/>
            <a:ext cx="2303462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FTIR spektra ablatovaného materiálu při energii laseru 15 mJ a  vzorku odebraného skalpelem. </a:t>
            </a:r>
          </a:p>
        </p:txBody>
      </p:sp>
      <p:pic>
        <p:nvPicPr>
          <p:cNvPr id="107528" name="Picture 8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4437063"/>
            <a:ext cx="5113338" cy="2178050"/>
          </a:xfrm>
          <a:noFill/>
          <a:ln/>
        </p:spPr>
      </p:pic>
      <p:sp>
        <p:nvSpPr>
          <p:cNvPr id="107530" name="Text Box 10"/>
          <p:cNvSpPr txBox="1">
            <a:spLocks noChangeArrowheads="1"/>
          </p:cNvSpPr>
          <p:nvPr/>
        </p:nvSpPr>
        <p:spPr bwMode="auto">
          <a:xfrm>
            <a:off x="755650" y="3357563"/>
            <a:ext cx="1868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Er:YAG laser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40" name="Rectangle 8"/>
          <p:cNvSpPr>
            <a:spLocks noGrp="1" noChangeArrowheads="1"/>
          </p:cNvSpPr>
          <p:nvPr>
            <p:ph type="title"/>
          </p:nvPr>
        </p:nvSpPr>
        <p:spPr>
          <a:xfrm>
            <a:off x="323850" y="476250"/>
            <a:ext cx="3816350" cy="1666875"/>
          </a:xfrm>
        </p:spPr>
        <p:txBody>
          <a:bodyPr/>
          <a:lstStyle/>
          <a:p>
            <a:r>
              <a:rPr lang="cs-CZ" altLang="cs-CZ" sz="3600"/>
              <a:t>Pigmenty v iluminovaných rukopisech</a:t>
            </a:r>
          </a:p>
        </p:txBody>
      </p:sp>
      <p:pic>
        <p:nvPicPr>
          <p:cNvPr id="69636" name="Picture 4" descr="1321840406x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492375"/>
            <a:ext cx="3594100" cy="2127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9639" name="Picture 7" descr="1321840407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5375" y="908050"/>
            <a:ext cx="5208588" cy="5257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9642" name="Picture 10" descr="1099865749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4941888"/>
            <a:ext cx="2540000" cy="1371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9" name="Rectangle 5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731838"/>
          </a:xfrm>
        </p:spPr>
        <p:txBody>
          <a:bodyPr/>
          <a:lstStyle/>
          <a:p>
            <a:r>
              <a:rPr lang="cs-CZ" altLang="cs-CZ" sz="3600"/>
              <a:t>Akrylátové barvy</a:t>
            </a:r>
          </a:p>
        </p:txBody>
      </p:sp>
      <p:pic>
        <p:nvPicPr>
          <p:cNvPr id="67588" name="Picture 4" descr="4y16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930275"/>
            <a:ext cx="8640763" cy="5653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MALDI-TOF</a:t>
            </a: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539750" y="2133600"/>
            <a:ext cx="6470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Desorpce a ionizace laserem za přítomnosti matrice</a:t>
            </a:r>
          </a:p>
        </p:txBody>
      </p:sp>
      <p:pic>
        <p:nvPicPr>
          <p:cNvPr id="45069" name="Picture 13" descr="ionization-maldi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1413" y="2708275"/>
            <a:ext cx="4149725" cy="3806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814763" cy="1143000"/>
          </a:xfrm>
        </p:spPr>
        <p:txBody>
          <a:bodyPr/>
          <a:lstStyle/>
          <a:p>
            <a:r>
              <a:rPr lang="cs-CZ" altLang="cs-CZ" sz="3600"/>
              <a:t>Analýza fosilních proteinů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4800"/>
            <a:ext cx="4065588" cy="625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468313" y="4724400"/>
            <a:ext cx="3597275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400"/>
              <a:t>„Peptide mass fingerprint“ osteokalcinu rozloženého trypsinem: </a:t>
            </a:r>
          </a:p>
          <a:p>
            <a:pPr>
              <a:buFontTx/>
              <a:buAutoNum type="alphaUcParenBoth"/>
            </a:pPr>
            <a:r>
              <a:rPr lang="cs-CZ" altLang="cs-CZ" sz="1400"/>
              <a:t>extant horse </a:t>
            </a:r>
          </a:p>
          <a:p>
            <a:pPr>
              <a:buFontTx/>
              <a:buAutoNum type="alphaUcParenBoth"/>
            </a:pPr>
            <a:r>
              <a:rPr lang="cs-CZ" altLang="cs-CZ" sz="1400"/>
              <a:t>zebra </a:t>
            </a:r>
          </a:p>
          <a:p>
            <a:pPr>
              <a:buFontTx/>
              <a:buAutoNum type="alphaUcParenBoth"/>
            </a:pPr>
            <a:r>
              <a:rPr lang="cs-CZ" altLang="cs-CZ" sz="1400"/>
              <a:t>osel </a:t>
            </a:r>
          </a:p>
          <a:p>
            <a:pPr>
              <a:buFontTx/>
              <a:buAutoNum type="alphaUcParenBoth"/>
            </a:pPr>
            <a:r>
              <a:rPr lang="cs-CZ" altLang="cs-CZ" sz="1400"/>
              <a:t>částečně čištěný osteokalcin z 42 000 let starých pozůstatků koně. </a:t>
            </a:r>
          </a:p>
        </p:txBody>
      </p:sp>
      <p:pic>
        <p:nvPicPr>
          <p:cNvPr id="11270" name="Picture 6" descr="HORBON1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2060575"/>
            <a:ext cx="2520950" cy="2478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04813"/>
            <a:ext cx="4102100" cy="1143000"/>
          </a:xfrm>
        </p:spPr>
        <p:txBody>
          <a:bodyPr/>
          <a:lstStyle/>
          <a:p>
            <a:r>
              <a:rPr lang="cs-CZ" altLang="cs-CZ" sz="3600"/>
              <a:t>Identifikace keratinů</a:t>
            </a:r>
          </a:p>
        </p:txBody>
      </p:sp>
      <p:pic>
        <p:nvPicPr>
          <p:cNvPr id="46084" name="Picture 4" descr="ac020347ff00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1000"/>
            <a:ext cx="441960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250825" y="1700213"/>
            <a:ext cx="4191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Hmotnostrní spektra 1400 to 1700 Da vlny jaka (A) a kašmírské kozy (B) (rozklad trypsinem). </a:t>
            </a:r>
          </a:p>
        </p:txBody>
      </p:sp>
      <p:pic>
        <p:nvPicPr>
          <p:cNvPr id="46087" name="Picture 7" descr="ac020347ff00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44888"/>
            <a:ext cx="4152900" cy="282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669925" y="4884738"/>
            <a:ext cx="18415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 sz="800"/>
          </a:p>
        </p:txBody>
      </p:sp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468313" y="5661025"/>
            <a:ext cx="37798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Hmotnostní spektra 1700 to 2100 Da peří husy (A) a kachny (B). </a:t>
            </a:r>
          </a:p>
        </p:txBody>
      </p:sp>
      <p:pic>
        <p:nvPicPr>
          <p:cNvPr id="46090" name="Picture 10" descr="Sell_White_Duck_and_Goose_Feathers"/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2335213"/>
            <a:ext cx="3168650" cy="3168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20738"/>
          </a:xfrm>
        </p:spPr>
        <p:txBody>
          <a:bodyPr/>
          <a:lstStyle/>
          <a:p>
            <a:r>
              <a:rPr lang="cs-CZ" altLang="cs-CZ" sz="3200"/>
              <a:t>Identifikace organických pojiv v malbách</a:t>
            </a:r>
          </a:p>
        </p:txBody>
      </p:sp>
      <p:pic>
        <p:nvPicPr>
          <p:cNvPr id="47111" name="Picture 7" descr="ac051181wf00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68413"/>
            <a:ext cx="3519487" cy="445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304800" y="5867400"/>
            <a:ext cx="40386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Triptych Benedetta Bonfigliho, Madona s dítětem, sv. Jan Křtitel.sv. Šebestián (XV. století).</a:t>
            </a:r>
          </a:p>
        </p:txBody>
      </p:sp>
      <p:pic>
        <p:nvPicPr>
          <p:cNvPr id="47114" name="Picture 10" descr="ac051181wf00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557338"/>
            <a:ext cx="4724400" cy="325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4643438" y="5157788"/>
            <a:ext cx="3960812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MS/MS spektrum trojnásobně nabitých iontů pro </a:t>
            </a:r>
            <a:r>
              <a:rPr lang="cs-CZ" altLang="cs-CZ" sz="1400" i="1"/>
              <a:t>m</a:t>
            </a:r>
            <a:r>
              <a:rPr lang="cs-CZ" altLang="cs-CZ" sz="1400"/>
              <a:t>/</a:t>
            </a:r>
            <a:r>
              <a:rPr lang="cs-CZ" altLang="cs-CZ" sz="1400" i="1"/>
              <a:t>z</a:t>
            </a:r>
            <a:r>
              <a:rPr lang="cs-CZ" altLang="cs-CZ" sz="1400"/>
              <a:t> 551.61, z hydrolyzovaného extraktu. Přítomny jsou </a:t>
            </a:r>
            <a:r>
              <a:rPr lang="cs-CZ" altLang="cs-CZ" sz="1400" b="1"/>
              <a:t>y</a:t>
            </a:r>
            <a:r>
              <a:rPr lang="cs-CZ" altLang="cs-CZ" sz="1400"/>
              <a:t> a </a:t>
            </a:r>
            <a:r>
              <a:rPr lang="cs-CZ" altLang="cs-CZ" sz="1400" b="1"/>
              <a:t>b</a:t>
            </a:r>
            <a:r>
              <a:rPr lang="cs-CZ" altLang="cs-CZ" sz="1400"/>
              <a:t> fragmenty peptidu ovotransferrinu 443-457 (TDERPASYFAVAVAR).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ac051181wf00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60350"/>
            <a:ext cx="4554537" cy="323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250825" y="609600"/>
            <a:ext cx="3559175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MS/MS spektrum dvojnásobně nabitých iontů </a:t>
            </a:r>
            <a:r>
              <a:rPr lang="cs-CZ" altLang="cs-CZ" sz="1400" i="1"/>
              <a:t>m</a:t>
            </a:r>
            <a:r>
              <a:rPr lang="cs-CZ" altLang="cs-CZ" sz="1400"/>
              <a:t>/</a:t>
            </a:r>
            <a:r>
              <a:rPr lang="cs-CZ" altLang="cs-CZ" sz="1400" i="1"/>
              <a:t>z</a:t>
            </a:r>
            <a:r>
              <a:rPr lang="cs-CZ" altLang="cs-CZ" sz="1400"/>
              <a:t> 714.82, z  hydrolyzovaného extraktu z triptychu Benedetta Bonfigliho. Přítomny jsou fragmenty </a:t>
            </a:r>
            <a:r>
              <a:rPr lang="cs-CZ" altLang="cs-CZ" sz="1400" b="1"/>
              <a:t>y</a:t>
            </a:r>
            <a:r>
              <a:rPr lang="cs-CZ" altLang="cs-CZ" sz="1400"/>
              <a:t> and </a:t>
            </a:r>
            <a:r>
              <a:rPr lang="cs-CZ" altLang="cs-CZ" sz="1400" b="1"/>
              <a:t>b</a:t>
            </a:r>
            <a:r>
              <a:rPr lang="cs-CZ" altLang="cs-CZ" sz="1400"/>
              <a:t> fragmentu peptidu lysozymu 52-63 (FESNFNTQATNR).</a:t>
            </a:r>
          </a:p>
          <a:p>
            <a:endParaRPr lang="cs-CZ" altLang="cs-CZ" sz="1400"/>
          </a:p>
        </p:txBody>
      </p:sp>
      <p:pic>
        <p:nvPicPr>
          <p:cNvPr id="48135" name="Picture 7" descr="ac051181wf00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573463"/>
            <a:ext cx="4392612" cy="311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304800" y="5105400"/>
            <a:ext cx="3684588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MS/MS spektrum </a:t>
            </a:r>
            <a:r>
              <a:rPr lang="cs-CZ" altLang="cs-CZ" sz="1400" i="1"/>
              <a:t>m</a:t>
            </a:r>
            <a:r>
              <a:rPr lang="cs-CZ" altLang="cs-CZ" sz="1400"/>
              <a:t>/</a:t>
            </a:r>
            <a:r>
              <a:rPr lang="cs-CZ" altLang="cs-CZ" sz="1400" i="1"/>
              <a:t>z</a:t>
            </a:r>
            <a:r>
              <a:rPr lang="cs-CZ" altLang="cs-CZ" sz="1400"/>
              <a:t> 402.28, z  hydrolyzovaného extraktu z triptychu Benedetta Bonfigliho. Přítomny </a:t>
            </a:r>
            <a:r>
              <a:rPr lang="cs-CZ" altLang="cs-CZ" sz="1400" b="1"/>
              <a:t>y</a:t>
            </a:r>
            <a:r>
              <a:rPr lang="cs-CZ" altLang="cs-CZ" sz="1400"/>
              <a:t> a </a:t>
            </a:r>
            <a:r>
              <a:rPr lang="cs-CZ" altLang="cs-CZ" sz="1400" b="1"/>
              <a:t>b</a:t>
            </a:r>
            <a:r>
              <a:rPr lang="cs-CZ" altLang="cs-CZ" sz="1400"/>
              <a:t> fragmenty peptidu vitellogeninu II 50-53 (AGVR). </a:t>
            </a:r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395288" y="2781300"/>
            <a:ext cx="338455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/>
              <a:t>Závěr: </a:t>
            </a:r>
          </a:p>
          <a:p>
            <a:r>
              <a:rPr lang="cs-CZ" altLang="cs-CZ" sz="1800"/>
              <a:t>	jako pojivo byly v triptychu Benedetta Bonfigliho použity vaječný bílek a žloutek triptych.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ac970574vf0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488" y="609600"/>
            <a:ext cx="4992687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539750" y="5229225"/>
            <a:ext cx="2862263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Hmotnostní spektra laserové desorpce/ionizace dammaru (nahoře) a mastixu (dole) na grafitu. </a:t>
            </a:r>
          </a:p>
        </p:txBody>
      </p:sp>
      <p:sp>
        <p:nvSpPr>
          <p:cNvPr id="49159" name="Text Box 7"/>
          <p:cNvSpPr txBox="1">
            <a:spLocks noChangeArrowheads="1"/>
          </p:cNvSpPr>
          <p:nvPr>
            <p:ph type="title"/>
          </p:nvPr>
        </p:nvSpPr>
        <p:spPr>
          <a:xfrm>
            <a:off x="395288" y="549275"/>
            <a:ext cx="3124200" cy="1611313"/>
          </a:xfrm>
          <a:noFill/>
          <a:ln/>
        </p:spPr>
        <p:txBody>
          <a:bodyPr/>
          <a:lstStyle/>
          <a:p>
            <a:r>
              <a:rPr lang="cs-CZ" altLang="cs-CZ" sz="3600">
                <a:solidFill>
                  <a:schemeClr val="tx1"/>
                </a:solidFill>
              </a:rPr>
              <a:t>Degradace historických laků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323850" y="3068638"/>
            <a:ext cx="29876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Fotochemická degradace přírodních  triterpenoidů použitých jako laky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Ramanova spektrometrie</a:t>
            </a:r>
          </a:p>
        </p:txBody>
      </p:sp>
      <p:pic>
        <p:nvPicPr>
          <p:cNvPr id="12294" name="Picture 6" descr="RamanSpectroscopy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075" y="2060575"/>
            <a:ext cx="4754563" cy="2514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1763713" y="5373688"/>
            <a:ext cx="31638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Nd:YAG 	1064 nm</a:t>
            </a:r>
          </a:p>
          <a:p>
            <a:r>
              <a:rPr lang="cs-CZ" altLang="cs-CZ"/>
              <a:t>He–Ne 	632.8 nm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58813"/>
          </a:xfrm>
        </p:spPr>
        <p:txBody>
          <a:bodyPr/>
          <a:lstStyle/>
          <a:p>
            <a:r>
              <a:rPr lang="cs-CZ" altLang="cs-CZ" sz="3600"/>
              <a:t>Princip Ramanovy spektrometrie</a:t>
            </a:r>
          </a:p>
        </p:txBody>
      </p:sp>
      <p:pic>
        <p:nvPicPr>
          <p:cNvPr id="14340" name="Picture 4" descr="Rama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7540625" cy="447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6" name="Picture 4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404813"/>
            <a:ext cx="7953375" cy="5257800"/>
          </a:xfrm>
          <a:noFill/>
          <a:ln/>
        </p:spPr>
      </p:pic>
      <p:sp>
        <p:nvSpPr>
          <p:cNvPr id="110599" name="Text Box 7"/>
          <p:cNvSpPr txBox="1">
            <a:spLocks noChangeArrowheads="1"/>
          </p:cNvSpPr>
          <p:nvPr/>
        </p:nvSpPr>
        <p:spPr bwMode="auto">
          <a:xfrm>
            <a:off x="1692275" y="5805488"/>
            <a:ext cx="5832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Chromatogramy vzorku odebraných skalpelem (———) a laserem (............).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04813"/>
            <a:ext cx="7772400" cy="515937"/>
          </a:xfrm>
        </p:spPr>
        <p:txBody>
          <a:bodyPr/>
          <a:lstStyle/>
          <a:p>
            <a:r>
              <a:rPr lang="cs-CZ" altLang="cs-CZ" sz="3600"/>
              <a:t>Raman vs. FTIR</a:t>
            </a:r>
          </a:p>
        </p:txBody>
      </p:sp>
      <p:pic>
        <p:nvPicPr>
          <p:cNvPr id="15364" name="Picture 4" descr="raman_fig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125538"/>
            <a:ext cx="6940550" cy="539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84213" y="2060575"/>
            <a:ext cx="920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FT IR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684213" y="4652963"/>
            <a:ext cx="1681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(FT) Raman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Ramanova mikroskopie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133600"/>
            <a:ext cx="7488237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052513"/>
            <a:ext cx="3400425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716338"/>
            <a:ext cx="3400425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4356100" y="5734050"/>
            <a:ext cx="4394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Ramanovské mapy vzorku S IIb. </a:t>
            </a:r>
          </a:p>
          <a:p>
            <a:r>
              <a:rPr lang="cs-CZ" altLang="cs-CZ" sz="1400"/>
              <a:t>(a) optický obraz, (b) anhydrit,  (c) sádrovec (gypsum). </a:t>
            </a:r>
          </a:p>
        </p:txBody>
      </p:sp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205038"/>
            <a:ext cx="2855912" cy="370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539750" y="1125538"/>
            <a:ext cx="40544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 b="1" i="1"/>
              <a:t>Portrét mladíka</a:t>
            </a:r>
            <a:r>
              <a:rPr lang="cs-CZ" altLang="cs-CZ" sz="1600" b="1"/>
              <a:t> (neznámý severoitalský malíř, cca 1515)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395288" y="333375"/>
            <a:ext cx="5772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600"/>
              <a:t>Ramanova mikroskopie maleb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4" descr="Kudryavtsav20012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2038" y="0"/>
            <a:ext cx="5292725" cy="6669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1383" name="Text Box 7"/>
          <p:cNvSpPr txBox="1">
            <a:spLocks noChangeArrowheads="1"/>
          </p:cNvSpPr>
          <p:nvPr/>
        </p:nvSpPr>
        <p:spPr bwMode="auto">
          <a:xfrm>
            <a:off x="395288" y="765175"/>
            <a:ext cx="3240087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3600"/>
              <a:t>Ramanova mikroskopie</a:t>
            </a:r>
          </a:p>
          <a:p>
            <a:pPr algn="ctr"/>
            <a:endParaRPr lang="cs-CZ" altLang="cs-CZ" sz="3600"/>
          </a:p>
          <a:p>
            <a:pPr algn="ctr"/>
            <a:endParaRPr lang="cs-CZ" altLang="cs-CZ" sz="3600"/>
          </a:p>
          <a:p>
            <a:pPr algn="ctr"/>
            <a:r>
              <a:rPr lang="cs-CZ" altLang="cs-CZ"/>
              <a:t>mikrofosilie </a:t>
            </a:r>
          </a:p>
          <a:p>
            <a:pPr algn="ctr"/>
            <a:r>
              <a:rPr lang="cs-CZ" altLang="cs-CZ"/>
              <a:t>v jurských </a:t>
            </a:r>
          </a:p>
          <a:p>
            <a:pPr algn="ctr"/>
            <a:r>
              <a:rPr lang="cs-CZ" altLang="cs-CZ"/>
              <a:t>rohovcích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Raman + FTIR mikroskopie</a:t>
            </a:r>
          </a:p>
        </p:txBody>
      </p:sp>
      <p:pic>
        <p:nvPicPr>
          <p:cNvPr id="114694" name="Picture 6" descr="FTIR-FTRaman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1989138"/>
            <a:ext cx="6337300" cy="4113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Rectangle 5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6337300" cy="936625"/>
          </a:xfrm>
        </p:spPr>
        <p:txBody>
          <a:bodyPr/>
          <a:lstStyle/>
          <a:p>
            <a:r>
              <a:rPr lang="cs-CZ" altLang="cs-CZ"/>
              <a:t>Kombinace Raman + LIBS</a:t>
            </a:r>
          </a:p>
        </p:txBody>
      </p:sp>
      <p:pic>
        <p:nvPicPr>
          <p:cNvPr id="62468" name="Picture 4" descr="Combined_LIBS_Raman_smal_yellow2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268413"/>
            <a:ext cx="7385050" cy="54022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32" name="Rectangle 8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4102100" cy="947738"/>
          </a:xfrm>
        </p:spPr>
        <p:txBody>
          <a:bodyPr/>
          <a:lstStyle/>
          <a:p>
            <a:r>
              <a:rPr lang="cs-CZ" altLang="cs-CZ" sz="3600"/>
              <a:t>Konfokální mikroskopie</a:t>
            </a:r>
          </a:p>
        </p:txBody>
      </p:sp>
      <p:pic>
        <p:nvPicPr>
          <p:cNvPr id="103428" name="Picture 4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625" y="3573463"/>
            <a:ext cx="3382963" cy="3024187"/>
          </a:xfrm>
          <a:noFill/>
          <a:ln/>
        </p:spPr>
      </p:pic>
      <p:pic>
        <p:nvPicPr>
          <p:cNvPr id="103431" name="Picture 7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0063" y="282575"/>
            <a:ext cx="3295650" cy="2946400"/>
          </a:xfrm>
          <a:noFill/>
          <a:ln/>
        </p:spPr>
      </p:pic>
      <p:sp>
        <p:nvSpPr>
          <p:cNvPr id="103434" name="Text Box 10"/>
          <p:cNvSpPr txBox="1">
            <a:spLocks noChangeArrowheads="1"/>
          </p:cNvSpPr>
          <p:nvPr/>
        </p:nvSpPr>
        <p:spPr bwMode="auto">
          <a:xfrm>
            <a:off x="250825" y="5949950"/>
            <a:ext cx="49371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/>
              <a:t>CM 3D Mikroskopický snímek vlákna mohérové vlny (Turecko) –</a:t>
            </a:r>
          </a:p>
          <a:p>
            <a:r>
              <a:rPr lang="cs-CZ" altLang="cs-CZ" sz="1400"/>
              <a:t>objektiv 100x a 2násobný zoom</a:t>
            </a:r>
          </a:p>
        </p:txBody>
      </p:sp>
      <p:sp>
        <p:nvSpPr>
          <p:cNvPr id="103435" name="Text Box 11"/>
          <p:cNvSpPr txBox="1">
            <a:spLocks noChangeArrowheads="1"/>
          </p:cNvSpPr>
          <p:nvPr/>
        </p:nvSpPr>
        <p:spPr bwMode="auto">
          <a:xfrm>
            <a:off x="250825" y="1557338"/>
            <a:ext cx="4916488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Světelným zdrojem je laserové záření. Konfokální mikroskop poskytuje mimořádně ostrý, kontrastní, vysoce informativní obraz s vysokým rozlišením. Struktury nacházející se nad a pod rovinou fokusace nemají téměř žádný vliv na kvalitu obrazu. Hloubka ostrosti je vždy minimální. </a:t>
            </a:r>
          </a:p>
        </p:txBody>
      </p:sp>
      <p:pic>
        <p:nvPicPr>
          <p:cNvPr id="103436" name="Picture 12" descr="t4_062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2852738"/>
            <a:ext cx="2905125" cy="30241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Konfokální Ramanova mikroskopie</a:t>
            </a:r>
          </a:p>
        </p:txBody>
      </p:sp>
      <p:pic>
        <p:nvPicPr>
          <p:cNvPr id="90116" name="Picture 4" descr="magistro20014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989138"/>
            <a:ext cx="4248150" cy="3486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0118" name="Picture 6" descr="ConfocalRaman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4775" y="1981200"/>
            <a:ext cx="2735263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0120" name="Picture 8" descr="pol_confram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37163" y="4114800"/>
            <a:ext cx="2630487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052513"/>
            <a:ext cx="3600450" cy="3168650"/>
          </a:xfrm>
        </p:spPr>
        <p:txBody>
          <a:bodyPr/>
          <a:lstStyle/>
          <a:p>
            <a:r>
              <a:rPr lang="cs-CZ" altLang="cs-CZ"/>
              <a:t>Mobilní zařízení pro Ramanovu spektrometrii</a:t>
            </a:r>
          </a:p>
        </p:txBody>
      </p:sp>
      <p:pic>
        <p:nvPicPr>
          <p:cNvPr id="41988" name="Picture 4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765175"/>
            <a:ext cx="4241800" cy="4098925"/>
          </a:xfrm>
          <a:noFill/>
          <a:ln/>
        </p:spPr>
      </p:pic>
      <p:pic>
        <p:nvPicPr>
          <p:cNvPr id="41991" name="Picture 7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5373688"/>
            <a:ext cx="3810000" cy="1190625"/>
          </a:xfrm>
          <a:noFill/>
          <a:ln/>
        </p:spPr>
      </p:pic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323850" y="4797425"/>
            <a:ext cx="4319588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 i="1"/>
              <a:t>M : </a:t>
            </a:r>
            <a:r>
              <a:rPr lang="cs-CZ" altLang="cs-CZ" sz="1400"/>
              <a:t>95% propustné zrcadlo pro vizualizaci plochy kamerou (</a:t>
            </a:r>
            <a:r>
              <a:rPr lang="cs-CZ" altLang="cs-CZ" sz="1400" i="1"/>
              <a:t>Ca</a:t>
            </a:r>
            <a:r>
              <a:rPr lang="cs-CZ" altLang="cs-CZ" sz="1400"/>
              <a:t>).</a:t>
            </a:r>
          </a:p>
          <a:p>
            <a:endParaRPr lang="cs-CZ" altLang="cs-CZ" sz="1400" i="1"/>
          </a:p>
          <a:p>
            <a:r>
              <a:rPr lang="cs-CZ" altLang="cs-CZ" sz="1400" i="1"/>
              <a:t>HNF : </a:t>
            </a:r>
            <a:r>
              <a:rPr lang="cs-CZ" altLang="cs-CZ" sz="1400"/>
              <a:t>holografické filtry odrážející laserový paprsek a propouští ramanovsky posunuté záření (Stokes)</a:t>
            </a:r>
          </a:p>
          <a:p>
            <a:endParaRPr lang="cs-CZ" altLang="cs-CZ" sz="1400" i="1"/>
          </a:p>
          <a:p>
            <a:r>
              <a:rPr lang="cs-CZ" altLang="cs-CZ" sz="1400" i="1"/>
              <a:t>F </a:t>
            </a:r>
            <a:r>
              <a:rPr lang="cs-CZ" altLang="cs-CZ" sz="1400"/>
              <a:t>filtry pro anti-Stokesovskou část spektra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 descr="MediaObjects/216_2005_45_Fig3_HTM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8600"/>
            <a:ext cx="4640263" cy="563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323850" y="4941888"/>
            <a:ext cx="3657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Analýza nástěnných maleb (kaple Ponthoz.)</a:t>
            </a:r>
            <a:endParaRPr lang="cs-CZ" altLang="cs-CZ" sz="1400" b="1"/>
          </a:p>
        </p:txBody>
      </p:sp>
      <p:pic>
        <p:nvPicPr>
          <p:cNvPr id="43013" name="Picture 5" descr="MediaObjects/216_2006_758_Figa_HTML.jpg"/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476250"/>
            <a:ext cx="3455988" cy="2589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LA-ICP-MS</a:t>
            </a:r>
          </a:p>
        </p:txBody>
      </p:sp>
      <p:pic>
        <p:nvPicPr>
          <p:cNvPr id="8195" name="Picture 3" descr="th_0607sst_alternative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019550"/>
            <a:ext cx="5543550" cy="26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2002ury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3886200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4572000" y="2205038"/>
            <a:ext cx="1489075" cy="112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/>
              <a:t>Nd:YAG</a:t>
            </a:r>
          </a:p>
          <a:p>
            <a:endParaRPr lang="cs-CZ" altLang="cs-CZ" sz="1200"/>
          </a:p>
          <a:p>
            <a:r>
              <a:rPr lang="cs-CZ" altLang="cs-CZ" sz="2800"/>
              <a:t>Excimer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6659563" y="1773238"/>
            <a:ext cx="219075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Kvadrupólový</a:t>
            </a:r>
          </a:p>
          <a:p>
            <a:endParaRPr lang="cs-CZ" altLang="cs-CZ"/>
          </a:p>
          <a:p>
            <a:r>
              <a:rPr lang="cs-CZ" altLang="cs-CZ"/>
              <a:t>TOF</a:t>
            </a:r>
          </a:p>
          <a:p>
            <a:endParaRPr lang="cs-CZ" altLang="cs-CZ"/>
          </a:p>
          <a:p>
            <a:r>
              <a:rPr lang="cs-CZ" altLang="cs-CZ"/>
              <a:t>Sektorový (MC)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76250"/>
            <a:ext cx="7772400" cy="587375"/>
          </a:xfrm>
        </p:spPr>
        <p:txBody>
          <a:bodyPr/>
          <a:lstStyle/>
          <a:p>
            <a:r>
              <a:rPr lang="cs-CZ" altLang="cs-CZ" sz="4000"/>
              <a:t>Aplikace Ramanovy spektrometrie</a:t>
            </a:r>
          </a:p>
        </p:txBody>
      </p:sp>
      <p:pic>
        <p:nvPicPr>
          <p:cNvPr id="40963" name="Picture 3" descr="MediaObjects/s00216-005-3271-8flb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84313"/>
            <a:ext cx="7200900" cy="517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060575"/>
            <a:ext cx="3830638" cy="2166938"/>
          </a:xfrm>
        </p:spPr>
        <p:txBody>
          <a:bodyPr/>
          <a:lstStyle/>
          <a:p>
            <a:r>
              <a:rPr lang="cs-CZ" altLang="cs-CZ" sz="3600"/>
              <a:t>Analýza vlasů</a:t>
            </a:r>
          </a:p>
        </p:txBody>
      </p:sp>
      <p:pic>
        <p:nvPicPr>
          <p:cNvPr id="16388" name="Picture 4" descr="b407167k-f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57200"/>
            <a:ext cx="4046538" cy="595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900113" y="3716338"/>
            <a:ext cx="25908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cs-CZ" altLang="cs-CZ" sz="1400"/>
              <a:t>Kosterní pozůstatky z výzkumu z  Newcastlu (silně podmáčená lokalita): měkké tkáně rozloženy, zachovaly se vlasy.</a:t>
            </a: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539750" y="692150"/>
            <a:ext cx="33813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3600"/>
              <a:t>Analýza lidských pozůstatků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685800" y="5229225"/>
            <a:ext cx="7696200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cs-CZ" altLang="cs-CZ" sz="1400"/>
              <a:t>Ramanova spektra vlasů z lidského skeletu (pozorována degradace keratinové tkáně), přítomnost pásu  1050 cm</a:t>
            </a:r>
            <a:r>
              <a:rPr lang="cs-CZ" altLang="cs-CZ" sz="1400" baseline="30000"/>
              <a:t>–1</a:t>
            </a:r>
            <a:r>
              <a:rPr lang="cs-CZ" altLang="cs-CZ" sz="1400"/>
              <a:t> ve spektrech 1 a 2 (archeologické vzorky) je charakteristický pro PbCO3, pravděpodobně z olověné rakve. Vzorek 3 moderní, tmavé vlasy.</a:t>
            </a:r>
          </a:p>
        </p:txBody>
      </p:sp>
      <p:pic>
        <p:nvPicPr>
          <p:cNvPr id="17412" name="Picture 4" descr="b407167k-f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7018338" cy="459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b407167k-f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81075"/>
            <a:ext cx="7720013" cy="408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755650" y="5734050"/>
            <a:ext cx="79629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Ramanova spektra historických vzorků vlasů ve vynikajícím stavu zachování: Robert Stephenson (1859). </a:t>
            </a:r>
            <a:r>
              <a:rPr lang="cs-CZ" altLang="cs-CZ" sz="1400" i="1"/>
              <a:t>A</a:t>
            </a:r>
            <a:r>
              <a:rPr lang="cs-CZ" altLang="cs-CZ" sz="1400"/>
              <a:t> spektrum Stephensonových blond vlasů, </a:t>
            </a:r>
            <a:r>
              <a:rPr lang="cs-CZ" altLang="cs-CZ" sz="1400" i="1"/>
              <a:t>B</a:t>
            </a:r>
            <a:r>
              <a:rPr lang="cs-CZ" altLang="cs-CZ" sz="1400"/>
              <a:t> moderní blond vlasy.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9" name="Rectangle 11"/>
          <p:cNvSpPr>
            <a:spLocks noGrp="1" noChangeArrowheads="1"/>
          </p:cNvSpPr>
          <p:nvPr>
            <p:ph type="title"/>
          </p:nvPr>
        </p:nvSpPr>
        <p:spPr>
          <a:xfrm>
            <a:off x="755650" y="765175"/>
            <a:ext cx="3238500" cy="1143000"/>
          </a:xfrm>
        </p:spPr>
        <p:txBody>
          <a:bodyPr/>
          <a:lstStyle/>
          <a:p>
            <a:r>
              <a:rPr lang="cs-CZ" altLang="cs-CZ" sz="3600"/>
              <a:t>Analýza zubů</a:t>
            </a:r>
          </a:p>
        </p:txBody>
      </p:sp>
      <p:pic>
        <p:nvPicPr>
          <p:cNvPr id="89092" name="Picture 4" descr="Wentrup19973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2636838"/>
            <a:ext cx="3479800" cy="28019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9095" name="Picture 7" descr="Bertluzza19973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9838" y="3644900"/>
            <a:ext cx="5106987" cy="2595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9102" name="Picture 14" descr="Bertluzza19973xx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476250"/>
            <a:ext cx="3527425" cy="2816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Analýza mumifikovaných tkání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205038"/>
            <a:ext cx="2232025" cy="321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>
            <a:lum bright="2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133600"/>
            <a:ext cx="2378075" cy="354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>
            <a:lum bright="2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563" y="2133600"/>
            <a:ext cx="2525712" cy="374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28600"/>
            <a:ext cx="4572000" cy="297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95288" y="549275"/>
            <a:ext cx="3276600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400" b="1"/>
              <a:t>FT-Raman spektra</a:t>
            </a:r>
            <a:r>
              <a:rPr lang="cs-CZ" altLang="cs-CZ" sz="1400"/>
              <a:t> </a:t>
            </a:r>
          </a:p>
          <a:p>
            <a:endParaRPr lang="cs-CZ" altLang="cs-CZ" sz="1400"/>
          </a:p>
          <a:p>
            <a:pPr>
              <a:buFontTx/>
              <a:buAutoNum type="alphaLcParenBoth"/>
            </a:pPr>
            <a:r>
              <a:rPr lang="cs-CZ" altLang="cs-CZ" sz="1400"/>
              <a:t>současná lidská kůže (stratum corneum), </a:t>
            </a:r>
          </a:p>
          <a:p>
            <a:pPr>
              <a:buFontTx/>
              <a:buAutoNum type="alphaLcParenBoth"/>
            </a:pPr>
            <a:r>
              <a:rPr lang="cs-CZ" altLang="cs-CZ" sz="1400"/>
              <a:t>stratum corneum ledovcového muže Ötziho, </a:t>
            </a:r>
          </a:p>
          <a:p>
            <a:pPr>
              <a:buFontTx/>
              <a:buAutoNum type="alphaLcParenBoth"/>
            </a:pPr>
            <a:r>
              <a:rPr lang="cs-CZ" altLang="cs-CZ" sz="1400"/>
              <a:t>peruánská světle-pigmentovaná mumie, </a:t>
            </a:r>
          </a:p>
          <a:p>
            <a:pPr>
              <a:buFontTx/>
              <a:buAutoNum type="alphaLcParenBoth"/>
            </a:pPr>
            <a:r>
              <a:rPr lang="cs-CZ" altLang="cs-CZ" sz="1400"/>
              <a:t>grónská mumie (30-letá žena) </a:t>
            </a:r>
          </a:p>
          <a:p>
            <a:pPr>
              <a:buFontTx/>
              <a:buAutoNum type="alphaLcParenBoth"/>
            </a:pPr>
            <a:r>
              <a:rPr lang="cs-CZ" altLang="cs-CZ" sz="1400"/>
              <a:t>peruánská tmavě-pigmentovaná mumie. </a:t>
            </a:r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95688"/>
            <a:ext cx="4291013" cy="295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381000" y="4648200"/>
            <a:ext cx="3200400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 b="1"/>
              <a:t>FT-Raman spektra</a:t>
            </a:r>
          </a:p>
          <a:p>
            <a:r>
              <a:rPr lang="cs-CZ" altLang="cs-CZ" sz="1400"/>
              <a:t>   </a:t>
            </a:r>
          </a:p>
          <a:p>
            <a:r>
              <a:rPr lang="cs-CZ" altLang="cs-CZ" sz="1400"/>
              <a:t>   moderní dětský nehet (nahoře)</a:t>
            </a:r>
          </a:p>
          <a:p>
            <a:r>
              <a:rPr lang="cs-CZ" altLang="cs-CZ" sz="1400"/>
              <a:t>   nehet mumifikovaného dítěte (Grónsko) </a:t>
            </a:r>
          </a:p>
          <a:p>
            <a:r>
              <a:rPr lang="cs-CZ" altLang="cs-CZ" sz="1400"/>
              <a:t>   (dole)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b407167k-f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609600"/>
            <a:ext cx="3079750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b407167k-f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62200"/>
            <a:ext cx="4046538" cy="272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971550" y="5805488"/>
            <a:ext cx="7407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>
                <a:solidFill>
                  <a:schemeClr val="tx2"/>
                </a:solidFill>
              </a:rPr>
              <a:t>Sarkofágy mumií Khnum-Nakhta a Nekht-Ankha</a:t>
            </a:r>
            <a:r>
              <a:rPr lang="cs-CZ" altLang="cs-CZ" sz="1400"/>
              <a:t> (</a:t>
            </a:r>
            <a:r>
              <a:rPr lang="cs-CZ" altLang="cs-CZ" sz="1400">
                <a:solidFill>
                  <a:schemeClr val="tx2"/>
                </a:solidFill>
              </a:rPr>
              <a:t>12. dynastie, c</a:t>
            </a:r>
            <a:r>
              <a:rPr lang="cs-CZ" altLang="cs-CZ" sz="1400" i="1">
                <a:solidFill>
                  <a:schemeClr val="tx2"/>
                </a:solidFill>
              </a:rPr>
              <a:t>ca.</a:t>
            </a:r>
            <a:r>
              <a:rPr lang="cs-CZ" altLang="cs-CZ" sz="1400">
                <a:solidFill>
                  <a:schemeClr val="tx2"/>
                </a:solidFill>
              </a:rPr>
              <a:t> 2000 BC).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1476375" y="908050"/>
            <a:ext cx="2524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Umělá mumifikace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5148263" y="4005263"/>
            <a:ext cx="3665537" cy="239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cs-CZ" altLang="cs-CZ" sz="1400"/>
              <a:t>Ramanova spektra mumifikované kůže Nekht-Ankha v různém stavu zachování (a) </a:t>
            </a:r>
            <a:r>
              <a:rPr lang="cs-CZ" altLang="cs-CZ" sz="1400" i="1"/>
              <a:t>nahoře</a:t>
            </a:r>
            <a:r>
              <a:rPr lang="cs-CZ" altLang="cs-CZ" sz="1400"/>
              <a:t>, špatně dochovaná, (a) </a:t>
            </a:r>
            <a:r>
              <a:rPr lang="cs-CZ" altLang="cs-CZ" sz="1400" i="1"/>
              <a:t>dole</a:t>
            </a:r>
            <a:r>
              <a:rPr lang="cs-CZ" altLang="cs-CZ" sz="1400"/>
              <a:t>, dobře zachovaná a (b) vzorek obsahující mumifikační substanci – síran sodný (</a:t>
            </a:r>
            <a:r>
              <a:rPr lang="cs-CZ" altLang="cs-CZ" sz="1400" i="1"/>
              <a:t>natron).</a:t>
            </a:r>
            <a:r>
              <a:rPr lang="cs-CZ" altLang="cs-CZ" sz="1400"/>
              <a:t> Zajímavé je špatné zachování kůže v místech přítomnosti mumifikační chemikálie.</a:t>
            </a:r>
          </a:p>
        </p:txBody>
      </p:sp>
      <p:pic>
        <p:nvPicPr>
          <p:cNvPr id="25605" name="Picture 5" descr="Bez názvu 2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549275"/>
            <a:ext cx="4097337" cy="3416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7" name="Picture 7" descr="Bez názvu 1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549275"/>
            <a:ext cx="4167188" cy="5986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765175"/>
            <a:ext cx="3598863" cy="1143000"/>
          </a:xfrm>
        </p:spPr>
        <p:txBody>
          <a:bodyPr/>
          <a:lstStyle/>
          <a:p>
            <a:r>
              <a:rPr lang="cs-CZ" altLang="cs-CZ" sz="3200"/>
              <a:t>Ramanova spektrometrie pigmentů</a:t>
            </a:r>
          </a:p>
        </p:txBody>
      </p:sp>
      <p:pic>
        <p:nvPicPr>
          <p:cNvPr id="19459" name="Picture 3" descr="b407167k-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33400"/>
            <a:ext cx="4046538" cy="570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539750" y="3500438"/>
            <a:ext cx="338455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Polychromovaná socha sv. Anny v Santa Maria la Real, Sasamon, Španělsko (13. stol.).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Aplikace LA-ICP-MS</a:t>
            </a:r>
          </a:p>
        </p:txBody>
      </p:sp>
      <p:pic>
        <p:nvPicPr>
          <p:cNvPr id="121860" name="Picture 4" descr="b500691k-ga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2349500"/>
            <a:ext cx="6264275" cy="3373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900113" y="5589588"/>
            <a:ext cx="7704137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cs-CZ" altLang="cs-CZ" sz="1400"/>
              <a:t>Ramanova spektra auripigmentu (As</a:t>
            </a:r>
            <a:r>
              <a:rPr lang="cs-CZ" altLang="cs-CZ" sz="1400" baseline="-30000"/>
              <a:t>2</a:t>
            </a:r>
            <a:r>
              <a:rPr lang="cs-CZ" altLang="cs-CZ" sz="1400"/>
              <a:t>S</a:t>
            </a:r>
            <a:r>
              <a:rPr lang="cs-CZ" altLang="cs-CZ" sz="1400" baseline="-30000"/>
              <a:t>3</a:t>
            </a:r>
            <a:r>
              <a:rPr lang="cs-CZ" altLang="cs-CZ" sz="1400"/>
              <a:t>), realgaru (As</a:t>
            </a:r>
            <a:r>
              <a:rPr lang="cs-CZ" altLang="cs-CZ" sz="1400" baseline="-30000"/>
              <a:t>4</a:t>
            </a:r>
            <a:r>
              <a:rPr lang="cs-CZ" altLang="cs-CZ" sz="1400"/>
              <a:t>S</a:t>
            </a:r>
            <a:r>
              <a:rPr lang="cs-CZ" altLang="cs-CZ" sz="1400" baseline="-30000"/>
              <a:t>4</a:t>
            </a:r>
            <a:r>
              <a:rPr lang="cs-CZ" altLang="cs-CZ" sz="1400"/>
              <a:t>), mozaikového zlata (SnS</a:t>
            </a:r>
            <a:r>
              <a:rPr lang="cs-CZ" altLang="cs-CZ" sz="1400" baseline="-30000"/>
              <a:t>2</a:t>
            </a:r>
            <a:r>
              <a:rPr lang="cs-CZ" altLang="cs-CZ" sz="1400"/>
              <a:t>) a rumělky (Hg S).</a:t>
            </a:r>
          </a:p>
        </p:txBody>
      </p:sp>
      <p:pic>
        <p:nvPicPr>
          <p:cNvPr id="20484" name="Picture 4" descr="b407167k-f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76250"/>
            <a:ext cx="7127875" cy="482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 descr="lacona_ii_fo5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075" y="2665413"/>
            <a:ext cx="6545263" cy="38941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7290" name="Picture 10" descr="lacona_ii_fo4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738" y="476250"/>
            <a:ext cx="4530725" cy="192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7293" name="Rectangle 13"/>
          <p:cNvSpPr>
            <a:spLocks noChangeArrowheads="1"/>
          </p:cNvSpPr>
          <p:nvPr/>
        </p:nvSpPr>
        <p:spPr bwMode="auto">
          <a:xfrm>
            <a:off x="250825" y="404813"/>
            <a:ext cx="3455988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3200"/>
              <a:t>Oltář ze</a:t>
            </a:r>
          </a:p>
          <a:p>
            <a:pPr algn="ctr"/>
            <a:r>
              <a:rPr lang="cs-CZ" altLang="cs-CZ" sz="3200"/>
              <a:t>“San Antolín y San Bernabé”</a:t>
            </a:r>
          </a:p>
        </p:txBody>
      </p:sp>
      <p:pic>
        <p:nvPicPr>
          <p:cNvPr id="97294" name="Picture 14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924175"/>
            <a:ext cx="1539875" cy="2628900"/>
          </a:xfrm>
          <a:noFill/>
          <a:ln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827088" y="5734050"/>
            <a:ext cx="7772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Ramanova spektra (a) orthorhombický masikot, (b) tetragonal klejt (both PbO), (c) suřík (Pb</a:t>
            </a:r>
            <a:r>
              <a:rPr lang="cs-CZ" altLang="cs-CZ" sz="1400" baseline="-30000"/>
              <a:t>3</a:t>
            </a:r>
            <a:r>
              <a:rPr lang="cs-CZ" altLang="cs-CZ" sz="1400"/>
              <a:t>O</a:t>
            </a:r>
            <a:r>
              <a:rPr lang="cs-CZ" altLang="cs-CZ" sz="1400" baseline="-30000"/>
              <a:t>4</a:t>
            </a:r>
            <a:r>
              <a:rPr lang="cs-CZ" altLang="cs-CZ" sz="1400"/>
              <a:t>).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33375"/>
            <a:ext cx="6048375" cy="519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31838"/>
          </a:xfrm>
        </p:spPr>
        <p:txBody>
          <a:bodyPr/>
          <a:lstStyle/>
          <a:p>
            <a:r>
              <a:rPr lang="cs-CZ" altLang="cs-CZ" sz="3600"/>
              <a:t>Identifikace pigmentů na keramice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797050"/>
            <a:ext cx="4845050" cy="461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395288" y="2276475"/>
            <a:ext cx="3097212" cy="200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Ramanovo spektrum černé malby na černobílého střepu  (Ancestral Puebloan) z Wallace Ruin, Colorado.</a:t>
            </a:r>
          </a:p>
          <a:p>
            <a:endParaRPr lang="cs-CZ" altLang="cs-CZ" sz="1400"/>
          </a:p>
          <a:p>
            <a:endParaRPr lang="cs-CZ" altLang="cs-CZ" sz="1400"/>
          </a:p>
          <a:p>
            <a:endParaRPr lang="cs-CZ" altLang="cs-CZ" sz="1400"/>
          </a:p>
          <a:p>
            <a:r>
              <a:rPr lang="cs-CZ" altLang="cs-CZ" sz="1400"/>
              <a:t>saze, „carbon black“ (1584 a 1341 cm</a:t>
            </a:r>
            <a:r>
              <a:rPr lang="cs-CZ" altLang="cs-CZ" sz="1400" baseline="30000"/>
              <a:t>−1</a:t>
            </a:r>
            <a:r>
              <a:rPr lang="cs-CZ" altLang="cs-CZ" sz="1400"/>
              <a:t>) </a:t>
            </a:r>
          </a:p>
          <a:p>
            <a:endParaRPr lang="cs-CZ" altLang="cs-CZ" sz="1400"/>
          </a:p>
          <a:p>
            <a:r>
              <a:rPr lang="cs-CZ" altLang="cs-CZ" sz="1400"/>
              <a:t>magnetit (hlavní pás při 672 cm</a:t>
            </a:r>
            <a:r>
              <a:rPr lang="cs-CZ" altLang="cs-CZ" sz="1400" baseline="30000"/>
              <a:t>−1</a:t>
            </a:r>
            <a:r>
              <a:rPr lang="cs-CZ" altLang="cs-CZ" sz="1400"/>
              <a:t>) 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598863" cy="1143000"/>
          </a:xfrm>
        </p:spPr>
        <p:txBody>
          <a:bodyPr/>
          <a:lstStyle/>
          <a:p>
            <a:r>
              <a:rPr lang="cs-CZ" altLang="cs-CZ" sz="3600"/>
              <a:t>Rozpoznání imitací</a:t>
            </a:r>
          </a:p>
        </p:txBody>
      </p:sp>
      <p:pic>
        <p:nvPicPr>
          <p:cNvPr id="21508" name="Picture 4" descr="200510041figure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463"/>
            <a:ext cx="4271963" cy="288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rund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692150"/>
            <a:ext cx="33909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900113" y="1916113"/>
            <a:ext cx="2667000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 sz="1400"/>
          </a:p>
          <a:p>
            <a:r>
              <a:rPr lang="cs-CZ" altLang="cs-CZ" sz="1400"/>
              <a:t>Přírodní barevné korály (karoten)</a:t>
            </a:r>
          </a:p>
          <a:p>
            <a:endParaRPr lang="cs-CZ" altLang="cs-CZ" sz="1400"/>
          </a:p>
          <a:p>
            <a:r>
              <a:rPr lang="cs-CZ" altLang="cs-CZ" sz="1400"/>
              <a:t>Barvené korály</a:t>
            </a:r>
          </a:p>
          <a:p>
            <a:endParaRPr lang="cs-CZ" altLang="cs-CZ" sz="1400"/>
          </a:p>
          <a:p>
            <a:r>
              <a:rPr lang="cs-CZ" altLang="cs-CZ" sz="1400"/>
              <a:t>Imitace korálů </a:t>
            </a:r>
          </a:p>
          <a:p>
            <a:endParaRPr lang="cs-CZ" altLang="cs-CZ" sz="1400"/>
          </a:p>
        </p:txBody>
      </p:sp>
      <p:pic>
        <p:nvPicPr>
          <p:cNvPr id="21512" name="Picture 8"/>
          <p:cNvPicPr>
            <a:picLocks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884613"/>
            <a:ext cx="3240087" cy="2706687"/>
          </a:xfrm>
          <a:noFill/>
          <a:ln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429000" cy="1143000"/>
          </a:xfrm>
        </p:spPr>
        <p:txBody>
          <a:bodyPr/>
          <a:lstStyle/>
          <a:p>
            <a:r>
              <a:rPr lang="cs-CZ" altLang="cs-CZ" sz="3600"/>
              <a:t>Identifikace drahých kamenů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12725" y="5299075"/>
            <a:ext cx="2603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 </a:t>
            </a:r>
          </a:p>
          <a:p>
            <a:endParaRPr lang="cs-CZ" altLang="cs-CZ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-844550" y="182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-844550" y="182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pic>
        <p:nvPicPr>
          <p:cNvPr id="22537" name="Picture 9" descr="Fig6.TIF (153876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8600"/>
            <a:ext cx="39624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0" name="Picture 12" descr="Jadeit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800600"/>
            <a:ext cx="2392363" cy="179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2" name="Picture 14" descr="JadeiteR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800600"/>
            <a:ext cx="2057400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6" name="Picture 18" descr="nephrite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2057400"/>
            <a:ext cx="2151063" cy="25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47" name="Text Box 19"/>
          <p:cNvSpPr txBox="1">
            <a:spLocks noChangeArrowheads="1"/>
          </p:cNvSpPr>
          <p:nvPr/>
        </p:nvSpPr>
        <p:spPr bwMode="auto">
          <a:xfrm>
            <a:off x="5508625" y="5013325"/>
            <a:ext cx="3225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/>
              <a:t>Nefrit - Ca</a:t>
            </a:r>
            <a:r>
              <a:rPr lang="cs-CZ" altLang="cs-CZ" sz="1800" baseline="-30000"/>
              <a:t>2</a:t>
            </a:r>
            <a:r>
              <a:rPr lang="cs-CZ" altLang="cs-CZ" sz="1800"/>
              <a:t>(Mg,Fe)</a:t>
            </a:r>
            <a:r>
              <a:rPr lang="cs-CZ" altLang="cs-CZ" sz="1800" baseline="-30000"/>
              <a:t>5</a:t>
            </a:r>
            <a:r>
              <a:rPr lang="cs-CZ" altLang="cs-CZ" sz="1800"/>
              <a:t>Si</a:t>
            </a:r>
            <a:r>
              <a:rPr lang="cs-CZ" altLang="cs-CZ" sz="1800" baseline="-30000"/>
              <a:t>8</a:t>
            </a:r>
            <a:r>
              <a:rPr lang="cs-CZ" altLang="cs-CZ" sz="1800"/>
              <a:t>O</a:t>
            </a:r>
            <a:r>
              <a:rPr lang="cs-CZ" altLang="cs-CZ" sz="1800" baseline="-30000"/>
              <a:t>22</a:t>
            </a:r>
            <a:r>
              <a:rPr lang="cs-CZ" altLang="cs-CZ" sz="1800"/>
              <a:t>(OH)</a:t>
            </a:r>
            <a:r>
              <a:rPr lang="cs-CZ" altLang="cs-CZ" sz="1800" baseline="-30000"/>
              <a:t>2</a:t>
            </a:r>
            <a:endParaRPr lang="cs-CZ" altLang="cs-CZ" sz="1800"/>
          </a:p>
          <a:p>
            <a:endParaRPr lang="cs-CZ" altLang="cs-CZ" sz="1800"/>
          </a:p>
          <a:p>
            <a:r>
              <a:rPr lang="cs-CZ" altLang="cs-CZ" sz="1800"/>
              <a:t>Jadeit - NaAlSi</a:t>
            </a:r>
            <a:r>
              <a:rPr lang="cs-CZ" altLang="cs-CZ" sz="1800" baseline="-30000"/>
              <a:t>2</a:t>
            </a:r>
            <a:r>
              <a:rPr lang="cs-CZ" altLang="cs-CZ" sz="1800"/>
              <a:t>O</a:t>
            </a:r>
            <a:r>
              <a:rPr lang="cs-CZ" altLang="cs-CZ" sz="1800" baseline="-30000"/>
              <a:t>6</a:t>
            </a:r>
            <a:r>
              <a:rPr lang="cs-CZ" altLang="cs-CZ" sz="1800"/>
              <a:t> </a:t>
            </a:r>
          </a:p>
        </p:txBody>
      </p:sp>
      <p:pic>
        <p:nvPicPr>
          <p:cNvPr id="22549" name="Picture 21" descr="creste3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6700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04813"/>
            <a:ext cx="3889375" cy="1143000"/>
          </a:xfrm>
        </p:spPr>
        <p:txBody>
          <a:bodyPr/>
          <a:lstStyle/>
          <a:p>
            <a:r>
              <a:rPr lang="cs-CZ" altLang="cs-CZ" sz="3600"/>
              <a:t>Identifikace slonoviny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81000"/>
            <a:ext cx="4324350" cy="602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468313" y="4292600"/>
            <a:ext cx="3244850" cy="200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 i="1"/>
              <a:t>FT-Ramanova spektra</a:t>
            </a:r>
            <a:r>
              <a:rPr lang="cs-CZ" altLang="cs-CZ" sz="1400"/>
              <a:t>:</a:t>
            </a:r>
          </a:p>
          <a:p>
            <a:endParaRPr lang="cs-CZ" altLang="cs-CZ" sz="1400"/>
          </a:p>
          <a:p>
            <a:r>
              <a:rPr lang="cs-CZ" altLang="cs-CZ" sz="1400"/>
              <a:t>Římské pečetidlo (i)</a:t>
            </a:r>
          </a:p>
          <a:p>
            <a:endParaRPr lang="cs-CZ" altLang="cs-CZ" sz="1400"/>
          </a:p>
          <a:p>
            <a:r>
              <a:rPr lang="cs-CZ" altLang="cs-CZ" sz="1400"/>
              <a:t>africký slon (ii), </a:t>
            </a:r>
          </a:p>
          <a:p>
            <a:endParaRPr lang="cs-CZ" altLang="cs-CZ" sz="1400"/>
          </a:p>
          <a:p>
            <a:r>
              <a:rPr lang="cs-CZ" altLang="cs-CZ" sz="1400"/>
              <a:t>vorvaň (iii) </a:t>
            </a:r>
          </a:p>
          <a:p>
            <a:endParaRPr lang="cs-CZ" altLang="cs-CZ" sz="1400"/>
          </a:p>
          <a:p>
            <a:r>
              <a:rPr lang="cs-CZ" altLang="cs-CZ" sz="1400"/>
              <a:t>hroch (iv)</a:t>
            </a:r>
          </a:p>
        </p:txBody>
      </p:sp>
      <p:pic>
        <p:nvPicPr>
          <p:cNvPr id="32773" name="Picture 5" descr="ancient2 mamutovina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773238"/>
            <a:ext cx="2820988" cy="2133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1143000"/>
          </a:xfrm>
        </p:spPr>
        <p:txBody>
          <a:bodyPr/>
          <a:lstStyle/>
          <a:p>
            <a:r>
              <a:rPr lang="cs-CZ" altLang="cs-CZ" sz="3600"/>
              <a:t>Identifikace rohoviny (keratinů)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557338"/>
            <a:ext cx="6329362" cy="415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1" name="Picture 5" descr="CowHorn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700213"/>
            <a:ext cx="1436687" cy="4213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1258888" y="6092825"/>
            <a:ext cx="74882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 i="1"/>
              <a:t>FT-Ramanova spektra</a:t>
            </a:r>
            <a:r>
              <a:rPr lang="cs-CZ" altLang="cs-CZ" sz="1400"/>
              <a:t>: (i) kopyto,  (ii) roh kudu, (iii) nehet, (iv) kravský roh,  (v) želví krunýř 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3671887" cy="1143000"/>
          </a:xfrm>
        </p:spPr>
        <p:txBody>
          <a:bodyPr/>
          <a:lstStyle/>
          <a:p>
            <a:r>
              <a:rPr lang="cs-CZ" altLang="cs-CZ" sz="3600"/>
              <a:t>Glazury a porcelán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04813"/>
            <a:ext cx="5056187" cy="592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323850" y="4797425"/>
            <a:ext cx="3240088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 i="1"/>
              <a:t>Ramanova spektra glazur/skel</a:t>
            </a:r>
            <a:r>
              <a:rPr lang="cs-CZ" altLang="cs-CZ" sz="1400"/>
              <a:t>: </a:t>
            </a:r>
          </a:p>
          <a:p>
            <a:endParaRPr lang="cs-CZ" altLang="cs-CZ" sz="1400"/>
          </a:p>
          <a:p>
            <a:r>
              <a:rPr lang="cs-CZ" altLang="cs-CZ" sz="1400"/>
              <a:t>Dougga (Ifriqiya), měkký porcelán Sèvres, kartaginské korálky, měkký porcelán St-Cloud, vietnamský porcelán Chu Dâu, moderní Norwichský tvrdý porcelán, tvrdý porcelán Sèvres. </a:t>
            </a:r>
          </a:p>
        </p:txBody>
      </p:sp>
      <p:pic>
        <p:nvPicPr>
          <p:cNvPr id="35845" name="Picture 5" descr="iconeIznik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341438"/>
            <a:ext cx="2051050" cy="3095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3381375" cy="1143000"/>
          </a:xfrm>
        </p:spPr>
        <p:txBody>
          <a:bodyPr/>
          <a:lstStyle/>
          <a:p>
            <a:r>
              <a:rPr lang="cs-CZ" altLang="cs-CZ" sz="3200"/>
              <a:t>Identifikace fosilních pryskyřic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90513"/>
            <a:ext cx="4756150" cy="306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489325"/>
            <a:ext cx="4846637" cy="305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323850" y="4868863"/>
            <a:ext cx="3175000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 i="1"/>
              <a:t>Fosilní pryskyřice:</a:t>
            </a:r>
          </a:p>
          <a:p>
            <a:endParaRPr lang="cs-CZ" altLang="cs-CZ" sz="1400" i="1"/>
          </a:p>
          <a:p>
            <a:r>
              <a:rPr lang="cs-CZ" altLang="cs-CZ" sz="1400"/>
              <a:t>(i) Barma, (ii) Libanon, (iii) Mexiko, (iv) Dominikánská republika, (v) V pobřeží Anglie, (vi) V Afrika, (vii) Kolumbie, (viii) S Německo. </a:t>
            </a:r>
          </a:p>
        </p:txBody>
      </p:sp>
      <p:pic>
        <p:nvPicPr>
          <p:cNvPr id="36870" name="Picture 6" descr="t_Colophony%20Resin"/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2344738"/>
            <a:ext cx="2879725" cy="1933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404813"/>
            <a:ext cx="3529013" cy="1143000"/>
          </a:xfrm>
        </p:spPr>
        <p:txBody>
          <a:bodyPr/>
          <a:lstStyle/>
          <a:p>
            <a:r>
              <a:rPr lang="cs-CZ" altLang="cs-CZ" sz="3600"/>
              <a:t>Provenience obsidiánu</a:t>
            </a: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539750" y="1916113"/>
            <a:ext cx="25431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Owens Valley, </a:t>
            </a:r>
          </a:p>
          <a:p>
            <a:r>
              <a:rPr lang="cs-CZ" altLang="cs-CZ"/>
              <a:t>vých. Kalifornie 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260350"/>
            <a:ext cx="5337175" cy="640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obsidian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3716338"/>
            <a:ext cx="2986088" cy="2270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0" name="Picture 4" descr="Edwards1996a03"/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5600" y="3716338"/>
            <a:ext cx="3313113" cy="26304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6742" name="Picture 6" descr="Edwards1996a03a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725" y="404813"/>
            <a:ext cx="3297238" cy="29448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6749" name="Picture 13" descr="800px-Dammar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549275"/>
            <a:ext cx="3095625" cy="2322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6751" name="Picture 15" descr="IGSAN_B sandarac"/>
          <p:cNvPicPr>
            <a:picLocks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3716338"/>
            <a:ext cx="3241675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6754" name="Text Box 18"/>
          <p:cNvSpPr txBox="1">
            <a:spLocks noChangeArrowheads="1"/>
          </p:cNvSpPr>
          <p:nvPr/>
        </p:nvSpPr>
        <p:spPr bwMode="auto">
          <a:xfrm>
            <a:off x="900113" y="2924175"/>
            <a:ext cx="942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/>
              <a:t>dammara</a:t>
            </a:r>
          </a:p>
        </p:txBody>
      </p:sp>
      <p:sp>
        <p:nvSpPr>
          <p:cNvPr id="116755" name="Text Box 19"/>
          <p:cNvSpPr txBox="1">
            <a:spLocks noChangeArrowheads="1"/>
          </p:cNvSpPr>
          <p:nvPr/>
        </p:nvSpPr>
        <p:spPr bwMode="auto">
          <a:xfrm>
            <a:off x="827088" y="5876925"/>
            <a:ext cx="8969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/>
              <a:t>sandarac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765175"/>
            <a:ext cx="3454400" cy="1143000"/>
          </a:xfrm>
        </p:spPr>
        <p:txBody>
          <a:bodyPr/>
          <a:lstStyle/>
          <a:p>
            <a:r>
              <a:rPr lang="cs-CZ" altLang="cs-CZ" sz="3600"/>
              <a:t>Korozní produkty</a:t>
            </a:r>
          </a:p>
        </p:txBody>
      </p:sp>
      <p:pic>
        <p:nvPicPr>
          <p:cNvPr id="53259" name="Picture 11" descr="209995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175" y="908050"/>
            <a:ext cx="4856163" cy="5267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61" name="Picture 13" descr="antqwr02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852738"/>
            <a:ext cx="3024187" cy="2312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6" name="Rectangle 8"/>
          <p:cNvSpPr>
            <a:spLocks noGrp="1" noChangeArrowheads="1"/>
          </p:cNvSpPr>
          <p:nvPr>
            <p:ph type="title"/>
          </p:nvPr>
        </p:nvSpPr>
        <p:spPr>
          <a:xfrm>
            <a:off x="684213" y="476250"/>
            <a:ext cx="7772400" cy="731838"/>
          </a:xfrm>
        </p:spPr>
        <p:txBody>
          <a:bodyPr/>
          <a:lstStyle/>
          <a:p>
            <a:r>
              <a:rPr lang="cs-CZ" altLang="cs-CZ" sz="3600"/>
              <a:t>Identifikace textilních vláken</a:t>
            </a:r>
          </a:p>
        </p:txBody>
      </p:sp>
      <p:pic>
        <p:nvPicPr>
          <p:cNvPr id="94219" name="Picture 11" descr="Keen19982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412875"/>
            <a:ext cx="3608388" cy="5040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4221" name="Picture 13" descr="Edwards1997c05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738" y="1341438"/>
            <a:ext cx="4972050" cy="5184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12" name="Rectangle 20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094038" cy="1143000"/>
          </a:xfrm>
        </p:spPr>
        <p:txBody>
          <a:bodyPr/>
          <a:lstStyle/>
          <a:p>
            <a:r>
              <a:rPr lang="cs-CZ" altLang="cs-CZ" sz="3600"/>
              <a:t>Degradace lněných textilií</a:t>
            </a:r>
          </a:p>
        </p:txBody>
      </p:sp>
      <p:pic>
        <p:nvPicPr>
          <p:cNvPr id="59415" name="Picture 23" descr="p11342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625" y="3644900"/>
            <a:ext cx="3402013" cy="2908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417" name="Picture 25" descr="p11344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2205038"/>
            <a:ext cx="4075112" cy="41417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419" name="Picture 27" descr="A linen mummy shroud (with the mummy inside it)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0063" y="908050"/>
            <a:ext cx="3168650" cy="2376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549275"/>
            <a:ext cx="4176712" cy="1800225"/>
          </a:xfrm>
        </p:spPr>
        <p:txBody>
          <a:bodyPr/>
          <a:lstStyle/>
          <a:p>
            <a:r>
              <a:rPr lang="cs-CZ" altLang="cs-CZ" sz="3600"/>
              <a:t>Přítomnost mikroorganismů (lišejníky)</a:t>
            </a:r>
          </a:p>
        </p:txBody>
      </p:sp>
      <p:pic>
        <p:nvPicPr>
          <p:cNvPr id="154628" name="Picture 4" descr="Edwards19973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333375"/>
            <a:ext cx="4241800" cy="3430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4630" name="Picture 6" descr="Edwards19974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3789363"/>
            <a:ext cx="3744912" cy="2879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87375"/>
          </a:xfrm>
        </p:spPr>
        <p:txBody>
          <a:bodyPr/>
          <a:lstStyle/>
          <a:p>
            <a:r>
              <a:rPr lang="cs-CZ" altLang="cs-CZ" sz="3600"/>
              <a:t>Ostatní aplikace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1844675"/>
            <a:ext cx="7129462" cy="4751388"/>
          </a:xfrm>
        </p:spPr>
        <p:txBody>
          <a:bodyPr/>
          <a:lstStyle/>
          <a:p>
            <a:r>
              <a:rPr lang="cs-CZ" altLang="cs-CZ" sz="2800"/>
              <a:t>Pergamen</a:t>
            </a:r>
          </a:p>
          <a:p>
            <a:r>
              <a:rPr lang="cs-CZ" altLang="cs-CZ" sz="2800"/>
              <a:t>Papír a inkoust</a:t>
            </a:r>
          </a:p>
          <a:p>
            <a:r>
              <a:rPr lang="cs-CZ" altLang="cs-CZ" sz="2800"/>
              <a:t>Organická barviva (textilie)</a:t>
            </a:r>
          </a:p>
          <a:p>
            <a:r>
              <a:rPr lang="cs-CZ" altLang="cs-CZ" sz="2800"/>
              <a:t>Obsidián (provenience)</a:t>
            </a:r>
          </a:p>
          <a:p>
            <a:r>
              <a:rPr lang="cs-CZ" altLang="cs-CZ" sz="2800"/>
              <a:t>Keramika (řezy)</a:t>
            </a:r>
          </a:p>
          <a:p>
            <a:r>
              <a:rPr lang="cs-CZ" altLang="cs-CZ" sz="2800"/>
              <a:t>Znečištění a degradace povrchu kamene</a:t>
            </a:r>
          </a:p>
          <a:p>
            <a:endParaRPr lang="cs-CZ" altLang="cs-CZ" sz="2800"/>
          </a:p>
          <a:p>
            <a:pPr>
              <a:buFontTx/>
              <a:buNone/>
            </a:pPr>
            <a:endParaRPr lang="cs-CZ" altLang="cs-CZ" sz="280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Další metody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6478588" cy="4114800"/>
          </a:xfrm>
        </p:spPr>
        <p:txBody>
          <a:bodyPr/>
          <a:lstStyle/>
          <a:p>
            <a:r>
              <a:rPr lang="cs-CZ" altLang="cs-CZ" sz="2800"/>
              <a:t>LIBS</a:t>
            </a:r>
          </a:p>
          <a:p>
            <a:endParaRPr lang="cs-CZ" altLang="cs-CZ" sz="2800"/>
          </a:p>
          <a:p>
            <a:r>
              <a:rPr lang="cs-CZ" altLang="cs-CZ" sz="2800"/>
              <a:t>LIF</a:t>
            </a:r>
          </a:p>
          <a:p>
            <a:endParaRPr lang="cs-CZ" altLang="cs-CZ" sz="2800"/>
          </a:p>
          <a:p>
            <a:r>
              <a:rPr lang="cs-CZ" altLang="cs-CZ" sz="2800"/>
              <a:t>LIDAR</a:t>
            </a:r>
          </a:p>
          <a:p>
            <a:endParaRPr lang="cs-CZ" altLang="cs-CZ" sz="2800"/>
          </a:p>
          <a:p>
            <a:r>
              <a:rPr lang="cs-CZ" altLang="cs-CZ" sz="2800"/>
              <a:t>AAS s laserovými diodami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8893175" cy="587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7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908050"/>
            <a:ext cx="3238500" cy="1143000"/>
          </a:xfrm>
        </p:spPr>
        <p:txBody>
          <a:bodyPr/>
          <a:lstStyle/>
          <a:p>
            <a:r>
              <a:rPr lang="cs-CZ" altLang="cs-CZ" sz="3600"/>
              <a:t>Malba na keramice</a:t>
            </a:r>
          </a:p>
        </p:txBody>
      </p:sp>
      <p:pic>
        <p:nvPicPr>
          <p:cNvPr id="151556" name="Picture 4" descr="James20055x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313" y="3357563"/>
            <a:ext cx="6257925" cy="32210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1559" name="Picture 7" descr="James20055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3938" y="692150"/>
            <a:ext cx="5322887" cy="2374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3" name="Rectangle 11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03275"/>
          </a:xfrm>
        </p:spPr>
        <p:txBody>
          <a:bodyPr/>
          <a:lstStyle/>
          <a:p>
            <a:r>
              <a:rPr lang="cs-CZ" altLang="cs-CZ" sz="3600"/>
              <a:t>Provenience železa</a:t>
            </a:r>
          </a:p>
        </p:txBody>
      </p:sp>
      <p:pic>
        <p:nvPicPr>
          <p:cNvPr id="74756" name="Picture 4" descr="Devos20002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420938"/>
            <a:ext cx="4032250" cy="36179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759" name="Picture 7" descr="Devos20007y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205038"/>
            <a:ext cx="4248150" cy="3892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1776</TotalTime>
  <Words>1013</Words>
  <Application>Microsoft Office PowerPoint</Application>
  <PresentationFormat>Předvádění na obrazovce (4:3)</PresentationFormat>
  <Paragraphs>185</Paragraphs>
  <Slides>66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66</vt:i4>
      </vt:variant>
    </vt:vector>
  </HeadingPairs>
  <TitlesOfParts>
    <vt:vector size="69" baseType="lpstr">
      <vt:lpstr>Times New Roman</vt:lpstr>
      <vt:lpstr>Arial</vt:lpstr>
      <vt:lpstr>Default Design</vt:lpstr>
      <vt:lpstr>Analytické aplikace laserů</vt:lpstr>
      <vt:lpstr>Vzorkování maleb laserovým paprskem</vt:lpstr>
      <vt:lpstr>Prezentace aplikace PowerPoint</vt:lpstr>
      <vt:lpstr>LA-ICP-MS</vt:lpstr>
      <vt:lpstr>Aplikace LA-ICP-MS</vt:lpstr>
      <vt:lpstr>Provenience obsidiánu</vt:lpstr>
      <vt:lpstr>Prezentace aplikace PowerPoint</vt:lpstr>
      <vt:lpstr>Malba na keramice</vt:lpstr>
      <vt:lpstr>Provenience železa</vt:lpstr>
      <vt:lpstr>Prezentace aplikace PowerPoint</vt:lpstr>
      <vt:lpstr>Analýza zubní skloviny</vt:lpstr>
      <vt:lpstr>Prezentace aplikace PowerPoint</vt:lpstr>
      <vt:lpstr>MC LA-ICP-MS</vt:lpstr>
      <vt:lpstr>Analýza izotopových poměrů</vt:lpstr>
      <vt:lpstr>Ostatní aplikace</vt:lpstr>
      <vt:lpstr>Laserová mikropyrolýza</vt:lpstr>
      <vt:lpstr>Prezentace aplikace PowerPoint</vt:lpstr>
      <vt:lpstr>LDI - TOF</vt:lpstr>
      <vt:lpstr>Prezentace aplikace PowerPoint</vt:lpstr>
      <vt:lpstr>Pigmenty v iluminovaných rukopisech</vt:lpstr>
      <vt:lpstr>Akrylátové barvy</vt:lpstr>
      <vt:lpstr>MALDI-TOF</vt:lpstr>
      <vt:lpstr>Analýza fosilních proteinů</vt:lpstr>
      <vt:lpstr>Identifikace keratinů</vt:lpstr>
      <vt:lpstr>Identifikace organických pojiv v malbách</vt:lpstr>
      <vt:lpstr>Prezentace aplikace PowerPoint</vt:lpstr>
      <vt:lpstr>Degradace historických laků</vt:lpstr>
      <vt:lpstr>Ramanova spektrometrie</vt:lpstr>
      <vt:lpstr>Princip Ramanovy spektrometrie</vt:lpstr>
      <vt:lpstr>Raman vs. FTIR</vt:lpstr>
      <vt:lpstr>Ramanova mikroskopie</vt:lpstr>
      <vt:lpstr>Prezentace aplikace PowerPoint</vt:lpstr>
      <vt:lpstr>Prezentace aplikace PowerPoint</vt:lpstr>
      <vt:lpstr>Raman + FTIR mikroskopie</vt:lpstr>
      <vt:lpstr>Kombinace Raman + LIBS</vt:lpstr>
      <vt:lpstr>Konfokální mikroskopie</vt:lpstr>
      <vt:lpstr>Konfokální Ramanova mikroskopie</vt:lpstr>
      <vt:lpstr>Mobilní zařízení pro Ramanovu spektrometrii</vt:lpstr>
      <vt:lpstr>Prezentace aplikace PowerPoint</vt:lpstr>
      <vt:lpstr>Aplikace Ramanovy spektrometrie</vt:lpstr>
      <vt:lpstr>Analýza vlasů</vt:lpstr>
      <vt:lpstr>Prezentace aplikace PowerPoint</vt:lpstr>
      <vt:lpstr>Prezentace aplikace PowerPoint</vt:lpstr>
      <vt:lpstr>Analýza zubů</vt:lpstr>
      <vt:lpstr>Analýza mumifikovaných tkání</vt:lpstr>
      <vt:lpstr>Prezentace aplikace PowerPoint</vt:lpstr>
      <vt:lpstr>Prezentace aplikace PowerPoint</vt:lpstr>
      <vt:lpstr>Prezentace aplikace PowerPoint</vt:lpstr>
      <vt:lpstr>Ramanova spektrometrie pigmentů</vt:lpstr>
      <vt:lpstr>Prezentace aplikace PowerPoint</vt:lpstr>
      <vt:lpstr>Prezentace aplikace PowerPoint</vt:lpstr>
      <vt:lpstr>Prezentace aplikace PowerPoint</vt:lpstr>
      <vt:lpstr>Identifikace pigmentů na keramice</vt:lpstr>
      <vt:lpstr>Rozpoznání imitací</vt:lpstr>
      <vt:lpstr>Identifikace drahých kamenů</vt:lpstr>
      <vt:lpstr>Identifikace slonoviny</vt:lpstr>
      <vt:lpstr>Identifikace rohoviny (keratinů)</vt:lpstr>
      <vt:lpstr>Glazury a porcelán</vt:lpstr>
      <vt:lpstr>Identifikace fosilních pryskyřic</vt:lpstr>
      <vt:lpstr>Prezentace aplikace PowerPoint</vt:lpstr>
      <vt:lpstr>Korozní produkty</vt:lpstr>
      <vt:lpstr>Identifikace textilních vláken</vt:lpstr>
      <vt:lpstr>Degradace lněných textilií</vt:lpstr>
      <vt:lpstr>Přítomnost mikroorganismů (lišejníky)</vt:lpstr>
      <vt:lpstr>Ostatní aplikace</vt:lpstr>
      <vt:lpstr>Další metody</vt:lpstr>
    </vt:vector>
  </TitlesOfParts>
  <Company>PřF 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Administrator</dc:creator>
  <cp:lastModifiedBy>Lubomír Prokeš</cp:lastModifiedBy>
  <cp:revision>271</cp:revision>
  <dcterms:created xsi:type="dcterms:W3CDTF">2008-03-28T08:34:24Z</dcterms:created>
  <dcterms:modified xsi:type="dcterms:W3CDTF">2016-04-25T11:53:20Z</dcterms:modified>
</cp:coreProperties>
</file>