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1"/>
  </p:notesMasterIdLst>
  <p:sldIdLst>
    <p:sldId id="305" r:id="rId2"/>
    <p:sldId id="450" r:id="rId3"/>
    <p:sldId id="465" r:id="rId4"/>
    <p:sldId id="466" r:id="rId5"/>
    <p:sldId id="467" r:id="rId6"/>
    <p:sldId id="451" r:id="rId7"/>
    <p:sldId id="449" r:id="rId8"/>
    <p:sldId id="292" r:id="rId9"/>
    <p:sldId id="462" r:id="rId10"/>
    <p:sldId id="455" r:id="rId11"/>
    <p:sldId id="458" r:id="rId12"/>
    <p:sldId id="459" r:id="rId13"/>
    <p:sldId id="464" r:id="rId14"/>
    <p:sldId id="463" r:id="rId15"/>
    <p:sldId id="452" r:id="rId16"/>
    <p:sldId id="453" r:id="rId17"/>
    <p:sldId id="460" r:id="rId18"/>
    <p:sldId id="457" r:id="rId19"/>
    <p:sldId id="45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dka Bacovska" initials="RB" lastIdx="1" clrIdx="0">
    <p:extLst>
      <p:ext uri="{19B8F6BF-5375-455C-9EA6-DF929625EA0E}">
        <p15:presenceInfo xmlns:p15="http://schemas.microsoft.com/office/powerpoint/2012/main" userId="6da7545a85036e8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792" autoAdjust="0"/>
  </p:normalViewPr>
  <p:slideViewPr>
    <p:cSldViewPr snapToGrid="0">
      <p:cViewPr varScale="1">
        <p:scale>
          <a:sx n="62" d="100"/>
          <a:sy n="62" d="100"/>
        </p:scale>
        <p:origin x="10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EEF69-3889-4EF1-B3E5-2F41B6F6E041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CFFCC6-87E7-430D-BEFA-14E8073A77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3836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45">
            <a:extLst>
              <a:ext uri="{FF2B5EF4-FFF2-40B4-BE49-F238E27FC236}">
                <a16:creationId xmlns:a16="http://schemas.microsoft.com/office/drawing/2014/main" id="{DF605DA6-24CD-44C1-979C-68B71523D1B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95000"/>
              </a:lnSpc>
            </a:pPr>
            <a:fld id="{E8932E2E-6D69-4F0A-8CF1-22976EE16527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8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827" name="Text Box 1">
            <a:extLst>
              <a:ext uri="{FF2B5EF4-FFF2-40B4-BE49-F238E27FC236}">
                <a16:creationId xmlns:a16="http://schemas.microsoft.com/office/drawing/2014/main" id="{6AE33BF8-8A54-4EFC-B29A-14D476A7C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77828" name="Rectangle 2">
            <a:extLst>
              <a:ext uri="{FF2B5EF4-FFF2-40B4-BE49-F238E27FC236}">
                <a16:creationId xmlns:a16="http://schemas.microsoft.com/office/drawing/2014/main" id="{ADF07EE3-7269-4F25-940D-DC069B7ECA0D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>
          <a:xfrm>
            <a:off x="755650" y="5078413"/>
            <a:ext cx="5986463" cy="4749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A381-A469-4C1A-A355-CEBEEFA66D44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388F-315E-4AE6-B779-EED6F84ED7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1502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A381-A469-4C1A-A355-CEBEEFA66D44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388F-315E-4AE6-B779-EED6F84ED7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5054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A381-A469-4C1A-A355-CEBEEFA66D44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388F-315E-4AE6-B779-EED6F84ED7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5993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8641" y="231865"/>
            <a:ext cx="10894080" cy="1129079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sz="half" idx="1"/>
          </p:nvPr>
        </p:nvSpPr>
        <p:spPr>
          <a:xfrm>
            <a:off x="608641" y="1604329"/>
            <a:ext cx="5354879" cy="446879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nline obrázek 3"/>
          <p:cNvSpPr>
            <a:spLocks noGrp="1"/>
          </p:cNvSpPr>
          <p:nvPr>
            <p:ph type="clipArt" sz="half" idx="2"/>
          </p:nvPr>
        </p:nvSpPr>
        <p:spPr>
          <a:xfrm>
            <a:off x="6147840" y="1604329"/>
            <a:ext cx="5354881" cy="4468790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A79004B-E45C-4656-8DE0-1FE27E6F058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B7F24CB-8038-403C-B11D-152EC5BB215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6CE1A95-F7BE-4357-9A15-0ADEBA72E1FC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32380-6D0D-4FE7-AF36-4299EA1756A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9639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A381-A469-4C1A-A355-CEBEEFA66D44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388F-315E-4AE6-B779-EED6F84ED7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303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A381-A469-4C1A-A355-CEBEEFA66D44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388F-315E-4AE6-B779-EED6F84ED7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4228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A381-A469-4C1A-A355-CEBEEFA66D44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388F-315E-4AE6-B779-EED6F84ED7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6427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A381-A469-4C1A-A355-CEBEEFA66D44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388F-315E-4AE6-B779-EED6F84ED7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1646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A381-A469-4C1A-A355-CEBEEFA66D44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388F-315E-4AE6-B779-EED6F84ED7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718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A381-A469-4C1A-A355-CEBEEFA66D44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388F-315E-4AE6-B779-EED6F84ED7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3944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A381-A469-4C1A-A355-CEBEEFA66D44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388F-315E-4AE6-B779-EED6F84ED7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2433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A381-A469-4C1A-A355-CEBEEFA66D44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388F-315E-4AE6-B779-EED6F84ED7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7564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3A381-A469-4C1A-A355-CEBEEFA66D44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C388F-315E-4AE6-B779-EED6F84ED7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0944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auth/mail/mail_posli?to=175344%40mail.muni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is.muni.cz/elportal/estud/pedf/js07/mineraly/materialy/pages/predmluva.html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8502" y="1788002"/>
            <a:ext cx="11361600" cy="1963866"/>
          </a:xfrm>
        </p:spPr>
        <p:txBody>
          <a:bodyPr>
            <a:normAutofit/>
          </a:bodyPr>
          <a:lstStyle/>
          <a:p>
            <a:pPr algn="ctr"/>
            <a:r>
              <a:rPr lang="cs-CZ" sz="2800" dirty="0"/>
              <a:t>C9500 Užitá chemie</a:t>
            </a:r>
            <a:br>
              <a:rPr lang="cs-CZ" dirty="0"/>
            </a:br>
            <a:r>
              <a:rPr lang="cs-CZ" sz="1800" dirty="0"/>
              <a:t>4. lekce</a:t>
            </a:r>
            <a:br>
              <a:rPr lang="cs-CZ" dirty="0"/>
            </a:br>
            <a:r>
              <a:rPr lang="cs-CZ" sz="5300" dirty="0"/>
              <a:t>Keramika, kámen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1101550"/>
          </a:xfrm>
        </p:spPr>
        <p:txBody>
          <a:bodyPr/>
          <a:lstStyle/>
          <a:p>
            <a:pPr algn="ctr"/>
            <a:r>
              <a:rPr lang="cs-CZ" dirty="0"/>
              <a:t>Mgr. Ing. Radka Kopecká, Ph.D.</a:t>
            </a:r>
          </a:p>
          <a:p>
            <a:pPr algn="ctr"/>
            <a:r>
              <a:rPr lang="cs-CZ" b="1" i="0" u="sng" dirty="0">
                <a:solidFill>
                  <a:srgbClr val="002265"/>
                </a:solidFill>
                <a:effectLst/>
                <a:latin typeface="Open Sans"/>
                <a:hlinkClick r:id="rId2"/>
              </a:rPr>
              <a:t>175344@mail.muni.cz</a:t>
            </a:r>
            <a:endParaRPr lang="cs-CZ" dirty="0"/>
          </a:p>
        </p:txBody>
      </p:sp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C9500 Užitá chemie – 1 Úvod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064F898F-9A6C-434E-BF68-98B29FD2D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534" y="1025693"/>
            <a:ext cx="6765768" cy="5498931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58563D7D-B99D-41ED-A441-DBACC71D6CD9}"/>
              </a:ext>
            </a:extLst>
          </p:cNvPr>
          <p:cNvSpPr txBox="1"/>
          <p:nvPr/>
        </p:nvSpPr>
        <p:spPr>
          <a:xfrm>
            <a:off x="429534" y="287867"/>
            <a:ext cx="4541520" cy="707886"/>
          </a:xfrm>
          <a:prstGeom prst="rect">
            <a:avLst/>
          </a:prstGeom>
          <a:solidFill>
            <a:srgbClr val="99CCFF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cs-CZ" sz="4000" b="1" dirty="0"/>
              <a:t>Keramika - suroviny</a:t>
            </a:r>
          </a:p>
        </p:txBody>
      </p:sp>
      <p:sp>
        <p:nvSpPr>
          <p:cNvPr id="2" name="Ovál 1">
            <a:extLst>
              <a:ext uri="{FF2B5EF4-FFF2-40B4-BE49-F238E27FC236}">
                <a16:creationId xmlns:a16="http://schemas.microsoft.com/office/drawing/2014/main" id="{CBC126D4-643E-4BF2-9115-4C422CE62366}"/>
              </a:ext>
            </a:extLst>
          </p:cNvPr>
          <p:cNvSpPr/>
          <p:nvPr/>
        </p:nvSpPr>
        <p:spPr>
          <a:xfrm>
            <a:off x="429534" y="5012521"/>
            <a:ext cx="6765768" cy="16930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1CD1FA6-A975-46DC-B684-8B273511A2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1876" y="287867"/>
            <a:ext cx="4707021" cy="2462212"/>
          </a:xfrm>
          <a:prstGeom prst="rect">
            <a:avLst/>
          </a:prstGeom>
        </p:spPr>
      </p:pic>
      <p:pic>
        <p:nvPicPr>
          <p:cNvPr id="4098" name="Picture 2" descr="Vzorek kaolinu">
            <a:extLst>
              <a:ext uri="{FF2B5EF4-FFF2-40B4-BE49-F238E27FC236}">
                <a16:creationId xmlns:a16="http://schemas.microsoft.com/office/drawing/2014/main" id="{8126C8EC-51E9-4F32-B3CC-DCE752A64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3473" y="3640956"/>
            <a:ext cx="2228850" cy="178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1EE757FD-6238-4E69-B4FB-836826B52446}"/>
              </a:ext>
            </a:extLst>
          </p:cNvPr>
          <p:cNvSpPr txBox="1"/>
          <p:nvPr/>
        </p:nvSpPr>
        <p:spPr>
          <a:xfrm>
            <a:off x="7381874" y="2780019"/>
            <a:ext cx="470702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Kaolin=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reziduální</a:t>
            </a:r>
            <a:r>
              <a:rPr lang="cs-CZ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nepřemístěná bělavá hornina sedimentárního původu.</a:t>
            </a:r>
          </a:p>
          <a:p>
            <a:pPr algn="just"/>
            <a:r>
              <a:rPr lang="cs-CZ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Vzniká 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zvětráváním</a:t>
            </a:r>
            <a:r>
              <a:rPr lang="cs-CZ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či kaolinizací živcových hornin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224632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527FCEA-6143-4C5E-8C45-8AC9237AD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A9F23AD-7A55-49F3-A3EC-743F47F36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7090"/>
            <a:ext cx="6741849" cy="589788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00BD795-A971-4716-8861-1DFBBF7E5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59" y="1440564"/>
            <a:ext cx="6410084" cy="461526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7D9F91F-72C9-4DB9-ABD0-A8180D826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48006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08684927-5855-44C7-816C-E3A7FB164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4928" y="643467"/>
            <a:ext cx="3736835" cy="2475653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E016956-CE9F-4946-8834-A8BC3529D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60367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7CA1708-9285-4351-89DA-23A7B18CC8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4750" y="3748194"/>
            <a:ext cx="3817191" cy="2471631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47732A55-5AB6-4D73-A292-150090BE12CD}"/>
              </a:ext>
            </a:extLst>
          </p:cNvPr>
          <p:cNvSpPr txBox="1"/>
          <p:nvPr/>
        </p:nvSpPr>
        <p:spPr>
          <a:xfrm>
            <a:off x="642894" y="643467"/>
            <a:ext cx="4541520" cy="707886"/>
          </a:xfrm>
          <a:prstGeom prst="rect">
            <a:avLst/>
          </a:prstGeom>
          <a:solidFill>
            <a:srgbClr val="99CCFF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cs-CZ" sz="4000" b="1" dirty="0"/>
              <a:t>Keramika - suroviny</a:t>
            </a:r>
          </a:p>
        </p:txBody>
      </p:sp>
    </p:spTree>
    <p:extLst>
      <p:ext uri="{BB962C8B-B14F-4D97-AF65-F5344CB8AC3E}">
        <p14:creationId xmlns:p14="http://schemas.microsoft.com/office/powerpoint/2010/main" val="3506925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E13B2850-7CAB-4C44-B8A4-538B6D5AE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39" y="165902"/>
            <a:ext cx="9462535" cy="652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669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42B0C779-092C-48C9-9F85-3FFE5FE598DF}"/>
              </a:ext>
            </a:extLst>
          </p:cNvPr>
          <p:cNvSpPr txBox="1"/>
          <p:nvPr/>
        </p:nvSpPr>
        <p:spPr>
          <a:xfrm>
            <a:off x="419100" y="419100"/>
            <a:ext cx="112395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/>
              <a:t>Kaolín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8B22F24-A91F-4A45-92F1-EABC4488F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587" y="833437"/>
            <a:ext cx="8886825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849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61A5155A-3A08-4A96-B603-D75DE0A7B5C5}"/>
              </a:ext>
            </a:extLst>
          </p:cNvPr>
          <p:cNvSpPr txBox="1"/>
          <p:nvPr/>
        </p:nvSpPr>
        <p:spPr>
          <a:xfrm>
            <a:off x="309519" y="252942"/>
            <a:ext cx="4028801" cy="707886"/>
          </a:xfrm>
          <a:prstGeom prst="rect">
            <a:avLst/>
          </a:prstGeom>
          <a:solidFill>
            <a:srgbClr val="99CCFF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cs-CZ" sz="4000" b="1" dirty="0"/>
              <a:t>Keramika - výroba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DA182C17-2185-4C2B-BBF3-4EE97C43E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3944" y="36314"/>
            <a:ext cx="7868056" cy="117183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A573A2D3-DCDA-4A9F-952B-E369578791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159" y="1299704"/>
            <a:ext cx="4840462" cy="1830897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1C241EF-A657-4A13-8BC6-A011194BCF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159" y="3181401"/>
            <a:ext cx="4840462" cy="3562389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43CF8DE3-3E0C-4954-8268-CD5F9E7AF6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7058" y="1055752"/>
            <a:ext cx="4335461" cy="2145508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9A9BF753-A55B-4191-A559-A52C2DCC2C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7059" y="3276600"/>
            <a:ext cx="4335461" cy="3262569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D5C9E91C-953D-450F-B92A-7BE13C6D73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57058" y="5386854"/>
            <a:ext cx="4335461" cy="138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517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C0AB372E-811E-4778-9B9F-23266CA83472}"/>
              </a:ext>
            </a:extLst>
          </p:cNvPr>
          <p:cNvSpPr txBox="1"/>
          <p:nvPr/>
        </p:nvSpPr>
        <p:spPr>
          <a:xfrm>
            <a:off x="438150" y="1304925"/>
            <a:ext cx="11649075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cs-CZ" dirty="0"/>
              <a:t>Dle obsahu pórů: </a:t>
            </a:r>
          </a:p>
          <a:p>
            <a:pPr marL="800100" lvl="1" indent="-342900">
              <a:buFont typeface="+mj-lt"/>
              <a:buAutoNum type="alphaLcParenR"/>
            </a:pPr>
            <a:r>
              <a:rPr lang="cs-CZ" dirty="0"/>
              <a:t>pórovitá keramika - s hmotnostní nasákavostí střepu </a:t>
            </a:r>
            <a:r>
              <a:rPr lang="cs-CZ" dirty="0" err="1"/>
              <a:t>nm</a:t>
            </a:r>
            <a:r>
              <a:rPr lang="cs-CZ" dirty="0"/>
              <a:t> nad 10 %</a:t>
            </a:r>
          </a:p>
          <a:p>
            <a:pPr marL="800100" lvl="1" indent="-342900">
              <a:buFont typeface="+mj-lt"/>
              <a:buAutoNum type="alphaLcParenR"/>
            </a:pPr>
            <a:r>
              <a:rPr lang="cs-CZ" dirty="0" err="1"/>
              <a:t>polohutná</a:t>
            </a:r>
            <a:r>
              <a:rPr lang="cs-CZ" dirty="0"/>
              <a:t> keramika - s hmotnostní nasákavostí střepu </a:t>
            </a:r>
            <a:r>
              <a:rPr lang="cs-CZ" dirty="0" err="1"/>
              <a:t>nm</a:t>
            </a:r>
            <a:r>
              <a:rPr lang="cs-CZ" dirty="0"/>
              <a:t> = 6 – 10 %</a:t>
            </a:r>
          </a:p>
          <a:p>
            <a:pPr marL="800100" lvl="1" indent="-342900">
              <a:buFont typeface="+mj-lt"/>
              <a:buAutoNum type="alphaLcParenR"/>
            </a:pPr>
            <a:r>
              <a:rPr lang="cs-CZ" dirty="0"/>
              <a:t>hutná keramika - s hmotnostní nasákavostí střepu </a:t>
            </a:r>
            <a:r>
              <a:rPr lang="cs-CZ" dirty="0" err="1"/>
              <a:t>nm</a:t>
            </a:r>
            <a:r>
              <a:rPr lang="cs-CZ" dirty="0"/>
              <a:t> = 3 – 6 % </a:t>
            </a:r>
          </a:p>
          <a:p>
            <a:pPr marL="800100" lvl="1" indent="-342900">
              <a:buFont typeface="+mj-lt"/>
              <a:buAutoNum type="alphaLcParenR"/>
            </a:pPr>
            <a:r>
              <a:rPr lang="cs-CZ" dirty="0" err="1"/>
              <a:t>poloslinutá</a:t>
            </a:r>
            <a:r>
              <a:rPr lang="cs-CZ" dirty="0"/>
              <a:t> keramika - s hmotnostní nasákavostí střepu </a:t>
            </a:r>
            <a:r>
              <a:rPr lang="cs-CZ" dirty="0" err="1"/>
              <a:t>nm</a:t>
            </a:r>
            <a:r>
              <a:rPr lang="cs-CZ" dirty="0"/>
              <a:t> = 1,5 – 3 % </a:t>
            </a:r>
          </a:p>
          <a:p>
            <a:pPr marL="800100" lvl="1" indent="-342900">
              <a:buFont typeface="+mj-lt"/>
              <a:buAutoNum type="alphaLcParenR"/>
            </a:pPr>
            <a:r>
              <a:rPr lang="cs-CZ" dirty="0"/>
              <a:t>slinutá keramika - s hmotnostní nasákavostí střepu </a:t>
            </a:r>
            <a:r>
              <a:rPr lang="cs-CZ" dirty="0" err="1"/>
              <a:t>nm</a:t>
            </a:r>
            <a:r>
              <a:rPr lang="cs-CZ" dirty="0"/>
              <a:t> pod 1,5 % </a:t>
            </a:r>
          </a:p>
          <a:p>
            <a:pPr lvl="1"/>
            <a:endParaRPr lang="cs-CZ" dirty="0"/>
          </a:p>
          <a:p>
            <a:pPr marL="342900" indent="-342900">
              <a:buAutoNum type="arabicPeriod"/>
            </a:pPr>
            <a:r>
              <a:rPr lang="cs-CZ" dirty="0"/>
              <a:t>Dle struktury: </a:t>
            </a:r>
          </a:p>
          <a:p>
            <a:pPr marL="800100" lvl="1" indent="-342900">
              <a:buFont typeface="+mj-lt"/>
              <a:buAutoNum type="alphaLcParenR"/>
            </a:pPr>
            <a:r>
              <a:rPr lang="cs-CZ" dirty="0"/>
              <a:t>jemná keramika – vyznačuje se tenkým a jemnozrnným střepem (porcelán a bílá kamenina, obkládačky, laboratorní, zdravotnická a technická keramika) </a:t>
            </a:r>
          </a:p>
          <a:p>
            <a:pPr marL="800100" lvl="1" indent="-342900">
              <a:buFont typeface="+mj-lt"/>
              <a:buAutoNum type="alphaLcParenR"/>
            </a:pPr>
            <a:r>
              <a:rPr lang="cs-CZ" dirty="0"/>
              <a:t>hrubá keramika – keramika se silnostěnným a hrubozrnným střepem (cihlářské zboží, kamenina, žáruvzdorné výrobky</a:t>
            </a:r>
          </a:p>
          <a:p>
            <a:pPr lvl="1"/>
            <a:endParaRPr lang="cs-CZ" dirty="0"/>
          </a:p>
          <a:p>
            <a:pPr marL="342900" indent="-342900">
              <a:buAutoNum type="arabicPeriod"/>
            </a:pPr>
            <a:r>
              <a:rPr lang="cs-CZ" dirty="0"/>
              <a:t>Dle použití výrobků: </a:t>
            </a:r>
          </a:p>
          <a:p>
            <a:pPr marL="800100" lvl="1" indent="-342900">
              <a:buFont typeface="+mj-lt"/>
              <a:buAutoNum type="alphaLcParenR"/>
            </a:pPr>
            <a:r>
              <a:rPr lang="cs-CZ" dirty="0"/>
              <a:t>stavební keramika (cihlářské výrobky, pórovinové obkládačky, kamenina) </a:t>
            </a:r>
          </a:p>
          <a:p>
            <a:pPr marL="800100" lvl="1" indent="-342900">
              <a:buFont typeface="+mj-lt"/>
              <a:buAutoNum type="alphaLcParenR"/>
            </a:pPr>
            <a:r>
              <a:rPr lang="cs-CZ" dirty="0"/>
              <a:t>zdravotnická keramika - technická keramika (elektrotechnická a konstrukční) </a:t>
            </a:r>
          </a:p>
          <a:p>
            <a:pPr marL="800100" lvl="1" indent="-342900">
              <a:buFont typeface="+mj-lt"/>
              <a:buAutoNum type="alphaLcParenR"/>
            </a:pPr>
            <a:r>
              <a:rPr lang="cs-CZ" dirty="0"/>
              <a:t>žárovzdorné materiály (šamot, dinas, hořečnatá a </a:t>
            </a:r>
            <a:r>
              <a:rPr lang="cs-CZ" dirty="0" err="1"/>
              <a:t>hořečnatovápenatá</a:t>
            </a:r>
            <a:r>
              <a:rPr lang="cs-CZ" dirty="0"/>
              <a:t> keramika, keramika oxidová, </a:t>
            </a:r>
            <a:r>
              <a:rPr lang="cs-CZ" dirty="0" err="1"/>
              <a:t>siliciumkarbidová</a:t>
            </a:r>
            <a:r>
              <a:rPr lang="cs-CZ" dirty="0"/>
              <a:t>, uhlíková apod.) 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6A6CCF7-5B26-4A75-B7F9-361D7F774176}"/>
              </a:ext>
            </a:extLst>
          </p:cNvPr>
          <p:cNvSpPr txBox="1"/>
          <p:nvPr/>
        </p:nvSpPr>
        <p:spPr>
          <a:xfrm>
            <a:off x="438150" y="237067"/>
            <a:ext cx="3950970" cy="707886"/>
          </a:xfrm>
          <a:prstGeom prst="rect">
            <a:avLst/>
          </a:prstGeom>
          <a:solidFill>
            <a:srgbClr val="99CCFF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cs-CZ" sz="4000" b="1" dirty="0"/>
              <a:t>Keramika - dělení</a:t>
            </a:r>
          </a:p>
        </p:txBody>
      </p:sp>
    </p:spTree>
    <p:extLst>
      <p:ext uri="{BB962C8B-B14F-4D97-AF65-F5344CB8AC3E}">
        <p14:creationId xmlns:p14="http://schemas.microsoft.com/office/powerpoint/2010/main" val="1818549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2A88242A-4A99-4EC4-ADA3-B0978D2A83C9}"/>
              </a:ext>
            </a:extLst>
          </p:cNvPr>
          <p:cNvSpPr txBox="1"/>
          <p:nvPr/>
        </p:nvSpPr>
        <p:spPr>
          <a:xfrm>
            <a:off x="314325" y="231150"/>
            <a:ext cx="11563350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4. Dle chemického a fázového složení: </a:t>
            </a:r>
          </a:p>
          <a:p>
            <a:pPr marL="800100" lvl="1" indent="-342900">
              <a:buFont typeface="+mj-lt"/>
              <a:buAutoNum type="alphaLcParenR"/>
            </a:pPr>
            <a:r>
              <a:rPr lang="cs-CZ" dirty="0"/>
              <a:t>fázový systém SiO2 – dinas </a:t>
            </a:r>
          </a:p>
          <a:p>
            <a:pPr marL="800100" lvl="1" indent="-342900">
              <a:buFont typeface="+mj-lt"/>
              <a:buAutoNum type="alphaLcParenR"/>
            </a:pPr>
            <a:r>
              <a:rPr lang="cs-CZ" dirty="0"/>
              <a:t>fázový systém Al2O3 – korundová keramika </a:t>
            </a:r>
          </a:p>
          <a:p>
            <a:pPr marL="800100" lvl="1" indent="-342900">
              <a:buFont typeface="+mj-lt"/>
              <a:buAutoNum type="alphaLcParenR"/>
            </a:pPr>
            <a:r>
              <a:rPr lang="cs-CZ" dirty="0"/>
              <a:t>fázový systém ZrO2 – zirkoničitá (</a:t>
            </a:r>
            <a:r>
              <a:rPr lang="cs-CZ" dirty="0" err="1"/>
              <a:t>baddeleyitová</a:t>
            </a:r>
            <a:r>
              <a:rPr lang="cs-CZ" dirty="0"/>
              <a:t>) keramika - ostatní žárovzdorná oxidová keramika </a:t>
            </a:r>
          </a:p>
          <a:p>
            <a:pPr marL="800100" lvl="1" indent="-342900">
              <a:buFont typeface="+mj-lt"/>
              <a:buAutoNum type="alphaLcParenR"/>
            </a:pPr>
            <a:r>
              <a:rPr lang="cs-CZ" dirty="0"/>
              <a:t>fázové systémy typu </a:t>
            </a:r>
            <a:r>
              <a:rPr lang="cs-CZ" dirty="0" err="1"/>
              <a:t>BeO</a:t>
            </a:r>
            <a:r>
              <a:rPr lang="cs-CZ" dirty="0"/>
              <a:t>, </a:t>
            </a:r>
            <a:r>
              <a:rPr lang="cs-CZ" dirty="0" err="1"/>
              <a:t>MgO</a:t>
            </a:r>
            <a:r>
              <a:rPr lang="cs-CZ" dirty="0"/>
              <a:t>, ThO2 </a:t>
            </a:r>
          </a:p>
          <a:p>
            <a:pPr marL="800100" lvl="1" indent="-342900">
              <a:buFont typeface="+mj-lt"/>
              <a:buAutoNum type="alphaLcParenR"/>
            </a:pPr>
            <a:r>
              <a:rPr lang="cs-CZ" dirty="0"/>
              <a:t>fázový systém Al2O3 - SiO2 – cihlářské výrobky, hrubá kamenina, šamot </a:t>
            </a:r>
          </a:p>
          <a:p>
            <a:pPr marL="800100" lvl="1" indent="-342900">
              <a:buFont typeface="+mj-lt"/>
              <a:buAutoNum type="alphaLcParenR"/>
            </a:pPr>
            <a:r>
              <a:rPr lang="cs-CZ" dirty="0"/>
              <a:t>fázový systém Al2O3 - SiO2 - K2O (Na2O) – porcelán, pórovina, jemná kamenina, zdravotnická keramika </a:t>
            </a:r>
          </a:p>
          <a:p>
            <a:pPr marL="800100" lvl="1" indent="-342900">
              <a:buFont typeface="+mj-lt"/>
              <a:buAutoNum type="alphaLcParenR"/>
            </a:pPr>
            <a:r>
              <a:rPr lang="cs-CZ" dirty="0"/>
              <a:t>fázový systém </a:t>
            </a:r>
            <a:r>
              <a:rPr lang="cs-CZ" dirty="0" err="1"/>
              <a:t>MgO</a:t>
            </a:r>
            <a:r>
              <a:rPr lang="cs-CZ" dirty="0"/>
              <a:t> – Cr2O3 – </a:t>
            </a:r>
            <a:r>
              <a:rPr lang="cs-CZ" dirty="0" err="1"/>
              <a:t>chrommagnezitové</a:t>
            </a:r>
            <a:r>
              <a:rPr lang="cs-CZ" dirty="0"/>
              <a:t> žárovzdorné hmoty </a:t>
            </a:r>
          </a:p>
          <a:p>
            <a:pPr marL="800100" lvl="1" indent="-342900">
              <a:buFont typeface="+mj-lt"/>
              <a:buAutoNum type="alphaLcParenR"/>
            </a:pPr>
            <a:r>
              <a:rPr lang="cs-CZ" dirty="0"/>
              <a:t>fázový systém </a:t>
            </a:r>
            <a:r>
              <a:rPr lang="cs-CZ" dirty="0" err="1"/>
              <a:t>MgO</a:t>
            </a:r>
            <a:r>
              <a:rPr lang="cs-CZ" dirty="0"/>
              <a:t> - SiO2 – steatitová, </a:t>
            </a:r>
            <a:r>
              <a:rPr lang="cs-CZ" dirty="0" err="1"/>
              <a:t>stealitová</a:t>
            </a:r>
            <a:r>
              <a:rPr lang="cs-CZ" dirty="0"/>
              <a:t> a </a:t>
            </a:r>
            <a:r>
              <a:rPr lang="cs-CZ" dirty="0" err="1"/>
              <a:t>forsteritová</a:t>
            </a:r>
            <a:r>
              <a:rPr lang="cs-CZ" dirty="0"/>
              <a:t> žárovzdorná keramika </a:t>
            </a:r>
          </a:p>
          <a:p>
            <a:pPr marL="800100" lvl="1" indent="-342900">
              <a:buFont typeface="+mj-lt"/>
              <a:buAutoNum type="alphaLcParenR"/>
            </a:pPr>
            <a:r>
              <a:rPr lang="cs-CZ" dirty="0"/>
              <a:t>fázový systém </a:t>
            </a:r>
            <a:r>
              <a:rPr lang="cs-CZ" dirty="0" err="1"/>
              <a:t>MgO</a:t>
            </a:r>
            <a:r>
              <a:rPr lang="cs-CZ" dirty="0"/>
              <a:t> - Al2O3 - SiO2 – cordieritová keramika (s nízkou teplotní roztažností) </a:t>
            </a:r>
          </a:p>
          <a:p>
            <a:pPr marL="800100" lvl="1" indent="-342900">
              <a:buFont typeface="+mj-lt"/>
              <a:buAutoNum type="alphaLcParenR"/>
            </a:pPr>
            <a:r>
              <a:rPr lang="cs-CZ" dirty="0"/>
              <a:t>fázový systém </a:t>
            </a:r>
            <a:r>
              <a:rPr lang="cs-CZ" dirty="0" err="1"/>
              <a:t>BaO</a:t>
            </a:r>
            <a:r>
              <a:rPr lang="cs-CZ" dirty="0"/>
              <a:t> - Al2O3 - SiO2 - </a:t>
            </a:r>
            <a:r>
              <a:rPr lang="cs-CZ" dirty="0" err="1"/>
              <a:t>celsianová</a:t>
            </a:r>
            <a:r>
              <a:rPr lang="cs-CZ" dirty="0"/>
              <a:t> keramika (s nízkou teplotní roztažností) </a:t>
            </a:r>
          </a:p>
          <a:p>
            <a:pPr marL="800100" lvl="1" indent="-342900">
              <a:buFont typeface="+mj-lt"/>
              <a:buAutoNum type="alphaLcParenR"/>
            </a:pPr>
            <a:r>
              <a:rPr lang="cs-CZ" dirty="0"/>
              <a:t>fázový systém Li2O - Al2O3 - SiO2 - lithná keramika (s nízkou teplotní roztažností) </a:t>
            </a:r>
          </a:p>
          <a:p>
            <a:pPr marL="800100" lvl="1" indent="-342900">
              <a:buFont typeface="+mj-lt"/>
              <a:buAutoNum type="alphaLcParenR"/>
            </a:pPr>
            <a:r>
              <a:rPr lang="cs-CZ" dirty="0"/>
              <a:t>fázový systém TiO2 – rutilová keramika </a:t>
            </a:r>
          </a:p>
          <a:p>
            <a:pPr marL="800100" lvl="1" indent="-342900">
              <a:buFont typeface="+mj-lt"/>
              <a:buAutoNum type="alphaLcParenR"/>
            </a:pPr>
            <a:r>
              <a:rPr lang="cs-CZ" dirty="0"/>
              <a:t>fázový systém Al2O3 - TiO2 - </a:t>
            </a:r>
            <a:r>
              <a:rPr lang="cs-CZ" dirty="0" err="1"/>
              <a:t>thialitová</a:t>
            </a:r>
            <a:r>
              <a:rPr lang="cs-CZ" dirty="0"/>
              <a:t> keramika (s velmi nízkou teplotní roztažností) </a:t>
            </a:r>
          </a:p>
          <a:p>
            <a:pPr marL="800100" lvl="1" indent="-342900">
              <a:buFont typeface="+mj-lt"/>
              <a:buAutoNum type="alphaLcParenR"/>
            </a:pPr>
            <a:r>
              <a:rPr lang="cs-CZ" dirty="0"/>
              <a:t>fázový systém </a:t>
            </a:r>
            <a:r>
              <a:rPr lang="cs-CZ" dirty="0" err="1"/>
              <a:t>BaO</a:t>
            </a:r>
            <a:r>
              <a:rPr lang="cs-CZ" dirty="0"/>
              <a:t> - TiO2 - speciální </a:t>
            </a:r>
            <a:r>
              <a:rPr lang="cs-CZ" dirty="0" err="1"/>
              <a:t>elektrokeramika</a:t>
            </a:r>
            <a:r>
              <a:rPr lang="cs-CZ" dirty="0"/>
              <a:t> (skupina tzv. feroelektrických dielektrik) </a:t>
            </a:r>
          </a:p>
          <a:p>
            <a:pPr marL="800100" lvl="1" indent="-342900">
              <a:buFont typeface="+mj-lt"/>
              <a:buAutoNum type="alphaLcParenR"/>
            </a:pPr>
            <a:r>
              <a:rPr lang="cs-CZ" dirty="0"/>
              <a:t>fázový systém ZrO2 - SiO2 – </a:t>
            </a:r>
            <a:r>
              <a:rPr lang="cs-CZ" dirty="0" err="1"/>
              <a:t>zirkonsilikátová</a:t>
            </a:r>
            <a:r>
              <a:rPr lang="cs-CZ" dirty="0"/>
              <a:t> keramika </a:t>
            </a:r>
          </a:p>
          <a:p>
            <a:pPr marL="800100" lvl="1" indent="-342900">
              <a:buFont typeface="+mj-lt"/>
              <a:buAutoNum type="alphaLcParenR"/>
            </a:pPr>
            <a:r>
              <a:rPr lang="cs-CZ" dirty="0"/>
              <a:t>fázový systém ZrO2 – Al2O3 – </a:t>
            </a:r>
            <a:r>
              <a:rPr lang="cs-CZ" dirty="0" err="1"/>
              <a:t>korundo-baddeleyitová</a:t>
            </a:r>
            <a:r>
              <a:rPr lang="cs-CZ" dirty="0"/>
              <a:t> (tavená, odlévaná) keramika </a:t>
            </a:r>
          </a:p>
          <a:p>
            <a:pPr marL="800100" lvl="1" indent="-342900">
              <a:buFont typeface="+mj-lt"/>
              <a:buAutoNum type="alphaLcParenR"/>
            </a:pPr>
            <a:r>
              <a:rPr lang="cs-CZ" dirty="0"/>
              <a:t>fázový systém </a:t>
            </a:r>
            <a:r>
              <a:rPr lang="cs-CZ" dirty="0" err="1"/>
              <a:t>MeO</a:t>
            </a:r>
            <a:r>
              <a:rPr lang="cs-CZ" dirty="0"/>
              <a:t> – Fe2O3 - feritová (magnetická) keramika (kde </a:t>
            </a:r>
            <a:r>
              <a:rPr lang="cs-CZ" dirty="0" err="1"/>
              <a:t>Me</a:t>
            </a:r>
            <a:r>
              <a:rPr lang="cs-CZ" dirty="0"/>
              <a:t> je buď </a:t>
            </a:r>
            <a:r>
              <a:rPr lang="cs-CZ" dirty="0" err="1"/>
              <a:t>Mn</a:t>
            </a:r>
            <a:r>
              <a:rPr lang="cs-CZ" dirty="0"/>
              <a:t>, Ni, Zn, Co, </a:t>
            </a:r>
            <a:r>
              <a:rPr lang="cs-CZ" dirty="0" err="1"/>
              <a:t>Cu</a:t>
            </a:r>
            <a:r>
              <a:rPr lang="cs-CZ" dirty="0"/>
              <a:t>, Mg u tzv. magneticky měkkých feritů nebo </a:t>
            </a:r>
            <a:r>
              <a:rPr lang="cs-CZ" dirty="0" err="1"/>
              <a:t>Me</a:t>
            </a:r>
            <a:r>
              <a:rPr lang="cs-CZ" dirty="0"/>
              <a:t> = Ba, </a:t>
            </a:r>
            <a:r>
              <a:rPr lang="cs-CZ" dirty="0" err="1"/>
              <a:t>Sr</a:t>
            </a:r>
            <a:r>
              <a:rPr lang="cs-CZ" dirty="0"/>
              <a:t>, </a:t>
            </a:r>
            <a:r>
              <a:rPr lang="cs-CZ" dirty="0" err="1"/>
              <a:t>Pb</a:t>
            </a:r>
            <a:r>
              <a:rPr lang="cs-CZ" dirty="0"/>
              <a:t> u tzv. magneticky tvrdých feritů </a:t>
            </a:r>
          </a:p>
          <a:p>
            <a:pPr marL="800100" lvl="1" indent="-342900">
              <a:buFont typeface="+mj-lt"/>
              <a:buAutoNum type="alphaLcParenR"/>
            </a:pPr>
            <a:r>
              <a:rPr lang="cs-CZ" dirty="0"/>
              <a:t>neoxidová keramika – keramika na bázi </a:t>
            </a:r>
            <a:r>
              <a:rPr lang="cs-CZ" dirty="0" err="1"/>
              <a:t>SiC</a:t>
            </a:r>
            <a:r>
              <a:rPr lang="cs-CZ" dirty="0"/>
              <a:t> (karbidu křemíku), Si3N4 (nitridu křemíku), B4C (karbidu boru), BN (nitridu boru) </a:t>
            </a:r>
          </a:p>
          <a:p>
            <a:pPr marL="800100" lvl="1" indent="-342900">
              <a:buFont typeface="+mj-lt"/>
              <a:buAutoNum type="alphaLcParenR"/>
            </a:pPr>
            <a:r>
              <a:rPr lang="cs-CZ" dirty="0"/>
              <a:t>keramika s velmi vysokými teplotami tání a zpravidla velmi vysokou tvrdostí </a:t>
            </a:r>
          </a:p>
          <a:p>
            <a:pPr marL="800100" lvl="1" indent="-342900">
              <a:buFont typeface="+mj-lt"/>
              <a:buAutoNum type="alphaLcParenR"/>
            </a:pPr>
            <a:r>
              <a:rPr lang="cs-CZ" dirty="0"/>
              <a:t>grafitová keramika – keramika na bázi C (uhlík)</a:t>
            </a:r>
          </a:p>
        </p:txBody>
      </p:sp>
    </p:spTree>
    <p:extLst>
      <p:ext uri="{BB962C8B-B14F-4D97-AF65-F5344CB8AC3E}">
        <p14:creationId xmlns:p14="http://schemas.microsoft.com/office/powerpoint/2010/main" val="30726313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97E4A3A7-FFC7-4A28-A6E4-F45FB4527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938212"/>
            <a:ext cx="6576746" cy="1938338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89336A4F-38F0-4BA1-B511-DC5DE9FA18D7}"/>
              </a:ext>
            </a:extLst>
          </p:cNvPr>
          <p:cNvSpPr txBox="1"/>
          <p:nvPr/>
        </p:nvSpPr>
        <p:spPr>
          <a:xfrm>
            <a:off x="457200" y="342900"/>
            <a:ext cx="1228725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/>
              <a:t>Glazury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D89E6427-8560-4182-87FD-14D39A674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76" y="3010197"/>
            <a:ext cx="6586272" cy="1420309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30C843DA-B4A1-494E-A601-76436A01CA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8513" y="890588"/>
            <a:ext cx="4595811" cy="2243137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8AE36D9-C743-4A89-8CCD-8639772E64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8514" y="3134611"/>
            <a:ext cx="4595810" cy="2372721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7BA10848-67E9-42A3-9D0D-3A779F7578F7}"/>
              </a:ext>
            </a:extLst>
          </p:cNvPr>
          <p:cNvSpPr txBox="1"/>
          <p:nvPr/>
        </p:nvSpPr>
        <p:spPr>
          <a:xfrm>
            <a:off x="395155" y="5312699"/>
            <a:ext cx="6691314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cs-CZ" sz="2000" dirty="0"/>
              <a:t>Smalt je materiál vyrobený tavením anorganického skla-základní glazury (frity) nanášený na kovový povrch. Smalty jsou používané pro kuchyňské nádobí, vany, chemické zařízení, stavební materiál, ale i v umění.</a:t>
            </a:r>
          </a:p>
        </p:txBody>
      </p:sp>
    </p:spTree>
    <p:extLst>
      <p:ext uri="{BB962C8B-B14F-4D97-AF65-F5344CB8AC3E}">
        <p14:creationId xmlns:p14="http://schemas.microsoft.com/office/powerpoint/2010/main" val="2353499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3DF676AE-5DB7-4C66-B5B9-5C220F453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" y="996930"/>
            <a:ext cx="5781675" cy="5476875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6E12DCB4-4CBA-478E-8C65-FD358EDCD458}"/>
              </a:ext>
            </a:extLst>
          </p:cNvPr>
          <p:cNvSpPr txBox="1"/>
          <p:nvPr/>
        </p:nvSpPr>
        <p:spPr>
          <a:xfrm>
            <a:off x="416560" y="447040"/>
            <a:ext cx="499872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s-CZ" sz="2400" b="1" dirty="0"/>
              <a:t>Základní zkoušky keramického střepu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BD87F78-81D6-4C86-B03B-D2FF4C387B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46006"/>
            <a:ext cx="5597936" cy="1795564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7E0D48E8-DD18-4123-9124-80F5A78F8FE9}"/>
              </a:ext>
            </a:extLst>
          </p:cNvPr>
          <p:cNvSpPr txBox="1"/>
          <p:nvPr/>
        </p:nvSpPr>
        <p:spPr>
          <a:xfrm>
            <a:off x="6096000" y="2413337"/>
            <a:ext cx="568642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dirty="0"/>
              <a:t>Optimální mikrostruktura má homogenní zrna, jasně definované hranice zrn, minimální obsah pórů a rovnoměrné rozložení všech přítomných fází. Mikrostruktura je významně ovlivněna již charakterem výchozího prášku a technologií jeho zpracování. Obecně platí, že čím je zrno jemnější, tím má výsledná keramika vlastnosti na vyšší úrovni (pokročilejší) a reprodukovatelné. </a:t>
            </a:r>
          </a:p>
        </p:txBody>
      </p:sp>
    </p:spTree>
    <p:extLst>
      <p:ext uri="{BB962C8B-B14F-4D97-AF65-F5344CB8AC3E}">
        <p14:creationId xmlns:p14="http://schemas.microsoft.com/office/powerpoint/2010/main" val="19860260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2A85375-C125-4D75-AD53-1E5334A5B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9257"/>
            <a:ext cx="12192000" cy="633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469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67129407-C167-4DB1-8925-35847D0BFD2C}"/>
              </a:ext>
            </a:extLst>
          </p:cNvPr>
          <p:cNvSpPr txBox="1"/>
          <p:nvPr/>
        </p:nvSpPr>
        <p:spPr>
          <a:xfrm>
            <a:off x="457200" y="1292989"/>
            <a:ext cx="113538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dirty="0"/>
              <a:t>Minerály (nerosty) a horniny tvoří povrch naší planety. </a:t>
            </a:r>
          </a:p>
          <a:p>
            <a:pPr algn="just"/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MINERÁLY (stejnorodé látky), lze zapsat chemickým vzorcem - vyskytují se jako součást hornin, nebo samostatně - velké množství tvoří ložiska nerostných surovin. Nerosty v krystalovém tvaru jsou ohraničeny pravidelnými stěnami.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HORNINY (nestejnorodé látky), nelze zapsat chemickým vzorcem - jsou tvořeny souborem zrn jednoho nebo více minerálů, které jsou v hornině různě umístěny. - podle způsobu vzniku se horniny dělí na 3 skupiny: </a:t>
            </a:r>
          </a:p>
          <a:p>
            <a:pPr algn="just"/>
            <a:r>
              <a:rPr lang="cs-CZ" dirty="0"/>
              <a:t>	VYVŘELÉ</a:t>
            </a:r>
          </a:p>
          <a:p>
            <a:pPr algn="just"/>
            <a:r>
              <a:rPr lang="cs-CZ" dirty="0"/>
              <a:t>	USAZENÉ</a:t>
            </a:r>
          </a:p>
          <a:p>
            <a:pPr algn="just"/>
            <a:r>
              <a:rPr lang="cs-CZ" dirty="0"/>
              <a:t>	PŘEMĚNĚNÉ</a:t>
            </a:r>
          </a:p>
          <a:p>
            <a:pPr algn="just"/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576FCBA-AFD3-4473-B6AC-EED3D8DCD95A}"/>
              </a:ext>
            </a:extLst>
          </p:cNvPr>
          <p:cNvSpPr txBox="1"/>
          <p:nvPr/>
        </p:nvSpPr>
        <p:spPr>
          <a:xfrm>
            <a:off x="457200" y="342900"/>
            <a:ext cx="5772150" cy="707886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4000" b="1" dirty="0"/>
              <a:t>Minerály, horniny, nerosty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C38CA6A4-F347-4C83-B634-403C6FB964F0}"/>
              </a:ext>
            </a:extLst>
          </p:cNvPr>
          <p:cNvSpPr txBox="1"/>
          <p:nvPr/>
        </p:nvSpPr>
        <p:spPr>
          <a:xfrm>
            <a:off x="581025" y="4247643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dirty="0"/>
              <a:t>Chladnutím a tuhnutím horniny zvané magma vznikly vyvřelé horniny. Usazené horniny vznikly zvětráváním a následným usazováním starších hornin. Přeměněné horniny vznikly přeměnou vyvřelých hornin v důsledku tepla a tlaku v nitru Země.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609CDDE2-07DF-4651-A1F0-4FB7275CBFC9}"/>
              </a:ext>
            </a:extLst>
          </p:cNvPr>
          <p:cNvSpPr txBox="1"/>
          <p:nvPr/>
        </p:nvSpPr>
        <p:spPr>
          <a:xfrm>
            <a:off x="581025" y="5953810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linkClick r:id="rId2"/>
              </a:rPr>
              <a:t>https://is.muni.cz/elportal/estud/pedf/js07/mineraly/materialy/pages/predmluva.html</a:t>
            </a:r>
            <a:endParaRPr lang="cs-CZ" dirty="0"/>
          </a:p>
          <a:p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7CE4DD8-F909-4BDB-A0D0-FD8096778DEE}"/>
              </a:ext>
            </a:extLst>
          </p:cNvPr>
          <p:cNvSpPr txBox="1"/>
          <p:nvPr/>
        </p:nvSpPr>
        <p:spPr>
          <a:xfrm>
            <a:off x="6429375" y="37367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Mineralogie je nauka o minerálech (nerostech).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Petrologie je nauka o horninách. 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F4E78A46-BDBE-464F-B396-864143A389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592" y="3149887"/>
            <a:ext cx="4952408" cy="219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849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>
            <a:extLst>
              <a:ext uri="{FF2B5EF4-FFF2-40B4-BE49-F238E27FC236}">
                <a16:creationId xmlns:a16="http://schemas.microsoft.com/office/drawing/2014/main" id="{6763B57F-B6A6-46F9-BA04-CFDC1C0C0E93}"/>
              </a:ext>
            </a:extLst>
          </p:cNvPr>
          <p:cNvSpPr txBox="1"/>
          <p:nvPr/>
        </p:nvSpPr>
        <p:spPr>
          <a:xfrm>
            <a:off x="390525" y="211042"/>
            <a:ext cx="5908675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/>
              <a:t>Krystal je mnohostěn omezený pravidelnými přirozenými hladkými plochami. Krystaly mohou vyrůst jako: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/>
              <a:t>monokrystaly – všechny částice jsou v jedné krystalové struktuře, která je neporušená, vlastnosti se mohou v určitých směrech lišit - anizotropní – polovodiče z monokrystalů Si a </a:t>
            </a:r>
            <a:r>
              <a:rPr lang="cs-CZ" sz="2000" dirty="0" err="1"/>
              <a:t>Ge</a:t>
            </a: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polykrystaly – jsou tvořeny větším počtem malých krystalů, vlastnosti mají ve všech směrech stejné – izotropní – kovy.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F900F853-44B7-4E23-A183-A0E2063A8F71}"/>
              </a:ext>
            </a:extLst>
          </p:cNvPr>
          <p:cNvSpPr txBox="1"/>
          <p:nvPr/>
        </p:nvSpPr>
        <p:spPr>
          <a:xfrm>
            <a:off x="418370" y="3571240"/>
            <a:ext cx="588083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Krystaly rozdělujeme podle jejich souměrnosti do 7 soustav: kosočtverečná, čtverečná, krychlová, jednoklonná, trojklonná a šesterečná. 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DABAB255-9253-4019-9F67-744BC645E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5" y="4514711"/>
            <a:ext cx="5675439" cy="1998897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A0EB97C9-85AF-44A9-BEE6-29505B5B2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25" y="142240"/>
            <a:ext cx="56753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55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ineralogie Fyzikln a chemick vlastnosti nerost tvrdost hustota">
            <a:extLst>
              <a:ext uri="{FF2B5EF4-FFF2-40B4-BE49-F238E27FC236}">
                <a16:creationId xmlns:a16="http://schemas.microsoft.com/office/drawing/2014/main" id="{4549E9A5-AA82-4D95-B907-8E1AECB98E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41"/>
          <a:stretch/>
        </p:blipFill>
        <p:spPr bwMode="auto">
          <a:xfrm>
            <a:off x="4876800" y="281915"/>
            <a:ext cx="6858000" cy="438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09371793-27A0-4B73-8C04-28ABE04A9542}"/>
              </a:ext>
            </a:extLst>
          </p:cNvPr>
          <p:cNvSpPr txBox="1"/>
          <p:nvPr/>
        </p:nvSpPr>
        <p:spPr>
          <a:xfrm>
            <a:off x="458912" y="309444"/>
            <a:ext cx="60960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/>
              <a:t>Fyzikální vlastnosti nerostů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tvrdost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 hustota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štěpnost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lom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pružnost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lesk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barva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propustnost světla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vryp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žárovzdornost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elektrické vlastnosti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magnetismus.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69C97B40-6F37-4886-838B-5E9057FECAE2}"/>
              </a:ext>
            </a:extLst>
          </p:cNvPr>
          <p:cNvSpPr txBox="1"/>
          <p:nvPr/>
        </p:nvSpPr>
        <p:spPr>
          <a:xfrm>
            <a:off x="458056" y="4525081"/>
            <a:ext cx="6097712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/>
              <a:t>Chemické vlastnosti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chemické složení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polymorfie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izomorfie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reakce s kyselinami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rozpustnost ve vodě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62078E62-E82A-4022-8338-7F80B54F15FC}"/>
              </a:ext>
            </a:extLst>
          </p:cNvPr>
          <p:cNvSpPr txBox="1"/>
          <p:nvPr/>
        </p:nvSpPr>
        <p:spPr>
          <a:xfrm>
            <a:off x="4363949" y="5003214"/>
            <a:ext cx="7564348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/>
              <a:t>Třídy mineralogického systému </a:t>
            </a:r>
          </a:p>
          <a:p>
            <a:r>
              <a:rPr lang="cs-CZ" dirty="0"/>
              <a:t>I. Prvky II. Sulfidy III. Halogenidy IV. Oxidy a hydroxidy V. Uhličitany VI. Sírany VII. Fosforečnany VIII. Křemičitany IX. Organické nerosty Přírodní skla (nepatří do mineralogického systému) </a:t>
            </a:r>
          </a:p>
        </p:txBody>
      </p:sp>
    </p:spTree>
    <p:extLst>
      <p:ext uri="{BB962C8B-B14F-4D97-AF65-F5344CB8AC3E}">
        <p14:creationId xmlns:p14="http://schemas.microsoft.com/office/powerpoint/2010/main" val="4117823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C8A2F17D-C7CD-4D84-8160-EB19F37A1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555" y="869386"/>
            <a:ext cx="9908890" cy="511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82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527FCEA-6143-4C5E-8C45-8AC9237AD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A9F23AD-7A55-49F3-A3EC-743F47F36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7090"/>
            <a:ext cx="6741849" cy="589788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F7F9035-1507-46F6-8904-D65D3742B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788" y="1064800"/>
            <a:ext cx="6050775" cy="514315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7D9F91F-72C9-4DB9-ABD0-A8180D826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48006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100D656-B460-40BF-92FB-F3E5F9598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5873" y="850096"/>
            <a:ext cx="3854945" cy="2062395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E016956-CE9F-4946-8834-A8BC3529D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60367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AE7BE299-A7C4-4085-B11F-3752B18506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873" y="4097372"/>
            <a:ext cx="3854945" cy="1773274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71FEAFC0-80A5-47E0-93CF-A1C6ED54266F}"/>
              </a:ext>
            </a:extLst>
          </p:cNvPr>
          <p:cNvSpPr txBox="1"/>
          <p:nvPr/>
        </p:nvSpPr>
        <p:spPr>
          <a:xfrm>
            <a:off x="725788" y="650041"/>
            <a:ext cx="1154384" cy="40011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Horniny</a:t>
            </a:r>
          </a:p>
        </p:txBody>
      </p:sp>
    </p:spTree>
    <p:extLst>
      <p:ext uri="{BB962C8B-B14F-4D97-AF65-F5344CB8AC3E}">
        <p14:creationId xmlns:p14="http://schemas.microsoft.com/office/powerpoint/2010/main" val="2306111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BE5166E5-9BEF-4E99-849A-0F23E899A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848" y="209974"/>
            <a:ext cx="4135472" cy="290517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17CDA24-35F8-4540-8C52-3096D6D949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9349A56-BD16-40CC-B115-8620AC852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3927" y="321734"/>
            <a:ext cx="4120808" cy="290517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658BFE0-4E65-4174-9C75-687C94E88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A75DFED-A0C1-4A83-BE1D-0271C1826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552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5973D882-33C3-4DA3-B3F4-494DF15346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4569" y="3631096"/>
            <a:ext cx="3972028" cy="2760560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3587BC72-A0A0-4E32-B041-FE211E3765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6487" y="3631096"/>
            <a:ext cx="3915688" cy="276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083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D852AB88-CA52-4CAC-BE74-7F456C084EC6}"/>
              </a:ext>
            </a:extLst>
          </p:cNvPr>
          <p:cNvSpPr txBox="1"/>
          <p:nvPr/>
        </p:nvSpPr>
        <p:spPr>
          <a:xfrm>
            <a:off x="457200" y="399415"/>
            <a:ext cx="4238626" cy="707886"/>
          </a:xfrm>
          <a:prstGeom prst="rect">
            <a:avLst/>
          </a:prstGeom>
          <a:solidFill>
            <a:srgbClr val="99CCFF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cs-CZ" sz="4000" b="1" dirty="0"/>
              <a:t>Keramika - definice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9EB387A-86E9-4F94-B822-4F2738027BA3}"/>
              </a:ext>
            </a:extLst>
          </p:cNvPr>
          <p:cNvSpPr txBox="1"/>
          <p:nvPr/>
        </p:nvSpPr>
        <p:spPr>
          <a:xfrm>
            <a:off x="405763" y="2536365"/>
            <a:ext cx="11358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Keramické výrobky řadíme mezi silikáty stejně jako sklo, maltoviny, smalty.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34DC2F52-4BE2-4FB0-AD30-2129E872C88D}"/>
              </a:ext>
            </a:extLst>
          </p:cNvPr>
          <p:cNvSpPr txBox="1"/>
          <p:nvPr/>
        </p:nvSpPr>
        <p:spPr>
          <a:xfrm>
            <a:off x="457200" y="1373375"/>
            <a:ext cx="11460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Keramika je pevná anorganická polykrystalická látka vyrobená keramickým výrobním způsobem z minerálních surovin s převládající složkou SiO2, tedy jílových minerálů, vytvarovaná a následně vypálená na vysokou teplotu (obvykle nad 900 °C), čímž dojde ke slinování keramického střepu, zpevnění a tvorbě mikrostruktury.</a:t>
            </a:r>
          </a:p>
        </p:txBody>
      </p:sp>
      <p:pic>
        <p:nvPicPr>
          <p:cNvPr id="1026" name="Picture 2" descr="keramika">
            <a:extLst>
              <a:ext uri="{FF2B5EF4-FFF2-40B4-BE49-F238E27FC236}">
                <a16:creationId xmlns:a16="http://schemas.microsoft.com/office/drawing/2014/main" id="{657A776C-4E47-48AC-B52B-B67A10C45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786" y="4200865"/>
            <a:ext cx="2554605" cy="191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F892366B-DB4A-4363-B986-C74E434B945E}"/>
              </a:ext>
            </a:extLst>
          </p:cNvPr>
          <p:cNvSpPr txBox="1"/>
          <p:nvPr/>
        </p:nvSpPr>
        <p:spPr>
          <a:xfrm>
            <a:off x="7123430" y="625167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https://www.youtube.com/watch?v=syaKXsyohAo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31B2EEBB-DD59-48CD-A98C-725F62039E86}"/>
              </a:ext>
            </a:extLst>
          </p:cNvPr>
          <p:cNvSpPr txBox="1"/>
          <p:nvPr/>
        </p:nvSpPr>
        <p:spPr>
          <a:xfrm>
            <a:off x="457199" y="3073898"/>
            <a:ext cx="1125601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2000" b="1" dirty="0"/>
              <a:t>S</a:t>
            </a:r>
            <a:r>
              <a:rPr lang="cs-CZ" sz="2000" b="1" i="0" dirty="0">
                <a:effectLst/>
              </a:rPr>
              <a:t>linování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 (= </a:t>
            </a:r>
            <a:r>
              <a:rPr lang="cs-CZ" sz="2000" b="0" i="1" dirty="0">
                <a:solidFill>
                  <a:srgbClr val="000000"/>
                </a:solidFill>
                <a:effectLst/>
              </a:rPr>
              <a:t>spékání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 ve smyslu práškové metalurgie) se v oblasti technologie silikátů označuje proces, kterým se</a:t>
            </a:r>
            <a:r>
              <a:rPr lang="cs-CZ" sz="2000" b="1" i="0" dirty="0">
                <a:solidFill>
                  <a:srgbClr val="000000"/>
                </a:solidFill>
                <a:effectLst/>
              </a:rPr>
              <a:t> 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zpevňují disperzní systémy za zvýšené teploty. Obvykle je doprovázeno</a:t>
            </a:r>
            <a:r>
              <a:rPr lang="cs-CZ" sz="2000" b="1" i="0" dirty="0">
                <a:solidFill>
                  <a:srgbClr val="000000"/>
                </a:solidFill>
                <a:effectLst/>
              </a:rPr>
              <a:t> 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objemovou kontrakcí</a:t>
            </a:r>
            <a:r>
              <a:rPr lang="cs-CZ" sz="2000" b="1" i="0" dirty="0">
                <a:solidFill>
                  <a:srgbClr val="000000"/>
                </a:solidFill>
                <a:effectLst/>
              </a:rPr>
              <a:t> 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a zhutňováním, tj. snížením pórovitosti. Vzniká tak </a:t>
            </a:r>
            <a:r>
              <a:rPr lang="cs-CZ" sz="2000" b="1" i="0" dirty="0">
                <a:effectLst/>
              </a:rPr>
              <a:t>hutná polykrystalická hmota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, v níž jsou </a:t>
            </a:r>
            <a:r>
              <a:rPr lang="cs-CZ" sz="2000" b="1" i="0" dirty="0">
                <a:effectLst/>
              </a:rPr>
              <a:t>původní částice pevně spojeny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. Slinování může probíhat</a:t>
            </a:r>
            <a:r>
              <a:rPr lang="cs-CZ" sz="2000" b="1" i="0" dirty="0">
                <a:solidFill>
                  <a:srgbClr val="000000"/>
                </a:solidFill>
                <a:effectLst/>
              </a:rPr>
              <a:t> 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v pevném stavu</a:t>
            </a:r>
            <a:r>
              <a:rPr lang="cs-CZ" sz="2000" b="1" i="0" dirty="0">
                <a:solidFill>
                  <a:srgbClr val="000000"/>
                </a:solidFill>
                <a:effectLst/>
              </a:rPr>
              <a:t> 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nebo</a:t>
            </a:r>
            <a:r>
              <a:rPr lang="cs-CZ" sz="2000" b="1" i="0" dirty="0">
                <a:solidFill>
                  <a:srgbClr val="000000"/>
                </a:solidFill>
                <a:effectLst/>
              </a:rPr>
              <a:t> 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účinkem taveniny.</a:t>
            </a:r>
            <a:endParaRPr lang="cs-CZ" sz="2000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31FFE93D-7E68-4D67-AD03-DC15147FD7A7}"/>
              </a:ext>
            </a:extLst>
          </p:cNvPr>
          <p:cNvSpPr txBox="1"/>
          <p:nvPr/>
        </p:nvSpPr>
        <p:spPr>
          <a:xfrm>
            <a:off x="457199" y="4712097"/>
            <a:ext cx="58661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>
                <a:solidFill>
                  <a:srgbClr val="000000"/>
                </a:solidFill>
                <a:effectLst/>
              </a:rPr>
              <a:t>Kromě krystalických fází příp. fáze skelné obsahuje </a:t>
            </a:r>
            <a:r>
              <a:rPr lang="cs-CZ" b="1" i="0" dirty="0">
                <a:effectLst/>
              </a:rPr>
              <a:t>keramický střep</a:t>
            </a:r>
            <a:r>
              <a:rPr lang="cs-CZ" b="0" i="0" dirty="0">
                <a:solidFill>
                  <a:srgbClr val="000000"/>
                </a:solidFill>
                <a:effectLst/>
              </a:rPr>
              <a:t> obvykle také větší či menší množství </a:t>
            </a:r>
            <a:r>
              <a:rPr lang="cs-CZ" b="1" i="0" dirty="0">
                <a:effectLst/>
              </a:rPr>
              <a:t>pórů</a:t>
            </a:r>
            <a:r>
              <a:rPr lang="cs-CZ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</a:t>
            </a:r>
            <a:endParaRPr lang="cs-CZ" dirty="0"/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EF702769-7FAD-4A80-9EAD-098E28F8111C}"/>
              </a:ext>
            </a:extLst>
          </p:cNvPr>
          <p:cNvSpPr txBox="1"/>
          <p:nvPr/>
        </p:nvSpPr>
        <p:spPr>
          <a:xfrm>
            <a:off x="474925" y="5535255"/>
            <a:ext cx="664850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>
                <a:solidFill>
                  <a:srgbClr val="000000"/>
                </a:solidFill>
                <a:effectLst/>
              </a:rPr>
              <a:t>Keramika na bázi přírodních surovin představuje, vedle kamene </a:t>
            </a:r>
            <a:br>
              <a:rPr lang="cs-CZ" b="0" i="0" dirty="0">
                <a:solidFill>
                  <a:srgbClr val="000000"/>
                </a:solidFill>
                <a:effectLst/>
              </a:rPr>
            </a:br>
            <a:r>
              <a:rPr lang="cs-CZ" b="0" i="0" dirty="0">
                <a:solidFill>
                  <a:srgbClr val="000000"/>
                </a:solidFill>
                <a:effectLst/>
              </a:rPr>
              <a:t>a dřeva, jeden z </a:t>
            </a:r>
            <a:r>
              <a:rPr lang="cs-CZ" b="1" i="0" dirty="0">
                <a:effectLst/>
              </a:rPr>
              <a:t>nejdéle používaných materiálů</a:t>
            </a:r>
            <a:r>
              <a:rPr lang="cs-CZ" b="0" i="0" dirty="0">
                <a:solidFill>
                  <a:srgbClr val="000000"/>
                </a:solidFill>
                <a:effectLst/>
              </a:rPr>
              <a:t> v lidské historii </a:t>
            </a:r>
            <a:br>
              <a:rPr lang="cs-CZ" b="0" i="0" dirty="0">
                <a:solidFill>
                  <a:srgbClr val="000000"/>
                </a:solidFill>
                <a:effectLst/>
              </a:rPr>
            </a:br>
            <a:r>
              <a:rPr lang="cs-CZ" b="0" i="0" dirty="0">
                <a:solidFill>
                  <a:srgbClr val="000000"/>
                </a:solidFill>
                <a:effectLst/>
              </a:rPr>
              <a:t>a vůbec první záměrně vyrobený materiál umělý.</a:t>
            </a:r>
            <a:endParaRPr lang="cs-CZ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4FB11E43-A3EC-4438-AE5A-A420B7185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747" y="847566"/>
            <a:ext cx="5291666" cy="416718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CA6B3EC-B263-4A96-8E4B-7F2224409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985" y="1320324"/>
            <a:ext cx="5291667" cy="3770312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1A78A87E-B9DB-4869-B328-5AE53F12E2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2747" y="4978401"/>
            <a:ext cx="5302268" cy="1368506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897B4FBC-1DF7-4254-8DA2-8B93B6E87F85}"/>
              </a:ext>
            </a:extLst>
          </p:cNvPr>
          <p:cNvSpPr txBox="1"/>
          <p:nvPr/>
        </p:nvSpPr>
        <p:spPr>
          <a:xfrm>
            <a:off x="457200" y="368935"/>
            <a:ext cx="4238626" cy="707886"/>
          </a:xfrm>
          <a:prstGeom prst="rect">
            <a:avLst/>
          </a:prstGeom>
          <a:solidFill>
            <a:srgbClr val="99CCFF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cs-CZ" sz="4000" b="1" dirty="0"/>
              <a:t>Keramika - historie</a:t>
            </a:r>
          </a:p>
        </p:txBody>
      </p:sp>
    </p:spTree>
    <p:extLst>
      <p:ext uri="{BB962C8B-B14F-4D97-AF65-F5344CB8AC3E}">
        <p14:creationId xmlns:p14="http://schemas.microsoft.com/office/powerpoint/2010/main" val="11783899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11822</TotalTime>
  <Words>1128</Words>
  <Application>Microsoft Office PowerPoint</Application>
  <PresentationFormat>Širokoúhlá obrazovka</PresentationFormat>
  <Paragraphs>99</Paragraphs>
  <Slides>19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Open Sans</vt:lpstr>
      <vt:lpstr>Times New Roman</vt:lpstr>
      <vt:lpstr>Verdana</vt:lpstr>
      <vt:lpstr>Office Theme</vt:lpstr>
      <vt:lpstr>C9500 Užitá chemie 4. lekce Keramika, kámen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Radka Bacovska</dc:creator>
  <cp:lastModifiedBy>Lukáš Kopecký</cp:lastModifiedBy>
  <cp:revision>82</cp:revision>
  <dcterms:created xsi:type="dcterms:W3CDTF">2021-03-07T11:06:32Z</dcterms:created>
  <dcterms:modified xsi:type="dcterms:W3CDTF">2022-03-17T21:39:20Z</dcterms:modified>
</cp:coreProperties>
</file>