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305" r:id="rId2"/>
    <p:sldId id="258" r:id="rId3"/>
    <p:sldId id="413" r:id="rId4"/>
    <p:sldId id="414" r:id="rId5"/>
    <p:sldId id="416" r:id="rId6"/>
    <p:sldId id="418" r:id="rId7"/>
    <p:sldId id="419" r:id="rId8"/>
    <p:sldId id="421" r:id="rId9"/>
    <p:sldId id="423" r:id="rId10"/>
    <p:sldId id="398" r:id="rId11"/>
    <p:sldId id="374" r:id="rId12"/>
    <p:sldId id="373" r:id="rId13"/>
    <p:sldId id="424" r:id="rId14"/>
    <p:sldId id="425" r:id="rId15"/>
    <p:sldId id="430" r:id="rId16"/>
    <p:sldId id="315" r:id="rId17"/>
    <p:sldId id="410" r:id="rId18"/>
    <p:sldId id="412" r:id="rId19"/>
    <p:sldId id="411" r:id="rId20"/>
    <p:sldId id="437" r:id="rId21"/>
    <p:sldId id="386" r:id="rId22"/>
    <p:sldId id="387" r:id="rId23"/>
    <p:sldId id="448" r:id="rId24"/>
    <p:sldId id="450" r:id="rId25"/>
    <p:sldId id="451" r:id="rId26"/>
    <p:sldId id="452" r:id="rId27"/>
    <p:sldId id="449" r:id="rId28"/>
    <p:sldId id="442" r:id="rId29"/>
    <p:sldId id="438" r:id="rId30"/>
    <p:sldId id="439" r:id="rId31"/>
    <p:sldId id="440" r:id="rId32"/>
    <p:sldId id="443" r:id="rId33"/>
    <p:sldId id="455" r:id="rId34"/>
    <p:sldId id="457" r:id="rId35"/>
    <p:sldId id="444" r:id="rId36"/>
    <p:sldId id="445" r:id="rId37"/>
    <p:sldId id="446" r:id="rId38"/>
    <p:sldId id="447" r:id="rId39"/>
    <p:sldId id="453" r:id="rId40"/>
    <p:sldId id="454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63" d="100"/>
          <a:sy n="63" d="100"/>
        </p:scale>
        <p:origin x="80" y="1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7BE05392-D4D3-4E85-BFBB-07DF41A9D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720701-5EC8-434F-9CA0-CD933CBA3508}" type="slidenum">
              <a:rPr lang="cs-CZ" altLang="cs-CZ">
                <a:latin typeface="Calibri" panose="020F0502020204030204" pitchFamily="34" charset="0"/>
              </a:rPr>
              <a:pPr eaLnBrk="1" hangingPunct="1"/>
              <a:t>5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98656DF4-6C6D-487B-AB4F-8B17D6887C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BE5B420F-B313-41A8-9AC3-E8A88ABE0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D9B4165-0DA1-40F0-9F08-8E51A870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9C9-7C9B-4E60-9D19-65C6D87D8F1F}" type="datetimeFigureOut">
              <a:rPr lang="cs-CZ"/>
              <a:pPr>
                <a:defRPr/>
              </a:pPr>
              <a:t>11.04.2021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7540EF5-C820-4671-84B4-8CC1D4924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F4CF98-BFF3-4FDF-B1E5-2BDCD0E3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7FCEC-42E2-44B8-A303-1C0F6306D4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578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0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C%C3%A9va" TargetMode="External"/><Relationship Id="rId3" Type="http://schemas.openxmlformats.org/officeDocument/2006/relationships/hyperlink" Target="http://cs.wikipedia.org/w/index.php?title=Vegeta%C4%8Dn%C3%ADho_obdob%C3%AD&amp;action=edit&amp;redlink=1" TargetMode="External"/><Relationship Id="rId7" Type="http://schemas.openxmlformats.org/officeDocument/2006/relationships/hyperlink" Target="http://cs.wikipedia.org/wiki/P%C3%B3r" TargetMode="External"/><Relationship Id="rId12" Type="http://schemas.openxmlformats.org/officeDocument/2006/relationships/image" Target="../media/image29.png"/><Relationship Id="rId2" Type="http://schemas.openxmlformats.org/officeDocument/2006/relationships/hyperlink" Target="http://cs.wikipedia.org/wiki/Kambiu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Po%C4%8Das%C3%AD" TargetMode="External"/><Relationship Id="rId11" Type="http://schemas.openxmlformats.org/officeDocument/2006/relationships/hyperlink" Target="http://cs.wikipedia.org/wiki/Tracheida" TargetMode="External"/><Relationship Id="rId5" Type="http://schemas.openxmlformats.org/officeDocument/2006/relationships/hyperlink" Target="http://cs.wikipedia.org/wiki/Dendrochronologie" TargetMode="External"/><Relationship Id="rId10" Type="http://schemas.openxmlformats.org/officeDocument/2006/relationships/hyperlink" Target="http://cs.wikipedia.org/wiki/Trachej" TargetMode="External"/><Relationship Id="rId4" Type="http://schemas.openxmlformats.org/officeDocument/2006/relationships/hyperlink" Target="http://cs.wikipedia.org/w/index.php?title=Radi%C3%A1ln%C3%AD_%C5%99ez&amp;action=edit&amp;redlink=1" TargetMode="External"/><Relationship Id="rId9" Type="http://schemas.openxmlformats.org/officeDocument/2006/relationships/hyperlink" Target="http://cs.wikipedia.org/wiki/C%C3%A9vic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Tis" TargetMode="External"/><Relationship Id="rId13" Type="http://schemas.openxmlformats.org/officeDocument/2006/relationships/hyperlink" Target="http://cs.wikipedia.org/wiki/Moru%C5%A1ovn%C3%ADk" TargetMode="External"/><Relationship Id="rId18" Type="http://schemas.openxmlformats.org/officeDocument/2006/relationships/hyperlink" Target="http://cs.wikipedia.org/wiki/Buk_(rod)" TargetMode="External"/><Relationship Id="rId26" Type="http://schemas.openxmlformats.org/officeDocument/2006/relationships/hyperlink" Target="http://cs.wikipedia.org/wiki/Vrba" TargetMode="External"/><Relationship Id="rId3" Type="http://schemas.openxmlformats.org/officeDocument/2006/relationships/hyperlink" Target="http://cs.wikipedia.org/wiki/Jedle" TargetMode="External"/><Relationship Id="rId21" Type="http://schemas.openxmlformats.org/officeDocument/2006/relationships/hyperlink" Target="http://cs.wikipedia.org/wiki/Ol%C5%A1e_(strom)" TargetMode="External"/><Relationship Id="rId7" Type="http://schemas.openxmlformats.org/officeDocument/2006/relationships/hyperlink" Target="http://cs.wikipedia.org/wiki/Jalovec" TargetMode="External"/><Relationship Id="rId12" Type="http://schemas.openxmlformats.org/officeDocument/2006/relationships/hyperlink" Target="http://cs.wikipedia.org/wiki/Jilm" TargetMode="External"/><Relationship Id="rId17" Type="http://schemas.openxmlformats.org/officeDocument/2006/relationships/hyperlink" Target="http://cs.wikipedia.org/wiki/Slivo%C5%88_%C5%A1vestka" TargetMode="External"/><Relationship Id="rId25" Type="http://schemas.openxmlformats.org/officeDocument/2006/relationships/hyperlink" Target="http://cs.wikipedia.org/wiki/Topol" TargetMode="External"/><Relationship Id="rId2" Type="http://schemas.openxmlformats.org/officeDocument/2006/relationships/hyperlink" Target="http://cs.wikipedia.org/wiki/Smrk" TargetMode="External"/><Relationship Id="rId16" Type="http://schemas.openxmlformats.org/officeDocument/2006/relationships/hyperlink" Target="http://cs.wikipedia.org/wiki/T%C5%99e%C5%A1e%C5%88" TargetMode="External"/><Relationship Id="rId20" Type="http://schemas.openxmlformats.org/officeDocument/2006/relationships/hyperlink" Target="http://cs.wikipedia.org/wiki/Habr" TargetMode="External"/><Relationship Id="rId29" Type="http://schemas.openxmlformats.org/officeDocument/2006/relationships/hyperlink" Target="http://cs.wikipedia.org/wiki/Listnat%C3%BD_str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Douglaska" TargetMode="External"/><Relationship Id="rId11" Type="http://schemas.openxmlformats.org/officeDocument/2006/relationships/hyperlink" Target="http://cs.wikipedia.org/wiki/Ak%C3%A1t" TargetMode="External"/><Relationship Id="rId24" Type="http://schemas.openxmlformats.org/officeDocument/2006/relationships/hyperlink" Target="http://cs.wikipedia.org/wiki/B%C5%99%C3%ADza" TargetMode="External"/><Relationship Id="rId5" Type="http://schemas.openxmlformats.org/officeDocument/2006/relationships/hyperlink" Target="http://cs.wikipedia.org/wiki/Mod%C5%99%C3%ADn" TargetMode="External"/><Relationship Id="rId15" Type="http://schemas.openxmlformats.org/officeDocument/2006/relationships/hyperlink" Target="http://cs.wikipedia.org/wiki/O%C5%99e%C5%A1%C3%A1k" TargetMode="External"/><Relationship Id="rId23" Type="http://schemas.openxmlformats.org/officeDocument/2006/relationships/hyperlink" Target="http://cs.wikipedia.org/wiki/Javor" TargetMode="External"/><Relationship Id="rId28" Type="http://schemas.openxmlformats.org/officeDocument/2006/relationships/hyperlink" Target="http://cs.wikipedia.org/wiki/Jehli%C4%8Dnany" TargetMode="External"/><Relationship Id="rId10" Type="http://schemas.openxmlformats.org/officeDocument/2006/relationships/hyperlink" Target="http://cs.wikipedia.org/wiki/Jasan" TargetMode="External"/><Relationship Id="rId19" Type="http://schemas.openxmlformats.org/officeDocument/2006/relationships/hyperlink" Target="http://cs.wikipedia.org/wiki/Platan" TargetMode="External"/><Relationship Id="rId4" Type="http://schemas.openxmlformats.org/officeDocument/2006/relationships/hyperlink" Target="http://cs.wikipedia.org/wiki/Borovice" TargetMode="External"/><Relationship Id="rId9" Type="http://schemas.openxmlformats.org/officeDocument/2006/relationships/hyperlink" Target="http://cs.wikipedia.org/wiki/Dub" TargetMode="External"/><Relationship Id="rId14" Type="http://schemas.openxmlformats.org/officeDocument/2006/relationships/hyperlink" Target="http://cs.wikipedia.org/wiki/Ka%C5%A1tanovn%C3%ADk" TargetMode="External"/><Relationship Id="rId22" Type="http://schemas.openxmlformats.org/officeDocument/2006/relationships/hyperlink" Target="http://cs.wikipedia.org/wiki/L%C3%ADpa_(rod)" TargetMode="External"/><Relationship Id="rId27" Type="http://schemas.openxmlformats.org/officeDocument/2006/relationships/hyperlink" Target="http://cs.wikipedia.org/wiki/Hru%C5%A1e%C5%88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onop%C3%AD_set%C3%A9" TargetMode="External"/><Relationship Id="rId13" Type="http://schemas.openxmlformats.org/officeDocument/2006/relationships/image" Target="../media/image41.png"/><Relationship Id="rId3" Type="http://schemas.openxmlformats.org/officeDocument/2006/relationships/hyperlink" Target="https://cs.wikipedia.org/wiki/Celul%C3%B3za" TargetMode="External"/><Relationship Id="rId7" Type="http://schemas.openxmlformats.org/officeDocument/2006/relationships/hyperlink" Target="https://cs.wikipedia.org/wiki/Bavlna" TargetMode="External"/><Relationship Id="rId12" Type="http://schemas.openxmlformats.org/officeDocument/2006/relationships/image" Target="../media/image40.jpeg"/><Relationship Id="rId2" Type="http://schemas.openxmlformats.org/officeDocument/2006/relationships/hyperlink" Target="https://cs.wikipedia.org/wiki/Vl%C3%A1kno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s.wikipedia.org/w/index.php?title=Plodinov%C3%A9_vl%C3%A1kno&amp;action=edit&amp;redlink=1" TargetMode="External"/><Relationship Id="rId11" Type="http://schemas.openxmlformats.org/officeDocument/2006/relationships/image" Target="../media/image39.jpeg"/><Relationship Id="rId5" Type="http://schemas.openxmlformats.org/officeDocument/2006/relationships/hyperlink" Target="https://cs.wikipedia.org/wiki/Smrk" TargetMode="External"/><Relationship Id="rId10" Type="http://schemas.openxmlformats.org/officeDocument/2006/relationships/image" Target="../media/image38.jpeg"/><Relationship Id="rId4" Type="http://schemas.openxmlformats.org/officeDocument/2006/relationships/hyperlink" Target="https://cs.wikipedia.org/wiki/Buni%C4%8Dina" TargetMode="External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4%8Cin%C4%9Bn%C3%AD" TargetMode="External"/><Relationship Id="rId3" Type="http://schemas.openxmlformats.org/officeDocument/2006/relationships/image" Target="../media/image86.png"/><Relationship Id="rId7" Type="http://schemas.openxmlformats.org/officeDocument/2006/relationships/hyperlink" Target="https://cs.wikipedia.org/wiki/Srst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s.wikipedia.org/wiki/Hydroxid_v%C3%A1penat%C3%BD" TargetMode="External"/><Relationship Id="rId5" Type="http://schemas.openxmlformats.org/officeDocument/2006/relationships/hyperlink" Target="https://cs.wikipedia.org/wiki/Sulfid_sodn%C3%BD" TargetMode="External"/><Relationship Id="rId4" Type="http://schemas.openxmlformats.org/officeDocument/2006/relationships/hyperlink" Target="https://cs.wikipedia.org/wiki/Ko%C5%BEeluh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/index.php?title=M%C3%A1zdra&amp;action=edit&amp;redlink=1" TargetMode="External"/><Relationship Id="rId2" Type="http://schemas.openxmlformats.org/officeDocument/2006/relationships/hyperlink" Target="https://cs.wikipedia.org/wiki/Holin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hyperlink" Target="https://cs.wikipedia.org/wiki/Kolagen" TargetMode="External"/><Relationship Id="rId4" Type="http://schemas.openxmlformats.org/officeDocument/2006/relationships/hyperlink" Target="https://cs.wikipedia.org/wiki/Use%C5%8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Jircha" TargetMode="External"/><Relationship Id="rId13" Type="http://schemas.openxmlformats.org/officeDocument/2006/relationships/hyperlink" Target="https://cs.wikipedia.org/wiki/Semi%C5%A1" TargetMode="External"/><Relationship Id="rId3" Type="http://schemas.openxmlformats.org/officeDocument/2006/relationships/hyperlink" Target="https://cs.wikipedia.org/wiki/Ko%C5%BEeluh" TargetMode="External"/><Relationship Id="rId7" Type="http://schemas.openxmlformats.org/officeDocument/2006/relationships/hyperlink" Target="https://cs.wikipedia.org/wiki/S%C3%ADran_draselno-hlinit%C3%BD" TargetMode="External"/><Relationship Id="rId12" Type="http://schemas.openxmlformats.org/officeDocument/2006/relationships/hyperlink" Target="https://cs.wikipedia.org/wiki/Kolagen" TargetMode="External"/><Relationship Id="rId2" Type="http://schemas.openxmlformats.org/officeDocument/2006/relationships/hyperlink" Target="https://cs.wikipedia.org/wiki/S%C3%ADran_chromit%C3%BD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s.wikipedia.org/wiki/S%C3%ADran_hlinit%C3%BD" TargetMode="External"/><Relationship Id="rId11" Type="http://schemas.openxmlformats.org/officeDocument/2006/relationships/hyperlink" Target="https://cs.wikipedia.org/wiki/Mastn%C3%A9_kyseliny" TargetMode="External"/><Relationship Id="rId5" Type="http://schemas.openxmlformats.org/officeDocument/2006/relationships/hyperlink" Target="https://cs.wikipedia.org/wiki/Jirch%C3%A1%C5%99" TargetMode="External"/><Relationship Id="rId10" Type="http://schemas.openxmlformats.org/officeDocument/2006/relationships/hyperlink" Target="https://cs.wikipedia.org/wiki/Ryb%C3%AD_tuk" TargetMode="External"/><Relationship Id="rId4" Type="http://schemas.openxmlformats.org/officeDocument/2006/relationships/hyperlink" Target="https://cs.wikipedia.org/w/index.php?title=Oxifenol&amp;action=edit&amp;redlink=1" TargetMode="External"/><Relationship Id="rId9" Type="http://schemas.openxmlformats.org/officeDocument/2006/relationships/hyperlink" Target="https://cs.wikipedia.org/w/index.php?title=Semi%C5%A1n%C3%ADk&amp;action=edit&amp;redlink=1" TargetMode="External"/><Relationship Id="rId14" Type="http://schemas.openxmlformats.org/officeDocument/2006/relationships/hyperlink" Target="https://cs.wikipedia.org/wiki/Jeleni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502" y="1788002"/>
            <a:ext cx="11361600" cy="1963866"/>
          </a:xfrm>
        </p:spPr>
        <p:txBody>
          <a:bodyPr>
            <a:normAutofit/>
          </a:bodyPr>
          <a:lstStyle/>
          <a:p>
            <a:pPr algn="ctr"/>
            <a:r>
              <a:rPr lang="cs-CZ" sz="2800" b="0" dirty="0">
                <a:solidFill>
                  <a:schemeClr val="tx1"/>
                </a:solidFill>
              </a:rPr>
              <a:t>C9500 Užitá chemie</a:t>
            </a:r>
            <a:br>
              <a:rPr lang="cs-CZ" b="0" dirty="0">
                <a:solidFill>
                  <a:schemeClr val="tx1"/>
                </a:solidFill>
              </a:rPr>
            </a:br>
            <a:r>
              <a:rPr lang="cs-CZ" sz="1800" b="0" dirty="0">
                <a:solidFill>
                  <a:schemeClr val="tx1"/>
                </a:solidFill>
              </a:rPr>
              <a:t>6. lekce</a:t>
            </a:r>
            <a:br>
              <a:rPr lang="cs-CZ" b="0" dirty="0">
                <a:solidFill>
                  <a:schemeClr val="tx1"/>
                </a:solidFill>
              </a:rPr>
            </a:br>
            <a:r>
              <a:rPr lang="cs-CZ" b="0" dirty="0">
                <a:solidFill>
                  <a:schemeClr val="tx1"/>
                </a:solidFill>
              </a:rPr>
              <a:t>Dřevo, papír, kůže, textil</a:t>
            </a:r>
            <a:endParaRPr lang="cs-CZ" sz="5300" b="0" dirty="0">
              <a:solidFill>
                <a:schemeClr val="tx1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C388F-315E-4AE6-B779-EED6F84ED78F}" type="slidenum">
              <a:rPr lang="cs-CZ" smtClean="0"/>
              <a:pPr/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41975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25A3C67-8627-40F3-9F64-D6D8737A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36614"/>
            <a:ext cx="856932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5">
            <a:extLst>
              <a:ext uri="{FF2B5EF4-FFF2-40B4-BE49-F238E27FC236}">
                <a16:creationId xmlns:a16="http://schemas.microsoft.com/office/drawing/2014/main" id="{99C74344-4661-47D7-A2FA-C9AAD7603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2" y="231444"/>
            <a:ext cx="3400425" cy="461962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anose="020F0502020204030204" pitchFamily="34" charset="0"/>
              </a:rPr>
              <a:t>Činitelé působící na dřevo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>
            <a:extLst>
              <a:ext uri="{FF2B5EF4-FFF2-40B4-BE49-F238E27FC236}">
                <a16:creationId xmlns:a16="http://schemas.microsoft.com/office/drawing/2014/main" id="{7FD8FDB1-AF45-4C11-9AF0-D73F069D2BBD}"/>
              </a:ext>
            </a:extLst>
          </p:cNvPr>
          <p:cNvSpPr/>
          <p:nvPr/>
        </p:nvSpPr>
        <p:spPr>
          <a:xfrm>
            <a:off x="7291278" y="5345112"/>
            <a:ext cx="3277485" cy="1079500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 dirty="0"/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CB1F22A1-2038-4F26-B952-9EF538271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938797"/>
            <a:ext cx="3205163" cy="36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4">
            <a:extLst>
              <a:ext uri="{FF2B5EF4-FFF2-40B4-BE49-F238E27FC236}">
                <a16:creationId xmlns:a16="http://schemas.microsoft.com/office/drawing/2014/main" id="{41DBC2C6-F9AB-44D1-877B-E6491134C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44" y="133869"/>
            <a:ext cx="1028700" cy="708025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000" b="1">
                <a:latin typeface="Calibri" panose="020F0502020204030204" pitchFamily="34" charset="0"/>
              </a:rPr>
              <a:t>H</a:t>
            </a:r>
            <a:r>
              <a:rPr lang="cs-CZ" altLang="cs-CZ" sz="4000" b="1" baseline="-25000">
                <a:latin typeface="Calibri" panose="020F0502020204030204" pitchFamily="34" charset="0"/>
              </a:rPr>
              <a:t>2</a:t>
            </a:r>
            <a:r>
              <a:rPr lang="cs-CZ" altLang="cs-CZ" sz="4000" b="1"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8437" name="TextovéPole 5">
            <a:extLst>
              <a:ext uri="{FF2B5EF4-FFF2-40B4-BE49-F238E27FC236}">
                <a16:creationId xmlns:a16="http://schemas.microsoft.com/office/drawing/2014/main" id="{CAA98631-F2D8-40B4-8B92-D79D40B8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328" y="347514"/>
            <a:ext cx="5546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Calibri" panose="020F0502020204030204" pitchFamily="34" charset="0"/>
              </a:rPr>
              <a:t>vázaná</a:t>
            </a:r>
          </a:p>
          <a:p>
            <a:pPr eaLnBrk="1" hangingPunct="1"/>
            <a:r>
              <a:rPr lang="cs-CZ" altLang="cs-CZ" sz="1800" dirty="0">
                <a:latin typeface="Calibri" panose="020F0502020204030204" pitchFamily="34" charset="0"/>
              </a:rPr>
              <a:t>(= vazba uvnitř buněk mezi molekulami vody a </a:t>
            </a:r>
            <a:r>
              <a:rPr lang="cs-CZ" altLang="cs-CZ" sz="1800" dirty="0" err="1">
                <a:latin typeface="Calibri" panose="020F0502020204030204" pitchFamily="34" charset="0"/>
              </a:rPr>
              <a:t>celulosou</a:t>
            </a:r>
            <a:r>
              <a:rPr lang="cs-CZ" altLang="cs-CZ" sz="18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8438" name="TextovéPole 6">
            <a:extLst>
              <a:ext uri="{FF2B5EF4-FFF2-40B4-BE49-F238E27FC236}">
                <a16:creationId xmlns:a16="http://schemas.microsoft.com/office/drawing/2014/main" id="{CD321FDF-30FA-4919-B2AC-7895ED155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352" y="1427014"/>
            <a:ext cx="4248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Calibri" panose="020F0502020204030204" pitchFamily="34" charset="0"/>
              </a:rPr>
              <a:t>volná</a:t>
            </a:r>
          </a:p>
          <a:p>
            <a:pPr eaLnBrk="1" hangingPunct="1"/>
            <a:r>
              <a:rPr lang="cs-CZ" altLang="cs-CZ" sz="1800" dirty="0">
                <a:latin typeface="Calibri" panose="020F0502020204030204" pitchFamily="34" charset="0"/>
              </a:rPr>
              <a:t>(= v buněčných kavitách, bez </a:t>
            </a:r>
            <a:r>
              <a:rPr lang="cs-CZ" altLang="cs-CZ" sz="1800" dirty="0" err="1">
                <a:latin typeface="Calibri" panose="020F0502020204030204" pitchFamily="34" charset="0"/>
              </a:rPr>
              <a:t>chem</a:t>
            </a:r>
            <a:r>
              <a:rPr lang="cs-CZ" altLang="cs-CZ" sz="1800" dirty="0">
                <a:latin typeface="Calibri" panose="020F0502020204030204" pitchFamily="34" charset="0"/>
              </a:rPr>
              <a:t>. vazby)</a:t>
            </a:r>
          </a:p>
        </p:txBody>
      </p: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D772E518-1D1E-412A-B351-2BC8A235A7C8}"/>
              </a:ext>
            </a:extLst>
          </p:cNvPr>
          <p:cNvCxnSpPr/>
          <p:nvPr/>
        </p:nvCxnSpPr>
        <p:spPr>
          <a:xfrm>
            <a:off x="1572802" y="563414"/>
            <a:ext cx="1081088" cy="158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18FB3C12-7165-405D-B9B0-1A04E13846BF}"/>
              </a:ext>
            </a:extLst>
          </p:cNvPr>
          <p:cNvCxnSpPr/>
          <p:nvPr/>
        </p:nvCxnSpPr>
        <p:spPr>
          <a:xfrm rot="16200000" flipH="1">
            <a:off x="1537084" y="599132"/>
            <a:ext cx="1152525" cy="108108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Picture 3">
            <a:extLst>
              <a:ext uri="{FF2B5EF4-FFF2-40B4-BE49-F238E27FC236}">
                <a16:creationId xmlns:a16="http://schemas.microsoft.com/office/drawing/2014/main" id="{F3DAD058-A4FC-4F5B-ABD1-FF638F6E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145" y="433388"/>
            <a:ext cx="21732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5" descr="C:\Documents and Settings\Tynushka\My Documents\My Pictures\Fotosynteza.jpg">
            <a:extLst>
              <a:ext uri="{FF2B5EF4-FFF2-40B4-BE49-F238E27FC236}">
                <a16:creationId xmlns:a16="http://schemas.microsoft.com/office/drawing/2014/main" id="{E3EB6F09-5331-41CB-86ED-D9AA39B3BE2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5881" y="3008713"/>
            <a:ext cx="2806700" cy="3660375"/>
          </a:xfrm>
        </p:spPr>
      </p:pic>
      <p:sp>
        <p:nvSpPr>
          <p:cNvPr id="18443" name="Text Box 14">
            <a:extLst>
              <a:ext uri="{FF2B5EF4-FFF2-40B4-BE49-F238E27FC236}">
                <a16:creationId xmlns:a16="http://schemas.microsoft.com/office/drawing/2014/main" id="{680466B4-370D-4E3A-A5B1-2BDEE34F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279" y="3042242"/>
            <a:ext cx="3543298" cy="1570038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>
                <a:latin typeface="Calibri" panose="020F0502020204030204" pitchFamily="34" charset="0"/>
              </a:rPr>
              <a:t>12 H</a:t>
            </a:r>
            <a:r>
              <a:rPr lang="cs-CZ" altLang="cs-CZ" b="1" baseline="-30000">
                <a:latin typeface="Calibri" panose="020F0502020204030204" pitchFamily="34" charset="0"/>
              </a:rPr>
              <a:t>2</a:t>
            </a:r>
            <a:r>
              <a:rPr lang="cs-CZ" altLang="cs-CZ" b="1">
                <a:latin typeface="Calibri" panose="020F0502020204030204" pitchFamily="34" charset="0"/>
              </a:rPr>
              <a:t>O + 6 CO</a:t>
            </a:r>
            <a:r>
              <a:rPr lang="cs-CZ" altLang="cs-CZ" b="1" baseline="-30000">
                <a:latin typeface="Calibri" panose="020F0502020204030204" pitchFamily="34" charset="0"/>
              </a:rPr>
              <a:t>2</a:t>
            </a:r>
            <a:r>
              <a:rPr lang="cs-CZ" altLang="cs-CZ" b="1">
                <a:latin typeface="Calibri" panose="020F0502020204030204" pitchFamily="34" charset="0"/>
              </a:rPr>
              <a:t> </a:t>
            </a:r>
          </a:p>
          <a:p>
            <a:pPr algn="ctr" eaLnBrk="1" hangingPunct="1"/>
            <a:endParaRPr lang="cs-CZ" altLang="cs-CZ" b="1">
              <a:latin typeface="Calibri" panose="020F0502020204030204" pitchFamily="34" charset="0"/>
            </a:endParaRPr>
          </a:p>
          <a:p>
            <a:pPr algn="ctr" eaLnBrk="1" hangingPunct="1"/>
            <a:endParaRPr lang="cs-CZ" altLang="cs-CZ" b="1">
              <a:latin typeface="Calibri" panose="020F0502020204030204" pitchFamily="34" charset="0"/>
            </a:endParaRPr>
          </a:p>
          <a:p>
            <a:pPr algn="ctr" eaLnBrk="1" hangingPunct="1"/>
            <a:r>
              <a:rPr lang="cs-CZ" altLang="cs-CZ" b="1">
                <a:latin typeface="Calibri" panose="020F0502020204030204" pitchFamily="34" charset="0"/>
              </a:rPr>
              <a:t>C</a:t>
            </a:r>
            <a:r>
              <a:rPr lang="cs-CZ" altLang="cs-CZ" b="1" baseline="-30000">
                <a:latin typeface="Calibri" panose="020F0502020204030204" pitchFamily="34" charset="0"/>
              </a:rPr>
              <a:t>6</a:t>
            </a:r>
            <a:r>
              <a:rPr lang="cs-CZ" altLang="cs-CZ" b="1">
                <a:latin typeface="Calibri" panose="020F0502020204030204" pitchFamily="34" charset="0"/>
              </a:rPr>
              <a:t>H</a:t>
            </a:r>
            <a:r>
              <a:rPr lang="cs-CZ" altLang="cs-CZ" b="1" baseline="-30000">
                <a:latin typeface="Calibri" panose="020F0502020204030204" pitchFamily="34" charset="0"/>
              </a:rPr>
              <a:t>12</a:t>
            </a:r>
            <a:r>
              <a:rPr lang="cs-CZ" altLang="cs-CZ" b="1">
                <a:latin typeface="Calibri" panose="020F0502020204030204" pitchFamily="34" charset="0"/>
              </a:rPr>
              <a:t>O</a:t>
            </a:r>
            <a:r>
              <a:rPr lang="cs-CZ" altLang="cs-CZ" b="1" baseline="-30000">
                <a:latin typeface="Calibri" panose="020F0502020204030204" pitchFamily="34" charset="0"/>
              </a:rPr>
              <a:t>6</a:t>
            </a:r>
            <a:r>
              <a:rPr lang="cs-CZ" altLang="cs-CZ" b="1">
                <a:latin typeface="Calibri" panose="020F0502020204030204" pitchFamily="34" charset="0"/>
              </a:rPr>
              <a:t> + 6 O</a:t>
            </a:r>
            <a:r>
              <a:rPr lang="cs-CZ" altLang="cs-CZ" b="1" baseline="-30000">
                <a:latin typeface="Calibri" panose="020F0502020204030204" pitchFamily="34" charset="0"/>
              </a:rPr>
              <a:t>2</a:t>
            </a:r>
            <a:r>
              <a:rPr lang="cs-CZ" altLang="cs-CZ" b="1">
                <a:latin typeface="Calibri" panose="020F0502020204030204" pitchFamily="34" charset="0"/>
              </a:rPr>
              <a:t>+ 6 H</a:t>
            </a:r>
            <a:r>
              <a:rPr lang="cs-CZ" altLang="cs-CZ" b="1" baseline="-30000">
                <a:latin typeface="Calibri" panose="020F0502020204030204" pitchFamily="34" charset="0"/>
              </a:rPr>
              <a:t>2</a:t>
            </a:r>
            <a:r>
              <a:rPr lang="cs-CZ" altLang="cs-CZ" b="1">
                <a:latin typeface="Calibri" panose="020F0502020204030204" pitchFamily="34" charset="0"/>
              </a:rPr>
              <a:t>O </a:t>
            </a:r>
          </a:p>
        </p:txBody>
      </p:sp>
      <p:sp>
        <p:nvSpPr>
          <p:cNvPr id="18444" name="TextovéPole 15">
            <a:extLst>
              <a:ext uri="{FF2B5EF4-FFF2-40B4-BE49-F238E27FC236}">
                <a16:creationId xmlns:a16="http://schemas.microsoft.com/office/drawing/2014/main" id="{724066A5-4EB7-4D51-8D18-124BA635B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4" y="2949903"/>
            <a:ext cx="1657350" cy="460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latin typeface="Calibri" panose="020F0502020204030204" pitchFamily="34" charset="0"/>
              </a:rPr>
              <a:t>fotosyntéza</a:t>
            </a:r>
          </a:p>
        </p:txBody>
      </p:sp>
      <p:sp>
        <p:nvSpPr>
          <p:cNvPr id="18445" name="TextovéPole 19">
            <a:extLst>
              <a:ext uri="{FF2B5EF4-FFF2-40B4-BE49-F238E27FC236}">
                <a16:creationId xmlns:a16="http://schemas.microsoft.com/office/drawing/2014/main" id="{27165D16-E0FD-4F3F-9F58-615AB8B74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44" y="2306046"/>
            <a:ext cx="8208963" cy="4000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>
                <a:latin typeface="Calibri" panose="020F0502020204030204" pitchFamily="34" charset="0"/>
              </a:rPr>
              <a:t>V době života dřeva ustálené množství vody (fotosyntéza, dýchání, růst…). </a:t>
            </a:r>
          </a:p>
        </p:txBody>
      </p: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CBC79557-0E5B-44EF-8F35-1FECE779F7C3}"/>
              </a:ext>
            </a:extLst>
          </p:cNvPr>
          <p:cNvCxnSpPr/>
          <p:nvPr/>
        </p:nvCxnSpPr>
        <p:spPr>
          <a:xfrm rot="5400000">
            <a:off x="8889225" y="3826467"/>
            <a:ext cx="503238" cy="15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ravoúhlá spojovací čára 23">
            <a:extLst>
              <a:ext uri="{FF2B5EF4-FFF2-40B4-BE49-F238E27FC236}">
                <a16:creationId xmlns:a16="http://schemas.microsoft.com/office/drawing/2014/main" id="{DD059500-B76A-4982-AD55-5E921C60DE0B}"/>
              </a:ext>
            </a:extLst>
          </p:cNvPr>
          <p:cNvCxnSpPr/>
          <p:nvPr/>
        </p:nvCxnSpPr>
        <p:spPr>
          <a:xfrm>
            <a:off x="2984519" y="4927749"/>
            <a:ext cx="1008062" cy="503237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8" name="TextovéPole 24">
            <a:extLst>
              <a:ext uri="{FF2B5EF4-FFF2-40B4-BE49-F238E27FC236}">
                <a16:creationId xmlns:a16="http://schemas.microsoft.com/office/drawing/2014/main" id="{739606FC-C68B-4F0C-B22F-BA6C7489D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4696768"/>
            <a:ext cx="2447925" cy="461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anose="020F0502020204030204" pitchFamily="34" charset="0"/>
              </a:rPr>
              <a:t>Množství vody (%) </a:t>
            </a:r>
          </a:p>
        </p:txBody>
      </p:sp>
      <p:sp>
        <p:nvSpPr>
          <p:cNvPr id="18449" name="Obdélník 25">
            <a:extLst>
              <a:ext uri="{FF2B5EF4-FFF2-40B4-BE49-F238E27FC236}">
                <a16:creationId xmlns:a16="http://schemas.microsoft.com/office/drawing/2014/main" id="{D74D748A-3479-483C-AA73-ABBAD2CB7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720" y="5625167"/>
            <a:ext cx="792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% =</a:t>
            </a:r>
          </a:p>
        </p:txBody>
      </p:sp>
      <p:sp>
        <p:nvSpPr>
          <p:cNvPr id="18450" name="Obdélník 26">
            <a:extLst>
              <a:ext uri="{FF2B5EF4-FFF2-40B4-BE49-F238E27FC236}">
                <a16:creationId xmlns:a16="http://schemas.microsoft.com/office/drawing/2014/main" id="{055E8B38-3902-4EC0-A440-3B30EBCB1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5352679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Calibri" panose="020F0502020204030204" pitchFamily="34" charset="0"/>
              </a:rPr>
              <a:t>(množství vody ve dřevě)</a:t>
            </a:r>
          </a:p>
        </p:txBody>
      </p:sp>
      <p:sp>
        <p:nvSpPr>
          <p:cNvPr id="18451" name="Obdélník 27">
            <a:extLst>
              <a:ext uri="{FF2B5EF4-FFF2-40B4-BE49-F238E27FC236}">
                <a16:creationId xmlns:a16="http://schemas.microsoft.com/office/drawing/2014/main" id="{364C01A4-83DC-4FD1-8212-8F5CE5A86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668" y="5829376"/>
            <a:ext cx="29383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Calibri" panose="020F0502020204030204" pitchFamily="34" charset="0"/>
              </a:rPr>
              <a:t>(množství celkového vyschlého dřeva)</a:t>
            </a:r>
          </a:p>
        </p:txBody>
      </p:sp>
      <p:cxnSp>
        <p:nvCxnSpPr>
          <p:cNvPr id="30" name="Přímá spojovací čára 29">
            <a:extLst>
              <a:ext uri="{FF2B5EF4-FFF2-40B4-BE49-F238E27FC236}">
                <a16:creationId xmlns:a16="http://schemas.microsoft.com/office/drawing/2014/main" id="{35029DEC-0527-4C41-9CEE-EDF5D85964F2}"/>
              </a:ext>
            </a:extLst>
          </p:cNvPr>
          <p:cNvCxnSpPr/>
          <p:nvPr/>
        </p:nvCxnSpPr>
        <p:spPr>
          <a:xfrm>
            <a:off x="7967663" y="5864634"/>
            <a:ext cx="230505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21CB2A02-9BA9-4F4E-A866-5FCBF2B0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77" y="664719"/>
            <a:ext cx="2960005" cy="282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bdélník 8">
            <a:extLst>
              <a:ext uri="{FF2B5EF4-FFF2-40B4-BE49-F238E27FC236}">
                <a16:creationId xmlns:a16="http://schemas.microsoft.com/office/drawing/2014/main" id="{1B550D36-C9B4-47F3-A17A-6B0B7C8EF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0" y="203053"/>
            <a:ext cx="115163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Snadno dostupný přírodní materiál, který lidé široce využívají po celou dobu své historie.</a:t>
            </a:r>
          </a:p>
        </p:txBody>
      </p:sp>
      <p:pic>
        <p:nvPicPr>
          <p:cNvPr id="19460" name="Picture 5">
            <a:extLst>
              <a:ext uri="{FF2B5EF4-FFF2-40B4-BE49-F238E27FC236}">
                <a16:creationId xmlns:a16="http://schemas.microsoft.com/office/drawing/2014/main" id="{40378BF7-3703-472F-B7D2-D9EF5ED0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" y="664718"/>
            <a:ext cx="282257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42F68C0C-8369-4AE8-83DA-E710B709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05" y="1049687"/>
            <a:ext cx="25987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ovéPole 11">
            <a:extLst>
              <a:ext uri="{FF2B5EF4-FFF2-40B4-BE49-F238E27FC236}">
                <a16:creationId xmlns:a16="http://schemas.microsoft.com/office/drawing/2014/main" id="{A5B357AB-666C-4ED7-B24C-CC2BB2D36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60" y="3308561"/>
            <a:ext cx="2822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hygroskopické</a:t>
            </a:r>
          </a:p>
        </p:txBody>
      </p:sp>
      <p:sp>
        <p:nvSpPr>
          <p:cNvPr id="19463" name="TextovéPole 12">
            <a:extLst>
              <a:ext uri="{FF2B5EF4-FFF2-40B4-BE49-F238E27FC236}">
                <a16:creationId xmlns:a16="http://schemas.microsoft.com/office/drawing/2014/main" id="{7582DAEF-CA3F-4627-B991-4B6284C97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716" y="2890235"/>
            <a:ext cx="23231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anizotropní</a:t>
            </a:r>
          </a:p>
        </p:txBody>
      </p:sp>
      <p:sp>
        <p:nvSpPr>
          <p:cNvPr id="19464" name="TextovéPole 13">
            <a:extLst>
              <a:ext uri="{FF2B5EF4-FFF2-40B4-BE49-F238E27FC236}">
                <a16:creationId xmlns:a16="http://schemas.microsoft.com/office/drawing/2014/main" id="{B67928EC-37AF-440E-ADF8-B7E830D96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244" y="1771920"/>
            <a:ext cx="1041252" cy="46166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alibri" panose="020F0502020204030204" pitchFamily="34" charset="0"/>
              </a:rPr>
              <a:t>H</a:t>
            </a:r>
            <a:r>
              <a:rPr lang="cs-CZ" altLang="cs-CZ" baseline="-25000">
                <a:latin typeface="Calibri" panose="020F0502020204030204" pitchFamily="34" charset="0"/>
              </a:rPr>
              <a:t>2</a:t>
            </a:r>
            <a:r>
              <a:rPr lang="cs-CZ" altLang="cs-CZ"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9465" name="Obdélník 14">
            <a:extLst>
              <a:ext uri="{FF2B5EF4-FFF2-40B4-BE49-F238E27FC236}">
                <a16:creationId xmlns:a16="http://schemas.microsoft.com/office/drawing/2014/main" id="{295DE7F4-BA38-4123-86A8-91B6F5CE9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09" y="4008089"/>
            <a:ext cx="593296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stárnutí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narušení dřevní hmoty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změněna pevnosti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změna struktury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napadení houbami, dřevokazným hmyzem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změna chemického složení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schopnost pohlcovat vodu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ovéPole 3">
            <a:extLst>
              <a:ext uri="{FF2B5EF4-FFF2-40B4-BE49-F238E27FC236}">
                <a16:creationId xmlns:a16="http://schemas.microsoft.com/office/drawing/2014/main" id="{67842D9E-191E-4801-BB06-2A26D8F46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42" y="272814"/>
            <a:ext cx="4392613" cy="523875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Příčiny poškození dřeva</a:t>
            </a:r>
          </a:p>
        </p:txBody>
      </p:sp>
      <p:sp>
        <p:nvSpPr>
          <p:cNvPr id="20483" name="TextovéPole 4">
            <a:extLst>
              <a:ext uri="{FF2B5EF4-FFF2-40B4-BE49-F238E27FC236}">
                <a16:creationId xmlns:a16="http://schemas.microsoft.com/office/drawing/2014/main" id="{5DD2CAB7-45EE-4AE4-8D37-BC5366737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42" y="965994"/>
            <a:ext cx="2808288" cy="4619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Tepelná degradace</a:t>
            </a:r>
          </a:p>
        </p:txBody>
      </p:sp>
      <p:sp>
        <p:nvSpPr>
          <p:cNvPr id="20484" name="TextovéPole 5">
            <a:extLst>
              <a:ext uri="{FF2B5EF4-FFF2-40B4-BE49-F238E27FC236}">
                <a16:creationId xmlns:a16="http://schemas.microsoft.com/office/drawing/2014/main" id="{6C4DC682-31C4-4619-A43D-91F7DD77D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42" y="1458317"/>
            <a:ext cx="1164811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Ztráta vody (i chemicky vázané) z </a:t>
            </a:r>
            <a:r>
              <a:rPr lang="cs-CZ" altLang="cs-CZ" sz="1800" dirty="0" err="1"/>
              <a:t>hemicelulosy</a:t>
            </a:r>
            <a:r>
              <a:rPr lang="cs-CZ" altLang="cs-CZ" sz="1800" dirty="0"/>
              <a:t> &gt; </a:t>
            </a:r>
            <a:r>
              <a:rPr lang="cs-CZ" altLang="cs-CZ" sz="1800" dirty="0" err="1"/>
              <a:t>celulosy</a:t>
            </a:r>
            <a:r>
              <a:rPr lang="cs-CZ" altLang="cs-CZ" sz="1800" dirty="0"/>
              <a:t> &gt; ligninu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Oslabení vazeb mezi vlákny – při broušení dřeva se oddělují vlákna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Průběh ovlivněn teplotou a časem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Ztráta 1% suché hmotnosti dřeva (předsušeno 105°C, 4-5 hod.) je vyvolána zahřátím:</a:t>
            </a:r>
          </a:p>
          <a:p>
            <a:pPr lvl="2" eaLnBrk="1" hangingPunct="1"/>
            <a:r>
              <a:rPr lang="cs-CZ" altLang="cs-CZ" sz="1800" dirty="0"/>
              <a:t>1 min. – 250°C</a:t>
            </a:r>
          </a:p>
          <a:p>
            <a:pPr lvl="2" eaLnBrk="1" hangingPunct="1"/>
            <a:r>
              <a:rPr lang="cs-CZ" altLang="cs-CZ" sz="1800" dirty="0"/>
              <a:t>1 hod. – 195°C</a:t>
            </a:r>
          </a:p>
          <a:p>
            <a:pPr lvl="2" eaLnBrk="1" hangingPunct="1"/>
            <a:r>
              <a:rPr lang="cs-CZ" altLang="cs-CZ" sz="1800" dirty="0"/>
              <a:t>1 den – 155°C</a:t>
            </a:r>
          </a:p>
          <a:p>
            <a:pPr lvl="2" eaLnBrk="1" hangingPunct="1"/>
            <a:r>
              <a:rPr lang="cs-CZ" altLang="cs-CZ" sz="1800" dirty="0"/>
              <a:t>1 týden – 130°C</a:t>
            </a:r>
          </a:p>
          <a:p>
            <a:pPr lvl="2" eaLnBrk="1" hangingPunct="1"/>
            <a:r>
              <a:rPr lang="cs-CZ" altLang="cs-CZ" sz="1800" dirty="0"/>
              <a:t>1 měsíc – 110°C</a:t>
            </a:r>
          </a:p>
          <a:p>
            <a:pPr lvl="2" eaLnBrk="1" hangingPunct="1"/>
            <a:r>
              <a:rPr lang="cs-CZ" altLang="cs-CZ" sz="1800" dirty="0"/>
              <a:t>1 rok – 80°C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Pokles houževnatosti, odolnosti k opotřebování</a:t>
            </a:r>
          </a:p>
        </p:txBody>
      </p:sp>
      <p:sp>
        <p:nvSpPr>
          <p:cNvPr id="20485" name="TextovéPole 6">
            <a:extLst>
              <a:ext uri="{FF2B5EF4-FFF2-40B4-BE49-F238E27FC236}">
                <a16:creationId xmlns:a16="http://schemas.microsoft.com/office/drawing/2014/main" id="{A1D8AB47-8D4D-4BBF-9018-3ACDDBE48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42" y="4732702"/>
            <a:ext cx="2808288" cy="4603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Kyselá hydrolýza</a:t>
            </a:r>
          </a:p>
        </p:txBody>
      </p:sp>
      <p:sp>
        <p:nvSpPr>
          <p:cNvPr id="20486" name="TextovéPole 7">
            <a:extLst>
              <a:ext uri="{FF2B5EF4-FFF2-40B4-BE49-F238E27FC236}">
                <a16:creationId xmlns:a16="http://schemas.microsoft.com/office/drawing/2014/main" id="{24E3AC98-6379-4AB0-A26D-76CB196E1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42" y="5262687"/>
            <a:ext cx="871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Rychlost při T= 20°C, slabých kyselinách – malá……dokonce uskladnění kyselin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Dřevo + voda (dlouhá doba) + přirozená kyselost dřeva (pH=4-5) – hydrolýza </a:t>
            </a:r>
            <a:r>
              <a:rPr lang="cs-CZ" altLang="cs-CZ" sz="1800" dirty="0" err="1"/>
              <a:t>hemicelulosy</a:t>
            </a:r>
            <a:r>
              <a:rPr lang="cs-CZ" altLang="cs-CZ" sz="1800" dirty="0"/>
              <a:t> až na monosacharidy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</a:t>
            </a:r>
            <a:r>
              <a:rPr lang="cs-CZ" altLang="cs-CZ" sz="1800" dirty="0" err="1"/>
              <a:t>Loužené</a:t>
            </a:r>
            <a:r>
              <a:rPr lang="cs-CZ" altLang="cs-CZ" sz="1800" dirty="0"/>
              <a:t> dřevo bez </a:t>
            </a:r>
            <a:r>
              <a:rPr lang="cs-CZ" altLang="cs-CZ" sz="1800" dirty="0" err="1"/>
              <a:t>hemicelulosy</a:t>
            </a:r>
            <a:r>
              <a:rPr lang="cs-CZ" altLang="cs-CZ" sz="1800" dirty="0"/>
              <a:t> – výborná stabilita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E3A5F0B0-2E27-4313-903F-26A9DF4D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2" y="248443"/>
            <a:ext cx="414178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3FE26CE9-DE3F-4A9D-8922-867D0378AD1C}"/>
              </a:ext>
            </a:extLst>
          </p:cNvPr>
          <p:cNvCxnSpPr/>
          <p:nvPr/>
        </p:nvCxnSpPr>
        <p:spPr>
          <a:xfrm>
            <a:off x="5880101" y="908050"/>
            <a:ext cx="1223963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8" name="TextovéPole 7">
            <a:extLst>
              <a:ext uri="{FF2B5EF4-FFF2-40B4-BE49-F238E27FC236}">
                <a16:creationId xmlns:a16="http://schemas.microsoft.com/office/drawing/2014/main" id="{22388D1C-B8EB-446C-859B-7440587E0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098" y="492550"/>
            <a:ext cx="1008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dirty="0"/>
              <a:t>H</a:t>
            </a:r>
            <a:r>
              <a:rPr lang="cs-CZ" altLang="cs-CZ" baseline="-25000" dirty="0"/>
              <a:t>2</a:t>
            </a:r>
            <a:r>
              <a:rPr lang="cs-CZ" altLang="cs-CZ" dirty="0"/>
              <a:t>O, H</a:t>
            </a:r>
            <a:r>
              <a:rPr lang="cs-CZ" altLang="cs-CZ" baseline="30000" dirty="0"/>
              <a:t>+</a:t>
            </a:r>
          </a:p>
        </p:txBody>
      </p:sp>
      <p:pic>
        <p:nvPicPr>
          <p:cNvPr id="21509" name="Picture 4">
            <a:extLst>
              <a:ext uri="{FF2B5EF4-FFF2-40B4-BE49-F238E27FC236}">
                <a16:creationId xmlns:a16="http://schemas.microsoft.com/office/drawing/2014/main" id="{305A91BD-A891-44BD-8326-EFCC1473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27" y="104776"/>
            <a:ext cx="18049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ovéPole 10">
            <a:extLst>
              <a:ext uri="{FF2B5EF4-FFF2-40B4-BE49-F238E27FC236}">
                <a16:creationId xmlns:a16="http://schemas.microsoft.com/office/drawing/2014/main" id="{9CFCF54B-981E-4743-8FB1-E91A97156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520" y="677217"/>
            <a:ext cx="21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n</a:t>
            </a:r>
          </a:p>
        </p:txBody>
      </p:sp>
      <p:sp>
        <p:nvSpPr>
          <p:cNvPr id="21511" name="TextovéPole 11">
            <a:extLst>
              <a:ext uri="{FF2B5EF4-FFF2-40B4-BE49-F238E27FC236}">
                <a16:creationId xmlns:a16="http://schemas.microsoft.com/office/drawing/2014/main" id="{559B4AC6-F6FA-4C27-9E0E-2420529D6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1" y="1871664"/>
            <a:ext cx="1944687" cy="461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Fotooxidace</a:t>
            </a:r>
          </a:p>
        </p:txBody>
      </p:sp>
      <p:sp>
        <p:nvSpPr>
          <p:cNvPr id="21512" name="TextovéPole 12">
            <a:extLst>
              <a:ext uri="{FF2B5EF4-FFF2-40B4-BE49-F238E27FC236}">
                <a16:creationId xmlns:a16="http://schemas.microsoft.com/office/drawing/2014/main" id="{FB6D1529-4761-4B3B-B74D-9AE609011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" y="2468375"/>
            <a:ext cx="8785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Dřevo vystaveno slunečnímu záření, UV záření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Suché prostředí … zhnědnutí … oxidace </a:t>
            </a:r>
            <a:r>
              <a:rPr lang="cs-CZ" altLang="cs-CZ" sz="1800" dirty="0" err="1"/>
              <a:t>hemicelulosy</a:t>
            </a:r>
            <a:r>
              <a:rPr lang="cs-CZ" altLang="cs-CZ" sz="1800" dirty="0"/>
              <a:t>, ligninu, </a:t>
            </a:r>
            <a:r>
              <a:rPr lang="cs-CZ" altLang="cs-CZ" sz="1800" dirty="0" err="1"/>
              <a:t>celulosy</a:t>
            </a:r>
            <a:endParaRPr lang="cs-CZ" altLang="cs-CZ" sz="1800" dirty="0"/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Vlhké prostředí … zšednutí … oxidace ligninu (vymytí)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Na povrchu dřeva</a:t>
            </a:r>
          </a:p>
        </p:txBody>
      </p:sp>
      <p:sp>
        <p:nvSpPr>
          <p:cNvPr id="21513" name="TextovéPole 13">
            <a:extLst>
              <a:ext uri="{FF2B5EF4-FFF2-40B4-BE49-F238E27FC236}">
                <a16:creationId xmlns:a16="http://schemas.microsoft.com/office/drawing/2014/main" id="{92D2112D-D1C8-4CAD-A234-09078C24D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3962402"/>
            <a:ext cx="1152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Dřevo </a:t>
            </a:r>
          </a:p>
        </p:txBody>
      </p: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A9D242D6-39E1-4B40-A499-07A18E071B2C}"/>
              </a:ext>
            </a:extLst>
          </p:cNvPr>
          <p:cNvCxnSpPr>
            <a:stCxn id="21513" idx="3"/>
          </p:cNvCxnSpPr>
          <p:nvPr/>
        </p:nvCxnSpPr>
        <p:spPr>
          <a:xfrm flipV="1">
            <a:off x="2206625" y="4178301"/>
            <a:ext cx="1223963" cy="142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TextovéPole 16">
            <a:extLst>
              <a:ext uri="{FF2B5EF4-FFF2-40B4-BE49-F238E27FC236}">
                <a16:creationId xmlns:a16="http://schemas.microsoft.com/office/drawing/2014/main" id="{518F295E-D0BE-4E01-A5BC-A652FD7C1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595" y="3769946"/>
            <a:ext cx="6492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OX.</a:t>
            </a:r>
          </a:p>
        </p:txBody>
      </p:sp>
      <p:sp>
        <p:nvSpPr>
          <p:cNvPr id="21516" name="TextovéPole 17">
            <a:extLst>
              <a:ext uri="{FF2B5EF4-FFF2-40B4-BE49-F238E27FC236}">
                <a16:creationId xmlns:a16="http://schemas.microsoft.com/office/drawing/2014/main" id="{8671D4FC-F958-4D50-A475-126F1F23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589" y="3604794"/>
            <a:ext cx="1079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O</a:t>
            </a:r>
          </a:p>
          <a:p>
            <a:pPr eaLnBrk="1" hangingPunct="1"/>
            <a:r>
              <a:rPr lang="cs-CZ" altLang="cs-CZ" sz="2000" dirty="0"/>
              <a:t>CO</a:t>
            </a:r>
            <a:r>
              <a:rPr lang="cs-CZ" altLang="cs-CZ" sz="2000" baseline="-25000" dirty="0"/>
              <a:t>2</a:t>
            </a:r>
          </a:p>
          <a:p>
            <a:pPr eaLnBrk="1" hangingPunct="1"/>
            <a:r>
              <a:rPr lang="cs-CZ" altLang="cs-CZ" sz="2000" dirty="0"/>
              <a:t>CH</a:t>
            </a:r>
            <a:r>
              <a:rPr lang="cs-CZ" altLang="cs-CZ" sz="2000" baseline="-25000" dirty="0"/>
              <a:t>3</a:t>
            </a:r>
            <a:r>
              <a:rPr lang="cs-CZ" altLang="cs-CZ" sz="2000" dirty="0"/>
              <a:t>OH</a:t>
            </a:r>
          </a:p>
        </p:txBody>
      </p:sp>
      <p:pic>
        <p:nvPicPr>
          <p:cNvPr id="21517" name="Picture 5">
            <a:extLst>
              <a:ext uri="{FF2B5EF4-FFF2-40B4-BE49-F238E27FC236}">
                <a16:creationId xmlns:a16="http://schemas.microsoft.com/office/drawing/2014/main" id="{F8322D5D-980E-4245-8A07-B35A3FA9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14" y="3677820"/>
            <a:ext cx="8572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6">
            <a:extLst>
              <a:ext uri="{FF2B5EF4-FFF2-40B4-BE49-F238E27FC236}">
                <a16:creationId xmlns:a16="http://schemas.microsoft.com/office/drawing/2014/main" id="{CAF36065-C94B-4411-8E94-250FCEF2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878" y="3604794"/>
            <a:ext cx="11525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0">
            <a:extLst>
              <a:ext uri="{FF2B5EF4-FFF2-40B4-BE49-F238E27FC236}">
                <a16:creationId xmlns:a16="http://schemas.microsoft.com/office/drawing/2014/main" id="{28D40390-4B9C-4D45-A5E7-685B122A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64" y="3533358"/>
            <a:ext cx="16954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TextovéPole 24">
            <a:extLst>
              <a:ext uri="{FF2B5EF4-FFF2-40B4-BE49-F238E27FC236}">
                <a16:creationId xmlns:a16="http://schemas.microsoft.com/office/drawing/2014/main" id="{F0896FC2-B7B6-4BD1-9FBD-C28F6EC56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60" y="4945674"/>
            <a:ext cx="5545137" cy="4619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Dřevokazné houby a dřevokazný hmyz</a:t>
            </a:r>
          </a:p>
        </p:txBody>
      </p:sp>
      <p:sp>
        <p:nvSpPr>
          <p:cNvPr id="21521" name="TextovéPole 25">
            <a:extLst>
              <a:ext uri="{FF2B5EF4-FFF2-40B4-BE49-F238E27FC236}">
                <a16:creationId xmlns:a16="http://schemas.microsoft.com/office/drawing/2014/main" id="{67AEB7A5-DBA6-4B66-820C-9E8A16077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" y="5608063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 err="1"/>
              <a:t>Eumycota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Basidiomycetes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Deuteromycetes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Ascomycetes</a:t>
            </a:r>
            <a:r>
              <a:rPr lang="cs-CZ" altLang="cs-CZ" sz="1800" dirty="0"/>
              <a:t> …hniloba, tlení, plísně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délník 2">
            <a:extLst>
              <a:ext uri="{FF2B5EF4-FFF2-40B4-BE49-F238E27FC236}">
                <a16:creationId xmlns:a16="http://schemas.microsoft.com/office/drawing/2014/main" id="{039CB331-9BAA-4435-B5C4-D367FB7AB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294" y="1412876"/>
            <a:ext cx="1173843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b="1" dirty="0"/>
              <a:t>Letokruh</a:t>
            </a:r>
            <a:r>
              <a:rPr lang="cs-CZ" altLang="cs-CZ" sz="1800" dirty="0"/>
              <a:t> je přírůstek dřeva vytvořený </a:t>
            </a:r>
            <a:r>
              <a:rPr lang="cs-CZ" altLang="cs-CZ" sz="1800" dirty="0">
                <a:hlinkClick r:id="rId2" tooltip="Kambium"/>
              </a:rPr>
              <a:t>kambiem</a:t>
            </a:r>
            <a:r>
              <a:rPr lang="cs-CZ" altLang="cs-CZ" sz="1800" dirty="0"/>
              <a:t> v průběhu jednoho </a:t>
            </a:r>
            <a:r>
              <a:rPr lang="cs-CZ" altLang="cs-CZ" sz="1800" dirty="0">
                <a:hlinkClick r:id="rId3" tooltip="Vegetačního období (stránka neexistuje)"/>
              </a:rPr>
              <a:t>vegetačního období</a:t>
            </a:r>
            <a:r>
              <a:rPr lang="cs-CZ" altLang="cs-CZ" sz="1800" dirty="0"/>
              <a:t>. Počet letokruhů na </a:t>
            </a:r>
            <a:r>
              <a:rPr lang="cs-CZ" altLang="cs-CZ" sz="1800" dirty="0">
                <a:hlinkClick r:id="rId4" tooltip="Radiální řez (stránka neexistuje)"/>
              </a:rPr>
              <a:t>radiálním řezu</a:t>
            </a:r>
            <a:r>
              <a:rPr lang="cs-CZ" altLang="cs-CZ" sz="1800" dirty="0"/>
              <a:t> (příčný řez) odpovídá stáří stromu.</a:t>
            </a:r>
          </a:p>
          <a:p>
            <a:pPr eaLnBrk="1" hangingPunct="1"/>
            <a:r>
              <a:rPr lang="cs-CZ" altLang="cs-CZ" sz="1800" dirty="0"/>
              <a:t>(Poznáme jih nebo sever.)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Letokruhy se zabývá vědní obor </a:t>
            </a:r>
            <a:r>
              <a:rPr lang="cs-CZ" altLang="cs-CZ" sz="1800" dirty="0">
                <a:hlinkClick r:id="rId5" tooltip="Dendrochronologie"/>
              </a:rPr>
              <a:t>dendrochronologie</a:t>
            </a:r>
            <a:r>
              <a:rPr lang="cs-CZ" altLang="cs-CZ" sz="1800" dirty="0"/>
              <a:t>, který využívá nepravidelností letokruhů, způsobených zejména odlišným chodem </a:t>
            </a:r>
            <a:r>
              <a:rPr lang="cs-CZ" altLang="cs-CZ" sz="1800" dirty="0">
                <a:hlinkClick r:id="rId6" tooltip="Počasí"/>
              </a:rPr>
              <a:t>počasí</a:t>
            </a:r>
            <a:r>
              <a:rPr lang="cs-CZ" altLang="cs-CZ" sz="1800" dirty="0"/>
              <a:t> v různých letech k určování doby, z níž dřevo pochází.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Letokruh je zpravidla rozdělen na dvě části:</a:t>
            </a:r>
          </a:p>
          <a:p>
            <a:pPr lvl="3" eaLnBrk="1" hangingPunct="1"/>
            <a:r>
              <a:rPr lang="cs-CZ" altLang="cs-CZ" sz="1800" b="1" dirty="0"/>
              <a:t>Jarní dřevo</a:t>
            </a:r>
            <a:r>
              <a:rPr lang="cs-CZ" altLang="cs-CZ" sz="1800" dirty="0"/>
              <a:t> je obvykle světlejší a měkčí část v letokruhu. </a:t>
            </a:r>
            <a:r>
              <a:rPr lang="cs-CZ" altLang="cs-CZ" sz="1800" dirty="0">
                <a:hlinkClick r:id="rId7" tooltip="Pór"/>
              </a:rPr>
              <a:t>Póry</a:t>
            </a:r>
            <a:r>
              <a:rPr lang="cs-CZ" altLang="cs-CZ" sz="1800" dirty="0"/>
              <a:t> (</a:t>
            </a:r>
            <a:r>
              <a:rPr lang="cs-CZ" altLang="cs-CZ" sz="1800" dirty="0">
                <a:hlinkClick r:id="rId8" tooltip="Céva"/>
              </a:rPr>
              <a:t>cévy</a:t>
            </a:r>
            <a:r>
              <a:rPr lang="cs-CZ" altLang="cs-CZ" sz="1800" dirty="0"/>
              <a:t> a </a:t>
            </a:r>
            <a:r>
              <a:rPr lang="cs-CZ" altLang="cs-CZ" sz="1800" dirty="0">
                <a:hlinkClick r:id="rId9" tooltip="Cévice"/>
              </a:rPr>
              <a:t>cévice</a:t>
            </a:r>
            <a:r>
              <a:rPr lang="cs-CZ" altLang="cs-CZ" sz="1800" dirty="0"/>
              <a:t> = </a:t>
            </a:r>
            <a:r>
              <a:rPr lang="cs-CZ" altLang="cs-CZ" sz="1800" dirty="0">
                <a:hlinkClick r:id="rId10" tooltip="Trachej"/>
              </a:rPr>
              <a:t>tracheje</a:t>
            </a:r>
            <a:r>
              <a:rPr lang="cs-CZ" altLang="cs-CZ" sz="1800" dirty="0"/>
              <a:t> a </a:t>
            </a:r>
            <a:r>
              <a:rPr lang="cs-CZ" altLang="cs-CZ" sz="1800" dirty="0">
                <a:hlinkClick r:id="rId11" tooltip="Tracheida"/>
              </a:rPr>
              <a:t>tracheidy</a:t>
            </a:r>
            <a:r>
              <a:rPr lang="cs-CZ" altLang="cs-CZ" sz="1800" dirty="0"/>
              <a:t>) mají větší průměr než u letního dřeva.</a:t>
            </a:r>
          </a:p>
          <a:p>
            <a:pPr lvl="3" eaLnBrk="1" hangingPunct="1"/>
            <a:r>
              <a:rPr lang="cs-CZ" altLang="cs-CZ" sz="1800" b="1" dirty="0"/>
              <a:t>Letní dřevo</a:t>
            </a:r>
            <a:r>
              <a:rPr lang="cs-CZ" altLang="cs-CZ" sz="1800" dirty="0"/>
              <a:t> je tmavší a obvykle tvrdší část letokruhu.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V našich zeměpisných šířkách - letokruhy všechny dřeviny.</a:t>
            </a:r>
          </a:p>
          <a:p>
            <a:pPr eaLnBrk="1" hangingPunct="1"/>
            <a:r>
              <a:rPr lang="cs-CZ" altLang="cs-CZ" sz="1800" dirty="0"/>
              <a:t>U tropických dřevin-  letokruhy nepatné.</a:t>
            </a:r>
          </a:p>
        </p:txBody>
      </p:sp>
      <p:sp>
        <p:nvSpPr>
          <p:cNvPr id="28675" name="TextovéPole 3">
            <a:extLst>
              <a:ext uri="{FF2B5EF4-FFF2-40B4-BE49-F238E27FC236}">
                <a16:creationId xmlns:a16="http://schemas.microsoft.com/office/drawing/2014/main" id="{1C89497C-4B9B-4E87-9728-903DA48B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4" y="862439"/>
            <a:ext cx="1728787" cy="46196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Letokruhy</a:t>
            </a:r>
          </a:p>
        </p:txBody>
      </p:sp>
      <p:sp>
        <p:nvSpPr>
          <p:cNvPr id="28676" name="TextovéPole 4">
            <a:extLst>
              <a:ext uri="{FF2B5EF4-FFF2-40B4-BE49-F238E27FC236}">
                <a16:creationId xmlns:a16="http://schemas.microsoft.com/office/drawing/2014/main" id="{BF2F75A4-4B9E-482D-A021-B75627AA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94" y="241301"/>
            <a:ext cx="3024187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Datování dřeva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F14453-0731-4409-9409-CD7AE5B6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57" y="4387643"/>
            <a:ext cx="3133873" cy="211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6D117A1-1779-4709-9970-183A7EED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908051"/>
            <a:ext cx="7596187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ovéPole 2">
            <a:extLst>
              <a:ext uri="{FF2B5EF4-FFF2-40B4-BE49-F238E27FC236}">
                <a16:creationId xmlns:a16="http://schemas.microsoft.com/office/drawing/2014/main" id="{EAD4761B-133B-4927-82BA-ACE95ACC2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88914"/>
            <a:ext cx="4275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Mikroskopická struktura dřeva</a:t>
            </a:r>
          </a:p>
        </p:txBody>
      </p:sp>
      <p:pic>
        <p:nvPicPr>
          <p:cNvPr id="29700" name="Picture 1">
            <a:extLst>
              <a:ext uri="{FF2B5EF4-FFF2-40B4-BE49-F238E27FC236}">
                <a16:creationId xmlns:a16="http://schemas.microsoft.com/office/drawing/2014/main" id="{80B75BD8-5E75-4D9F-80D4-444D4459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765175"/>
            <a:ext cx="26574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947F326-C51A-4E9C-88FC-6D260200C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8137"/>
            <a:ext cx="2752725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bdélník 5">
            <a:extLst>
              <a:ext uri="{FF2B5EF4-FFF2-40B4-BE49-F238E27FC236}">
                <a16:creationId xmlns:a16="http://schemas.microsoft.com/office/drawing/2014/main" id="{21CA5617-797D-494F-A101-7DCF11932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85" y="220662"/>
            <a:ext cx="1142782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Dendrochronologie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sz="2000" dirty="0"/>
              <a:t>● Tato technika byla vyvinuta ve 20. století americkým astronomem A. E.</a:t>
            </a:r>
          </a:p>
          <a:p>
            <a:pPr eaLnBrk="1" hangingPunct="1"/>
            <a:r>
              <a:rPr lang="cs-CZ" altLang="cs-CZ" sz="2000" dirty="0" err="1"/>
              <a:t>Douglass</a:t>
            </a:r>
            <a:r>
              <a:rPr lang="cs-CZ" altLang="cs-CZ" sz="2000" dirty="0"/>
              <a:t>, který objevil korelaci mezi </a:t>
            </a:r>
            <a:r>
              <a:rPr lang="cs-CZ" altLang="cs-CZ" sz="2000" i="1" dirty="0"/>
              <a:t>letokruhy a slunečním cyklem.</a:t>
            </a:r>
          </a:p>
          <a:p>
            <a:pPr eaLnBrk="1" hangingPunct="1"/>
            <a:r>
              <a:rPr lang="cs-CZ" altLang="cs-CZ" sz="2000" dirty="0"/>
              <a:t>● Stromy v mírném pásmu vytvářejí v období vegetace novou vrstvu dřeva.</a:t>
            </a:r>
          </a:p>
          <a:p>
            <a:pPr eaLnBrk="1" hangingPunct="1"/>
            <a:r>
              <a:rPr lang="cs-CZ" altLang="cs-CZ" sz="2000" dirty="0"/>
              <a:t>● Na konci vegetační doby se tvoří hustší, tmavší dřevo než na začátku</a:t>
            </a:r>
          </a:p>
          <a:p>
            <a:pPr eaLnBrk="1" hangingPunct="1"/>
            <a:r>
              <a:rPr lang="cs-CZ" altLang="cs-CZ" sz="2000" dirty="0"/>
              <a:t>vegetačního období. Rozhraní mezi těmito vrstvami vytváří letokruhy.</a:t>
            </a:r>
          </a:p>
          <a:p>
            <a:pPr eaLnBrk="1" hangingPunct="1"/>
            <a:r>
              <a:rPr lang="cs-CZ" altLang="cs-CZ" sz="2000" dirty="0"/>
              <a:t>● Pro datování jsou důležité roky, v nichž se tvoří výrazně odlišné letokruhy,</a:t>
            </a:r>
          </a:p>
          <a:p>
            <a:pPr eaLnBrk="1" hangingPunct="1"/>
            <a:r>
              <a:rPr lang="cs-CZ" altLang="cs-CZ" sz="2000" dirty="0"/>
              <a:t>které představují záchytné body pro datování.</a:t>
            </a:r>
          </a:p>
          <a:p>
            <a:pPr eaLnBrk="1" hangingPunct="1"/>
            <a:r>
              <a:rPr lang="cs-CZ" altLang="cs-CZ" sz="2000" dirty="0"/>
              <a:t>● Samotné datování spočívá v porovnání dostatečně dlouhé řady šířek</a:t>
            </a:r>
          </a:p>
          <a:p>
            <a:pPr eaLnBrk="1" hangingPunct="1"/>
            <a:r>
              <a:rPr lang="cs-CZ" altLang="cs-CZ" sz="2000" dirty="0"/>
              <a:t>letokruhů neznámého dřeva se standardní letokruhovou křivkou</a:t>
            </a:r>
          </a:p>
          <a:p>
            <a:pPr eaLnBrk="1" hangingPunct="1"/>
            <a:r>
              <a:rPr lang="cs-CZ" altLang="cs-CZ" sz="2000" dirty="0"/>
              <a:t>(letokruhovým kalendářem).</a:t>
            </a:r>
          </a:p>
        </p:txBody>
      </p:sp>
      <p:pic>
        <p:nvPicPr>
          <p:cNvPr id="30724" name="Picture 1">
            <a:extLst>
              <a:ext uri="{FF2B5EF4-FFF2-40B4-BE49-F238E27FC236}">
                <a16:creationId xmlns:a16="http://schemas.microsoft.com/office/drawing/2014/main" id="{95D1328D-5AA4-412A-A775-E2B3CD12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4" y="2740818"/>
            <a:ext cx="257175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8E1DA71-252C-4BCC-BCC0-57D366C81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95300"/>
            <a:ext cx="86423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0AEE7B97-8117-4706-BB11-4EF56685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4149726"/>
            <a:ext cx="33083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69D7242F-8531-4766-B4D1-5FF82DC6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260351"/>
            <a:ext cx="87915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E27CF-1C4D-4A4D-B34B-EDC2FB76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82F504-BDCC-468B-9A9C-AACA03228E7E}"/>
              </a:ext>
            </a:extLst>
          </p:cNvPr>
          <p:cNvSpPr txBox="1"/>
          <p:nvPr/>
        </p:nvSpPr>
        <p:spPr>
          <a:xfrm>
            <a:off x="342901" y="378000"/>
            <a:ext cx="1409699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3200" b="1" dirty="0">
                <a:latin typeface="+mn-lt"/>
              </a:rPr>
              <a:t>Dřevo</a:t>
            </a:r>
          </a:p>
        </p:txBody>
      </p:sp>
      <p:pic>
        <p:nvPicPr>
          <p:cNvPr id="12" name="Picture 3" descr="1017_timeline">
            <a:extLst>
              <a:ext uri="{FF2B5EF4-FFF2-40B4-BE49-F238E27FC236}">
                <a16:creationId xmlns:a16="http://schemas.microsoft.com/office/drawing/2014/main" id="{ED486A2C-0524-449C-BAC8-CBCE9BEFF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0" y="3196778"/>
            <a:ext cx="4076700" cy="3532589"/>
          </a:xfrm>
          <a:prstGeom prst="rect">
            <a:avLst/>
          </a:prstGeom>
        </p:spPr>
      </p:pic>
      <p:sp>
        <p:nvSpPr>
          <p:cNvPr id="13" name="TextovéPole 2">
            <a:extLst>
              <a:ext uri="{FF2B5EF4-FFF2-40B4-BE49-F238E27FC236}">
                <a16:creationId xmlns:a16="http://schemas.microsoft.com/office/drawing/2014/main" id="{DAA26D3D-53CC-4EE8-9E3B-D1A849ADB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500812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Calibri" panose="020F0502020204030204" pitchFamily="34" charset="0"/>
              </a:rPr>
              <a:t>Dřevo používáno od pravěku do současnosti.</a:t>
            </a:r>
          </a:p>
        </p:txBody>
      </p:sp>
      <p:sp>
        <p:nvSpPr>
          <p:cNvPr id="14" name="Obdélník 4">
            <a:extLst>
              <a:ext uri="{FF2B5EF4-FFF2-40B4-BE49-F238E27FC236}">
                <a16:creationId xmlns:a16="http://schemas.microsoft.com/office/drawing/2014/main" id="{21D08A88-7FF7-4FBA-AF16-67A7F356F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146175"/>
            <a:ext cx="11591925" cy="234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 Dřevo je pevné pletivo stonků vyšších rostlin, které označujeme jako dřeviny. </a:t>
            </a:r>
            <a:r>
              <a:rPr lang="pl-PL" altLang="cs-CZ" sz="2000" dirty="0">
                <a:latin typeface="+mn-lt"/>
              </a:rPr>
              <a:t>Dřevo je zahrnováno mezi obnovitelné zdroje energie, jako jeden z druhů </a:t>
            </a:r>
            <a:r>
              <a:rPr lang="cs-CZ" altLang="cs-CZ" sz="2000" dirty="0">
                <a:latin typeface="+mn-lt"/>
              </a:rPr>
              <a:t>biomasy. Je to snadno dostupný přírodní materiál, který lidé široce využívají </a:t>
            </a:r>
            <a:r>
              <a:rPr lang="pl-PL" altLang="cs-CZ" sz="2000" dirty="0">
                <a:latin typeface="+mn-lt"/>
              </a:rPr>
              <a:t>po celou dobu své historie.</a:t>
            </a: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n-lt"/>
              </a:rPr>
              <a:t> Nejdříve se dřevo využívalo jako palivo. Později bylo používáno ke konstrukci domů, nářadí, nábytku, k výrobě papíru, atd.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176FA7E-BCCB-49BA-AAB2-60AA3C31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38" y="3196778"/>
            <a:ext cx="1441962" cy="107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9A3ABB07-4E57-4568-BDA7-F2EAC0A292C7}"/>
              </a:ext>
            </a:extLst>
          </p:cNvPr>
          <p:cNvSpPr txBox="1">
            <a:spLocks noChangeArrowheads="1"/>
          </p:cNvSpPr>
          <p:nvPr/>
        </p:nvSpPr>
        <p:spPr>
          <a:xfrm>
            <a:off x="391929" y="3969903"/>
            <a:ext cx="7036308" cy="2015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kern="0" dirty="0"/>
              <a:t>svět. těžba dřeva – stále roste 4 – 5 miliard m3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kern="0" dirty="0"/>
              <a:t>hlavní těžaři: USA, Čína, Kanada, Brazílie, Indonésie</a:t>
            </a:r>
            <a:br>
              <a:rPr lang="cs-CZ" altLang="cs-CZ" sz="1400" kern="0" dirty="0"/>
            </a:br>
            <a:r>
              <a:rPr lang="cs-CZ" altLang="cs-CZ" sz="1400" kern="0" dirty="0"/>
              <a:t>hlavní exportéři: Kanada, Rusko, USA</a:t>
            </a:r>
            <a:br>
              <a:rPr lang="cs-CZ" altLang="cs-CZ" sz="1200" kern="0" dirty="0"/>
            </a:br>
            <a:endParaRPr lang="cs-CZ" altLang="cs-CZ" sz="1200" kern="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000" kern="0" dirty="0"/>
              <a:t>Využití dřeva: stavebnictví, papírenství, řemeslná dřevovýroba, domácnosti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400" kern="0" dirty="0"/>
              <a:t>využití dřeva ve stavebnictví: v ČR 3%,Kanada 80%,Finsko,švédsko,Norsko70%,USA 65%,SRN(Bavorsko70%) a Rakousko 20%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260146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délník 3">
            <a:extLst>
              <a:ext uri="{FF2B5EF4-FFF2-40B4-BE49-F238E27FC236}">
                <a16:creationId xmlns:a16="http://schemas.microsoft.com/office/drawing/2014/main" id="{31DA50FB-E6A6-4683-B75D-A044BD163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14" y="188913"/>
            <a:ext cx="1181277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latin typeface="+mn-lt"/>
              </a:rPr>
              <a:t>Základní druhy dřeva</a:t>
            </a:r>
          </a:p>
          <a:p>
            <a:pPr eaLnBrk="1" hangingPunct="1"/>
            <a:r>
              <a:rPr lang="cs-CZ" altLang="cs-CZ" sz="2000" dirty="0">
                <a:latin typeface="+mn-lt"/>
              </a:rPr>
              <a:t>dřevo jehličnatých dřevin – např. </a:t>
            </a:r>
            <a:r>
              <a:rPr lang="cs-CZ" altLang="cs-CZ" sz="2000" dirty="0">
                <a:latin typeface="+mn-lt"/>
                <a:hlinkClick r:id="rId2" tooltip="Smrk"/>
              </a:rPr>
              <a:t>smrk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3" tooltip="Jedle"/>
              </a:rPr>
              <a:t>jedle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4" tooltip="Borovice"/>
              </a:rPr>
              <a:t>borovice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5" tooltip="Modřín"/>
              </a:rPr>
              <a:t>modřín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6" tooltip="Douglaska"/>
              </a:rPr>
              <a:t>douglaska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7" tooltip="Jalovec"/>
              </a:rPr>
              <a:t>jalovec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8" tooltip="Tis"/>
              </a:rPr>
              <a:t>tis</a:t>
            </a:r>
            <a:endParaRPr lang="cs-CZ" altLang="cs-CZ" sz="2000" dirty="0">
              <a:latin typeface="+mn-lt"/>
            </a:endParaRPr>
          </a:p>
          <a:p>
            <a:pPr eaLnBrk="1" hangingPunct="1"/>
            <a:r>
              <a:rPr lang="cs-CZ" altLang="cs-CZ" sz="2000" dirty="0">
                <a:latin typeface="+mn-lt"/>
              </a:rPr>
              <a:t>dřevo listnatých dřevin </a:t>
            </a:r>
          </a:p>
          <a:p>
            <a:pPr lvl="1" eaLnBrk="1" hangingPunct="1"/>
            <a:r>
              <a:rPr lang="cs-CZ" altLang="cs-CZ" sz="2000" dirty="0">
                <a:latin typeface="+mn-lt"/>
              </a:rPr>
              <a:t>s kruhovitě pórovitou stavbou – např. </a:t>
            </a:r>
            <a:r>
              <a:rPr lang="cs-CZ" altLang="cs-CZ" sz="2000" dirty="0">
                <a:latin typeface="+mn-lt"/>
                <a:hlinkClick r:id="rId9" tooltip="Dub"/>
              </a:rPr>
              <a:t>dub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0" tooltip="Jasan"/>
              </a:rPr>
              <a:t>jasan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1" tooltip="Akát"/>
              </a:rPr>
              <a:t>akát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2" tooltip="Jilm"/>
              </a:rPr>
              <a:t>jilm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3" tooltip="Morušovník"/>
              </a:rPr>
              <a:t>morušovník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4" tooltip="Kaštanovník"/>
              </a:rPr>
              <a:t>kaštanovník</a:t>
            </a:r>
            <a:endParaRPr lang="cs-CZ" altLang="cs-CZ" sz="2000" dirty="0">
              <a:latin typeface="+mn-lt"/>
            </a:endParaRPr>
          </a:p>
          <a:p>
            <a:pPr lvl="1" eaLnBrk="1" hangingPunct="1"/>
            <a:r>
              <a:rPr lang="cs-CZ" altLang="cs-CZ" sz="2000" dirty="0">
                <a:latin typeface="+mn-lt"/>
              </a:rPr>
              <a:t>s polokruhovitě pórovitou stavbou – např. </a:t>
            </a:r>
            <a:r>
              <a:rPr lang="cs-CZ" altLang="cs-CZ" sz="2000" dirty="0">
                <a:latin typeface="+mn-lt"/>
                <a:hlinkClick r:id="rId15" tooltip="Ořešák"/>
              </a:rPr>
              <a:t>ořešák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6" tooltip="Třešeň"/>
              </a:rPr>
              <a:t>třešeň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7" tooltip="Slivoň švestka"/>
              </a:rPr>
              <a:t>švestka</a:t>
            </a:r>
            <a:endParaRPr lang="cs-CZ" altLang="cs-CZ" sz="2000" dirty="0">
              <a:latin typeface="+mn-lt"/>
            </a:endParaRPr>
          </a:p>
          <a:p>
            <a:pPr lvl="1" eaLnBrk="1" hangingPunct="1"/>
            <a:r>
              <a:rPr lang="cs-CZ" altLang="cs-CZ" sz="2000" dirty="0">
                <a:latin typeface="+mn-lt"/>
              </a:rPr>
              <a:t>s roztroušeně pórovitou stavbou dřeva – např. </a:t>
            </a:r>
            <a:r>
              <a:rPr lang="cs-CZ" altLang="cs-CZ" sz="2000" dirty="0">
                <a:latin typeface="+mn-lt"/>
                <a:hlinkClick r:id="rId18" tooltip="Buk (rod)"/>
              </a:rPr>
              <a:t>buk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19" tooltip="Platan"/>
              </a:rPr>
              <a:t>platan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0" tooltip="Habr"/>
              </a:rPr>
              <a:t>habr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1" tooltip="Olše (strom)"/>
              </a:rPr>
              <a:t>olše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2" tooltip="Lípa (rod)"/>
              </a:rPr>
              <a:t>lípa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3" tooltip="Javor"/>
              </a:rPr>
              <a:t>javor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4" tooltip="Bříza"/>
              </a:rPr>
              <a:t>bříza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5" tooltip="Topol"/>
              </a:rPr>
              <a:t>topol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6" tooltip="Vrba"/>
              </a:rPr>
              <a:t>vrba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7" tooltip="Hrušeň"/>
              </a:rPr>
              <a:t>hrušeň</a:t>
            </a:r>
            <a:endParaRPr lang="cs-CZ" altLang="cs-CZ" sz="2000" dirty="0">
              <a:latin typeface="+mn-lt"/>
            </a:endParaRPr>
          </a:p>
        </p:txBody>
      </p:sp>
      <p:sp>
        <p:nvSpPr>
          <p:cNvPr id="34819" name="Obdélník 4">
            <a:extLst>
              <a:ext uri="{FF2B5EF4-FFF2-40B4-BE49-F238E27FC236}">
                <a16:creationId xmlns:a16="http://schemas.microsoft.com/office/drawing/2014/main" id="{49B5C4C7-D26D-443B-A0DA-21C59C228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14" y="2993065"/>
            <a:ext cx="1168518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latin typeface="+mn-lt"/>
              </a:rPr>
              <a:t>Tvrdé a měkké dřevo</a:t>
            </a:r>
          </a:p>
          <a:p>
            <a:pPr eaLnBrk="1" hangingPunct="1"/>
            <a:r>
              <a:rPr lang="cs-CZ" altLang="cs-CZ" sz="2000" dirty="0">
                <a:latin typeface="+mn-lt"/>
              </a:rPr>
              <a:t>Dřevo je a bylo pro lidi velmi důležitým materiálem. Každý druh dřeva má svoje zvláštní vlastnosti, což ovlivňuje možnosti jeho využití. Měkké dřevo je takové, které se snáze opracovává, pochází většinou z </a:t>
            </a:r>
            <a:r>
              <a:rPr lang="cs-CZ" altLang="cs-CZ" sz="2000" dirty="0">
                <a:latin typeface="+mn-lt"/>
                <a:hlinkClick r:id="rId28" tooltip="Jehličnany"/>
              </a:rPr>
              <a:t>jehličnatých stromů</a:t>
            </a:r>
            <a:r>
              <a:rPr lang="cs-CZ" altLang="cs-CZ" sz="2000" dirty="0">
                <a:latin typeface="+mn-lt"/>
              </a:rPr>
              <a:t>, z listnatých například </a:t>
            </a:r>
            <a:r>
              <a:rPr lang="cs-CZ" altLang="cs-CZ" sz="2000" dirty="0">
                <a:latin typeface="+mn-lt"/>
                <a:hlinkClick r:id="rId22" tooltip="Lípa (rod)"/>
              </a:rPr>
              <a:t>lipové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5" tooltip="Topol"/>
              </a:rPr>
              <a:t>topolové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26" tooltip="Vrba"/>
              </a:rPr>
              <a:t>vrbové</a:t>
            </a:r>
            <a:r>
              <a:rPr lang="cs-CZ" altLang="cs-CZ" sz="2000" dirty="0">
                <a:latin typeface="+mn-lt"/>
              </a:rPr>
              <a:t> a další, zatím co tvrdé dřevo se získává hlavně z </a:t>
            </a:r>
            <a:r>
              <a:rPr lang="cs-CZ" altLang="cs-CZ" sz="2000" dirty="0">
                <a:latin typeface="+mn-lt"/>
                <a:hlinkClick r:id="rId29" tooltip="Listnatý strom"/>
              </a:rPr>
              <a:t>listnatých stromů</a:t>
            </a:r>
            <a:r>
              <a:rPr lang="cs-CZ" altLang="cs-CZ" sz="2000" dirty="0">
                <a:latin typeface="+mn-lt"/>
              </a:rPr>
              <a:t> (z jehličnatých stromů považujeme za tvrdé dřevo </a:t>
            </a:r>
            <a:r>
              <a:rPr lang="cs-CZ" altLang="cs-CZ" sz="2000" dirty="0">
                <a:latin typeface="+mn-lt"/>
                <a:hlinkClick r:id="rId4" tooltip="Borovice"/>
              </a:rPr>
              <a:t>borovice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6" tooltip="Douglaska"/>
              </a:rPr>
              <a:t>douglasky</a:t>
            </a:r>
            <a:r>
              <a:rPr lang="cs-CZ" altLang="cs-CZ" sz="2000" dirty="0">
                <a:latin typeface="+mn-lt"/>
              </a:rPr>
              <a:t>, </a:t>
            </a:r>
            <a:r>
              <a:rPr lang="cs-CZ" altLang="cs-CZ" sz="2000" dirty="0">
                <a:latin typeface="+mn-lt"/>
                <a:hlinkClick r:id="rId8" tooltip="Tis"/>
              </a:rPr>
              <a:t>tisu</a:t>
            </a:r>
            <a:r>
              <a:rPr lang="cs-CZ" altLang="cs-CZ" sz="2000" dirty="0">
                <a:latin typeface="+mn-lt"/>
              </a:rPr>
              <a:t>...). Krom několika výjimek měkká dřeva podléhají hnilobě snáze než tvrdá. Tento jev však lze omezit pomocí vhodného ošetření dřeva.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E27CF-1C4D-4A4D-B34B-EDC2FB76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AC62AA4-87D0-4130-9682-45491E664A2E}"/>
              </a:ext>
            </a:extLst>
          </p:cNvPr>
          <p:cNvSpPr txBox="1"/>
          <p:nvPr/>
        </p:nvSpPr>
        <p:spPr>
          <a:xfrm>
            <a:off x="342902" y="378000"/>
            <a:ext cx="127324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3200" b="1" dirty="0">
                <a:latin typeface="+mn-lt"/>
              </a:rPr>
              <a:t>Papír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9F86155-A225-4A41-8606-A4A73D5F6ADE}"/>
              </a:ext>
            </a:extLst>
          </p:cNvPr>
          <p:cNvSpPr txBox="1"/>
          <p:nvPr/>
        </p:nvSpPr>
        <p:spPr>
          <a:xfrm>
            <a:off x="342902" y="1121504"/>
            <a:ext cx="115868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Papír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tenký, hladký materiál vyráběný zhutněním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Vlákno"/>
              </a:rPr>
              <a:t>vlákna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Použitá vlákna jsou obvykle přírodní a založená na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Celulóza"/>
              </a:rPr>
              <a:t>celulóze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Nejobvyklejší materiál je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Buničina"/>
              </a:rPr>
              <a:t>buničina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vyrobená ze dřeva (většinou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Smrk"/>
              </a:rPr>
              <a:t>smrku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či ze sekundárních vláken (sběrový papír), ale mohou být použity i jiné </a:t>
            </a:r>
            <a:r>
              <a:rPr lang="cs-CZ" sz="18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6" tooltip="Plodinové vlákno (stránka neexistuje)"/>
              </a:rPr>
              <a:t>rostlinné vláknité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materiály jako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Bavlna"/>
              </a:rPr>
              <a:t>bavlna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Konopí seté"/>
              </a:rPr>
              <a:t>konopí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vlákna bource morušového, ale i jiné alternativní suroviny.</a:t>
            </a: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7CCD0B-7F75-45FA-A867-6DFB277EB8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00" y="2479611"/>
            <a:ext cx="6597264" cy="4000389"/>
          </a:xfrm>
          <a:prstGeom prst="rect">
            <a:avLst/>
          </a:prstGeom>
        </p:spPr>
      </p:pic>
      <p:sp>
        <p:nvSpPr>
          <p:cNvPr id="8" name="TextovéPole 4">
            <a:extLst>
              <a:ext uri="{FF2B5EF4-FFF2-40B4-BE49-F238E27FC236}">
                <a16:creationId xmlns:a16="http://schemas.microsoft.com/office/drawing/2014/main" id="{C188B9FA-4A7C-4A6C-A1FB-6E371D34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447" y="2321833"/>
            <a:ext cx="47146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46200" indent="-1346200" algn="l" eaLnBrk="1" hangingPunct="1">
              <a:defRPr/>
            </a:pPr>
            <a:r>
              <a:rPr lang="cs-CZ" altLang="cs-CZ" sz="1800" b="1" dirty="0"/>
              <a:t>Vláknina</a:t>
            </a:r>
            <a:r>
              <a:rPr lang="cs-CZ" altLang="cs-CZ" sz="1800" dirty="0"/>
              <a:t> = jednotlivá rostlinná vlákna, která tvoří řetězce neškrobových polysacharidů</a:t>
            </a:r>
          </a:p>
          <a:p>
            <a:pPr algn="l" eaLnBrk="1" hangingPunct="1">
              <a:defRPr/>
            </a:pPr>
            <a:endParaRPr lang="cs-CZ" altLang="cs-CZ" sz="1800" dirty="0"/>
          </a:p>
          <a:p>
            <a:pPr lvl="1" algn="l" eaLnBrk="1" hangingPunct="1">
              <a:defRPr/>
            </a:pPr>
            <a:endParaRPr lang="cs-CZ" altLang="cs-CZ" sz="1800" dirty="0"/>
          </a:p>
          <a:p>
            <a:pPr algn="l" eaLnBrk="1" hangingPunct="1">
              <a:defRPr/>
            </a:pPr>
            <a:endParaRPr lang="en-GB" altLang="cs-CZ" sz="1800" dirty="0"/>
          </a:p>
        </p:txBody>
      </p:sp>
      <p:pic>
        <p:nvPicPr>
          <p:cNvPr id="9" name="Picture 2" descr="http://www.abctechsystem.cz/files/drevo.jpg">
            <a:extLst>
              <a:ext uri="{FF2B5EF4-FFF2-40B4-BE49-F238E27FC236}">
                <a16:creationId xmlns:a16="http://schemas.microsoft.com/office/drawing/2014/main" id="{397859B3-BED2-424A-96D8-649E1A9FC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56" y="3509263"/>
            <a:ext cx="10080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visnove.cz/proobcany/wp-content/uploads/2011/03/sber.jpg">
            <a:extLst>
              <a:ext uri="{FF2B5EF4-FFF2-40B4-BE49-F238E27FC236}">
                <a16:creationId xmlns:a16="http://schemas.microsoft.com/office/drawing/2014/main" id="{2F9EA761-DF38-4461-961E-EE9673193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327" y="3536077"/>
            <a:ext cx="129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myslivecke-zbozi.cz/fotky7141/bavlna.jpg">
            <a:extLst>
              <a:ext uri="{FF2B5EF4-FFF2-40B4-BE49-F238E27FC236}">
                <a16:creationId xmlns:a16="http://schemas.microsoft.com/office/drawing/2014/main" id="{FD53A14B-457B-4602-A784-9E87ECD5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10" y="3481163"/>
            <a:ext cx="10080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krystalhelp.cz/obrazy/konopi.gif">
            <a:extLst>
              <a:ext uri="{FF2B5EF4-FFF2-40B4-BE49-F238E27FC236}">
                <a16:creationId xmlns:a16="http://schemas.microsoft.com/office/drawing/2014/main" id="{34BFEF12-0E5A-4DD2-B047-AB47A4C6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156" y="3502472"/>
            <a:ext cx="9461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">
            <a:extLst>
              <a:ext uri="{FF2B5EF4-FFF2-40B4-BE49-F238E27FC236}">
                <a16:creationId xmlns:a16="http://schemas.microsoft.com/office/drawing/2014/main" id="{5CFB787D-B64D-4284-B8F2-0B2F96320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174" y="4738626"/>
            <a:ext cx="5775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Zdroje vlákniny (dřevo, sběrový papír, bavlník, konopí)</a:t>
            </a:r>
          </a:p>
        </p:txBody>
      </p:sp>
    </p:spTree>
    <p:extLst>
      <p:ext uri="{BB962C8B-B14F-4D97-AF65-F5344CB8AC3E}">
        <p14:creationId xmlns:p14="http://schemas.microsoft.com/office/powerpoint/2010/main" val="23511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E27CF-1C4D-4A4D-B34B-EDC2FB76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22</a:t>
            </a:fld>
            <a:endParaRPr lang="cs-CZ" alt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D974F7-0BBA-433A-B108-F3447398C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3" y="378001"/>
            <a:ext cx="5969926" cy="26109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AB20D2-6C2F-4986-BAB6-BBA9ED51E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01537" y="-117254"/>
            <a:ext cx="2278780" cy="32692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DB13C4-6176-4754-873B-A87483EC5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340" y="2954974"/>
            <a:ext cx="5742477" cy="35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95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E72C3A-0CD9-4C1A-A312-EFB8321026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8B64C5-A303-4B0F-8F7E-21494862E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4FDFFA-2A5D-4EC3-A59D-7693E96E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221181"/>
            <a:ext cx="5763516" cy="33407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C70F3E-EC2A-439B-A70D-3AC6FE060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36" y="221181"/>
            <a:ext cx="5327133" cy="37289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8A24F9D-E30D-44DE-AE7B-B3BDA57E7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3721395"/>
            <a:ext cx="4746789" cy="27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13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AE1E56-1670-4A93-9DAC-A4946C2641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7CC368-EBDE-4228-8246-FFB7AC432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1980568-0E92-4463-9594-B8CE275B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78000"/>
            <a:ext cx="5394590" cy="448242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AF115A0-41DF-4637-BE02-8DEAC9B9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459" y="378000"/>
            <a:ext cx="5527541" cy="345558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3310506-CEE3-4CCC-BD37-3E5900E6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258" y="4039530"/>
            <a:ext cx="3888525" cy="19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1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AE1E56-1670-4A93-9DAC-A4946C2641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7CC368-EBDE-4228-8246-FFB7AC432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A399CA-CE3C-42E1-9624-DA51F4560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4" y="270138"/>
            <a:ext cx="5674758" cy="45038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E6CC73-C574-45EF-8B57-AEA02467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116" y="270137"/>
            <a:ext cx="5923884" cy="419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3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AE1E56-1670-4A93-9DAC-A4946C2641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7CC368-EBDE-4228-8246-FFB7AC432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EE5E92-0449-4B7D-876F-B33583C0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39" y="194567"/>
            <a:ext cx="7251515" cy="60334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5AE121-5E8D-400C-AE40-543047798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16" y="378000"/>
            <a:ext cx="4245245" cy="23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6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65C288-6813-4D97-9CD3-D278FD3A51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D6E127-9ACE-43E4-BD58-6C332826B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B554C56-163F-4971-96BF-B82B26BA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5" y="0"/>
            <a:ext cx="11518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snímek obrazovky&#10;&#10;Popis byl vytvořen automaticky">
            <a:extLst>
              <a:ext uri="{FF2B5EF4-FFF2-40B4-BE49-F238E27FC236}">
                <a16:creationId xmlns:a16="http://schemas.microsoft.com/office/drawing/2014/main" id="{3D4DA3E1-87D7-4AA8-B6E4-B013C24A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6740"/>
            <a:ext cx="5384800" cy="2948177"/>
          </a:xfrm>
          <a:prstGeom prst="rect">
            <a:avLst/>
          </a:prstGeom>
          <a:noFill/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8E485BC-82B1-4176-98FE-BCC26A7D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890587"/>
            <a:ext cx="5384800" cy="2840482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8D563F-5E4C-4A29-8432-A23B04CE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8EEE4-27A5-4748-8B5F-C7C4E525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28</a:t>
            </a:fld>
            <a:endParaRPr lang="cs-CZ" alt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D6B14FD-5818-485B-B877-F9526FE6E800}"/>
              </a:ext>
            </a:extLst>
          </p:cNvPr>
          <p:cNvSpPr txBox="1"/>
          <p:nvPr/>
        </p:nvSpPr>
        <p:spPr>
          <a:xfrm>
            <a:off x="414000" y="378000"/>
            <a:ext cx="337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>
                <a:latin typeface="+mn-lt"/>
              </a:rPr>
              <a:t>Fyzikální vlastnosti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107D09-622B-4CAD-9A96-71D69B025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964" y="3843547"/>
            <a:ext cx="4992872" cy="27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0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600DA06-4651-4D27-9389-5E8C8B0A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10" y="575416"/>
            <a:ext cx="5591091" cy="3019188"/>
          </a:xfrm>
          <a:prstGeom prst="rect">
            <a:avLst/>
          </a:prstGeom>
          <a:noFill/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2DA4E5B-21B9-420E-B2BC-05A5DD10A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5416"/>
            <a:ext cx="5894943" cy="2711674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BE0F51-F5D3-4E20-A26D-61688278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D41443-B1FB-4F1E-A844-F80EDEA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86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élník 5">
            <a:extLst>
              <a:ext uri="{FF2B5EF4-FFF2-40B4-BE49-F238E27FC236}">
                <a16:creationId xmlns:a16="http://schemas.microsoft.com/office/drawing/2014/main" id="{1C3D55DB-7298-42E8-BF9B-E8BFF2C96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158752"/>
            <a:ext cx="3146425" cy="461962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latin typeface="Calibri" panose="020F0502020204030204" pitchFamily="34" charset="0"/>
              </a:rPr>
              <a:t>Chemické složení dřeva</a:t>
            </a:r>
          </a:p>
        </p:txBody>
      </p:sp>
      <p:sp>
        <p:nvSpPr>
          <p:cNvPr id="6148" name="Obdélník 6">
            <a:extLst>
              <a:ext uri="{FF2B5EF4-FFF2-40B4-BE49-F238E27FC236}">
                <a16:creationId xmlns:a16="http://schemas.microsoft.com/office/drawing/2014/main" id="{F1F6EC4B-B5D2-45BE-9DCB-0F7DB1CD1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9" y="796923"/>
            <a:ext cx="11603036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 Dřeva různých dřevin mají velmi podobné prvkové složení.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 C: 49,5 %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 O: 44,2 %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 H: 6,3 %</a:t>
            </a:r>
          </a:p>
          <a:p>
            <a:pPr lvl="1" eaLnBrk="1" hangingPunct="1"/>
            <a:endParaRPr lang="cs-CZ" altLang="cs-CZ" sz="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 Kromě těchto prvků je ve dřevě přítomen dusík (0,1-1 %) a anorganické prvky, které tvoří hlavní složku popela.</a:t>
            </a:r>
          </a:p>
          <a:p>
            <a:pPr eaLnBrk="1" hangingPunct="1"/>
            <a:endParaRPr lang="cs-CZ" altLang="cs-CZ" sz="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 </a:t>
            </a:r>
            <a:r>
              <a:rPr lang="cs-CZ" altLang="cs-CZ" sz="2000" dirty="0"/>
              <a:t>Dřevo je tvořeno hlavně makromolekulárními látkami (90-98 %).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celulóza (40–50 %)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lignin (20–30 %)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hemicelulóza (20–30 %)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doprovodné složky </a:t>
            </a:r>
          </a:p>
          <a:p>
            <a:pPr lvl="1" eaLnBrk="1" hangingPunct="1"/>
            <a:r>
              <a:rPr lang="cs-CZ" altLang="cs-CZ" sz="2000" dirty="0">
                <a:latin typeface="Calibri" panose="020F0502020204030204" pitchFamily="34" charset="0"/>
              </a:rPr>
              <a:t>další organické látky (1–3 %, u tropických dřevin až 15 %): terpeny, tuky, vosky, pektiny, třísloviny (pouze u listnatých stromů), steroly, pryskyřice, anorganické látky (0,1–0,5 %, u tropických dřevin až 5 %) – po spálení tvoří popel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dirty="0">
                <a:latin typeface="Calibri" panose="020F0502020204030204" pitchFamily="34" charset="0"/>
              </a:rPr>
              <a:t> voda </a:t>
            </a:r>
            <a:r>
              <a:rPr lang="cs-CZ" altLang="cs-CZ" sz="2000" dirty="0">
                <a:latin typeface="Calibri" panose="020F0502020204030204" pitchFamily="34" charset="0"/>
              </a:rPr>
              <a:t>v různém množství (podle ročního období, stupně vyschnutí dřeva atd.)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B52AF3-66BA-453E-B069-057F6996D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F2885E-9F70-4691-AF2E-CF73CFE760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7531745-A31D-4E3E-8744-C6211EAE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7" y="2062716"/>
            <a:ext cx="6074973" cy="41652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EACBA3A-47F3-463F-8B5D-8E0217FC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997" y="2711302"/>
            <a:ext cx="5577626" cy="297033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DF6D8A2-7503-4687-A2EA-0CB4ED167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0320"/>
          <a:stretch/>
        </p:blipFill>
        <p:spPr>
          <a:xfrm>
            <a:off x="190500" y="178377"/>
            <a:ext cx="8153400" cy="165986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C26DD88-21B3-4AF7-AF6A-3AABF3D08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210" y="647728"/>
            <a:ext cx="2914650" cy="105727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96057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8D563F-5E4C-4A29-8432-A23B04CE0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8EEE4-27A5-4748-8B5F-C7C4E5255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6D5A438-65EC-430D-917A-29D40C840B99}"/>
              </a:ext>
            </a:extLst>
          </p:cNvPr>
          <p:cNvSpPr txBox="1"/>
          <p:nvPr/>
        </p:nvSpPr>
        <p:spPr>
          <a:xfrm flipH="1">
            <a:off x="414000" y="212651"/>
            <a:ext cx="307706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latin typeface="+mn-lt"/>
              </a:rPr>
              <a:t>Textilní vlákna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18BB540E-6040-48BA-AF85-79258BC0B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344" y="2928605"/>
            <a:ext cx="8289851" cy="3118201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E69BEA3B-B1B6-4F26-9748-F20AC1DE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0" y="897786"/>
            <a:ext cx="5418321" cy="1292522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2F5E52CF-5CD8-44D9-8D4F-C92EC8AAE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270" y="897786"/>
            <a:ext cx="5625730" cy="15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40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8D563F-5E4C-4A29-8432-A23B04CE0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8EEE4-27A5-4748-8B5F-C7C4E5255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72DEAE-2A01-43B3-BD51-98F2BAF2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1" y="99680"/>
            <a:ext cx="9172575" cy="5715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08E36A-C2CA-4B07-BDA3-110CC73C2B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728"/>
          <a:stretch/>
        </p:blipFill>
        <p:spPr>
          <a:xfrm>
            <a:off x="9235484" y="2304607"/>
            <a:ext cx="2787035" cy="351007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F4DBE77-075E-42E2-8832-FF75750BE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5927" r="6377" b="22634"/>
          <a:stretch/>
        </p:blipFill>
        <p:spPr>
          <a:xfrm>
            <a:off x="9301910" y="99681"/>
            <a:ext cx="2679654" cy="215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94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EAEA36-226E-421D-AA7B-5AE0D6795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82A1CB-1461-4060-A185-A4A78EB79F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5719968-3B73-4455-B431-F8730A83B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0487"/>
            <a:ext cx="5276850" cy="666371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7357811-E8D9-405C-9764-5DC47B2D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716" y="90487"/>
            <a:ext cx="5525221" cy="35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65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EAEA36-226E-421D-AA7B-5AE0D67951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82A1CB-1461-4060-A185-A4A78EB79F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E33A0D-C1F5-41DA-87A6-89B48D40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3" y="164464"/>
            <a:ext cx="6202812" cy="49358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D47288E-3612-4F48-B9B6-07290540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963" y="193272"/>
            <a:ext cx="5065077" cy="64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8D563F-5E4C-4A29-8432-A23B04CE0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8EEE4-27A5-4748-8B5F-C7C4E5255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4FCF9CB-1A8F-4E88-8910-5A728A79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074824"/>
            <a:ext cx="6447871" cy="327821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2F6DF54-90D2-44E2-9770-5000E06726B9}"/>
              </a:ext>
            </a:extLst>
          </p:cNvPr>
          <p:cNvSpPr txBox="1"/>
          <p:nvPr/>
        </p:nvSpPr>
        <p:spPr>
          <a:xfrm flipH="1">
            <a:off x="414000" y="287079"/>
            <a:ext cx="1374147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cs-CZ" sz="3600" b="1" dirty="0">
                <a:latin typeface="+mn-lt"/>
              </a:rPr>
              <a:t>Kůže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007C0F6-2228-4408-B351-F7C045E2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89" y="1074824"/>
            <a:ext cx="4442859" cy="22422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12376A8-54B1-4390-8C1E-C4EBDC841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00" y="4494449"/>
            <a:ext cx="6548105" cy="201657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77033AD-CCC3-4884-BA64-FC31205FC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789" y="3672011"/>
            <a:ext cx="3426231" cy="28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20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8D563F-5E4C-4A29-8432-A23B04CE0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8EEE4-27A5-4748-8B5F-C7C4E5255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E6F613-AA79-4620-8225-E144E25FB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390525"/>
            <a:ext cx="87534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8EEE4-27A5-4748-8B5F-C7C4E5255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FB811C-BE90-4E4C-B1A3-B9AA6EE95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3137275"/>
            <a:ext cx="5735047" cy="34384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276592E-1440-4DAE-AEDF-61169985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0" y="162803"/>
            <a:ext cx="4522935" cy="28787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EA0CC6-FA3D-4027-9100-9F38F598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497" y="226601"/>
            <a:ext cx="5432070" cy="28787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3F572D6-8C3D-44E3-AF17-4F966BA9A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123" y="3256780"/>
            <a:ext cx="2651768" cy="18142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7A5D8F1-CA18-415A-9FBA-AD9AABAFC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497" y="3256780"/>
            <a:ext cx="4044633" cy="1814279"/>
          </a:xfrm>
          <a:prstGeom prst="rect">
            <a:avLst/>
          </a:prstGeom>
        </p:spPr>
      </p:pic>
      <p:pic>
        <p:nvPicPr>
          <p:cNvPr id="24578" name="Picture 2" descr="kůže">
            <a:extLst>
              <a:ext uri="{FF2B5EF4-FFF2-40B4-BE49-F238E27FC236}">
                <a16:creationId xmlns:a16="http://schemas.microsoft.com/office/drawing/2014/main" id="{34BB6A89-808F-4E07-8662-A8455A1C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70" y="5219996"/>
            <a:ext cx="2033546" cy="135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74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8D563F-5E4C-4A29-8432-A23B04CE0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8EEE4-27A5-4748-8B5F-C7C4E5255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C8C37BC-4C51-4935-91E6-4F51E74D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9" y="2041999"/>
            <a:ext cx="4704932" cy="3174484"/>
          </a:xfrm>
          <a:prstGeom prst="rect">
            <a:avLst/>
          </a:prstGeom>
        </p:spPr>
      </p:pic>
      <p:pic>
        <p:nvPicPr>
          <p:cNvPr id="1026" name="Picture 2" descr="Co je to Full Grain kůže aneb anatomie kůže jako materiálu">
            <a:extLst>
              <a:ext uri="{FF2B5EF4-FFF2-40B4-BE49-F238E27FC236}">
                <a16:creationId xmlns:a16="http://schemas.microsoft.com/office/drawing/2014/main" id="{81AFEC90-E654-4FCC-9837-14AF8710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1" y="351963"/>
            <a:ext cx="4704932" cy="16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40E03CE-603B-48B9-B3D6-EF7D3EAF5355}"/>
              </a:ext>
            </a:extLst>
          </p:cNvPr>
          <p:cNvSpPr txBox="1"/>
          <p:nvPr/>
        </p:nvSpPr>
        <p:spPr>
          <a:xfrm>
            <a:off x="5040671" y="570690"/>
            <a:ext cx="686959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nasolení kůže – pro převoz do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Koželuh"/>
              </a:rPr>
              <a:t>koželužny</a:t>
            </a:r>
            <a:endParaRPr lang="cs-CZ" sz="18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namáčení – kůže se máčí a pere v hašpli (sud) kvůli očištění, zbavení soli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loužení se zahníváním a odchlupování (mechanicky) nebo loužení v roztoku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Sulfid sodný"/>
              </a:rPr>
              <a:t>sulfidu sodného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Hydroxid vápenatý"/>
              </a:rPr>
              <a:t>vápna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(dnes), pro odstranění </a:t>
            </a: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Srst"/>
              </a:rPr>
              <a:t>srsti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vznikne tzv. </a:t>
            </a:r>
            <a:r>
              <a:rPr lang="cs-CZ" sz="1800" b="1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holina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mízdření - odřezání vaziva a zbytků svalů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omykání - odstranění kořínků chlupů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štípání pomocí štípacího stroje, aby byla kůže všude stejně tlustá</a:t>
            </a:r>
          </a:p>
          <a:p>
            <a:pPr algn="just">
              <a:buFont typeface="+mj-lt"/>
              <a:buAutoNum type="arabicPeriod"/>
            </a:pPr>
            <a:r>
              <a:rPr lang="cs-CZ" sz="18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Činění"/>
              </a:rPr>
              <a:t>činění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kůží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ždímání, pro odstranění vody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barvení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mazání, aby se kůže nelámaly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vyrážení neboli hlazení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sušení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postřikování lakem, proti vlhku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leštění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žehlení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měření</a:t>
            </a:r>
          </a:p>
          <a:p>
            <a:pPr algn="just">
              <a:buFont typeface="+mj-lt"/>
              <a:buAutoNum type="arabicPeriod"/>
            </a:pP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převoz k výrobě kožených výrobků</a:t>
            </a:r>
          </a:p>
        </p:txBody>
      </p:sp>
    </p:spTree>
    <p:extLst>
      <p:ext uri="{BB962C8B-B14F-4D97-AF65-F5344CB8AC3E}">
        <p14:creationId xmlns:p14="http://schemas.microsoft.com/office/powerpoint/2010/main" val="599636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C479B-C98B-4299-8B8B-3B91FEFF73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8D13F4-1614-41BF-99EF-46FBE634B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3AA4453-6649-4C81-B060-AF230A8410DD}"/>
              </a:ext>
            </a:extLst>
          </p:cNvPr>
          <p:cNvSpPr txBox="1"/>
          <p:nvPr/>
        </p:nvSpPr>
        <p:spPr>
          <a:xfrm>
            <a:off x="191386" y="255181"/>
            <a:ext cx="11802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Činění 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kůží je postup, kdy se z tzv. </a:t>
            </a:r>
            <a:r>
              <a:rPr lang="cs-CZ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Holina"/>
              </a:rPr>
              <a:t>holiny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(kůže zbavené chlupů a </a:t>
            </a:r>
            <a:r>
              <a:rPr lang="cs-CZ" sz="20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3" tooltip="Mázdra (stránka neexistuje)"/>
              </a:rPr>
              <a:t>mázdry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vytváří </a:t>
            </a:r>
            <a:r>
              <a:rPr lang="cs-CZ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Useň"/>
              </a:rPr>
              <a:t>useň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Při vyčiňování se </a:t>
            </a:r>
            <a:r>
              <a:rPr lang="cs-CZ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Kolagen"/>
              </a:rPr>
              <a:t>kolagenová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vlákna, která tvoří kůži, sráží do nerozpustného stavu a vzájemně se propojují.</a:t>
            </a:r>
            <a:endParaRPr lang="cs-CZ" sz="20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CC23160-42E8-4F84-8B25-3A7E717D7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575" y="1409700"/>
            <a:ext cx="83248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0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737486A8-83F1-4F5A-AA51-FE35FF09DF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95375" y="260350"/>
            <a:ext cx="5000625" cy="3016250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cs-CZ" altLang="cs-CZ" sz="2400" u="sng" dirty="0">
                <a:solidFill>
                  <a:srgbClr val="0033CC"/>
                </a:solidFill>
              </a:rPr>
              <a:t>nerozpustná frakce</a:t>
            </a:r>
            <a:endParaRPr lang="cs-CZ" altLang="cs-CZ" sz="2400" u="sng" dirty="0">
              <a:solidFill>
                <a:srgbClr val="FF0000"/>
              </a:solidFill>
            </a:endParaRPr>
          </a:p>
          <a:p>
            <a:pPr algn="ctr" eaLnBrk="1" hangingPunct="1">
              <a:buFontTx/>
              <a:buNone/>
            </a:pPr>
            <a:endParaRPr lang="cs-CZ" altLang="cs-CZ" sz="1100" dirty="0"/>
          </a:p>
          <a:p>
            <a:pPr eaLnBrk="1" hangingPunct="1">
              <a:buFontTx/>
              <a:buNone/>
            </a:pPr>
            <a:r>
              <a:rPr lang="cs-CZ" altLang="cs-CZ" sz="2400" u="sng" dirty="0"/>
              <a:t>celulóza</a:t>
            </a:r>
            <a:r>
              <a:rPr lang="cs-CZ" altLang="cs-CZ" sz="2400" dirty="0"/>
              <a:t> – </a:t>
            </a:r>
            <a:r>
              <a:rPr lang="cs-CZ" altLang="cs-CZ" sz="2000" dirty="0"/>
              <a:t>ve vodě, zředěných kyselinách a zředěných louzích </a:t>
            </a:r>
            <a:br>
              <a:rPr lang="cs-CZ" altLang="cs-CZ" sz="2000" dirty="0"/>
            </a:br>
            <a:r>
              <a:rPr lang="cs-CZ" altLang="cs-CZ" sz="2000" dirty="0"/>
              <a:t>a v </a:t>
            </a:r>
            <a:r>
              <a:rPr lang="cs-CZ" altLang="cs-CZ" sz="2000" dirty="0" err="1"/>
              <a:t>org.rozpouštědlech</a:t>
            </a:r>
            <a:r>
              <a:rPr lang="cs-CZ" altLang="cs-CZ" sz="2000" dirty="0"/>
              <a:t> nerozpustná</a:t>
            </a:r>
          </a:p>
          <a:p>
            <a:pPr eaLnBrk="1" hangingPunct="1">
              <a:buFontTx/>
              <a:buNone/>
            </a:pPr>
            <a:r>
              <a:rPr lang="cs-CZ" altLang="cs-CZ" sz="2400" u="sng" dirty="0"/>
              <a:t>hemicelulózy</a:t>
            </a:r>
            <a:r>
              <a:rPr lang="cs-CZ" altLang="cs-CZ" sz="2400" dirty="0"/>
              <a:t> – </a:t>
            </a:r>
            <a:r>
              <a:rPr lang="cs-CZ" altLang="cs-CZ" sz="2000" dirty="0"/>
              <a:t>část rozpustná ve vodě</a:t>
            </a:r>
          </a:p>
          <a:p>
            <a:pPr eaLnBrk="1" hangingPunct="1">
              <a:buFontTx/>
              <a:buNone/>
            </a:pPr>
            <a:r>
              <a:rPr lang="cs-CZ" altLang="cs-CZ" sz="2400" u="sng" dirty="0"/>
              <a:t>lignin</a:t>
            </a:r>
            <a:r>
              <a:rPr lang="cs-CZ" altLang="cs-CZ" sz="2400" dirty="0"/>
              <a:t> – </a:t>
            </a:r>
            <a:r>
              <a:rPr lang="cs-CZ" altLang="cs-CZ" sz="2000" dirty="0"/>
              <a:t>nerozpustný, vázán na hemicelulózu a částečně i na celulózu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6112A98F-3E8D-42CD-9190-57989E4159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67437" y="260350"/>
            <a:ext cx="5119687" cy="3016250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lnSpc>
                <a:spcPct val="90000"/>
              </a:lnSpc>
            </a:pPr>
            <a:r>
              <a:rPr lang="cs-CZ" altLang="cs-CZ" sz="2400" u="sng" dirty="0">
                <a:solidFill>
                  <a:srgbClr val="0033CC"/>
                </a:solidFill>
              </a:rPr>
              <a:t>rozpustná frakce</a:t>
            </a:r>
            <a:endParaRPr lang="cs-CZ" altLang="cs-CZ" sz="2400" u="sng" dirty="0">
              <a:solidFill>
                <a:srgbClr val="FF0000"/>
              </a:solidFill>
            </a:endParaRPr>
          </a:p>
          <a:p>
            <a:pPr marL="533400" indent="-533400">
              <a:lnSpc>
                <a:spcPct val="90000"/>
              </a:lnSpc>
            </a:pPr>
            <a:endParaRPr lang="cs-CZ" altLang="cs-CZ" sz="2400" u="sng" dirty="0"/>
          </a:p>
          <a:p>
            <a:pPr marL="533400" indent="-533400">
              <a:lnSpc>
                <a:spcPct val="90000"/>
              </a:lnSpc>
            </a:pPr>
            <a:r>
              <a:rPr lang="cs-CZ" altLang="cs-CZ" sz="2400" u="sng" dirty="0"/>
              <a:t>pektin</a:t>
            </a:r>
            <a:r>
              <a:rPr lang="cs-CZ" altLang="cs-CZ" sz="2400" dirty="0"/>
              <a:t> – </a:t>
            </a:r>
            <a:r>
              <a:rPr lang="cs-CZ" altLang="cs-CZ" sz="2000" dirty="0"/>
              <a:t>značná část rozpustná ve vodě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400" u="sng" dirty="0"/>
              <a:t>nestravitelné oligosacharidy</a:t>
            </a:r>
            <a:r>
              <a:rPr lang="cs-CZ" altLang="cs-CZ" sz="2400" dirty="0"/>
              <a:t> :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400" dirty="0"/>
              <a:t>a) </a:t>
            </a:r>
            <a:r>
              <a:rPr lang="cs-CZ" altLang="cs-CZ" sz="2400" u="sng" dirty="0"/>
              <a:t>gumy</a:t>
            </a:r>
            <a:r>
              <a:rPr lang="cs-CZ" altLang="cs-CZ" sz="2400" dirty="0"/>
              <a:t> – </a:t>
            </a:r>
            <a:r>
              <a:rPr lang="cs-CZ" altLang="cs-CZ" sz="2000" dirty="0"/>
              <a:t>neutrální soli vysokomolekulárních kyselin</a:t>
            </a:r>
          </a:p>
          <a:p>
            <a:pPr marL="533400" indent="-533400">
              <a:lnSpc>
                <a:spcPct val="90000"/>
              </a:lnSpc>
            </a:pPr>
            <a:r>
              <a:rPr lang="cs-CZ" altLang="cs-CZ" sz="2400" dirty="0"/>
              <a:t>b) </a:t>
            </a:r>
            <a:r>
              <a:rPr lang="cs-CZ" altLang="cs-CZ" sz="2400" u="sng" dirty="0"/>
              <a:t>vosky</a:t>
            </a:r>
            <a:r>
              <a:rPr lang="cs-CZ" altLang="cs-CZ" sz="2400" dirty="0"/>
              <a:t> – </a:t>
            </a:r>
            <a:r>
              <a:rPr lang="cs-CZ" altLang="cs-CZ" sz="2000" dirty="0"/>
              <a:t>za horka rozpustné, směs esterů vyšších jednosytných mastných kyselin a alkoholů</a:t>
            </a:r>
          </a:p>
          <a:p>
            <a:pPr marL="533400" indent="-533400">
              <a:lnSpc>
                <a:spcPct val="90000"/>
              </a:lnSpc>
              <a:buFontTx/>
              <a:buChar char="•"/>
            </a:pPr>
            <a:endParaRPr lang="cs-CZ" altLang="cs-CZ" sz="2400" dirty="0"/>
          </a:p>
        </p:txBody>
      </p:sp>
      <p:sp>
        <p:nvSpPr>
          <p:cNvPr id="7172" name="Obdélník 5">
            <a:extLst>
              <a:ext uri="{FF2B5EF4-FFF2-40B4-BE49-F238E27FC236}">
                <a16:creationId xmlns:a16="http://schemas.microsoft.com/office/drawing/2014/main" id="{6FC70967-BE4A-476F-A916-0C2069D89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3765550"/>
            <a:ext cx="457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latin typeface="Calibri" panose="020F0502020204030204" pitchFamily="34" charset="0"/>
              </a:rPr>
              <a:t>Reakce na teplo: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 nad 100°C dehydratace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 130-150°C rozklad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 180-195°C uvolnění plynů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 270-280°C exotermní rozklad</a:t>
            </a:r>
          </a:p>
        </p:txBody>
      </p:sp>
      <p:pic>
        <p:nvPicPr>
          <p:cNvPr id="7173" name="Picture 2">
            <a:extLst>
              <a:ext uri="{FF2B5EF4-FFF2-40B4-BE49-F238E27FC236}">
                <a16:creationId xmlns:a16="http://schemas.microsoft.com/office/drawing/2014/main" id="{4F282C9D-9B0E-4A48-9743-450D997D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56" y="3765549"/>
            <a:ext cx="3658616" cy="273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EDDD25-9B96-4F9B-97B0-486C357BE8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6C7CFB-108F-42AC-BD2A-3FEFE8421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117DD03-06C0-4B53-BF17-A8A94CA1113B}"/>
              </a:ext>
            </a:extLst>
          </p:cNvPr>
          <p:cNvSpPr txBox="1"/>
          <p:nvPr/>
        </p:nvSpPr>
        <p:spPr>
          <a:xfrm>
            <a:off x="171474" y="378000"/>
            <a:ext cx="1184905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Druhy činění</a:t>
            </a:r>
          </a:p>
          <a:p>
            <a:pPr algn="l"/>
            <a:r>
              <a:rPr lang="cs-CZ" sz="2000" b="1" i="0" dirty="0" err="1">
                <a:solidFill>
                  <a:srgbClr val="000000"/>
                </a:solidFill>
                <a:effectLst/>
                <a:latin typeface="+mn-lt"/>
              </a:rPr>
              <a:t>Chromočinění</a:t>
            </a:r>
            <a:endParaRPr lang="cs-CZ" sz="2000" b="1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Jde o moderní metodu, relativně novou, již průmyslovou. Činidlo je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2" tooltip="Síran chromitý"/>
              </a:rPr>
              <a:t>síran chromitý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. Výsledná useň je modrozelená. Nasakuje dobře vodu, proto se i snadno barví. Snáší dobře teplotu. Jde o nejčastější způsob činění. </a:t>
            </a:r>
          </a:p>
          <a:p>
            <a:pPr algn="l"/>
            <a:r>
              <a:rPr lang="cs-CZ" sz="2000" b="1" i="0" dirty="0" err="1">
                <a:solidFill>
                  <a:srgbClr val="000000"/>
                </a:solidFill>
                <a:effectLst/>
                <a:latin typeface="+mn-lt"/>
              </a:rPr>
              <a:t>Třísločinění</a:t>
            </a:r>
            <a:endParaRPr lang="cs-CZ" sz="2000" b="1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Prováděl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3" tooltip="Koželuh"/>
              </a:rPr>
              <a:t>koželuh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. Činidlem jsou výluhy převážně z kůry stromů (dub, jilm ap.), které obsahují </a:t>
            </a:r>
            <a:r>
              <a:rPr lang="cs-CZ" sz="1600" b="0" i="0" u="none" strike="noStrike" dirty="0" err="1">
                <a:solidFill>
                  <a:srgbClr val="BA0000"/>
                </a:solidFill>
                <a:effectLst/>
                <a:latin typeface="+mn-lt"/>
                <a:hlinkClick r:id="rId4" tooltip="Oxifenol (stránka neexistuje)"/>
              </a:rPr>
              <a:t>oxifenoly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, tzv. třísloviny. Výsledná useň je hnědá, těžká a nepropustná pro vodu. Nesnáší teploty nad 50 °C. </a:t>
            </a:r>
          </a:p>
          <a:p>
            <a:pPr lvl="1"/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Užití: podpatky bot (podešvová useň).</a:t>
            </a:r>
          </a:p>
          <a:p>
            <a:pPr algn="l"/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Jirchářské činění</a:t>
            </a:r>
          </a:p>
          <a:p>
            <a:pPr lvl="1"/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Prováděl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5" tooltip="Jirchář"/>
              </a:rPr>
              <a:t>jirchář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. Činidlem je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6" tooltip="Síran hlinitý"/>
              </a:rPr>
              <a:t>síran hlinitý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, popř.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7" tooltip="Síran draselno-hlinitý"/>
              </a:rPr>
              <a:t>síran </a:t>
            </a:r>
            <a:r>
              <a:rPr lang="cs-CZ" sz="1600" b="0" i="0" u="none" strike="noStrike" dirty="0" err="1">
                <a:solidFill>
                  <a:srgbClr val="0645AD"/>
                </a:solidFill>
                <a:effectLst/>
                <a:latin typeface="+mn-lt"/>
                <a:hlinkClick r:id="rId7" tooltip="Síran draselno-hlinitý"/>
              </a:rPr>
              <a:t>draselno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7" tooltip="Síran draselno-hlinitý"/>
              </a:rPr>
              <a:t>-hlinitý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 (kamenec hlinitodraselný). Výsledná useň je bílá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8" tooltip="Jircha"/>
              </a:rPr>
              <a:t>jircha</a:t>
            </a:r>
            <a:r>
              <a:rPr lang="cs-CZ" sz="1600" u="none" strike="noStrike" dirty="0">
                <a:solidFill>
                  <a:srgbClr val="202122"/>
                </a:solidFill>
                <a:latin typeface="+mn-lt"/>
              </a:rPr>
              <a:t>. 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Ve vodě je málo stálá. Vyplavováním činidla useň tvrdne (nesmí se prát). Využívá se u jemných kůží (koziny, skopovice, jehnětiny, </a:t>
            </a:r>
            <a:r>
              <a:rPr lang="cs-CZ" sz="1600" b="0" i="0" dirty="0" err="1">
                <a:solidFill>
                  <a:srgbClr val="202122"/>
                </a:solidFill>
                <a:effectLst/>
                <a:latin typeface="+mn-lt"/>
              </a:rPr>
              <a:t>kozelčiny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 a králičiny), např. k výrobě rukavic.</a:t>
            </a:r>
          </a:p>
          <a:p>
            <a:pPr algn="l"/>
            <a:r>
              <a:rPr lang="cs-CZ" sz="2000" b="1" i="0" dirty="0" err="1">
                <a:solidFill>
                  <a:srgbClr val="000000"/>
                </a:solidFill>
                <a:effectLst/>
                <a:latin typeface="+mn-lt"/>
              </a:rPr>
              <a:t>Zámišské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 činění</a:t>
            </a:r>
            <a:endParaRPr lang="cs-CZ" sz="2000" b="0" i="0" dirty="0">
              <a:solidFill>
                <a:srgbClr val="54595D"/>
              </a:solidFill>
              <a:effectLst/>
              <a:latin typeface="+mn-lt"/>
            </a:endParaRPr>
          </a:p>
          <a:p>
            <a:pPr lvl="1"/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Prováděl </a:t>
            </a:r>
            <a:r>
              <a:rPr lang="cs-CZ" sz="1600" b="0" i="0" u="none" strike="noStrike" dirty="0" err="1">
                <a:solidFill>
                  <a:srgbClr val="BA0000"/>
                </a:solidFill>
                <a:effectLst/>
                <a:latin typeface="+mn-lt"/>
                <a:hlinkClick r:id="rId9" tooltip="Semišník (stránka neexistuje)"/>
              </a:rPr>
              <a:t>semišník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. Činidlem je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10" tooltip="Rybí tuk"/>
              </a:rPr>
              <a:t>rybí tuk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, který se valchuje několik hodin do kůže. Zoxidované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11" tooltip="Mastné kyseliny"/>
              </a:rPr>
              <a:t>mastné kyseliny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 se váží na 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12" tooltip="Kolagen"/>
              </a:rPr>
              <a:t>kolagen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 tvořící kůži, a proto se činidlo nedá vymýt. Na rozdíl od jirchářského činění se proto výsledná useň může i prát. Výsledná useň je žlutá, zvaná 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13" tooltip="Semiš"/>
              </a:rPr>
              <a:t>semiš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. Používá se například na kůže k mytí oken (</a:t>
            </a:r>
            <a:r>
              <a:rPr lang="cs-CZ" sz="1600" b="0" i="0" u="none" strike="noStrike" dirty="0">
                <a:solidFill>
                  <a:srgbClr val="0645AD"/>
                </a:solidFill>
                <a:effectLst/>
                <a:latin typeface="+mn-lt"/>
                <a:hlinkClick r:id="rId14" tooltip="Jelenice"/>
              </a:rPr>
              <a:t>jelenice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+mn-lt"/>
              </a:rPr>
              <a:t> u aut, skenerů), oděvy, rukavice ap.</a:t>
            </a:r>
          </a:p>
        </p:txBody>
      </p:sp>
    </p:spTree>
    <p:extLst>
      <p:ext uri="{BB962C8B-B14F-4D97-AF65-F5344CB8AC3E}">
        <p14:creationId xmlns:p14="http://schemas.microsoft.com/office/powerpoint/2010/main" val="3180417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3910F0B7-4B4B-4384-B896-C26C329C05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8213" y="897733"/>
            <a:ext cx="10717619" cy="1462088"/>
          </a:xfrm>
        </p:spPr>
        <p:txBody>
          <a:bodyPr rtlCol="0">
            <a:normAutofit/>
          </a:bodyPr>
          <a:lstStyle/>
          <a:p>
            <a:pPr algn="just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cs typeface="Times New Roman" pitchFamily="18" charset="0"/>
              </a:rPr>
              <a:t>Nosné stěny buněk dřevní hmoty jsou převážně z celulózy = přírodní makromolekulární polysacharidy</a:t>
            </a:r>
            <a:r>
              <a:rPr lang="cs-CZ" sz="1800" dirty="0"/>
              <a:t>.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/>
              <a:t>Makromolekuly celulózy se seskupují do mikroskopických fibril, které stěnu šroubovitě obtáčejí tak, že se ve stěně kříží.</a:t>
            </a:r>
          </a:p>
        </p:txBody>
      </p:sp>
      <p:pic>
        <p:nvPicPr>
          <p:cNvPr id="9219" name="Picture 4" descr="cellulo">
            <a:extLst>
              <a:ext uri="{FF2B5EF4-FFF2-40B4-BE49-F238E27FC236}">
                <a16:creationId xmlns:a16="http://schemas.microsoft.com/office/drawing/2014/main" id="{EC560751-9999-44CC-BDE0-2ADC9580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87" y="3803443"/>
            <a:ext cx="4062412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ovéPole 5">
            <a:extLst>
              <a:ext uri="{FF2B5EF4-FFF2-40B4-BE49-F238E27FC236}">
                <a16:creationId xmlns:a16="http://schemas.microsoft.com/office/drawing/2014/main" id="{3A4FD6C4-ED32-4CA0-8EED-87B4B469E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2" y="260352"/>
            <a:ext cx="1296987" cy="461962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latin typeface="Calibri" panose="020F0502020204030204" pitchFamily="34" charset="0"/>
              </a:rPr>
              <a:t>Celulóza</a:t>
            </a:r>
          </a:p>
        </p:txBody>
      </p:sp>
      <p:pic>
        <p:nvPicPr>
          <p:cNvPr id="9222" name="Picture 4">
            <a:extLst>
              <a:ext uri="{FF2B5EF4-FFF2-40B4-BE49-F238E27FC236}">
                <a16:creationId xmlns:a16="http://schemas.microsoft.com/office/drawing/2014/main" id="{626939CB-0B04-45A2-8539-365D5792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9" t="-2489" r="-50" b="434"/>
          <a:stretch/>
        </p:blipFill>
        <p:spPr bwMode="auto">
          <a:xfrm rot="16200000">
            <a:off x="8507255" y="4562087"/>
            <a:ext cx="1305390" cy="279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7">
            <a:extLst>
              <a:ext uri="{FF2B5EF4-FFF2-40B4-BE49-F238E27FC236}">
                <a16:creationId xmlns:a16="http://schemas.microsoft.com/office/drawing/2014/main" id="{0064ADCE-8AF4-4E58-8EBE-869699A20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213" y="1838947"/>
            <a:ext cx="1152569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>
                <a:latin typeface="+mn-lt"/>
              </a:rPr>
              <a:t> přírodní polysacharid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l-PL" altLang="cs-CZ" sz="1800" dirty="0">
                <a:latin typeface="+mn-lt"/>
              </a:rPr>
              <a:t>  délka 8 000-10 000 jednotek, </a:t>
            </a:r>
            <a:r>
              <a:rPr lang="cs-CZ" altLang="cs-CZ" sz="1800" dirty="0">
                <a:latin typeface="+mn-lt"/>
              </a:rPr>
              <a:t>řetězce dlouhé 4 000 </a:t>
            </a:r>
            <a:r>
              <a:rPr lang="el-GR" altLang="cs-CZ" sz="1800" dirty="0">
                <a:latin typeface="+mn-lt"/>
              </a:rPr>
              <a:t>μ</a:t>
            </a:r>
            <a:r>
              <a:rPr lang="cs-CZ" altLang="cs-CZ" sz="1800" dirty="0">
                <a:latin typeface="+mn-lt"/>
              </a:rPr>
              <a:t>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>
                <a:latin typeface="+mn-lt"/>
              </a:rPr>
              <a:t> řetězce vzájemně propojeny H – můstky → odolnost proti působení vody a rozpouštědel (nerozpustná v H2O, jen bobtná)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>
                <a:latin typeface="+mn-lt"/>
              </a:rPr>
              <a:t> čistá </a:t>
            </a:r>
            <a:r>
              <a:rPr lang="cs-CZ" altLang="cs-CZ" sz="1800" dirty="0" err="1">
                <a:latin typeface="+mn-lt"/>
              </a:rPr>
              <a:t>celulosa</a:t>
            </a:r>
            <a:r>
              <a:rPr lang="cs-CZ" altLang="cs-CZ" sz="1800" dirty="0">
                <a:latin typeface="+mn-lt"/>
              </a:rPr>
              <a:t> – bavlněné a lněné vlákno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>
                <a:latin typeface="+mn-lt"/>
              </a:rPr>
              <a:t> výroba: buničiny, papíru, viskózového a acetátového hedvábí, filmových pásů a celofánu, filtračního papíru…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B59060-2FE9-45CD-A2D8-2DC14AF90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13" y="3804271"/>
            <a:ext cx="6786361" cy="26644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85439BEB-DF3E-42B9-8568-96683876B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2" y="260351"/>
            <a:ext cx="53397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silně polární látka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vysoké dielektrické ztráty a permitivita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nerozpustná ve vodě a některých chemikáliích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anose="020F0502020204030204" pitchFamily="34" charset="0"/>
              </a:rPr>
              <a:t>snadno navlhá</a:t>
            </a:r>
          </a:p>
        </p:txBody>
      </p:sp>
      <p:sp>
        <p:nvSpPr>
          <p:cNvPr id="6" name="Obdélník 3">
            <a:extLst>
              <a:ext uri="{FF2B5EF4-FFF2-40B4-BE49-F238E27FC236}">
                <a16:creationId xmlns:a16="http://schemas.microsoft.com/office/drawing/2014/main" id="{B3230747-74BE-4BD2-AD70-E30FBD609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2" y="1860683"/>
            <a:ext cx="86407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V celulóze rozlišujeme krystalické a amorfní oblasti.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V krystalických oblastech jsou řetězce navzájem vázány sekundárními vazbami, jedná se hlavně o inter- a intramolekulární vodíkové můstky.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V amorfních oblastech celulózových vláken dochází k absorpci vody.</a:t>
            </a:r>
          </a:p>
          <a:p>
            <a:pPr lvl="1" eaLnBrk="1" hangingPunct="1"/>
            <a:endParaRPr lang="cs-CZ" altLang="cs-CZ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Molekuly vody se v první fází váží na volné hydroxylové skupiny pomocí</a:t>
            </a:r>
          </a:p>
          <a:p>
            <a:pPr eaLnBrk="1" hangingPunct="1"/>
            <a:r>
              <a:rPr lang="cs-CZ" altLang="cs-CZ" sz="1800" dirty="0"/>
              <a:t>vodíkových můstků. Další molekuly vody vytvářejí vodíkové můstky s již</a:t>
            </a:r>
          </a:p>
          <a:p>
            <a:pPr eaLnBrk="1" hangingPunct="1"/>
            <a:r>
              <a:rPr lang="cs-CZ" altLang="cs-CZ" sz="1800" dirty="0"/>
              <a:t>vázanými molekulami vody.</a:t>
            </a:r>
          </a:p>
          <a:p>
            <a:pPr eaLnBrk="1" hangingPunct="1"/>
            <a:endParaRPr lang="cs-CZ" altLang="cs-CZ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Sorpční schopnost celulózy se významně podílí na bobtnání dřeva.</a:t>
            </a:r>
          </a:p>
          <a:p>
            <a:pPr eaLnBrk="1" hangingPunct="1"/>
            <a:endParaRPr lang="cs-CZ" altLang="cs-CZ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Makromolekulární celulóza se nerozpouští v běžných rozpouštědlech.</a:t>
            </a:r>
          </a:p>
          <a:p>
            <a:pPr eaLnBrk="1" hangingPunct="1"/>
            <a:r>
              <a:rPr lang="cs-CZ" altLang="cs-CZ" sz="1800" dirty="0"/>
              <a:t>Působením silných kyselin a zásad podléhá hydrolýze, čímž se snižuje její</a:t>
            </a:r>
          </a:p>
          <a:p>
            <a:pPr eaLnBrk="1" hangingPunct="1"/>
            <a:r>
              <a:rPr lang="cs-CZ" altLang="cs-CZ" sz="1800" dirty="0"/>
              <a:t>polymerační stupeň.</a:t>
            </a:r>
          </a:p>
          <a:p>
            <a:pPr eaLnBrk="1" hangingPunct="1"/>
            <a:endParaRPr lang="cs-CZ" altLang="cs-CZ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Podílí se z 40-50 % na hmotnosti dřeva.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DA2C2B6-5709-4D34-ACA5-71350BC3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088" y="40012"/>
            <a:ext cx="3433763" cy="408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woodcrosssection">
            <a:extLst>
              <a:ext uri="{FF2B5EF4-FFF2-40B4-BE49-F238E27FC236}">
                <a16:creationId xmlns:a16="http://schemas.microsoft.com/office/drawing/2014/main" id="{72316C52-8288-46DD-9B2B-38A6539E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00" y="4164451"/>
            <a:ext cx="2076523" cy="249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5-08-CelluloseArrange-L">
            <a:extLst>
              <a:ext uri="{FF2B5EF4-FFF2-40B4-BE49-F238E27FC236}">
                <a16:creationId xmlns:a16="http://schemas.microsoft.com/office/drawing/2014/main" id="{D6740B8F-91B4-4BAE-9854-F2E9E664F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75" y="196555"/>
            <a:ext cx="6010865" cy="633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A4B9E4F-2283-4D72-92C4-D87CB65D8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30220" r="13289" b="19786"/>
          <a:stretch>
            <a:fillRect/>
          </a:stretch>
        </p:blipFill>
        <p:spPr bwMode="auto">
          <a:xfrm>
            <a:off x="561310" y="333375"/>
            <a:ext cx="4897438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F7AED75-CBA9-4EBF-B780-71073BA43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3542" r="13281" b="9375"/>
          <a:stretch>
            <a:fillRect/>
          </a:stretch>
        </p:blipFill>
        <p:spPr bwMode="auto">
          <a:xfrm>
            <a:off x="561310" y="3041650"/>
            <a:ext cx="48974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délník 1">
            <a:extLst>
              <a:ext uri="{FF2B5EF4-FFF2-40B4-BE49-F238E27FC236}">
                <a16:creationId xmlns:a16="http://schemas.microsoft.com/office/drawing/2014/main" id="{E00CCE85-7994-4579-95F9-7DE95BD4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84" y="755949"/>
            <a:ext cx="1165110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Skupina lineárních polysacharidů s krátkými postranními řetězci, průměrný polymerační stupeň je 150.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Dřevo obsahuje asi 20-30 % hemicelulóz. V listnatých dřevinách je jejich obsah vyšší.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Hemicelulózy spojují celulózová vlákna v rostlinné buňce.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Celulóza a hemicelulózy patří mezi polysacharidy a souhrnně je označujeme jako </a:t>
            </a:r>
            <a:r>
              <a:rPr lang="cs-CZ" sz="1800" i="1" dirty="0" err="1">
                <a:latin typeface="+mn-lt"/>
                <a:cs typeface="Arial" charset="0"/>
              </a:rPr>
              <a:t>holocelulózu</a:t>
            </a:r>
            <a:r>
              <a:rPr lang="cs-CZ" sz="1800" i="1" dirty="0">
                <a:latin typeface="+mn-lt"/>
                <a:cs typeface="Arial" charset="0"/>
              </a:rPr>
              <a:t>.</a:t>
            </a:r>
            <a:endParaRPr lang="cs-CZ" sz="18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Převládají u nich amorfní oblasti.</a:t>
            </a:r>
            <a:endParaRPr lang="pl-PL" sz="18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1800" dirty="0">
                <a:latin typeface="+mn-lt"/>
                <a:cs typeface="Arial" charset="0"/>
              </a:rPr>
              <a:t> V</a:t>
            </a:r>
            <a:r>
              <a:rPr lang="cs-CZ" sz="1800" dirty="0" err="1">
                <a:latin typeface="+mn-lt"/>
                <a:cs typeface="Arial" charset="0"/>
              </a:rPr>
              <a:t>lákna</a:t>
            </a:r>
            <a:r>
              <a:rPr lang="cs-CZ" sz="1800" dirty="0">
                <a:latin typeface="+mn-lt"/>
                <a:cs typeface="Arial" charset="0"/>
              </a:rPr>
              <a:t> mají nižší pevnost a hůře odolávají chemickým látkám proti celulose.</a:t>
            </a:r>
          </a:p>
        </p:txBody>
      </p:sp>
      <p:sp>
        <p:nvSpPr>
          <p:cNvPr id="14339" name="TextovéPole 2">
            <a:extLst>
              <a:ext uri="{FF2B5EF4-FFF2-40B4-BE49-F238E27FC236}">
                <a16:creationId xmlns:a16="http://schemas.microsoft.com/office/drawing/2014/main" id="{2A987A29-CEE5-4CDC-9617-402404726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84" y="230189"/>
            <a:ext cx="2016125" cy="461962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latin typeface="Calibri" panose="020F0502020204030204" pitchFamily="34" charset="0"/>
              </a:rPr>
              <a:t>hemicelulóza</a:t>
            </a:r>
          </a:p>
        </p:txBody>
      </p:sp>
      <p:sp>
        <p:nvSpPr>
          <p:cNvPr id="4" name="Obdélník 4">
            <a:extLst>
              <a:ext uri="{FF2B5EF4-FFF2-40B4-BE49-F238E27FC236}">
                <a16:creationId xmlns:a16="http://schemas.microsoft.com/office/drawing/2014/main" id="{6FEDAC1F-27B7-4A22-A1B5-B70E6AF4F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84" y="3287091"/>
            <a:ext cx="1165110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beztvará(amorfní) látka - struktura není přesně známa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rozvětvené aromatické polymery prolínají celulosu a hemicelulosu – vyplňují mezery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tvoří 20-30 % hmotnosti dřeva, v jehličnatých dřevinách je jeho obsah vyšší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základní jednotkou je </a:t>
            </a:r>
            <a:r>
              <a:rPr lang="cs-CZ" sz="1800" dirty="0" err="1">
                <a:latin typeface="+mn-lt"/>
                <a:cs typeface="Arial" charset="0"/>
              </a:rPr>
              <a:t>fenylpropan</a:t>
            </a:r>
            <a:r>
              <a:rPr lang="cs-CZ" sz="1800" dirty="0">
                <a:latin typeface="+mn-lt"/>
                <a:cs typeface="Arial" charset="0"/>
              </a:rPr>
              <a:t>, který je různě substituován na</a:t>
            </a:r>
          </a:p>
          <a:p>
            <a:pPr algn="just">
              <a:defRPr/>
            </a:pPr>
            <a:r>
              <a:rPr lang="cs-CZ" sz="1800" dirty="0">
                <a:latin typeface="+mn-lt"/>
                <a:cs typeface="Arial" charset="0"/>
              </a:rPr>
              <a:t>benzenovém jádře i v bočním řetězci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termoplasty, plní funkci tmele, rozklad při 140°C →hnědnutí dřeva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málo odolné zásadám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dodávají dřevu – tvrdost, pevnost, tvarovou stálost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zabezpečuje zdřevnatění (</a:t>
            </a:r>
            <a:r>
              <a:rPr lang="cs-CZ" sz="1800" dirty="0" err="1">
                <a:latin typeface="+mn-lt"/>
                <a:cs typeface="Arial" charset="0"/>
              </a:rPr>
              <a:t>lignifikaci</a:t>
            </a:r>
            <a:r>
              <a:rPr lang="cs-CZ" sz="1800" dirty="0">
                <a:latin typeface="+mn-lt"/>
                <a:cs typeface="Arial" charset="0"/>
              </a:rPr>
              <a:t>) buněčných stěn.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plastifikační přísada do betonu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lignin nevytváří ve dřevě přesně ohraničený útvar</a:t>
            </a:r>
          </a:p>
          <a:p>
            <a:pPr algn="just">
              <a:buFont typeface="Arial" charset="0"/>
              <a:buChar char="•"/>
              <a:defRPr/>
            </a:pPr>
            <a:r>
              <a:rPr lang="cs-CZ" sz="1800" dirty="0">
                <a:latin typeface="+mn-lt"/>
                <a:cs typeface="Arial" charset="0"/>
              </a:rPr>
              <a:t> omezuje průnik vody přes buněčné stěny, protože je hydrofobní.</a:t>
            </a:r>
          </a:p>
        </p:txBody>
      </p:sp>
      <p:sp>
        <p:nvSpPr>
          <p:cNvPr id="5" name="TextovéPole 3">
            <a:extLst>
              <a:ext uri="{FF2B5EF4-FFF2-40B4-BE49-F238E27FC236}">
                <a16:creationId xmlns:a16="http://schemas.microsoft.com/office/drawing/2014/main" id="{DA5A813D-88DD-4C7F-8C1E-421671F1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84" y="2742130"/>
            <a:ext cx="1008063" cy="461962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latin typeface="Calibri" panose="020F0502020204030204" pitchFamily="34" charset="0"/>
              </a:rPr>
              <a:t>lignin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7B6679-CF4F-4D01-AB57-AE25BA3C7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4362451"/>
            <a:ext cx="2700337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délník 3">
            <a:extLst>
              <a:ext uri="{FF2B5EF4-FFF2-40B4-BE49-F238E27FC236}">
                <a16:creationId xmlns:a16="http://schemas.microsoft.com/office/drawing/2014/main" id="{5022DC25-352E-456D-B651-4D4DEF275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7" y="695144"/>
            <a:ext cx="9965439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Nejsou obvykle součástí buněčných stěn.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L</a:t>
            </a:r>
            <a:r>
              <a:rPr lang="nl-NL" altLang="cs-CZ" sz="1800" dirty="0"/>
              <a:t>ze je ze dřeva extrahovat.</a:t>
            </a:r>
            <a:endParaRPr lang="cs-CZ" altLang="cs-CZ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Jejich složení a množství je specifické pro jednotlivé typy dřevin, jejich stáří a výskyt.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 Anorganické látky (0,5-1 %)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l-PL" altLang="cs-CZ" sz="1800" dirty="0"/>
              <a:t>soli Ca, K, Mg, Na, Mn, atd.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Organické látky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sacharidy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polysacharidy – škrob, pektiny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oligosacharidy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monosacharidy – galaktóza, arabinóza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fenolické látky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třísloviny (taniny)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 err="1"/>
              <a:t>flavonoidy</a:t>
            </a:r>
            <a:endParaRPr lang="cs-CZ" altLang="cs-CZ" sz="1800" dirty="0"/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chinony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dirty="0" err="1"/>
              <a:t>lignany</a:t>
            </a:r>
            <a:endParaRPr lang="cs-CZ" altLang="cs-CZ" sz="1800" dirty="0"/>
          </a:p>
          <a:p>
            <a:pPr lvl="3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terpenoidy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alkaloidy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acyklické kyseliny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alkoholy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bílkoviny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1800" dirty="0"/>
              <a:t>tuky a vosky</a:t>
            </a:r>
          </a:p>
        </p:txBody>
      </p:sp>
      <p:sp>
        <p:nvSpPr>
          <p:cNvPr id="16387" name="TextovéPole 4">
            <a:extLst>
              <a:ext uri="{FF2B5EF4-FFF2-40B4-BE49-F238E27FC236}">
                <a16:creationId xmlns:a16="http://schemas.microsoft.com/office/drawing/2014/main" id="{F06D61F6-E148-4CB6-AC26-9FE37DA53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37" y="207374"/>
            <a:ext cx="2663825" cy="401637"/>
          </a:xfrm>
          <a:prstGeom prst="rect">
            <a:avLst/>
          </a:prstGeom>
          <a:solidFill>
            <a:srgbClr val="FFC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další složky dřeva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14674</TotalTime>
  <Words>2213</Words>
  <Application>Microsoft Office PowerPoint</Application>
  <PresentationFormat>Širokoúhlá obrazovka</PresentationFormat>
  <Paragraphs>280</Paragraphs>
  <Slides>40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Open Sans</vt:lpstr>
      <vt:lpstr>Tahoma</vt:lpstr>
      <vt:lpstr>Wingdings</vt:lpstr>
      <vt:lpstr>Prezentace_MU_CZ</vt:lpstr>
      <vt:lpstr>C9500 Užitá chemie 6. lekce Dřevo, papír, kůže, textil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Radka Bacovska</cp:lastModifiedBy>
  <cp:revision>48</cp:revision>
  <cp:lastPrinted>1601-01-01T00:00:00Z</cp:lastPrinted>
  <dcterms:created xsi:type="dcterms:W3CDTF">2021-02-28T15:49:05Z</dcterms:created>
  <dcterms:modified xsi:type="dcterms:W3CDTF">2021-04-11T19:26:59Z</dcterms:modified>
</cp:coreProperties>
</file>