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4"/>
  </p:notesMasterIdLst>
  <p:handoutMasterIdLst>
    <p:handoutMasterId r:id="rId25"/>
  </p:handoutMasterIdLst>
  <p:sldIdLst>
    <p:sldId id="256" r:id="rId2"/>
    <p:sldId id="1183" r:id="rId3"/>
    <p:sldId id="1182" r:id="rId4"/>
    <p:sldId id="1177" r:id="rId5"/>
    <p:sldId id="1176" r:id="rId6"/>
    <p:sldId id="1170" r:id="rId7"/>
    <p:sldId id="1180" r:id="rId8"/>
    <p:sldId id="1165" r:id="rId9"/>
    <p:sldId id="1166" r:id="rId10"/>
    <p:sldId id="1167" r:id="rId11"/>
    <p:sldId id="1168" r:id="rId12"/>
    <p:sldId id="1169" r:id="rId13"/>
    <p:sldId id="1171" r:id="rId14"/>
    <p:sldId id="1172" r:id="rId15"/>
    <p:sldId id="1173" r:id="rId16"/>
    <p:sldId id="1175" r:id="rId17"/>
    <p:sldId id="1174" r:id="rId18"/>
    <p:sldId id="1179" r:id="rId19"/>
    <p:sldId id="1186" r:id="rId20"/>
    <p:sldId id="1185" r:id="rId21"/>
    <p:sldId id="1184" r:id="rId22"/>
    <p:sldId id="1187" r:id="rId2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ka Bacovska" initials="RB" lastIdx="2" clrIdx="0">
    <p:extLst>
      <p:ext uri="{19B8F6BF-5375-455C-9EA6-DF929625EA0E}">
        <p15:presenceInfo xmlns:p15="http://schemas.microsoft.com/office/powerpoint/2012/main" userId="6da7545a85036e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AF3F"/>
    <a:srgbClr val="9100DC"/>
    <a:srgbClr val="00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5768" autoAdjust="0"/>
  </p:normalViewPr>
  <p:slideViewPr>
    <p:cSldViewPr snapToGrid="0">
      <p:cViewPr>
        <p:scale>
          <a:sx n="50" d="100"/>
          <a:sy n="50" d="100"/>
        </p:scale>
        <p:origin x="560" y="40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is.muni.cz/auth/mail/mail_posli?to=175344%40mail.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hyperlink" Target="https://cs.wikipedia.org/wiki/%C4%8Clov%C4%9Bk"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jpeg"/><Relationship Id="rId4" Type="http://schemas.openxmlformats.org/officeDocument/2006/relationships/image" Target="../media/image47.png"/><Relationship Id="rId9" Type="http://schemas.openxmlformats.org/officeDocument/2006/relationships/hyperlink" Target="https://cs.wikipedia.org/wiki/Zv%C3%AD%C5%99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hyperlink" Target="https://cs.wikipedia.org/wiki/Starov%C4%9Bk%C3%A1_filosofie" TargetMode="External"/><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cs.wikipedia.org/wiki/Hippokratova_p%C5%99%C3%ADsaha" TargetMode="External"/><Relationship Id="rId11" Type="http://schemas.openxmlformats.org/officeDocument/2006/relationships/image" Target="../media/image57.png"/><Relationship Id="rId5" Type="http://schemas.openxmlformats.org/officeDocument/2006/relationships/hyperlink" Target="https://cs.wikipedia.org/wiki/Starov%C4%9Bk" TargetMode="External"/><Relationship Id="rId10" Type="http://schemas.openxmlformats.org/officeDocument/2006/relationships/image" Target="../media/image56.png"/><Relationship Id="rId4" Type="http://schemas.openxmlformats.org/officeDocument/2006/relationships/hyperlink" Target="https://cs.wikipedia.org/wiki/Logika" TargetMode="External"/><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dirty="0"/>
              <a:t>C9500 Užitá chemie – Polymerní materiály</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1788002"/>
            <a:ext cx="11361600" cy="1963866"/>
          </a:xfrm>
        </p:spPr>
        <p:txBody>
          <a:bodyPr/>
          <a:lstStyle/>
          <a:p>
            <a:pPr algn="ctr"/>
            <a:r>
              <a:rPr lang="cs-CZ" sz="2800" dirty="0"/>
              <a:t>C9500 Užitá chemie</a:t>
            </a:r>
            <a:br>
              <a:rPr lang="cs-CZ" dirty="0"/>
            </a:br>
            <a:r>
              <a:rPr lang="cs-CZ" sz="1800" dirty="0"/>
              <a:t>8. lekce</a:t>
            </a:r>
            <a:br>
              <a:rPr lang="cs-CZ" dirty="0"/>
            </a:br>
            <a:r>
              <a:rPr lang="cs-CZ" dirty="0"/>
              <a:t>Kosmetické přípravky, léčiva </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1101550"/>
          </a:xfrm>
        </p:spPr>
        <p:txBody>
          <a:bodyPr/>
          <a:lstStyle/>
          <a:p>
            <a:pPr algn="ctr"/>
            <a:r>
              <a:rPr lang="cs-CZ" dirty="0"/>
              <a:t>Mgr. Ing. Radka Kopecká, Ph.D.</a:t>
            </a:r>
          </a:p>
          <a:p>
            <a:pPr algn="ctr"/>
            <a:r>
              <a:rPr lang="cs-CZ" b="1" i="0" u="sng" dirty="0">
                <a:solidFill>
                  <a:srgbClr val="002265"/>
                </a:solidFill>
                <a:effectLst/>
                <a:latin typeface="Open Sans"/>
                <a:hlinkClick r:id="rId2"/>
              </a:rPr>
              <a:t>175344@mail.muni.cz</a:t>
            </a:r>
            <a:endParaRPr lang="cs-CZ"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pic>
        <p:nvPicPr>
          <p:cNvPr id="4" name="Obrázek 3">
            <a:extLst>
              <a:ext uri="{FF2B5EF4-FFF2-40B4-BE49-F238E27FC236}">
                <a16:creationId xmlns:a16="http://schemas.microsoft.com/office/drawing/2014/main" id="{1FFECF5E-C600-4BA6-95D1-B41E2CA51FC1}"/>
              </a:ext>
            </a:extLst>
          </p:cNvPr>
          <p:cNvPicPr>
            <a:picLocks noChangeAspect="1"/>
          </p:cNvPicPr>
          <p:nvPr/>
        </p:nvPicPr>
        <p:blipFill>
          <a:blip r:embed="rId2"/>
          <a:stretch>
            <a:fillRect/>
          </a:stretch>
        </p:blipFill>
        <p:spPr>
          <a:xfrm>
            <a:off x="234586" y="164062"/>
            <a:ext cx="5684874" cy="2946610"/>
          </a:xfrm>
          <a:prstGeom prst="rect">
            <a:avLst/>
          </a:prstGeom>
        </p:spPr>
      </p:pic>
      <p:pic>
        <p:nvPicPr>
          <p:cNvPr id="5" name="Obrázek 4">
            <a:extLst>
              <a:ext uri="{FF2B5EF4-FFF2-40B4-BE49-F238E27FC236}">
                <a16:creationId xmlns:a16="http://schemas.microsoft.com/office/drawing/2014/main" id="{CDE2C5CC-C558-44CD-88EE-7511DED42A44}"/>
              </a:ext>
            </a:extLst>
          </p:cNvPr>
          <p:cNvPicPr>
            <a:picLocks noChangeAspect="1"/>
          </p:cNvPicPr>
          <p:nvPr/>
        </p:nvPicPr>
        <p:blipFill>
          <a:blip r:embed="rId3"/>
          <a:stretch>
            <a:fillRect/>
          </a:stretch>
        </p:blipFill>
        <p:spPr>
          <a:xfrm>
            <a:off x="6188148" y="259755"/>
            <a:ext cx="5642526" cy="3264938"/>
          </a:xfrm>
          <a:prstGeom prst="rect">
            <a:avLst/>
          </a:prstGeom>
        </p:spPr>
      </p:pic>
      <p:pic>
        <p:nvPicPr>
          <p:cNvPr id="7" name="Obrázek 6">
            <a:extLst>
              <a:ext uri="{FF2B5EF4-FFF2-40B4-BE49-F238E27FC236}">
                <a16:creationId xmlns:a16="http://schemas.microsoft.com/office/drawing/2014/main" id="{9F85277F-A02A-466D-9052-6D62CEC1FFAF}"/>
              </a:ext>
            </a:extLst>
          </p:cNvPr>
          <p:cNvPicPr>
            <a:picLocks noChangeAspect="1"/>
          </p:cNvPicPr>
          <p:nvPr/>
        </p:nvPicPr>
        <p:blipFill>
          <a:blip r:embed="rId4"/>
          <a:stretch>
            <a:fillRect/>
          </a:stretch>
        </p:blipFill>
        <p:spPr>
          <a:xfrm>
            <a:off x="5961412" y="3941976"/>
            <a:ext cx="6095999" cy="2751962"/>
          </a:xfrm>
          <a:prstGeom prst="rect">
            <a:avLst/>
          </a:prstGeom>
        </p:spPr>
      </p:pic>
      <p:pic>
        <p:nvPicPr>
          <p:cNvPr id="7170" name="Picture 2" descr="Test nejlepších šamponů proti vypadávání vlasů 2021">
            <a:extLst>
              <a:ext uri="{FF2B5EF4-FFF2-40B4-BE49-F238E27FC236}">
                <a16:creationId xmlns:a16="http://schemas.microsoft.com/office/drawing/2014/main" id="{50ACDBC5-9538-46B4-9A84-53DA5F8C5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258" y="3429000"/>
            <a:ext cx="3158540" cy="31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3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4" name="Obrázek 3">
            <a:extLst>
              <a:ext uri="{FF2B5EF4-FFF2-40B4-BE49-F238E27FC236}">
                <a16:creationId xmlns:a16="http://schemas.microsoft.com/office/drawing/2014/main" id="{B7077681-5D6C-44FC-AC95-DFE4943A361C}"/>
              </a:ext>
            </a:extLst>
          </p:cNvPr>
          <p:cNvPicPr>
            <a:picLocks noChangeAspect="1"/>
          </p:cNvPicPr>
          <p:nvPr/>
        </p:nvPicPr>
        <p:blipFill>
          <a:blip r:embed="rId2"/>
          <a:stretch>
            <a:fillRect/>
          </a:stretch>
        </p:blipFill>
        <p:spPr>
          <a:xfrm>
            <a:off x="287080" y="378000"/>
            <a:ext cx="5390817" cy="3256290"/>
          </a:xfrm>
          <a:prstGeom prst="rect">
            <a:avLst/>
          </a:prstGeom>
        </p:spPr>
      </p:pic>
      <p:pic>
        <p:nvPicPr>
          <p:cNvPr id="5" name="Obrázek 4">
            <a:extLst>
              <a:ext uri="{FF2B5EF4-FFF2-40B4-BE49-F238E27FC236}">
                <a16:creationId xmlns:a16="http://schemas.microsoft.com/office/drawing/2014/main" id="{13F02550-630A-4476-97A5-9B126E1B5E50}"/>
              </a:ext>
            </a:extLst>
          </p:cNvPr>
          <p:cNvPicPr>
            <a:picLocks noChangeAspect="1"/>
          </p:cNvPicPr>
          <p:nvPr/>
        </p:nvPicPr>
        <p:blipFill>
          <a:blip r:embed="rId3"/>
          <a:stretch>
            <a:fillRect/>
          </a:stretch>
        </p:blipFill>
        <p:spPr>
          <a:xfrm>
            <a:off x="5901069" y="857612"/>
            <a:ext cx="5847906" cy="1013894"/>
          </a:xfrm>
          <a:prstGeom prst="rect">
            <a:avLst/>
          </a:prstGeom>
        </p:spPr>
      </p:pic>
      <p:pic>
        <p:nvPicPr>
          <p:cNvPr id="7" name="Obrázek 6">
            <a:extLst>
              <a:ext uri="{FF2B5EF4-FFF2-40B4-BE49-F238E27FC236}">
                <a16:creationId xmlns:a16="http://schemas.microsoft.com/office/drawing/2014/main" id="{98FC2E49-300A-44BE-BA09-9CF92CA99263}"/>
              </a:ext>
            </a:extLst>
          </p:cNvPr>
          <p:cNvPicPr>
            <a:picLocks noChangeAspect="1"/>
          </p:cNvPicPr>
          <p:nvPr/>
        </p:nvPicPr>
        <p:blipFill>
          <a:blip r:embed="rId4"/>
          <a:stretch>
            <a:fillRect/>
          </a:stretch>
        </p:blipFill>
        <p:spPr>
          <a:xfrm>
            <a:off x="6005788" y="2183081"/>
            <a:ext cx="5638467" cy="3438330"/>
          </a:xfrm>
          <a:prstGeom prst="rect">
            <a:avLst/>
          </a:prstGeom>
        </p:spPr>
      </p:pic>
      <p:pic>
        <p:nvPicPr>
          <p:cNvPr id="6146" name="Picture 2" descr="VELKÝ TEST hydratačních krémů: Ty nejlepší pro každou pleť! | Pro ženy |  Blesk.cz">
            <a:extLst>
              <a:ext uri="{FF2B5EF4-FFF2-40B4-BE49-F238E27FC236}">
                <a16:creationId xmlns:a16="http://schemas.microsoft.com/office/drawing/2014/main" id="{2BC7485E-64BA-40AA-B08A-CB47D57BB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955" y="3857071"/>
            <a:ext cx="3826058" cy="254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32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pic>
        <p:nvPicPr>
          <p:cNvPr id="4" name="Obrázek 3">
            <a:extLst>
              <a:ext uri="{FF2B5EF4-FFF2-40B4-BE49-F238E27FC236}">
                <a16:creationId xmlns:a16="http://schemas.microsoft.com/office/drawing/2014/main" id="{444D0479-7C42-4067-8A52-381CCEDD7E75}"/>
              </a:ext>
            </a:extLst>
          </p:cNvPr>
          <p:cNvPicPr>
            <a:picLocks noChangeAspect="1"/>
          </p:cNvPicPr>
          <p:nvPr/>
        </p:nvPicPr>
        <p:blipFill>
          <a:blip r:embed="rId2"/>
          <a:stretch>
            <a:fillRect/>
          </a:stretch>
        </p:blipFill>
        <p:spPr>
          <a:xfrm>
            <a:off x="205562" y="196702"/>
            <a:ext cx="5316523" cy="3429000"/>
          </a:xfrm>
          <a:prstGeom prst="rect">
            <a:avLst/>
          </a:prstGeom>
        </p:spPr>
      </p:pic>
      <p:pic>
        <p:nvPicPr>
          <p:cNvPr id="5" name="Obrázek 4">
            <a:extLst>
              <a:ext uri="{FF2B5EF4-FFF2-40B4-BE49-F238E27FC236}">
                <a16:creationId xmlns:a16="http://schemas.microsoft.com/office/drawing/2014/main" id="{69B632B0-BCCC-4857-88EE-D3C57A396FF4}"/>
              </a:ext>
            </a:extLst>
          </p:cNvPr>
          <p:cNvPicPr>
            <a:picLocks noChangeAspect="1"/>
          </p:cNvPicPr>
          <p:nvPr/>
        </p:nvPicPr>
        <p:blipFill>
          <a:blip r:embed="rId3"/>
          <a:stretch>
            <a:fillRect/>
          </a:stretch>
        </p:blipFill>
        <p:spPr>
          <a:xfrm>
            <a:off x="6064620" y="196702"/>
            <a:ext cx="5814640" cy="2904871"/>
          </a:xfrm>
          <a:prstGeom prst="rect">
            <a:avLst/>
          </a:prstGeom>
        </p:spPr>
      </p:pic>
      <p:pic>
        <p:nvPicPr>
          <p:cNvPr id="7" name="Obrázek 6">
            <a:extLst>
              <a:ext uri="{FF2B5EF4-FFF2-40B4-BE49-F238E27FC236}">
                <a16:creationId xmlns:a16="http://schemas.microsoft.com/office/drawing/2014/main" id="{BE94C1DF-B4D2-4C8E-999F-7EEDE7807FD9}"/>
              </a:ext>
            </a:extLst>
          </p:cNvPr>
          <p:cNvPicPr>
            <a:picLocks noChangeAspect="1"/>
          </p:cNvPicPr>
          <p:nvPr/>
        </p:nvPicPr>
        <p:blipFill>
          <a:blip r:embed="rId4"/>
          <a:stretch>
            <a:fillRect/>
          </a:stretch>
        </p:blipFill>
        <p:spPr>
          <a:xfrm>
            <a:off x="6096000" y="3216004"/>
            <a:ext cx="5733294" cy="3439977"/>
          </a:xfrm>
          <a:prstGeom prst="rect">
            <a:avLst/>
          </a:prstGeom>
        </p:spPr>
      </p:pic>
      <p:pic>
        <p:nvPicPr>
          <p:cNvPr id="9" name="Obrázek 8">
            <a:extLst>
              <a:ext uri="{FF2B5EF4-FFF2-40B4-BE49-F238E27FC236}">
                <a16:creationId xmlns:a16="http://schemas.microsoft.com/office/drawing/2014/main" id="{65C019F0-D2D6-4470-88DD-0EB881594AA9}"/>
              </a:ext>
            </a:extLst>
          </p:cNvPr>
          <p:cNvPicPr>
            <a:picLocks noChangeAspect="1"/>
          </p:cNvPicPr>
          <p:nvPr/>
        </p:nvPicPr>
        <p:blipFill>
          <a:blip r:embed="rId5"/>
          <a:stretch>
            <a:fillRect/>
          </a:stretch>
        </p:blipFill>
        <p:spPr>
          <a:xfrm>
            <a:off x="205562" y="3894883"/>
            <a:ext cx="5288821" cy="2229469"/>
          </a:xfrm>
          <a:prstGeom prst="rect">
            <a:avLst/>
          </a:prstGeom>
        </p:spPr>
      </p:pic>
    </p:spTree>
    <p:extLst>
      <p:ext uri="{BB962C8B-B14F-4D97-AF65-F5344CB8AC3E}">
        <p14:creationId xmlns:p14="http://schemas.microsoft.com/office/powerpoint/2010/main" val="3761462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pic>
        <p:nvPicPr>
          <p:cNvPr id="4" name="Obrázek 3">
            <a:extLst>
              <a:ext uri="{FF2B5EF4-FFF2-40B4-BE49-F238E27FC236}">
                <a16:creationId xmlns:a16="http://schemas.microsoft.com/office/drawing/2014/main" id="{DAEAD603-6D84-44F7-8485-4919137C723F}"/>
              </a:ext>
            </a:extLst>
          </p:cNvPr>
          <p:cNvPicPr>
            <a:picLocks noChangeAspect="1"/>
          </p:cNvPicPr>
          <p:nvPr/>
        </p:nvPicPr>
        <p:blipFill>
          <a:blip r:embed="rId2"/>
          <a:stretch>
            <a:fillRect/>
          </a:stretch>
        </p:blipFill>
        <p:spPr>
          <a:xfrm>
            <a:off x="414000" y="1411372"/>
            <a:ext cx="5314570" cy="3296280"/>
          </a:xfrm>
          <a:prstGeom prst="rect">
            <a:avLst/>
          </a:prstGeom>
        </p:spPr>
      </p:pic>
      <p:sp>
        <p:nvSpPr>
          <p:cNvPr id="5" name="TextovéPole 4">
            <a:extLst>
              <a:ext uri="{FF2B5EF4-FFF2-40B4-BE49-F238E27FC236}">
                <a16:creationId xmlns:a16="http://schemas.microsoft.com/office/drawing/2014/main" id="{D2DD6E01-D666-49E9-AC54-C880390F72DD}"/>
              </a:ext>
            </a:extLst>
          </p:cNvPr>
          <p:cNvSpPr txBox="1"/>
          <p:nvPr/>
        </p:nvSpPr>
        <p:spPr>
          <a:xfrm>
            <a:off x="414000" y="378000"/>
            <a:ext cx="1394480" cy="523220"/>
          </a:xfrm>
          <a:prstGeom prst="rect">
            <a:avLst/>
          </a:prstGeom>
          <a:solidFill>
            <a:schemeClr val="accent3">
              <a:lumMod val="60000"/>
              <a:lumOff val="40000"/>
            </a:schemeClr>
          </a:solidFill>
          <a:ln>
            <a:solidFill>
              <a:schemeClr val="accent6">
                <a:lumMod val="60000"/>
                <a:lumOff val="40000"/>
              </a:schemeClr>
            </a:solidFill>
          </a:ln>
        </p:spPr>
        <p:txBody>
          <a:bodyPr wrap="square" rtlCol="0">
            <a:spAutoFit/>
          </a:bodyPr>
          <a:lstStyle/>
          <a:p>
            <a:pPr algn="l"/>
            <a:r>
              <a:rPr lang="cs-CZ" sz="2800" b="1" dirty="0">
                <a:latin typeface="+mn-lt"/>
              </a:rPr>
              <a:t>Léčiva</a:t>
            </a:r>
          </a:p>
        </p:txBody>
      </p:sp>
      <p:pic>
        <p:nvPicPr>
          <p:cNvPr id="7" name="Obrázek 6">
            <a:extLst>
              <a:ext uri="{FF2B5EF4-FFF2-40B4-BE49-F238E27FC236}">
                <a16:creationId xmlns:a16="http://schemas.microsoft.com/office/drawing/2014/main" id="{FA852180-957E-45F1-A923-614A70E89CF4}"/>
              </a:ext>
            </a:extLst>
          </p:cNvPr>
          <p:cNvPicPr>
            <a:picLocks noChangeAspect="1"/>
          </p:cNvPicPr>
          <p:nvPr/>
        </p:nvPicPr>
        <p:blipFill>
          <a:blip r:embed="rId3"/>
          <a:stretch>
            <a:fillRect/>
          </a:stretch>
        </p:blipFill>
        <p:spPr>
          <a:xfrm>
            <a:off x="2195512" y="1353621"/>
            <a:ext cx="3757613" cy="304671"/>
          </a:xfrm>
          <a:prstGeom prst="rect">
            <a:avLst/>
          </a:prstGeom>
        </p:spPr>
      </p:pic>
      <p:pic>
        <p:nvPicPr>
          <p:cNvPr id="9" name="Obrázek 8">
            <a:extLst>
              <a:ext uri="{FF2B5EF4-FFF2-40B4-BE49-F238E27FC236}">
                <a16:creationId xmlns:a16="http://schemas.microsoft.com/office/drawing/2014/main" id="{8E8DB972-3BC4-4A6C-9C1A-7CE10DE4083B}"/>
              </a:ext>
            </a:extLst>
          </p:cNvPr>
          <p:cNvPicPr>
            <a:picLocks noChangeAspect="1"/>
          </p:cNvPicPr>
          <p:nvPr/>
        </p:nvPicPr>
        <p:blipFill>
          <a:blip r:embed="rId4"/>
          <a:stretch>
            <a:fillRect/>
          </a:stretch>
        </p:blipFill>
        <p:spPr>
          <a:xfrm>
            <a:off x="3900489" y="2068246"/>
            <a:ext cx="4805362" cy="912792"/>
          </a:xfrm>
          <a:prstGeom prst="rect">
            <a:avLst/>
          </a:prstGeom>
        </p:spPr>
      </p:pic>
      <p:pic>
        <p:nvPicPr>
          <p:cNvPr id="11" name="Obrázek 10">
            <a:extLst>
              <a:ext uri="{FF2B5EF4-FFF2-40B4-BE49-F238E27FC236}">
                <a16:creationId xmlns:a16="http://schemas.microsoft.com/office/drawing/2014/main" id="{4B945F2B-50AD-4098-A0FA-3BC499CAEE87}"/>
              </a:ext>
            </a:extLst>
          </p:cNvPr>
          <p:cNvPicPr>
            <a:picLocks noChangeAspect="1"/>
          </p:cNvPicPr>
          <p:nvPr/>
        </p:nvPicPr>
        <p:blipFill>
          <a:blip r:embed="rId5"/>
          <a:stretch>
            <a:fillRect/>
          </a:stretch>
        </p:blipFill>
        <p:spPr>
          <a:xfrm>
            <a:off x="5728570" y="3296358"/>
            <a:ext cx="4805362" cy="813330"/>
          </a:xfrm>
          <a:prstGeom prst="rect">
            <a:avLst/>
          </a:prstGeom>
        </p:spPr>
      </p:pic>
      <p:pic>
        <p:nvPicPr>
          <p:cNvPr id="13" name="Obrázek 12">
            <a:extLst>
              <a:ext uri="{FF2B5EF4-FFF2-40B4-BE49-F238E27FC236}">
                <a16:creationId xmlns:a16="http://schemas.microsoft.com/office/drawing/2014/main" id="{D8E2DB7B-6AAC-436E-BC81-E7613F9E2EF2}"/>
              </a:ext>
            </a:extLst>
          </p:cNvPr>
          <p:cNvPicPr>
            <a:picLocks noChangeAspect="1"/>
          </p:cNvPicPr>
          <p:nvPr/>
        </p:nvPicPr>
        <p:blipFill>
          <a:blip r:embed="rId6"/>
          <a:stretch>
            <a:fillRect/>
          </a:stretch>
        </p:blipFill>
        <p:spPr>
          <a:xfrm>
            <a:off x="868130" y="4649901"/>
            <a:ext cx="4040754" cy="1169997"/>
          </a:xfrm>
          <a:prstGeom prst="rect">
            <a:avLst/>
          </a:prstGeom>
        </p:spPr>
      </p:pic>
      <p:pic>
        <p:nvPicPr>
          <p:cNvPr id="15" name="Obrázek 14">
            <a:extLst>
              <a:ext uri="{FF2B5EF4-FFF2-40B4-BE49-F238E27FC236}">
                <a16:creationId xmlns:a16="http://schemas.microsoft.com/office/drawing/2014/main" id="{9FC67368-07C8-4499-BDA2-C5F6E0D87E80}"/>
              </a:ext>
            </a:extLst>
          </p:cNvPr>
          <p:cNvPicPr>
            <a:picLocks noChangeAspect="1"/>
          </p:cNvPicPr>
          <p:nvPr/>
        </p:nvPicPr>
        <p:blipFill>
          <a:blip r:embed="rId7"/>
          <a:stretch>
            <a:fillRect/>
          </a:stretch>
        </p:blipFill>
        <p:spPr>
          <a:xfrm>
            <a:off x="3733271" y="5457283"/>
            <a:ext cx="4439708" cy="1060343"/>
          </a:xfrm>
          <a:prstGeom prst="rect">
            <a:avLst/>
          </a:prstGeom>
        </p:spPr>
      </p:pic>
      <p:sp>
        <p:nvSpPr>
          <p:cNvPr id="17" name="TextovéPole 16">
            <a:extLst>
              <a:ext uri="{FF2B5EF4-FFF2-40B4-BE49-F238E27FC236}">
                <a16:creationId xmlns:a16="http://schemas.microsoft.com/office/drawing/2014/main" id="{4734D00E-91E6-4B0A-B348-C16FE65D632F}"/>
              </a:ext>
            </a:extLst>
          </p:cNvPr>
          <p:cNvSpPr txBox="1"/>
          <p:nvPr/>
        </p:nvSpPr>
        <p:spPr>
          <a:xfrm>
            <a:off x="1915125" y="339499"/>
            <a:ext cx="10116454" cy="830997"/>
          </a:xfrm>
          <a:prstGeom prst="rect">
            <a:avLst/>
          </a:prstGeom>
          <a:noFill/>
          <a:ln>
            <a:solidFill>
              <a:schemeClr val="accent6">
                <a:lumMod val="60000"/>
                <a:lumOff val="40000"/>
              </a:schemeClr>
            </a:solidFill>
          </a:ln>
        </p:spPr>
        <p:txBody>
          <a:bodyPr wrap="square">
            <a:spAutoFit/>
          </a:bodyPr>
          <a:lstStyle/>
          <a:p>
            <a:r>
              <a:rPr lang="cs-CZ" sz="1600" b="1" i="0" dirty="0">
                <a:solidFill>
                  <a:srgbClr val="202122"/>
                </a:solidFill>
                <a:effectLst/>
                <a:latin typeface="Arial" panose="020B0604020202020204" pitchFamily="34" charset="0"/>
              </a:rPr>
              <a:t>Léčivo</a:t>
            </a:r>
            <a:r>
              <a:rPr lang="cs-CZ" sz="1600" b="0" i="0" dirty="0">
                <a:solidFill>
                  <a:srgbClr val="202122"/>
                </a:solidFill>
                <a:effectLst/>
                <a:latin typeface="Arial" panose="020B0604020202020204" pitchFamily="34" charset="0"/>
              </a:rPr>
              <a:t> je léčivá látka, směs léčivých látek nebo léčivý přípravek. Léčivo je určeno k příznivému ovlivňování zdraví </a:t>
            </a:r>
            <a:r>
              <a:rPr lang="cs-CZ" sz="1600" b="0" i="0" u="none" strike="noStrike" dirty="0">
                <a:solidFill>
                  <a:srgbClr val="0645AD"/>
                </a:solidFill>
                <a:effectLst/>
                <a:latin typeface="Arial" panose="020B0604020202020204" pitchFamily="34" charset="0"/>
                <a:hlinkClick r:id="rId8" tooltip="Člověk"/>
              </a:rPr>
              <a:t>lidí</a:t>
            </a:r>
            <a:r>
              <a:rPr lang="cs-CZ" sz="1600" b="0" i="0" dirty="0">
                <a:solidFill>
                  <a:srgbClr val="202122"/>
                </a:solidFill>
                <a:effectLst/>
                <a:latin typeface="Arial" panose="020B0604020202020204" pitchFamily="34" charset="0"/>
              </a:rPr>
              <a:t> nebo </a:t>
            </a:r>
            <a:r>
              <a:rPr lang="cs-CZ" sz="1600" b="0" i="0" u="none" strike="noStrike" dirty="0">
                <a:solidFill>
                  <a:srgbClr val="0645AD"/>
                </a:solidFill>
                <a:effectLst/>
                <a:latin typeface="Arial" panose="020B0604020202020204" pitchFamily="34" charset="0"/>
                <a:hlinkClick r:id="rId9" tooltip="Zvíře"/>
              </a:rPr>
              <a:t>zvířat</a:t>
            </a:r>
            <a:r>
              <a:rPr lang="cs-CZ" sz="1600" u="none" strike="noStrike" dirty="0">
                <a:solidFill>
                  <a:srgbClr val="202122"/>
                </a:solidFill>
                <a:latin typeface="Arial" panose="020B0604020202020204" pitchFamily="34" charset="0"/>
              </a:rPr>
              <a:t> – k profylaxi, za diagnostickým účelem, k léčení / zmírnění cho</a:t>
            </a:r>
            <a:r>
              <a:rPr lang="cs-CZ" sz="1600" dirty="0">
                <a:solidFill>
                  <a:srgbClr val="202122"/>
                </a:solidFill>
                <a:latin typeface="Arial" panose="020B0604020202020204" pitchFamily="34" charset="0"/>
              </a:rPr>
              <a:t>roby, k ovlivnění fyziologických funkcí.</a:t>
            </a:r>
            <a:endParaRPr lang="cs-CZ" sz="1600" dirty="0"/>
          </a:p>
        </p:txBody>
      </p:sp>
      <p:pic>
        <p:nvPicPr>
          <p:cNvPr id="1026" name="Picture 2" descr="Padělaný lék nepozná 72 % Čechů - Tevapoint | TEVApoint.cz">
            <a:extLst>
              <a:ext uri="{FF2B5EF4-FFF2-40B4-BE49-F238E27FC236}">
                <a16:creationId xmlns:a16="http://schemas.microsoft.com/office/drawing/2014/main" id="{884F0313-A249-4CF7-886E-9BF6E3D6B6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74593" y="1361414"/>
            <a:ext cx="306705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7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2" name="TextovéPole 1">
            <a:extLst>
              <a:ext uri="{FF2B5EF4-FFF2-40B4-BE49-F238E27FC236}">
                <a16:creationId xmlns:a16="http://schemas.microsoft.com/office/drawing/2014/main" id="{7E543AE5-8BB8-4FCF-BBF9-CFB6B64F6D16}"/>
              </a:ext>
            </a:extLst>
          </p:cNvPr>
          <p:cNvSpPr txBox="1"/>
          <p:nvPr/>
        </p:nvSpPr>
        <p:spPr>
          <a:xfrm>
            <a:off x="414000" y="378000"/>
            <a:ext cx="3513221" cy="523220"/>
          </a:xfrm>
          <a:prstGeom prst="rect">
            <a:avLst/>
          </a:prstGeom>
          <a:noFill/>
          <a:ln>
            <a:solidFill>
              <a:schemeClr val="accent6">
                <a:lumMod val="60000"/>
                <a:lumOff val="40000"/>
              </a:schemeClr>
            </a:solidFill>
          </a:ln>
        </p:spPr>
        <p:txBody>
          <a:bodyPr wrap="square" rtlCol="0">
            <a:spAutoFit/>
          </a:bodyPr>
          <a:lstStyle/>
          <a:p>
            <a:pPr algn="l"/>
            <a:r>
              <a:rPr lang="cs-CZ" sz="2800" dirty="0">
                <a:latin typeface="+mn-lt"/>
              </a:rPr>
              <a:t>Historický vývoj léčiv</a:t>
            </a:r>
          </a:p>
        </p:txBody>
      </p:sp>
      <p:pic>
        <p:nvPicPr>
          <p:cNvPr id="2050" name="Picture 2" descr="5 účinných bylinek na dobrý spánek a nespavost - Dreamly">
            <a:extLst>
              <a:ext uri="{FF2B5EF4-FFF2-40B4-BE49-F238E27FC236}">
                <a16:creationId xmlns:a16="http://schemas.microsoft.com/office/drawing/2014/main" id="{891DC9EF-06FF-4A81-B68E-4148EF4F3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00" y="1156536"/>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a:extLst>
              <a:ext uri="{FF2B5EF4-FFF2-40B4-BE49-F238E27FC236}">
                <a16:creationId xmlns:a16="http://schemas.microsoft.com/office/drawing/2014/main" id="{F7904D1C-00C3-493B-B526-3D22208C1F75}"/>
              </a:ext>
            </a:extLst>
          </p:cNvPr>
          <p:cNvSpPr/>
          <p:nvPr/>
        </p:nvSpPr>
        <p:spPr bwMode="auto">
          <a:xfrm>
            <a:off x="3157200" y="1721531"/>
            <a:ext cx="770021" cy="33974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8" name="TextovéPole 7">
            <a:extLst>
              <a:ext uri="{FF2B5EF4-FFF2-40B4-BE49-F238E27FC236}">
                <a16:creationId xmlns:a16="http://schemas.microsoft.com/office/drawing/2014/main" id="{AEA10B2D-9247-4416-AB4D-8711F5D3BDE2}"/>
              </a:ext>
            </a:extLst>
          </p:cNvPr>
          <p:cNvSpPr txBox="1"/>
          <p:nvPr/>
        </p:nvSpPr>
        <p:spPr>
          <a:xfrm>
            <a:off x="5449122" y="1968738"/>
            <a:ext cx="4343934" cy="1077218"/>
          </a:xfrm>
          <a:prstGeom prst="rect">
            <a:avLst/>
          </a:prstGeom>
          <a:noFill/>
          <a:ln>
            <a:solidFill>
              <a:schemeClr val="accent6">
                <a:lumMod val="60000"/>
                <a:lumOff val="40000"/>
              </a:schemeClr>
            </a:solidFill>
          </a:ln>
        </p:spPr>
        <p:txBody>
          <a:bodyPr wrap="square">
            <a:spAutoFit/>
          </a:bodyPr>
          <a:lstStyle/>
          <a:p>
            <a:pPr algn="just"/>
            <a:r>
              <a:rPr lang="cs-CZ" sz="1600" b="0" i="0" dirty="0" err="1">
                <a:solidFill>
                  <a:srgbClr val="202122"/>
                </a:solidFill>
                <a:effectLst/>
                <a:latin typeface="Arial" panose="020B0604020202020204" pitchFamily="34" charset="0"/>
              </a:rPr>
              <a:t>Galén</a:t>
            </a:r>
            <a:r>
              <a:rPr lang="cs-CZ" sz="1600" b="0" i="0" dirty="0">
                <a:solidFill>
                  <a:srgbClr val="202122"/>
                </a:solidFill>
                <a:effectLst/>
                <a:latin typeface="Arial" panose="020B0604020202020204" pitchFamily="34" charset="0"/>
              </a:rPr>
              <a:t> byl jeden z nejznámějších starověkých lékařů, </a:t>
            </a:r>
            <a:r>
              <a:rPr lang="cs-CZ" sz="1600" b="0" i="0" u="none" strike="noStrike" dirty="0">
                <a:solidFill>
                  <a:srgbClr val="0645AD"/>
                </a:solidFill>
                <a:effectLst/>
                <a:latin typeface="Arial" panose="020B0604020202020204" pitchFamily="34" charset="0"/>
                <a:hlinkClick r:id="rId3" tooltip="Starověká filosofie"/>
              </a:rPr>
              <a:t>filosofem</a:t>
            </a:r>
            <a:r>
              <a:rPr lang="cs-CZ" sz="1600" b="0" i="0" dirty="0">
                <a:solidFill>
                  <a:srgbClr val="202122"/>
                </a:solidFill>
                <a:effectLst/>
                <a:latin typeface="Arial" panose="020B0604020202020204" pitchFamily="34" charset="0"/>
              </a:rPr>
              <a:t> pozdní antiky a originálním </a:t>
            </a:r>
            <a:r>
              <a:rPr lang="cs-CZ" sz="1600" b="0" i="0" u="none" strike="noStrike" dirty="0">
                <a:solidFill>
                  <a:srgbClr val="0645AD"/>
                </a:solidFill>
                <a:effectLst/>
                <a:latin typeface="Arial" panose="020B0604020202020204" pitchFamily="34" charset="0"/>
                <a:hlinkClick r:id="rId4" tooltip="Logika"/>
              </a:rPr>
              <a:t>logikem</a:t>
            </a:r>
            <a:r>
              <a:rPr lang="cs-CZ" sz="1600" b="0" i="0" dirty="0">
                <a:solidFill>
                  <a:srgbClr val="202122"/>
                </a:solidFill>
                <a:effectLst/>
                <a:latin typeface="Arial" panose="020B0604020202020204" pitchFamily="34" charset="0"/>
              </a:rPr>
              <a:t>. Pitvy na zvířatech.</a:t>
            </a:r>
            <a:r>
              <a:rPr lang="cs-CZ" sz="1600" b="1" i="0" dirty="0">
                <a:solidFill>
                  <a:srgbClr val="202122"/>
                </a:solidFill>
                <a:effectLst/>
                <a:latin typeface="Arial" panose="020B0604020202020204" pitchFamily="34" charset="0"/>
              </a:rPr>
              <a:t> Galenika = přírodní léčiva</a:t>
            </a:r>
            <a:endParaRPr lang="cs-CZ" sz="1600" b="1" dirty="0"/>
          </a:p>
        </p:txBody>
      </p:sp>
      <p:sp>
        <p:nvSpPr>
          <p:cNvPr id="10" name="TextovéPole 9">
            <a:extLst>
              <a:ext uri="{FF2B5EF4-FFF2-40B4-BE49-F238E27FC236}">
                <a16:creationId xmlns:a16="http://schemas.microsoft.com/office/drawing/2014/main" id="{2ED0B48D-C00F-40E6-9C43-CCF9AA15846C}"/>
              </a:ext>
            </a:extLst>
          </p:cNvPr>
          <p:cNvSpPr txBox="1"/>
          <p:nvPr/>
        </p:nvSpPr>
        <p:spPr>
          <a:xfrm>
            <a:off x="5435066" y="489291"/>
            <a:ext cx="4357990" cy="1077218"/>
          </a:xfrm>
          <a:prstGeom prst="rect">
            <a:avLst/>
          </a:prstGeom>
          <a:noFill/>
          <a:ln>
            <a:solidFill>
              <a:schemeClr val="accent6">
                <a:lumMod val="60000"/>
                <a:lumOff val="40000"/>
              </a:schemeClr>
            </a:solidFill>
          </a:ln>
        </p:spPr>
        <p:txBody>
          <a:bodyPr wrap="square">
            <a:spAutoFit/>
          </a:bodyPr>
          <a:lstStyle/>
          <a:p>
            <a:r>
              <a:rPr lang="cs-CZ" sz="1600" b="0" i="0" dirty="0">
                <a:solidFill>
                  <a:srgbClr val="202122"/>
                </a:solidFill>
                <a:effectLst/>
                <a:latin typeface="Arial" panose="020B0604020202020204" pitchFamily="34" charset="0"/>
              </a:rPr>
              <a:t>Hippokrates byl nejslavnější lékař </a:t>
            </a:r>
            <a:r>
              <a:rPr lang="cs-CZ" sz="1600" b="0" i="0" u="none" strike="noStrike" dirty="0">
                <a:solidFill>
                  <a:srgbClr val="0645AD"/>
                </a:solidFill>
                <a:effectLst/>
                <a:latin typeface="Arial" panose="020B0604020202020204" pitchFamily="34" charset="0"/>
                <a:hlinkClick r:id="rId5" tooltip="Starověk"/>
              </a:rPr>
              <a:t>starověku</a:t>
            </a:r>
            <a:r>
              <a:rPr lang="cs-CZ" sz="1600" b="0" i="0" dirty="0">
                <a:solidFill>
                  <a:srgbClr val="202122"/>
                </a:solidFill>
                <a:effectLst/>
                <a:latin typeface="Arial" panose="020B0604020202020204" pitchFamily="34" charset="0"/>
              </a:rPr>
              <a:t>, považovaný za zakladatele lékařské vědy. Etické principy lékařského povolání (</a:t>
            </a:r>
            <a:r>
              <a:rPr lang="cs-CZ" sz="1600" b="0" i="0" u="none" strike="noStrike" dirty="0">
                <a:solidFill>
                  <a:srgbClr val="0645AD"/>
                </a:solidFill>
                <a:effectLst/>
                <a:latin typeface="Arial" panose="020B0604020202020204" pitchFamily="34" charset="0"/>
                <a:hlinkClick r:id="rId6" tooltip="Hippokratova přísaha"/>
              </a:rPr>
              <a:t>Hippokratova</a:t>
            </a:r>
            <a:r>
              <a:rPr lang="cs-CZ" sz="1600" b="0" i="0" u="none" strike="noStrike" dirty="0">
                <a:solidFill>
                  <a:srgbClr val="0645AD"/>
                </a:solidFill>
                <a:effectLst/>
                <a:latin typeface="Arial" panose="020B0604020202020204" pitchFamily="34" charset="0"/>
                <a:hlinkClick r:id="rId6" tooltip="Hippokratova přísaha"/>
              </a:rPr>
              <a:t> přísaha</a:t>
            </a:r>
            <a:r>
              <a:rPr lang="cs-CZ" sz="1600" b="0" i="0" dirty="0">
                <a:solidFill>
                  <a:srgbClr val="202122"/>
                </a:solidFill>
                <a:effectLst/>
                <a:latin typeface="Arial" panose="020B0604020202020204" pitchFamily="34" charset="0"/>
              </a:rPr>
              <a:t>).</a:t>
            </a:r>
            <a:endParaRPr lang="cs-CZ" sz="1600" dirty="0"/>
          </a:p>
        </p:txBody>
      </p:sp>
      <p:pic>
        <p:nvPicPr>
          <p:cNvPr id="2052" name="Picture 4" descr="Hippokratés od Petra Paula Rubense">
            <a:extLst>
              <a:ext uri="{FF2B5EF4-FFF2-40B4-BE49-F238E27FC236}">
                <a16:creationId xmlns:a16="http://schemas.microsoft.com/office/drawing/2014/main" id="{3B4F7A3E-E039-4755-8DC9-7589ED519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3386" y="317631"/>
            <a:ext cx="1008526" cy="140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audius Galén">
            <a:extLst>
              <a:ext uri="{FF2B5EF4-FFF2-40B4-BE49-F238E27FC236}">
                <a16:creationId xmlns:a16="http://schemas.microsoft.com/office/drawing/2014/main" id="{D14664A4-F701-4022-9B49-9DEBCA9288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7651" y="1922374"/>
            <a:ext cx="1025049" cy="1285029"/>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DCDA4CC-78A8-43C8-875A-3D5EB6D7BCFF}"/>
              </a:ext>
            </a:extLst>
          </p:cNvPr>
          <p:cNvPicPr>
            <a:picLocks noChangeAspect="1"/>
          </p:cNvPicPr>
          <p:nvPr/>
        </p:nvPicPr>
        <p:blipFill>
          <a:blip r:embed="rId9"/>
          <a:stretch>
            <a:fillRect/>
          </a:stretch>
        </p:blipFill>
        <p:spPr>
          <a:xfrm>
            <a:off x="10229440" y="291420"/>
            <a:ext cx="1346215" cy="1743076"/>
          </a:xfrm>
          <a:prstGeom prst="rect">
            <a:avLst/>
          </a:prstGeom>
        </p:spPr>
      </p:pic>
      <p:sp>
        <p:nvSpPr>
          <p:cNvPr id="15" name="Šipka: doprava 14">
            <a:extLst>
              <a:ext uri="{FF2B5EF4-FFF2-40B4-BE49-F238E27FC236}">
                <a16:creationId xmlns:a16="http://schemas.microsoft.com/office/drawing/2014/main" id="{2A05FB36-7821-43FE-88D3-7FFFC881D735}"/>
              </a:ext>
            </a:extLst>
          </p:cNvPr>
          <p:cNvSpPr/>
          <p:nvPr/>
        </p:nvSpPr>
        <p:spPr bwMode="auto">
          <a:xfrm>
            <a:off x="9304060" y="1637887"/>
            <a:ext cx="770021" cy="33974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13" name="Obrázek 12">
            <a:extLst>
              <a:ext uri="{FF2B5EF4-FFF2-40B4-BE49-F238E27FC236}">
                <a16:creationId xmlns:a16="http://schemas.microsoft.com/office/drawing/2014/main" id="{EC7FAD8C-BFD8-438A-8975-DB4448C1AF89}"/>
              </a:ext>
            </a:extLst>
          </p:cNvPr>
          <p:cNvPicPr>
            <a:picLocks noChangeAspect="1"/>
          </p:cNvPicPr>
          <p:nvPr/>
        </p:nvPicPr>
        <p:blipFill>
          <a:blip r:embed="rId10"/>
          <a:stretch>
            <a:fillRect/>
          </a:stretch>
        </p:blipFill>
        <p:spPr>
          <a:xfrm>
            <a:off x="9931681" y="2184337"/>
            <a:ext cx="1941731" cy="2575560"/>
          </a:xfrm>
          <a:prstGeom prst="rect">
            <a:avLst/>
          </a:prstGeom>
          <a:ln>
            <a:solidFill>
              <a:schemeClr val="accent6">
                <a:lumMod val="60000"/>
                <a:lumOff val="40000"/>
              </a:schemeClr>
            </a:solidFill>
          </a:ln>
        </p:spPr>
      </p:pic>
      <p:pic>
        <p:nvPicPr>
          <p:cNvPr id="16" name="Obrázek 15">
            <a:extLst>
              <a:ext uri="{FF2B5EF4-FFF2-40B4-BE49-F238E27FC236}">
                <a16:creationId xmlns:a16="http://schemas.microsoft.com/office/drawing/2014/main" id="{F8833966-5088-459C-912F-739489C3CDB1}"/>
              </a:ext>
            </a:extLst>
          </p:cNvPr>
          <p:cNvPicPr>
            <a:picLocks noChangeAspect="1"/>
          </p:cNvPicPr>
          <p:nvPr/>
        </p:nvPicPr>
        <p:blipFill>
          <a:blip r:embed="rId11"/>
          <a:stretch>
            <a:fillRect/>
          </a:stretch>
        </p:blipFill>
        <p:spPr>
          <a:xfrm>
            <a:off x="5111912" y="3132124"/>
            <a:ext cx="4577160" cy="2031989"/>
          </a:xfrm>
          <a:prstGeom prst="rect">
            <a:avLst/>
          </a:prstGeom>
        </p:spPr>
      </p:pic>
      <p:pic>
        <p:nvPicPr>
          <p:cNvPr id="18" name="Obrázek 17">
            <a:extLst>
              <a:ext uri="{FF2B5EF4-FFF2-40B4-BE49-F238E27FC236}">
                <a16:creationId xmlns:a16="http://schemas.microsoft.com/office/drawing/2014/main" id="{D02B7111-4357-4245-B75D-75D6333CC696}"/>
              </a:ext>
            </a:extLst>
          </p:cNvPr>
          <p:cNvPicPr>
            <a:picLocks noChangeAspect="1"/>
          </p:cNvPicPr>
          <p:nvPr/>
        </p:nvPicPr>
        <p:blipFill>
          <a:blip r:embed="rId12"/>
          <a:stretch>
            <a:fillRect/>
          </a:stretch>
        </p:blipFill>
        <p:spPr>
          <a:xfrm>
            <a:off x="388261" y="3132124"/>
            <a:ext cx="4502783" cy="2066115"/>
          </a:xfrm>
          <a:prstGeom prst="rect">
            <a:avLst/>
          </a:prstGeom>
        </p:spPr>
      </p:pic>
      <p:sp>
        <p:nvSpPr>
          <p:cNvPr id="19" name="Šipka: zahnutá doleva 18">
            <a:extLst>
              <a:ext uri="{FF2B5EF4-FFF2-40B4-BE49-F238E27FC236}">
                <a16:creationId xmlns:a16="http://schemas.microsoft.com/office/drawing/2014/main" id="{67A0D121-05A1-4BDA-A3DE-8C67949CB965}"/>
              </a:ext>
            </a:extLst>
          </p:cNvPr>
          <p:cNvSpPr/>
          <p:nvPr/>
        </p:nvSpPr>
        <p:spPr bwMode="auto">
          <a:xfrm rot="1778384">
            <a:off x="9931681" y="4966605"/>
            <a:ext cx="733111" cy="750770"/>
          </a:xfrm>
          <a:prstGeom prst="curved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0" name="Šipka: doleva 19">
            <a:extLst>
              <a:ext uri="{FF2B5EF4-FFF2-40B4-BE49-F238E27FC236}">
                <a16:creationId xmlns:a16="http://schemas.microsoft.com/office/drawing/2014/main" id="{18251461-7319-4BF5-9DED-C8442C1A8E74}"/>
              </a:ext>
            </a:extLst>
          </p:cNvPr>
          <p:cNvSpPr/>
          <p:nvPr/>
        </p:nvSpPr>
        <p:spPr bwMode="auto">
          <a:xfrm>
            <a:off x="4515658" y="4861355"/>
            <a:ext cx="750771" cy="336884"/>
          </a:xfrm>
          <a:prstGeom prst="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22" name="Obrázek 21">
            <a:extLst>
              <a:ext uri="{FF2B5EF4-FFF2-40B4-BE49-F238E27FC236}">
                <a16:creationId xmlns:a16="http://schemas.microsoft.com/office/drawing/2014/main" id="{5E6B7393-156F-4460-814D-E13B54BA9DE2}"/>
              </a:ext>
            </a:extLst>
          </p:cNvPr>
          <p:cNvPicPr>
            <a:picLocks noChangeAspect="1"/>
          </p:cNvPicPr>
          <p:nvPr/>
        </p:nvPicPr>
        <p:blipFill>
          <a:blip r:embed="rId13"/>
          <a:stretch>
            <a:fillRect/>
          </a:stretch>
        </p:blipFill>
        <p:spPr>
          <a:xfrm>
            <a:off x="2758134" y="5326825"/>
            <a:ext cx="5146236" cy="1169875"/>
          </a:xfrm>
          <a:prstGeom prst="rect">
            <a:avLst/>
          </a:prstGeom>
        </p:spPr>
      </p:pic>
      <p:sp>
        <p:nvSpPr>
          <p:cNvPr id="23" name="Šipka: zahnutá nahoru 22">
            <a:extLst>
              <a:ext uri="{FF2B5EF4-FFF2-40B4-BE49-F238E27FC236}">
                <a16:creationId xmlns:a16="http://schemas.microsoft.com/office/drawing/2014/main" id="{DD41DC9D-E96F-4657-84D8-582EC43EB0F8}"/>
              </a:ext>
            </a:extLst>
          </p:cNvPr>
          <p:cNvSpPr/>
          <p:nvPr/>
        </p:nvSpPr>
        <p:spPr bwMode="auto">
          <a:xfrm rot="3670532">
            <a:off x="1816100" y="5422900"/>
            <a:ext cx="736600" cy="660400"/>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423860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4" name="Obrázek 3">
            <a:extLst>
              <a:ext uri="{FF2B5EF4-FFF2-40B4-BE49-F238E27FC236}">
                <a16:creationId xmlns:a16="http://schemas.microsoft.com/office/drawing/2014/main" id="{A0237EE9-9E34-4EBC-BC8D-05378FF11B83}"/>
              </a:ext>
            </a:extLst>
          </p:cNvPr>
          <p:cNvPicPr>
            <a:picLocks noChangeAspect="1"/>
          </p:cNvPicPr>
          <p:nvPr/>
        </p:nvPicPr>
        <p:blipFill>
          <a:blip r:embed="rId2"/>
          <a:stretch>
            <a:fillRect/>
          </a:stretch>
        </p:blipFill>
        <p:spPr>
          <a:xfrm>
            <a:off x="414000" y="378000"/>
            <a:ext cx="5505450" cy="571500"/>
          </a:xfrm>
          <a:prstGeom prst="rect">
            <a:avLst/>
          </a:prstGeom>
          <a:ln>
            <a:solidFill>
              <a:schemeClr val="accent6">
                <a:lumMod val="60000"/>
                <a:lumOff val="40000"/>
              </a:schemeClr>
            </a:solidFill>
          </a:ln>
        </p:spPr>
      </p:pic>
      <p:pic>
        <p:nvPicPr>
          <p:cNvPr id="6" name="Obrázek 5">
            <a:extLst>
              <a:ext uri="{FF2B5EF4-FFF2-40B4-BE49-F238E27FC236}">
                <a16:creationId xmlns:a16="http://schemas.microsoft.com/office/drawing/2014/main" id="{5E4DBF1A-A711-4A7D-9DBC-5CE44F40FF0B}"/>
              </a:ext>
            </a:extLst>
          </p:cNvPr>
          <p:cNvPicPr>
            <a:picLocks noChangeAspect="1"/>
          </p:cNvPicPr>
          <p:nvPr/>
        </p:nvPicPr>
        <p:blipFill>
          <a:blip r:embed="rId3"/>
          <a:stretch>
            <a:fillRect/>
          </a:stretch>
        </p:blipFill>
        <p:spPr>
          <a:xfrm>
            <a:off x="540000" y="1220787"/>
            <a:ext cx="5250128" cy="2563813"/>
          </a:xfrm>
          <a:prstGeom prst="rect">
            <a:avLst/>
          </a:prstGeom>
        </p:spPr>
      </p:pic>
      <p:pic>
        <p:nvPicPr>
          <p:cNvPr id="8" name="Obrázek 7">
            <a:extLst>
              <a:ext uri="{FF2B5EF4-FFF2-40B4-BE49-F238E27FC236}">
                <a16:creationId xmlns:a16="http://schemas.microsoft.com/office/drawing/2014/main" id="{BC58C79A-5B78-41F6-809B-63B4A058D3C1}"/>
              </a:ext>
            </a:extLst>
          </p:cNvPr>
          <p:cNvPicPr>
            <a:picLocks noChangeAspect="1"/>
          </p:cNvPicPr>
          <p:nvPr/>
        </p:nvPicPr>
        <p:blipFill>
          <a:blip r:embed="rId4"/>
          <a:stretch>
            <a:fillRect/>
          </a:stretch>
        </p:blipFill>
        <p:spPr>
          <a:xfrm>
            <a:off x="605016" y="3958876"/>
            <a:ext cx="5250127" cy="2044217"/>
          </a:xfrm>
          <a:prstGeom prst="rect">
            <a:avLst/>
          </a:prstGeom>
        </p:spPr>
      </p:pic>
      <p:pic>
        <p:nvPicPr>
          <p:cNvPr id="3074" name="Picture 2" descr="Anestetika » Medixa.org">
            <a:extLst>
              <a:ext uri="{FF2B5EF4-FFF2-40B4-BE49-F238E27FC236}">
                <a16:creationId xmlns:a16="http://schemas.microsoft.com/office/drawing/2014/main" id="{094362CE-CE87-4357-ACCA-B2437AC5D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058824"/>
            <a:ext cx="3124200" cy="16065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og | klinika Top Moravia Health">
            <a:extLst>
              <a:ext uri="{FF2B5EF4-FFF2-40B4-BE49-F238E27FC236}">
                <a16:creationId xmlns:a16="http://schemas.microsoft.com/office/drawing/2014/main" id="{41151FED-074E-48DD-AB1D-1A5B73544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3117" y="4058825"/>
            <a:ext cx="2677583" cy="160655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A14C924B-C7AE-40BA-877C-E181DE95AE8F}"/>
              </a:ext>
            </a:extLst>
          </p:cNvPr>
          <p:cNvPicPr>
            <a:picLocks noChangeAspect="1"/>
          </p:cNvPicPr>
          <p:nvPr/>
        </p:nvPicPr>
        <p:blipFill>
          <a:blip r:embed="rId7"/>
          <a:stretch>
            <a:fillRect/>
          </a:stretch>
        </p:blipFill>
        <p:spPr>
          <a:xfrm>
            <a:off x="6096000" y="484949"/>
            <a:ext cx="3977748" cy="2401229"/>
          </a:xfrm>
          <a:prstGeom prst="rect">
            <a:avLst/>
          </a:prstGeom>
        </p:spPr>
      </p:pic>
      <p:pic>
        <p:nvPicPr>
          <p:cNvPr id="12" name="Obrázek 11">
            <a:extLst>
              <a:ext uri="{FF2B5EF4-FFF2-40B4-BE49-F238E27FC236}">
                <a16:creationId xmlns:a16="http://schemas.microsoft.com/office/drawing/2014/main" id="{5D6C3F0F-BC00-4A29-A537-DD9457FD9C36}"/>
              </a:ext>
            </a:extLst>
          </p:cNvPr>
          <p:cNvPicPr>
            <a:picLocks noChangeAspect="1"/>
          </p:cNvPicPr>
          <p:nvPr/>
        </p:nvPicPr>
        <p:blipFill>
          <a:blip r:embed="rId8"/>
          <a:stretch>
            <a:fillRect/>
          </a:stretch>
        </p:blipFill>
        <p:spPr>
          <a:xfrm>
            <a:off x="10150836" y="1834241"/>
            <a:ext cx="1859864" cy="1051937"/>
          </a:xfrm>
          <a:prstGeom prst="rect">
            <a:avLst/>
          </a:prstGeom>
        </p:spPr>
      </p:pic>
      <p:pic>
        <p:nvPicPr>
          <p:cNvPr id="14" name="Obrázek 13">
            <a:extLst>
              <a:ext uri="{FF2B5EF4-FFF2-40B4-BE49-F238E27FC236}">
                <a16:creationId xmlns:a16="http://schemas.microsoft.com/office/drawing/2014/main" id="{CEE47610-266D-487C-A885-471647B6B527}"/>
              </a:ext>
            </a:extLst>
          </p:cNvPr>
          <p:cNvPicPr>
            <a:picLocks noChangeAspect="1"/>
          </p:cNvPicPr>
          <p:nvPr/>
        </p:nvPicPr>
        <p:blipFill>
          <a:blip r:embed="rId9"/>
          <a:stretch>
            <a:fillRect/>
          </a:stretch>
        </p:blipFill>
        <p:spPr>
          <a:xfrm>
            <a:off x="10342079" y="484949"/>
            <a:ext cx="1477378" cy="1307564"/>
          </a:xfrm>
          <a:prstGeom prst="rect">
            <a:avLst/>
          </a:prstGeom>
        </p:spPr>
      </p:pic>
      <p:pic>
        <p:nvPicPr>
          <p:cNvPr id="16" name="Obrázek 15">
            <a:extLst>
              <a:ext uri="{FF2B5EF4-FFF2-40B4-BE49-F238E27FC236}">
                <a16:creationId xmlns:a16="http://schemas.microsoft.com/office/drawing/2014/main" id="{93D26F78-9FF1-4946-91BC-74F7495E18F8}"/>
              </a:ext>
            </a:extLst>
          </p:cNvPr>
          <p:cNvPicPr>
            <a:picLocks noChangeAspect="1"/>
          </p:cNvPicPr>
          <p:nvPr/>
        </p:nvPicPr>
        <p:blipFill>
          <a:blip r:embed="rId10"/>
          <a:stretch>
            <a:fillRect/>
          </a:stretch>
        </p:blipFill>
        <p:spPr>
          <a:xfrm>
            <a:off x="6096000" y="3070622"/>
            <a:ext cx="5183290" cy="803758"/>
          </a:xfrm>
          <a:prstGeom prst="rect">
            <a:avLst/>
          </a:prstGeom>
        </p:spPr>
      </p:pic>
    </p:spTree>
    <p:extLst>
      <p:ext uri="{BB962C8B-B14F-4D97-AF65-F5344CB8AC3E}">
        <p14:creationId xmlns:p14="http://schemas.microsoft.com/office/powerpoint/2010/main" val="305254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pic>
        <p:nvPicPr>
          <p:cNvPr id="4" name="Obrázek 3">
            <a:extLst>
              <a:ext uri="{FF2B5EF4-FFF2-40B4-BE49-F238E27FC236}">
                <a16:creationId xmlns:a16="http://schemas.microsoft.com/office/drawing/2014/main" id="{3C1B5188-98B9-4AC0-B276-CCCB69926C59}"/>
              </a:ext>
            </a:extLst>
          </p:cNvPr>
          <p:cNvPicPr>
            <a:picLocks noChangeAspect="1"/>
          </p:cNvPicPr>
          <p:nvPr/>
        </p:nvPicPr>
        <p:blipFill>
          <a:blip r:embed="rId2"/>
          <a:stretch>
            <a:fillRect/>
          </a:stretch>
        </p:blipFill>
        <p:spPr>
          <a:xfrm>
            <a:off x="309562" y="223837"/>
            <a:ext cx="6619875" cy="4429125"/>
          </a:xfrm>
          <a:prstGeom prst="rect">
            <a:avLst/>
          </a:prstGeom>
        </p:spPr>
      </p:pic>
      <p:pic>
        <p:nvPicPr>
          <p:cNvPr id="6" name="Obrázek 5">
            <a:extLst>
              <a:ext uri="{FF2B5EF4-FFF2-40B4-BE49-F238E27FC236}">
                <a16:creationId xmlns:a16="http://schemas.microsoft.com/office/drawing/2014/main" id="{B004F6A9-1088-421D-8B67-29FE35968988}"/>
              </a:ext>
            </a:extLst>
          </p:cNvPr>
          <p:cNvPicPr>
            <a:picLocks noChangeAspect="1"/>
          </p:cNvPicPr>
          <p:nvPr/>
        </p:nvPicPr>
        <p:blipFill>
          <a:blip r:embed="rId3"/>
          <a:stretch>
            <a:fillRect/>
          </a:stretch>
        </p:blipFill>
        <p:spPr>
          <a:xfrm>
            <a:off x="7073900" y="223837"/>
            <a:ext cx="4652962" cy="2933086"/>
          </a:xfrm>
          <a:prstGeom prst="rect">
            <a:avLst/>
          </a:prstGeom>
        </p:spPr>
      </p:pic>
      <p:pic>
        <p:nvPicPr>
          <p:cNvPr id="8" name="Obrázek 7">
            <a:extLst>
              <a:ext uri="{FF2B5EF4-FFF2-40B4-BE49-F238E27FC236}">
                <a16:creationId xmlns:a16="http://schemas.microsoft.com/office/drawing/2014/main" id="{16E6C06A-3EA2-4EAE-9B4A-CDD93C6EDA48}"/>
              </a:ext>
            </a:extLst>
          </p:cNvPr>
          <p:cNvPicPr>
            <a:picLocks noChangeAspect="1"/>
          </p:cNvPicPr>
          <p:nvPr/>
        </p:nvPicPr>
        <p:blipFill>
          <a:blip r:embed="rId4"/>
          <a:stretch>
            <a:fillRect/>
          </a:stretch>
        </p:blipFill>
        <p:spPr>
          <a:xfrm>
            <a:off x="1524000" y="4729462"/>
            <a:ext cx="3211175" cy="1904701"/>
          </a:xfrm>
          <a:prstGeom prst="rect">
            <a:avLst/>
          </a:prstGeom>
        </p:spPr>
      </p:pic>
      <p:pic>
        <p:nvPicPr>
          <p:cNvPr id="10" name="Obrázek 9">
            <a:extLst>
              <a:ext uri="{FF2B5EF4-FFF2-40B4-BE49-F238E27FC236}">
                <a16:creationId xmlns:a16="http://schemas.microsoft.com/office/drawing/2014/main" id="{CF93986C-8124-4228-B621-4F36D4314285}"/>
              </a:ext>
            </a:extLst>
          </p:cNvPr>
          <p:cNvPicPr>
            <a:picLocks noChangeAspect="1"/>
          </p:cNvPicPr>
          <p:nvPr/>
        </p:nvPicPr>
        <p:blipFill>
          <a:blip r:embed="rId5"/>
          <a:stretch>
            <a:fillRect/>
          </a:stretch>
        </p:blipFill>
        <p:spPr>
          <a:xfrm>
            <a:off x="4730412" y="4781699"/>
            <a:ext cx="5937588" cy="1800225"/>
          </a:xfrm>
          <a:prstGeom prst="rect">
            <a:avLst/>
          </a:prstGeom>
        </p:spPr>
      </p:pic>
      <p:pic>
        <p:nvPicPr>
          <p:cNvPr id="12" name="Obrázek 11">
            <a:extLst>
              <a:ext uri="{FF2B5EF4-FFF2-40B4-BE49-F238E27FC236}">
                <a16:creationId xmlns:a16="http://schemas.microsoft.com/office/drawing/2014/main" id="{D95C28FB-C2E6-43B2-B4BB-1736406CCB4E}"/>
              </a:ext>
            </a:extLst>
          </p:cNvPr>
          <p:cNvPicPr>
            <a:picLocks noChangeAspect="1"/>
          </p:cNvPicPr>
          <p:nvPr/>
        </p:nvPicPr>
        <p:blipFill>
          <a:blip r:embed="rId6"/>
          <a:stretch>
            <a:fillRect/>
          </a:stretch>
        </p:blipFill>
        <p:spPr>
          <a:xfrm>
            <a:off x="6667500" y="3353635"/>
            <a:ext cx="1830387" cy="1231351"/>
          </a:xfrm>
          <a:prstGeom prst="rect">
            <a:avLst/>
          </a:prstGeom>
        </p:spPr>
      </p:pic>
      <p:pic>
        <p:nvPicPr>
          <p:cNvPr id="14" name="Obrázek 13">
            <a:extLst>
              <a:ext uri="{FF2B5EF4-FFF2-40B4-BE49-F238E27FC236}">
                <a16:creationId xmlns:a16="http://schemas.microsoft.com/office/drawing/2014/main" id="{65E77086-A3C9-4327-8D85-00438CD1A150}"/>
              </a:ext>
            </a:extLst>
          </p:cNvPr>
          <p:cNvPicPr>
            <a:picLocks noChangeAspect="1"/>
          </p:cNvPicPr>
          <p:nvPr/>
        </p:nvPicPr>
        <p:blipFill>
          <a:blip r:embed="rId7"/>
          <a:stretch>
            <a:fillRect/>
          </a:stretch>
        </p:blipFill>
        <p:spPr>
          <a:xfrm>
            <a:off x="8838574" y="3336205"/>
            <a:ext cx="1231557" cy="1248781"/>
          </a:xfrm>
          <a:prstGeom prst="rect">
            <a:avLst/>
          </a:prstGeom>
        </p:spPr>
      </p:pic>
      <p:pic>
        <p:nvPicPr>
          <p:cNvPr id="16" name="Obrázek 15">
            <a:extLst>
              <a:ext uri="{FF2B5EF4-FFF2-40B4-BE49-F238E27FC236}">
                <a16:creationId xmlns:a16="http://schemas.microsoft.com/office/drawing/2014/main" id="{D7B6BBAF-65CA-4026-AAA5-B2177F1AFC55}"/>
              </a:ext>
            </a:extLst>
          </p:cNvPr>
          <p:cNvPicPr>
            <a:picLocks noChangeAspect="1"/>
          </p:cNvPicPr>
          <p:nvPr/>
        </p:nvPicPr>
        <p:blipFill>
          <a:blip r:embed="rId8"/>
          <a:stretch>
            <a:fillRect/>
          </a:stretch>
        </p:blipFill>
        <p:spPr>
          <a:xfrm>
            <a:off x="10407025" y="3317306"/>
            <a:ext cx="1231558" cy="1300456"/>
          </a:xfrm>
          <a:prstGeom prst="rect">
            <a:avLst/>
          </a:prstGeom>
        </p:spPr>
      </p:pic>
    </p:spTree>
    <p:extLst>
      <p:ext uri="{BB962C8B-B14F-4D97-AF65-F5344CB8AC3E}">
        <p14:creationId xmlns:p14="http://schemas.microsoft.com/office/powerpoint/2010/main" val="331243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pic>
        <p:nvPicPr>
          <p:cNvPr id="6" name="Obrázek 5">
            <a:extLst>
              <a:ext uri="{FF2B5EF4-FFF2-40B4-BE49-F238E27FC236}">
                <a16:creationId xmlns:a16="http://schemas.microsoft.com/office/drawing/2014/main" id="{51126E46-307D-42E0-B2AD-19CB02F2A185}"/>
              </a:ext>
            </a:extLst>
          </p:cNvPr>
          <p:cNvPicPr>
            <a:picLocks noChangeAspect="1"/>
          </p:cNvPicPr>
          <p:nvPr/>
        </p:nvPicPr>
        <p:blipFill>
          <a:blip r:embed="rId2"/>
          <a:stretch>
            <a:fillRect/>
          </a:stretch>
        </p:blipFill>
        <p:spPr>
          <a:xfrm>
            <a:off x="190500" y="277813"/>
            <a:ext cx="5791200" cy="3886654"/>
          </a:xfrm>
          <a:prstGeom prst="rect">
            <a:avLst/>
          </a:prstGeom>
        </p:spPr>
      </p:pic>
      <p:pic>
        <p:nvPicPr>
          <p:cNvPr id="8" name="Obrázek 7">
            <a:extLst>
              <a:ext uri="{FF2B5EF4-FFF2-40B4-BE49-F238E27FC236}">
                <a16:creationId xmlns:a16="http://schemas.microsoft.com/office/drawing/2014/main" id="{4A67276A-2232-4020-9F6E-BD45235A6832}"/>
              </a:ext>
            </a:extLst>
          </p:cNvPr>
          <p:cNvPicPr>
            <a:picLocks noChangeAspect="1"/>
          </p:cNvPicPr>
          <p:nvPr/>
        </p:nvPicPr>
        <p:blipFill>
          <a:blip r:embed="rId3"/>
          <a:stretch>
            <a:fillRect/>
          </a:stretch>
        </p:blipFill>
        <p:spPr>
          <a:xfrm>
            <a:off x="6411912" y="277813"/>
            <a:ext cx="5475244" cy="2960687"/>
          </a:xfrm>
          <a:prstGeom prst="rect">
            <a:avLst/>
          </a:prstGeom>
        </p:spPr>
      </p:pic>
      <p:pic>
        <p:nvPicPr>
          <p:cNvPr id="10" name="Obrázek 9">
            <a:extLst>
              <a:ext uri="{FF2B5EF4-FFF2-40B4-BE49-F238E27FC236}">
                <a16:creationId xmlns:a16="http://schemas.microsoft.com/office/drawing/2014/main" id="{56553F31-3ADA-4078-9060-0425C6308533}"/>
              </a:ext>
            </a:extLst>
          </p:cNvPr>
          <p:cNvPicPr>
            <a:picLocks noChangeAspect="1"/>
          </p:cNvPicPr>
          <p:nvPr/>
        </p:nvPicPr>
        <p:blipFill>
          <a:blip r:embed="rId4"/>
          <a:stretch>
            <a:fillRect/>
          </a:stretch>
        </p:blipFill>
        <p:spPr>
          <a:xfrm>
            <a:off x="977900" y="4415429"/>
            <a:ext cx="4703762" cy="2164758"/>
          </a:xfrm>
          <a:prstGeom prst="rect">
            <a:avLst/>
          </a:prstGeom>
        </p:spPr>
      </p:pic>
      <p:pic>
        <p:nvPicPr>
          <p:cNvPr id="12" name="Obrázek 11">
            <a:extLst>
              <a:ext uri="{FF2B5EF4-FFF2-40B4-BE49-F238E27FC236}">
                <a16:creationId xmlns:a16="http://schemas.microsoft.com/office/drawing/2014/main" id="{27223155-BAB8-4704-9F7F-2B18615E87F0}"/>
              </a:ext>
            </a:extLst>
          </p:cNvPr>
          <p:cNvPicPr>
            <a:picLocks noChangeAspect="1"/>
          </p:cNvPicPr>
          <p:nvPr/>
        </p:nvPicPr>
        <p:blipFill>
          <a:blip r:embed="rId5"/>
          <a:stretch>
            <a:fillRect/>
          </a:stretch>
        </p:blipFill>
        <p:spPr>
          <a:xfrm>
            <a:off x="6210302" y="3308427"/>
            <a:ext cx="5003798" cy="1182918"/>
          </a:xfrm>
          <a:prstGeom prst="rect">
            <a:avLst/>
          </a:prstGeom>
        </p:spPr>
      </p:pic>
      <p:pic>
        <p:nvPicPr>
          <p:cNvPr id="16" name="Obrázek 15">
            <a:extLst>
              <a:ext uri="{FF2B5EF4-FFF2-40B4-BE49-F238E27FC236}">
                <a16:creationId xmlns:a16="http://schemas.microsoft.com/office/drawing/2014/main" id="{AA2CF95D-2949-46FD-8941-72A754D9A639}"/>
              </a:ext>
            </a:extLst>
          </p:cNvPr>
          <p:cNvPicPr>
            <a:picLocks noChangeAspect="1"/>
          </p:cNvPicPr>
          <p:nvPr/>
        </p:nvPicPr>
        <p:blipFill>
          <a:blip r:embed="rId6"/>
          <a:stretch>
            <a:fillRect/>
          </a:stretch>
        </p:blipFill>
        <p:spPr>
          <a:xfrm>
            <a:off x="6210302" y="4514989"/>
            <a:ext cx="4584698" cy="2188051"/>
          </a:xfrm>
          <a:prstGeom prst="rect">
            <a:avLst/>
          </a:prstGeom>
        </p:spPr>
      </p:pic>
    </p:spTree>
    <p:extLst>
      <p:ext uri="{BB962C8B-B14F-4D97-AF65-F5344CB8AC3E}">
        <p14:creationId xmlns:p14="http://schemas.microsoft.com/office/powerpoint/2010/main" val="331206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pic>
        <p:nvPicPr>
          <p:cNvPr id="4" name="Obrázek 3">
            <a:extLst>
              <a:ext uri="{FF2B5EF4-FFF2-40B4-BE49-F238E27FC236}">
                <a16:creationId xmlns:a16="http://schemas.microsoft.com/office/drawing/2014/main" id="{6A57A915-F4D1-4C06-8173-F715852F9C86}"/>
              </a:ext>
            </a:extLst>
          </p:cNvPr>
          <p:cNvPicPr>
            <a:picLocks noChangeAspect="1"/>
          </p:cNvPicPr>
          <p:nvPr/>
        </p:nvPicPr>
        <p:blipFill>
          <a:blip r:embed="rId2"/>
          <a:stretch>
            <a:fillRect/>
          </a:stretch>
        </p:blipFill>
        <p:spPr>
          <a:xfrm>
            <a:off x="185400" y="378000"/>
            <a:ext cx="6486525" cy="3914775"/>
          </a:xfrm>
          <a:prstGeom prst="rect">
            <a:avLst/>
          </a:prstGeom>
        </p:spPr>
      </p:pic>
      <p:pic>
        <p:nvPicPr>
          <p:cNvPr id="6" name="Obrázek 5">
            <a:extLst>
              <a:ext uri="{FF2B5EF4-FFF2-40B4-BE49-F238E27FC236}">
                <a16:creationId xmlns:a16="http://schemas.microsoft.com/office/drawing/2014/main" id="{6D269851-E3CE-48A5-9244-43487ED58364}"/>
              </a:ext>
            </a:extLst>
          </p:cNvPr>
          <p:cNvPicPr>
            <a:picLocks noChangeAspect="1"/>
          </p:cNvPicPr>
          <p:nvPr/>
        </p:nvPicPr>
        <p:blipFill>
          <a:blip r:embed="rId3"/>
          <a:stretch>
            <a:fillRect/>
          </a:stretch>
        </p:blipFill>
        <p:spPr>
          <a:xfrm>
            <a:off x="6900525" y="378000"/>
            <a:ext cx="4973975" cy="2840362"/>
          </a:xfrm>
          <a:prstGeom prst="rect">
            <a:avLst/>
          </a:prstGeom>
        </p:spPr>
      </p:pic>
      <p:pic>
        <p:nvPicPr>
          <p:cNvPr id="8" name="Obrázek 7">
            <a:extLst>
              <a:ext uri="{FF2B5EF4-FFF2-40B4-BE49-F238E27FC236}">
                <a16:creationId xmlns:a16="http://schemas.microsoft.com/office/drawing/2014/main" id="{1A74E77C-5359-4CE3-8C88-A1F11CDE0B3A}"/>
              </a:ext>
            </a:extLst>
          </p:cNvPr>
          <p:cNvPicPr>
            <a:picLocks noChangeAspect="1"/>
          </p:cNvPicPr>
          <p:nvPr/>
        </p:nvPicPr>
        <p:blipFill>
          <a:blip r:embed="rId4"/>
          <a:stretch>
            <a:fillRect/>
          </a:stretch>
        </p:blipFill>
        <p:spPr>
          <a:xfrm>
            <a:off x="772137" y="4376414"/>
            <a:ext cx="3747475" cy="2052637"/>
          </a:xfrm>
          <a:prstGeom prst="rect">
            <a:avLst/>
          </a:prstGeom>
        </p:spPr>
      </p:pic>
      <p:pic>
        <p:nvPicPr>
          <p:cNvPr id="10" name="Obrázek 9">
            <a:extLst>
              <a:ext uri="{FF2B5EF4-FFF2-40B4-BE49-F238E27FC236}">
                <a16:creationId xmlns:a16="http://schemas.microsoft.com/office/drawing/2014/main" id="{AAB3393E-A4BF-4AC2-A462-8C42D7938E3C}"/>
              </a:ext>
            </a:extLst>
          </p:cNvPr>
          <p:cNvPicPr>
            <a:picLocks noChangeAspect="1"/>
          </p:cNvPicPr>
          <p:nvPr/>
        </p:nvPicPr>
        <p:blipFill>
          <a:blip r:embed="rId5"/>
          <a:stretch>
            <a:fillRect/>
          </a:stretch>
        </p:blipFill>
        <p:spPr>
          <a:xfrm>
            <a:off x="4674549" y="4370872"/>
            <a:ext cx="5177009" cy="2052638"/>
          </a:xfrm>
          <a:prstGeom prst="rect">
            <a:avLst/>
          </a:prstGeom>
        </p:spPr>
      </p:pic>
      <p:pic>
        <p:nvPicPr>
          <p:cNvPr id="12" name="Obrázek 11">
            <a:extLst>
              <a:ext uri="{FF2B5EF4-FFF2-40B4-BE49-F238E27FC236}">
                <a16:creationId xmlns:a16="http://schemas.microsoft.com/office/drawing/2014/main" id="{34E203FC-4FC5-40B5-9B32-92B1230C845E}"/>
              </a:ext>
            </a:extLst>
          </p:cNvPr>
          <p:cNvPicPr>
            <a:picLocks noChangeAspect="1"/>
          </p:cNvPicPr>
          <p:nvPr/>
        </p:nvPicPr>
        <p:blipFill>
          <a:blip r:embed="rId6"/>
          <a:stretch>
            <a:fillRect/>
          </a:stretch>
        </p:blipFill>
        <p:spPr>
          <a:xfrm>
            <a:off x="10147445" y="2792511"/>
            <a:ext cx="1855787" cy="1272978"/>
          </a:xfrm>
          <a:prstGeom prst="rect">
            <a:avLst/>
          </a:prstGeom>
        </p:spPr>
      </p:pic>
      <p:pic>
        <p:nvPicPr>
          <p:cNvPr id="14" name="Obrázek 13">
            <a:extLst>
              <a:ext uri="{FF2B5EF4-FFF2-40B4-BE49-F238E27FC236}">
                <a16:creationId xmlns:a16="http://schemas.microsoft.com/office/drawing/2014/main" id="{3B2ABA5A-88A9-4C42-A03D-3A1EF7DAC0CE}"/>
              </a:ext>
            </a:extLst>
          </p:cNvPr>
          <p:cNvPicPr>
            <a:picLocks noChangeAspect="1"/>
          </p:cNvPicPr>
          <p:nvPr/>
        </p:nvPicPr>
        <p:blipFill>
          <a:blip r:embed="rId7"/>
          <a:stretch>
            <a:fillRect/>
          </a:stretch>
        </p:blipFill>
        <p:spPr>
          <a:xfrm>
            <a:off x="9998220" y="4345422"/>
            <a:ext cx="2005012" cy="1928812"/>
          </a:xfrm>
          <a:prstGeom prst="rect">
            <a:avLst/>
          </a:prstGeom>
        </p:spPr>
      </p:pic>
      <p:pic>
        <p:nvPicPr>
          <p:cNvPr id="4098" name="Picture 2" descr="Penicilin – objev, vývoj a využití | Zdravě.cz">
            <a:extLst>
              <a:ext uri="{FF2B5EF4-FFF2-40B4-BE49-F238E27FC236}">
                <a16:creationId xmlns:a16="http://schemas.microsoft.com/office/drawing/2014/main" id="{7458882C-26AF-45BC-9774-0E86F304B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1998" y="3334603"/>
            <a:ext cx="1323975" cy="89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61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0ABE644-31D0-4D13-A5B3-D2293A55DA7A}"/>
              </a:ext>
            </a:extLst>
          </p:cNvPr>
          <p:cNvSpPr txBox="1"/>
          <p:nvPr/>
        </p:nvSpPr>
        <p:spPr>
          <a:xfrm>
            <a:off x="256800" y="84494"/>
            <a:ext cx="11935200" cy="6689011"/>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cs-CZ" sz="1800" dirty="0">
                <a:latin typeface="+mn-lt"/>
              </a:rPr>
              <a:t>Analeptika = povzbuzují základní životní funkce organismu</a:t>
            </a:r>
          </a:p>
          <a:p>
            <a:pPr marL="285750" indent="-285750" algn="l">
              <a:lnSpc>
                <a:spcPct val="150000"/>
              </a:lnSpc>
              <a:buFont typeface="Arial" panose="020B0604020202020204" pitchFamily="34" charset="0"/>
              <a:buChar char="•"/>
            </a:pPr>
            <a:r>
              <a:rPr lang="cs-CZ" sz="1800" dirty="0">
                <a:latin typeface="+mn-lt"/>
              </a:rPr>
              <a:t>Spasmolytika = uvolňují křeče hladkého svalstva (papaverin, atropin)</a:t>
            </a:r>
          </a:p>
          <a:p>
            <a:pPr marL="285750" indent="-285750" algn="l">
              <a:lnSpc>
                <a:spcPct val="150000"/>
              </a:lnSpc>
              <a:buFont typeface="Arial" panose="020B0604020202020204" pitchFamily="34" charset="0"/>
              <a:buChar char="•"/>
            </a:pPr>
            <a:r>
              <a:rPr lang="cs-CZ" sz="1800" dirty="0">
                <a:latin typeface="+mn-lt"/>
              </a:rPr>
              <a:t>Antiepileptika = látky tlumící projevy epilepsie</a:t>
            </a:r>
          </a:p>
          <a:p>
            <a:pPr marL="285750" indent="-285750" algn="l">
              <a:lnSpc>
                <a:spcPct val="150000"/>
              </a:lnSpc>
              <a:buFont typeface="Arial" panose="020B0604020202020204" pitchFamily="34" charset="0"/>
              <a:buChar char="•"/>
            </a:pPr>
            <a:r>
              <a:rPr lang="cs-CZ" sz="1800" dirty="0" err="1">
                <a:latin typeface="+mn-lt"/>
              </a:rPr>
              <a:t>Antiparkinsonika</a:t>
            </a:r>
            <a:r>
              <a:rPr lang="cs-CZ" sz="1800" dirty="0">
                <a:latin typeface="+mn-lt"/>
              </a:rPr>
              <a:t> </a:t>
            </a:r>
          </a:p>
          <a:p>
            <a:pPr marL="285750" indent="-285750" algn="l">
              <a:lnSpc>
                <a:spcPct val="150000"/>
              </a:lnSpc>
              <a:buFont typeface="Arial" panose="020B0604020202020204" pitchFamily="34" charset="0"/>
              <a:buChar char="•"/>
            </a:pPr>
            <a:r>
              <a:rPr lang="cs-CZ" sz="1800" dirty="0" err="1">
                <a:latin typeface="+mn-lt"/>
              </a:rPr>
              <a:t>Psychotimulancia</a:t>
            </a:r>
            <a:r>
              <a:rPr lang="cs-CZ" sz="1800" dirty="0">
                <a:latin typeface="+mn-lt"/>
              </a:rPr>
              <a:t> = látky snižující únavu a zrychluje myšlenkové pochody (kofein, amfetamin)</a:t>
            </a:r>
          </a:p>
          <a:p>
            <a:pPr marL="285750" indent="-285750" algn="l">
              <a:lnSpc>
                <a:spcPct val="150000"/>
              </a:lnSpc>
              <a:buFont typeface="Arial" panose="020B0604020202020204" pitchFamily="34" charset="0"/>
              <a:buChar char="•"/>
            </a:pPr>
            <a:r>
              <a:rPr lang="cs-CZ" sz="1800" dirty="0">
                <a:latin typeface="+mn-lt"/>
              </a:rPr>
              <a:t>Antidepresiva = látky potlačující stavy deprese, úzkosti</a:t>
            </a:r>
          </a:p>
          <a:p>
            <a:pPr marL="285750" indent="-285750" algn="l">
              <a:lnSpc>
                <a:spcPct val="150000"/>
              </a:lnSpc>
              <a:buFont typeface="Arial" panose="020B0604020202020204" pitchFamily="34" charset="0"/>
              <a:buChar char="•"/>
            </a:pPr>
            <a:r>
              <a:rPr lang="cs-CZ" sz="1800" dirty="0">
                <a:latin typeface="+mn-lt"/>
              </a:rPr>
              <a:t>Neuroleptika = látky působící při schizofrenii a mánii</a:t>
            </a:r>
          </a:p>
          <a:p>
            <a:pPr marL="285750" indent="-285750" algn="l">
              <a:lnSpc>
                <a:spcPct val="150000"/>
              </a:lnSpc>
              <a:buFont typeface="Arial" panose="020B0604020202020204" pitchFamily="34" charset="0"/>
              <a:buChar char="•"/>
            </a:pPr>
            <a:r>
              <a:rPr lang="cs-CZ" sz="1800" dirty="0">
                <a:latin typeface="+mn-lt"/>
              </a:rPr>
              <a:t>Látky působící na kardiovaskulární systém = kardiotonika (digitoxin), </a:t>
            </a:r>
            <a:r>
              <a:rPr lang="cs-CZ" sz="1800" dirty="0" err="1">
                <a:latin typeface="+mn-lt"/>
              </a:rPr>
              <a:t>antiarytmika</a:t>
            </a:r>
            <a:r>
              <a:rPr lang="cs-CZ" sz="1800" dirty="0">
                <a:latin typeface="+mn-lt"/>
              </a:rPr>
              <a:t> (lidokain), antikoagulační látky</a:t>
            </a:r>
          </a:p>
          <a:p>
            <a:pPr marL="285750" indent="-285750" algn="l">
              <a:lnSpc>
                <a:spcPct val="150000"/>
              </a:lnSpc>
              <a:buFont typeface="Arial" panose="020B0604020202020204" pitchFamily="34" charset="0"/>
              <a:buChar char="•"/>
            </a:pPr>
            <a:r>
              <a:rPr lang="cs-CZ" sz="1800" dirty="0" err="1">
                <a:latin typeface="+mn-lt"/>
              </a:rPr>
              <a:t>Antidiabetika</a:t>
            </a:r>
            <a:r>
              <a:rPr lang="cs-CZ" sz="1800" dirty="0">
                <a:latin typeface="+mn-lt"/>
              </a:rPr>
              <a:t> = léčba cukrovky</a:t>
            </a:r>
          </a:p>
          <a:p>
            <a:pPr marL="285750" indent="-285750" algn="l">
              <a:lnSpc>
                <a:spcPct val="150000"/>
              </a:lnSpc>
              <a:buFont typeface="Arial" panose="020B0604020202020204" pitchFamily="34" charset="0"/>
              <a:buChar char="•"/>
            </a:pPr>
            <a:r>
              <a:rPr lang="cs-CZ" sz="1800" dirty="0">
                <a:latin typeface="+mn-lt"/>
              </a:rPr>
              <a:t>Diuretika = látky zvyšující vylučování moči</a:t>
            </a:r>
          </a:p>
          <a:p>
            <a:pPr marL="285750" indent="-285750" algn="l">
              <a:lnSpc>
                <a:spcPct val="150000"/>
              </a:lnSpc>
              <a:buFont typeface="Arial" panose="020B0604020202020204" pitchFamily="34" charset="0"/>
              <a:buChar char="•"/>
            </a:pPr>
            <a:r>
              <a:rPr lang="cs-CZ" sz="1800" dirty="0">
                <a:latin typeface="+mn-lt"/>
              </a:rPr>
              <a:t>Antihistaminika = látky zmírňující projevy alergických reakcí</a:t>
            </a:r>
          </a:p>
          <a:p>
            <a:pPr marL="285750" indent="-285750" algn="l">
              <a:lnSpc>
                <a:spcPct val="150000"/>
              </a:lnSpc>
              <a:buFont typeface="Arial" panose="020B0604020202020204" pitchFamily="34" charset="0"/>
              <a:buChar char="•"/>
            </a:pPr>
            <a:r>
              <a:rPr lang="cs-CZ" sz="1800" dirty="0">
                <a:latin typeface="+mn-lt"/>
              </a:rPr>
              <a:t>Antiseptika = látky zabraňující otravě</a:t>
            </a:r>
          </a:p>
          <a:p>
            <a:pPr marL="285750" indent="-285750" algn="l">
              <a:lnSpc>
                <a:spcPct val="150000"/>
              </a:lnSpc>
              <a:buFont typeface="Arial" panose="020B0604020202020204" pitchFamily="34" charset="0"/>
              <a:buChar char="•"/>
            </a:pPr>
            <a:r>
              <a:rPr lang="cs-CZ" sz="1800" dirty="0">
                <a:latin typeface="+mn-lt"/>
              </a:rPr>
              <a:t>Antibiotika = ničí patogenní mikroorganismy (sacharidové, laktonové / </a:t>
            </a:r>
            <a:r>
              <a:rPr lang="cs-CZ" sz="1800" dirty="0" err="1">
                <a:latin typeface="+mn-lt"/>
              </a:rPr>
              <a:t>laktamové</a:t>
            </a:r>
            <a:r>
              <a:rPr lang="cs-CZ" sz="1800" dirty="0">
                <a:latin typeface="+mn-lt"/>
              </a:rPr>
              <a:t>, chinonové, peptidové, N-heterocykly, O-heterocykly, alicyklické/ alifatické/ aromatické, ostatní)</a:t>
            </a:r>
          </a:p>
          <a:p>
            <a:pPr marL="285750" indent="-285750" algn="l">
              <a:lnSpc>
                <a:spcPct val="150000"/>
              </a:lnSpc>
              <a:buFont typeface="Arial" panose="020B0604020202020204" pitchFamily="34" charset="0"/>
              <a:buChar char="•"/>
            </a:pPr>
            <a:r>
              <a:rPr lang="cs-CZ" sz="1800" dirty="0">
                <a:latin typeface="+mn-lt"/>
              </a:rPr>
              <a:t>Antivirotika</a:t>
            </a:r>
          </a:p>
          <a:p>
            <a:pPr marL="285750" indent="-285750" algn="l">
              <a:lnSpc>
                <a:spcPct val="150000"/>
              </a:lnSpc>
              <a:buFont typeface="Arial" panose="020B0604020202020204" pitchFamily="34" charset="0"/>
              <a:buChar char="•"/>
            </a:pPr>
            <a:r>
              <a:rPr lang="cs-CZ" sz="1800" dirty="0">
                <a:latin typeface="+mn-lt"/>
              </a:rPr>
              <a:t>….</a:t>
            </a:r>
          </a:p>
        </p:txBody>
      </p:sp>
      <p:pic>
        <p:nvPicPr>
          <p:cNvPr id="5122" name="Picture 2" descr="Léky proti bolesti | Laik - Léčba-bolesti.cz - nádorová bolest - léčba,  centra, poradna lékaře">
            <a:extLst>
              <a:ext uri="{FF2B5EF4-FFF2-40B4-BE49-F238E27FC236}">
                <a16:creationId xmlns:a16="http://schemas.microsoft.com/office/drawing/2014/main" id="{B6B87F1F-E444-43C5-8A7B-FFBC3802C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59913" y="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62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9631296-F1F2-4FD3-865E-16EAAC080AB1}"/>
              </a:ext>
            </a:extLst>
          </p:cNvPr>
          <p:cNvSpPr txBox="1"/>
          <p:nvPr/>
        </p:nvSpPr>
        <p:spPr>
          <a:xfrm>
            <a:off x="414000" y="534144"/>
            <a:ext cx="2024400" cy="523220"/>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l"/>
            <a:r>
              <a:rPr lang="cs-CZ" sz="2800" b="1" dirty="0">
                <a:latin typeface="+mn-lt"/>
              </a:rPr>
              <a:t>Kosmetika</a:t>
            </a:r>
          </a:p>
        </p:txBody>
      </p:sp>
      <p:sp>
        <p:nvSpPr>
          <p:cNvPr id="5" name="TextovéPole 4">
            <a:extLst>
              <a:ext uri="{FF2B5EF4-FFF2-40B4-BE49-F238E27FC236}">
                <a16:creationId xmlns:a16="http://schemas.microsoft.com/office/drawing/2014/main" id="{343AFBEC-A71F-4A66-9346-36E346F2607D}"/>
              </a:ext>
            </a:extLst>
          </p:cNvPr>
          <p:cNvSpPr txBox="1"/>
          <p:nvPr/>
        </p:nvSpPr>
        <p:spPr>
          <a:xfrm>
            <a:off x="2614275" y="718810"/>
            <a:ext cx="9472950" cy="338554"/>
          </a:xfrm>
          <a:prstGeom prst="rect">
            <a:avLst/>
          </a:prstGeom>
          <a:noFill/>
        </p:spPr>
        <p:txBody>
          <a:bodyPr wrap="square">
            <a:spAutoFit/>
          </a:bodyPr>
          <a:lstStyle/>
          <a:p>
            <a:r>
              <a:rPr lang="cs-CZ" sz="1600" b="0" i="0" dirty="0">
                <a:solidFill>
                  <a:srgbClr val="444444"/>
                </a:solidFill>
                <a:effectLst/>
                <a:latin typeface="+mn-lt"/>
              </a:rPr>
              <a:t>Kosmetika (z řečtiny. </a:t>
            </a:r>
            <a:r>
              <a:rPr lang="el-GR" sz="1600" b="0" i="0" dirty="0">
                <a:solidFill>
                  <a:srgbClr val="444444"/>
                </a:solidFill>
                <a:effectLst/>
                <a:latin typeface="+mn-lt"/>
              </a:rPr>
              <a:t>Κοςμητική - „</a:t>
            </a:r>
            <a:r>
              <a:rPr lang="cs-CZ" sz="1600" b="0" i="0" dirty="0">
                <a:solidFill>
                  <a:srgbClr val="444444"/>
                </a:solidFill>
                <a:effectLst/>
                <a:latin typeface="+mn-lt"/>
              </a:rPr>
              <a:t>mít pravomoc dát do pořádku“ nebo „mít zkušenosti se zdobením“).</a:t>
            </a:r>
            <a:endParaRPr lang="cs-CZ" sz="1600" dirty="0">
              <a:latin typeface="+mn-lt"/>
            </a:endParaRPr>
          </a:p>
        </p:txBody>
      </p:sp>
      <p:sp>
        <p:nvSpPr>
          <p:cNvPr id="7" name="TextovéPole 6">
            <a:extLst>
              <a:ext uri="{FF2B5EF4-FFF2-40B4-BE49-F238E27FC236}">
                <a16:creationId xmlns:a16="http://schemas.microsoft.com/office/drawing/2014/main" id="{B84A1873-B979-4B36-BA6A-03E316EAC0FC}"/>
              </a:ext>
            </a:extLst>
          </p:cNvPr>
          <p:cNvSpPr txBox="1"/>
          <p:nvPr/>
        </p:nvSpPr>
        <p:spPr>
          <a:xfrm>
            <a:off x="414000" y="3426696"/>
            <a:ext cx="11301750" cy="1415772"/>
          </a:xfrm>
          <a:prstGeom prst="rect">
            <a:avLst/>
          </a:prstGeom>
          <a:noFill/>
          <a:ln>
            <a:solidFill>
              <a:srgbClr val="FF0000"/>
            </a:solidFill>
          </a:ln>
        </p:spPr>
        <p:txBody>
          <a:bodyPr wrap="square">
            <a:spAutoFit/>
          </a:bodyPr>
          <a:lstStyle/>
          <a:p>
            <a:pPr algn="just"/>
            <a:r>
              <a:rPr lang="cs-CZ" sz="1800" b="0" i="0" dirty="0">
                <a:effectLst/>
                <a:latin typeface="Arial" panose="020B0604020202020204" pitchFamily="34" charset="0"/>
              </a:rPr>
              <a:t>Kosmetickým přípravkem je jakákoli látka nebo směs určená pro styk s vnějšími částmi lidského těla (pokožkou, vlasovým systémem, nehty, rty, vnějšími pohlavními orgány) nebo se zuby a sliznicemi ústní dutiny, výhradně nebo převážně za účelem jejich čištění, </a:t>
            </a:r>
            <a:r>
              <a:rPr lang="cs-CZ" sz="1800" b="0" i="0" dirty="0" err="1">
                <a:effectLst/>
                <a:latin typeface="Arial" panose="020B0604020202020204" pitchFamily="34" charset="0"/>
              </a:rPr>
              <a:t>parfemace</a:t>
            </a:r>
            <a:r>
              <a:rPr lang="cs-CZ" sz="1800" b="0" i="0" dirty="0">
                <a:effectLst/>
                <a:latin typeface="Arial" panose="020B0604020202020204" pitchFamily="34" charset="0"/>
              </a:rPr>
              <a:t>, změn jejich vzhledu, jejich ochrany, jejich udržování v dobrém stavu nebo úpravy tělesných pachů.</a:t>
            </a:r>
          </a:p>
          <a:p>
            <a:pPr algn="l"/>
            <a:r>
              <a:rPr lang="cs-CZ" sz="1400" b="0" i="0" dirty="0">
                <a:effectLst/>
                <a:latin typeface="Arial" panose="020B0604020202020204" pitchFamily="34" charset="0"/>
              </a:rPr>
              <a:t>EU 1223/2009 ze dne 30. 11. 2009 o kosmetických přípravcích</a:t>
            </a:r>
          </a:p>
        </p:txBody>
      </p:sp>
      <p:sp>
        <p:nvSpPr>
          <p:cNvPr id="9" name="TextovéPole 8">
            <a:extLst>
              <a:ext uri="{FF2B5EF4-FFF2-40B4-BE49-F238E27FC236}">
                <a16:creationId xmlns:a16="http://schemas.microsoft.com/office/drawing/2014/main" id="{E2D90E2A-41E4-4533-B99F-144DD5818AFF}"/>
              </a:ext>
            </a:extLst>
          </p:cNvPr>
          <p:cNvSpPr txBox="1"/>
          <p:nvPr/>
        </p:nvSpPr>
        <p:spPr>
          <a:xfrm>
            <a:off x="414000" y="1211070"/>
            <a:ext cx="11561668" cy="954107"/>
          </a:xfrm>
          <a:prstGeom prst="rect">
            <a:avLst/>
          </a:prstGeom>
          <a:noFill/>
        </p:spPr>
        <p:txBody>
          <a:bodyPr wrap="square" rtlCol="0">
            <a:spAutoFit/>
          </a:bodyPr>
          <a:lstStyle/>
          <a:p>
            <a:pPr algn="l"/>
            <a:r>
              <a:rPr lang="cs-CZ" sz="2000" b="1" dirty="0">
                <a:latin typeface="+mn-lt"/>
              </a:rPr>
              <a:t>Kosmetologie</a:t>
            </a:r>
          </a:p>
          <a:p>
            <a:pPr algn="l"/>
            <a:r>
              <a:rPr lang="cs-CZ" sz="1800" dirty="0">
                <a:latin typeface="+mn-lt"/>
              </a:rPr>
              <a:t>Kosmetologie je věda zabývající se biologií kůže, výzkumem a přípravou kosmetických přípravků, ověřováním jejich vlastností a způsobu použití, výzkumem.</a:t>
            </a:r>
          </a:p>
        </p:txBody>
      </p:sp>
      <p:sp>
        <p:nvSpPr>
          <p:cNvPr id="10" name="TextovéPole 9">
            <a:extLst>
              <a:ext uri="{FF2B5EF4-FFF2-40B4-BE49-F238E27FC236}">
                <a16:creationId xmlns:a16="http://schemas.microsoft.com/office/drawing/2014/main" id="{C14B24CD-F12D-4DBB-8967-A75F3496CFB7}"/>
              </a:ext>
            </a:extLst>
          </p:cNvPr>
          <p:cNvSpPr txBox="1"/>
          <p:nvPr/>
        </p:nvSpPr>
        <p:spPr>
          <a:xfrm>
            <a:off x="414000" y="2318883"/>
            <a:ext cx="11561668" cy="954107"/>
          </a:xfrm>
          <a:prstGeom prst="rect">
            <a:avLst/>
          </a:prstGeom>
          <a:noFill/>
        </p:spPr>
        <p:txBody>
          <a:bodyPr wrap="square" rtlCol="0">
            <a:spAutoFit/>
          </a:bodyPr>
          <a:lstStyle/>
          <a:p>
            <a:pPr algn="l"/>
            <a:r>
              <a:rPr lang="cs-CZ" sz="2000" b="1" dirty="0">
                <a:latin typeface="+mn-lt"/>
              </a:rPr>
              <a:t>Kosmetika</a:t>
            </a:r>
          </a:p>
          <a:p>
            <a:pPr algn="l"/>
            <a:r>
              <a:rPr lang="cs-CZ" sz="1800" dirty="0">
                <a:latin typeface="+mn-lt"/>
              </a:rPr>
              <a:t>Kosmetika je praktická činnost využívající poznatků kosmetologie, zahrnuje péči o tělo (kůže, vlasy, nehty) bez léčebných účinků, zahrnuje úpravu zevního vzhledu, odstraňuje/ zakrývá některé tělesné nedostatky.</a:t>
            </a:r>
          </a:p>
        </p:txBody>
      </p:sp>
      <p:pic>
        <p:nvPicPr>
          <p:cNvPr id="2050" name="Picture 2" descr="Jak se nesložit ze složení kosmetiky | Econea.cz">
            <a:extLst>
              <a:ext uri="{FF2B5EF4-FFF2-40B4-BE49-F238E27FC236}">
                <a16:creationId xmlns:a16="http://schemas.microsoft.com/office/drawing/2014/main" id="{0B1C0A60-5A7E-4B86-934E-E84A15123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79" y="5083986"/>
            <a:ext cx="2072354" cy="137905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2" name="Picture 4" descr="PdF:UOPK_3005 Spotřební a kosmetická chemie">
            <a:extLst>
              <a:ext uri="{FF2B5EF4-FFF2-40B4-BE49-F238E27FC236}">
                <a16:creationId xmlns:a16="http://schemas.microsoft.com/office/drawing/2014/main" id="{8E5C2EB9-EF51-4954-A8EC-FD24F6B00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84" y="5083985"/>
            <a:ext cx="1983777" cy="137905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3" name="Picture 2" descr="KOSMETIKA A KOSMETOLOGIE ING. JIŘÍ KREJČÍ, CSC. ZVYŠOVÁNÍ EXKLUZIVITY VÝUKY  TECHNOLOGIE TUKŮ, KOSMETIKY A DETERGENTŮ - PDF Free Download">
            <a:extLst>
              <a:ext uri="{FF2B5EF4-FFF2-40B4-BE49-F238E27FC236}">
                <a16:creationId xmlns:a16="http://schemas.microsoft.com/office/drawing/2014/main" id="{08F49042-966D-4BEF-8E16-62F101732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428" y="4450727"/>
            <a:ext cx="4783322" cy="220525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28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1ED3C8C-E27A-4478-8137-9880C38511DA}"/>
              </a:ext>
            </a:extLst>
          </p:cNvPr>
          <p:cNvPicPr>
            <a:picLocks noChangeAspect="1"/>
          </p:cNvPicPr>
          <p:nvPr/>
        </p:nvPicPr>
        <p:blipFill>
          <a:blip r:embed="rId2"/>
          <a:stretch>
            <a:fillRect/>
          </a:stretch>
        </p:blipFill>
        <p:spPr>
          <a:xfrm>
            <a:off x="304800" y="321500"/>
            <a:ext cx="5511800" cy="4123015"/>
          </a:xfrm>
          <a:prstGeom prst="rect">
            <a:avLst/>
          </a:prstGeom>
        </p:spPr>
      </p:pic>
      <p:sp>
        <p:nvSpPr>
          <p:cNvPr id="9" name="TextovéPole 8">
            <a:extLst>
              <a:ext uri="{FF2B5EF4-FFF2-40B4-BE49-F238E27FC236}">
                <a16:creationId xmlns:a16="http://schemas.microsoft.com/office/drawing/2014/main" id="{53A84D74-3816-4EA5-AFB8-3810883DDD2D}"/>
              </a:ext>
            </a:extLst>
          </p:cNvPr>
          <p:cNvSpPr txBox="1"/>
          <p:nvPr/>
        </p:nvSpPr>
        <p:spPr>
          <a:xfrm>
            <a:off x="5994400" y="321500"/>
            <a:ext cx="5892800" cy="4278094"/>
          </a:xfrm>
          <a:prstGeom prst="rect">
            <a:avLst/>
          </a:prstGeom>
          <a:noFill/>
        </p:spPr>
        <p:txBody>
          <a:bodyPr wrap="square">
            <a:spAutoFit/>
          </a:bodyPr>
          <a:lstStyle/>
          <a:p>
            <a:pPr algn="just"/>
            <a:r>
              <a:rPr lang="cs-CZ" sz="1600" b="1" i="0" dirty="0">
                <a:solidFill>
                  <a:srgbClr val="212529"/>
                </a:solidFill>
                <a:effectLst/>
                <a:latin typeface="+mn-lt"/>
              </a:rPr>
              <a:t>Doprava léku k místu účinku </a:t>
            </a:r>
          </a:p>
          <a:p>
            <a:pPr algn="just"/>
            <a:r>
              <a:rPr lang="cs-CZ" sz="1600" b="0" i="0" dirty="0">
                <a:solidFill>
                  <a:srgbClr val="212529"/>
                </a:solidFill>
                <a:effectLst/>
                <a:latin typeface="+mn-lt"/>
              </a:rPr>
              <a:t>Když se lék dostane do zažívacího traktu, vstřebává se podle své povahy v žaludku a nebo ve střevě. Stěnou trávicího traktu se dostane do krve a krví pak do jater. Játra detoxikují část látky, zbytek se pak dostává dále do těla. Protože je látka rovnoměrně rozváděna po celém těle, musí jí být dostatečné množství, aby měla účinnou koncentraci. Po účinku je játry zase vyloučen z těla v podobě odpadních látek. Pokud je vpravena injekčně, obejdou se játra a </a:t>
            </a:r>
            <a:r>
              <a:rPr lang="cs-CZ" sz="1600" dirty="0">
                <a:solidFill>
                  <a:srgbClr val="212529"/>
                </a:solidFill>
                <a:latin typeface="+mn-lt"/>
              </a:rPr>
              <a:t>žaludek, tím pádem dávka látky může být nižší.</a:t>
            </a:r>
          </a:p>
          <a:p>
            <a:pPr algn="just"/>
            <a:r>
              <a:rPr lang="cs-CZ" sz="1600" dirty="0">
                <a:solidFill>
                  <a:srgbClr val="212529"/>
                </a:solidFill>
                <a:latin typeface="+mn-lt"/>
              </a:rPr>
              <a:t>Ve chvíli kdy se zbytek léku dostane do místa účinku, začne se vázat na receptory a tam začne ovlivňovat funkci tohoto místa v těle (např. penicilin se naváže na bakteriální stěnu a začne ji destruovat). Po navázání se na receptor dojde k ovlivnění funkce buňky (zesílení stažlivosti srdečního svalu, zpomalení srdečního rytmu, stop tvorby produkce enzymů). Po určité době receptor opustí a změna funkce se postupně „vypíná“.</a:t>
            </a:r>
          </a:p>
        </p:txBody>
      </p:sp>
      <p:pic>
        <p:nvPicPr>
          <p:cNvPr id="11" name="Obrázek 10">
            <a:extLst>
              <a:ext uri="{FF2B5EF4-FFF2-40B4-BE49-F238E27FC236}">
                <a16:creationId xmlns:a16="http://schemas.microsoft.com/office/drawing/2014/main" id="{C68A5578-6BDB-4501-B210-AC7066F90FC1}"/>
              </a:ext>
            </a:extLst>
          </p:cNvPr>
          <p:cNvPicPr>
            <a:picLocks noChangeAspect="1"/>
          </p:cNvPicPr>
          <p:nvPr/>
        </p:nvPicPr>
        <p:blipFill>
          <a:blip r:embed="rId3"/>
          <a:stretch>
            <a:fillRect/>
          </a:stretch>
        </p:blipFill>
        <p:spPr>
          <a:xfrm>
            <a:off x="5994400" y="4599594"/>
            <a:ext cx="4495800" cy="2205519"/>
          </a:xfrm>
          <a:prstGeom prst="rect">
            <a:avLst/>
          </a:prstGeom>
        </p:spPr>
      </p:pic>
      <p:pic>
        <p:nvPicPr>
          <p:cNvPr id="13" name="Obrázek 12">
            <a:extLst>
              <a:ext uri="{FF2B5EF4-FFF2-40B4-BE49-F238E27FC236}">
                <a16:creationId xmlns:a16="http://schemas.microsoft.com/office/drawing/2014/main" id="{6D89F794-9318-4B71-BC90-E3CD4982FD6D}"/>
              </a:ext>
            </a:extLst>
          </p:cNvPr>
          <p:cNvPicPr>
            <a:picLocks noChangeAspect="1"/>
          </p:cNvPicPr>
          <p:nvPr/>
        </p:nvPicPr>
        <p:blipFill>
          <a:blip r:embed="rId4"/>
          <a:stretch>
            <a:fillRect/>
          </a:stretch>
        </p:blipFill>
        <p:spPr>
          <a:xfrm>
            <a:off x="304800" y="4153663"/>
            <a:ext cx="4089400" cy="2382837"/>
          </a:xfrm>
          <a:prstGeom prst="rect">
            <a:avLst/>
          </a:prstGeom>
        </p:spPr>
      </p:pic>
    </p:spTree>
    <p:extLst>
      <p:ext uri="{BB962C8B-B14F-4D97-AF65-F5344CB8AC3E}">
        <p14:creationId xmlns:p14="http://schemas.microsoft.com/office/powerpoint/2010/main" val="1898210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57819E-4C0F-44DF-B4F0-EC5ED1B6CE6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86B7359-7223-4B5E-B76E-371B9883D026}"/>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9" name="Obrázek 8">
            <a:extLst>
              <a:ext uri="{FF2B5EF4-FFF2-40B4-BE49-F238E27FC236}">
                <a16:creationId xmlns:a16="http://schemas.microsoft.com/office/drawing/2014/main" id="{F73EDE9A-A2B9-448C-ABF0-CA84948CEBE0}"/>
              </a:ext>
            </a:extLst>
          </p:cNvPr>
          <p:cNvPicPr>
            <a:picLocks noChangeAspect="1"/>
          </p:cNvPicPr>
          <p:nvPr/>
        </p:nvPicPr>
        <p:blipFill>
          <a:blip r:embed="rId2"/>
          <a:stretch>
            <a:fillRect/>
          </a:stretch>
        </p:blipFill>
        <p:spPr>
          <a:xfrm>
            <a:off x="171012" y="1626850"/>
            <a:ext cx="11037152" cy="5153393"/>
          </a:xfrm>
          <a:prstGeom prst="rect">
            <a:avLst/>
          </a:prstGeom>
        </p:spPr>
      </p:pic>
      <p:pic>
        <p:nvPicPr>
          <p:cNvPr id="11" name="Obrázek 10">
            <a:extLst>
              <a:ext uri="{FF2B5EF4-FFF2-40B4-BE49-F238E27FC236}">
                <a16:creationId xmlns:a16="http://schemas.microsoft.com/office/drawing/2014/main" id="{185090C8-EA6D-43C1-983F-B3CA8435F26B}"/>
              </a:ext>
            </a:extLst>
          </p:cNvPr>
          <p:cNvPicPr>
            <a:picLocks noChangeAspect="1"/>
          </p:cNvPicPr>
          <p:nvPr/>
        </p:nvPicPr>
        <p:blipFill>
          <a:blip r:embed="rId3"/>
          <a:stretch>
            <a:fillRect/>
          </a:stretch>
        </p:blipFill>
        <p:spPr>
          <a:xfrm>
            <a:off x="3140918" y="218671"/>
            <a:ext cx="3078163" cy="3026255"/>
          </a:xfrm>
          <a:prstGeom prst="rect">
            <a:avLst/>
          </a:prstGeom>
        </p:spPr>
      </p:pic>
      <p:pic>
        <p:nvPicPr>
          <p:cNvPr id="6148" name="Picture 4" descr="Příběhy léků” jsou ze strany SÚKLu pouze výkřikem do tmy | makrofag - zde  je povoleno beztrestně pochybovat">
            <a:extLst>
              <a:ext uri="{FF2B5EF4-FFF2-40B4-BE49-F238E27FC236}">
                <a16:creationId xmlns:a16="http://schemas.microsoft.com/office/drawing/2014/main" id="{B2CF97AD-A8A2-4857-A81D-0F2FE74DC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9024"/>
            <a:ext cx="1960900" cy="140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24393B6-E659-4047-8611-18E69EB549A1}"/>
              </a:ext>
            </a:extLst>
          </p:cNvPr>
          <p:cNvPicPr>
            <a:picLocks noChangeAspect="1"/>
          </p:cNvPicPr>
          <p:nvPr/>
        </p:nvPicPr>
        <p:blipFill>
          <a:blip r:embed="rId5"/>
          <a:stretch>
            <a:fillRect/>
          </a:stretch>
        </p:blipFill>
        <p:spPr>
          <a:xfrm>
            <a:off x="6570159" y="218670"/>
            <a:ext cx="5367841" cy="2905529"/>
          </a:xfrm>
          <a:prstGeom prst="rect">
            <a:avLst/>
          </a:prstGeom>
        </p:spPr>
      </p:pic>
    </p:spTree>
    <p:extLst>
      <p:ext uri="{BB962C8B-B14F-4D97-AF65-F5344CB8AC3E}">
        <p14:creationId xmlns:p14="http://schemas.microsoft.com/office/powerpoint/2010/main" val="97373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7F1CA27-0581-4B14-9811-6B27A750B23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411D9B0-2C90-4059-96B7-9D23FBBD253F}"/>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6" name="Obrázek 5">
            <a:extLst>
              <a:ext uri="{FF2B5EF4-FFF2-40B4-BE49-F238E27FC236}">
                <a16:creationId xmlns:a16="http://schemas.microsoft.com/office/drawing/2014/main" id="{F69B0CE3-9F7B-4562-8553-73F299E01E96}"/>
              </a:ext>
            </a:extLst>
          </p:cNvPr>
          <p:cNvPicPr>
            <a:picLocks noChangeAspect="1"/>
          </p:cNvPicPr>
          <p:nvPr/>
        </p:nvPicPr>
        <p:blipFill>
          <a:blip r:embed="rId2"/>
          <a:stretch>
            <a:fillRect/>
          </a:stretch>
        </p:blipFill>
        <p:spPr>
          <a:xfrm>
            <a:off x="2019300" y="412219"/>
            <a:ext cx="8585200" cy="5815781"/>
          </a:xfrm>
          <a:prstGeom prst="rect">
            <a:avLst/>
          </a:prstGeom>
        </p:spPr>
      </p:pic>
    </p:spTree>
    <p:extLst>
      <p:ext uri="{BB962C8B-B14F-4D97-AF65-F5344CB8AC3E}">
        <p14:creationId xmlns:p14="http://schemas.microsoft.com/office/powerpoint/2010/main" val="245494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TextovéPole 3">
            <a:extLst>
              <a:ext uri="{FF2B5EF4-FFF2-40B4-BE49-F238E27FC236}">
                <a16:creationId xmlns:a16="http://schemas.microsoft.com/office/drawing/2014/main" id="{A64934CF-E8D3-4EAE-B77B-D79B8FC0950D}"/>
              </a:ext>
            </a:extLst>
          </p:cNvPr>
          <p:cNvSpPr txBox="1"/>
          <p:nvPr/>
        </p:nvSpPr>
        <p:spPr>
          <a:xfrm>
            <a:off x="252171" y="228652"/>
            <a:ext cx="10465811" cy="2400657"/>
          </a:xfrm>
          <a:prstGeom prst="rect">
            <a:avLst/>
          </a:prstGeom>
          <a:noFill/>
        </p:spPr>
        <p:txBody>
          <a:bodyPr wrap="square">
            <a:spAutoFit/>
          </a:bodyPr>
          <a:lstStyle/>
          <a:p>
            <a:pPr algn="l"/>
            <a:r>
              <a:rPr lang="cs-CZ" b="1" i="0" dirty="0">
                <a:effectLst/>
                <a:latin typeface="+mn-lt"/>
              </a:rPr>
              <a:t>Dělení kosmetiky</a:t>
            </a:r>
          </a:p>
          <a:p>
            <a:pPr algn="l"/>
            <a:r>
              <a:rPr lang="cs-CZ" sz="1800" b="0" i="0" dirty="0">
                <a:effectLst/>
                <a:latin typeface="+mn-lt"/>
              </a:rPr>
              <a:t>a) Dekorativní kosmetika</a:t>
            </a:r>
          </a:p>
          <a:p>
            <a:pPr algn="l"/>
            <a:r>
              <a:rPr lang="cs-CZ" sz="1800" b="0" i="0" dirty="0">
                <a:effectLst/>
                <a:latin typeface="+mn-lt"/>
              </a:rPr>
              <a:t>b) Vlasová kosmetika</a:t>
            </a:r>
          </a:p>
          <a:p>
            <a:pPr algn="l"/>
            <a:r>
              <a:rPr lang="cs-CZ" sz="1800" b="0" i="0" dirty="0">
                <a:effectLst/>
                <a:latin typeface="+mn-lt"/>
              </a:rPr>
              <a:t>c) Vlasová barviva včetně barvicích šamponů a bělicích přípravků</a:t>
            </a:r>
          </a:p>
          <a:p>
            <a:pPr algn="l"/>
            <a:r>
              <a:rPr lang="cs-CZ" sz="1800" b="0" i="0" dirty="0">
                <a:effectLst/>
                <a:latin typeface="+mn-lt"/>
              </a:rPr>
              <a:t>d) Parfémy, toaletní a kolínské vody</a:t>
            </a:r>
          </a:p>
          <a:p>
            <a:pPr algn="l"/>
            <a:r>
              <a:rPr lang="cs-CZ" sz="1800" dirty="0">
                <a:latin typeface="+mn-lt"/>
              </a:rPr>
              <a:t>e) Skin care přípravky</a:t>
            </a:r>
          </a:p>
          <a:p>
            <a:pPr algn="l"/>
            <a:r>
              <a:rPr lang="cs-CZ" sz="1800" dirty="0">
                <a:latin typeface="+mn-lt"/>
              </a:rPr>
              <a:t>f) Opalovací přípravky</a:t>
            </a:r>
          </a:p>
          <a:p>
            <a:pPr algn="l"/>
            <a:r>
              <a:rPr lang="cs-CZ" sz="1800" dirty="0">
                <a:latin typeface="+mn-lt"/>
              </a:rPr>
              <a:t>g) Toaletní potřeby</a:t>
            </a:r>
          </a:p>
        </p:txBody>
      </p:sp>
      <p:sp>
        <p:nvSpPr>
          <p:cNvPr id="5" name="TextovéPole 4">
            <a:extLst>
              <a:ext uri="{FF2B5EF4-FFF2-40B4-BE49-F238E27FC236}">
                <a16:creationId xmlns:a16="http://schemas.microsoft.com/office/drawing/2014/main" id="{96CF689E-83A7-4DFF-8ED2-6DA2701D4CE6}"/>
              </a:ext>
            </a:extLst>
          </p:cNvPr>
          <p:cNvSpPr txBox="1"/>
          <p:nvPr/>
        </p:nvSpPr>
        <p:spPr>
          <a:xfrm>
            <a:off x="339572" y="2886842"/>
            <a:ext cx="4817219" cy="461665"/>
          </a:xfrm>
          <a:prstGeom prst="rect">
            <a:avLst/>
          </a:prstGeom>
          <a:noFill/>
          <a:ln>
            <a:solidFill>
              <a:srgbClr val="FF0000"/>
            </a:solidFill>
          </a:ln>
        </p:spPr>
        <p:txBody>
          <a:bodyPr wrap="square">
            <a:spAutoFit/>
          </a:bodyPr>
          <a:lstStyle/>
          <a:p>
            <a:pPr algn="l"/>
            <a:r>
              <a:rPr lang="cs-CZ" b="0" i="0" dirty="0">
                <a:solidFill>
                  <a:srgbClr val="000000"/>
                </a:solidFill>
                <a:effectLst/>
                <a:latin typeface="Linux Libertine"/>
              </a:rPr>
              <a:t>Biokosmetika a přírodní kosmetika</a:t>
            </a:r>
          </a:p>
        </p:txBody>
      </p:sp>
      <p:pic>
        <p:nvPicPr>
          <p:cNvPr id="4098" name="Picture 2" descr="Zhodnocení bezpečnosti kosmetických přípravků">
            <a:extLst>
              <a:ext uri="{FF2B5EF4-FFF2-40B4-BE49-F238E27FC236}">
                <a16:creationId xmlns:a16="http://schemas.microsoft.com/office/drawing/2014/main" id="{4D9FA305-97BB-4798-9196-C2E15FAA4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924" y="1798006"/>
            <a:ext cx="29908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lakát Rám z různých akvarel dekorativní kosmetické. Kosmetické přípravky •  Pixers® • Žijeme pro změnu">
            <a:extLst>
              <a:ext uri="{FF2B5EF4-FFF2-40B4-BE49-F238E27FC236}">
                <a16:creationId xmlns:a16="http://schemas.microsoft.com/office/drawing/2014/main" id="{2A63F8AD-0D76-41C5-AB46-3939DE05B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248" y="30357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íte, co obsahují vaše kosmetické přípravky? - Blog - Manna. Pociťte ten  rozdíl na pokožce!">
            <a:extLst>
              <a:ext uri="{FF2B5EF4-FFF2-40B4-BE49-F238E27FC236}">
                <a16:creationId xmlns:a16="http://schemas.microsoft.com/office/drawing/2014/main" id="{03A5835B-A16F-41AB-8ED2-AD76C7EAE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3714" y="303572"/>
            <a:ext cx="2094060" cy="14190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282DE91-0FF5-4C15-86BD-21359A0B52E3}"/>
              </a:ext>
            </a:extLst>
          </p:cNvPr>
          <p:cNvSpPr txBox="1"/>
          <p:nvPr/>
        </p:nvSpPr>
        <p:spPr>
          <a:xfrm>
            <a:off x="252171" y="3365440"/>
            <a:ext cx="11643321" cy="2308324"/>
          </a:xfrm>
          <a:prstGeom prst="rect">
            <a:avLst/>
          </a:prstGeom>
          <a:noFill/>
        </p:spPr>
        <p:txBody>
          <a:bodyPr wrap="square">
            <a:spAutoFit/>
          </a:bodyPr>
          <a:lstStyle/>
          <a:p>
            <a:pPr marL="342900" indent="-342900">
              <a:buFont typeface="Arial" panose="020B0604020202020204" pitchFamily="34" charset="0"/>
              <a:buChar char="•"/>
            </a:pPr>
            <a:r>
              <a:rPr lang="cs-CZ" sz="1600" b="0" i="0" dirty="0">
                <a:solidFill>
                  <a:srgbClr val="202122"/>
                </a:solidFill>
                <a:effectLst/>
                <a:latin typeface="Arial" panose="020B0604020202020204" pitchFamily="34" charset="0"/>
              </a:rPr>
              <a:t>velké množství alergických reakcí způsobených vysokým obsahem chemických přísad klasické komerční kosmetiky.</a:t>
            </a:r>
          </a:p>
          <a:p>
            <a:pPr algn="l"/>
            <a:r>
              <a:rPr lang="cs-CZ" sz="1600" b="1" i="0" dirty="0">
                <a:solidFill>
                  <a:srgbClr val="202122"/>
                </a:solidFill>
                <a:effectLst/>
                <a:latin typeface="Arial" panose="020B0604020202020204" pitchFamily="34" charset="0"/>
              </a:rPr>
              <a:t>CPK - CERTIFIKOVANÁ PŘÍRODNÍ KOSMETIKA</a:t>
            </a:r>
            <a:endParaRPr lang="cs-CZ" sz="1600" b="0" i="0" dirty="0">
              <a:solidFill>
                <a:srgbClr val="202122"/>
              </a:solidFill>
              <a:effectLst/>
              <a:latin typeface="Arial" panose="020B0604020202020204" pitchFamily="34" charset="0"/>
            </a:endParaRPr>
          </a:p>
          <a:p>
            <a:pPr algn="l"/>
            <a:r>
              <a:rPr lang="cs-CZ" sz="1600" b="0" i="0" dirty="0">
                <a:solidFill>
                  <a:srgbClr val="202122"/>
                </a:solidFill>
                <a:effectLst/>
                <a:latin typeface="Arial" panose="020B0604020202020204" pitchFamily="34" charset="0"/>
              </a:rPr>
              <a:t>Takový kosmetický přípravek, který splnil parametry Standardů, obsahuje minimálně 85% složek přírodního původu, certifikační organizace KEZ o.p.s. vydala na kosmetický přípravek certifikát a obsahuje výhradně látky ze skupiny surovin uvedených v Příloze č. 1 Standardů.</a:t>
            </a:r>
          </a:p>
          <a:p>
            <a:pPr algn="l"/>
            <a:r>
              <a:rPr lang="cs-CZ" sz="1600" b="1" i="0" dirty="0">
                <a:solidFill>
                  <a:srgbClr val="202122"/>
                </a:solidFill>
                <a:effectLst/>
                <a:latin typeface="Arial" panose="020B0604020202020204" pitchFamily="34" charset="0"/>
              </a:rPr>
              <a:t>CPK bio</a:t>
            </a:r>
            <a:endParaRPr lang="cs-CZ" sz="1600" b="0" i="0" dirty="0">
              <a:solidFill>
                <a:srgbClr val="202122"/>
              </a:solidFill>
              <a:effectLst/>
              <a:latin typeface="Arial" panose="020B0604020202020204" pitchFamily="34" charset="0"/>
            </a:endParaRPr>
          </a:p>
          <a:p>
            <a:pPr algn="l"/>
            <a:r>
              <a:rPr lang="cs-CZ" sz="1600" b="0" i="0" dirty="0">
                <a:solidFill>
                  <a:srgbClr val="202122"/>
                </a:solidFill>
                <a:effectLst/>
                <a:latin typeface="Arial" panose="020B0604020202020204" pitchFamily="34" charset="0"/>
              </a:rPr>
              <a:t>Takový kosmetický přípravek, který splnil parametry Standardů pro CPK a obsahuje minimálně 90% surovin přírodního původu, přičemž minimálně 20% hmotnostního podílu přírodních složek musí být BIO</a:t>
            </a:r>
          </a:p>
          <a:p>
            <a:endParaRPr lang="cs-CZ" sz="1600" dirty="0"/>
          </a:p>
        </p:txBody>
      </p:sp>
      <p:pic>
        <p:nvPicPr>
          <p:cNvPr id="11" name="Obrázek 10">
            <a:extLst>
              <a:ext uri="{FF2B5EF4-FFF2-40B4-BE49-F238E27FC236}">
                <a16:creationId xmlns:a16="http://schemas.microsoft.com/office/drawing/2014/main" id="{CCE6D8F7-8651-438C-8595-7FE24E7C547E}"/>
              </a:ext>
            </a:extLst>
          </p:cNvPr>
          <p:cNvPicPr>
            <a:picLocks noChangeAspect="1"/>
          </p:cNvPicPr>
          <p:nvPr/>
        </p:nvPicPr>
        <p:blipFill>
          <a:blip r:embed="rId5"/>
          <a:stretch>
            <a:fillRect/>
          </a:stretch>
        </p:blipFill>
        <p:spPr>
          <a:xfrm>
            <a:off x="296508" y="5445201"/>
            <a:ext cx="3616383" cy="1213366"/>
          </a:xfrm>
          <a:prstGeom prst="rect">
            <a:avLst/>
          </a:prstGeom>
        </p:spPr>
      </p:pic>
      <p:pic>
        <p:nvPicPr>
          <p:cNvPr id="12" name="Obrázek 11">
            <a:extLst>
              <a:ext uri="{FF2B5EF4-FFF2-40B4-BE49-F238E27FC236}">
                <a16:creationId xmlns:a16="http://schemas.microsoft.com/office/drawing/2014/main" id="{F9F68B81-AC2A-4E9E-9C92-66B8F4FC6DED}"/>
              </a:ext>
            </a:extLst>
          </p:cNvPr>
          <p:cNvPicPr>
            <a:picLocks noChangeAspect="1"/>
          </p:cNvPicPr>
          <p:nvPr/>
        </p:nvPicPr>
        <p:blipFill>
          <a:blip r:embed="rId6"/>
          <a:stretch>
            <a:fillRect/>
          </a:stretch>
        </p:blipFill>
        <p:spPr>
          <a:xfrm>
            <a:off x="4128481" y="5423097"/>
            <a:ext cx="3496498" cy="1206251"/>
          </a:xfrm>
          <a:prstGeom prst="rect">
            <a:avLst/>
          </a:prstGeom>
        </p:spPr>
      </p:pic>
    </p:spTree>
    <p:extLst>
      <p:ext uri="{BB962C8B-B14F-4D97-AF65-F5344CB8AC3E}">
        <p14:creationId xmlns:p14="http://schemas.microsoft.com/office/powerpoint/2010/main" val="407775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vrch lidského těla autor: David Hainall. - ppt stáhnout">
            <a:extLst>
              <a:ext uri="{FF2B5EF4-FFF2-40B4-BE49-F238E27FC236}">
                <a16:creationId xmlns:a16="http://schemas.microsoft.com/office/drawing/2014/main" id="{16CFA596-F31C-4E3B-BF83-C9B961DB1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187" y="1103489"/>
            <a:ext cx="4057650" cy="304323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pic>
        <p:nvPicPr>
          <p:cNvPr id="4" name="Obrázek 3">
            <a:extLst>
              <a:ext uri="{FF2B5EF4-FFF2-40B4-BE49-F238E27FC236}">
                <a16:creationId xmlns:a16="http://schemas.microsoft.com/office/drawing/2014/main" id="{5E0DE7C8-DE32-4A63-8F4D-61638FCC8064}"/>
              </a:ext>
            </a:extLst>
          </p:cNvPr>
          <p:cNvPicPr>
            <a:picLocks noChangeAspect="1"/>
          </p:cNvPicPr>
          <p:nvPr/>
        </p:nvPicPr>
        <p:blipFill>
          <a:blip r:embed="rId3"/>
          <a:stretch>
            <a:fillRect/>
          </a:stretch>
        </p:blipFill>
        <p:spPr>
          <a:xfrm>
            <a:off x="323850" y="351014"/>
            <a:ext cx="2390775" cy="450028"/>
          </a:xfrm>
          <a:prstGeom prst="rect">
            <a:avLst/>
          </a:prstGeom>
          <a:ln>
            <a:solidFill>
              <a:srgbClr val="FF0000"/>
            </a:solidFill>
          </a:ln>
        </p:spPr>
      </p:pic>
      <p:pic>
        <p:nvPicPr>
          <p:cNvPr id="6" name="Obrázek 5">
            <a:extLst>
              <a:ext uri="{FF2B5EF4-FFF2-40B4-BE49-F238E27FC236}">
                <a16:creationId xmlns:a16="http://schemas.microsoft.com/office/drawing/2014/main" id="{3EC4AFD4-AA1B-403A-920F-4DE42AF65034}"/>
              </a:ext>
            </a:extLst>
          </p:cNvPr>
          <p:cNvPicPr>
            <a:picLocks noChangeAspect="1"/>
          </p:cNvPicPr>
          <p:nvPr/>
        </p:nvPicPr>
        <p:blipFill>
          <a:blip r:embed="rId4"/>
          <a:stretch>
            <a:fillRect/>
          </a:stretch>
        </p:blipFill>
        <p:spPr>
          <a:xfrm>
            <a:off x="3105150" y="284339"/>
            <a:ext cx="8686800" cy="715786"/>
          </a:xfrm>
          <a:prstGeom prst="rect">
            <a:avLst/>
          </a:prstGeom>
        </p:spPr>
      </p:pic>
      <p:pic>
        <p:nvPicPr>
          <p:cNvPr id="8" name="Obrázek 7">
            <a:extLst>
              <a:ext uri="{FF2B5EF4-FFF2-40B4-BE49-F238E27FC236}">
                <a16:creationId xmlns:a16="http://schemas.microsoft.com/office/drawing/2014/main" id="{95701FDE-AE72-495B-A49E-41B668181705}"/>
              </a:ext>
            </a:extLst>
          </p:cNvPr>
          <p:cNvPicPr>
            <a:picLocks noChangeAspect="1"/>
          </p:cNvPicPr>
          <p:nvPr/>
        </p:nvPicPr>
        <p:blipFill>
          <a:blip r:embed="rId5"/>
          <a:stretch>
            <a:fillRect/>
          </a:stretch>
        </p:blipFill>
        <p:spPr>
          <a:xfrm>
            <a:off x="8024815" y="1200150"/>
            <a:ext cx="3789783" cy="3133725"/>
          </a:xfrm>
          <a:prstGeom prst="rect">
            <a:avLst/>
          </a:prstGeom>
        </p:spPr>
      </p:pic>
      <p:pic>
        <p:nvPicPr>
          <p:cNvPr id="10" name="Obrázek 9">
            <a:extLst>
              <a:ext uri="{FF2B5EF4-FFF2-40B4-BE49-F238E27FC236}">
                <a16:creationId xmlns:a16="http://schemas.microsoft.com/office/drawing/2014/main" id="{D3929FA1-467D-4026-B0FB-A9D14B448AFF}"/>
              </a:ext>
            </a:extLst>
          </p:cNvPr>
          <p:cNvPicPr>
            <a:picLocks noChangeAspect="1"/>
          </p:cNvPicPr>
          <p:nvPr/>
        </p:nvPicPr>
        <p:blipFill>
          <a:blip r:embed="rId6"/>
          <a:stretch>
            <a:fillRect/>
          </a:stretch>
        </p:blipFill>
        <p:spPr>
          <a:xfrm>
            <a:off x="128286" y="1038225"/>
            <a:ext cx="4038900" cy="3295650"/>
          </a:xfrm>
          <a:prstGeom prst="rect">
            <a:avLst/>
          </a:prstGeom>
        </p:spPr>
      </p:pic>
      <p:sp>
        <p:nvSpPr>
          <p:cNvPr id="13" name="TextovéPole 12">
            <a:extLst>
              <a:ext uri="{FF2B5EF4-FFF2-40B4-BE49-F238E27FC236}">
                <a16:creationId xmlns:a16="http://schemas.microsoft.com/office/drawing/2014/main" id="{B5B6C838-293B-485F-A033-36662E8C1BC8}"/>
              </a:ext>
            </a:extLst>
          </p:cNvPr>
          <p:cNvSpPr txBox="1"/>
          <p:nvPr/>
        </p:nvSpPr>
        <p:spPr>
          <a:xfrm>
            <a:off x="301202" y="4476750"/>
            <a:ext cx="11490748" cy="1569660"/>
          </a:xfrm>
          <a:prstGeom prst="rect">
            <a:avLst/>
          </a:prstGeom>
          <a:noFill/>
        </p:spPr>
        <p:txBody>
          <a:bodyPr wrap="square">
            <a:spAutoFit/>
          </a:bodyPr>
          <a:lstStyle/>
          <a:p>
            <a:pPr marL="342900" indent="-342900">
              <a:buAutoNum type="alphaLcParenR"/>
            </a:pPr>
            <a:r>
              <a:rPr lang="cs-CZ" sz="1600" dirty="0">
                <a:latin typeface="+mn-lt"/>
              </a:rPr>
              <a:t>pokožka = svrchní vrstva, neustálé dělení buněk - nové buňky vytlačují starší k povrchu. Staré buňky odumírají, rohovatí (tvrdnou) a odlupují se. Obsahuje barvivo melanin (udává zabarvení kůže a chrání před sluncem).</a:t>
            </a:r>
          </a:p>
          <a:p>
            <a:pPr marL="342900" indent="-342900">
              <a:buAutoNum type="alphaLcParenR"/>
            </a:pPr>
            <a:r>
              <a:rPr lang="cs-CZ" sz="1600" dirty="0">
                <a:latin typeface="+mn-lt"/>
              </a:rPr>
              <a:t> škára = spodnější vrstva kůže, obsahuje potní a mazové žlázy, vlasy, chlupy, nehty, nervová zakončení, smyslová čidla hmatu, krevní a mízní vlásečnice. Pot je odpadní látka – tělo se pocením ochlazuje. V cibulce vlasů a chlupů se nachází také mazová žláza, která vlas a chlup mastí, tím ji chrání před vysycháním.</a:t>
            </a:r>
          </a:p>
          <a:p>
            <a:pPr marL="342900" indent="-342900">
              <a:buAutoNum type="alphaLcParenR"/>
            </a:pPr>
            <a:r>
              <a:rPr lang="cs-CZ" sz="1600" dirty="0">
                <a:latin typeface="+mn-lt"/>
              </a:rPr>
              <a:t>podkožní vazivo = spodní vrstva kůže, zde jsou uloženy tukové buňky, čili zásobárna energie a tepelná a izolační vrstva.</a:t>
            </a:r>
          </a:p>
        </p:txBody>
      </p:sp>
    </p:spTree>
    <p:extLst>
      <p:ext uri="{BB962C8B-B14F-4D97-AF65-F5344CB8AC3E}">
        <p14:creationId xmlns:p14="http://schemas.microsoft.com/office/powerpoint/2010/main" val="3827805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pic>
        <p:nvPicPr>
          <p:cNvPr id="4" name="Obrázek 3">
            <a:extLst>
              <a:ext uri="{FF2B5EF4-FFF2-40B4-BE49-F238E27FC236}">
                <a16:creationId xmlns:a16="http://schemas.microsoft.com/office/drawing/2014/main" id="{8FE0E9BF-2A21-4FFB-B94C-D338F16F060A}"/>
              </a:ext>
            </a:extLst>
          </p:cNvPr>
          <p:cNvPicPr>
            <a:picLocks noChangeAspect="1"/>
          </p:cNvPicPr>
          <p:nvPr/>
        </p:nvPicPr>
        <p:blipFill>
          <a:blip r:embed="rId2"/>
          <a:stretch>
            <a:fillRect/>
          </a:stretch>
        </p:blipFill>
        <p:spPr>
          <a:xfrm>
            <a:off x="1359443" y="0"/>
            <a:ext cx="9473113" cy="6858000"/>
          </a:xfrm>
          <a:prstGeom prst="rect">
            <a:avLst/>
          </a:prstGeom>
        </p:spPr>
      </p:pic>
    </p:spTree>
    <p:extLst>
      <p:ext uri="{BB962C8B-B14F-4D97-AF65-F5344CB8AC3E}">
        <p14:creationId xmlns:p14="http://schemas.microsoft.com/office/powerpoint/2010/main" val="115490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5407A6AE-FA25-4E29-ADA8-68E897D67D66}"/>
              </a:ext>
            </a:extLst>
          </p:cNvPr>
          <p:cNvPicPr>
            <a:picLocks noChangeAspect="1"/>
          </p:cNvPicPr>
          <p:nvPr/>
        </p:nvPicPr>
        <p:blipFill>
          <a:blip r:embed="rId2"/>
          <a:stretch>
            <a:fillRect/>
          </a:stretch>
        </p:blipFill>
        <p:spPr>
          <a:xfrm>
            <a:off x="6673591" y="5100346"/>
            <a:ext cx="5287150" cy="1253654"/>
          </a:xfrm>
          <a:prstGeom prst="rect">
            <a:avLst/>
          </a:prstGeom>
        </p:spPr>
      </p:pic>
      <p:pic>
        <p:nvPicPr>
          <p:cNvPr id="6" name="Obrázek 5">
            <a:extLst>
              <a:ext uri="{FF2B5EF4-FFF2-40B4-BE49-F238E27FC236}">
                <a16:creationId xmlns:a16="http://schemas.microsoft.com/office/drawing/2014/main" id="{693C4562-C473-4D98-AAB1-C7B42A724FC6}"/>
              </a:ext>
            </a:extLst>
          </p:cNvPr>
          <p:cNvPicPr>
            <a:picLocks noChangeAspect="1"/>
          </p:cNvPicPr>
          <p:nvPr/>
        </p:nvPicPr>
        <p:blipFill>
          <a:blip r:embed="rId3"/>
          <a:stretch>
            <a:fillRect/>
          </a:stretch>
        </p:blipFill>
        <p:spPr>
          <a:xfrm>
            <a:off x="329609" y="5075497"/>
            <a:ext cx="5664828" cy="1278503"/>
          </a:xfrm>
          <a:prstGeom prst="rect">
            <a:avLst/>
          </a:prstGeom>
        </p:spPr>
      </p:pic>
      <p:pic>
        <p:nvPicPr>
          <p:cNvPr id="11266" name="Picture 2">
            <a:extLst>
              <a:ext uri="{FF2B5EF4-FFF2-40B4-BE49-F238E27FC236}">
                <a16:creationId xmlns:a16="http://schemas.microsoft.com/office/drawing/2014/main" id="{DEE08FF6-9755-4B4E-9642-907FD8E03F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5223" y="3744054"/>
            <a:ext cx="3261554" cy="185873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pic>
        <p:nvPicPr>
          <p:cNvPr id="4" name="Obrázek 3">
            <a:extLst>
              <a:ext uri="{FF2B5EF4-FFF2-40B4-BE49-F238E27FC236}">
                <a16:creationId xmlns:a16="http://schemas.microsoft.com/office/drawing/2014/main" id="{2B12C0FA-A02A-416D-9A94-F7B560AC1BBC}"/>
              </a:ext>
            </a:extLst>
          </p:cNvPr>
          <p:cNvPicPr>
            <a:picLocks noChangeAspect="1"/>
          </p:cNvPicPr>
          <p:nvPr/>
        </p:nvPicPr>
        <p:blipFill>
          <a:blip r:embed="rId5"/>
          <a:stretch>
            <a:fillRect/>
          </a:stretch>
        </p:blipFill>
        <p:spPr>
          <a:xfrm>
            <a:off x="329609" y="205307"/>
            <a:ext cx="5961210" cy="3378197"/>
          </a:xfrm>
          <a:prstGeom prst="rect">
            <a:avLst/>
          </a:prstGeom>
        </p:spPr>
      </p:pic>
      <p:sp>
        <p:nvSpPr>
          <p:cNvPr id="7" name="TextovéPole 6">
            <a:extLst>
              <a:ext uri="{FF2B5EF4-FFF2-40B4-BE49-F238E27FC236}">
                <a16:creationId xmlns:a16="http://schemas.microsoft.com/office/drawing/2014/main" id="{EA6006A7-E307-4A5C-B123-253D3BDE62A1}"/>
              </a:ext>
            </a:extLst>
          </p:cNvPr>
          <p:cNvSpPr txBox="1"/>
          <p:nvPr/>
        </p:nvSpPr>
        <p:spPr>
          <a:xfrm flipH="1">
            <a:off x="414000" y="4556352"/>
            <a:ext cx="3912781" cy="400110"/>
          </a:xfrm>
          <a:prstGeom prst="rect">
            <a:avLst/>
          </a:prstGeom>
          <a:noFill/>
          <a:ln>
            <a:solidFill>
              <a:srgbClr val="FF0000"/>
            </a:solidFill>
          </a:ln>
        </p:spPr>
        <p:txBody>
          <a:bodyPr wrap="square" rtlCol="0">
            <a:spAutoFit/>
          </a:bodyPr>
          <a:lstStyle/>
          <a:p>
            <a:pPr algn="l"/>
            <a:r>
              <a:rPr lang="cs-CZ" sz="2000" dirty="0">
                <a:latin typeface="+mn-lt"/>
              </a:rPr>
              <a:t>Klasifikace disperzních systémů</a:t>
            </a:r>
          </a:p>
        </p:txBody>
      </p:sp>
      <p:pic>
        <p:nvPicPr>
          <p:cNvPr id="11" name="Obrázek 10">
            <a:extLst>
              <a:ext uri="{FF2B5EF4-FFF2-40B4-BE49-F238E27FC236}">
                <a16:creationId xmlns:a16="http://schemas.microsoft.com/office/drawing/2014/main" id="{63CB2FAC-0768-4035-B5C9-E5A4459C78FB}"/>
              </a:ext>
            </a:extLst>
          </p:cNvPr>
          <p:cNvPicPr>
            <a:picLocks noChangeAspect="1"/>
          </p:cNvPicPr>
          <p:nvPr/>
        </p:nvPicPr>
        <p:blipFill>
          <a:blip r:embed="rId6"/>
          <a:stretch>
            <a:fillRect/>
          </a:stretch>
        </p:blipFill>
        <p:spPr>
          <a:xfrm>
            <a:off x="6290819" y="365857"/>
            <a:ext cx="5781618" cy="3525377"/>
          </a:xfrm>
          <a:prstGeom prst="rect">
            <a:avLst/>
          </a:prstGeom>
        </p:spPr>
      </p:pic>
    </p:spTree>
    <p:extLst>
      <p:ext uri="{BB962C8B-B14F-4D97-AF65-F5344CB8AC3E}">
        <p14:creationId xmlns:p14="http://schemas.microsoft.com/office/powerpoint/2010/main" val="276433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pic>
        <p:nvPicPr>
          <p:cNvPr id="4" name="Obrázek 3">
            <a:extLst>
              <a:ext uri="{FF2B5EF4-FFF2-40B4-BE49-F238E27FC236}">
                <a16:creationId xmlns:a16="http://schemas.microsoft.com/office/drawing/2014/main" id="{B694A6EF-E685-4D49-9E3D-57D9BD7CA6CE}"/>
              </a:ext>
            </a:extLst>
          </p:cNvPr>
          <p:cNvPicPr>
            <a:picLocks noChangeAspect="1"/>
          </p:cNvPicPr>
          <p:nvPr/>
        </p:nvPicPr>
        <p:blipFill>
          <a:blip r:embed="rId2"/>
          <a:stretch>
            <a:fillRect/>
          </a:stretch>
        </p:blipFill>
        <p:spPr>
          <a:xfrm>
            <a:off x="6432698" y="731357"/>
            <a:ext cx="5338990" cy="3165484"/>
          </a:xfrm>
          <a:prstGeom prst="rect">
            <a:avLst/>
          </a:prstGeom>
        </p:spPr>
      </p:pic>
      <p:pic>
        <p:nvPicPr>
          <p:cNvPr id="6" name="Obrázek 5">
            <a:extLst>
              <a:ext uri="{FF2B5EF4-FFF2-40B4-BE49-F238E27FC236}">
                <a16:creationId xmlns:a16="http://schemas.microsoft.com/office/drawing/2014/main" id="{AF2C93C6-038B-4BE9-ACD7-CFB9E654AD44}"/>
              </a:ext>
            </a:extLst>
          </p:cNvPr>
          <p:cNvPicPr>
            <a:picLocks noChangeAspect="1"/>
          </p:cNvPicPr>
          <p:nvPr/>
        </p:nvPicPr>
        <p:blipFill>
          <a:blip r:embed="rId3"/>
          <a:stretch>
            <a:fillRect/>
          </a:stretch>
        </p:blipFill>
        <p:spPr>
          <a:xfrm>
            <a:off x="295452" y="731357"/>
            <a:ext cx="5980311" cy="3154852"/>
          </a:xfrm>
          <a:prstGeom prst="rect">
            <a:avLst/>
          </a:prstGeom>
        </p:spPr>
      </p:pic>
      <p:pic>
        <p:nvPicPr>
          <p:cNvPr id="8" name="Obrázek 7">
            <a:extLst>
              <a:ext uri="{FF2B5EF4-FFF2-40B4-BE49-F238E27FC236}">
                <a16:creationId xmlns:a16="http://schemas.microsoft.com/office/drawing/2014/main" id="{46116949-A918-4870-A945-8F9DB0A2CE09}"/>
              </a:ext>
            </a:extLst>
          </p:cNvPr>
          <p:cNvPicPr>
            <a:picLocks noChangeAspect="1"/>
          </p:cNvPicPr>
          <p:nvPr/>
        </p:nvPicPr>
        <p:blipFill>
          <a:blip r:embed="rId4"/>
          <a:stretch>
            <a:fillRect/>
          </a:stretch>
        </p:blipFill>
        <p:spPr>
          <a:xfrm>
            <a:off x="6432698" y="4223642"/>
            <a:ext cx="5378779" cy="2092106"/>
          </a:xfrm>
          <a:prstGeom prst="rect">
            <a:avLst/>
          </a:prstGeom>
        </p:spPr>
      </p:pic>
      <p:pic>
        <p:nvPicPr>
          <p:cNvPr id="10" name="Obrázek 9">
            <a:extLst>
              <a:ext uri="{FF2B5EF4-FFF2-40B4-BE49-F238E27FC236}">
                <a16:creationId xmlns:a16="http://schemas.microsoft.com/office/drawing/2014/main" id="{1035C1DD-F639-456B-A324-DC66A0B86156}"/>
              </a:ext>
            </a:extLst>
          </p:cNvPr>
          <p:cNvPicPr>
            <a:picLocks noChangeAspect="1"/>
          </p:cNvPicPr>
          <p:nvPr/>
        </p:nvPicPr>
        <p:blipFill>
          <a:blip r:embed="rId5"/>
          <a:stretch>
            <a:fillRect/>
          </a:stretch>
        </p:blipFill>
        <p:spPr>
          <a:xfrm>
            <a:off x="295451" y="4117317"/>
            <a:ext cx="5984523" cy="2347287"/>
          </a:xfrm>
          <a:prstGeom prst="rect">
            <a:avLst/>
          </a:prstGeom>
        </p:spPr>
      </p:pic>
      <p:sp>
        <p:nvSpPr>
          <p:cNvPr id="11" name="TextovéPole 10">
            <a:extLst>
              <a:ext uri="{FF2B5EF4-FFF2-40B4-BE49-F238E27FC236}">
                <a16:creationId xmlns:a16="http://schemas.microsoft.com/office/drawing/2014/main" id="{931E7F3B-F123-425E-9760-96D966E70E1A}"/>
              </a:ext>
            </a:extLst>
          </p:cNvPr>
          <p:cNvSpPr txBox="1"/>
          <p:nvPr/>
        </p:nvSpPr>
        <p:spPr>
          <a:xfrm>
            <a:off x="295451" y="162563"/>
            <a:ext cx="4402550" cy="461665"/>
          </a:xfrm>
          <a:prstGeom prst="rect">
            <a:avLst/>
          </a:prstGeom>
          <a:solidFill>
            <a:schemeClr val="accent6">
              <a:lumMod val="20000"/>
              <a:lumOff val="80000"/>
            </a:schemeClr>
          </a:solidFill>
          <a:ln>
            <a:solidFill>
              <a:srgbClr val="FF0000"/>
            </a:solidFill>
          </a:ln>
        </p:spPr>
        <p:txBody>
          <a:bodyPr wrap="square" rtlCol="0">
            <a:spAutoFit/>
          </a:bodyPr>
          <a:lstStyle/>
          <a:p>
            <a:pPr algn="l"/>
            <a:r>
              <a:rPr lang="cs-CZ" b="1" dirty="0">
                <a:latin typeface="+mn-lt"/>
              </a:rPr>
              <a:t>Chemické látky v kosmetice</a:t>
            </a:r>
          </a:p>
        </p:txBody>
      </p:sp>
    </p:spTree>
    <p:extLst>
      <p:ext uri="{BB962C8B-B14F-4D97-AF65-F5344CB8AC3E}">
        <p14:creationId xmlns:p14="http://schemas.microsoft.com/office/powerpoint/2010/main" val="305384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pic>
        <p:nvPicPr>
          <p:cNvPr id="4" name="Obrázek 3">
            <a:extLst>
              <a:ext uri="{FF2B5EF4-FFF2-40B4-BE49-F238E27FC236}">
                <a16:creationId xmlns:a16="http://schemas.microsoft.com/office/drawing/2014/main" id="{924CE41E-71CE-4B61-825C-705B25FE1C6E}"/>
              </a:ext>
            </a:extLst>
          </p:cNvPr>
          <p:cNvPicPr>
            <a:picLocks noChangeAspect="1"/>
          </p:cNvPicPr>
          <p:nvPr/>
        </p:nvPicPr>
        <p:blipFill>
          <a:blip r:embed="rId2"/>
          <a:stretch>
            <a:fillRect/>
          </a:stretch>
        </p:blipFill>
        <p:spPr>
          <a:xfrm>
            <a:off x="1818099" y="153898"/>
            <a:ext cx="8448813" cy="6550203"/>
          </a:xfrm>
          <a:prstGeom prst="rect">
            <a:avLst/>
          </a:prstGeom>
        </p:spPr>
      </p:pic>
    </p:spTree>
    <p:extLst>
      <p:ext uri="{BB962C8B-B14F-4D97-AF65-F5344CB8AC3E}">
        <p14:creationId xmlns:p14="http://schemas.microsoft.com/office/powerpoint/2010/main" val="1474389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pic>
        <p:nvPicPr>
          <p:cNvPr id="4" name="Obrázek 3">
            <a:extLst>
              <a:ext uri="{FF2B5EF4-FFF2-40B4-BE49-F238E27FC236}">
                <a16:creationId xmlns:a16="http://schemas.microsoft.com/office/drawing/2014/main" id="{8DC97532-17E7-46F4-8200-1B17701B1B3E}"/>
              </a:ext>
            </a:extLst>
          </p:cNvPr>
          <p:cNvPicPr>
            <a:picLocks noChangeAspect="1"/>
          </p:cNvPicPr>
          <p:nvPr/>
        </p:nvPicPr>
        <p:blipFill>
          <a:blip r:embed="rId2"/>
          <a:stretch>
            <a:fillRect/>
          </a:stretch>
        </p:blipFill>
        <p:spPr>
          <a:xfrm>
            <a:off x="6364689" y="239335"/>
            <a:ext cx="5827311" cy="2906701"/>
          </a:xfrm>
          <a:prstGeom prst="rect">
            <a:avLst/>
          </a:prstGeom>
        </p:spPr>
      </p:pic>
      <p:sp>
        <p:nvSpPr>
          <p:cNvPr id="5" name="TextovéPole 4">
            <a:extLst>
              <a:ext uri="{FF2B5EF4-FFF2-40B4-BE49-F238E27FC236}">
                <a16:creationId xmlns:a16="http://schemas.microsoft.com/office/drawing/2014/main" id="{D8145958-195C-484B-9416-0C5369CE5CE1}"/>
              </a:ext>
            </a:extLst>
          </p:cNvPr>
          <p:cNvSpPr txBox="1"/>
          <p:nvPr/>
        </p:nvSpPr>
        <p:spPr>
          <a:xfrm>
            <a:off x="211981" y="239335"/>
            <a:ext cx="5884019" cy="461665"/>
          </a:xfrm>
          <a:prstGeom prst="rect">
            <a:avLst/>
          </a:prstGeom>
          <a:noFill/>
          <a:ln>
            <a:solidFill>
              <a:srgbClr val="FF0000"/>
            </a:solidFill>
          </a:ln>
        </p:spPr>
        <p:txBody>
          <a:bodyPr wrap="square">
            <a:spAutoFit/>
          </a:bodyPr>
          <a:lstStyle/>
          <a:p>
            <a:pPr algn="l"/>
            <a:r>
              <a:rPr lang="cs-CZ" b="1" i="0" dirty="0">
                <a:solidFill>
                  <a:srgbClr val="000000"/>
                </a:solidFill>
                <a:effectLst/>
                <a:latin typeface="Linux Libertine"/>
              </a:rPr>
              <a:t>Klasifikace kosmetických přípravků KP</a:t>
            </a:r>
          </a:p>
        </p:txBody>
      </p:sp>
      <p:pic>
        <p:nvPicPr>
          <p:cNvPr id="7" name="Obrázek 6">
            <a:extLst>
              <a:ext uri="{FF2B5EF4-FFF2-40B4-BE49-F238E27FC236}">
                <a16:creationId xmlns:a16="http://schemas.microsoft.com/office/drawing/2014/main" id="{5B3218D1-B492-485F-8088-62058D0AC727}"/>
              </a:ext>
            </a:extLst>
          </p:cNvPr>
          <p:cNvPicPr>
            <a:picLocks noChangeAspect="1"/>
          </p:cNvPicPr>
          <p:nvPr/>
        </p:nvPicPr>
        <p:blipFill>
          <a:blip r:embed="rId3"/>
          <a:stretch>
            <a:fillRect/>
          </a:stretch>
        </p:blipFill>
        <p:spPr>
          <a:xfrm>
            <a:off x="211981" y="866656"/>
            <a:ext cx="4981685" cy="2743253"/>
          </a:xfrm>
          <a:prstGeom prst="rect">
            <a:avLst/>
          </a:prstGeom>
        </p:spPr>
      </p:pic>
      <p:pic>
        <p:nvPicPr>
          <p:cNvPr id="9" name="Obrázek 8">
            <a:extLst>
              <a:ext uri="{FF2B5EF4-FFF2-40B4-BE49-F238E27FC236}">
                <a16:creationId xmlns:a16="http://schemas.microsoft.com/office/drawing/2014/main" id="{02BAAA6F-3EA0-4FEA-A085-D03D17280078}"/>
              </a:ext>
            </a:extLst>
          </p:cNvPr>
          <p:cNvPicPr>
            <a:picLocks noChangeAspect="1"/>
          </p:cNvPicPr>
          <p:nvPr/>
        </p:nvPicPr>
        <p:blipFill>
          <a:blip r:embed="rId4"/>
          <a:stretch>
            <a:fillRect/>
          </a:stretch>
        </p:blipFill>
        <p:spPr>
          <a:xfrm>
            <a:off x="211981" y="3775565"/>
            <a:ext cx="5684874" cy="2997029"/>
          </a:xfrm>
          <a:prstGeom prst="rect">
            <a:avLst/>
          </a:prstGeom>
        </p:spPr>
      </p:pic>
      <p:pic>
        <p:nvPicPr>
          <p:cNvPr id="13" name="Obrázek 12">
            <a:extLst>
              <a:ext uri="{FF2B5EF4-FFF2-40B4-BE49-F238E27FC236}">
                <a16:creationId xmlns:a16="http://schemas.microsoft.com/office/drawing/2014/main" id="{B94EA11D-8713-48F8-89EA-728E8904175B}"/>
              </a:ext>
            </a:extLst>
          </p:cNvPr>
          <p:cNvPicPr>
            <a:picLocks noChangeAspect="1"/>
          </p:cNvPicPr>
          <p:nvPr/>
        </p:nvPicPr>
        <p:blipFill>
          <a:blip r:embed="rId5"/>
          <a:stretch>
            <a:fillRect/>
          </a:stretch>
        </p:blipFill>
        <p:spPr>
          <a:xfrm>
            <a:off x="5932633" y="3457591"/>
            <a:ext cx="5884019" cy="3315003"/>
          </a:xfrm>
          <a:prstGeom prst="rect">
            <a:avLst/>
          </a:prstGeom>
        </p:spPr>
      </p:pic>
    </p:spTree>
    <p:extLst>
      <p:ext uri="{BB962C8B-B14F-4D97-AF65-F5344CB8AC3E}">
        <p14:creationId xmlns:p14="http://schemas.microsoft.com/office/powerpoint/2010/main" val="991545821"/>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muni-sci-prezentace-16-9-cz-v11</Template>
  <TotalTime>10248</TotalTime>
  <Words>886</Words>
  <Application>Microsoft Office PowerPoint</Application>
  <PresentationFormat>Širokoúhlá obrazovka</PresentationFormat>
  <Paragraphs>76</Paragraphs>
  <Slides>22</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22</vt:i4>
      </vt:variant>
    </vt:vector>
  </HeadingPairs>
  <TitlesOfParts>
    <vt:vector size="28" baseType="lpstr">
      <vt:lpstr>Arial</vt:lpstr>
      <vt:lpstr>Linux Libertine</vt:lpstr>
      <vt:lpstr>Open Sans</vt:lpstr>
      <vt:lpstr>Tahoma</vt:lpstr>
      <vt:lpstr>Wingdings</vt:lpstr>
      <vt:lpstr>Prezentace_MU_CZ</vt:lpstr>
      <vt:lpstr>C9500 Užitá chemie 8. lekce Kosmetické přípravky, léčiva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C9500 Užitá chemie</dc:title>
  <dc:creator>Radka Bacovska</dc:creator>
  <cp:lastModifiedBy>Radka Bacovska</cp:lastModifiedBy>
  <cp:revision>81</cp:revision>
  <cp:lastPrinted>1601-01-01T00:00:00Z</cp:lastPrinted>
  <dcterms:created xsi:type="dcterms:W3CDTF">2021-02-28T15:49:05Z</dcterms:created>
  <dcterms:modified xsi:type="dcterms:W3CDTF">2021-04-25T13:57:09Z</dcterms:modified>
</cp:coreProperties>
</file>