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1183" r:id="rId3"/>
    <p:sldId id="1184" r:id="rId4"/>
    <p:sldId id="747" r:id="rId5"/>
    <p:sldId id="749" r:id="rId6"/>
    <p:sldId id="750" r:id="rId7"/>
    <p:sldId id="746" r:id="rId8"/>
    <p:sldId id="1186" r:id="rId9"/>
    <p:sldId id="773" r:id="rId10"/>
    <p:sldId id="775" r:id="rId11"/>
    <p:sldId id="1262" r:id="rId12"/>
    <p:sldId id="1263" r:id="rId13"/>
    <p:sldId id="779" r:id="rId14"/>
    <p:sldId id="780" r:id="rId15"/>
    <p:sldId id="1082" r:id="rId16"/>
    <p:sldId id="1187" r:id="rId17"/>
    <p:sldId id="783" r:id="rId18"/>
    <p:sldId id="789" r:id="rId19"/>
    <p:sldId id="1080" r:id="rId20"/>
    <p:sldId id="793" r:id="rId21"/>
    <p:sldId id="795" r:id="rId22"/>
    <p:sldId id="1081" r:id="rId23"/>
    <p:sldId id="1191" r:id="rId24"/>
    <p:sldId id="1264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ka Bacovska" initials="RB" lastIdx="2" clrIdx="0">
    <p:extLst>
      <p:ext uri="{19B8F6BF-5375-455C-9EA6-DF929625EA0E}">
        <p15:presenceInfo xmlns:p15="http://schemas.microsoft.com/office/powerpoint/2012/main" userId="6da7545a85036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F01928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7">
            <a:extLst>
              <a:ext uri="{FF2B5EF4-FFF2-40B4-BE49-F238E27FC236}">
                <a16:creationId xmlns:a16="http://schemas.microsoft.com/office/drawing/2014/main" id="{6EC4E733-E605-4C5C-8C19-B493EA8D6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363A81-9089-4248-8671-FBFFEF3C00D4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9715" name="Rectangle 2">
            <a:extLst>
              <a:ext uri="{FF2B5EF4-FFF2-40B4-BE49-F238E27FC236}">
                <a16:creationId xmlns:a16="http://schemas.microsoft.com/office/drawing/2014/main" id="{1946B877-5832-4754-A6F8-366F7623F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9716" name="Rectangle 3">
            <a:extLst>
              <a:ext uri="{FF2B5EF4-FFF2-40B4-BE49-F238E27FC236}">
                <a16:creationId xmlns:a16="http://schemas.microsoft.com/office/drawing/2014/main" id="{242B7F7E-BA2C-48FE-9DA5-F9E75974D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>
            <a:extLst>
              <a:ext uri="{FF2B5EF4-FFF2-40B4-BE49-F238E27FC236}">
                <a16:creationId xmlns:a16="http://schemas.microsoft.com/office/drawing/2014/main" id="{1B5CCC31-8899-4A7F-B5EC-FB974B62F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4013C-83D3-4F21-ABD5-CC3D6B85617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763" name="Rectangle 2">
            <a:extLst>
              <a:ext uri="{FF2B5EF4-FFF2-40B4-BE49-F238E27FC236}">
                <a16:creationId xmlns:a16="http://schemas.microsoft.com/office/drawing/2014/main" id="{B7948EF6-8610-4E2B-BB3B-506FAE00D9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64" name="Rectangle 3">
            <a:extLst>
              <a:ext uri="{FF2B5EF4-FFF2-40B4-BE49-F238E27FC236}">
                <a16:creationId xmlns:a16="http://schemas.microsoft.com/office/drawing/2014/main" id="{D70E984C-6A5F-497B-8084-7B4F3745D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A69C9-79F5-4918-9BC1-FC3F863FC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3FC4B-3C5D-445C-A521-E4297800F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FD682-8B12-497F-9C64-A4EA2D87C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82023-832F-410A-8F71-C33D0F99DA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3296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D34CC4-B893-4726-A1CE-C4DD039EC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882C25-B1FC-4825-983C-3DCDBE113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2A2843-490A-486B-AB06-C685E6B10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AE409-1F02-4FE4-A989-F29C65F23E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29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EE6AD8B-34E6-45A5-A380-57C7AE531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AED28C-27F3-4B8D-B7E6-B3F894F1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9FCB9A5-7DC4-4D37-94AA-2774D7F10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29781-C162-41A5-962B-2D3E446867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131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75344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0.png"/><Relationship Id="rId5" Type="http://schemas.openxmlformats.org/officeDocument/2006/relationships/image" Target="../media/image65.wmf"/><Relationship Id="rId10" Type="http://schemas.openxmlformats.org/officeDocument/2006/relationships/image" Target="../media/image69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wmf"/><Relationship Id="rId7" Type="http://schemas.openxmlformats.org/officeDocument/2006/relationships/image" Target="../media/image89.jpe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jpeg"/><Relationship Id="rId5" Type="http://schemas.openxmlformats.org/officeDocument/2006/relationships/image" Target="../media/image87.wmf"/><Relationship Id="rId10" Type="http://schemas.openxmlformats.org/officeDocument/2006/relationships/image" Target="../media/image92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98.w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99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03.png"/><Relationship Id="rId5" Type="http://schemas.openxmlformats.org/officeDocument/2006/relationships/image" Target="../media/image100.wmf"/><Relationship Id="rId10" Type="http://schemas.openxmlformats.org/officeDocument/2006/relationships/image" Target="../media/image102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7.png"/><Relationship Id="rId3" Type="http://schemas.openxmlformats.org/officeDocument/2006/relationships/image" Target="../media/image19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emf"/><Relationship Id="rId11" Type="http://schemas.openxmlformats.org/officeDocument/2006/relationships/image" Target="../media/image25.png"/><Relationship Id="rId5" Type="http://schemas.openxmlformats.org/officeDocument/2006/relationships/image" Target="../media/image21.e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C9500 Užitá chemie – Potraviny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788002"/>
            <a:ext cx="11361600" cy="1963866"/>
          </a:xfrm>
        </p:spPr>
        <p:txBody>
          <a:bodyPr/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9. lekce</a:t>
            </a:r>
            <a:br>
              <a:rPr lang="cs-CZ" dirty="0"/>
            </a:br>
            <a:r>
              <a:rPr lang="cs-CZ" dirty="0"/>
              <a:t>Chemie potravin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3">
            <a:extLst>
              <a:ext uri="{FF2B5EF4-FFF2-40B4-BE49-F238E27FC236}">
                <a16:creationId xmlns:a16="http://schemas.microsoft.com/office/drawing/2014/main" id="{B30E3138-D883-4A50-8785-11CF5F83B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5112" y="142875"/>
            <a:ext cx="8786813" cy="6572250"/>
          </a:xfrm>
          <a:ln>
            <a:solidFill>
              <a:srgbClr val="FFFF2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b="1"/>
              <a:t>Bílkoviny: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b="1"/>
              <a:t>Živočišné bílkoviny </a:t>
            </a:r>
            <a:r>
              <a:rPr lang="cs-CZ" altLang="cs-CZ" sz="1600"/>
              <a:t>– v potravinách živočišného původu:  mase, rybách,</a:t>
            </a:r>
            <a:r>
              <a:rPr lang="cs-CZ" altLang="cs-CZ" sz="1600" b="1"/>
              <a:t> </a:t>
            </a:r>
            <a:r>
              <a:rPr lang="cs-CZ" altLang="cs-CZ" sz="1600"/>
              <a:t>mléce, mléčných výrobcích a vejcích. </a:t>
            </a:r>
            <a:endParaRPr lang="cs-CZ" altLang="cs-CZ" sz="1600" b="1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b="1"/>
              <a:t>Rostlinné bílkoviny</a:t>
            </a:r>
            <a:r>
              <a:rPr lang="cs-CZ" altLang="cs-CZ" sz="1600"/>
              <a:t> - zdrojem jsou brambory, semena olejnatých rostlin, sója, obiloviny a obilné klíčky.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altLang="cs-CZ" sz="120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b="1"/>
              <a:t>Jednoduché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Prolaminy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Albuminy - často přítomny s globuliny. 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Globuliny - obsaženy ve většině bílkovinných látek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Histony - obsaženy v plazmě buněčného jádra a chromozomech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Gluteliny - spolu s prolaminy tvoří bílkovinu lepku (gluten)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Protaminy - vyskytují ve vaječných buňkách ryb 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Skleroproteiny - podpůrná hmota buňky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b="1"/>
              <a:t>Složené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Fosfoproteiny 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Glykoproteiny - obsahující sacharidovou prostetickou skupinu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Chromoproteiny - obsahují prostetickou skupinu barviva - hemoglobin, katalázy, myoglobin, cytochromy, peroxidázy, a flavoproteiny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Lipoproteiny - mají na protein navázaný neutrální tuk nebo jiné lipidy. Mají velký fyziologický význam v metabolismu při transportu tuků v krvi.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Nukleoproteiny - spojení bílkovin s nukleovými kyselinami. Hrají roli v dědičnosti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/>
              <a:t>Metaloproteiny - obsahují vázaný kov (ceruloplasmin, feritin)</a:t>
            </a:r>
            <a:endParaRPr lang="cs-CZ" altLang="cs-CZ" sz="1800"/>
          </a:p>
        </p:txBody>
      </p:sp>
      <p:pic>
        <p:nvPicPr>
          <p:cNvPr id="507907" name="Picture 4">
            <a:extLst>
              <a:ext uri="{FF2B5EF4-FFF2-40B4-BE49-F238E27FC236}">
                <a16:creationId xmlns:a16="http://schemas.microsoft.com/office/drawing/2014/main" id="{84E3BA16-9180-4A1E-8897-8095DF38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19" y="242888"/>
            <a:ext cx="1262062" cy="1728787"/>
          </a:xfrm>
          <a:prstGeom prst="rect">
            <a:avLst/>
          </a:prstGeom>
          <a:noFill/>
          <a:ln w="9525">
            <a:solidFill>
              <a:srgbClr val="FFFF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7908" name="Object 5">
            <a:extLst>
              <a:ext uri="{FF2B5EF4-FFF2-40B4-BE49-F238E27FC236}">
                <a16:creationId xmlns:a16="http://schemas.microsoft.com/office/drawing/2014/main" id="{BF592447-2EA6-4EC1-A385-0DECCDB7C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89533"/>
              </p:ext>
            </p:extLst>
          </p:nvPr>
        </p:nvGraphicFramePr>
        <p:xfrm>
          <a:off x="9629775" y="4945062"/>
          <a:ext cx="18526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960474" imgH="1058875" progId="MS_ClipArt_Gallery.2">
                  <p:embed/>
                </p:oleObj>
              </mc:Choice>
              <mc:Fallback>
                <p:oleObj name="Clip" r:id="rId3" imgW="1960474" imgH="1058875" progId="MS_ClipArt_Gallery.2">
                  <p:embed/>
                  <p:pic>
                    <p:nvPicPr>
                      <p:cNvPr id="507908" name="Object 5">
                        <a:extLst>
                          <a:ext uri="{FF2B5EF4-FFF2-40B4-BE49-F238E27FC236}">
                            <a16:creationId xmlns:a16="http://schemas.microsoft.com/office/drawing/2014/main" id="{BF592447-2EA6-4EC1-A385-0DECCDB7C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9775" y="4945062"/>
                        <a:ext cx="185261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7909" name="Picture 15" descr="j0216810">
            <a:extLst>
              <a:ext uri="{FF2B5EF4-FFF2-40B4-BE49-F238E27FC236}">
                <a16:creationId xmlns:a16="http://schemas.microsoft.com/office/drawing/2014/main" id="{9DDB0368-D2BE-48E7-A085-34849F40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1857375"/>
            <a:ext cx="13843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3BB47-0D5B-4FBE-85FF-635CFCBF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8" y="3429000"/>
            <a:ext cx="1576387" cy="1184275"/>
          </a:xfrm>
          <a:prstGeom prst="rect">
            <a:avLst/>
          </a:prstGeom>
          <a:noFill/>
          <a:ln w="9525">
            <a:solidFill>
              <a:srgbClr val="FFFF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84" name="Picture 3">
            <a:extLst>
              <a:ext uri="{FF2B5EF4-FFF2-40B4-BE49-F238E27FC236}">
                <a16:creationId xmlns:a16="http://schemas.microsoft.com/office/drawing/2014/main" id="{E0FF8F96-3E90-47E6-8063-E8490077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3929063"/>
            <a:ext cx="47148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978" name="Rectangle 2">
            <a:extLst>
              <a:ext uri="{FF2B5EF4-FFF2-40B4-BE49-F238E27FC236}">
                <a16:creationId xmlns:a16="http://schemas.microsoft.com/office/drawing/2014/main" id="{6295F5C8-333E-4913-8575-6E93439E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6" y="152399"/>
            <a:ext cx="2838449" cy="500063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Struktura bílkovin</a:t>
            </a:r>
            <a:endParaRPr lang="en-US" altLang="cs-CZ" sz="2400"/>
          </a:p>
        </p:txBody>
      </p:sp>
      <p:sp>
        <p:nvSpPr>
          <p:cNvPr id="510979" name="Text Box 4">
            <a:extLst>
              <a:ext uri="{FF2B5EF4-FFF2-40B4-BE49-F238E27FC236}">
                <a16:creationId xmlns:a16="http://schemas.microsoft.com/office/drawing/2014/main" id="{0BD99393-BB2B-4272-BDF1-95539A27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6" y="1394656"/>
            <a:ext cx="11820523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Prim</a:t>
            </a:r>
            <a:r>
              <a:rPr lang="cs-CZ" altLang="cs-CZ" sz="2000" dirty="0"/>
              <a:t>á</a:t>
            </a:r>
            <a:r>
              <a:rPr lang="en-GB" altLang="cs-CZ" sz="2000" dirty="0"/>
              <a:t>r</a:t>
            </a:r>
            <a:r>
              <a:rPr lang="cs-CZ" altLang="cs-CZ" sz="2000" dirty="0"/>
              <a:t>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stru</a:t>
            </a:r>
            <a:r>
              <a:rPr lang="cs-CZ" altLang="cs-CZ" sz="2000" dirty="0"/>
              <a:t>k</a:t>
            </a:r>
            <a:r>
              <a:rPr lang="en-GB" altLang="cs-CZ" sz="2000" dirty="0"/>
              <a:t>tur</a:t>
            </a:r>
            <a:r>
              <a:rPr lang="cs-CZ" altLang="cs-CZ" sz="2000" dirty="0"/>
              <a:t>a</a:t>
            </a:r>
            <a:r>
              <a:rPr lang="en-GB" altLang="cs-CZ" sz="2000" dirty="0"/>
              <a:t> (chemic</a:t>
            </a:r>
            <a:r>
              <a:rPr lang="cs-CZ" altLang="cs-CZ" sz="2000" dirty="0" err="1"/>
              <a:t>ká</a:t>
            </a:r>
            <a:r>
              <a:rPr lang="en-GB" altLang="cs-CZ" sz="2000" dirty="0"/>
              <a:t>): </a:t>
            </a:r>
            <a:r>
              <a:rPr lang="cs-CZ" altLang="cs-CZ" sz="2000" dirty="0"/>
              <a:t>pořadí aminokyselin v řetězci, další </a:t>
            </a:r>
            <a:r>
              <a:rPr lang="en-GB" altLang="cs-CZ" sz="2000" dirty="0"/>
              <a:t>detail</a:t>
            </a:r>
            <a:r>
              <a:rPr lang="cs-CZ" altLang="cs-CZ" sz="2000" dirty="0"/>
              <a:t>y</a:t>
            </a:r>
            <a:r>
              <a:rPr lang="en-GB" altLang="cs-CZ" sz="2000" dirty="0"/>
              <a:t> (</a:t>
            </a:r>
            <a:r>
              <a:rPr lang="cs-CZ" altLang="cs-CZ" sz="2000" dirty="0"/>
              <a:t>umístění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disul</a:t>
            </a:r>
            <a:r>
              <a:rPr lang="cs-CZ" altLang="cs-CZ" sz="2000" dirty="0"/>
              <a:t>f</a:t>
            </a:r>
            <a:r>
              <a:rPr lang="en-GB" altLang="cs-CZ" sz="2000" dirty="0"/>
              <a:t>id</a:t>
            </a:r>
            <a:r>
              <a:rPr lang="cs-CZ" altLang="cs-CZ" sz="2000" dirty="0" err="1"/>
              <a:t>ických</a:t>
            </a:r>
            <a:r>
              <a:rPr lang="cs-CZ" altLang="cs-CZ" sz="2000" dirty="0"/>
              <a:t> můstků</a:t>
            </a:r>
            <a:r>
              <a:rPr lang="en-GB" altLang="cs-CZ" sz="2000" dirty="0"/>
              <a:t>, prosthetic</a:t>
            </a:r>
            <a:r>
              <a:rPr lang="cs-CZ" altLang="cs-CZ" sz="2000" dirty="0" err="1"/>
              <a:t>kých</a:t>
            </a:r>
            <a:r>
              <a:rPr lang="en-GB" altLang="cs-CZ" sz="2000" dirty="0"/>
              <a:t> </a:t>
            </a:r>
            <a:r>
              <a:rPr lang="cs-CZ" altLang="cs-CZ" sz="2000" dirty="0"/>
              <a:t>skupin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gly</a:t>
            </a:r>
            <a:r>
              <a:rPr lang="cs-CZ" altLang="cs-CZ" sz="2000" dirty="0"/>
              <a:t>k</a:t>
            </a:r>
            <a:r>
              <a:rPr lang="en-GB" altLang="cs-CZ" sz="2000" dirty="0" err="1"/>
              <a:t>osyla</a:t>
            </a:r>
            <a:r>
              <a:rPr lang="cs-CZ" altLang="cs-CZ" sz="2000" dirty="0" err="1"/>
              <a:t>ce</a:t>
            </a:r>
            <a:r>
              <a:rPr lang="en-GB" altLang="cs-CZ" sz="2000" dirty="0"/>
              <a:t>).</a:t>
            </a:r>
          </a:p>
        </p:txBody>
      </p:sp>
      <p:sp>
        <p:nvSpPr>
          <p:cNvPr id="510980" name="Text Box 5">
            <a:extLst>
              <a:ext uri="{FF2B5EF4-FFF2-40B4-BE49-F238E27FC236}">
                <a16:creationId xmlns:a16="http://schemas.microsoft.com/office/drawing/2014/main" id="{4F3B826F-01BA-4008-A061-771D95A7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1" y="3057179"/>
            <a:ext cx="117443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Se</a:t>
            </a:r>
            <a:r>
              <a:rPr lang="cs-CZ" altLang="cs-CZ" sz="2000" dirty="0" err="1"/>
              <a:t>kundární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stru</a:t>
            </a:r>
            <a:r>
              <a:rPr lang="cs-CZ" altLang="cs-CZ" sz="2000" dirty="0"/>
              <a:t>k</a:t>
            </a:r>
            <a:r>
              <a:rPr lang="en-GB" altLang="cs-CZ" sz="2000" dirty="0"/>
              <a:t>tur</a:t>
            </a:r>
            <a:r>
              <a:rPr lang="cs-CZ" altLang="cs-CZ" sz="2000" dirty="0"/>
              <a:t>a</a:t>
            </a:r>
            <a:r>
              <a:rPr lang="en-GB" altLang="cs-CZ" sz="2000" dirty="0"/>
              <a:t>: </a:t>
            </a:r>
            <a:r>
              <a:rPr lang="cs-CZ" altLang="cs-CZ" sz="2000" dirty="0"/>
              <a:t>vzájemný prostorový vztah sousedních nebo blízkých aminokyselin. </a:t>
            </a:r>
            <a:r>
              <a:rPr lang="en-GB" altLang="cs-CZ" sz="2000" dirty="0"/>
              <a:t>T</a:t>
            </a:r>
            <a:r>
              <a:rPr lang="cs-CZ" altLang="cs-CZ" sz="2000" dirty="0" err="1"/>
              <a:t>ypické</a:t>
            </a:r>
            <a:r>
              <a:rPr lang="cs-CZ" altLang="cs-CZ" sz="2000" dirty="0"/>
              <a:t> struktury: </a:t>
            </a:r>
            <a:r>
              <a:rPr lang="en-GB" altLang="cs-CZ" sz="2000" dirty="0"/>
              <a:t> </a:t>
            </a:r>
            <a:r>
              <a:rPr lang="en-GB" altLang="cs-CZ" sz="2000" dirty="0">
                <a:latin typeface="Symbol" panose="05050102010706020507" pitchFamily="18" charset="2"/>
              </a:rPr>
              <a:t>a</a:t>
            </a:r>
            <a:r>
              <a:rPr lang="en-GB" altLang="cs-CZ" sz="2000" dirty="0"/>
              <a:t>-helix, </a:t>
            </a:r>
            <a:r>
              <a:rPr lang="en-GB" altLang="cs-CZ" sz="2000" dirty="0">
                <a:latin typeface="Symbol" panose="05050102010706020507" pitchFamily="18" charset="2"/>
              </a:rPr>
              <a:t>b</a:t>
            </a:r>
            <a:r>
              <a:rPr lang="en-GB" altLang="cs-CZ" sz="2000" dirty="0"/>
              <a:t>-s</a:t>
            </a:r>
            <a:r>
              <a:rPr lang="cs-CZ" altLang="cs-CZ" sz="2000" dirty="0" err="1"/>
              <a:t>truktura</a:t>
            </a:r>
            <a:r>
              <a:rPr lang="cs-CZ" altLang="cs-CZ" sz="2000" dirty="0"/>
              <a:t>. </a:t>
            </a:r>
            <a:r>
              <a:rPr lang="en-GB" altLang="cs-CZ" sz="2000" dirty="0" err="1"/>
              <a:t>Stabili</a:t>
            </a:r>
            <a:r>
              <a:rPr lang="cs-CZ" altLang="cs-CZ" sz="2000" dirty="0" err="1"/>
              <a:t>zace</a:t>
            </a:r>
            <a:r>
              <a:rPr lang="cs-CZ" altLang="cs-CZ" sz="2000" dirty="0"/>
              <a:t> pouze vodíkovými můstky</a:t>
            </a:r>
            <a:r>
              <a:rPr lang="en-GB" altLang="cs-CZ" sz="2000" dirty="0"/>
              <a:t>.</a:t>
            </a:r>
            <a:endParaRPr lang="en-GB" altLang="cs-CZ" sz="2000" dirty="0">
              <a:latin typeface="Times New Roman" panose="02020603050405020304" pitchFamily="18" charset="0"/>
            </a:endParaRPr>
          </a:p>
        </p:txBody>
      </p:sp>
      <p:pic>
        <p:nvPicPr>
          <p:cNvPr id="510981" name="Picture 2">
            <a:extLst>
              <a:ext uri="{FF2B5EF4-FFF2-40B4-BE49-F238E27FC236}">
                <a16:creationId xmlns:a16="http://schemas.microsoft.com/office/drawing/2014/main" id="{90840131-4D12-45CB-81F6-CC55E74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1842255"/>
            <a:ext cx="22145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0982" name="Picture 3">
            <a:extLst>
              <a:ext uri="{FF2B5EF4-FFF2-40B4-BE49-F238E27FC236}">
                <a16:creationId xmlns:a16="http://schemas.microsoft.com/office/drawing/2014/main" id="{51FD7423-1324-43D7-8E23-8735329C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70" y="1842255"/>
            <a:ext cx="1364456" cy="10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0983" name="Picture 5">
            <a:extLst>
              <a:ext uri="{FF2B5EF4-FFF2-40B4-BE49-F238E27FC236}">
                <a16:creationId xmlns:a16="http://schemas.microsoft.com/office/drawing/2014/main" id="{A9C85F3D-9A45-403D-8CD4-181A8024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929064"/>
            <a:ext cx="407193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985" name="Obdélník 12">
            <a:extLst>
              <a:ext uri="{FF2B5EF4-FFF2-40B4-BE49-F238E27FC236}">
                <a16:creationId xmlns:a16="http://schemas.microsoft.com/office/drawing/2014/main" id="{BA9019DF-5F87-4895-B26F-7B69955D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6" y="6429376"/>
            <a:ext cx="765175" cy="3079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1">
                <a:latin typeface="Symbol" panose="05050102010706020507" pitchFamily="18" charset="2"/>
              </a:rPr>
              <a:t>a</a:t>
            </a:r>
            <a:r>
              <a:rPr lang="en-GB" altLang="cs-CZ" sz="1400" b="1"/>
              <a:t>-helix</a:t>
            </a:r>
            <a:endParaRPr lang="cs-CZ" altLang="cs-CZ" sz="1400" b="1"/>
          </a:p>
        </p:txBody>
      </p:sp>
      <p:sp>
        <p:nvSpPr>
          <p:cNvPr id="510986" name="Obdélník 13">
            <a:extLst>
              <a:ext uri="{FF2B5EF4-FFF2-40B4-BE49-F238E27FC236}">
                <a16:creationId xmlns:a16="http://schemas.microsoft.com/office/drawing/2014/main" id="{3D92940D-33E8-4F4F-99EE-9EF515E3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4" y="6429376"/>
            <a:ext cx="1119187" cy="3079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1">
                <a:latin typeface="Symbol" panose="05050102010706020507" pitchFamily="18" charset="2"/>
              </a:rPr>
              <a:t>b</a:t>
            </a:r>
            <a:r>
              <a:rPr lang="en-GB" altLang="cs-CZ" sz="1400" b="1"/>
              <a:t>-s</a:t>
            </a:r>
            <a:r>
              <a:rPr lang="cs-CZ" altLang="cs-CZ" sz="1400" b="1"/>
              <a:t>truktura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F8B6F4CA-163B-4967-BE5F-C5A6CDFBCE30}"/>
              </a:ext>
            </a:extLst>
          </p:cNvPr>
          <p:cNvGrpSpPr>
            <a:grpSpLocks/>
          </p:cNvGrpSpPr>
          <p:nvPr/>
        </p:nvGrpSpPr>
        <p:grpSpPr bwMode="auto">
          <a:xfrm>
            <a:off x="2209801" y="142875"/>
            <a:ext cx="9218613" cy="1416050"/>
            <a:chOff x="340" y="1495"/>
            <a:chExt cx="5807" cy="892"/>
          </a:xfrm>
        </p:grpSpPr>
        <p:graphicFrame>
          <p:nvGraphicFramePr>
            <p:cNvPr id="12" name="Object 2">
              <a:extLst>
                <a:ext uri="{FF2B5EF4-FFF2-40B4-BE49-F238E27FC236}">
                  <a16:creationId xmlns:a16="http://schemas.microsoft.com/office/drawing/2014/main" id="{325C8514-1EEE-416C-B890-3F8E00FACD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255487"/>
                </p:ext>
              </p:extLst>
            </p:nvPr>
          </p:nvGraphicFramePr>
          <p:xfrm>
            <a:off x="1509" y="1495"/>
            <a:ext cx="4638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SIS/Draw Sketch" r:id="rId6" imgW="7360920" imgH="1111250" progId="ISISServer">
                    <p:embed/>
                  </p:oleObj>
                </mc:Choice>
                <mc:Fallback>
                  <p:oleObj name="ISIS/Draw Sketch" r:id="rId6" imgW="7360920" imgH="1111250" progId="ISISServer">
                    <p:embed/>
                    <p:pic>
                      <p:nvPicPr>
                        <p:cNvPr id="509961" name="Object 2">
                          <a:extLst>
                            <a:ext uri="{FF2B5EF4-FFF2-40B4-BE49-F238E27FC236}">
                              <a16:creationId xmlns:a16="http://schemas.microsoft.com/office/drawing/2014/main" id="{AE99859B-942A-4DB2-AE9D-1A9E238A8E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" y="1495"/>
                          <a:ext cx="4638" cy="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F201F0FC-3324-46B8-8A03-6B45C718F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387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ext Box 6">
            <a:extLst>
              <a:ext uri="{FF2B5EF4-FFF2-40B4-BE49-F238E27FC236}">
                <a16:creationId xmlns:a16="http://schemas.microsoft.com/office/drawing/2014/main" id="{0B443721-3212-4404-885F-A03ACE81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42875"/>
            <a:ext cx="11687175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Ter</a:t>
            </a:r>
            <a:r>
              <a:rPr lang="cs-CZ" altLang="cs-CZ" sz="2000" dirty="0" err="1"/>
              <a:t>ciární</a:t>
            </a:r>
            <a:r>
              <a:rPr lang="cs-CZ" altLang="cs-CZ" sz="2000" dirty="0"/>
              <a:t> </a:t>
            </a:r>
            <a:r>
              <a:rPr lang="en-GB" altLang="cs-CZ" sz="2000" dirty="0" err="1"/>
              <a:t>stru</a:t>
            </a:r>
            <a:r>
              <a:rPr lang="cs-CZ" altLang="cs-CZ" sz="2000" dirty="0"/>
              <a:t>k</a:t>
            </a:r>
            <a:r>
              <a:rPr lang="en-GB" altLang="cs-CZ" sz="2000" dirty="0"/>
              <a:t>tur</a:t>
            </a:r>
            <a:r>
              <a:rPr lang="cs-CZ" altLang="cs-CZ" sz="2000" dirty="0"/>
              <a:t>a</a:t>
            </a:r>
            <a:r>
              <a:rPr lang="en-GB" altLang="cs-CZ" sz="2000" dirty="0"/>
              <a:t>: </a:t>
            </a:r>
            <a:r>
              <a:rPr lang="cs-CZ" altLang="cs-CZ" sz="2000" dirty="0"/>
              <a:t>vzájemný prostorový vztah vzdálených částí řetězce</a:t>
            </a:r>
            <a:r>
              <a:rPr lang="en-GB" altLang="cs-CZ" sz="2000" dirty="0"/>
              <a:t>. </a:t>
            </a:r>
            <a:r>
              <a:rPr lang="en-GB" altLang="cs-CZ" sz="2000" dirty="0" err="1"/>
              <a:t>Stabili</a:t>
            </a:r>
            <a:r>
              <a:rPr lang="cs-CZ" altLang="cs-CZ" sz="2000" dirty="0" err="1"/>
              <a:t>zace</a:t>
            </a:r>
            <a:r>
              <a:rPr lang="cs-CZ" altLang="cs-CZ" sz="2000" dirty="0"/>
              <a:t> vodíkovými můstky</a:t>
            </a:r>
            <a:r>
              <a:rPr lang="en-GB" altLang="cs-CZ" sz="2000" dirty="0"/>
              <a:t>, </a:t>
            </a:r>
            <a:r>
              <a:rPr lang="cs-CZ" altLang="cs-CZ" sz="2000" dirty="0"/>
              <a:t>iontovými interakcemi</a:t>
            </a:r>
            <a:r>
              <a:rPr lang="en-GB" altLang="cs-CZ" sz="2000" dirty="0"/>
              <a:t>, hydro</a:t>
            </a:r>
            <a:r>
              <a:rPr lang="cs-CZ" altLang="cs-CZ" sz="2000" dirty="0" err="1"/>
              <a:t>fobními</a:t>
            </a:r>
            <a:r>
              <a:rPr lang="en-GB" altLang="cs-CZ" sz="2000" dirty="0"/>
              <a:t> </a:t>
            </a:r>
            <a:r>
              <a:rPr lang="en-GB" altLang="cs-CZ" sz="2000" dirty="0" err="1"/>
              <a:t>intera</a:t>
            </a:r>
            <a:r>
              <a:rPr lang="cs-CZ" altLang="cs-CZ" sz="2000" dirty="0" err="1"/>
              <a:t>kcemi</a:t>
            </a:r>
            <a:r>
              <a:rPr lang="cs-CZ" altLang="cs-CZ" sz="2000" dirty="0"/>
              <a:t> a </a:t>
            </a:r>
            <a:r>
              <a:rPr lang="en-GB" altLang="cs-CZ" sz="2000" dirty="0" err="1"/>
              <a:t>disul</a:t>
            </a:r>
            <a:r>
              <a:rPr lang="cs-CZ" altLang="cs-CZ" sz="2000" dirty="0" err="1"/>
              <a:t>fidickými</a:t>
            </a:r>
            <a:r>
              <a:rPr lang="en-GB" altLang="cs-CZ" sz="2000" dirty="0"/>
              <a:t> </a:t>
            </a:r>
            <a:r>
              <a:rPr lang="cs-CZ" altLang="cs-CZ" sz="2000" dirty="0"/>
              <a:t>můstky</a:t>
            </a:r>
            <a:r>
              <a:rPr lang="en-GB" altLang="cs-CZ" sz="2000" dirty="0"/>
              <a:t>.</a:t>
            </a:r>
            <a:endParaRPr lang="en-GB" altLang="cs-CZ" sz="2000" dirty="0">
              <a:latin typeface="Times New Roman" panose="02020603050405020304" pitchFamily="18" charset="0"/>
            </a:endParaRPr>
          </a:p>
        </p:txBody>
      </p:sp>
      <p:sp>
        <p:nvSpPr>
          <p:cNvPr id="512003" name="Text Box 7">
            <a:extLst>
              <a:ext uri="{FF2B5EF4-FFF2-40B4-BE49-F238E27FC236}">
                <a16:creationId xmlns:a16="http://schemas.microsoft.com/office/drawing/2014/main" id="{B2B0B894-D66E-4B19-AEE5-58C98B095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500439"/>
            <a:ext cx="11687175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Kvartérní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stru</a:t>
            </a:r>
            <a:r>
              <a:rPr lang="cs-CZ" altLang="cs-CZ" sz="2000" dirty="0"/>
              <a:t>k</a:t>
            </a:r>
            <a:r>
              <a:rPr lang="en-GB" altLang="cs-CZ" sz="2000" dirty="0"/>
              <a:t>tur</a:t>
            </a:r>
            <a:r>
              <a:rPr lang="cs-CZ" altLang="cs-CZ" sz="2000" dirty="0"/>
              <a:t>a</a:t>
            </a:r>
            <a:r>
              <a:rPr lang="en-GB" altLang="cs-CZ" sz="2000" dirty="0"/>
              <a:t>: </a:t>
            </a:r>
            <a:r>
              <a:rPr lang="cs-CZ" altLang="cs-CZ" sz="2000" dirty="0"/>
              <a:t>prostorové uspořádání molekulových podjednotek, které tvoří celistvé molekuly</a:t>
            </a:r>
            <a:r>
              <a:rPr lang="en-GB" altLang="cs-CZ" sz="2000" dirty="0"/>
              <a:t> (</a:t>
            </a:r>
            <a:r>
              <a:rPr lang="cs-CZ" altLang="cs-CZ" sz="2000" dirty="0"/>
              <a:t>např</a:t>
            </a:r>
            <a:r>
              <a:rPr lang="en-GB" altLang="cs-CZ" sz="2000" dirty="0"/>
              <a:t>: </a:t>
            </a:r>
            <a:r>
              <a:rPr lang="cs-CZ" altLang="cs-CZ" sz="2000" dirty="0"/>
              <a:t>2</a:t>
            </a:r>
            <a:r>
              <a:rPr lang="en-GB" altLang="cs-CZ" sz="2000" dirty="0"/>
              <a:t> </a:t>
            </a:r>
            <a:r>
              <a:rPr lang="en-GB" altLang="cs-CZ" sz="2000" dirty="0">
                <a:latin typeface="Symbol" panose="05050102010706020507" pitchFamily="18" charset="2"/>
              </a:rPr>
              <a:t>a</a:t>
            </a:r>
            <a:r>
              <a:rPr lang="en-GB" altLang="cs-CZ" sz="2000" dirty="0"/>
              <a:t> </a:t>
            </a:r>
            <a:r>
              <a:rPr lang="en-GB" altLang="cs-CZ" sz="2000" dirty="0" err="1"/>
              <a:t>a</a:t>
            </a:r>
            <a:r>
              <a:rPr lang="cs-CZ" altLang="cs-CZ" sz="2000" dirty="0"/>
              <a:t> 2</a:t>
            </a:r>
            <a:r>
              <a:rPr lang="en-GB" altLang="cs-CZ" sz="2000" dirty="0"/>
              <a:t> </a:t>
            </a:r>
            <a:r>
              <a:rPr lang="en-GB" altLang="cs-CZ" sz="2000" dirty="0">
                <a:latin typeface="Symbol" panose="05050102010706020507" pitchFamily="18" charset="2"/>
              </a:rPr>
              <a:t>b</a:t>
            </a:r>
            <a:r>
              <a:rPr lang="en-GB" altLang="cs-CZ" sz="2000" dirty="0"/>
              <a:t> </a:t>
            </a:r>
            <a:r>
              <a:rPr lang="cs-CZ" altLang="cs-CZ" sz="2000" dirty="0"/>
              <a:t>řetězce </a:t>
            </a:r>
            <a:r>
              <a:rPr lang="en-GB" altLang="cs-CZ" sz="2000" dirty="0" err="1"/>
              <a:t>hemoglobin</a:t>
            </a:r>
            <a:r>
              <a:rPr lang="cs-CZ" altLang="cs-CZ" sz="2000" dirty="0"/>
              <a:t>u</a:t>
            </a:r>
            <a:r>
              <a:rPr lang="en-GB" altLang="cs-CZ" sz="2000" dirty="0"/>
              <a:t>)</a:t>
            </a:r>
            <a:endParaRPr lang="en-GB" altLang="cs-CZ" sz="2000" dirty="0">
              <a:latin typeface="Times New Roman" panose="02020603050405020304" pitchFamily="18" charset="0"/>
            </a:endParaRPr>
          </a:p>
        </p:txBody>
      </p:sp>
      <p:pic>
        <p:nvPicPr>
          <p:cNvPr id="512004" name="Picture 3">
            <a:extLst>
              <a:ext uri="{FF2B5EF4-FFF2-40B4-BE49-F238E27FC236}">
                <a16:creationId xmlns:a16="http://schemas.microsoft.com/office/drawing/2014/main" id="{06DF98DE-90DA-410C-A0F2-8D3D3332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1285875"/>
            <a:ext cx="26701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5" name="TextovéPole 4">
            <a:extLst>
              <a:ext uri="{FF2B5EF4-FFF2-40B4-BE49-F238E27FC236}">
                <a16:creationId xmlns:a16="http://schemas.microsoft.com/office/drawing/2014/main" id="{61C0107E-77F6-4C62-AFEE-3F032EAC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9" y="2143126"/>
            <a:ext cx="2820987" cy="3079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400" b="1"/>
              <a:t>terciální struktura myoglobinu</a:t>
            </a:r>
          </a:p>
        </p:txBody>
      </p:sp>
      <p:pic>
        <p:nvPicPr>
          <p:cNvPr id="512006" name="Picture 3">
            <a:extLst>
              <a:ext uri="{FF2B5EF4-FFF2-40B4-BE49-F238E27FC236}">
                <a16:creationId xmlns:a16="http://schemas.microsoft.com/office/drawing/2014/main" id="{24342E6F-1152-415C-8F15-C576D739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357689"/>
            <a:ext cx="511651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1A0FE30-F988-4463-B9BE-AD0E5972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09217"/>
            <a:ext cx="7329487" cy="4754472"/>
          </a:xfrm>
          <a:prstGeom prst="rect">
            <a:avLst/>
          </a:prstGeom>
        </p:spPr>
      </p:pic>
      <p:sp>
        <p:nvSpPr>
          <p:cNvPr id="524290" name="Rectangle 3">
            <a:extLst>
              <a:ext uri="{FF2B5EF4-FFF2-40B4-BE49-F238E27FC236}">
                <a16:creationId xmlns:a16="http://schemas.microsoft.com/office/drawing/2014/main" id="{92112003-6B6A-40D2-ADD2-6707AF9DA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5300" y="214314"/>
            <a:ext cx="3592995" cy="3081336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/>
              <a:t>20% potravy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/>
              <a:t>doporučená denní dávka silně závisí na hmotnosti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/>
              <a:t>charakteristickou vlastností je </a:t>
            </a:r>
            <a:r>
              <a:rPr lang="cs-CZ" altLang="cs-CZ" sz="1800" dirty="0" err="1"/>
              <a:t>hydrofobnost</a:t>
            </a:r>
            <a:r>
              <a:rPr lang="cs-CZ" altLang="cs-CZ" sz="1800" dirty="0"/>
              <a:t> (jsou nerozpustné ve vodě, dobře rozpustné v organických rozpouštědlech)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/>
              <a:t>zdroj a zásoba energie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/>
              <a:t>jsou součástí biomembrán nebo jinými stavebními složkami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/>
              <a:t>ochranné a izolační funkce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8C2EE3-AEC6-4869-AC0C-1D0EE90F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14314"/>
            <a:ext cx="2357438" cy="4286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Tuky - lipidy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D9FF819-805B-4844-985C-1125A0AB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593" y="3496822"/>
            <a:ext cx="3909703" cy="24277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600" kern="0" dirty="0">
                <a:solidFill>
                  <a:schemeClr val="tx2"/>
                </a:solidFill>
                <a:latin typeface="+mn-lt"/>
              </a:rPr>
              <a:t>Mastné kyseliny vázané v lipidech jsou: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kern="0" dirty="0">
                <a:latin typeface="+mn-lt"/>
              </a:rPr>
              <a:t>Jednosytné, se sudým počtem uhlíků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kern="0" dirty="0">
                <a:latin typeface="+mn-lt"/>
              </a:rPr>
              <a:t>nasycené – kyselina palmitová (C</a:t>
            </a:r>
            <a:r>
              <a:rPr lang="cs-CZ" sz="1600" kern="0" baseline="-25000" dirty="0">
                <a:latin typeface="+mn-lt"/>
              </a:rPr>
              <a:t>16</a:t>
            </a:r>
            <a:r>
              <a:rPr lang="cs-CZ" sz="1600" kern="0" dirty="0">
                <a:latin typeface="+mn-lt"/>
              </a:rPr>
              <a:t>) a kyselina stearová (C</a:t>
            </a:r>
            <a:r>
              <a:rPr lang="cs-CZ" sz="1600" kern="0" baseline="-25000" dirty="0">
                <a:latin typeface="+mn-lt"/>
              </a:rPr>
              <a:t>18</a:t>
            </a:r>
            <a:r>
              <a:rPr lang="cs-CZ" sz="1600" kern="0" dirty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kern="0" dirty="0">
                <a:latin typeface="+mn-lt"/>
              </a:rPr>
              <a:t>nenasycené – kyselina olejová (C</a:t>
            </a:r>
            <a:r>
              <a:rPr lang="cs-CZ" sz="1600" kern="0" baseline="-25000" dirty="0">
                <a:latin typeface="+mn-lt"/>
              </a:rPr>
              <a:t>18</a:t>
            </a:r>
            <a:r>
              <a:rPr lang="cs-CZ" sz="1600" kern="0" dirty="0">
                <a:latin typeface="+mn-lt"/>
              </a:rPr>
              <a:t> jedna dvojná vazba) a kyselina </a:t>
            </a:r>
            <a:r>
              <a:rPr lang="cs-CZ" sz="1600" kern="0" dirty="0" err="1">
                <a:latin typeface="+mn-lt"/>
              </a:rPr>
              <a:t>linolová</a:t>
            </a:r>
            <a:r>
              <a:rPr lang="cs-CZ" sz="1600" kern="0" dirty="0">
                <a:latin typeface="+mn-lt"/>
              </a:rPr>
              <a:t> (C</a:t>
            </a:r>
            <a:r>
              <a:rPr lang="cs-CZ" sz="1600" kern="0" baseline="-25000" dirty="0">
                <a:latin typeface="+mn-lt"/>
              </a:rPr>
              <a:t>18</a:t>
            </a:r>
            <a:r>
              <a:rPr lang="cs-CZ" sz="1600" kern="0" dirty="0">
                <a:latin typeface="+mn-lt"/>
              </a:rPr>
              <a:t> dvě dvojné vazby)</a:t>
            </a:r>
          </a:p>
        </p:txBody>
      </p:sp>
      <p:sp>
        <p:nvSpPr>
          <p:cNvPr id="524293" name="Obdélník 6">
            <a:extLst>
              <a:ext uri="{FF2B5EF4-FFF2-40B4-BE49-F238E27FC236}">
                <a16:creationId xmlns:a16="http://schemas.microsoft.com/office/drawing/2014/main" id="{FF99C6F1-3393-4ADB-A370-38977B162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835379"/>
            <a:ext cx="6257925" cy="369332"/>
          </a:xfrm>
          <a:prstGeom prst="rect">
            <a:avLst/>
          </a:prstGeom>
          <a:solidFill>
            <a:srgbClr val="FFFF5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Lipidy jsou estery alkoholů a vyšších mastných kyselin.</a:t>
            </a:r>
          </a:p>
        </p:txBody>
      </p:sp>
      <p:pic>
        <p:nvPicPr>
          <p:cNvPr id="524295" name="Picture 12" descr="j0344853">
            <a:extLst>
              <a:ext uri="{FF2B5EF4-FFF2-40B4-BE49-F238E27FC236}">
                <a16:creationId xmlns:a16="http://schemas.microsoft.com/office/drawing/2014/main" id="{4CCEED30-D967-4035-9E88-9A933B07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20472"/>
            <a:ext cx="14001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297" name="Picture 4" descr="j0078759">
            <a:extLst>
              <a:ext uri="{FF2B5EF4-FFF2-40B4-BE49-F238E27FC236}">
                <a16:creationId xmlns:a16="http://schemas.microsoft.com/office/drawing/2014/main" id="{5F84B84C-E1BD-4343-87E3-7A1893A0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5144689"/>
            <a:ext cx="1220287" cy="15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DA029-E854-4527-8111-F3FD1FEF9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" y="141821"/>
            <a:ext cx="11763375" cy="45318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b="1" dirty="0">
                <a:latin typeface="+mn-lt"/>
              </a:rPr>
              <a:t>Lipidy: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b="1" dirty="0">
                <a:latin typeface="+mn-lt"/>
              </a:rPr>
              <a:t>Rostlinné tuky </a:t>
            </a:r>
            <a:r>
              <a:rPr lang="cs-CZ" sz="1800" dirty="0">
                <a:latin typeface="+mn-lt"/>
              </a:rPr>
              <a:t>(oleje) - tvořeny nenasycenými mastnými kyselinami, které neobsahují cholesterol</a:t>
            </a:r>
            <a:endParaRPr lang="cs-CZ" sz="1800" b="1" dirty="0">
              <a:latin typeface="+mn-lt"/>
            </a:endParaRP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b="1" dirty="0">
                <a:latin typeface="+mn-lt"/>
              </a:rPr>
              <a:t>Živočišné tuky</a:t>
            </a:r>
            <a:r>
              <a:rPr lang="cs-CZ" sz="1800" dirty="0">
                <a:latin typeface="+mn-lt"/>
              </a:rPr>
              <a:t> (máslo, sádlo, lůj, maso, mléko) - obsahují více nasycených mastných kyselin, jsou zdrojem cholesterolu.Urychlují rozvoj aterosklerózy (kornatění tepen)</a:t>
            </a:r>
          </a:p>
          <a:p>
            <a:pPr lvl="1" eaLnBrk="1" hangingPunct="1">
              <a:buClr>
                <a:schemeClr val="tx1"/>
              </a:buClr>
              <a:defRPr/>
            </a:pPr>
            <a:endParaRPr lang="cs-CZ" sz="1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b="1" u="sng" kern="0" dirty="0">
                <a:latin typeface="+mn-lt"/>
              </a:rPr>
              <a:t>Jednoduché lipidy</a:t>
            </a:r>
            <a:r>
              <a:rPr lang="cs-CZ" sz="1800" b="1" kern="0" dirty="0">
                <a:latin typeface="+mn-lt"/>
              </a:rPr>
              <a:t> </a:t>
            </a:r>
            <a:r>
              <a:rPr lang="cs-CZ" sz="1800" kern="0" dirty="0">
                <a:latin typeface="+mn-lt"/>
              </a:rPr>
              <a:t>= estery mastných kyselin s alkoholy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Tuky (</a:t>
            </a:r>
            <a:r>
              <a:rPr lang="cs-CZ" sz="1800" kern="0" dirty="0" err="1">
                <a:latin typeface="+mn-lt"/>
              </a:rPr>
              <a:t>triglyceroly</a:t>
            </a:r>
            <a:r>
              <a:rPr lang="cs-CZ" sz="1800" kern="0" dirty="0">
                <a:latin typeface="+mn-lt"/>
              </a:rPr>
              <a:t>) – estery mastných kyselin s glycerolem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Vosky – estery mastných kyselin s vyššími alkoholy než glycerol (např. vosk včelí, palmový, lanolín z ovčí vlny, vorvaňovina…)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b="1" u="sng" kern="0" dirty="0">
                <a:latin typeface="+mn-lt"/>
              </a:rPr>
              <a:t>Složené lipidy</a:t>
            </a:r>
            <a:r>
              <a:rPr lang="cs-CZ" sz="1800" b="1" kern="0" dirty="0">
                <a:latin typeface="+mn-lt"/>
              </a:rPr>
              <a:t> </a:t>
            </a:r>
            <a:r>
              <a:rPr lang="cs-CZ" sz="1800" kern="0" dirty="0">
                <a:latin typeface="+mn-lt"/>
              </a:rPr>
              <a:t>= estery mastných kyselin s alkoholy a dalšími látkami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Fosfolipidy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Glykolipidy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b="1" u="sng" kern="0" dirty="0">
                <a:latin typeface="+mn-lt"/>
              </a:rPr>
              <a:t>Odvozené lipidy</a:t>
            </a:r>
            <a:r>
              <a:rPr lang="cs-CZ" sz="1800" b="1" kern="0" dirty="0">
                <a:latin typeface="+mn-lt"/>
              </a:rPr>
              <a:t> </a:t>
            </a:r>
            <a:r>
              <a:rPr lang="cs-CZ" sz="1800" kern="0" dirty="0">
                <a:latin typeface="+mn-lt"/>
              </a:rPr>
              <a:t>= získané z výše uvedených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Steroidy (steroly, žlučové kyseliny, steroidní hormony, vitamíny D)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Karotenoidy – rostlinné pigmenty</a:t>
            </a:r>
          </a:p>
        </p:txBody>
      </p:sp>
      <p:pic>
        <p:nvPicPr>
          <p:cNvPr id="2050" name="Picture 2" descr="Nenasycené tuky – Co znamená „esenciální“? - Food Filtr">
            <a:extLst>
              <a:ext uri="{FF2B5EF4-FFF2-40B4-BE49-F238E27FC236}">
                <a16:creationId xmlns:a16="http://schemas.microsoft.com/office/drawing/2014/main" id="{278D5C33-6DBF-493F-9ECE-297177EE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60" y="4450261"/>
            <a:ext cx="4571366" cy="22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CDE0AF8-88C7-4139-ACC7-C71F3977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159" y="2628902"/>
            <a:ext cx="2534706" cy="2118042"/>
          </a:xfrm>
          <a:prstGeom prst="rect">
            <a:avLst/>
          </a:prstGeom>
        </p:spPr>
      </p:pic>
      <p:pic>
        <p:nvPicPr>
          <p:cNvPr id="2052" name="Picture 4" descr="Hranolky jsou chloubou Belgičanů | Prima Fresh">
            <a:extLst>
              <a:ext uri="{FF2B5EF4-FFF2-40B4-BE49-F238E27FC236}">
                <a16:creationId xmlns:a16="http://schemas.microsoft.com/office/drawing/2014/main" id="{7E16B041-4181-4BAA-BF10-5AE8A602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71" y="486920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bliha s náplní meruňkovou 65g - Tesco Potraviny">
            <a:extLst>
              <a:ext uri="{FF2B5EF4-FFF2-40B4-BE49-F238E27FC236}">
                <a16:creationId xmlns:a16="http://schemas.microsoft.com/office/drawing/2014/main" id="{0B457F24-063B-45B6-AA0C-8C56A400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744776"/>
            <a:ext cx="2072006" cy="20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ybí tuk, rybí olej - Diana Fish spol. s r.o.">
            <a:extLst>
              <a:ext uri="{FF2B5EF4-FFF2-40B4-BE49-F238E27FC236}">
                <a16:creationId xmlns:a16="http://schemas.microsoft.com/office/drawing/2014/main" id="{71BC7363-CAD8-4016-819C-5F547375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1" y="484020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ovéPole 3">
            <a:extLst>
              <a:ext uri="{FF2B5EF4-FFF2-40B4-BE49-F238E27FC236}">
                <a16:creationId xmlns:a16="http://schemas.microsoft.com/office/drawing/2014/main" id="{E14CE847-E6CA-4C1A-AC62-63BF02B9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4" y="129381"/>
            <a:ext cx="586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b="1" dirty="0"/>
              <a:t>TUKY</a:t>
            </a:r>
            <a:r>
              <a:rPr lang="cs-CZ" altLang="cs-CZ" sz="1800" dirty="0"/>
              <a:t> - estery vyšších mastných kyselin a glycerolu.</a:t>
            </a:r>
          </a:p>
        </p:txBody>
      </p:sp>
      <p:graphicFrame>
        <p:nvGraphicFramePr>
          <p:cNvPr id="526339" name="Object 2">
            <a:extLst>
              <a:ext uri="{FF2B5EF4-FFF2-40B4-BE49-F238E27FC236}">
                <a16:creationId xmlns:a16="http://schemas.microsoft.com/office/drawing/2014/main" id="{AE86805C-1912-4687-B46A-B40B4D7A7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73767"/>
              </p:ext>
            </p:extLst>
          </p:nvPr>
        </p:nvGraphicFramePr>
        <p:xfrm>
          <a:off x="2039941" y="1327152"/>
          <a:ext cx="9985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542544" imgH="627888" progId="ACD.ChemSketch.20">
                  <p:embed/>
                </p:oleObj>
              </mc:Choice>
              <mc:Fallback>
                <p:oleObj name="ChemSketch" r:id="rId2" imgW="542544" imgH="627888" progId="ACD.ChemSketch.20">
                  <p:embed/>
                  <p:pic>
                    <p:nvPicPr>
                      <p:cNvPr id="526339" name="Object 2">
                        <a:extLst>
                          <a:ext uri="{FF2B5EF4-FFF2-40B4-BE49-F238E27FC236}">
                            <a16:creationId xmlns:a16="http://schemas.microsoft.com/office/drawing/2014/main" id="{AE86805C-1912-4687-B46A-B40B4D7A7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41" y="1327152"/>
                        <a:ext cx="99853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0" name="Object 3">
            <a:extLst>
              <a:ext uri="{FF2B5EF4-FFF2-40B4-BE49-F238E27FC236}">
                <a16:creationId xmlns:a16="http://schemas.microsoft.com/office/drawing/2014/main" id="{745C4906-1D82-4878-88C5-8F35691A5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02413"/>
              </p:ext>
            </p:extLst>
          </p:nvPr>
        </p:nvGraphicFramePr>
        <p:xfrm>
          <a:off x="3254377" y="755651"/>
          <a:ext cx="10795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606552" imgH="399288" progId="ACD.ChemSketch.20">
                  <p:embed/>
                </p:oleObj>
              </mc:Choice>
              <mc:Fallback>
                <p:oleObj name="ChemSketch" r:id="rId4" imgW="606552" imgH="399288" progId="ACD.ChemSketch.20">
                  <p:embed/>
                  <p:pic>
                    <p:nvPicPr>
                      <p:cNvPr id="526340" name="Object 3">
                        <a:extLst>
                          <a:ext uri="{FF2B5EF4-FFF2-40B4-BE49-F238E27FC236}">
                            <a16:creationId xmlns:a16="http://schemas.microsoft.com/office/drawing/2014/main" id="{745C4906-1D82-4878-88C5-8F35691A5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7" y="755651"/>
                        <a:ext cx="10795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1" name="TextovéPole 6">
            <a:extLst>
              <a:ext uri="{FF2B5EF4-FFF2-40B4-BE49-F238E27FC236}">
                <a16:creationId xmlns:a16="http://schemas.microsoft.com/office/drawing/2014/main" id="{0BA92CA4-BA85-4F94-9476-7E4593FF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0" y="755652"/>
            <a:ext cx="2508250" cy="369887"/>
          </a:xfrm>
          <a:prstGeom prst="rect">
            <a:avLst/>
          </a:prstGeom>
          <a:noFill/>
          <a:ln w="9525">
            <a:solidFill>
              <a:srgbClr val="FFFF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/>
              <a:t>vyšší mastná kyselina</a:t>
            </a:r>
          </a:p>
        </p:txBody>
      </p:sp>
      <p:sp>
        <p:nvSpPr>
          <p:cNvPr id="526342" name="TextovéPole 7">
            <a:extLst>
              <a:ext uri="{FF2B5EF4-FFF2-40B4-BE49-F238E27FC236}">
                <a16:creationId xmlns:a16="http://schemas.microsoft.com/office/drawing/2014/main" id="{A8557FBB-8687-42DC-9EC5-088A7EC6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0" y="1970088"/>
            <a:ext cx="1060450" cy="369888"/>
          </a:xfrm>
          <a:prstGeom prst="rect">
            <a:avLst/>
          </a:prstGeom>
          <a:noFill/>
          <a:ln w="9525">
            <a:solidFill>
              <a:srgbClr val="FFFF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glycerol</a:t>
            </a:r>
          </a:p>
        </p:txBody>
      </p:sp>
      <p:sp>
        <p:nvSpPr>
          <p:cNvPr id="526343" name="Obdélník 9">
            <a:extLst>
              <a:ext uri="{FF2B5EF4-FFF2-40B4-BE49-F238E27FC236}">
                <a16:creationId xmlns:a16="http://schemas.microsoft.com/office/drawing/2014/main" id="{92451100-0F06-4E19-9CB1-A5089E62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90" y="2655891"/>
            <a:ext cx="11164091" cy="369332"/>
          </a:xfrm>
          <a:prstGeom prst="rect">
            <a:avLst/>
          </a:prstGeom>
          <a:noFill/>
          <a:ln w="9525">
            <a:solidFill>
              <a:srgbClr val="FFF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Tuky snadno reagují s hydroxidy za tvorby </a:t>
            </a:r>
            <a:r>
              <a:rPr lang="cs-CZ" altLang="cs-CZ" sz="1800" i="1" dirty="0"/>
              <a:t>mýdel </a:t>
            </a:r>
            <a:r>
              <a:rPr lang="cs-CZ" altLang="cs-CZ" sz="1800" dirty="0"/>
              <a:t>– tato reakce bývá označována jako </a:t>
            </a:r>
            <a:r>
              <a:rPr lang="cs-CZ" altLang="cs-CZ" sz="1800" i="1" dirty="0"/>
              <a:t>zmýdelnění tuků .</a:t>
            </a:r>
            <a:endParaRPr lang="cs-CZ" altLang="cs-CZ" sz="1800" dirty="0"/>
          </a:p>
        </p:txBody>
      </p:sp>
      <p:sp>
        <p:nvSpPr>
          <p:cNvPr id="526344" name="Obdélník 10">
            <a:extLst>
              <a:ext uri="{FF2B5EF4-FFF2-40B4-BE49-F238E27FC236}">
                <a16:creationId xmlns:a16="http://schemas.microsoft.com/office/drawing/2014/main" id="{EE3DE33A-0663-45F2-AF37-6F9DC9683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90" y="5553866"/>
            <a:ext cx="9842499" cy="923925"/>
          </a:xfrm>
          <a:prstGeom prst="rect">
            <a:avLst/>
          </a:prstGeom>
          <a:noFill/>
          <a:ln w="9525">
            <a:solidFill>
              <a:srgbClr val="FFF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/>
              <a:t>Žluknutí tuků</a:t>
            </a:r>
            <a:r>
              <a:rPr lang="cs-CZ" altLang="cs-CZ" sz="1800" dirty="0"/>
              <a:t> – je rozklad tuků způsobený vzdušným kyslíkem a mikroorganismy. Podléhají mu nejsnadněji oleje obsahující nenasycené mastné kyseliny, při této reakci se uvolňují ostře zapáchající nižší mastné kyseliny</a:t>
            </a:r>
          </a:p>
        </p:txBody>
      </p:sp>
      <p:sp>
        <p:nvSpPr>
          <p:cNvPr id="526345" name="Obdélník 11">
            <a:extLst>
              <a:ext uri="{FF2B5EF4-FFF2-40B4-BE49-F238E27FC236}">
                <a16:creationId xmlns:a16="http://schemas.microsoft.com/office/drawing/2014/main" id="{69321A45-DF96-4446-930C-78A89E4B6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90" y="4714876"/>
            <a:ext cx="10885485" cy="646331"/>
          </a:xfrm>
          <a:prstGeom prst="rect">
            <a:avLst/>
          </a:prstGeom>
          <a:noFill/>
          <a:ln w="9525">
            <a:solidFill>
              <a:srgbClr val="FFF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800" i="1" dirty="0"/>
              <a:t>Ztužování tuků </a:t>
            </a:r>
            <a:r>
              <a:rPr lang="cs-CZ" altLang="cs-CZ" sz="1800" dirty="0"/>
              <a:t>je proces hydrogenace tuků, který spočívá v adici vodíků na dvojné vazby nenasycených kyselin za vzniku nasycených kyselin a zvýšení odolnosti tuků proti žluknutí.</a:t>
            </a:r>
          </a:p>
        </p:txBody>
      </p:sp>
      <p:sp>
        <p:nvSpPr>
          <p:cNvPr id="526346" name="Obdélník 12">
            <a:extLst>
              <a:ext uri="{FF2B5EF4-FFF2-40B4-BE49-F238E27FC236}">
                <a16:creationId xmlns:a16="http://schemas.microsoft.com/office/drawing/2014/main" id="{200B6680-C150-43EC-8C68-A8E6252C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531" y="293686"/>
            <a:ext cx="257175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solidFill>
                  <a:schemeClr val="tx2"/>
                </a:solidFill>
              </a:rPr>
              <a:t>tuky pevné – loje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solidFill>
                  <a:schemeClr val="tx2"/>
                </a:solidFill>
              </a:rPr>
              <a:t>tuky polotekuté - sádla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solidFill>
                  <a:schemeClr val="tx2"/>
                </a:solidFill>
              </a:rPr>
              <a:t>tuky kapalné - oleje</a:t>
            </a:r>
          </a:p>
        </p:txBody>
      </p:sp>
      <p:graphicFrame>
        <p:nvGraphicFramePr>
          <p:cNvPr id="526347" name="Object 4">
            <a:extLst>
              <a:ext uri="{FF2B5EF4-FFF2-40B4-BE49-F238E27FC236}">
                <a16:creationId xmlns:a16="http://schemas.microsoft.com/office/drawing/2014/main" id="{6C395F4E-F618-4996-90FA-D9ADE5471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05226"/>
              </p:ext>
            </p:extLst>
          </p:nvPr>
        </p:nvGraphicFramePr>
        <p:xfrm>
          <a:off x="808039" y="3324226"/>
          <a:ext cx="5972175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4331208" imgH="947928" progId="ACD.ChemSketch.20">
                  <p:embed/>
                </p:oleObj>
              </mc:Choice>
              <mc:Fallback>
                <p:oleObj name="ChemSketch" r:id="rId6" imgW="4331208" imgH="947928" progId="ACD.ChemSketch.20">
                  <p:embed/>
                  <p:pic>
                    <p:nvPicPr>
                      <p:cNvPr id="526347" name="Object 4">
                        <a:extLst>
                          <a:ext uri="{FF2B5EF4-FFF2-40B4-BE49-F238E27FC236}">
                            <a16:creationId xmlns:a16="http://schemas.microsoft.com/office/drawing/2014/main" id="{6C395F4E-F618-4996-90FA-D9ADE54716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9" y="3324226"/>
                        <a:ext cx="5972175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6348" name="Picture 12" descr="j0344853">
            <a:extLst>
              <a:ext uri="{FF2B5EF4-FFF2-40B4-BE49-F238E27FC236}">
                <a16:creationId xmlns:a16="http://schemas.microsoft.com/office/drawing/2014/main" id="{FF1A7D48-5B94-419D-954D-807B4E52A2B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79" y="866539"/>
            <a:ext cx="1081088" cy="1444625"/>
          </a:xfrm>
          <a:noFill/>
        </p:spPr>
      </p:pic>
      <p:pic>
        <p:nvPicPr>
          <p:cNvPr id="526349" name="Picture 17" descr="j0344858">
            <a:extLst>
              <a:ext uri="{FF2B5EF4-FFF2-40B4-BE49-F238E27FC236}">
                <a16:creationId xmlns:a16="http://schemas.microsoft.com/office/drawing/2014/main" id="{A251DFF2-1709-4001-8C09-1EC0D8BAE54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3932" y="477602"/>
            <a:ext cx="1785938" cy="1111250"/>
          </a:xfrm>
          <a:noFill/>
        </p:spPr>
      </p:pic>
      <p:pic>
        <p:nvPicPr>
          <p:cNvPr id="526350" name="Picture 15" descr="j0216810">
            <a:extLst>
              <a:ext uri="{FF2B5EF4-FFF2-40B4-BE49-F238E27FC236}">
                <a16:creationId xmlns:a16="http://schemas.microsoft.com/office/drawing/2014/main" id="{B3D2E4DB-23CC-488E-93B5-9AFD9A68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53" y="201140"/>
            <a:ext cx="10715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1DA8A8C-B8FA-4E82-A70A-91E00516BD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1306" y="1739666"/>
            <a:ext cx="51339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A63C00-E8A8-4F87-BC69-2A6E5BE3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367347"/>
            <a:ext cx="5993448" cy="42310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E39A1E-D1DF-497B-8199-23F748EB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3" y="4834201"/>
            <a:ext cx="5970191" cy="18205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D67156-EF9E-4AFA-B794-F7376AA9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162" y="367347"/>
            <a:ext cx="5411300" cy="39217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EE78F9-3E77-4791-BC25-4BA1D6056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845" y="4084319"/>
            <a:ext cx="4354737" cy="26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:a16="http://schemas.microsoft.com/office/drawing/2014/main" id="{899BD313-AE3E-4339-8EDD-4CADDA010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075" y="142876"/>
            <a:ext cx="3214688" cy="428625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s-CZ" altLang="cs-CZ" sz="2800" dirty="0"/>
              <a:t>Cukry - sacharidy</a:t>
            </a:r>
          </a:p>
        </p:txBody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DE05CC9F-8C1E-42CF-AA24-8325698C4F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693976"/>
            <a:ext cx="8648700" cy="1737588"/>
          </a:xfrm>
          <a:ln>
            <a:solidFill>
              <a:srgbClr val="FFFF53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65% </a:t>
            </a:r>
            <a:r>
              <a:rPr lang="cs-CZ" altLang="cs-CZ" sz="1600" dirty="0" err="1"/>
              <a:t>potrvavy</a:t>
            </a:r>
            <a:endParaRPr lang="cs-CZ" altLang="cs-CZ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minimální denní příjem sacharidů je 50 g, při nižším příjmu dochází k úbytku svalové hmoty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většina energetického příjmu člověka - slouží jako zásobárna energie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potřebujeme přijímat hlavně jednoduché cukry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sladkou chuť cítíme pouze z jednoduchých cukrů (díky ptyalinu), proto nám například nepřijdou sladké brambory (obsahují složité cukry)</a:t>
            </a:r>
          </a:p>
        </p:txBody>
      </p:sp>
      <p:sp>
        <p:nvSpPr>
          <p:cNvPr id="528389" name="Obdélník 11">
            <a:extLst>
              <a:ext uri="{FF2B5EF4-FFF2-40B4-BE49-F238E27FC236}">
                <a16:creationId xmlns:a16="http://schemas.microsoft.com/office/drawing/2014/main" id="{E01570A1-0388-4528-871A-6CA67F11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02169"/>
            <a:ext cx="8562221" cy="338554"/>
          </a:xfrm>
          <a:prstGeom prst="rect">
            <a:avLst/>
          </a:prstGeom>
          <a:solidFill>
            <a:srgbClr val="FFFF5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Jsou to nejrozšířenější organické látky, tvoří největší podíl organické hmoty na Zemi. </a:t>
            </a:r>
          </a:p>
        </p:txBody>
      </p:sp>
      <p:sp>
        <p:nvSpPr>
          <p:cNvPr id="528390" name="Text Box 3">
            <a:extLst>
              <a:ext uri="{FF2B5EF4-FFF2-40B4-BE49-F238E27FC236}">
                <a16:creationId xmlns:a16="http://schemas.microsoft.com/office/drawing/2014/main" id="{67673EE3-4EC8-49D2-B23E-7A463668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809327"/>
            <a:ext cx="5038725" cy="181588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dirty="0"/>
              <a:t>Funkce: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zásobní látky v organismu (zdroje energie)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stavební látky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součást makromolekul odpovědných za přenos genetické informace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součást </a:t>
            </a:r>
            <a:r>
              <a:rPr lang="cs-CZ" altLang="cs-CZ" sz="1400" dirty="0" err="1"/>
              <a:t>bioregulátorů</a:t>
            </a:r>
            <a:r>
              <a:rPr lang="cs-CZ" altLang="cs-CZ" sz="1400" dirty="0"/>
              <a:t> (hormony, vitamíny)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0B2E85-5B00-434F-ACDD-C43260DA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7" y="3878146"/>
            <a:ext cx="5846627" cy="2765083"/>
          </a:xfrm>
          <a:prstGeom prst="rect">
            <a:avLst/>
          </a:prstGeom>
        </p:spPr>
      </p:pic>
      <p:pic>
        <p:nvPicPr>
          <p:cNvPr id="8" name="Picture 2" descr="sejmout003">
            <a:extLst>
              <a:ext uri="{FF2B5EF4-FFF2-40B4-BE49-F238E27FC236}">
                <a16:creationId xmlns:a16="http://schemas.microsoft.com/office/drawing/2014/main" id="{D9A79A79-D5AB-476B-A781-D87C7769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8157" r="2664" b="1529"/>
          <a:stretch>
            <a:fillRect/>
          </a:stretch>
        </p:blipFill>
        <p:spPr bwMode="auto">
          <a:xfrm>
            <a:off x="8941555" y="693975"/>
            <a:ext cx="3199646" cy="30166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12">
            <a:extLst>
              <a:ext uri="{FF2B5EF4-FFF2-40B4-BE49-F238E27FC236}">
                <a16:creationId xmlns:a16="http://schemas.microsoft.com/office/drawing/2014/main" id="{80978A2C-6110-4DAC-B8C2-C6B461BC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345" y="2243993"/>
            <a:ext cx="933450" cy="376237"/>
          </a:xfrm>
          <a:prstGeom prst="rect">
            <a:avLst/>
          </a:prstGeom>
          <a:solidFill>
            <a:srgbClr val="FFFF2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ketózy</a:t>
            </a:r>
          </a:p>
        </p:txBody>
      </p:sp>
      <p:sp>
        <p:nvSpPr>
          <p:cNvPr id="10" name="TextovéPole 13">
            <a:extLst>
              <a:ext uri="{FF2B5EF4-FFF2-40B4-BE49-F238E27FC236}">
                <a16:creationId xmlns:a16="http://schemas.microsoft.com/office/drawing/2014/main" id="{1E0BBFA5-1367-4164-B85A-C7265A2E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116" y="777315"/>
            <a:ext cx="933450" cy="376238"/>
          </a:xfrm>
          <a:prstGeom prst="rect">
            <a:avLst/>
          </a:prstGeom>
          <a:solidFill>
            <a:srgbClr val="FFFF2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/>
              <a:t>aldózy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42D73E-C8C8-4AA4-A812-BD772AA66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2554039"/>
            <a:ext cx="5734050" cy="2094567"/>
          </a:xfrm>
          <a:prstGeom prst="rect">
            <a:avLst/>
          </a:prstGeom>
        </p:spPr>
      </p:pic>
      <p:pic>
        <p:nvPicPr>
          <p:cNvPr id="3074" name="Picture 2" descr="Jak zacházet s cukry. Víte, kolik sacharidů potřebuje vaše dítě? –  Maminka.cz">
            <a:extLst>
              <a:ext uri="{FF2B5EF4-FFF2-40B4-BE49-F238E27FC236}">
                <a16:creationId xmlns:a16="http://schemas.microsoft.com/office/drawing/2014/main" id="{2BACACA0-2DDF-4A02-A721-3BC298AE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20" y="2560454"/>
            <a:ext cx="2380040" cy="11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388" name="Picture 4" descr="cukr">
            <a:extLst>
              <a:ext uri="{FF2B5EF4-FFF2-40B4-BE49-F238E27FC236}">
                <a16:creationId xmlns:a16="http://schemas.microsoft.com/office/drawing/2014/main" id="{34D23053-CCFE-492C-9666-7F3EFE7ED1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8770" y="4809327"/>
            <a:ext cx="1294354" cy="1069249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>
            <a:extLst>
              <a:ext uri="{FF2B5EF4-FFF2-40B4-BE49-F238E27FC236}">
                <a16:creationId xmlns:a16="http://schemas.microsoft.com/office/drawing/2014/main" id="{2BE082E1-5515-4CAA-8F41-E8E94521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6" y="123825"/>
            <a:ext cx="11915774" cy="1631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Chemicky odvozeny od jednoduchých uhlovodíků nahrazováním některých jejich vodíků následujícími funkčními skupinami: hydroxylovou (-OH), aldehydickou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(-COH), ketonickou (-CO-) a karboxylovou (-COOH). V tzv. aminocukrech obsahují také funkční skupinu aminovou (-NH</a:t>
            </a:r>
            <a:r>
              <a:rPr lang="cs-CZ" altLang="cs-CZ" sz="2000" baseline="-25000">
                <a:latin typeface="Times New Roman" panose="02020603050405020304" pitchFamily="18" charset="0"/>
              </a:rPr>
              <a:t>2</a:t>
            </a:r>
            <a:r>
              <a:rPr lang="cs-CZ" altLang="cs-CZ" sz="2000">
                <a:latin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</a:pPr>
            <a:r>
              <a:rPr lang="cs-CZ" altLang="cs-CZ" sz="2000" b="1">
                <a:latin typeface="Times New Roman" panose="02020603050405020304" pitchFamily="18" charset="0"/>
              </a:rPr>
              <a:t>obecný vzorec C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x</a:t>
            </a:r>
            <a:r>
              <a:rPr lang="cs-CZ" altLang="cs-CZ" sz="2000" b="1">
                <a:latin typeface="Times New Roman" panose="02020603050405020304" pitchFamily="18" charset="0"/>
              </a:rPr>
              <a:t>(H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2</a:t>
            </a:r>
            <a:r>
              <a:rPr lang="cs-CZ" altLang="cs-CZ" sz="2000" b="1">
                <a:latin typeface="Times New Roman" panose="02020603050405020304" pitchFamily="18" charset="0"/>
              </a:rPr>
              <a:t>O)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y</a:t>
            </a:r>
            <a:endParaRPr lang="cs-CZ" altLang="cs-CZ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9411" name="Obdélník 2">
            <a:extLst>
              <a:ext uri="{FF2B5EF4-FFF2-40B4-BE49-F238E27FC236}">
                <a16:creationId xmlns:a16="http://schemas.microsoft.com/office/drawing/2014/main" id="{F374BF41-5D4C-4070-A410-0A574F5A9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6" y="1851025"/>
            <a:ext cx="8786813" cy="2554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altLang="cs-CZ" sz="2000" b="1" dirty="0"/>
              <a:t>Sacharidy: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b="1" i="1" dirty="0"/>
              <a:t>Rostlinné sacharidy 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/>
              <a:t>Monosacharidy - sladkosti a moučníky, cukr, bílé pečivo, bílá mouka, slazené limonády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/>
              <a:t>Disacharidy -  řepný a třtinový cukr 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/>
              <a:t>Oligosacharidy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/>
              <a:t>Polysacharidy - škrob, vláknina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b="1" i="1" dirty="0"/>
              <a:t>Živočišné sacharidy </a:t>
            </a:r>
            <a:r>
              <a:rPr lang="cs-CZ" altLang="cs-CZ" sz="2000" dirty="0"/>
              <a:t>– jen málo </a:t>
            </a:r>
          </a:p>
        </p:txBody>
      </p:sp>
      <p:pic>
        <p:nvPicPr>
          <p:cNvPr id="529412" name="Picture 13" descr="Liście malin można ususzyć i podawać królikom zimą">
            <a:extLst>
              <a:ext uri="{FF2B5EF4-FFF2-40B4-BE49-F238E27FC236}">
                <a16:creationId xmlns:a16="http://schemas.microsoft.com/office/drawing/2014/main" id="{00923D2D-33CA-4634-9D4E-E9AADBAE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7" y="3586957"/>
            <a:ext cx="2071687" cy="15509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414" name="Picture 9" descr="ruebenreihe">
            <a:extLst>
              <a:ext uri="{FF2B5EF4-FFF2-40B4-BE49-F238E27FC236}">
                <a16:creationId xmlns:a16="http://schemas.microsoft.com/office/drawing/2014/main" id="{BE003B32-12C9-4596-8146-055D8B53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220" y="3586957"/>
            <a:ext cx="2000250" cy="17605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415" name="Picture 11" descr="chocolate">
            <a:extLst>
              <a:ext uri="{FF2B5EF4-FFF2-40B4-BE49-F238E27FC236}">
                <a16:creationId xmlns:a16="http://schemas.microsoft.com/office/drawing/2014/main" id="{109E6FA9-12AC-4ACF-86AE-BC5DE5B9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42" y="1851025"/>
            <a:ext cx="1419505" cy="1550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417" name="Picture 10" descr="ciastko">
            <a:extLst>
              <a:ext uri="{FF2B5EF4-FFF2-40B4-BE49-F238E27FC236}">
                <a16:creationId xmlns:a16="http://schemas.microsoft.com/office/drawing/2014/main" id="{F0566D17-8B1F-4773-B759-D5E2CA1D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500" y="1867694"/>
            <a:ext cx="1450623" cy="153431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418" name="Picture 12" descr="1262">
            <a:extLst>
              <a:ext uri="{FF2B5EF4-FFF2-40B4-BE49-F238E27FC236}">
                <a16:creationId xmlns:a16="http://schemas.microsoft.com/office/drawing/2014/main" id="{1896F5E0-CABF-4A71-B118-B545B0BD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19" y="3557861"/>
            <a:ext cx="1566861" cy="209495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455B2-FB2D-401D-B49B-CD8ABE061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72" y="4700312"/>
            <a:ext cx="79248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8">
            <a:extLst>
              <a:ext uri="{FF2B5EF4-FFF2-40B4-BE49-F238E27FC236}">
                <a16:creationId xmlns:a16="http://schemas.microsoft.com/office/drawing/2014/main" id="{BB395D23-5F84-4C4B-9DD2-55FF72AEF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59246"/>
            <a:ext cx="119252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sng" dirty="0">
                <a:latin typeface="Times New Roman" panose="02020603050405020304" pitchFamily="18" charset="0"/>
              </a:rPr>
              <a:t>MONOSACHARIDY:</a:t>
            </a:r>
            <a:r>
              <a:rPr lang="cs-CZ" altLang="cs-CZ" sz="2000" dirty="0">
                <a:latin typeface="Times New Roman" panose="02020603050405020304" pitchFamily="18" charset="0"/>
              </a:rPr>
              <a:t>  rozlišujeme je podle toho, kolik atomů uhlíku obsahoval původní uhlovodíkový řetězec, na di-, </a:t>
            </a:r>
            <a:r>
              <a:rPr lang="cs-CZ" altLang="cs-CZ" sz="2000" dirty="0" err="1">
                <a:latin typeface="Times New Roman" panose="02020603050405020304" pitchFamily="18" charset="0"/>
              </a:rPr>
              <a:t>tri</a:t>
            </a:r>
            <a:r>
              <a:rPr lang="cs-CZ" altLang="cs-CZ" sz="2000" dirty="0">
                <a:latin typeface="Times New Roman" panose="02020603050405020304" pitchFamily="18" charset="0"/>
              </a:rPr>
              <a:t>-, tetra-, pentózy (ribóza, </a:t>
            </a:r>
            <a:r>
              <a:rPr lang="cs-CZ" altLang="cs-CZ" sz="2000" dirty="0" err="1">
                <a:latin typeface="Times New Roman" panose="02020603050405020304" pitchFamily="18" charset="0"/>
              </a:rPr>
              <a:t>dezoxyribóza</a:t>
            </a:r>
            <a:r>
              <a:rPr lang="cs-CZ" altLang="cs-CZ" sz="2000" dirty="0">
                <a:latin typeface="Times New Roman" panose="02020603050405020304" pitchFamily="18" charset="0"/>
              </a:rPr>
              <a:t>) hexózy (glukóza, fruktóza, </a:t>
            </a:r>
            <a:r>
              <a:rPr lang="cs-CZ" altLang="cs-CZ" sz="2000" dirty="0" err="1">
                <a:latin typeface="Times New Roman" panose="02020603050405020304" pitchFamily="18" charset="0"/>
              </a:rPr>
              <a:t>galaktóza,manóza</a:t>
            </a:r>
            <a:r>
              <a:rPr lang="cs-CZ" altLang="cs-CZ" sz="2000" dirty="0">
                <a:latin typeface="Times New Roman" panose="02020603050405020304" pitchFamily="18" charset="0"/>
              </a:rPr>
              <a:t>, </a:t>
            </a:r>
            <a:r>
              <a:rPr lang="cs-CZ" altLang="cs-CZ" sz="2000" dirty="0" err="1">
                <a:latin typeface="Times New Roman" panose="02020603050405020304" pitchFamily="18" charset="0"/>
              </a:rPr>
              <a:t>aminohexózy</a:t>
            </a:r>
            <a:r>
              <a:rPr lang="cs-CZ" altLang="cs-CZ" sz="2000" dirty="0">
                <a:latin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31459" name="Object 2">
            <a:extLst>
              <a:ext uri="{FF2B5EF4-FFF2-40B4-BE49-F238E27FC236}">
                <a16:creationId xmlns:a16="http://schemas.microsoft.com/office/drawing/2014/main" id="{B33D1667-0A61-49E8-9CAC-49E632855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388617"/>
              </p:ext>
            </p:extLst>
          </p:nvPr>
        </p:nvGraphicFramePr>
        <p:xfrm>
          <a:off x="5781278" y="2238377"/>
          <a:ext cx="2448240" cy="152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78608" imgH="1606601" progId="MS_ClipArt_Gallery.2">
                  <p:embed/>
                </p:oleObj>
              </mc:Choice>
              <mc:Fallback>
                <p:oleObj name="Clip" r:id="rId2" imgW="2578608" imgH="1606601" progId="MS_ClipArt_Gallery.2">
                  <p:embed/>
                  <p:pic>
                    <p:nvPicPr>
                      <p:cNvPr id="531459" name="Object 2">
                        <a:extLst>
                          <a:ext uri="{FF2B5EF4-FFF2-40B4-BE49-F238E27FC236}">
                            <a16:creationId xmlns:a16="http://schemas.microsoft.com/office/drawing/2014/main" id="{B33D1667-0A61-49E8-9CAC-49E632855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278" y="2238377"/>
                        <a:ext cx="2448240" cy="1524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0" name="Object 3">
            <a:extLst>
              <a:ext uri="{FF2B5EF4-FFF2-40B4-BE49-F238E27FC236}">
                <a16:creationId xmlns:a16="http://schemas.microsoft.com/office/drawing/2014/main" id="{A4028E45-53CF-4269-992D-C263B523D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267636"/>
              </p:ext>
            </p:extLst>
          </p:nvPr>
        </p:nvGraphicFramePr>
        <p:xfrm>
          <a:off x="6636545" y="977901"/>
          <a:ext cx="985361" cy="126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052474" imgH="1345082" progId="MS_ClipArt_Gallery.2">
                  <p:embed/>
                </p:oleObj>
              </mc:Choice>
              <mc:Fallback>
                <p:oleObj name="Clip" r:id="rId4" imgW="1052474" imgH="1345082" progId="MS_ClipArt_Gallery.2">
                  <p:embed/>
                  <p:pic>
                    <p:nvPicPr>
                      <p:cNvPr id="531460" name="Object 3">
                        <a:extLst>
                          <a:ext uri="{FF2B5EF4-FFF2-40B4-BE49-F238E27FC236}">
                            <a16:creationId xmlns:a16="http://schemas.microsoft.com/office/drawing/2014/main" id="{A4028E45-53CF-4269-992D-C263B523D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545" y="977901"/>
                        <a:ext cx="985361" cy="1260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1461" name="Picture 4" descr="image011">
            <a:extLst>
              <a:ext uri="{FF2B5EF4-FFF2-40B4-BE49-F238E27FC236}">
                <a16:creationId xmlns:a16="http://schemas.microsoft.com/office/drawing/2014/main" id="{9A818E1F-D9D6-4EBB-A025-B4C28F6B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7" y="1031875"/>
            <a:ext cx="1428750" cy="1387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462" name="Picture 6" descr="image013">
            <a:extLst>
              <a:ext uri="{FF2B5EF4-FFF2-40B4-BE49-F238E27FC236}">
                <a16:creationId xmlns:a16="http://schemas.microsoft.com/office/drawing/2014/main" id="{D12E7535-2FFD-474B-A2DA-274CA64F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29" y="2555876"/>
            <a:ext cx="1428750" cy="1428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63" name="Rectangle 5">
            <a:extLst>
              <a:ext uri="{FF2B5EF4-FFF2-40B4-BE49-F238E27FC236}">
                <a16:creationId xmlns:a16="http://schemas.microsoft.com/office/drawing/2014/main" id="{658DBAFE-7CFA-4474-88D5-FEA7E0E94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721" y="1671637"/>
            <a:ext cx="750888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ribóza </a:t>
            </a:r>
          </a:p>
        </p:txBody>
      </p:sp>
      <p:sp>
        <p:nvSpPr>
          <p:cNvPr id="531464" name="Rectangle 7">
            <a:extLst>
              <a:ext uri="{FF2B5EF4-FFF2-40B4-BE49-F238E27FC236}">
                <a16:creationId xmlns:a16="http://schemas.microsoft.com/office/drawing/2014/main" id="{E7858920-446C-4C94-9E6C-B9E4748C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727" y="3119439"/>
            <a:ext cx="12144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deoxyribóza</a:t>
            </a:r>
            <a:r>
              <a:rPr lang="cs-CZ" altLang="cs-CZ" sz="24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31465" name="Rectangle 3">
            <a:extLst>
              <a:ext uri="{FF2B5EF4-FFF2-40B4-BE49-F238E27FC236}">
                <a16:creationId xmlns:a16="http://schemas.microsoft.com/office/drawing/2014/main" id="{F68382C2-4A2B-438B-9791-DE509C8B0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20" y="3090863"/>
            <a:ext cx="871538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glukóza </a:t>
            </a:r>
          </a:p>
        </p:txBody>
      </p:sp>
      <p:pic>
        <p:nvPicPr>
          <p:cNvPr id="531466" name="Picture 4">
            <a:extLst>
              <a:ext uri="{FF2B5EF4-FFF2-40B4-BE49-F238E27FC236}">
                <a16:creationId xmlns:a16="http://schemas.microsoft.com/office/drawing/2014/main" id="{809045A8-BE30-4D06-A894-2F0971F2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0" y="1117600"/>
            <a:ext cx="1071563" cy="1885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1467" name="Přímá spojovací šipka 12">
            <a:extLst>
              <a:ext uri="{FF2B5EF4-FFF2-40B4-BE49-F238E27FC236}">
                <a16:creationId xmlns:a16="http://schemas.microsoft.com/office/drawing/2014/main" id="{C6971440-BB27-49B6-9A99-ADE0B6B464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34345" y="1443832"/>
            <a:ext cx="2146300" cy="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1468" name="Přímá spojovací šipka 14">
            <a:extLst>
              <a:ext uri="{FF2B5EF4-FFF2-40B4-BE49-F238E27FC236}">
                <a16:creationId xmlns:a16="http://schemas.microsoft.com/office/drawing/2014/main" id="{5D8B1DE8-B58D-4D41-99D5-6B5B930566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34345" y="1458913"/>
            <a:ext cx="1643062" cy="15001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8AE50F7C-FDBF-4ECE-BADB-A2F83DC4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20" y="5199065"/>
            <a:ext cx="8786813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Fruktóza</a:t>
            </a:r>
            <a:r>
              <a:rPr lang="cs-CZ" altLang="cs-CZ" sz="1800">
                <a:latin typeface="Times New Roman" panose="02020603050405020304" pitchFamily="18" charset="0"/>
              </a:rPr>
              <a:t>  (ovocný cukr) je důležitý meziprodukt v metabolismu glukózy.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344E096-B601-4C33-9AC4-C52C8C5F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20" y="5627691"/>
            <a:ext cx="8786813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Ribosa</a:t>
            </a:r>
            <a:r>
              <a:rPr lang="cs-CZ" altLang="cs-CZ" sz="1800">
                <a:latin typeface="Times New Roman" panose="02020603050405020304" pitchFamily="18" charset="0"/>
              </a:rPr>
              <a:t> se vyskytuje především v nukleových kyselinách (nositelky dědičnosti). A to jako ribosa v RNA nebo deoxyribosa v DNA</a:t>
            </a:r>
            <a:endParaRPr lang="cs-CZ" altLang="cs-CZ" sz="1800" i="1" u="sng">
              <a:latin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67EE4DB-26E0-42CB-8F49-248010C8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20" y="3894140"/>
            <a:ext cx="8786813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Glukóza </a:t>
            </a:r>
            <a:r>
              <a:rPr lang="cs-CZ" altLang="cs-CZ" sz="1800">
                <a:latin typeface="Times New Roman" panose="02020603050405020304" pitchFamily="18" charset="0"/>
              </a:rPr>
              <a:t> se vyskytuje v tělních tekutinách jako tzv. transportní cukr. Do krevního oběhu se dostává buď z trávicí soustavy z rozložené potravy nebo ze tkání jako produkt štěpení glykogenu. Z tělních tekutin se vstřebává do buněk, kde se buď oxiduje, nebo dochází k jejímu spojování na glykogen. </a:t>
            </a:r>
          </a:p>
        </p:txBody>
      </p:sp>
      <p:pic>
        <p:nvPicPr>
          <p:cNvPr id="17" name="Picture 2" descr="sejmout004">
            <a:extLst>
              <a:ext uri="{FF2B5EF4-FFF2-40B4-BE49-F238E27FC236}">
                <a16:creationId xmlns:a16="http://schemas.microsoft.com/office/drawing/2014/main" id="{6579AA54-7F53-4886-A9F6-03B8E7A76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94" y="958853"/>
            <a:ext cx="3301986" cy="280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A52EFAD-6A6E-4CE5-B3F9-C27FF4D1FA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550" y="3894141"/>
            <a:ext cx="2475346" cy="1582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9631296-F1F2-4FD3-865E-16EAAC080AB1}"/>
              </a:ext>
            </a:extLst>
          </p:cNvPr>
          <p:cNvSpPr txBox="1"/>
          <p:nvPr/>
        </p:nvSpPr>
        <p:spPr>
          <a:xfrm>
            <a:off x="223499" y="286494"/>
            <a:ext cx="3005475" cy="523220"/>
          </a:xfrm>
          <a:prstGeom prst="rect">
            <a:avLst/>
          </a:prstGeom>
          <a:solidFill>
            <a:schemeClr val="accent5"/>
          </a:solidFill>
          <a:ln>
            <a:solidFill>
              <a:srgbClr val="00AF3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Chemie potravin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623ABE1-EBC8-4AEC-AF87-9D11A731D785}"/>
              </a:ext>
            </a:extLst>
          </p:cNvPr>
          <p:cNvSpPr txBox="1"/>
          <p:nvPr/>
        </p:nvSpPr>
        <p:spPr>
          <a:xfrm>
            <a:off x="223498" y="928718"/>
            <a:ext cx="11644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Věda o potravinách (food science) aplikovaná disciplína spojující řadu přírodovědných i humanitních odvětví.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68DF9B-DB6D-451C-8C23-F435A15C3B82}"/>
              </a:ext>
            </a:extLst>
          </p:cNvPr>
          <p:cNvSpPr txBox="1"/>
          <p:nvPr/>
        </p:nvSpPr>
        <p:spPr>
          <a:xfrm>
            <a:off x="223497" y="1539865"/>
            <a:ext cx="1164465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Potrava = veškeré materiály pro výživu organismů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Poživatiny = potrava pro lidskou výživu (rostlinného původu, živočišného původu event. řasy, mikroorganismy) Potraviny = dodávání živin a energie organismu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Výživová (nutriční) hodnota = energetická hodnota daná obsahem živin, obsah živin, stravitelnost, využitelnost, obsah dalších látek, stravovací režim, zdravotní a psychický stav aj.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B13EF7F-3A38-4B08-9755-0E95D7CD2825}"/>
              </a:ext>
            </a:extLst>
          </p:cNvPr>
          <p:cNvSpPr txBox="1"/>
          <p:nvPr/>
        </p:nvSpPr>
        <p:spPr>
          <a:xfrm>
            <a:off x="223497" y="3811458"/>
            <a:ext cx="1164465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Lahůdky = přechodná skupina poživatin mezi potravinami a pochutinami (konsumace převážně pro jejich senzorické vlastnosti, mají výživovou hodnotu)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Nápoje = poživatelné tekutiny (charakter potravin či pochutin)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Pokrmy = poživatiny nebo jejich směsi upravené k požívání (loupáním, vařením apod.)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Jídlo = sestava pokrmů podávaná v určité době (oběd, večeře…)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+mn-lt"/>
              </a:rPr>
              <a:t>Strava = sestava jídel v určitém časovém období (celodenní strava apod.) též označení dieta</a:t>
            </a:r>
          </a:p>
        </p:txBody>
      </p:sp>
    </p:spTree>
    <p:extLst>
      <p:ext uri="{BB962C8B-B14F-4D97-AF65-F5344CB8AC3E}">
        <p14:creationId xmlns:p14="http://schemas.microsoft.com/office/powerpoint/2010/main" val="404928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>
            <a:extLst>
              <a:ext uri="{FF2B5EF4-FFF2-40B4-BE49-F238E27FC236}">
                <a16:creationId xmlns:a16="http://schemas.microsoft.com/office/drawing/2014/main" id="{EA6ADE0D-FB80-4104-818B-D979AD324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9" y="103189"/>
            <a:ext cx="856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 u="sng" dirty="0">
                <a:latin typeface="Times New Roman" panose="02020603050405020304" pitchFamily="18" charset="0"/>
              </a:rPr>
              <a:t>OLIGOSACHARIDY</a:t>
            </a:r>
            <a:r>
              <a:rPr lang="cs-CZ" altLang="cs-CZ" sz="2000" u="sng" dirty="0">
                <a:latin typeface="Times New Roman" panose="02020603050405020304" pitchFamily="18" charset="0"/>
              </a:rPr>
              <a:t>:</a:t>
            </a:r>
            <a:r>
              <a:rPr lang="cs-CZ" altLang="cs-CZ" sz="2000" dirty="0">
                <a:latin typeface="Times New Roman" panose="02020603050405020304" pitchFamily="18" charset="0"/>
              </a:rPr>
              <a:t> sacharóza, maltóza, laktóza, trehalóza, </a:t>
            </a:r>
            <a:r>
              <a:rPr lang="cs-CZ" altLang="cs-CZ" sz="2000" dirty="0" err="1">
                <a:latin typeface="Times New Roman" panose="02020603050405020304" pitchFamily="18" charset="0"/>
              </a:rPr>
              <a:t>cellobióza</a:t>
            </a:r>
            <a:endParaRPr lang="cs-CZ" altLang="cs-CZ" sz="2000" dirty="0">
              <a:latin typeface="Times New Roman" panose="02020603050405020304" pitchFamily="18" charset="0"/>
            </a:endParaRPr>
          </a:p>
        </p:txBody>
      </p:sp>
      <p:sp>
        <p:nvSpPr>
          <p:cNvPr id="533507" name="Obdélník 4">
            <a:extLst>
              <a:ext uri="{FF2B5EF4-FFF2-40B4-BE49-F238E27FC236}">
                <a16:creationId xmlns:a16="http://schemas.microsoft.com/office/drawing/2014/main" id="{298DB530-5ADB-42B2-B887-1AED12482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566741"/>
            <a:ext cx="11815761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Sacharóza (disacharid)</a:t>
            </a:r>
            <a:r>
              <a:rPr lang="cs-CZ" altLang="cs-CZ" sz="1800">
                <a:latin typeface="Times New Roman" panose="02020603050405020304" pitchFamily="18" charset="0"/>
              </a:rPr>
              <a:t> vzniká spojením glukózy a fruktózy v tzv. poloacetátové (cyklické) formě tzv. glykosidickou vazbou. Běžný cukr, obsažený v mnoha rostlinách.</a:t>
            </a:r>
          </a:p>
        </p:txBody>
      </p:sp>
      <p:sp>
        <p:nvSpPr>
          <p:cNvPr id="533508" name="Obdélník 5">
            <a:extLst>
              <a:ext uri="{FF2B5EF4-FFF2-40B4-BE49-F238E27FC236}">
                <a16:creationId xmlns:a16="http://schemas.microsoft.com/office/drawing/2014/main" id="{233C562F-427D-4186-840F-9F8A24074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4" y="1352554"/>
            <a:ext cx="1181576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Maltóza</a:t>
            </a:r>
            <a:r>
              <a:rPr lang="cs-CZ" altLang="cs-CZ" sz="1800">
                <a:latin typeface="Times New Roman" panose="02020603050405020304" pitchFamily="18" charset="0"/>
              </a:rPr>
              <a:t> disacharid (cukr sladový) se skládá ze dvou zbytků glukózy. V těle vzniká nejčastěji jako meziprodukt při štěpení  škrobu a glykogenu.</a:t>
            </a:r>
          </a:p>
        </p:txBody>
      </p:sp>
      <p:sp>
        <p:nvSpPr>
          <p:cNvPr id="533509" name="Obdélník 6">
            <a:extLst>
              <a:ext uri="{FF2B5EF4-FFF2-40B4-BE49-F238E27FC236}">
                <a16:creationId xmlns:a16="http://schemas.microsoft.com/office/drawing/2014/main" id="{66F174DF-A18F-4FA8-993B-D0C9EA418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2143129"/>
            <a:ext cx="11815759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Laktóza</a:t>
            </a:r>
            <a:r>
              <a:rPr lang="cs-CZ" altLang="cs-CZ" sz="1800">
                <a:latin typeface="Times New Roman" panose="02020603050405020304" pitchFamily="18" charset="0"/>
              </a:rPr>
              <a:t> disacharid (cukr mléčný) vzniká polykondenzací jedné molekuly glukózy a jedné molekuly galaktózy. Je hojná v mléce savců.</a:t>
            </a:r>
          </a:p>
        </p:txBody>
      </p:sp>
      <p:pic>
        <p:nvPicPr>
          <p:cNvPr id="533510" name="Picture 2" descr="sejmout003">
            <a:extLst>
              <a:ext uri="{FF2B5EF4-FFF2-40B4-BE49-F238E27FC236}">
                <a16:creationId xmlns:a16="http://schemas.microsoft.com/office/drawing/2014/main" id="{A69827A6-EF5B-48A3-B360-59282D42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>
            <a:fillRect/>
          </a:stretch>
        </p:blipFill>
        <p:spPr bwMode="auto">
          <a:xfrm>
            <a:off x="220663" y="2928939"/>
            <a:ext cx="5214937" cy="3571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3511" name="Object 5">
            <a:extLst>
              <a:ext uri="{FF2B5EF4-FFF2-40B4-BE49-F238E27FC236}">
                <a16:creationId xmlns:a16="http://schemas.microsoft.com/office/drawing/2014/main" id="{1B1EBFD2-B340-4009-8342-FF6645EB5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62028"/>
              </p:ext>
            </p:extLst>
          </p:nvPr>
        </p:nvGraphicFramePr>
        <p:xfrm>
          <a:off x="6457949" y="4733922"/>
          <a:ext cx="128587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125626" imgH="1672438" progId="MS_ClipArt_Gallery.2">
                  <p:embed/>
                </p:oleObj>
              </mc:Choice>
              <mc:Fallback>
                <p:oleObj name="Clip" r:id="rId3" imgW="1125626" imgH="1672438" progId="MS_ClipArt_Gallery.2">
                  <p:embed/>
                  <p:pic>
                    <p:nvPicPr>
                      <p:cNvPr id="533511" name="Object 5">
                        <a:extLst>
                          <a:ext uri="{FF2B5EF4-FFF2-40B4-BE49-F238E27FC236}">
                            <a16:creationId xmlns:a16="http://schemas.microsoft.com/office/drawing/2014/main" id="{1B1EBFD2-B340-4009-8342-FF6645EB5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49" y="4733922"/>
                        <a:ext cx="1285875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2" name="Object 6">
            <a:extLst>
              <a:ext uri="{FF2B5EF4-FFF2-40B4-BE49-F238E27FC236}">
                <a16:creationId xmlns:a16="http://schemas.microsoft.com/office/drawing/2014/main" id="{1B295253-6F24-437B-BE93-4CEF26705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5302"/>
              </p:ext>
            </p:extLst>
          </p:nvPr>
        </p:nvGraphicFramePr>
        <p:xfrm>
          <a:off x="10381458" y="3059908"/>
          <a:ext cx="1646237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579545" imgH="3644020" progId="MS_ClipArt_Gallery.2">
                  <p:embed/>
                </p:oleObj>
              </mc:Choice>
              <mc:Fallback>
                <p:oleObj name="Clip" r:id="rId5" imgW="4579545" imgH="3644020" progId="MS_ClipArt_Gallery.2">
                  <p:embed/>
                  <p:pic>
                    <p:nvPicPr>
                      <p:cNvPr id="533512" name="Object 6">
                        <a:extLst>
                          <a:ext uri="{FF2B5EF4-FFF2-40B4-BE49-F238E27FC236}">
                            <a16:creationId xmlns:a16="http://schemas.microsoft.com/office/drawing/2014/main" id="{1B295253-6F24-437B-BE93-4CEF26705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1458" y="3059908"/>
                        <a:ext cx="1646237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3" name="Object 7">
            <a:extLst>
              <a:ext uri="{FF2B5EF4-FFF2-40B4-BE49-F238E27FC236}">
                <a16:creationId xmlns:a16="http://schemas.microsoft.com/office/drawing/2014/main" id="{7B418798-9A04-4275-9B67-217FD636E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53688"/>
              </p:ext>
            </p:extLst>
          </p:nvPr>
        </p:nvGraphicFramePr>
        <p:xfrm>
          <a:off x="8029530" y="3221042"/>
          <a:ext cx="1801910" cy="149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757477" imgH="1456639" progId="MS_ClipArt_Gallery.2">
                  <p:embed/>
                </p:oleObj>
              </mc:Choice>
              <mc:Fallback>
                <p:oleObj name="Clip" r:id="rId7" imgW="1757477" imgH="1456639" progId="MS_ClipArt_Gallery.2">
                  <p:embed/>
                  <p:pic>
                    <p:nvPicPr>
                      <p:cNvPr id="533513" name="Object 7">
                        <a:extLst>
                          <a:ext uri="{FF2B5EF4-FFF2-40B4-BE49-F238E27FC236}">
                            <a16:creationId xmlns:a16="http://schemas.microsoft.com/office/drawing/2014/main" id="{7B418798-9A04-4275-9B67-217FD636E9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30" y="3221042"/>
                        <a:ext cx="1801910" cy="1493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4" name="Object 8">
            <a:extLst>
              <a:ext uri="{FF2B5EF4-FFF2-40B4-BE49-F238E27FC236}">
                <a16:creationId xmlns:a16="http://schemas.microsoft.com/office/drawing/2014/main" id="{EB69C043-ECAD-45D9-971A-BC35F3053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15531"/>
              </p:ext>
            </p:extLst>
          </p:nvPr>
        </p:nvGraphicFramePr>
        <p:xfrm>
          <a:off x="9045627" y="4576764"/>
          <a:ext cx="1571625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78001" imgH="1829714" progId="MS_ClipArt_Gallery.2">
                  <p:embed/>
                </p:oleObj>
              </mc:Choice>
              <mc:Fallback>
                <p:oleObj name="Clip" r:id="rId9" imgW="1378001" imgH="1829714" progId="MS_ClipArt_Gallery.2">
                  <p:embed/>
                  <p:pic>
                    <p:nvPicPr>
                      <p:cNvPr id="533514" name="Object 8">
                        <a:extLst>
                          <a:ext uri="{FF2B5EF4-FFF2-40B4-BE49-F238E27FC236}">
                            <a16:creationId xmlns:a16="http://schemas.microsoft.com/office/drawing/2014/main" id="{EB69C043-ECAD-45D9-971A-BC35F3053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627" y="4576764"/>
                        <a:ext cx="1571625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5" name="Object 9">
            <a:extLst>
              <a:ext uri="{FF2B5EF4-FFF2-40B4-BE49-F238E27FC236}">
                <a16:creationId xmlns:a16="http://schemas.microsoft.com/office/drawing/2014/main" id="{2A448223-7809-4EEE-9AA7-F8A0290E4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32835"/>
              </p:ext>
            </p:extLst>
          </p:nvPr>
        </p:nvGraphicFramePr>
        <p:xfrm flipH="1">
          <a:off x="5934871" y="2998789"/>
          <a:ext cx="1643062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894637" imgH="1818742" progId="MS_ClipArt_Gallery.2">
                  <p:embed/>
                </p:oleObj>
              </mc:Choice>
              <mc:Fallback>
                <p:oleObj name="Clip" r:id="rId11" imgW="1894637" imgH="1818742" progId="MS_ClipArt_Gallery.2">
                  <p:embed/>
                  <p:pic>
                    <p:nvPicPr>
                      <p:cNvPr id="533515" name="Object 9">
                        <a:extLst>
                          <a:ext uri="{FF2B5EF4-FFF2-40B4-BE49-F238E27FC236}">
                            <a16:creationId xmlns:a16="http://schemas.microsoft.com/office/drawing/2014/main" id="{2A448223-7809-4EEE-9AA7-F8A0290E4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934871" y="2998789"/>
                        <a:ext cx="1643062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72C2900A-DD49-4D80-8D82-C9BD19D8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214311"/>
            <a:ext cx="11944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sng" dirty="0">
                <a:latin typeface="Times New Roman" panose="02020603050405020304" pitchFamily="18" charset="0"/>
              </a:rPr>
              <a:t>POLYSACHARIDY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(glykogen, </a:t>
            </a:r>
            <a:r>
              <a:rPr lang="cs-CZ" altLang="cs-CZ" sz="2000" dirty="0" err="1">
                <a:latin typeface="Times New Roman" panose="02020603050405020304" pitchFamily="18" charset="0"/>
              </a:rPr>
              <a:t>tunicin</a:t>
            </a:r>
            <a:r>
              <a:rPr lang="cs-CZ" altLang="cs-CZ" sz="2000" dirty="0">
                <a:latin typeface="Times New Roman" panose="02020603050405020304" pitchFamily="18" charset="0"/>
              </a:rPr>
              <a:t>, celulóza, chitin, </a:t>
            </a:r>
            <a:r>
              <a:rPr lang="cs-CZ" altLang="cs-CZ" sz="2000" dirty="0" err="1">
                <a:latin typeface="Times New Roman" panose="02020603050405020304" pitchFamily="18" charset="0"/>
              </a:rPr>
              <a:t>galaktogen</a:t>
            </a:r>
            <a:r>
              <a:rPr lang="cs-CZ" altLang="cs-CZ" sz="2000" dirty="0">
                <a:latin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Obsahují mnoho monosacharidových jednotek (obvykle v </a:t>
            </a:r>
            <a:r>
              <a:rPr lang="cs-CZ" altLang="cs-CZ" sz="2000" dirty="0" err="1">
                <a:latin typeface="Times New Roman" panose="02020603050405020304" pitchFamily="18" charset="0"/>
              </a:rPr>
              <a:t>pyranózové</a:t>
            </a:r>
            <a:r>
              <a:rPr lang="cs-CZ" altLang="cs-CZ" sz="2000" dirty="0">
                <a:latin typeface="Times New Roman" panose="02020603050405020304" pitchFamily="18" charset="0"/>
              </a:rPr>
              <a:t> formě, tj ve formě šestičetného kruhu) spojených glykosidickou vazbou. Patří mezi nejrozšířenější sacharidy. Molekuly zásobních polysacharidů (škrob v rostlinách, glykogen u živočichů) jsou kulovitého tvaru a jsou rozpustné ve vodě. Naopak molekuly strukturálních polysacharidů (celulóza, chitin) se vyskytují ve formě vláken, navzájem pospojovaných vodíkovými vazbami a uložených rovnoběžně ve fibrilách, a jsou ve vodě nerozpustné. </a:t>
            </a:r>
          </a:p>
        </p:txBody>
      </p:sp>
      <p:graphicFrame>
        <p:nvGraphicFramePr>
          <p:cNvPr id="534531" name="Object 3">
            <a:extLst>
              <a:ext uri="{FF2B5EF4-FFF2-40B4-BE49-F238E27FC236}">
                <a16:creationId xmlns:a16="http://schemas.microsoft.com/office/drawing/2014/main" id="{599E028E-FB28-459B-A4B1-9FDF68F44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9895"/>
              </p:ext>
            </p:extLst>
          </p:nvPr>
        </p:nvGraphicFramePr>
        <p:xfrm>
          <a:off x="5957890" y="2679473"/>
          <a:ext cx="106838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656539" imgH="1827886" progId="MS_ClipArt_Gallery.2">
                  <p:embed/>
                </p:oleObj>
              </mc:Choice>
              <mc:Fallback>
                <p:oleObj name="Clip" r:id="rId2" imgW="656539" imgH="1827886" progId="MS_ClipArt_Gallery.2">
                  <p:embed/>
                  <p:pic>
                    <p:nvPicPr>
                      <p:cNvPr id="534531" name="Object 3">
                        <a:extLst>
                          <a:ext uri="{FF2B5EF4-FFF2-40B4-BE49-F238E27FC236}">
                            <a16:creationId xmlns:a16="http://schemas.microsoft.com/office/drawing/2014/main" id="{599E028E-FB28-459B-A4B1-9FDF68F445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90" y="2679473"/>
                        <a:ext cx="1068387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2" name="Object 4">
            <a:extLst>
              <a:ext uri="{FF2B5EF4-FFF2-40B4-BE49-F238E27FC236}">
                <a16:creationId xmlns:a16="http://schemas.microsoft.com/office/drawing/2014/main" id="{2725F0CB-6344-433C-9B41-2BF3BFC8D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715681"/>
              </p:ext>
            </p:extLst>
          </p:nvPr>
        </p:nvGraphicFramePr>
        <p:xfrm>
          <a:off x="7435854" y="3207883"/>
          <a:ext cx="242887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918058" imgH="449885" progId="MS_ClipArt_Gallery.2">
                  <p:embed/>
                </p:oleObj>
              </mc:Choice>
              <mc:Fallback>
                <p:oleObj name="Clip" r:id="rId4" imgW="918058" imgH="449885" progId="MS_ClipArt_Gallery.2">
                  <p:embed/>
                  <p:pic>
                    <p:nvPicPr>
                      <p:cNvPr id="534532" name="Object 4">
                        <a:extLst>
                          <a:ext uri="{FF2B5EF4-FFF2-40B4-BE49-F238E27FC236}">
                            <a16:creationId xmlns:a16="http://schemas.microsoft.com/office/drawing/2014/main" id="{2725F0CB-6344-433C-9B41-2BF3BFC8D4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4" y="3207883"/>
                        <a:ext cx="2428875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3" name="Object 5">
            <a:extLst>
              <a:ext uri="{FF2B5EF4-FFF2-40B4-BE49-F238E27FC236}">
                <a16:creationId xmlns:a16="http://schemas.microsoft.com/office/drawing/2014/main" id="{7BB1D8BB-5FBE-4685-9CAC-2148FBBD6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55871"/>
              </p:ext>
            </p:extLst>
          </p:nvPr>
        </p:nvGraphicFramePr>
        <p:xfrm>
          <a:off x="7435854" y="4908323"/>
          <a:ext cx="2748403" cy="148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60474" imgH="1058875" progId="MS_ClipArt_Gallery.2">
                  <p:embed/>
                </p:oleObj>
              </mc:Choice>
              <mc:Fallback>
                <p:oleObj name="Clip" r:id="rId6" imgW="1960474" imgH="1058875" progId="MS_ClipArt_Gallery.2">
                  <p:embed/>
                  <p:pic>
                    <p:nvPicPr>
                      <p:cNvPr id="534533" name="Object 5">
                        <a:extLst>
                          <a:ext uri="{FF2B5EF4-FFF2-40B4-BE49-F238E27FC236}">
                            <a16:creationId xmlns:a16="http://schemas.microsoft.com/office/drawing/2014/main" id="{7BB1D8BB-5FBE-4685-9CAC-2148FBBD6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4" y="4908323"/>
                        <a:ext cx="2748403" cy="1484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4" name="Object 6">
            <a:extLst>
              <a:ext uri="{FF2B5EF4-FFF2-40B4-BE49-F238E27FC236}">
                <a16:creationId xmlns:a16="http://schemas.microsoft.com/office/drawing/2014/main" id="{CF461A55-8242-4333-A5FF-43A424B7E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9579"/>
              </p:ext>
            </p:extLst>
          </p:nvPr>
        </p:nvGraphicFramePr>
        <p:xfrm>
          <a:off x="10001250" y="2333171"/>
          <a:ext cx="178593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595628" imgH="1844345" progId="MS_ClipArt_Gallery.2">
                  <p:embed/>
                </p:oleObj>
              </mc:Choice>
              <mc:Fallback>
                <p:oleObj name="Clip" r:id="rId8" imgW="1595628" imgH="1844345" progId="MS_ClipArt_Gallery.2">
                  <p:embed/>
                  <p:pic>
                    <p:nvPicPr>
                      <p:cNvPr id="534534" name="Object 6">
                        <a:extLst>
                          <a:ext uri="{FF2B5EF4-FFF2-40B4-BE49-F238E27FC236}">
                            <a16:creationId xmlns:a16="http://schemas.microsoft.com/office/drawing/2014/main" id="{CF461A55-8242-4333-A5FF-43A424B7E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0" y="2333171"/>
                        <a:ext cx="1785937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4535" name="Picture 3" descr="sejmout006">
            <a:extLst>
              <a:ext uri="{FF2B5EF4-FFF2-40B4-BE49-F238E27FC236}">
                <a16:creationId xmlns:a16="http://schemas.microsoft.com/office/drawing/2014/main" id="{BE50641F-B879-4664-8E74-37E3E42F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 r="2295" b="3014"/>
          <a:stretch>
            <a:fillRect/>
          </a:stretch>
        </p:blipFill>
        <p:spPr bwMode="auto">
          <a:xfrm>
            <a:off x="404813" y="2679473"/>
            <a:ext cx="5143500" cy="2228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536" name="Picture 7">
            <a:extLst>
              <a:ext uri="{FF2B5EF4-FFF2-40B4-BE49-F238E27FC236}">
                <a16:creationId xmlns:a16="http://schemas.microsoft.com/office/drawing/2014/main" id="{44BA780B-D8D4-4EE2-9BD0-B838B353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126716"/>
            <a:ext cx="5143500" cy="1285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Obdélník 3">
            <a:extLst>
              <a:ext uri="{FF2B5EF4-FFF2-40B4-BE49-F238E27FC236}">
                <a16:creationId xmlns:a16="http://schemas.microsoft.com/office/drawing/2014/main" id="{2DBDC2E1-730E-4D2E-BAC7-E6C013635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" y="1324571"/>
            <a:ext cx="11749086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u="sng" dirty="0">
                <a:latin typeface="Times New Roman" panose="02020603050405020304" pitchFamily="18" charset="0"/>
              </a:rPr>
              <a:t>Chitin</a:t>
            </a:r>
            <a:r>
              <a:rPr lang="cs-CZ" altLang="cs-CZ" sz="1800" dirty="0">
                <a:latin typeface="Times New Roman" panose="02020603050405020304" pitchFamily="18" charset="0"/>
              </a:rPr>
              <a:t>  - se skládá z velkého počtu zbytků </a:t>
            </a:r>
            <a:r>
              <a:rPr lang="cs-CZ" altLang="cs-CZ" sz="1800" dirty="0" err="1">
                <a:latin typeface="Times New Roman" panose="02020603050405020304" pitchFamily="18" charset="0"/>
              </a:rPr>
              <a:t>acetylglukosaminu</a:t>
            </a:r>
            <a:r>
              <a:rPr lang="cs-CZ" altLang="cs-CZ" sz="1800" dirty="0">
                <a:latin typeface="Times New Roman" panose="02020603050405020304" pitchFamily="18" charset="0"/>
              </a:rPr>
              <a:t>. Štěpí se nejprve na disacharid </a:t>
            </a:r>
            <a:r>
              <a:rPr lang="cs-CZ" altLang="cs-CZ" sz="1800" dirty="0" err="1">
                <a:latin typeface="Times New Roman" panose="02020603050405020304" pitchFamily="18" charset="0"/>
              </a:rPr>
              <a:t>chitobiózu</a:t>
            </a:r>
            <a:r>
              <a:rPr lang="cs-CZ" altLang="cs-CZ" sz="1800" dirty="0">
                <a:latin typeface="Times New Roman" panose="02020603050405020304" pitchFamily="18" charset="0"/>
              </a:rPr>
              <a:t> Je to strukturální polysacharid. Vyskytuje se hojně v krovkách členovců. Slouží jako potrava živočišného původu některým druhům hmyzu, měkkýšům a bakteriím.</a:t>
            </a:r>
          </a:p>
        </p:txBody>
      </p:sp>
      <p:sp>
        <p:nvSpPr>
          <p:cNvPr id="535555" name="Obdélník 4">
            <a:extLst>
              <a:ext uri="{FF2B5EF4-FFF2-40B4-BE49-F238E27FC236}">
                <a16:creationId xmlns:a16="http://schemas.microsoft.com/office/drawing/2014/main" id="{B4596D8A-7869-4B66-A868-80050798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" y="196852"/>
            <a:ext cx="11749086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 dirty="0">
                <a:latin typeface="Times New Roman" panose="02020603050405020304" pitchFamily="18" charset="0"/>
              </a:rPr>
              <a:t>Celulóza</a:t>
            </a:r>
            <a:r>
              <a:rPr lang="cs-CZ" altLang="cs-CZ" sz="1800" i="1" dirty="0">
                <a:latin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</a:rPr>
              <a:t>– obsahuje jen glukózové jednotky. Je to nejhojnější polysacharid u rostlin, tvoří buněčné stěny rostlinných buněk. Bavlna je čistá celulóza. Dřevo je celulóza s </a:t>
            </a:r>
            <a:r>
              <a:rPr lang="cs-CZ" altLang="cs-CZ" sz="1800" dirty="0" err="1">
                <a:latin typeface="Times New Roman" panose="02020603050405020304" pitchFamily="18" charset="0"/>
              </a:rPr>
              <a:t>příměsmi</a:t>
            </a:r>
            <a:r>
              <a:rPr lang="cs-CZ" altLang="cs-CZ" sz="1800" dirty="0">
                <a:latin typeface="Times New Roman" panose="02020603050405020304" pitchFamily="18" charset="0"/>
              </a:rPr>
              <a:t> ligninu, pryskyřice a hemicelulózy. Celulóza je nestravitelná, ale přesto je důležitá pro trávení, protože podporuje peristaltiku střev</a:t>
            </a:r>
          </a:p>
        </p:txBody>
      </p:sp>
      <p:sp>
        <p:nvSpPr>
          <p:cNvPr id="535556" name="Obdélník 5">
            <a:extLst>
              <a:ext uri="{FF2B5EF4-FFF2-40B4-BE49-F238E27FC236}">
                <a16:creationId xmlns:a16="http://schemas.microsoft.com/office/drawing/2014/main" id="{73CE981C-B0D4-4D42-B951-A131C9440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" y="3900864"/>
            <a:ext cx="11749086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Škrob </a:t>
            </a:r>
            <a:r>
              <a:rPr lang="cs-CZ" altLang="cs-CZ" sz="1800" i="1">
                <a:latin typeface="Times New Roman" panose="02020603050405020304" pitchFamily="18" charset="0"/>
              </a:rPr>
              <a:t> - j</a:t>
            </a:r>
            <a:r>
              <a:rPr lang="cs-CZ" altLang="cs-CZ" sz="1800">
                <a:latin typeface="Times New Roman" panose="02020603050405020304" pitchFamily="18" charset="0"/>
              </a:rPr>
              <a:t>e makromolekulární polysacharid, který je složen ze dvou makromolekulárních podjednotek a to z amylosy a amylopektinu. Amylosa je složena z lineárního řetězce molekul glukosy, amylopektin je složen z rozvětvených řetězců glukosy. V rostlinném těle je uložen především v semenech a plodech. Je to zásobní polysacharid.</a:t>
            </a:r>
          </a:p>
        </p:txBody>
      </p:sp>
      <p:sp>
        <p:nvSpPr>
          <p:cNvPr id="535557" name="Obdélník 6">
            <a:extLst>
              <a:ext uri="{FF2B5EF4-FFF2-40B4-BE49-F238E27FC236}">
                <a16:creationId xmlns:a16="http://schemas.microsoft.com/office/drawing/2014/main" id="{22D78914-DC10-4B5E-A57D-A85354D2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" y="2448122"/>
            <a:ext cx="11749086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i="1" u="sng">
                <a:latin typeface="Times New Roman" panose="02020603050405020304" pitchFamily="18" charset="0"/>
              </a:rPr>
              <a:t>Glykogen</a:t>
            </a:r>
            <a:r>
              <a:rPr lang="cs-CZ" altLang="cs-CZ" sz="1800" i="1">
                <a:latin typeface="Times New Roman" panose="02020603050405020304" pitchFamily="18" charset="0"/>
              </a:rPr>
              <a:t> (živočišný škrob) – </a:t>
            </a:r>
            <a:r>
              <a:rPr lang="cs-CZ" altLang="cs-CZ" sz="1800">
                <a:latin typeface="Times New Roman" panose="02020603050405020304" pitchFamily="18" charset="0"/>
              </a:rPr>
              <a:t>je makromolekulární polysacharid, který obsahuje podobně jako amylopektin rozvětvené řetězce glukózy. Rozvětvení u molekuly glykogenu je však mnohem častější, takže řetězce glukózy jsou kratší. Konce řetězců obsahují asi 6–7 jednotek glukózy. Čistý glykogen je bílý prášek, který ve vodě snadno vytváří koloidní roztok. V alkoholu je zcela nerozpustný. V živočišném těle se ukládá jako rezerva cukrů hlavně v jaterní tkáni a ve svalovině.</a:t>
            </a:r>
          </a:p>
        </p:txBody>
      </p:sp>
      <p:pic>
        <p:nvPicPr>
          <p:cNvPr id="535558" name="Picture 4">
            <a:extLst>
              <a:ext uri="{FF2B5EF4-FFF2-40B4-BE49-F238E27FC236}">
                <a16:creationId xmlns:a16="http://schemas.microsoft.com/office/drawing/2014/main" id="{CBDCA7EE-B78D-4E18-99CD-9719B229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5238751"/>
            <a:ext cx="5648325" cy="12609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59" name="Picture 5">
            <a:extLst>
              <a:ext uri="{FF2B5EF4-FFF2-40B4-BE49-F238E27FC236}">
                <a16:creationId xmlns:a16="http://schemas.microsoft.com/office/drawing/2014/main" id="{A6FE9938-DFC8-4A2D-9CBD-C5B73351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083" y="5131052"/>
            <a:ext cx="1214437" cy="1476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60" name="Picture 6">
            <a:extLst>
              <a:ext uri="{FF2B5EF4-FFF2-40B4-BE49-F238E27FC236}">
                <a16:creationId xmlns:a16="http://schemas.microsoft.com/office/drawing/2014/main" id="{AD849193-97F1-4DAB-8067-0DE2516B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4" y="5285834"/>
            <a:ext cx="1863725" cy="1223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61" name="Picture 7">
            <a:extLst>
              <a:ext uri="{FF2B5EF4-FFF2-40B4-BE49-F238E27FC236}">
                <a16:creationId xmlns:a16="http://schemas.microsoft.com/office/drawing/2014/main" id="{6F117EEC-2A5D-4A9C-9CB8-F6919934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5285834"/>
            <a:ext cx="1166813" cy="1166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3F94B73-BA95-4D15-ADF8-9C8F28BB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69" y="0"/>
            <a:ext cx="8705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ŽENA-IN - Vitaminy, které dělají dobře nervům">
            <a:extLst>
              <a:ext uri="{FF2B5EF4-FFF2-40B4-BE49-F238E27FC236}">
                <a16:creationId xmlns:a16="http://schemas.microsoft.com/office/drawing/2014/main" id="{6B03358F-9B11-4150-8B5E-68C1E8A3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66" y="2375720"/>
            <a:ext cx="3041400" cy="3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B1C533-BC0A-44DD-ACAE-301D770C3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8457DC-EC05-49E9-8F95-88A7D25F4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25" y="922972"/>
            <a:ext cx="4784475" cy="29230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B0B2B46-9EF9-43A9-8791-F89E349F4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3" y="4002526"/>
            <a:ext cx="4140061" cy="28291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CC25F12-4754-4EC7-859C-19B05EA15497}"/>
              </a:ext>
            </a:extLst>
          </p:cNvPr>
          <p:cNvSpPr txBox="1"/>
          <p:nvPr/>
        </p:nvSpPr>
        <p:spPr>
          <a:xfrm flipH="1">
            <a:off x="241933" y="243205"/>
            <a:ext cx="1701801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j-lt"/>
              </a:rPr>
              <a:t>Vitamíny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EBD8093-17B1-4BF3-923B-8995AACEF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738" y="243205"/>
            <a:ext cx="3177577" cy="194709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8BB882C-5742-4192-8924-E4213ACBA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588" y="3023219"/>
            <a:ext cx="4039078" cy="229363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1250547-4796-4192-9BE9-3D8D0A350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4634" y="207318"/>
            <a:ext cx="3293991" cy="196183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9D2DC2C-09B9-4EBD-9825-9CCB5C919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016" y="2325170"/>
            <a:ext cx="3354937" cy="542033"/>
          </a:xfrm>
          <a:prstGeom prst="rect">
            <a:avLst/>
          </a:prstGeom>
        </p:spPr>
      </p:pic>
      <p:pic>
        <p:nvPicPr>
          <p:cNvPr id="4100" name="Picture 4" descr="dTest: Doplňky stravy s vitamíny - Nezávislé testy, víc než jen recenze">
            <a:extLst>
              <a:ext uri="{FF2B5EF4-FFF2-40B4-BE49-F238E27FC236}">
                <a16:creationId xmlns:a16="http://schemas.microsoft.com/office/drawing/2014/main" id="{B4CE6EB4-E192-41E0-8B39-75A9BCF3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84" y="5417120"/>
            <a:ext cx="2524125" cy="13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2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B1D4C42-7805-4281-AD50-3DC4043D3006}"/>
              </a:ext>
            </a:extLst>
          </p:cNvPr>
          <p:cNvSpPr txBox="1"/>
          <p:nvPr/>
        </p:nvSpPr>
        <p:spPr>
          <a:xfrm>
            <a:off x="209549" y="172507"/>
            <a:ext cx="3619500" cy="461665"/>
          </a:xfrm>
          <a:prstGeom prst="rect">
            <a:avLst/>
          </a:prstGeom>
          <a:noFill/>
          <a:ln>
            <a:solidFill>
              <a:srgbClr val="00AF3F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latin typeface="+mn-lt"/>
              </a:rPr>
              <a:t>Přirozené složky potravin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9EAEC7-848D-4E21-8D2C-066AAACCB4BB}"/>
              </a:ext>
            </a:extLst>
          </p:cNvPr>
          <p:cNvSpPr txBox="1"/>
          <p:nvPr/>
        </p:nvSpPr>
        <p:spPr>
          <a:xfrm>
            <a:off x="209549" y="634172"/>
            <a:ext cx="11772902" cy="5196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Živiny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proteiny (bílkoviny)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lipidy (tuky aj.)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sacharidy (cukry)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vitaminy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minerální látky (esenciální výživové faktory)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Voda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Senzoricky významné látky</a:t>
            </a:r>
          </a:p>
          <a:p>
            <a:pPr lvl="1"/>
            <a:r>
              <a:rPr lang="cs-CZ" sz="1600" dirty="0">
                <a:latin typeface="+mn-lt"/>
              </a:rPr>
              <a:t>	Organoleptické vlastnosti určují senzorickou (smyslovou) hodnotu (jakost) - chuť, vůně, 	aróma, barva, textura, konsistence (nositeli těchto vlastností jsou látky vonné a chuťové 	(</a:t>
            </a:r>
            <a:r>
              <a:rPr lang="cs-CZ" sz="1600" dirty="0" err="1">
                <a:latin typeface="+mn-lt"/>
              </a:rPr>
              <a:t>slilice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kys.citronová</a:t>
            </a:r>
            <a:r>
              <a:rPr lang="cs-CZ" sz="1600" dirty="0">
                <a:latin typeface="+mn-lt"/>
              </a:rPr>
              <a:t> apod.)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Barviva (karotenoidní barviva, antokyany apod).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latin typeface="+mn-lt"/>
              </a:rPr>
              <a:t>Antinutriční</a:t>
            </a:r>
            <a:r>
              <a:rPr lang="cs-CZ" sz="1800" dirty="0">
                <a:latin typeface="+mn-lt"/>
              </a:rPr>
              <a:t> látky biochemickými mechanismy zhoršují využitelnost živin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Toxické látky (zejména rostlinné poživatiny) - </a:t>
            </a:r>
            <a:r>
              <a:rPr lang="cs-CZ" sz="1600" dirty="0">
                <a:latin typeface="+mn-lt"/>
              </a:rPr>
              <a:t>jen pro citlivé jedince (potravní nesnášenlivost – intolerance) - toxiny látky jedovaté pro lidský organismus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Kontaminující látky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243528D-D9F7-40C5-89F7-1F8E677BE4C6}"/>
              </a:ext>
            </a:extLst>
          </p:cNvPr>
          <p:cNvSpPr/>
          <p:nvPr/>
        </p:nvSpPr>
        <p:spPr bwMode="auto">
          <a:xfrm>
            <a:off x="85724" y="876479"/>
            <a:ext cx="6010276" cy="18190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normalizeH="0" baseline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028" name="Picture 4" descr="Zdravá strava je drahá, nemůžeme si ji dovolit. Pravda, nebo mýtus? -  Vitalia.cz">
            <a:extLst>
              <a:ext uri="{FF2B5EF4-FFF2-40B4-BE49-F238E27FC236}">
                <a16:creationId xmlns:a16="http://schemas.microsoft.com/office/drawing/2014/main" id="{1DD15893-4EC8-4FA9-AC76-4F85497C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47193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živová pyramida říká, co jíst – COOP Club">
            <a:extLst>
              <a:ext uri="{FF2B5EF4-FFF2-40B4-BE49-F238E27FC236}">
                <a16:creationId xmlns:a16="http://schemas.microsoft.com/office/drawing/2014/main" id="{4B37C8D6-229F-4597-8EB4-B4BB74E4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-9439"/>
            <a:ext cx="3609975" cy="32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8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Obdélník 4">
            <a:extLst>
              <a:ext uri="{FF2B5EF4-FFF2-40B4-BE49-F238E27FC236}">
                <a16:creationId xmlns:a16="http://schemas.microsoft.com/office/drawing/2014/main" id="{91804D60-94D4-433E-962B-C85A045DD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20" y="785814"/>
            <a:ext cx="1147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 b="1" dirty="0"/>
              <a:t>Aminokyselina</a:t>
            </a:r>
            <a:r>
              <a:rPr lang="cs-CZ" altLang="cs-CZ" sz="2000" dirty="0"/>
              <a:t> je molekula obsahující karboxylovou (-COOH) a </a:t>
            </a:r>
            <a:r>
              <a:rPr lang="cs-CZ" altLang="cs-CZ" sz="2000" dirty="0" err="1"/>
              <a:t>amino</a:t>
            </a:r>
            <a:r>
              <a:rPr lang="cs-CZ" altLang="cs-CZ" sz="2000" dirty="0"/>
              <a:t> (-NH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 funkční skupinu. 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None/>
            </a:pPr>
            <a:endParaRPr lang="cs-CZ" altLang="cs-CZ" sz="2000" dirty="0"/>
          </a:p>
        </p:txBody>
      </p:sp>
      <p:sp>
        <p:nvSpPr>
          <p:cNvPr id="495619" name="TextovéPole 5">
            <a:extLst>
              <a:ext uri="{FF2B5EF4-FFF2-40B4-BE49-F238E27FC236}">
                <a16:creationId xmlns:a16="http://schemas.microsoft.com/office/drawing/2014/main" id="{65CB1AD3-AEB4-492B-B281-E77ADBAE1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9" y="193677"/>
            <a:ext cx="2786063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Aminokyseliny</a:t>
            </a:r>
            <a:r>
              <a:rPr lang="cs-CZ" altLang="cs-CZ" sz="1800"/>
              <a:t> </a:t>
            </a:r>
          </a:p>
        </p:txBody>
      </p:sp>
      <p:pic>
        <p:nvPicPr>
          <p:cNvPr id="495620" name="Picture 2">
            <a:extLst>
              <a:ext uri="{FF2B5EF4-FFF2-40B4-BE49-F238E27FC236}">
                <a16:creationId xmlns:a16="http://schemas.microsoft.com/office/drawing/2014/main" id="{A36FE2B7-03B9-457F-BC6B-604B35D3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30" y="4355187"/>
            <a:ext cx="7562850" cy="2419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21" name="Text Box 24">
            <a:extLst>
              <a:ext uri="{FF2B5EF4-FFF2-40B4-BE49-F238E27FC236}">
                <a16:creationId xmlns:a16="http://schemas.microsoft.com/office/drawing/2014/main" id="{EC071F5B-61DE-40D3-8140-5EBA8422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38" y="3468802"/>
            <a:ext cx="3827463" cy="584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cs-CZ" sz="1600" dirty="0"/>
              <a:t>C–N = 0,149 nm, C=N = 0,127 nm</a:t>
            </a:r>
          </a:p>
          <a:p>
            <a:pPr eaLnBrk="1" hangingPunct="1">
              <a:spcBef>
                <a:spcPct val="0"/>
              </a:spcBef>
            </a:pPr>
            <a:r>
              <a:rPr lang="pt-BR" altLang="cs-CZ" sz="1600" dirty="0"/>
              <a:t>Peptidová vazba = </a:t>
            </a:r>
            <a:r>
              <a:rPr lang="pt-BR" altLang="cs-CZ" sz="1600" u="sng" dirty="0"/>
              <a:t>0,132 nm</a:t>
            </a:r>
            <a:r>
              <a:rPr lang="pt-BR" altLang="cs-CZ" sz="1600" b="1" dirty="0"/>
              <a:t>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EFA987-FEC6-4E4A-A09C-E5D078B2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38" y="1369325"/>
            <a:ext cx="3524250" cy="7633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AC9422-BFF6-4A06-B838-3FCF25981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8" y="2249001"/>
            <a:ext cx="3524250" cy="111379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9B0CC55-E386-451B-AF2F-21B839E97886}"/>
              </a:ext>
            </a:extLst>
          </p:cNvPr>
          <p:cNvSpPr txBox="1"/>
          <p:nvPr/>
        </p:nvSpPr>
        <p:spPr>
          <a:xfrm>
            <a:off x="416719" y="4311049"/>
            <a:ext cx="36837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cs-CZ" altLang="cs-CZ" sz="1600" dirty="0">
                <a:latin typeface="+mn-lt"/>
              </a:rPr>
              <a:t>Vznik peptidové vazby je reakce, při které reagují alfa-karboxylová skupina jedné aminokyseliny s alfa-aminovou skupinou druhé za odštěpení molekuly vody. Toto řetězení aminokyselin je principem spojování v peptidy a dále v proteiny (bílkoviny). Je to nejdůležitější reakce aminokyselin.</a:t>
            </a:r>
          </a:p>
        </p:txBody>
      </p:sp>
      <p:pic>
        <p:nvPicPr>
          <p:cNvPr id="16" name="Picture 2" descr="Infografika - Delenie aminokyselín">
            <a:extLst>
              <a:ext uri="{FF2B5EF4-FFF2-40B4-BE49-F238E27FC236}">
                <a16:creationId xmlns:a16="http://schemas.microsoft.com/office/drawing/2014/main" id="{1F1370D5-B7F2-4343-B61B-E14A4B7F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6" y="1253524"/>
            <a:ext cx="5532254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A90137-FE6A-48DD-AD48-71FB3AC52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625" y="1654059"/>
            <a:ext cx="2071481" cy="12125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>
            <a:extLst>
              <a:ext uri="{FF2B5EF4-FFF2-40B4-BE49-F238E27FC236}">
                <a16:creationId xmlns:a16="http://schemas.microsoft.com/office/drawing/2014/main" id="{92813256-6DC8-4939-AB31-BA6F4E3448E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96068" y="169864"/>
            <a:ext cx="5357813" cy="428625"/>
          </a:xfrm>
        </p:spPr>
        <p:txBody>
          <a:bodyPr/>
          <a:lstStyle/>
          <a:p>
            <a:r>
              <a:rPr lang="cs-CZ" altLang="cs-CZ" sz="2400" dirty="0"/>
              <a:t>Optická isomerie aminokyselin </a:t>
            </a:r>
          </a:p>
        </p:txBody>
      </p:sp>
      <p:graphicFrame>
        <p:nvGraphicFramePr>
          <p:cNvPr id="498691" name="Object 2">
            <a:extLst>
              <a:ext uri="{FF2B5EF4-FFF2-40B4-BE49-F238E27FC236}">
                <a16:creationId xmlns:a16="http://schemas.microsoft.com/office/drawing/2014/main" id="{D6E4BE84-AE59-49D6-ABAC-CD7DE4EF6041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0344471"/>
              </p:ext>
            </p:extLst>
          </p:nvPr>
        </p:nvGraphicFramePr>
        <p:xfrm>
          <a:off x="9528175" y="625475"/>
          <a:ext cx="15811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899160" imgH="853440" progId="ACD.ChemSketch.20">
                  <p:embed/>
                </p:oleObj>
              </mc:Choice>
              <mc:Fallback>
                <p:oleObj name="ChemSketch" r:id="rId3" imgW="899160" imgH="853440" progId="ACD.ChemSketch.20">
                  <p:embed/>
                  <p:pic>
                    <p:nvPicPr>
                      <p:cNvPr id="498691" name="Object 2">
                        <a:extLst>
                          <a:ext uri="{FF2B5EF4-FFF2-40B4-BE49-F238E27FC236}">
                            <a16:creationId xmlns:a16="http://schemas.microsoft.com/office/drawing/2014/main" id="{D6E4BE84-AE59-49D6-ABAC-CD7DE4EF6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8175" y="625475"/>
                        <a:ext cx="1581150" cy="1504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 cap="flat" cmpd="sng">
                        <a:solidFill>
                          <a:srgbClr val="FFFF99"/>
                        </a:solidFill>
                        <a:prstDash val="solid"/>
                        <a:miter lim="800000"/>
                        <a:headEnd type="none" w="med" len="med"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2" name="Object 3">
            <a:extLst>
              <a:ext uri="{FF2B5EF4-FFF2-40B4-BE49-F238E27FC236}">
                <a16:creationId xmlns:a16="http://schemas.microsoft.com/office/drawing/2014/main" id="{7C2EA42C-CA2B-410D-BDCA-EEA1256830D9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0038061"/>
              </p:ext>
            </p:extLst>
          </p:nvPr>
        </p:nvGraphicFramePr>
        <p:xfrm>
          <a:off x="5451474" y="641350"/>
          <a:ext cx="170973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899160" imgH="813816" progId="ACD.ChemSketch.20">
                  <p:embed/>
                </p:oleObj>
              </mc:Choice>
              <mc:Fallback>
                <p:oleObj name="ChemSketch" r:id="rId5" imgW="899160" imgH="813816" progId="ACD.ChemSketch.20">
                  <p:embed/>
                  <p:pic>
                    <p:nvPicPr>
                      <p:cNvPr id="498692" name="Object 3">
                        <a:extLst>
                          <a:ext uri="{FF2B5EF4-FFF2-40B4-BE49-F238E27FC236}">
                            <a16:creationId xmlns:a16="http://schemas.microsoft.com/office/drawing/2014/main" id="{7C2EA42C-CA2B-410D-BDCA-EEA1256830D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4" y="641350"/>
                        <a:ext cx="1709738" cy="1550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 cap="flat" cmpd="sng">
                        <a:solidFill>
                          <a:srgbClr val="FFFF99"/>
                        </a:solidFill>
                        <a:prstDash val="solid"/>
                        <a:miter lim="800000"/>
                        <a:headEnd type="none" w="med" len="med"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3" name="Object 4">
            <a:extLst>
              <a:ext uri="{FF2B5EF4-FFF2-40B4-BE49-F238E27FC236}">
                <a16:creationId xmlns:a16="http://schemas.microsoft.com/office/drawing/2014/main" id="{BC06D3EC-4E81-4C29-9264-4AE083A145D1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59077654"/>
              </p:ext>
            </p:extLst>
          </p:nvPr>
        </p:nvGraphicFramePr>
        <p:xfrm>
          <a:off x="5507038" y="2713038"/>
          <a:ext cx="15811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7" imgW="1420368" imgH="1319784" progId="ACD.ChemSketch.20">
                  <p:embed/>
                </p:oleObj>
              </mc:Choice>
              <mc:Fallback>
                <p:oleObj name="ChemSketch" r:id="rId7" imgW="1420368" imgH="1319784" progId="ACD.ChemSketch.20">
                  <p:embed/>
                  <p:pic>
                    <p:nvPicPr>
                      <p:cNvPr id="498693" name="Object 4">
                        <a:extLst>
                          <a:ext uri="{FF2B5EF4-FFF2-40B4-BE49-F238E27FC236}">
                            <a16:creationId xmlns:a16="http://schemas.microsoft.com/office/drawing/2014/main" id="{BC06D3EC-4E81-4C29-9264-4AE083A145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713038"/>
                        <a:ext cx="1581150" cy="1466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 cap="flat" cmpd="sng">
                        <a:solidFill>
                          <a:srgbClr val="FFFF99"/>
                        </a:solidFill>
                        <a:prstDash val="solid"/>
                        <a:miter lim="800000"/>
                        <a:headEnd type="none" w="med" len="med"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694" name="Text Box 47">
            <a:extLst>
              <a:ext uri="{FF2B5EF4-FFF2-40B4-BE49-F238E27FC236}">
                <a16:creationId xmlns:a16="http://schemas.microsoft.com/office/drawing/2014/main" id="{441689FE-BE7C-4B90-8FF3-8C5C6A80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2254250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L-řada</a:t>
            </a:r>
          </a:p>
        </p:txBody>
      </p:sp>
      <p:sp>
        <p:nvSpPr>
          <p:cNvPr id="498695" name="Text Box 48">
            <a:extLst>
              <a:ext uri="{FF2B5EF4-FFF2-40B4-BE49-F238E27FC236}">
                <a16:creationId xmlns:a16="http://schemas.microsoft.com/office/drawing/2014/main" id="{E8860CBD-AEEE-4852-9AFA-7DE1249A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5513" y="2174875"/>
            <a:ext cx="1225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D-řada</a:t>
            </a:r>
          </a:p>
        </p:txBody>
      </p:sp>
      <p:graphicFrame>
        <p:nvGraphicFramePr>
          <p:cNvPr id="498696" name="Object 5">
            <a:extLst>
              <a:ext uri="{FF2B5EF4-FFF2-40B4-BE49-F238E27FC236}">
                <a16:creationId xmlns:a16="http://schemas.microsoft.com/office/drawing/2014/main" id="{441378C8-F3A6-4578-8F47-362A7E9924CD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89376462"/>
              </p:ext>
            </p:extLst>
          </p:nvPr>
        </p:nvGraphicFramePr>
        <p:xfrm>
          <a:off x="9480550" y="2660651"/>
          <a:ext cx="158115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9" imgW="1423416" imgH="1319784" progId="ACD.ChemSketch.20">
                  <p:embed/>
                </p:oleObj>
              </mc:Choice>
              <mc:Fallback>
                <p:oleObj name="ChemSketch" r:id="rId9" imgW="1423416" imgH="1319784" progId="ACD.ChemSketch.20">
                  <p:embed/>
                  <p:pic>
                    <p:nvPicPr>
                      <p:cNvPr id="498696" name="Object 5">
                        <a:extLst>
                          <a:ext uri="{FF2B5EF4-FFF2-40B4-BE49-F238E27FC236}">
                            <a16:creationId xmlns:a16="http://schemas.microsoft.com/office/drawing/2014/main" id="{441378C8-F3A6-4578-8F47-362A7E9924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550" y="2660651"/>
                        <a:ext cx="1581150" cy="1465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 cap="flat" cmpd="sng">
                        <a:solidFill>
                          <a:srgbClr val="FFFF99"/>
                        </a:solidFill>
                        <a:prstDash val="solid"/>
                        <a:miter lim="800000"/>
                        <a:headEnd type="none" w="med" len="med"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697" name="Line 53">
            <a:extLst>
              <a:ext uri="{FF2B5EF4-FFF2-40B4-BE49-F238E27FC236}">
                <a16:creationId xmlns:a16="http://schemas.microsoft.com/office/drawing/2014/main" id="{0AD8B1F7-CE4D-494C-8078-4BE0BDEB2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2463" y="598489"/>
            <a:ext cx="0" cy="52228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498698" name="Group 59">
            <a:extLst>
              <a:ext uri="{FF2B5EF4-FFF2-40B4-BE49-F238E27FC236}">
                <a16:creationId xmlns:a16="http://schemas.microsoft.com/office/drawing/2014/main" id="{74F60C13-2D7C-467C-91D5-97194FF5D48A}"/>
              </a:ext>
            </a:extLst>
          </p:cNvPr>
          <p:cNvGrpSpPr>
            <a:grpSpLocks/>
          </p:cNvGrpSpPr>
          <p:nvPr/>
        </p:nvGrpSpPr>
        <p:grpSpPr bwMode="auto">
          <a:xfrm>
            <a:off x="5503863" y="4462464"/>
            <a:ext cx="5537200" cy="1347787"/>
            <a:chOff x="947" y="3039"/>
            <a:chExt cx="3488" cy="849"/>
          </a:xfrm>
        </p:grpSpPr>
        <p:pic>
          <p:nvPicPr>
            <p:cNvPr id="498700" name="Picture 57">
              <a:extLst>
                <a:ext uri="{FF2B5EF4-FFF2-40B4-BE49-F238E27FC236}">
                  <a16:creationId xmlns:a16="http://schemas.microsoft.com/office/drawing/2014/main" id="{526FDE33-C37B-4395-A3FC-0BE94A9A6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" y="3039"/>
              <a:ext cx="1013" cy="8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pic>
          <p:nvPicPr>
            <p:cNvPr id="498701" name="Picture 58">
              <a:extLst>
                <a:ext uri="{FF2B5EF4-FFF2-40B4-BE49-F238E27FC236}">
                  <a16:creationId xmlns:a16="http://schemas.microsoft.com/office/drawing/2014/main" id="{7306A647-7A6A-47CB-9C13-9A480F041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3085"/>
              <a:ext cx="1014" cy="80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</p:grpSp>
      <p:sp>
        <p:nvSpPr>
          <p:cNvPr id="498699" name="Text Box 60">
            <a:extLst>
              <a:ext uri="{FF2B5EF4-FFF2-40B4-BE49-F238E27FC236}">
                <a16:creationId xmlns:a16="http://schemas.microsoft.com/office/drawing/2014/main" id="{69C3DB9B-14BF-4283-9D40-E143BA6F6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6059486"/>
            <a:ext cx="742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 b="1" dirty="0"/>
              <a:t> V živých organismech se vyskytují převážně L-formy AMK</a:t>
            </a:r>
            <a:r>
              <a:rPr lang="cs-CZ" altLang="cs-CZ" sz="2000" dirty="0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6495FB-5D32-4810-BA0C-CD075A1A21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730" y="765606"/>
            <a:ext cx="4248931" cy="4471051"/>
          </a:xfrm>
          <a:prstGeom prst="rect">
            <a:avLst/>
          </a:prstGeom>
        </p:spPr>
      </p:pic>
      <p:sp>
        <p:nvSpPr>
          <p:cNvPr id="4" name="Šipka: zahnutá dolů 3">
            <a:extLst>
              <a:ext uri="{FF2B5EF4-FFF2-40B4-BE49-F238E27FC236}">
                <a16:creationId xmlns:a16="http://schemas.microsoft.com/office/drawing/2014/main" id="{16628E2B-D25C-4F02-BC4E-5064A7109921}"/>
              </a:ext>
            </a:extLst>
          </p:cNvPr>
          <p:cNvSpPr/>
          <p:nvPr/>
        </p:nvSpPr>
        <p:spPr bwMode="auto">
          <a:xfrm>
            <a:off x="7724775" y="1038225"/>
            <a:ext cx="1343025" cy="89535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Šipka: zahnutá dolů 16">
            <a:extLst>
              <a:ext uri="{FF2B5EF4-FFF2-40B4-BE49-F238E27FC236}">
                <a16:creationId xmlns:a16="http://schemas.microsoft.com/office/drawing/2014/main" id="{28823C59-54DE-4CE2-B9BC-84BB87E31F92}"/>
              </a:ext>
            </a:extLst>
          </p:cNvPr>
          <p:cNvSpPr/>
          <p:nvPr/>
        </p:nvSpPr>
        <p:spPr bwMode="auto">
          <a:xfrm rot="10800000">
            <a:off x="7599362" y="4583114"/>
            <a:ext cx="1343025" cy="89535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7" name="Text Box 42">
            <a:extLst>
              <a:ext uri="{FF2B5EF4-FFF2-40B4-BE49-F238E27FC236}">
                <a16:creationId xmlns:a16="http://schemas.microsoft.com/office/drawing/2014/main" id="{0B0227A4-553F-42DE-B7B3-BD268C2A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5315346"/>
            <a:ext cx="4716907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 dirty="0" err="1"/>
              <a:t>Isoelektrick</a:t>
            </a:r>
            <a:r>
              <a:rPr lang="cs-CZ" altLang="cs-CZ" sz="1600" b="1" dirty="0"/>
              <a:t>ý bod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pI</a:t>
            </a:r>
            <a:r>
              <a:rPr lang="cs-CZ" altLang="cs-CZ" sz="1600" dirty="0"/>
              <a:t>) – pH, při kterém jsou si disociace obou skupin rovny- látka se jeví jako elektricky neutrální dipól – nepohybuje se v elektrickém poli (nejmenší stálost-srážení) </a:t>
            </a:r>
          </a:p>
        </p:txBody>
      </p:sp>
      <p:sp>
        <p:nvSpPr>
          <p:cNvPr id="500738" name="Elipsa 26">
            <a:extLst>
              <a:ext uri="{FF2B5EF4-FFF2-40B4-BE49-F238E27FC236}">
                <a16:creationId xmlns:a16="http://schemas.microsoft.com/office/drawing/2014/main" id="{BA05CB72-AA77-48BF-B860-B3F0E7B7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1" y="5011543"/>
            <a:ext cx="857250" cy="500062"/>
          </a:xfrm>
          <a:prstGeom prst="ellipse">
            <a:avLst/>
          </a:prstGeom>
          <a:solidFill>
            <a:srgbClr val="00FF00"/>
          </a:solidFill>
          <a:ln w="9525" algn="ctr">
            <a:solidFill>
              <a:srgbClr val="F8CF3A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sp>
        <p:nvSpPr>
          <p:cNvPr id="500739" name="Elipsa 25">
            <a:extLst>
              <a:ext uri="{FF2B5EF4-FFF2-40B4-BE49-F238E27FC236}">
                <a16:creationId xmlns:a16="http://schemas.microsoft.com/office/drawing/2014/main" id="{F0FCBFE9-255C-455D-9E0D-B8697887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1" y="5386053"/>
            <a:ext cx="785812" cy="571500"/>
          </a:xfrm>
          <a:prstGeom prst="ellipse">
            <a:avLst/>
          </a:prstGeom>
          <a:solidFill>
            <a:srgbClr val="00FF00"/>
          </a:solidFill>
          <a:ln w="9525" algn="ctr">
            <a:solidFill>
              <a:srgbClr val="F8CF3A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sp>
        <p:nvSpPr>
          <p:cNvPr id="500740" name="Elipsa 23">
            <a:extLst>
              <a:ext uri="{FF2B5EF4-FFF2-40B4-BE49-F238E27FC236}">
                <a16:creationId xmlns:a16="http://schemas.microsoft.com/office/drawing/2014/main" id="{A98CE5A5-452D-4C6F-83EB-AC0E541B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6" y="4987459"/>
            <a:ext cx="857250" cy="500062"/>
          </a:xfrm>
          <a:prstGeom prst="ellipse">
            <a:avLst/>
          </a:prstGeom>
          <a:solidFill>
            <a:srgbClr val="00FF00"/>
          </a:solidFill>
          <a:ln w="9525" algn="ctr">
            <a:solidFill>
              <a:srgbClr val="F8CF3A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sp>
        <p:nvSpPr>
          <p:cNvPr id="500741" name="Elipsa 22">
            <a:extLst>
              <a:ext uri="{FF2B5EF4-FFF2-40B4-BE49-F238E27FC236}">
                <a16:creationId xmlns:a16="http://schemas.microsoft.com/office/drawing/2014/main" id="{DEBF995B-74BF-4AD5-BA8B-CAFBD924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71" y="5374669"/>
            <a:ext cx="785813" cy="571500"/>
          </a:xfrm>
          <a:prstGeom prst="ellipse">
            <a:avLst/>
          </a:prstGeom>
          <a:solidFill>
            <a:srgbClr val="00FF00"/>
          </a:solidFill>
          <a:ln w="9525" algn="ctr">
            <a:solidFill>
              <a:srgbClr val="F8CF3A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grpSp>
        <p:nvGrpSpPr>
          <p:cNvPr id="500746" name="Group 41">
            <a:extLst>
              <a:ext uri="{FF2B5EF4-FFF2-40B4-BE49-F238E27FC236}">
                <a16:creationId xmlns:a16="http://schemas.microsoft.com/office/drawing/2014/main" id="{88E5F343-D962-48E1-AEC9-F8F0ADE35574}"/>
              </a:ext>
            </a:extLst>
          </p:cNvPr>
          <p:cNvGrpSpPr>
            <a:grpSpLocks/>
          </p:cNvGrpSpPr>
          <p:nvPr/>
        </p:nvGrpSpPr>
        <p:grpSpPr bwMode="auto">
          <a:xfrm>
            <a:off x="1546227" y="1086176"/>
            <a:ext cx="8716962" cy="2012950"/>
            <a:chOff x="119" y="2068"/>
            <a:chExt cx="5491" cy="1268"/>
          </a:xfrm>
        </p:grpSpPr>
        <p:grpSp>
          <p:nvGrpSpPr>
            <p:cNvPr id="500752" name="Group 38">
              <a:extLst>
                <a:ext uri="{FF2B5EF4-FFF2-40B4-BE49-F238E27FC236}">
                  <a16:creationId xmlns:a16="http://schemas.microsoft.com/office/drawing/2014/main" id="{ECB027C3-1E8F-4621-BFB6-465C5693B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" y="2068"/>
              <a:ext cx="4544" cy="694"/>
              <a:chOff x="524" y="2068"/>
              <a:chExt cx="4544" cy="694"/>
            </a:xfrm>
          </p:grpSpPr>
          <p:pic>
            <p:nvPicPr>
              <p:cNvPr id="500755" name="Picture 31">
                <a:extLst>
                  <a:ext uri="{FF2B5EF4-FFF2-40B4-BE49-F238E27FC236}">
                    <a16:creationId xmlns:a16="http://schemas.microsoft.com/office/drawing/2014/main" id="{685AC59D-A46A-4722-B970-569BCBFFAD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" y="2069"/>
                <a:ext cx="907" cy="66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</p:pic>
          <p:pic>
            <p:nvPicPr>
              <p:cNvPr id="500756" name="Picture 32">
                <a:extLst>
                  <a:ext uri="{FF2B5EF4-FFF2-40B4-BE49-F238E27FC236}">
                    <a16:creationId xmlns:a16="http://schemas.microsoft.com/office/drawing/2014/main" id="{0E67186A-F7CA-41B4-B005-1663AB8DC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" y="2287"/>
                <a:ext cx="606" cy="29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</p:pic>
          <p:pic>
            <p:nvPicPr>
              <p:cNvPr id="500757" name="Picture 33">
                <a:extLst>
                  <a:ext uri="{FF2B5EF4-FFF2-40B4-BE49-F238E27FC236}">
                    <a16:creationId xmlns:a16="http://schemas.microsoft.com/office/drawing/2014/main" id="{72E305BC-B4CF-4D06-BE3D-8AF702DEB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266"/>
                <a:ext cx="598" cy="293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</p:pic>
          <p:pic>
            <p:nvPicPr>
              <p:cNvPr id="500758" name="Picture 34">
                <a:extLst>
                  <a:ext uri="{FF2B5EF4-FFF2-40B4-BE49-F238E27FC236}">
                    <a16:creationId xmlns:a16="http://schemas.microsoft.com/office/drawing/2014/main" id="{55EE4D13-DF20-477A-8B0A-801F188ED4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2" y="2068"/>
                <a:ext cx="907" cy="692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rgbClr val="FFFFCC"/>
                </a:solidFill>
                <a:miter lim="800000"/>
                <a:headEnd/>
                <a:tailEnd type="none" w="lg" len="lg"/>
              </a:ln>
            </p:spPr>
          </p:pic>
          <p:pic>
            <p:nvPicPr>
              <p:cNvPr id="500759" name="Picture 35">
                <a:extLst>
                  <a:ext uri="{FF2B5EF4-FFF2-40B4-BE49-F238E27FC236}">
                    <a16:creationId xmlns:a16="http://schemas.microsoft.com/office/drawing/2014/main" id="{605A6215-6A6A-4436-8582-B12044660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2070"/>
                <a:ext cx="907" cy="692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rgbClr val="FFFFCC"/>
                </a:solidFill>
                <a:miter lim="800000"/>
                <a:headEnd/>
                <a:tailEnd type="none" w="lg" len="lg"/>
              </a:ln>
            </p:spPr>
          </p:pic>
        </p:grpSp>
        <p:sp>
          <p:nvSpPr>
            <p:cNvPr id="500753" name="Text Box 39">
              <a:extLst>
                <a:ext uri="{FF2B5EF4-FFF2-40B4-BE49-F238E27FC236}">
                  <a16:creationId xmlns:a16="http://schemas.microsoft.com/office/drawing/2014/main" id="{86F61A18-0272-4314-924E-B78092C1B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" y="2833"/>
              <a:ext cx="50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chemeClr val="folHlink"/>
                  </a:solidFill>
                </a:rPr>
                <a:t> </a:t>
              </a:r>
              <a:r>
                <a:rPr lang="cs-CZ" altLang="cs-CZ" sz="1600"/>
                <a:t>převažuje při pH </a:t>
              </a:r>
              <a:r>
                <a:rPr lang="en-US" altLang="cs-CZ" sz="1600"/>
                <a:t>~</a:t>
              </a:r>
              <a:r>
                <a:rPr lang="cs-CZ" altLang="cs-CZ" sz="1600"/>
                <a:t> 1              	   převažuje při pH </a:t>
              </a:r>
              <a:r>
                <a:rPr lang="en-US" altLang="cs-CZ" sz="1600"/>
                <a:t>~</a:t>
              </a:r>
              <a:r>
                <a:rPr lang="cs-CZ" altLang="cs-CZ" sz="1600"/>
                <a:t> 7   	       převažuje při pH </a:t>
              </a:r>
              <a:r>
                <a:rPr lang="en-US" altLang="cs-CZ" sz="1600"/>
                <a:t>~</a:t>
              </a:r>
              <a:r>
                <a:rPr lang="cs-CZ" altLang="cs-CZ" sz="1600"/>
                <a:t> 11</a:t>
              </a:r>
            </a:p>
          </p:txBody>
        </p:sp>
        <p:sp>
          <p:nvSpPr>
            <p:cNvPr id="500754" name="Text Box 40">
              <a:extLst>
                <a:ext uri="{FF2B5EF4-FFF2-40B4-BE49-F238E27FC236}">
                  <a16:creationId xmlns:a16="http://schemas.microsoft.com/office/drawing/2014/main" id="{924A8C3A-BC58-47AD-815A-6D2F2EA6E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" y="3103"/>
              <a:ext cx="5491" cy="2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cs-CZ" altLang="cs-CZ" sz="1800" b="1" dirty="0"/>
                <a:t> AMK se chovají jako </a:t>
              </a:r>
              <a:r>
                <a:rPr lang="cs-CZ" altLang="cs-CZ" sz="1800" b="1" dirty="0" err="1"/>
                <a:t>amfiionty</a:t>
              </a:r>
              <a:r>
                <a:rPr lang="cs-CZ" altLang="cs-CZ" sz="1800" b="1" dirty="0"/>
                <a:t> – mohou nést kladný i záporný náboj.</a:t>
              </a: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D0ABFE08-707A-4937-8831-115885D6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05" y="6252418"/>
            <a:ext cx="845105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kern="0" dirty="0">
                <a:latin typeface="Times New Roman" pitchFamily="18" charset="0"/>
              </a:rPr>
              <a:t>kyselé prostředí       alkalické prostředí      neutrální prostředí</a:t>
            </a:r>
          </a:p>
        </p:txBody>
      </p:sp>
      <p:graphicFrame>
        <p:nvGraphicFramePr>
          <p:cNvPr id="500749" name="Object 2">
            <a:extLst>
              <a:ext uri="{FF2B5EF4-FFF2-40B4-BE49-F238E27FC236}">
                <a16:creationId xmlns:a16="http://schemas.microsoft.com/office/drawing/2014/main" id="{AFC0198E-F6C6-4CB1-86E1-D7E3D8067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88417"/>
              </p:ext>
            </p:extLst>
          </p:nvPr>
        </p:nvGraphicFramePr>
        <p:xfrm>
          <a:off x="666750" y="5157182"/>
          <a:ext cx="13684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7" imgW="737616" imgH="542544" progId="ACD.ChemSketch.20">
                  <p:embed/>
                </p:oleObj>
              </mc:Choice>
              <mc:Fallback>
                <p:oleObj name="ChemSketch" r:id="rId7" imgW="737616" imgH="542544" progId="ACD.ChemSketch.20">
                  <p:embed/>
                  <p:pic>
                    <p:nvPicPr>
                      <p:cNvPr id="500749" name="Object 2">
                        <a:extLst>
                          <a:ext uri="{FF2B5EF4-FFF2-40B4-BE49-F238E27FC236}">
                            <a16:creationId xmlns:a16="http://schemas.microsoft.com/office/drawing/2014/main" id="{AFC0198E-F6C6-4CB1-86E1-D7E3D8067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5157182"/>
                        <a:ext cx="13684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51" name="Object 4">
            <a:extLst>
              <a:ext uri="{FF2B5EF4-FFF2-40B4-BE49-F238E27FC236}">
                <a16:creationId xmlns:a16="http://schemas.microsoft.com/office/drawing/2014/main" id="{127B2F72-8DE2-4969-ADD4-24AE378F9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65408"/>
              </p:ext>
            </p:extLst>
          </p:nvPr>
        </p:nvGraphicFramePr>
        <p:xfrm>
          <a:off x="5120482" y="5121462"/>
          <a:ext cx="13811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9" imgW="688848" imgH="542544" progId="ACD.ChemSketch.20">
                  <p:embed/>
                </p:oleObj>
              </mc:Choice>
              <mc:Fallback>
                <p:oleObj name="ChemSketch" r:id="rId9" imgW="688848" imgH="542544" progId="ACD.ChemSketch.20">
                  <p:embed/>
                  <p:pic>
                    <p:nvPicPr>
                      <p:cNvPr id="500751" name="Object 4">
                        <a:extLst>
                          <a:ext uri="{FF2B5EF4-FFF2-40B4-BE49-F238E27FC236}">
                            <a16:creationId xmlns:a16="http://schemas.microsoft.com/office/drawing/2014/main" id="{127B2F72-8DE2-4969-ADD4-24AE378F9A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482" y="5121462"/>
                        <a:ext cx="138112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0E14A7B7-376C-404B-8436-81CBC02E5D49}"/>
              </a:ext>
            </a:extLst>
          </p:cNvPr>
          <p:cNvSpPr txBox="1"/>
          <p:nvPr/>
        </p:nvSpPr>
        <p:spPr>
          <a:xfrm>
            <a:off x="290513" y="167014"/>
            <a:ext cx="40195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Disociace aminokyselin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9D0073-CB2E-4F8B-811E-432F1881C8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6275" y="147964"/>
            <a:ext cx="7486650" cy="7048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457EA8-3691-4539-9917-4D978940F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514" y="3301533"/>
            <a:ext cx="6662738" cy="16954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7C793A-E039-4113-9860-F3CDB897D3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3439" y="3952034"/>
            <a:ext cx="2226481" cy="9817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EDA5E4A-9DF3-429A-9277-235F70DE50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1534" y="3429000"/>
            <a:ext cx="2521391" cy="1542068"/>
          </a:xfrm>
          <a:prstGeom prst="rect">
            <a:avLst/>
          </a:prstGeom>
        </p:spPr>
      </p:pic>
      <p:graphicFrame>
        <p:nvGraphicFramePr>
          <p:cNvPr id="35" name="Object 3">
            <a:extLst>
              <a:ext uri="{FF2B5EF4-FFF2-40B4-BE49-F238E27FC236}">
                <a16:creationId xmlns:a16="http://schemas.microsoft.com/office/drawing/2014/main" id="{846428E5-029A-49A7-8690-0135612DD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47263"/>
              </p:ext>
            </p:extLst>
          </p:nvPr>
        </p:nvGraphicFramePr>
        <p:xfrm>
          <a:off x="3046415" y="5085744"/>
          <a:ext cx="13684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5" imgW="688848" imgH="542544" progId="ACD.ChemSketch.20">
                  <p:embed/>
                </p:oleObj>
              </mc:Choice>
              <mc:Fallback>
                <p:oleObj name="ChemSketch" r:id="rId15" imgW="688848" imgH="542544" progId="ACD.ChemSketch.20">
                  <p:embed/>
                  <p:pic>
                    <p:nvPicPr>
                      <p:cNvPr id="500750" name="Object 3">
                        <a:extLst>
                          <a:ext uri="{FF2B5EF4-FFF2-40B4-BE49-F238E27FC236}">
                            <a16:creationId xmlns:a16="http://schemas.microsoft.com/office/drawing/2014/main" id="{148C0E75-E135-4FDE-A2EB-B365DC32B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5" y="5085744"/>
                        <a:ext cx="136842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6" name="Picture 32">
            <a:extLst>
              <a:ext uri="{FF2B5EF4-FFF2-40B4-BE49-F238E27FC236}">
                <a16:creationId xmlns:a16="http://schemas.microsoft.com/office/drawing/2014/main" id="{8B8BCD74-CBC3-4DE7-984D-B60621A4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528638"/>
            <a:ext cx="1643062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87" name="Picture 34">
            <a:extLst>
              <a:ext uri="{FF2B5EF4-FFF2-40B4-BE49-F238E27FC236}">
                <a16:creationId xmlns:a16="http://schemas.microsoft.com/office/drawing/2014/main" id="{7F1B1BBE-81A9-4481-8848-C4261926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5751"/>
            <a:ext cx="17145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88" name="Picture 35">
            <a:extLst>
              <a:ext uri="{FF2B5EF4-FFF2-40B4-BE49-F238E27FC236}">
                <a16:creationId xmlns:a16="http://schemas.microsoft.com/office/drawing/2014/main" id="{351C0CD2-8018-43AE-95B5-2E8C47A7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571501"/>
            <a:ext cx="178593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89" name="Picture 36">
            <a:extLst>
              <a:ext uri="{FF2B5EF4-FFF2-40B4-BE49-F238E27FC236}">
                <a16:creationId xmlns:a16="http://schemas.microsoft.com/office/drawing/2014/main" id="{5E6A4CF0-2989-44A2-BFF7-11ACF83DD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28638"/>
            <a:ext cx="17573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D67BAF-609E-4CF8-8AA2-52EEF96B4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713" y="1663185"/>
            <a:ext cx="4757737" cy="2913306"/>
          </a:xfrm>
          <a:prstGeom prst="rect">
            <a:avLst/>
          </a:prstGeom>
        </p:spPr>
      </p:pic>
      <p:pic>
        <p:nvPicPr>
          <p:cNvPr id="8" name="Picture 4" descr="NUTRIADAPT Esenciální aminokyseliny: Tělo bez nich nemůže fungovat. Jak je doplnit?">
            <a:extLst>
              <a:ext uri="{FF2B5EF4-FFF2-40B4-BE49-F238E27FC236}">
                <a16:creationId xmlns:a16="http://schemas.microsoft.com/office/drawing/2014/main" id="{0684B042-228B-472B-8DD1-F407864E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38605"/>
            <a:ext cx="1962150" cy="130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EB477C-85A2-49A6-A7DA-7145CBC08665}"/>
              </a:ext>
            </a:extLst>
          </p:cNvPr>
          <p:cNvSpPr txBox="1"/>
          <p:nvPr/>
        </p:nvSpPr>
        <p:spPr>
          <a:xfrm>
            <a:off x="6843713" y="459231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>
                <a:effectLst/>
                <a:latin typeface="Arial" panose="020B0604020202020204" pitchFamily="34" charset="0"/>
              </a:rPr>
              <a:t>Dědičné nemoci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Fenylketonurie (fenylalanin)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Nemoc javorového sirupu (leucin)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4481EE-D763-4868-943E-331719DA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781049"/>
            <a:ext cx="4747704" cy="288607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0B581D0-19CA-4BC4-B131-A20480C5A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178594"/>
            <a:ext cx="3571875" cy="4286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Bílkoviny - proteiny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C250BF-C7C8-4214-86CB-1591A96BBFAC}"/>
              </a:ext>
            </a:extLst>
          </p:cNvPr>
          <p:cNvSpPr txBox="1">
            <a:spLocks noChangeArrowheads="1"/>
          </p:cNvSpPr>
          <p:nvPr/>
        </p:nvSpPr>
        <p:spPr>
          <a:xfrm>
            <a:off x="6105526" y="3831448"/>
            <a:ext cx="5743572" cy="2786062"/>
          </a:xfrm>
          <a:prstGeom prst="rect">
            <a:avLst/>
          </a:prstGeom>
          <a:ln>
            <a:solidFill>
              <a:srgbClr val="FFFF21"/>
            </a:solidFill>
            <a:miter lim="800000"/>
            <a:headEnd/>
            <a:tailEnd/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kern="0" dirty="0"/>
              <a:t>15% potravy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kern="0" dirty="0"/>
              <a:t>Obsahují H, C, O, N, S, P a některé kovové prvky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kern="0" dirty="0"/>
              <a:t>tvorba bílkovin je závislá výhradně na příjmu potravou na rozdíl od sacharidů, které se mohou tvořit z bílkovin a tuky ze sacharidů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kern="0" dirty="0"/>
              <a:t>minimální denní dávka je 0,6g/ kg hmotnosti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kern="0" dirty="0"/>
              <a:t>při nedostatku příjmu dochází k odbourávání proteinů a využívání vzácných aminokyselin k tvorbě energie (glukoneogeneze)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B33CEB-A54F-4628-8094-7A7728A6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1" y="3747299"/>
            <a:ext cx="5762625" cy="27963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74F8E1B-EF52-4002-AC42-3893C9112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099" y="328611"/>
            <a:ext cx="6476999" cy="33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AB7A010-4345-4388-9653-EED176C6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178594"/>
            <a:ext cx="3571875" cy="4286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Bílkoviny - proteiny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375405-F4DF-462F-8B82-CE858124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2" y="1906588"/>
            <a:ext cx="5000624" cy="2000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Skládají se z 20 základních aminokyselin, které se dělí do 4 skupin: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	Hydrofobní (např. Fenylalanin)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	Polární (např. Cystein)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	Bazické (např. Lysin)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800" kern="0" dirty="0">
                <a:latin typeface="+mn-lt"/>
              </a:rPr>
              <a:t>	Kyselé (např. Kyselina </a:t>
            </a:r>
            <a:r>
              <a:rPr lang="cs-CZ" sz="1800" kern="0" dirty="0" err="1">
                <a:latin typeface="+mn-lt"/>
              </a:rPr>
              <a:t>glutamová</a:t>
            </a:r>
            <a:r>
              <a:rPr lang="cs-CZ" sz="180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800" kern="0" dirty="0">
              <a:latin typeface="+mn-lt"/>
            </a:endParaRPr>
          </a:p>
        </p:txBody>
      </p:sp>
      <p:sp>
        <p:nvSpPr>
          <p:cNvPr id="506885" name="Obdélník 6">
            <a:extLst>
              <a:ext uri="{FF2B5EF4-FFF2-40B4-BE49-F238E27FC236}">
                <a16:creationId xmlns:a16="http://schemas.microsoft.com/office/drawing/2014/main" id="{1401A670-4F34-4B8C-86A8-5882F1AA1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829" y="3977610"/>
            <a:ext cx="4824870" cy="2308324"/>
          </a:xfrm>
          <a:prstGeom prst="rect">
            <a:avLst/>
          </a:prstGeom>
          <a:noFill/>
          <a:ln w="9525">
            <a:solidFill>
              <a:srgbClr val="FFFF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None/>
            </a:pPr>
            <a:r>
              <a:rPr lang="cs-CZ" altLang="cs-CZ" sz="1600" u="sng" dirty="0"/>
              <a:t>Funkce: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cs-CZ" altLang="cs-CZ" sz="1600" dirty="0"/>
              <a:t>Stavební (Kolagen, Elastin, Keratin)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cs-CZ" altLang="cs-CZ" sz="1600" dirty="0"/>
              <a:t>Transportní a skladovací (Hemoglobin, Transferin)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cs-CZ" altLang="cs-CZ" sz="1600" dirty="0"/>
              <a:t>Zajišťující pohyb (Aktin, </a:t>
            </a:r>
            <a:r>
              <a:rPr lang="cs-CZ" altLang="cs-CZ" sz="1600" dirty="0" err="1"/>
              <a:t>Myosin</a:t>
            </a:r>
            <a:r>
              <a:rPr lang="cs-CZ" altLang="cs-CZ" sz="1600" dirty="0"/>
              <a:t>)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cs-CZ" altLang="cs-CZ" sz="1600" dirty="0"/>
              <a:t>Katalytické, řídící a regulační (Enzymy, hormony)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cs-CZ" altLang="cs-CZ" sz="1600" dirty="0"/>
              <a:t>Ochranné, obranné (Imunoglobulin, Fibrin, Fibrinogen)</a:t>
            </a:r>
          </a:p>
        </p:txBody>
      </p:sp>
      <p:pic>
        <p:nvPicPr>
          <p:cNvPr id="506886" name="Picture 6">
            <a:extLst>
              <a:ext uri="{FF2B5EF4-FFF2-40B4-BE49-F238E27FC236}">
                <a16:creationId xmlns:a16="http://schemas.microsoft.com/office/drawing/2014/main" id="{FCCF2A12-7223-4EBF-8595-0040874C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69" y="260345"/>
            <a:ext cx="1669793" cy="14938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69AC23-09AB-4054-9C50-4837B533B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1" y="629444"/>
            <a:ext cx="4667250" cy="114300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B0E46C1-CC25-4A56-A339-F665DE56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1913795"/>
            <a:ext cx="6357938" cy="18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6BEAADC4-B3C0-4666-AF81-3E2DEB71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339462"/>
            <a:ext cx="202088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3AA3B060-9415-4EE4-9DF1-965467154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27996"/>
              </p:ext>
            </p:extLst>
          </p:nvPr>
        </p:nvGraphicFramePr>
        <p:xfrm>
          <a:off x="5629276" y="497419"/>
          <a:ext cx="36718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3002640" imgH="1142046" progId="ISISServer">
                  <p:embed/>
                </p:oleObj>
              </mc:Choice>
              <mc:Fallback>
                <p:oleObj name="ISIS/Draw Sketch" r:id="rId6" imgW="3002640" imgH="1142046" progId="ISISServer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897949C9-924A-4986-ABEC-188E6E349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6" y="497419"/>
                        <a:ext cx="3671887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>
            <a:extLst>
              <a:ext uri="{FF2B5EF4-FFF2-40B4-BE49-F238E27FC236}">
                <a16:creationId xmlns:a16="http://schemas.microsoft.com/office/drawing/2014/main" id="{11C8C74B-E241-43B1-B39E-5F31C8B9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3990183"/>
            <a:ext cx="5376860" cy="25534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800" b="1" kern="0" dirty="0">
                <a:latin typeface="+mn-lt"/>
              </a:rPr>
              <a:t>Struktura bílkovin: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800" b="1" i="1" kern="0" dirty="0">
                <a:latin typeface="+mn-lt"/>
              </a:rPr>
              <a:t>primární</a:t>
            </a:r>
            <a:r>
              <a:rPr lang="cs-CZ" sz="1800" kern="0" dirty="0">
                <a:latin typeface="+mn-lt"/>
              </a:rPr>
              <a:t> – určuje pořadí aminokyselin v řetězci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800" b="1" i="1" kern="0" dirty="0">
                <a:latin typeface="+mn-lt"/>
              </a:rPr>
              <a:t>sekundární</a:t>
            </a:r>
            <a:r>
              <a:rPr lang="cs-CZ" sz="1800" kern="0" dirty="0">
                <a:latin typeface="+mn-lt"/>
              </a:rPr>
              <a:t> – prostorové uspořádání úseků řetězce – šroubovice, skládaný list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800" b="1" i="1" kern="0" dirty="0">
                <a:latin typeface="+mn-lt"/>
              </a:rPr>
              <a:t>terciární</a:t>
            </a:r>
            <a:r>
              <a:rPr lang="cs-CZ" sz="1800" kern="0" dirty="0">
                <a:latin typeface="+mn-lt"/>
              </a:rPr>
              <a:t> – prostorové uspořádání celého řetězce – vláknitá, tvar klubka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800" b="1" i="1" kern="0" dirty="0" err="1">
                <a:latin typeface="+mn-lt"/>
              </a:rPr>
              <a:t>kvarterní</a:t>
            </a:r>
            <a:endParaRPr lang="cs-CZ" sz="1800" b="1" i="1" kern="0" dirty="0">
              <a:latin typeface="+mn-lt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855B123-1A05-489A-AEAA-D03C99E9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28" y="3943349"/>
            <a:ext cx="1395734" cy="2600325"/>
          </a:xfrm>
          <a:prstGeom prst="rect">
            <a:avLst/>
          </a:prstGeom>
          <a:noFill/>
          <a:ln w="9525">
            <a:solidFill>
              <a:srgbClr val="FFFF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11938</TotalTime>
  <Words>2018</Words>
  <Application>Microsoft Office PowerPoint</Application>
  <PresentationFormat>Širokoúhlá obrazovka</PresentationFormat>
  <Paragraphs>177</Paragraphs>
  <Slides>24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Arial</vt:lpstr>
      <vt:lpstr>Open Sans</vt:lpstr>
      <vt:lpstr>Symbol</vt:lpstr>
      <vt:lpstr>Tahoma</vt:lpstr>
      <vt:lpstr>Times New Roman</vt:lpstr>
      <vt:lpstr>Wingdings</vt:lpstr>
      <vt:lpstr>Prezentace_MU_CZ</vt:lpstr>
      <vt:lpstr>ChemSketch</vt:lpstr>
      <vt:lpstr>Clip</vt:lpstr>
      <vt:lpstr>ISIS/Draw Sketch</vt:lpstr>
      <vt:lpstr>C9500 Užitá chemie 9. lekce Chemie potravin</vt:lpstr>
      <vt:lpstr>Prezentace aplikace PowerPoint</vt:lpstr>
      <vt:lpstr>Prezentace aplikace PowerPoint</vt:lpstr>
      <vt:lpstr>Prezentace aplikace PowerPoint</vt:lpstr>
      <vt:lpstr>Optická isomerie aminokyselin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Cukry - sacharidy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C9500 Užitá chemie</dc:title>
  <dc:creator>Radka Bacovska</dc:creator>
  <cp:lastModifiedBy>Radka Bacovska</cp:lastModifiedBy>
  <cp:revision>105</cp:revision>
  <cp:lastPrinted>1601-01-01T00:00:00Z</cp:lastPrinted>
  <dcterms:created xsi:type="dcterms:W3CDTF">2021-02-28T15:49:05Z</dcterms:created>
  <dcterms:modified xsi:type="dcterms:W3CDTF">2021-05-02T13:54:10Z</dcterms:modified>
</cp:coreProperties>
</file>