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33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36.jpg" ContentType="image/jpeg"/>
  <Override PartName="/ppt/media/image37.jpg" ContentType="image/jpe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40.jpg" ContentType="image/jpeg"/>
  <Override PartName="/ppt/notesSlides/notesSlide18.xml" ContentType="application/vnd.openxmlformats-officedocument.presentationml.notesSlide+xml"/>
  <Override PartName="/ppt/media/image41.jpg" ContentType="image/jpeg"/>
  <Override PartName="/ppt/media/image42.jpg" ContentType="image/jpeg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84"/>
  </p:notesMasterIdLst>
  <p:handoutMasterIdLst>
    <p:handoutMasterId r:id="rId85"/>
  </p:handoutMasterIdLst>
  <p:sldIdLst>
    <p:sldId id="258" r:id="rId2"/>
    <p:sldId id="569" r:id="rId3"/>
    <p:sldId id="612" r:id="rId4"/>
    <p:sldId id="615" r:id="rId5"/>
    <p:sldId id="5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521" r:id="rId54"/>
    <p:sldId id="613" r:id="rId55"/>
    <p:sldId id="433" r:id="rId56"/>
    <p:sldId id="434" r:id="rId57"/>
    <p:sldId id="435" r:id="rId58"/>
    <p:sldId id="436" r:id="rId59"/>
    <p:sldId id="437" r:id="rId60"/>
    <p:sldId id="614" r:id="rId61"/>
    <p:sldId id="439" r:id="rId62"/>
    <p:sldId id="523" r:id="rId63"/>
    <p:sldId id="597" r:id="rId64"/>
    <p:sldId id="598" r:id="rId65"/>
    <p:sldId id="599" r:id="rId66"/>
    <p:sldId id="600" r:id="rId67"/>
    <p:sldId id="601" r:id="rId68"/>
    <p:sldId id="452" r:id="rId69"/>
    <p:sldId id="453" r:id="rId70"/>
    <p:sldId id="558" r:id="rId71"/>
    <p:sldId id="494" r:id="rId72"/>
    <p:sldId id="495" r:id="rId73"/>
    <p:sldId id="449" r:id="rId74"/>
    <p:sldId id="441" r:id="rId75"/>
    <p:sldId id="442" r:id="rId76"/>
    <p:sldId id="444" r:id="rId77"/>
    <p:sldId id="445" r:id="rId78"/>
    <p:sldId id="425" r:id="rId79"/>
    <p:sldId id="428" r:id="rId80"/>
    <p:sldId id="438" r:id="rId81"/>
    <p:sldId id="372" r:id="rId82"/>
    <p:sldId id="616" r:id="rId8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8C78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56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542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  <a:p>
            <a:pPr lvl="2"/>
            <a:r>
              <a:rPr lang="cs-CZ" altLang="cs-CZ" dirty="0"/>
              <a:t>Třetí úroveň</a:t>
            </a:r>
          </a:p>
          <a:p>
            <a:pPr lvl="3"/>
            <a:r>
              <a:rPr lang="cs-CZ" altLang="cs-CZ" dirty="0"/>
              <a:t>Čtvrtá úroveň</a:t>
            </a:r>
          </a:p>
          <a:p>
            <a:pPr lvl="4"/>
            <a:r>
              <a:rPr lang="cs-CZ" altLang="cs-CZ" dirty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1A6D36-8CFB-40FE-8D60-D2050488125D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2015DF2E-7122-4D67-89FD-479A82CF4B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9908C6-31E5-4C40-ACF6-9456A5DB8B57}" type="slidenum">
              <a:rPr lang="cs-CZ" altLang="cs-CZ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4</a:t>
            </a:fld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96BCE8B5-5FB8-41E4-A5D2-CAC7483E7B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3F5D364E-5B70-480C-9913-1B69BCFA7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68070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8776FE56-ABEB-458C-BCD5-A72FE696E2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A1B040-768D-44E5-9610-2286EFD906A8}" type="slidenum">
              <a:rPr lang="cs-CZ" altLang="cs-CZ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69</a:t>
            </a:fld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63FBEA27-3239-4534-BFB0-A0D61AC57E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3363" cy="3703638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A4DCEF14-A6F5-4844-B167-21E6DC2B7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4691063"/>
            <a:ext cx="4987925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88911DE9-44B9-430A-9C6F-A58D8B0EB2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BFD98D-B32B-4172-81C6-9D03B67CE086}" type="slidenum">
              <a:rPr lang="cs-CZ" altLang="cs-CZ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71</a:t>
            </a:fld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9CFC07D5-834B-4081-A065-5893C84D7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3363" cy="3703638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4A907C5F-AC8E-4A94-BBCD-D693461A5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4691063"/>
            <a:ext cx="4987925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A10E177F-236E-4B85-A5FA-5A5557F006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DB59BF-D29D-4764-A3A2-ED1F53F2CC5F}" type="slidenum">
              <a:rPr lang="cs-CZ" altLang="cs-CZ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72</a:t>
            </a:fld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F4CF04BF-0E3D-4497-A218-15429021B6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3363" cy="37036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E9D45840-7240-4C59-B5C6-DCF3B60276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4691063"/>
            <a:ext cx="4987925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B5862B59-B316-47FC-979C-CFA886282D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842CEA-12CC-4CDC-92AD-36A39C87914D}" type="slidenum">
              <a:rPr lang="cs-CZ" altLang="cs-CZ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73</a:t>
            </a:fld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0CEF8DD4-BA00-4352-A0AC-7D477D640E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3363" cy="3703638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1A849C7-A1E7-4FAA-B1E5-2711F6D53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4691063"/>
            <a:ext cx="4987925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20A47937-E028-423C-B86A-F9D8CCEE25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F55C08-7D1B-49F2-9AD0-E299389FCC45}" type="slidenum">
              <a:rPr lang="cs-CZ" altLang="cs-CZ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74</a:t>
            </a:fld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2EDDC38C-1941-455F-96A8-59C01E0FDD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0C0702C0-0513-4EBF-822D-DD608B4471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A0C620CA-0623-4031-A024-B990945B04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9427CD-4F22-4ECB-8E5B-9B6149128820}" type="slidenum">
              <a:rPr lang="cs-CZ" altLang="cs-CZ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75</a:t>
            </a:fld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06184DAC-A063-4AFB-BFC2-8E3E282590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50D784E8-F06F-4E43-9082-ACEF11150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D5D6C712-043C-4D85-8E92-ADB0A5671B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646DC2-ABA1-41F1-9D09-124F0D13744F}" type="slidenum">
              <a:rPr lang="cs-CZ" altLang="cs-CZ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76</a:t>
            </a:fld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A989874F-7CCA-4676-99AF-4534E2FD1F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4953B305-49A9-4FF0-9511-65FE05D95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ECDBCD0E-932B-4164-B0DA-8AF011F72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25158E-8F71-4CC6-BB1E-C1E0E24929E0}" type="slidenum">
              <a:rPr lang="cs-CZ" altLang="cs-CZ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77</a:t>
            </a:fld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56774BDC-D3D7-4EC4-B909-359241FEDA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21FFDF89-43EA-4785-90B3-84879FE9F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32D27E15-8CF1-45D7-9409-0B3223CA0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EF014D-B166-4B70-BB45-9C956B6CA680}" type="slidenum">
              <a:rPr lang="cs-CZ" altLang="cs-CZ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78</a:t>
            </a:fld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4274E553-3AD7-4AA9-9001-EFD89DB58F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id="{44496972-BD8C-43EA-8C2B-3CCA98E12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29396ADE-FABD-4B0D-A6B8-09DF1AA1EF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75DCAD-DE72-4D26-83C8-E3304810AEE1}" type="slidenum">
              <a:rPr lang="cs-CZ" altLang="cs-CZ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79</a:t>
            </a:fld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F49FC34E-021B-4188-81DD-0EF4AEC12F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5E12EB6D-2E0B-4D41-8F9F-4B22FD2822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672CEBBA-D2B3-4914-9282-226F5C866B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54626C-957E-4F9D-AC4D-404DBE3E1FDF}" type="slidenum">
              <a:rPr lang="cs-CZ" altLang="cs-CZ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53</a:t>
            </a:fld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4042EC7-B66C-4DCE-95FE-0AB74AC1E0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D04FAA9B-AE57-4E9D-9F1D-782BE525BB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Zástupný symbol pro obrázek snímku 1">
            <a:extLst>
              <a:ext uri="{FF2B5EF4-FFF2-40B4-BE49-F238E27FC236}">
                <a16:creationId xmlns:a16="http://schemas.microsoft.com/office/drawing/2014/main" id="{6873982B-85B0-4BAC-8DCA-B03AFBFD8B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Zástupný symbol pro poznámky 2">
            <a:extLst>
              <a:ext uri="{FF2B5EF4-FFF2-40B4-BE49-F238E27FC236}">
                <a16:creationId xmlns:a16="http://schemas.microsoft.com/office/drawing/2014/main" id="{9EA97C2A-4405-440A-A50F-F3CE6E9E01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Paragraf 51-59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Pokyny SÚKL – jsou doplněním legislativy – vycházejí z guidelines, směrnic ICH, často jejich překlady </a:t>
            </a:r>
          </a:p>
        </p:txBody>
      </p:sp>
      <p:sp>
        <p:nvSpPr>
          <p:cNvPr id="149508" name="Zástupný symbol pro číslo snímku 3">
            <a:extLst>
              <a:ext uri="{FF2B5EF4-FFF2-40B4-BE49-F238E27FC236}">
                <a16:creationId xmlns:a16="http://schemas.microsoft.com/office/drawing/2014/main" id="{C2AAB3F0-95BF-4A01-A4F8-0C53ED48F7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4B22D2-05AB-493A-97CB-D651E032DE8E}" type="slidenum">
              <a:rPr lang="cs-CZ" altLang="cs-CZ"/>
              <a:pPr/>
              <a:t>81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Zástupný symbol pro obrázek snímku 1">
            <a:extLst>
              <a:ext uri="{FF2B5EF4-FFF2-40B4-BE49-F238E27FC236}">
                <a16:creationId xmlns:a16="http://schemas.microsoft.com/office/drawing/2014/main" id="{697954EF-5FC3-4E47-B0A0-0E5DE0A522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Zástupný symbol pro poznámky 2">
            <a:extLst>
              <a:ext uri="{FF2B5EF4-FFF2-40B4-BE49-F238E27FC236}">
                <a16:creationId xmlns:a16="http://schemas.microsoft.com/office/drawing/2014/main" id="{B99D7524-E42E-479D-8FC6-FD8869EDA8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/>
              <a:t>KLH-8, Protokol; KLH-IB;  KLH-16 v platné verzi Zadavatel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/>
              <a:t>KLH-17 v platné verzi Zkoušející, KLH- 19 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KLH-EK-001 Žádost o stanovisko etické komise k provedení klinického hodnocení v České republice - požadavky na předkládanou dokumentaci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KLH-10 verze 1 Vymezení základních pojmů a zásady správné klinické praxe</a:t>
            </a:r>
          </a:p>
        </p:txBody>
      </p:sp>
      <p:sp>
        <p:nvSpPr>
          <p:cNvPr id="151556" name="Zástupný symbol pro číslo snímku 3">
            <a:extLst>
              <a:ext uri="{FF2B5EF4-FFF2-40B4-BE49-F238E27FC236}">
                <a16:creationId xmlns:a16="http://schemas.microsoft.com/office/drawing/2014/main" id="{50E22BD4-8B17-44ED-B6EF-13F6CFA4CD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0E53ED-7CD5-4D6B-8B8A-870EF8EFFA3E}" type="slidenum">
              <a:rPr lang="cs-CZ" altLang="cs-CZ"/>
              <a:pPr/>
              <a:t>82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147DD0B-0A0A-4780-BF2A-6A27E7180A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C627D0-4285-403F-8EB7-15EE16F295A6}" type="slidenum">
              <a:rPr lang="cs-CZ" altLang="cs-CZ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62</a:t>
            </a:fld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EDD7AE2-D1C1-411A-AC1A-4D10322DD3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2868973-B33C-492A-BC6B-D5B95010CB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231B828-3A5C-4A7D-AF00-F8B0B2223B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8FE47E-E8F0-4EB1-AEEF-CF33E98638D6}" type="slidenum">
              <a:rPr lang="cs-CZ" altLang="cs-CZ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63</a:t>
            </a:fld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4F0DE365-404D-4C71-8171-8F6A663CB9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FD9180E5-D8FD-4D0F-A386-7F060C39C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3C818FB7-9AAB-475E-A48C-3F3733655D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7FAD39-402E-4E4F-B8CF-E07E4F5D3C54}" type="slidenum">
              <a:rPr lang="cs-CZ" altLang="cs-CZ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64</a:t>
            </a:fld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A6638CF-2432-443F-B981-2B87492908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D92C1B22-F06E-449C-A2DB-A31D3BB5AB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86A4D9DE-F222-42C3-8F2C-CD1D9ED691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6593DC-3CF1-4CE3-B3EE-DB82624C2536}" type="slidenum">
              <a:rPr lang="cs-CZ" altLang="cs-CZ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65</a:t>
            </a:fld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8CC4E190-4D6D-41F1-808D-6AA9E8FC19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A5985DF-233B-42FE-9FE7-B5D9693F6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6B480EC5-5B8A-41BF-82D0-EF99E4EEF4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D89B12-F743-4AC3-B1C7-9EC5991A8CA5}" type="slidenum">
              <a:rPr lang="cs-CZ" altLang="cs-CZ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66</a:t>
            </a:fld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7A05FAA-FB42-4177-BC0F-903BB01E34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DD50110-9391-466C-8D02-59D1C2A6B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1E5C1A98-6B24-45E6-92F8-3073799EAD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2F67F9-570E-4AE3-AE49-9241C6D0CABA}" type="slidenum">
              <a:rPr lang="cs-CZ" altLang="cs-CZ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67</a:t>
            </a:fld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7C7E08E-24BD-41E6-BDC5-76914EF6E7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4C934340-2E1A-4C6E-87FE-48959DA9D2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02BBD2E9-8F4E-41E9-A300-6C5B5C8149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F11572-5F62-4D63-A033-3E949FF39AC1}" type="slidenum">
              <a:rPr lang="cs-CZ" altLang="cs-CZ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68</a:t>
            </a:fld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1BBE38B-8A51-462E-82FA-20F91329D2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3363" cy="3703638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36E489E-A5BA-4691-9C5F-331043982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4691063"/>
            <a:ext cx="4987925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F7654FC-3BF4-C04E-A246-28F91E4F1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371004" y="318776"/>
            <a:ext cx="5233481" cy="61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37BEF52-5859-CC4E-9507-70E3257C5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84FA96-36B0-C440-A1F3-056211161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6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300"/>
            <a:ext cx="4087670" cy="2820493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5045EAE-90A8-4DBE-8D98-E6666FF9D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8F566F4A-E6CB-43B2-B9B9-88B9FC7460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5045EAE-90A8-4DBE-8D98-E6666FF9D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8F566F4A-E6CB-43B2-B9B9-88B9FC7460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D46D0E4-9382-4F42-834D-C9207AF4E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214250"/>
            <a:ext cx="11252316" cy="24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3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8059417D-E6A9-44C0-A54C-F6D46215187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F6543-F66F-438D-B49A-DAC62CF2454B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19459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661D5441-A8DA-4F1E-A2E1-3E95DACA7E2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C98BC-20AF-430D-AC81-05A03972D76F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80295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218" y="61913"/>
            <a:ext cx="11425767" cy="62071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14351" y="836614"/>
            <a:ext cx="5664200" cy="5545137"/>
          </a:xfrm>
        </p:spPr>
        <p:txBody>
          <a:bodyPr/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381751" y="836614"/>
            <a:ext cx="5666316" cy="2695575"/>
          </a:xfrm>
        </p:spPr>
        <p:txBody>
          <a:bodyPr/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381751" y="3684588"/>
            <a:ext cx="5666316" cy="2697162"/>
          </a:xfrm>
        </p:spPr>
        <p:txBody>
          <a:bodyPr/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51ACB152-C013-4B7B-A0AD-B519E0294DE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228244-63F8-4C5D-8F58-838D47A9DA2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60289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6"/>
            <a:ext cx="4937760" cy="4023359"/>
          </a:xfrm>
        </p:spPr>
        <p:txBody>
          <a:bodyPr/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1FBA52-B6BD-461D-ACDF-E590E42A7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BCE0ED-FFB5-430C-94B7-B0E74EA0A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D36E91-E870-4895-9548-A54B7B8E0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13AAA-9520-4592-86FD-858444D7BCF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387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buNone/>
              <a:defRPr>
                <a:latin typeface="Calibri" panose="020F0502020204030204" pitchFamily="34" charset="0"/>
              </a:defRPr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541F724-8262-0E42-867E-67DE0EDB2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88952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9030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88952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3271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598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18326366-FC5C-4C0F-AF08-A4376B569478}"/>
              </a:ext>
            </a:extLst>
          </p:cNvPr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620C28A-5725-4D7F-A96B-740BB926311D}"/>
              </a:ext>
            </a:extLst>
          </p:cNvPr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E017A8FB-1062-42DB-B0EA-C7C80CDE6AC6}"/>
              </a:ext>
            </a:extLst>
          </p:cNvPr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1D1B16-FD6B-4342-AA0F-F1382162B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09D74E-7DD6-4F1F-864F-52F5BEF50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A0B390-957E-4AD7-A8AA-10C781006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A27DA-CEAD-4400-B01B-0D992E93F40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028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1" cy="10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buNone/>
              <a:defRPr>
                <a:latin typeface="Calibri" panose="020F0502020204030204" pitchFamily="34" charset="0"/>
              </a:defRPr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BAFDB40-EA75-5945-8087-09C2D6EE78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buNone/>
              <a:defRPr>
                <a:latin typeface="Calibri" panose="020F0502020204030204" pitchFamily="34" charset="0"/>
              </a:defRPr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buNone/>
              <a:defRPr>
                <a:latin typeface="Calibri" panose="020F0502020204030204" pitchFamily="34" charset="0"/>
              </a:defRPr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A901386-A4F2-3344-9320-8356C4F16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latin typeface="Calibri" panose="020F0502020204030204" pitchFamily="34" charset="0"/>
              </a:defRPr>
            </a:lvl2pPr>
            <a:lvl3pPr marL="914400" indent="0">
              <a:buNone/>
              <a:defRPr baseline="0">
                <a:latin typeface="Calibri" panose="020F0502020204030204" pitchFamily="34" charset="0"/>
              </a:defRPr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41A256C-CA81-4F41-9332-10CBF3AD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251D845A-5E2C-7A44-A9CE-09D8038494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latin typeface="Calibri" panose="020F0502020204030204" pitchFamily="34" charset="0"/>
              </a:defRPr>
            </a:lvl2pPr>
            <a:lvl3pPr marL="914400" indent="0">
              <a:buNone/>
              <a:defRPr>
                <a:latin typeface="Calibri" panose="020F0502020204030204" pitchFamily="34" charset="0"/>
              </a:defRPr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AE3D4A-0CE4-AF44-BB96-DF3F2209C1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buNone/>
              <a:defRPr>
                <a:latin typeface="Calibri" panose="020F0502020204030204" pitchFamily="34" charset="0"/>
              </a:defRPr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1C5AE2A-F9E6-524D-850D-4EC6FC6820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7702" r="5491" b="25153"/>
          <a:stretch/>
        </p:blipFill>
        <p:spPr>
          <a:xfrm>
            <a:off x="8938688" y="6193029"/>
            <a:ext cx="2809930" cy="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  <p:sldLayoutId id="2147483696" r:id="rId16"/>
    <p:sldLayoutId id="2147483697" r:id="rId17"/>
    <p:sldLayoutId id="2147483698" r:id="rId18"/>
    <p:sldLayoutId id="2147483700" r:id="rId19"/>
    <p:sldLayoutId id="2147483701" r:id="rId20"/>
    <p:sldLayoutId id="2147483702" r:id="rId21"/>
    <p:sldLayoutId id="2147483703" r:id="rId22"/>
    <p:sldLayoutId id="2147483704" r:id="rId23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5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0979111" TargetMode="External"/><Relationship Id="rId2" Type="http://schemas.openxmlformats.org/officeDocument/2006/relationships/hyperlink" Target="http://www.ncbi.nlm.nih.gov/pubmed/?term=Silverstein%20FE%5bAuthor%5d&amp;cauthor=true&amp;cauthor_uid=10979111" TargetMode="External"/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2.jp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CC0335-3A5C-40DB-AB89-84C4F9849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545" y="2172396"/>
            <a:ext cx="11361600" cy="1171580"/>
          </a:xfrm>
        </p:spPr>
        <p:txBody>
          <a:bodyPr>
            <a:normAutofit/>
          </a:bodyPr>
          <a:lstStyle/>
          <a:p>
            <a:r>
              <a:rPr lang="cs-CZ" dirty="0"/>
              <a:t>P4/0290 klinické studie</a:t>
            </a:r>
          </a:p>
        </p:txBody>
      </p:sp>
    </p:spTree>
    <p:extLst>
      <p:ext uri="{BB962C8B-B14F-4D97-AF65-F5344CB8AC3E}">
        <p14:creationId xmlns:p14="http://schemas.microsoft.com/office/powerpoint/2010/main" val="86195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5844" y="434085"/>
            <a:ext cx="6713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3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  <a:r>
              <a:rPr sz="3600" spc="-3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600" spc="-4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3600" spc="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600" u="heavy" spc="-2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BIOMARKERS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32376" y="1720595"/>
            <a:ext cx="6603492" cy="1386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77866" y="2005076"/>
            <a:ext cx="382333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87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Natural 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history </a:t>
            </a:r>
            <a:r>
              <a:rPr sz="2400" spc="15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400" spc="-2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60" dirty="0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ts val="2870"/>
              </a:lnSpc>
              <a:buChar char="•"/>
              <a:tabLst>
                <a:tab pos="241300" algn="l"/>
              </a:tabLst>
            </a:pPr>
            <a:r>
              <a:rPr sz="2400" spc="-165" dirty="0">
                <a:latin typeface="Calibri" panose="020F0502020204030204" pitchFamily="34" charset="0"/>
                <a:cs typeface="Calibri" panose="020F0502020204030204" pitchFamily="34" charset="0"/>
              </a:rPr>
              <a:t>Eg. 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symptoms </a:t>
            </a:r>
            <a:r>
              <a:rPr sz="2400" spc="1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disease.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5152" y="1556003"/>
            <a:ext cx="3710940" cy="1716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05380" y="2043175"/>
            <a:ext cx="15697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sz="4000" spc="-1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11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32376" y="3467100"/>
            <a:ext cx="6603492" cy="14798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77866" y="3643960"/>
            <a:ext cx="5391785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ts val="2155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Intervention/Drug </a:t>
            </a:r>
            <a:r>
              <a:rPr sz="1800" spc="-10" dirty="0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r>
              <a:rPr sz="1800" spc="-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0" dirty="0">
                <a:latin typeface="Calibri" panose="020F0502020204030204" pitchFamily="34" charset="0"/>
                <a:cs typeface="Calibri" panose="020F0502020204030204" pitchFamily="34" charset="0"/>
              </a:rPr>
              <a:t>markers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4785" marR="5080" indent="-172720">
              <a:lnSpc>
                <a:spcPts val="1839"/>
              </a:lnSpc>
              <a:spcBef>
                <a:spcPts val="325"/>
              </a:spcBef>
              <a:buChar char="•"/>
              <a:tabLst>
                <a:tab pos="185420" algn="l"/>
              </a:tabLst>
            </a:pPr>
            <a:r>
              <a:rPr sz="1800" spc="-45" dirty="0">
                <a:latin typeface="Calibri" panose="020F0502020204030204" pitchFamily="34" charset="0"/>
                <a:cs typeface="Calibri" panose="020F0502020204030204" pitchFamily="34" charset="0"/>
              </a:rPr>
              <a:t>Eg.radioactive </a:t>
            </a:r>
            <a:r>
              <a:rPr sz="1800" spc="-20" dirty="0">
                <a:latin typeface="Calibri" panose="020F0502020204030204" pitchFamily="34" charset="0"/>
                <a:cs typeface="Calibri" panose="020F0502020204030204" pitchFamily="34" charset="0"/>
              </a:rPr>
              <a:t>isotope(rubidium chloride </a:t>
            </a:r>
            <a:r>
              <a:rPr sz="1800" spc="-75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sz="1800" spc="-1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1800" spc="-35" dirty="0">
                <a:latin typeface="Calibri" panose="020F0502020204030204" pitchFamily="34" charset="0"/>
                <a:cs typeface="Calibri" panose="020F0502020204030204" pitchFamily="34" charset="0"/>
              </a:rPr>
              <a:t>evaluate  </a:t>
            </a:r>
            <a:r>
              <a:rPr sz="1800" spc="-20" dirty="0">
                <a:latin typeface="Calibri" panose="020F0502020204030204" pitchFamily="34" charset="0"/>
                <a:cs typeface="Calibri" panose="020F0502020204030204" pitchFamily="34" charset="0"/>
              </a:rPr>
              <a:t>perfusion </a:t>
            </a:r>
            <a:r>
              <a:rPr sz="1800" spc="5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heart</a:t>
            </a:r>
            <a:r>
              <a:rPr sz="1800" spc="-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30" dirty="0">
                <a:latin typeface="Calibri" panose="020F0502020204030204" pitchFamily="34" charset="0"/>
                <a:cs typeface="Calibri" panose="020F0502020204030204" pitchFamily="34" charset="0"/>
              </a:rPr>
              <a:t>muscle.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4785" indent="-172720">
              <a:lnSpc>
                <a:spcPts val="2135"/>
              </a:lnSpc>
              <a:buChar char="•"/>
              <a:tabLst>
                <a:tab pos="185420" algn="l"/>
              </a:tabLst>
            </a:pPr>
            <a:r>
              <a:rPr sz="1800" spc="-130" dirty="0">
                <a:latin typeface="Calibri" panose="020F0502020204030204" pitchFamily="34" charset="0"/>
                <a:cs typeface="Calibri" panose="020F0502020204030204" pitchFamily="34" charset="0"/>
              </a:rPr>
              <a:t>Eg. </a:t>
            </a:r>
            <a:r>
              <a:rPr sz="1800" spc="-45" dirty="0">
                <a:latin typeface="Calibri" panose="020F0502020204030204" pitchFamily="34" charset="0"/>
                <a:cs typeface="Calibri" panose="020F0502020204030204" pitchFamily="34" charset="0"/>
              </a:rPr>
              <a:t>Blood glucose </a:t>
            </a:r>
            <a:r>
              <a:rPr sz="1800" spc="-25" dirty="0">
                <a:latin typeface="Calibri" panose="020F0502020204030204" pitchFamily="34" charset="0"/>
                <a:cs typeface="Calibri" panose="020F0502020204030204" pitchFamily="34" charset="0"/>
              </a:rPr>
              <a:t>lowering </a:t>
            </a:r>
            <a:r>
              <a:rPr sz="1800" spc="10" dirty="0">
                <a:latin typeface="Calibri" panose="020F0502020204030204" pitchFamily="34" charset="0"/>
                <a:cs typeface="Calibri" panose="020F0502020204030204" pitchFamily="34" charset="0"/>
              </a:rPr>
              <a:t>after </a:t>
            </a:r>
            <a:r>
              <a:rPr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antidiabetic</a:t>
            </a:r>
            <a:r>
              <a:rPr sz="18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45" dirty="0">
                <a:latin typeface="Calibri" panose="020F0502020204030204" pitchFamily="34" charset="0"/>
                <a:cs typeface="Calibri" panose="020F0502020204030204" pitchFamily="34" charset="0"/>
              </a:rPr>
              <a:t>drugs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5152" y="3349752"/>
            <a:ext cx="3710940" cy="1716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05380" y="3836873"/>
            <a:ext cx="15703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sz="4000" spc="-1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1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32376" y="5256274"/>
            <a:ext cx="6603492" cy="14889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777866" y="5248147"/>
            <a:ext cx="5671185" cy="145478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266065" indent="-228600">
              <a:lnSpc>
                <a:spcPts val="2039"/>
              </a:lnSpc>
              <a:spcBef>
                <a:spcPts val="470"/>
              </a:spcBef>
              <a:buChar char="•"/>
              <a:tabLst>
                <a:tab pos="241300" algn="l"/>
              </a:tabLst>
            </a:pPr>
            <a:r>
              <a:rPr sz="2000" spc="-50" dirty="0">
                <a:latin typeface="Calibri" panose="020F0502020204030204" pitchFamily="34" charset="0"/>
                <a:cs typeface="Calibri" panose="020F0502020204030204" pitchFamily="34" charset="0"/>
              </a:rPr>
              <a:t>Surrogate </a:t>
            </a:r>
            <a:r>
              <a:rPr sz="2000" spc="-40" dirty="0">
                <a:latin typeface="Calibri" panose="020F0502020204030204" pitchFamily="34" charset="0"/>
                <a:cs typeface="Calibri" panose="020F0502020204030204" pitchFamily="34" charset="0"/>
              </a:rPr>
              <a:t>markers:- </a:t>
            </a:r>
            <a:r>
              <a:rPr sz="2000" spc="-60" dirty="0"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sz="2000" spc="-3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000" spc="-50" dirty="0">
                <a:latin typeface="Calibri" panose="020F0502020204030204" pitchFamily="34" charset="0"/>
                <a:cs typeface="Calibri" panose="020F0502020204030204" pitchFamily="34" charset="0"/>
              </a:rPr>
              <a:t>change </a:t>
            </a:r>
            <a:r>
              <a:rPr sz="2000" spc="5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000" spc="30" dirty="0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sz="2000" spc="-2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marker  </a:t>
            </a:r>
            <a:r>
              <a:rPr sz="2000" spc="-20" dirty="0">
                <a:latin typeface="Calibri" panose="020F0502020204030204" pitchFamily="34" charset="0"/>
                <a:cs typeface="Calibri" panose="020F0502020204030204" pitchFamily="34" charset="0"/>
              </a:rPr>
              <a:t>predicts </a:t>
            </a: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clinical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benefit</a:t>
            </a:r>
            <a:r>
              <a:rPr sz="2000" spc="-2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7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ts val="2360"/>
              </a:lnSpc>
              <a:buChar char="•"/>
              <a:tabLst>
                <a:tab pos="241300" algn="l"/>
              </a:tabLst>
            </a:pPr>
            <a:r>
              <a:rPr sz="2000" spc="-150" dirty="0">
                <a:latin typeface="Calibri" panose="020F0502020204030204" pitchFamily="34" charset="0"/>
                <a:cs typeface="Calibri" panose="020F0502020204030204" pitchFamily="34" charset="0"/>
              </a:rPr>
              <a:t>Ex:</a:t>
            </a:r>
            <a:r>
              <a:rPr sz="20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70" dirty="0">
                <a:latin typeface="Calibri" panose="020F0502020204030204" pitchFamily="34" charset="0"/>
                <a:cs typeface="Calibri" panose="020F0502020204030204" pitchFamily="34" charset="0"/>
              </a:rPr>
              <a:t>LDL-C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ts val="2215"/>
              </a:lnSpc>
              <a:buChar char="•"/>
              <a:tabLst>
                <a:tab pos="241300" algn="l"/>
              </a:tabLst>
            </a:pPr>
            <a:r>
              <a:rPr sz="2000" spc="-135" dirty="0">
                <a:latin typeface="Calibri" panose="020F0502020204030204" pitchFamily="34" charset="0"/>
                <a:cs typeface="Calibri" panose="020F0502020204030204" pitchFamily="34" charset="0"/>
              </a:rPr>
              <a:t>Eg. </a:t>
            </a:r>
            <a:r>
              <a:rPr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"Death </a:t>
            </a:r>
            <a:r>
              <a:rPr sz="2000" spc="20" dirty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heart </a:t>
            </a:r>
            <a:r>
              <a:rPr sz="2000" spc="-35" dirty="0">
                <a:latin typeface="Calibri" panose="020F0502020204030204" pitchFamily="34" charset="0"/>
                <a:cs typeface="Calibri" panose="020F0502020204030204" pitchFamily="34" charset="0"/>
              </a:rPr>
              <a:t>disease" </a:t>
            </a:r>
            <a:r>
              <a:rPr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000" spc="-20" dirty="0">
                <a:latin typeface="Calibri" panose="020F0502020204030204" pitchFamily="34" charset="0"/>
                <a:cs typeface="Calibri" panose="020F0502020204030204" pitchFamily="34" charset="0"/>
              </a:rPr>
              <a:t>endpoint</a:t>
            </a:r>
            <a:r>
              <a:rPr sz="2000" spc="-3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1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>
              <a:lnSpc>
                <a:spcPts val="2220"/>
              </a:lnSpc>
            </a:pPr>
            <a:r>
              <a:rPr sz="2000" spc="-20" dirty="0">
                <a:latin typeface="Calibri" panose="020F0502020204030204" pitchFamily="34" charset="0"/>
                <a:cs typeface="Calibri" panose="020F0502020204030204" pitchFamily="34" charset="0"/>
              </a:rPr>
              <a:t>interest, </a:t>
            </a:r>
            <a:r>
              <a:rPr sz="2000" spc="5" dirty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sz="2000" spc="-15" dirty="0">
                <a:latin typeface="Calibri" panose="020F0502020204030204" pitchFamily="34" charset="0"/>
                <a:cs typeface="Calibri" panose="020F0502020204030204" pitchFamily="34" charset="0"/>
              </a:rPr>
              <a:t>"cholesterol" </a:t>
            </a:r>
            <a:r>
              <a:rPr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sz="2000" spc="-5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000" spc="-40" dirty="0">
                <a:latin typeface="Calibri" panose="020F0502020204030204" pitchFamily="34" charset="0"/>
                <a:cs typeface="Calibri" panose="020F0502020204030204" pitchFamily="34" charset="0"/>
              </a:rPr>
              <a:t>surrogate</a:t>
            </a:r>
            <a:r>
              <a:rPr sz="2000" spc="-3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marker.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5152" y="5143499"/>
            <a:ext cx="3710940" cy="17144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05380" y="5631586"/>
            <a:ext cx="15697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sz="4000" spc="-1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spc="11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434085"/>
            <a:ext cx="9257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60" dirty="0"/>
              <a:t>CLASSES </a:t>
            </a:r>
            <a:r>
              <a:rPr spc="-430" dirty="0"/>
              <a:t>OF </a:t>
            </a:r>
            <a:r>
              <a:rPr spc="-270" dirty="0"/>
              <a:t>BIOMARKERS </a:t>
            </a:r>
            <a:r>
              <a:rPr spc="-155" dirty="0"/>
              <a:t>IN </a:t>
            </a:r>
            <a:r>
              <a:rPr spc="-260" dirty="0"/>
              <a:t>CLINICAL</a:t>
            </a:r>
            <a:r>
              <a:rPr spc="-450" dirty="0"/>
              <a:t> </a:t>
            </a:r>
            <a:r>
              <a:rPr spc="-270" dirty="0"/>
              <a:t>TRIALS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808429"/>
            <a:ext cx="9131935" cy="33592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har char="▪"/>
              <a:tabLst>
                <a:tab pos="241300" algn="l"/>
              </a:tabLst>
            </a:pPr>
            <a:r>
              <a:rPr sz="2800" spc="-70" dirty="0"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  <a:r>
              <a:rPr sz="28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25" dirty="0">
                <a:latin typeface="Calibri" panose="020F0502020204030204" pitchFamily="34" charset="0"/>
                <a:cs typeface="Calibri" panose="020F0502020204030204" pitchFamily="34" charset="0"/>
              </a:rPr>
              <a:t>biomarkers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Arial"/>
              <a:buChar char="▪"/>
            </a:pPr>
            <a:endParaRPr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2730"/>
              </a:spcBef>
              <a:buChar char="▪"/>
              <a:tabLst>
                <a:tab pos="241300" algn="l"/>
              </a:tabLst>
            </a:pPr>
            <a:r>
              <a:rPr sz="2800" spc="-60" dirty="0">
                <a:latin typeface="Calibri" panose="020F0502020204030204" pitchFamily="34" charset="0"/>
                <a:cs typeface="Calibri" panose="020F0502020204030204" pitchFamily="34" charset="0"/>
              </a:rPr>
              <a:t>Efficacy</a:t>
            </a:r>
            <a:r>
              <a:rPr sz="28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25" dirty="0">
                <a:latin typeface="Calibri" panose="020F0502020204030204" pitchFamily="34" charset="0"/>
                <a:cs typeface="Calibri" panose="020F0502020204030204" pitchFamily="34" charset="0"/>
              </a:rPr>
              <a:t>biomarkers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Arial"/>
              <a:buChar char="▪"/>
            </a:pPr>
            <a:endParaRPr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Arial"/>
              <a:buChar char="▪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5080" indent="-228600">
              <a:lnSpc>
                <a:spcPts val="3020"/>
              </a:lnSpc>
              <a:spcBef>
                <a:spcPts val="5"/>
              </a:spcBef>
              <a:buChar char="▪"/>
              <a:tabLst>
                <a:tab pos="241300" algn="l"/>
              </a:tabLst>
            </a:pPr>
            <a:r>
              <a:rPr sz="2800" spc="-35" dirty="0">
                <a:latin typeface="Calibri" panose="020F0502020204030204" pitchFamily="34" charset="0"/>
                <a:cs typeface="Calibri" panose="020F0502020204030204" pitchFamily="34" charset="0"/>
              </a:rPr>
              <a:t>Biomarkers </a:t>
            </a:r>
            <a:r>
              <a:rPr sz="2800" spc="-30" dirty="0">
                <a:latin typeface="Calibri" panose="020F0502020204030204" pitchFamily="34" charset="0"/>
                <a:cs typeface="Calibri" panose="020F0502020204030204" pitchFamily="34" charset="0"/>
              </a:rPr>
              <a:t>include </a:t>
            </a:r>
            <a:r>
              <a:rPr sz="2800" spc="-15" dirty="0">
                <a:latin typeface="Calibri" panose="020F0502020204030204" pitchFamily="34" charset="0"/>
                <a:cs typeface="Calibri" panose="020F0502020204030204" pitchFamily="34" charset="0"/>
              </a:rPr>
              <a:t>imaging </a:t>
            </a:r>
            <a:r>
              <a:rPr sz="2800" spc="-280" dirty="0">
                <a:latin typeface="Calibri" panose="020F0502020204030204" pitchFamily="34" charset="0"/>
                <a:cs typeface="Calibri" panose="020F0502020204030204" pitchFamily="34" charset="0"/>
              </a:rPr>
              <a:t>(CT, </a:t>
            </a:r>
            <a:r>
              <a:rPr sz="2800" spc="-114" dirty="0">
                <a:latin typeface="Calibri" panose="020F0502020204030204" pitchFamily="34" charset="0"/>
                <a:cs typeface="Calibri" panose="020F0502020204030204" pitchFamily="34" charset="0"/>
              </a:rPr>
              <a:t>MRI, </a:t>
            </a:r>
            <a:r>
              <a:rPr sz="2800" spc="-290" dirty="0">
                <a:latin typeface="Calibri" panose="020F0502020204030204" pitchFamily="34" charset="0"/>
                <a:cs typeface="Calibri" panose="020F0502020204030204" pitchFamily="34" charset="0"/>
              </a:rPr>
              <a:t>PET, </a:t>
            </a:r>
            <a:r>
              <a:rPr sz="2800" spc="-140" dirty="0">
                <a:latin typeface="Calibri" panose="020F0502020204030204" pitchFamily="34" charset="0"/>
                <a:cs typeface="Calibri" panose="020F0502020204030204" pitchFamily="34" charset="0"/>
              </a:rPr>
              <a:t>x-ray) </a:t>
            </a:r>
            <a:r>
              <a:rPr sz="2800" spc="-45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sz="2800" spc="-5" dirty="0">
                <a:latin typeface="Calibri" panose="020F0502020204030204" pitchFamily="34" charset="0"/>
                <a:cs typeface="Calibri" panose="020F0502020204030204" pitchFamily="34" charset="0"/>
              </a:rPr>
              <a:t>clinical  </a:t>
            </a:r>
            <a:r>
              <a:rPr sz="2800" spc="-35" dirty="0">
                <a:latin typeface="Calibri" panose="020F0502020204030204" pitchFamily="34" charset="0"/>
                <a:cs typeface="Calibri" panose="020F0502020204030204" pitchFamily="34" charset="0"/>
              </a:rPr>
              <a:t>laboratory</a:t>
            </a:r>
            <a:r>
              <a:rPr sz="28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35" dirty="0">
                <a:latin typeface="Calibri" panose="020F0502020204030204" pitchFamily="34" charset="0"/>
                <a:cs typeface="Calibri" panose="020F0502020204030204" pitchFamily="34" charset="0"/>
              </a:rPr>
              <a:t>testing.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434085"/>
            <a:ext cx="642680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365" dirty="0">
                <a:uFill>
                  <a:solidFill>
                    <a:srgbClr val="FFFFFF"/>
                  </a:solidFill>
                </a:uFill>
              </a:rPr>
              <a:t>SAFETY</a:t>
            </a:r>
            <a:r>
              <a:rPr spc="-190" dirty="0"/>
              <a:t> </a:t>
            </a:r>
            <a:r>
              <a:rPr u="heavy" spc="-265" dirty="0">
                <a:uFill>
                  <a:solidFill>
                    <a:srgbClr val="FFFFFF"/>
                  </a:solidFill>
                </a:uFill>
              </a:rPr>
              <a:t>BIOMARKERS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536954"/>
            <a:ext cx="12035790" cy="12198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 algn="just">
              <a:lnSpc>
                <a:spcPts val="3020"/>
              </a:lnSpc>
              <a:spcBef>
                <a:spcPts val="480"/>
              </a:spcBef>
              <a:buChar char="▪"/>
              <a:tabLst>
                <a:tab pos="241300" algn="l"/>
              </a:tabLst>
            </a:pPr>
            <a:r>
              <a:rPr sz="28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Constantly </a:t>
            </a:r>
            <a:r>
              <a:rPr sz="28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monitored </a:t>
            </a:r>
            <a:r>
              <a:rPr sz="28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 </a:t>
            </a:r>
            <a:r>
              <a:rPr sz="28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 </a:t>
            </a:r>
            <a:r>
              <a:rPr sz="28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 </a:t>
            </a:r>
            <a:r>
              <a:rPr sz="28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sz="28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 </a:t>
            </a:r>
            <a:r>
              <a:rPr sz="2800" spc="-9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sz="28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</a:t>
            </a:r>
            <a:r>
              <a:rPr sz="28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vital </a:t>
            </a:r>
            <a:r>
              <a:rPr sz="28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  </a:t>
            </a:r>
            <a:r>
              <a:rPr sz="28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 </a:t>
            </a:r>
            <a:r>
              <a:rPr sz="28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tests </a:t>
            </a:r>
            <a:r>
              <a:rPr sz="28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applied </a:t>
            </a:r>
            <a:r>
              <a:rPr sz="2800" spc="-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across </a:t>
            </a:r>
            <a:r>
              <a:rPr sz="28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</a:t>
            </a:r>
            <a:r>
              <a:rPr sz="28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therapeutic </a:t>
            </a:r>
            <a:r>
              <a:rPr sz="28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areas </a:t>
            </a:r>
            <a:r>
              <a:rPr sz="28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sz="2800" spc="-9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sz="28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specialized  </a:t>
            </a:r>
            <a:r>
              <a:rPr sz="28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testing </a:t>
            </a:r>
            <a:r>
              <a:rPr sz="28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applied </a:t>
            </a:r>
            <a:r>
              <a:rPr sz="28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8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 </a:t>
            </a:r>
            <a:r>
              <a:rPr sz="28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</a:t>
            </a:r>
            <a:r>
              <a:rPr sz="2800" spc="-3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toxicities.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4143502"/>
            <a:ext cx="12033885" cy="12198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 algn="just">
              <a:lnSpc>
                <a:spcPts val="3020"/>
              </a:lnSpc>
              <a:spcBef>
                <a:spcPts val="480"/>
              </a:spcBef>
              <a:buChar char="▪"/>
              <a:tabLst>
                <a:tab pos="241300" algn="l"/>
              </a:tabLst>
            </a:pPr>
            <a:r>
              <a:rPr sz="2800" spc="-1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Thus, </a:t>
            </a:r>
            <a:r>
              <a:rPr sz="2800" spc="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sz="2800" spc="-8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phases </a:t>
            </a:r>
            <a:r>
              <a:rPr sz="2800" spc="8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sz="2800" spc="-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800" spc="-1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28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28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careful </a:t>
            </a:r>
            <a:r>
              <a:rPr sz="28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selection </a:t>
            </a:r>
            <a:r>
              <a:rPr sz="28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8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8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 </a:t>
            </a:r>
            <a:r>
              <a:rPr sz="28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tests is </a:t>
            </a:r>
            <a:r>
              <a:rPr sz="28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essential,  </a:t>
            </a:r>
            <a:r>
              <a:rPr sz="28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8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8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selection </a:t>
            </a:r>
            <a:r>
              <a:rPr sz="28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8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those </a:t>
            </a:r>
            <a:r>
              <a:rPr sz="28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tests </a:t>
            </a:r>
            <a:r>
              <a:rPr sz="28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</a:t>
            </a:r>
            <a:r>
              <a:rPr sz="28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sz="28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</a:t>
            </a:r>
            <a:r>
              <a:rPr sz="28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sz="28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8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compound </a:t>
            </a:r>
            <a:r>
              <a:rPr sz="28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 </a:t>
            </a:r>
            <a:r>
              <a:rPr sz="28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8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pre-clinical </a:t>
            </a:r>
            <a:r>
              <a:rPr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toxicology</a:t>
            </a:r>
            <a:r>
              <a:rPr sz="2800" spc="-1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data.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4293" y="713308"/>
            <a:ext cx="9150942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70" dirty="0">
                <a:solidFill>
                  <a:srgbClr val="FF0000"/>
                </a:solidFill>
              </a:rPr>
              <a:t>Safety </a:t>
            </a:r>
            <a:r>
              <a:rPr sz="3200" spc="-15" dirty="0">
                <a:solidFill>
                  <a:srgbClr val="FF0000"/>
                </a:solidFill>
              </a:rPr>
              <a:t>testing </a:t>
            </a:r>
            <a:r>
              <a:rPr sz="3200" spc="-65" dirty="0">
                <a:solidFill>
                  <a:srgbClr val="FF0000"/>
                </a:solidFill>
              </a:rPr>
              <a:t>can </a:t>
            </a:r>
            <a:r>
              <a:rPr sz="3200" spc="-75" dirty="0">
                <a:solidFill>
                  <a:srgbClr val="FF0000"/>
                </a:solidFill>
              </a:rPr>
              <a:t>be </a:t>
            </a:r>
            <a:r>
              <a:rPr sz="3200" spc="-30" dirty="0">
                <a:solidFill>
                  <a:srgbClr val="FF0000"/>
                </a:solidFill>
              </a:rPr>
              <a:t>classified </a:t>
            </a:r>
            <a:r>
              <a:rPr sz="3200" spc="-100" dirty="0">
                <a:solidFill>
                  <a:srgbClr val="FF0000"/>
                </a:solidFill>
              </a:rPr>
              <a:t>as</a:t>
            </a:r>
            <a:r>
              <a:rPr sz="3200" spc="-430" dirty="0">
                <a:solidFill>
                  <a:srgbClr val="FF0000"/>
                </a:solidFill>
              </a:rPr>
              <a:t> </a:t>
            </a:r>
            <a:r>
              <a:rPr sz="3200" spc="-35" dirty="0">
                <a:solidFill>
                  <a:srgbClr val="FF0000"/>
                </a:solidFill>
              </a:rPr>
              <a:t>follows:</a:t>
            </a:r>
            <a:endParaRPr sz="3200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1995" indent="-342900">
              <a:lnSpc>
                <a:spcPct val="100000"/>
              </a:lnSpc>
              <a:spcBef>
                <a:spcPts val="95"/>
              </a:spcBef>
              <a:buAutoNum type="arabicParenR"/>
              <a:tabLst>
                <a:tab pos="722630" algn="l"/>
              </a:tabLst>
            </a:pPr>
            <a:r>
              <a:rPr spc="-80" dirty="0">
                <a:solidFill>
                  <a:srgbClr val="6F2F9F"/>
                </a:solidFill>
              </a:rPr>
              <a:t>Liver </a:t>
            </a:r>
            <a:r>
              <a:rPr spc="-45" dirty="0">
                <a:solidFill>
                  <a:srgbClr val="6F2F9F"/>
                </a:solidFill>
              </a:rPr>
              <a:t>safety tests</a:t>
            </a:r>
            <a:r>
              <a:rPr spc="-45" dirty="0"/>
              <a:t>: </a:t>
            </a:r>
            <a:r>
              <a:rPr spc="-275" dirty="0"/>
              <a:t>AST </a:t>
            </a:r>
            <a:r>
              <a:rPr spc="-105" dirty="0"/>
              <a:t>, </a:t>
            </a:r>
            <a:r>
              <a:rPr spc="-295" dirty="0"/>
              <a:t>ALT </a:t>
            </a:r>
            <a:r>
              <a:rPr spc="-105" dirty="0"/>
              <a:t>, </a:t>
            </a:r>
            <a:r>
              <a:rPr spc="-225" dirty="0"/>
              <a:t>ALP, </a:t>
            </a:r>
            <a:r>
              <a:rPr spc="-350" dirty="0"/>
              <a:t>GGT,</a:t>
            </a:r>
            <a:r>
              <a:rPr spc="-525" dirty="0"/>
              <a:t> </a:t>
            </a:r>
            <a:r>
              <a:rPr spc="-15" dirty="0"/>
              <a:t>Bilirubin</a:t>
            </a:r>
          </a:p>
          <a:p>
            <a:pPr marL="328295">
              <a:lnSpc>
                <a:spcPct val="100000"/>
              </a:lnSpc>
              <a:spcBef>
                <a:spcPts val="25"/>
              </a:spcBef>
              <a:buClr>
                <a:srgbClr val="6F2F9F"/>
              </a:buClr>
              <a:buFont typeface="Arial"/>
              <a:buAutoNum type="arabicParenR"/>
            </a:pPr>
            <a:endParaRPr sz="2900" dirty="0"/>
          </a:p>
          <a:p>
            <a:pPr marL="721995" indent="-342900">
              <a:lnSpc>
                <a:spcPct val="100000"/>
              </a:lnSpc>
              <a:buAutoNum type="arabicParenR"/>
              <a:tabLst>
                <a:tab pos="722630" algn="l"/>
              </a:tabLst>
            </a:pPr>
            <a:r>
              <a:rPr spc="-80" dirty="0">
                <a:solidFill>
                  <a:srgbClr val="6F2F9F"/>
                </a:solidFill>
              </a:rPr>
              <a:t>Renal </a:t>
            </a:r>
            <a:r>
              <a:rPr spc="-45" dirty="0">
                <a:solidFill>
                  <a:srgbClr val="6F2F9F"/>
                </a:solidFill>
              </a:rPr>
              <a:t>safety tests</a:t>
            </a:r>
            <a:r>
              <a:rPr spc="-45" dirty="0"/>
              <a:t>: </a:t>
            </a:r>
            <a:r>
              <a:rPr spc="-210" dirty="0"/>
              <a:t>BUN, </a:t>
            </a:r>
            <a:r>
              <a:rPr spc="-145" dirty="0"/>
              <a:t>Sr </a:t>
            </a:r>
            <a:r>
              <a:rPr spc="-60" dirty="0"/>
              <a:t>Creatinine,</a:t>
            </a:r>
            <a:r>
              <a:rPr spc="40" dirty="0"/>
              <a:t> </a:t>
            </a:r>
            <a:r>
              <a:rPr spc="-305" dirty="0"/>
              <a:t>GFR</a:t>
            </a:r>
          </a:p>
          <a:p>
            <a:pPr marL="721995" indent="-342900">
              <a:lnSpc>
                <a:spcPct val="100000"/>
              </a:lnSpc>
              <a:spcBef>
                <a:spcPts val="2560"/>
              </a:spcBef>
              <a:buAutoNum type="arabicParenR"/>
              <a:tabLst>
                <a:tab pos="722630" algn="l"/>
              </a:tabLst>
            </a:pPr>
            <a:r>
              <a:rPr spc="-60" dirty="0">
                <a:solidFill>
                  <a:srgbClr val="6F2F9F"/>
                </a:solidFill>
              </a:rPr>
              <a:t>Haematology </a:t>
            </a:r>
            <a:r>
              <a:rPr spc="-45" dirty="0">
                <a:solidFill>
                  <a:srgbClr val="6F2F9F"/>
                </a:solidFill>
              </a:rPr>
              <a:t>safety </a:t>
            </a:r>
            <a:r>
              <a:rPr spc="-30" dirty="0">
                <a:solidFill>
                  <a:srgbClr val="6F2F9F"/>
                </a:solidFill>
              </a:rPr>
              <a:t>biomarkers</a:t>
            </a:r>
            <a:r>
              <a:rPr spc="-30" dirty="0"/>
              <a:t>: </a:t>
            </a:r>
            <a:r>
              <a:rPr spc="-65" dirty="0"/>
              <a:t>Complete </a:t>
            </a:r>
            <a:r>
              <a:rPr spc="-440" dirty="0"/>
              <a:t>bloo</a:t>
            </a:r>
            <a:r>
              <a:rPr sz="5400" spc="-660" baseline="-25462" dirty="0">
                <a:solidFill>
                  <a:srgbClr val="FFFFFF"/>
                </a:solidFill>
              </a:rPr>
              <a:t>A</a:t>
            </a:r>
            <a:r>
              <a:rPr sz="2800" spc="-440" dirty="0"/>
              <a:t>d </a:t>
            </a:r>
            <a:r>
              <a:rPr sz="5400" spc="-1139" baseline="-25462" dirty="0">
                <a:solidFill>
                  <a:srgbClr val="FFFFFF"/>
                </a:solidFill>
              </a:rPr>
              <a:t>d</a:t>
            </a:r>
            <a:r>
              <a:rPr sz="2800" spc="-760" dirty="0"/>
              <a:t>co</a:t>
            </a:r>
            <a:r>
              <a:rPr sz="5400" spc="-1139" baseline="-25462" dirty="0">
                <a:solidFill>
                  <a:srgbClr val="FFFFFF"/>
                </a:solidFill>
              </a:rPr>
              <a:t>d</a:t>
            </a:r>
            <a:r>
              <a:rPr sz="2800" spc="-760" dirty="0"/>
              <a:t>un</a:t>
            </a:r>
            <a:r>
              <a:rPr sz="5400" spc="-1139" baseline="-25462" dirty="0">
                <a:solidFill>
                  <a:srgbClr val="FFFFFF"/>
                </a:solidFill>
              </a:rPr>
              <a:t>a</a:t>
            </a:r>
            <a:r>
              <a:rPr sz="2800" spc="-760" dirty="0"/>
              <a:t>t </a:t>
            </a:r>
            <a:r>
              <a:rPr sz="5400" spc="-120" baseline="-25462" dirty="0">
                <a:solidFill>
                  <a:srgbClr val="FFFFFF"/>
                </a:solidFill>
              </a:rPr>
              <a:t>Slide </a:t>
            </a:r>
            <a:r>
              <a:rPr sz="5400" spc="-82" baseline="-25462" dirty="0">
                <a:solidFill>
                  <a:srgbClr val="FFFFFF"/>
                </a:solidFill>
              </a:rPr>
              <a:t>Title</a:t>
            </a:r>
            <a:r>
              <a:rPr sz="5400" spc="-397" baseline="-25462" dirty="0">
                <a:solidFill>
                  <a:srgbClr val="FFFFFF"/>
                </a:solidFill>
              </a:rPr>
              <a:t> </a:t>
            </a:r>
            <a:r>
              <a:rPr sz="5400" spc="-502" baseline="-25462" dirty="0">
                <a:solidFill>
                  <a:srgbClr val="FFFFFF"/>
                </a:solidFill>
              </a:rPr>
              <a:t>-</a:t>
            </a:r>
            <a:endParaRPr sz="5400" baseline="-25462" dirty="0"/>
          </a:p>
          <a:p>
            <a:pPr marL="721995" indent="-342900">
              <a:lnSpc>
                <a:spcPct val="100000"/>
              </a:lnSpc>
              <a:spcBef>
                <a:spcPts val="2405"/>
              </a:spcBef>
              <a:buAutoNum type="arabicParenR"/>
              <a:tabLst>
                <a:tab pos="722630" algn="l"/>
              </a:tabLst>
            </a:pPr>
            <a:r>
              <a:rPr spc="-100" dirty="0">
                <a:solidFill>
                  <a:srgbClr val="6F2F9F"/>
                </a:solidFill>
              </a:rPr>
              <a:t>Bone </a:t>
            </a:r>
            <a:r>
              <a:rPr spc="-45" dirty="0">
                <a:solidFill>
                  <a:srgbClr val="6F2F9F"/>
                </a:solidFill>
              </a:rPr>
              <a:t>safety </a:t>
            </a:r>
            <a:r>
              <a:rPr spc="-30" dirty="0">
                <a:solidFill>
                  <a:srgbClr val="6F2F9F"/>
                </a:solidFill>
              </a:rPr>
              <a:t>biomarkers</a:t>
            </a:r>
            <a:r>
              <a:rPr spc="-30" dirty="0"/>
              <a:t>: </a:t>
            </a:r>
            <a:r>
              <a:rPr spc="-65" dirty="0"/>
              <a:t>Calcium, </a:t>
            </a:r>
            <a:r>
              <a:rPr spc="-45" dirty="0"/>
              <a:t>Inorganic</a:t>
            </a:r>
            <a:r>
              <a:rPr spc="-155" dirty="0"/>
              <a:t> </a:t>
            </a:r>
            <a:r>
              <a:rPr spc="-240" dirty="0"/>
              <a:t>pho</a:t>
            </a:r>
            <a:r>
              <a:rPr sz="5400" spc="-359" baseline="18518" dirty="0">
                <a:solidFill>
                  <a:srgbClr val="FFFFFF"/>
                </a:solidFill>
              </a:rPr>
              <a:t>5</a:t>
            </a:r>
            <a:r>
              <a:rPr sz="2800" spc="-240" dirty="0"/>
              <a:t>sphates</a:t>
            </a:r>
            <a:endParaRPr sz="2800" dirty="0"/>
          </a:p>
          <a:p>
            <a:pPr marL="721995" marR="1274445" indent="-342900">
              <a:lnSpc>
                <a:spcPct val="100000"/>
              </a:lnSpc>
              <a:spcBef>
                <a:spcPts val="3200"/>
              </a:spcBef>
              <a:buAutoNum type="arabicParenR"/>
              <a:tabLst>
                <a:tab pos="722630" algn="l"/>
              </a:tabLst>
            </a:pPr>
            <a:r>
              <a:rPr spc="-80" dirty="0">
                <a:solidFill>
                  <a:srgbClr val="6F2F9F"/>
                </a:solidFill>
              </a:rPr>
              <a:t>Basic </a:t>
            </a:r>
            <a:r>
              <a:rPr spc="-10" dirty="0">
                <a:solidFill>
                  <a:srgbClr val="6F2F9F"/>
                </a:solidFill>
              </a:rPr>
              <a:t>metabolic </a:t>
            </a:r>
            <a:r>
              <a:rPr spc="-45" dirty="0">
                <a:solidFill>
                  <a:srgbClr val="6F2F9F"/>
                </a:solidFill>
              </a:rPr>
              <a:t>safety </a:t>
            </a:r>
            <a:r>
              <a:rPr spc="-30" dirty="0">
                <a:solidFill>
                  <a:srgbClr val="6F2F9F"/>
                </a:solidFill>
              </a:rPr>
              <a:t>biomarkers</a:t>
            </a:r>
            <a:r>
              <a:rPr spc="-30" dirty="0"/>
              <a:t>: </a:t>
            </a:r>
            <a:r>
              <a:rPr spc="-114" dirty="0"/>
              <a:t>Glucose </a:t>
            </a:r>
            <a:r>
              <a:rPr spc="-105" dirty="0"/>
              <a:t>, </a:t>
            </a:r>
            <a:r>
              <a:rPr spc="-75" dirty="0"/>
              <a:t>Cholesterol, </a:t>
            </a:r>
            <a:r>
              <a:rPr spc="-105" dirty="0"/>
              <a:t>Uric  </a:t>
            </a:r>
            <a:r>
              <a:rPr spc="-35" dirty="0"/>
              <a:t>acid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434085"/>
            <a:ext cx="655109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380" dirty="0">
                <a:uFill>
                  <a:solidFill>
                    <a:srgbClr val="FFFFFF"/>
                  </a:solidFill>
                </a:uFill>
              </a:rPr>
              <a:t>EFFICACY</a:t>
            </a:r>
            <a:r>
              <a:rPr spc="-185" dirty="0"/>
              <a:t> </a:t>
            </a:r>
            <a:r>
              <a:rPr u="heavy" spc="-265" dirty="0">
                <a:uFill>
                  <a:solidFill>
                    <a:srgbClr val="FFFFFF"/>
                  </a:solidFill>
                </a:uFill>
              </a:rPr>
              <a:t>BIOMARKERS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992248"/>
            <a:ext cx="11386820" cy="4619213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5080" indent="-228600">
              <a:lnSpc>
                <a:spcPts val="2690"/>
              </a:lnSpc>
              <a:spcBef>
                <a:spcPts val="740"/>
              </a:spcBef>
              <a:buChar char="▪"/>
              <a:tabLst>
                <a:tab pos="241300" algn="l"/>
              </a:tabLst>
            </a:pPr>
            <a:r>
              <a:rPr sz="28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Efficacy </a:t>
            </a:r>
            <a:r>
              <a:rPr sz="28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 </a:t>
            </a:r>
            <a:r>
              <a:rPr sz="28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sz="2800" spc="-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</a:t>
            </a:r>
            <a:r>
              <a:rPr sz="28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8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demonstrate </a:t>
            </a:r>
            <a:r>
              <a:rPr sz="28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</a:t>
            </a:r>
            <a:r>
              <a:rPr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8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all, </a:t>
            </a:r>
            <a:r>
              <a:rPr sz="28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sz="2800" spc="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sz="28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</a:t>
            </a:r>
            <a:r>
              <a:rPr sz="2800" spc="-5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 </a:t>
            </a:r>
            <a:r>
              <a:rPr sz="2800" spc="-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</a:t>
            </a:r>
            <a:r>
              <a:rPr sz="28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proportion </a:t>
            </a:r>
            <a:r>
              <a:rPr sz="28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8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treated</a:t>
            </a:r>
            <a:r>
              <a:rPr sz="2800" spc="-2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subjects.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Arial"/>
              <a:buChar char="▪"/>
            </a:pPr>
            <a:endParaRPr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2075"/>
              </a:spcBef>
              <a:buChar char="▪"/>
              <a:tabLst>
                <a:tab pos="241300" algn="l"/>
              </a:tabLst>
            </a:pPr>
            <a:r>
              <a:rPr sz="2800" spc="-1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8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sz="28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 </a:t>
            </a:r>
            <a:r>
              <a:rPr sz="28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8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biomarker, </a:t>
            </a:r>
            <a:r>
              <a:rPr sz="28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8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</a:t>
            </a:r>
            <a:r>
              <a:rPr sz="28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8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efficacy </a:t>
            </a:r>
            <a:r>
              <a:rPr sz="28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8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spc="-509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drug.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Arial"/>
              <a:buChar char="▪"/>
            </a:pPr>
            <a:endParaRPr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2055"/>
              </a:spcBef>
              <a:buChar char="▪"/>
              <a:tabLst>
                <a:tab pos="241300" algn="l"/>
              </a:tabLst>
            </a:pPr>
            <a:r>
              <a:rPr sz="28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Efficacy </a:t>
            </a:r>
            <a:r>
              <a:rPr sz="28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 </a:t>
            </a:r>
            <a:r>
              <a:rPr sz="28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sz="28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sz="28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classified </a:t>
            </a:r>
            <a:r>
              <a:rPr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 </a:t>
            </a:r>
            <a:r>
              <a:rPr sz="28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8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following</a:t>
            </a:r>
            <a:r>
              <a:rPr sz="2800" spc="-3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groups: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lvl="1" indent="-228600">
              <a:lnSpc>
                <a:spcPct val="100000"/>
              </a:lnSpc>
              <a:spcBef>
                <a:spcPts val="40"/>
              </a:spcBef>
              <a:buChar char="▪"/>
              <a:tabLst>
                <a:tab pos="469900" algn="l"/>
              </a:tabLst>
            </a:pPr>
            <a:r>
              <a:rPr sz="2400" spc="-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Surrogate</a:t>
            </a:r>
            <a:r>
              <a:rPr sz="2400" spc="-1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Biomarkers/Endpoints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lvl="1" indent="-228600">
              <a:lnSpc>
                <a:spcPct val="100000"/>
              </a:lnSpc>
              <a:spcBef>
                <a:spcPts val="25"/>
              </a:spcBef>
              <a:buChar char="▪"/>
              <a:tabLst>
                <a:tab pos="469900" algn="l"/>
              </a:tabLst>
            </a:pPr>
            <a:r>
              <a:rPr sz="2400" spc="-4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Predictive</a:t>
            </a:r>
            <a:r>
              <a:rPr sz="2400" spc="-1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lvl="1" indent="-228600">
              <a:lnSpc>
                <a:spcPct val="100000"/>
              </a:lnSpc>
              <a:spcBef>
                <a:spcPts val="25"/>
              </a:spcBef>
              <a:buChar char="▪"/>
              <a:tabLst>
                <a:tab pos="469900" algn="l"/>
              </a:tabLst>
            </a:pPr>
            <a:r>
              <a:rPr sz="2400" spc="-3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Pharmacodynamic</a:t>
            </a:r>
            <a:r>
              <a:rPr sz="2400" spc="-10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lvl="1" indent="-228600">
              <a:lnSpc>
                <a:spcPct val="100000"/>
              </a:lnSpc>
              <a:spcBef>
                <a:spcPts val="25"/>
              </a:spcBef>
              <a:buChar char="▪"/>
              <a:tabLst>
                <a:tab pos="469900" algn="l"/>
              </a:tabLst>
            </a:pPr>
            <a:r>
              <a:rPr sz="2400" spc="-4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Prognostic</a:t>
            </a:r>
            <a:r>
              <a:rPr sz="2400" spc="-10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434085"/>
            <a:ext cx="7666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415" dirty="0">
                <a:uFill>
                  <a:solidFill>
                    <a:srgbClr val="FFFFFF"/>
                  </a:solidFill>
                </a:uFill>
              </a:rPr>
              <a:t>SURROGATE</a:t>
            </a:r>
            <a:r>
              <a:rPr spc="-105" dirty="0"/>
              <a:t> </a:t>
            </a:r>
            <a:r>
              <a:rPr u="heavy" spc="-229" dirty="0">
                <a:uFill>
                  <a:solidFill>
                    <a:srgbClr val="FFFFFF"/>
                  </a:solidFill>
                </a:uFill>
              </a:rPr>
              <a:t>BIOMARKER/ENDPOINTS</a:t>
            </a:r>
            <a:r>
              <a:rPr spc="-229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2030348"/>
            <a:ext cx="12035155" cy="370678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6350" indent="-228600" algn="just">
              <a:lnSpc>
                <a:spcPts val="2590"/>
              </a:lnSpc>
              <a:spcBef>
                <a:spcPts val="425"/>
              </a:spcBef>
              <a:buChar char="▪"/>
              <a:tabLst>
                <a:tab pos="241300" algn="l"/>
              </a:tabLst>
            </a:pPr>
            <a:r>
              <a:rPr sz="2400" spc="-1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surrogate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endpoint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spc="-2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laboratory </a:t>
            </a:r>
            <a:r>
              <a:rPr sz="2400" spc="-3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sz="2400" spc="-4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</a:t>
            </a:r>
            <a:r>
              <a:rPr sz="2400" spc="-2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trials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indicate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drug’s 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response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endpoint, which is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acceptable </a:t>
            </a:r>
            <a:r>
              <a:rPr sz="24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 </a:t>
            </a:r>
            <a:r>
              <a:rPr sz="24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efficacy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regulatory</a:t>
            </a:r>
            <a:r>
              <a:rPr sz="2400" spc="-2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Arial"/>
              <a:buChar char="▪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404040"/>
              </a:buClr>
              <a:buFont typeface="Arial"/>
              <a:buChar char="▪"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buChar char="▪"/>
              <a:tabLst>
                <a:tab pos="241300" algn="l"/>
              </a:tabLst>
            </a:pPr>
            <a:r>
              <a:rPr sz="2400" spc="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sz="2400" spc="-4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400" spc="-9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sz="2400" spc="-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harm </a:t>
            </a:r>
            <a:r>
              <a:rPr sz="2400" spc="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therapeutic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agent.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Arial"/>
              <a:buChar char="▪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404040"/>
              </a:buClr>
              <a:buFont typeface="Arial"/>
              <a:buChar char="▪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5080" indent="-228600" algn="just">
              <a:lnSpc>
                <a:spcPts val="2590"/>
              </a:lnSpc>
              <a:buChar char="▪"/>
              <a:tabLst>
                <a:tab pos="241300" algn="l"/>
              </a:tabLst>
            </a:pPr>
            <a:r>
              <a:rPr sz="2400" spc="-1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</a:t>
            </a:r>
            <a:r>
              <a:rPr sz="2400" spc="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surrogacy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enough, 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useful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proving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candidate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2400" spc="-409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2360" y="425576"/>
            <a:ext cx="67646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0" dirty="0">
                <a:solidFill>
                  <a:srgbClr val="000000"/>
                </a:solidFill>
              </a:rPr>
              <a:t>Examples </a:t>
            </a:r>
            <a:r>
              <a:rPr sz="3200" spc="15" dirty="0">
                <a:solidFill>
                  <a:srgbClr val="000000"/>
                </a:solidFill>
              </a:rPr>
              <a:t>of </a:t>
            </a:r>
            <a:r>
              <a:rPr sz="3200" spc="-60" dirty="0">
                <a:solidFill>
                  <a:srgbClr val="000000"/>
                </a:solidFill>
              </a:rPr>
              <a:t>surrogate </a:t>
            </a:r>
            <a:r>
              <a:rPr sz="3200" spc="-20" dirty="0">
                <a:solidFill>
                  <a:srgbClr val="000000"/>
                </a:solidFill>
              </a:rPr>
              <a:t>biomarkers</a:t>
            </a:r>
            <a:r>
              <a:rPr sz="3200" spc="-315" dirty="0">
                <a:solidFill>
                  <a:srgbClr val="000000"/>
                </a:solidFill>
              </a:rPr>
              <a:t> </a:t>
            </a:r>
            <a:r>
              <a:rPr sz="3200" spc="-70" dirty="0">
                <a:solidFill>
                  <a:srgbClr val="000000"/>
                </a:solidFill>
              </a:rPr>
              <a:t>are:</a:t>
            </a:r>
            <a:endParaRPr sz="32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49566" y="1550416"/>
          <a:ext cx="10728960" cy="4997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01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7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Disease</a:t>
                      </a:r>
                      <a:endParaRPr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Surrogate</a:t>
                      </a:r>
                      <a:r>
                        <a:rPr sz="2200" spc="-10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20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endpoints</a:t>
                      </a:r>
                      <a:endParaRPr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3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Clinical</a:t>
                      </a:r>
                      <a:r>
                        <a:rPr sz="2200" spc="-1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200" spc="-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endpoints</a:t>
                      </a:r>
                      <a:endParaRPr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2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HYPERTENSION</a:t>
                      </a:r>
                      <a:endParaRPr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Blood</a:t>
                      </a:r>
                      <a:r>
                        <a:rPr sz="2200" spc="-6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200" spc="-5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pressure</a:t>
                      </a:r>
                      <a:endParaRPr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4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Stroke</a:t>
                      </a:r>
                      <a:endParaRPr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0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1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DYSLIPIDEMIA</a:t>
                      </a:r>
                      <a:endParaRPr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6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Cholesterol,</a:t>
                      </a:r>
                      <a:r>
                        <a:rPr sz="2200" spc="-7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200" spc="-1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LDL</a:t>
                      </a:r>
                      <a:endParaRPr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8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Coronary </a:t>
                      </a:r>
                      <a:r>
                        <a:rPr sz="22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artery</a:t>
                      </a:r>
                      <a:r>
                        <a:rPr sz="2200" spc="-6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200" spc="-5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disease</a:t>
                      </a:r>
                      <a:endParaRPr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19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DIABETES</a:t>
                      </a:r>
                      <a:endParaRPr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1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HBA1C</a:t>
                      </a:r>
                      <a:endParaRPr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211454" marR="2044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Retinopathy, </a:t>
                      </a:r>
                      <a:r>
                        <a:rPr sz="2200" spc="-6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Nephropathy,  </a:t>
                      </a:r>
                      <a:r>
                        <a:rPr sz="2200" spc="-5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Neuropathy </a:t>
                      </a:r>
                      <a:r>
                        <a:rPr sz="220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</a:t>
                      </a:r>
                      <a:r>
                        <a:rPr sz="220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Heart  </a:t>
                      </a:r>
                      <a:r>
                        <a:rPr sz="2200" spc="-6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diseases</a:t>
                      </a:r>
                      <a:endParaRPr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01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spc="-2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GLAUCOMA</a:t>
                      </a:r>
                      <a:endParaRPr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Intraocular</a:t>
                      </a:r>
                      <a:r>
                        <a:rPr sz="2200" spc="-7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200" spc="-6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pressure</a:t>
                      </a:r>
                      <a:endParaRPr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spc="-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Loss </a:t>
                      </a:r>
                      <a:r>
                        <a:rPr sz="220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sz="220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200" spc="-4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vision</a:t>
                      </a:r>
                      <a:endParaRPr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008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spc="-24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CANCER</a:t>
                      </a:r>
                      <a:endParaRPr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209550" marR="200025" indent="2603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Biomarkers </a:t>
                      </a:r>
                      <a:r>
                        <a:rPr sz="220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</a:t>
                      </a:r>
                      <a:r>
                        <a:rPr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tumour  </a:t>
                      </a:r>
                      <a:r>
                        <a:rPr sz="220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shrinkage, </a:t>
                      </a:r>
                      <a:r>
                        <a:rPr sz="2200" spc="-9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Response</a:t>
                      </a:r>
                      <a:r>
                        <a:rPr sz="2200" spc="-1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20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rates</a:t>
                      </a:r>
                      <a:endParaRPr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887094" marR="227329" indent="-6515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spc="-8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Progression-Free </a:t>
                      </a:r>
                      <a:r>
                        <a:rPr sz="2200" spc="-4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survival </a:t>
                      </a:r>
                      <a:r>
                        <a:rPr sz="2200" spc="-8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 </a:t>
                      </a:r>
                      <a:r>
                        <a:rPr sz="2200" spc="-7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Overall</a:t>
                      </a:r>
                      <a:r>
                        <a:rPr sz="2200" spc="-8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200" spc="-4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survival</a:t>
                      </a:r>
                      <a:endParaRPr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6132" y="22859"/>
            <a:ext cx="9503664" cy="66918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05078" y="713358"/>
          <a:ext cx="9793605" cy="54299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4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4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4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03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24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DRUG</a:t>
                      </a:r>
                      <a:endParaRPr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18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INDICATION</a:t>
                      </a:r>
                      <a:endParaRPr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17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BIOMARKER</a:t>
                      </a:r>
                      <a:endParaRPr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3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Imatinib</a:t>
                      </a:r>
                      <a:endParaRPr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19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CML</a:t>
                      </a:r>
                      <a:endParaRPr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18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BCR-ABL(PCR)</a:t>
                      </a:r>
                      <a:r>
                        <a:rPr sz="2400" spc="-114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400" spc="-9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endParaRPr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400" spc="-6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c-Kit</a:t>
                      </a:r>
                      <a:endParaRPr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3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Erlotinib</a:t>
                      </a:r>
                      <a:endParaRPr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254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NSCLC</a:t>
                      </a:r>
                      <a:r>
                        <a:rPr sz="2400" spc="-8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40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,pancreatic</a:t>
                      </a:r>
                      <a:endParaRPr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27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EGFR </a:t>
                      </a:r>
                      <a:r>
                        <a:rPr sz="240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sz="2400" spc="-26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400" spc="-17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KRAS</a:t>
                      </a:r>
                      <a:endParaRPr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400" spc="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mutation</a:t>
                      </a:r>
                      <a:endParaRPr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Gefitinib</a:t>
                      </a:r>
                      <a:endParaRPr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254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NSCLC</a:t>
                      </a:r>
                      <a:endParaRPr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27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EGFR </a:t>
                      </a:r>
                      <a:r>
                        <a:rPr sz="240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sz="2400" spc="-26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400" spc="-17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KRAS</a:t>
                      </a:r>
                      <a:endParaRPr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400" spc="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mutation</a:t>
                      </a:r>
                      <a:endParaRPr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02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7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Trastuzumab</a:t>
                      </a:r>
                      <a:endParaRPr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Breast</a:t>
                      </a:r>
                      <a:r>
                        <a:rPr sz="2400" spc="-6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400" spc="-5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cancer</a:t>
                      </a:r>
                      <a:endParaRPr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9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HERE2</a:t>
                      </a:r>
                      <a:endParaRPr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434085"/>
            <a:ext cx="966715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300" dirty="0">
                <a:uFill>
                  <a:solidFill>
                    <a:srgbClr val="FFFFFF"/>
                  </a:solidFill>
                </a:uFill>
              </a:rPr>
              <a:t>PHARMACODYNAMIC</a:t>
            </a:r>
            <a:r>
              <a:rPr spc="-150" dirty="0"/>
              <a:t> </a:t>
            </a:r>
            <a:r>
              <a:rPr u="heavy" spc="-265" dirty="0">
                <a:uFill>
                  <a:solidFill>
                    <a:srgbClr val="FFFFFF"/>
                  </a:solidFill>
                </a:uFill>
              </a:rPr>
              <a:t>BIOMARKERS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477136"/>
            <a:ext cx="12034520" cy="4978542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6350" indent="-228600" algn="just">
              <a:lnSpc>
                <a:spcPts val="2380"/>
              </a:lnSpc>
              <a:spcBef>
                <a:spcPts val="390"/>
              </a:spcBef>
              <a:buChar char="▪"/>
              <a:tabLst>
                <a:tab pos="241300" algn="l"/>
              </a:tabLst>
            </a:pPr>
            <a:r>
              <a:rPr sz="2200" spc="-1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200" spc="5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 </a:t>
            </a:r>
            <a:r>
              <a:rPr sz="22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</a:t>
            </a:r>
            <a:r>
              <a:rPr sz="22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demonstrate </a:t>
            </a:r>
            <a:r>
              <a:rPr sz="2200" spc="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 </a:t>
            </a:r>
            <a:r>
              <a:rPr sz="22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 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hits </a:t>
            </a:r>
            <a:r>
              <a:rPr sz="22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 </a:t>
            </a:r>
            <a:r>
              <a:rPr sz="22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 </a:t>
            </a:r>
            <a:r>
              <a:rPr sz="22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impacts </a:t>
            </a:r>
            <a:r>
              <a:rPr sz="22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  </a:t>
            </a:r>
            <a:r>
              <a:rPr sz="22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biochemical</a:t>
            </a:r>
            <a:r>
              <a:rPr sz="22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pathway.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Arial"/>
              <a:buChar char="▪"/>
            </a:pP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404040"/>
              </a:buClr>
              <a:buFont typeface="Arial"/>
              <a:buChar char="▪"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har char="▪"/>
              <a:tabLst>
                <a:tab pos="240665" algn="l"/>
                <a:tab pos="241300" algn="l"/>
              </a:tabLst>
            </a:pPr>
            <a:r>
              <a:rPr sz="2200" spc="-9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</a:t>
            </a:r>
            <a:r>
              <a:rPr sz="22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2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</a:t>
            </a:r>
            <a:r>
              <a:rPr sz="22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2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necessary</a:t>
            </a:r>
            <a:r>
              <a:rPr sz="22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2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demonstrate</a:t>
            </a:r>
            <a:r>
              <a:rPr sz="22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proof</a:t>
            </a:r>
            <a:r>
              <a:rPr sz="22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2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2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drug’s</a:t>
            </a:r>
            <a:r>
              <a:rPr sz="22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mechanism</a:t>
            </a:r>
            <a:r>
              <a:rPr sz="2200" spc="-8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1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200" spc="-5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2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</a:t>
            </a:r>
            <a:r>
              <a:rPr sz="22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Arial"/>
              <a:buChar char="▪"/>
            </a:pP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04040"/>
              </a:buClr>
              <a:buFont typeface="Arial"/>
              <a:buChar char="▪"/>
            </a:pPr>
            <a:endParaRPr sz="24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buChar char="▪"/>
              <a:tabLst>
                <a:tab pos="240665" algn="l"/>
                <a:tab pos="241300" algn="l"/>
              </a:tabLst>
            </a:pPr>
            <a:r>
              <a:rPr sz="2200" spc="-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sz="22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 </a:t>
            </a:r>
            <a:r>
              <a:rPr sz="22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2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biomarkers: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lvl="1" indent="-228600">
              <a:lnSpc>
                <a:spcPct val="100000"/>
              </a:lnSpc>
              <a:spcBef>
                <a:spcPts val="370"/>
              </a:spcBef>
              <a:buChar char="▪"/>
              <a:tabLst>
                <a:tab pos="469265" algn="l"/>
                <a:tab pos="469900" algn="l"/>
              </a:tabLst>
            </a:pPr>
            <a:r>
              <a:rPr sz="20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Constitute</a:t>
            </a:r>
            <a:r>
              <a:rPr sz="20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0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majority</a:t>
            </a:r>
            <a:r>
              <a:rPr sz="20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0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</a:t>
            </a:r>
            <a:r>
              <a:rPr sz="20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0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</a:t>
            </a:r>
            <a:r>
              <a:rPr sz="20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phases</a:t>
            </a:r>
            <a:r>
              <a:rPr sz="20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0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sz="20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discovery</a:t>
            </a:r>
            <a:r>
              <a:rPr sz="20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sz="2000" spc="-2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preclinical,</a:t>
            </a:r>
            <a:r>
              <a:rPr sz="2000" spc="-8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sz="2000" spc="-8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I,</a:t>
            </a:r>
            <a:r>
              <a:rPr sz="2000" spc="-6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3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000" spc="-4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phase</a:t>
            </a:r>
            <a:r>
              <a:rPr sz="2000" spc="-8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  <a:r>
              <a:rPr sz="20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lvl="1" indent="-228600">
              <a:lnSpc>
                <a:spcPct val="100000"/>
              </a:lnSpc>
              <a:spcBef>
                <a:spcPts val="360"/>
              </a:spcBef>
              <a:buChar char="▪"/>
              <a:tabLst>
                <a:tab pos="469265" algn="l"/>
                <a:tab pos="469900" algn="l"/>
              </a:tabLst>
            </a:pPr>
            <a:r>
              <a:rPr sz="2000" spc="-1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sz="20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</a:t>
            </a:r>
            <a:r>
              <a:rPr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0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determine </a:t>
            </a:r>
            <a:r>
              <a:rPr sz="2000" spc="-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 </a:t>
            </a:r>
            <a:r>
              <a:rPr sz="2000" spc="-5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 </a:t>
            </a:r>
            <a:r>
              <a:rPr sz="20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0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</a:t>
            </a:r>
            <a:r>
              <a:rPr sz="2000" spc="-3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schedule.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buClr>
                <a:srgbClr val="404040"/>
              </a:buClr>
              <a:buFont typeface="Arial"/>
              <a:buChar char="▪"/>
            </a:pP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404040"/>
              </a:buClr>
              <a:buFont typeface="Arial"/>
              <a:buChar char="▪"/>
            </a:pPr>
            <a:endParaRPr sz="29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5080" indent="-228600" algn="just">
              <a:lnSpc>
                <a:spcPct val="90000"/>
              </a:lnSpc>
              <a:buChar char="▪"/>
              <a:tabLst>
                <a:tab pos="241300" algn="l"/>
              </a:tabLst>
            </a:pPr>
            <a:r>
              <a:rPr sz="2200" spc="-1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non-imaging </a:t>
            </a:r>
            <a:r>
              <a:rPr sz="22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 </a:t>
            </a:r>
            <a:r>
              <a:rPr sz="22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 </a:t>
            </a:r>
            <a:r>
              <a:rPr sz="2200" spc="-4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proteins, cytokines, and </a:t>
            </a:r>
            <a:r>
              <a:rPr sz="2200" spc="-7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enzyme </a:t>
            </a:r>
            <a:r>
              <a:rPr sz="2200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 </a:t>
            </a:r>
            <a:r>
              <a:rPr sz="2200" spc="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200" spc="-4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serum, </a:t>
            </a:r>
            <a:r>
              <a:rPr sz="2200" spc="-254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CSF, </a:t>
            </a:r>
            <a:r>
              <a:rPr sz="22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sz="2200" spc="-4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3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tissue </a:t>
            </a:r>
            <a:r>
              <a:rPr sz="2200" spc="-5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lysates</a:t>
            </a:r>
            <a:r>
              <a:rPr sz="22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22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proteins </a:t>
            </a:r>
            <a:r>
              <a:rPr sz="2200" spc="-9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sz="2200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immunohistochemistry </a:t>
            </a:r>
            <a:r>
              <a:rPr sz="2200" spc="-13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(IHC), </a:t>
            </a:r>
            <a:r>
              <a:rPr sz="22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200" spc="-1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DNA 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200" spc="-1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RNA </a:t>
            </a:r>
            <a:r>
              <a:rPr sz="22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 </a:t>
            </a:r>
            <a:r>
              <a:rPr sz="22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expression.  </a:t>
            </a:r>
            <a:r>
              <a:rPr sz="2200" spc="-1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Ex: </a:t>
            </a:r>
            <a:r>
              <a:rPr sz="22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Ki67 </a:t>
            </a:r>
            <a:r>
              <a:rPr sz="22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200" spc="-1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</a:t>
            </a:r>
            <a:r>
              <a:rPr sz="2200" spc="-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Prostate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4D1033-7F0D-4BD6-8432-7B0172BF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17" y="345712"/>
            <a:ext cx="10753200" cy="451576"/>
          </a:xfrm>
        </p:spPr>
        <p:txBody>
          <a:bodyPr/>
          <a:lstStyle/>
          <a:p>
            <a:pPr algn="l">
              <a:defRPr/>
            </a:pPr>
            <a:r>
              <a:rPr lang="cs-CZ" dirty="0"/>
              <a:t>Medicína založená na důkazech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A0EC39-F60E-46C1-9EAF-104A8B5B2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1125538"/>
            <a:ext cx="7993062" cy="51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sz="1800" kern="0" dirty="0">
                <a:latin typeface="Calibri" panose="020F0502020204030204" pitchFamily="34" charset="0"/>
              </a:rPr>
              <a:t>Úkolem zdravotního systému je zajistit dostupnými prostředky nejlepší možný zdravotní a psychický stav národa.</a:t>
            </a:r>
          </a:p>
          <a:p>
            <a:pPr marL="361950" indent="-361950"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cs-CZ" sz="1800" kern="0" dirty="0">
              <a:latin typeface="Calibri" panose="020F0502020204030204" pitchFamily="34" charset="0"/>
            </a:endParaRPr>
          </a:p>
          <a:p>
            <a:pPr marL="361950" indent="-361950"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sz="1800" kern="0" dirty="0">
                <a:latin typeface="Calibri" panose="020F0502020204030204" pitchFamily="34" charset="0"/>
              </a:rPr>
              <a:t>K naplňování tohoto úkolu by měl pomoci princip nazvaný medicína založená na důkazech („evidence </a:t>
            </a:r>
            <a:r>
              <a:rPr lang="cs-CZ" sz="1800" kern="0" dirty="0" err="1">
                <a:latin typeface="Calibri" panose="020F0502020204030204" pitchFamily="34" charset="0"/>
              </a:rPr>
              <a:t>based</a:t>
            </a:r>
            <a:r>
              <a:rPr lang="cs-CZ" sz="1800" kern="0" dirty="0">
                <a:latin typeface="Calibri" panose="020F0502020204030204" pitchFamily="34" charset="0"/>
              </a:rPr>
              <a:t> </a:t>
            </a:r>
            <a:r>
              <a:rPr lang="cs-CZ" sz="1800" kern="0" dirty="0" err="1">
                <a:latin typeface="Calibri" panose="020F0502020204030204" pitchFamily="34" charset="0"/>
              </a:rPr>
              <a:t>medicine</a:t>
            </a:r>
            <a:r>
              <a:rPr lang="cs-CZ" sz="1800" kern="0" dirty="0">
                <a:latin typeface="Calibri" panose="020F0502020204030204" pitchFamily="34" charset="0"/>
              </a:rPr>
              <a:t>“).</a:t>
            </a:r>
          </a:p>
          <a:p>
            <a:pPr marL="361950" indent="-361950"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cs-CZ" sz="1800" kern="0" dirty="0">
              <a:latin typeface="Calibri" panose="020F0502020204030204" pitchFamily="34" charset="0"/>
            </a:endParaRPr>
          </a:p>
          <a:p>
            <a:pPr marL="361950" indent="-361950"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sz="1800" kern="0" dirty="0">
                <a:solidFill>
                  <a:srgbClr val="FF0000"/>
                </a:solidFill>
                <a:latin typeface="Calibri" panose="020F0502020204030204" pitchFamily="34" charset="0"/>
              </a:rPr>
              <a:t>Medicína založená na důkazech je proces zabývající se systematickým hledáním, hodnocením a hlavně využitím současných výsledků klinického výzkumu při poskytování péče jednotlivým pacientům.</a:t>
            </a:r>
          </a:p>
          <a:p>
            <a:pPr marL="361950" indent="-361950"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cs-CZ" sz="1800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819150" lvl="1" indent="-361950"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cs-CZ" sz="1800" kern="0" dirty="0">
                <a:latin typeface="Calibri" panose="020F0502020204030204" pitchFamily="34" charset="0"/>
              </a:rPr>
              <a:t>Poskytování důkazů pomocí klinického výzkumu a vědecké literatury.</a:t>
            </a:r>
          </a:p>
          <a:p>
            <a:pPr marL="819150" lvl="1" indent="-361950"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cs-CZ" sz="1800" kern="0" dirty="0">
                <a:latin typeface="Calibri" panose="020F0502020204030204" pitchFamily="34" charset="0"/>
              </a:rPr>
              <a:t>Vytváření klinických doporučení (založených na důkazech) a jejich distribuce.</a:t>
            </a:r>
          </a:p>
          <a:p>
            <a:pPr marL="819150" lvl="1" indent="-361950"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cs-CZ" sz="1800" kern="0" dirty="0">
                <a:latin typeface="Calibri" panose="020F0502020204030204" pitchFamily="34" charset="0"/>
              </a:rPr>
              <a:t>Implementace účinných a efektivních postupů pomocí výuky a řízení kvality.</a:t>
            </a:r>
          </a:p>
          <a:p>
            <a:pPr marL="819150" lvl="1" indent="-361950"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cs-CZ" sz="1800" kern="0" dirty="0">
                <a:latin typeface="Calibri" panose="020F0502020204030204" pitchFamily="34" charset="0"/>
              </a:rPr>
              <a:t>Hodnocení dodržování doporučených postupů pomocí klinických auditů, indikátorů kvality a výsledků léčebné péče.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434085"/>
            <a:ext cx="1015543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325" dirty="0">
                <a:uFill>
                  <a:solidFill>
                    <a:srgbClr val="FFFFFF"/>
                  </a:solidFill>
                </a:uFill>
              </a:rPr>
              <a:t>PHARMACOGENOMIC</a:t>
            </a:r>
            <a:r>
              <a:rPr spc="-185" dirty="0"/>
              <a:t> </a:t>
            </a:r>
            <a:r>
              <a:rPr u="heavy" spc="-265" dirty="0">
                <a:uFill>
                  <a:solidFill>
                    <a:srgbClr val="FFFFFF"/>
                  </a:solidFill>
                </a:uFill>
              </a:rPr>
              <a:t>BIOMARKERS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435430"/>
            <a:ext cx="12037060" cy="5083828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41300" marR="6350" indent="-228600" algn="just">
              <a:lnSpc>
                <a:spcPts val="2310"/>
              </a:lnSpc>
              <a:spcBef>
                <a:spcPts val="655"/>
              </a:spcBef>
              <a:buClr>
                <a:srgbClr val="C00000"/>
              </a:buClr>
              <a:buChar char="▪"/>
              <a:tabLst>
                <a:tab pos="241300" algn="l"/>
              </a:tabLst>
            </a:pP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Clinically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significant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polymorphisms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3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genetic </a:t>
            </a:r>
            <a:r>
              <a:rPr sz="2400" spc="-4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coding </a:t>
            </a:r>
            <a:r>
              <a:rPr sz="2400" spc="-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2400" spc="-3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proteins </a:t>
            </a:r>
            <a:r>
              <a:rPr sz="2400" spc="-9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(exon),  </a:t>
            </a:r>
            <a:r>
              <a:rPr sz="2400" spc="-2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promoter </a:t>
            </a:r>
            <a:r>
              <a:rPr sz="2400" spc="-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regions </a:t>
            </a:r>
            <a:r>
              <a:rPr sz="2400" spc="-3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sz="2400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3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cofactors </a:t>
            </a:r>
            <a:r>
              <a:rPr sz="2400" spc="3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sz="2400" spc="-4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drive </a:t>
            </a:r>
            <a:r>
              <a:rPr sz="2400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transcription </a:t>
            </a:r>
            <a:r>
              <a:rPr sz="2400" spc="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3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sz="2400" spc="-3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protein, </a:t>
            </a:r>
            <a:r>
              <a:rPr sz="2400" spc="-3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sz="2400" spc="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spc="-7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  </a:t>
            </a:r>
            <a:r>
              <a:rPr sz="2400" spc="-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translational modifications </a:t>
            </a:r>
            <a:r>
              <a:rPr sz="2400" spc="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3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sz="2400" spc="-22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protein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C00000"/>
              </a:buClr>
              <a:buFont typeface="Arial"/>
              <a:buChar char="▪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C00000"/>
              </a:buClr>
              <a:buFont typeface="Arial"/>
              <a:buChar char="▪"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8255" indent="-228600" algn="just">
              <a:lnSpc>
                <a:spcPct val="80000"/>
              </a:lnSpc>
              <a:spcBef>
                <a:spcPts val="5"/>
              </a:spcBef>
              <a:buClr>
                <a:srgbClr val="C00000"/>
              </a:buClr>
              <a:buChar char="▪"/>
              <a:tabLst>
                <a:tab pos="241300" algn="l"/>
              </a:tabLst>
            </a:pPr>
            <a:r>
              <a:rPr sz="2400" spc="-1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</a:t>
            </a:r>
            <a:r>
              <a:rPr sz="2400" spc="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disease,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those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likely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particular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therapy,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adverse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C00000"/>
              </a:buClr>
              <a:buFont typeface="Arial"/>
              <a:buChar char="▪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ts val="2595"/>
              </a:lnSpc>
              <a:spcBef>
                <a:spcPts val="2220"/>
              </a:spcBef>
              <a:buClr>
                <a:srgbClr val="C00000"/>
              </a:buClr>
              <a:buChar char="▪"/>
              <a:tabLst>
                <a:tab pos="241300" algn="l"/>
              </a:tabLst>
            </a:pPr>
            <a:r>
              <a:rPr sz="2400" spc="-9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Genotypes </a:t>
            </a:r>
            <a:r>
              <a:rPr sz="2400" spc="-9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2400" spc="-6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 </a:t>
            </a:r>
            <a:r>
              <a:rPr sz="2400" spc="-2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nucleotide </a:t>
            </a:r>
            <a:r>
              <a:rPr sz="2400" spc="-2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polymorphism </a:t>
            </a:r>
            <a:r>
              <a:rPr sz="2400" spc="-4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haplotypes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sz="24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 </a:t>
            </a:r>
            <a:r>
              <a:rPr sz="24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</a:t>
            </a:r>
            <a:r>
              <a:rPr sz="2400" spc="5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>
              <a:lnSpc>
                <a:spcPts val="2595"/>
              </a:lnSpc>
            </a:pP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phenotypes</a:t>
            </a:r>
            <a:r>
              <a:rPr sz="2400" spc="-1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9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8255" indent="-228600" algn="just">
              <a:lnSpc>
                <a:spcPts val="2300"/>
              </a:lnSpc>
              <a:buClr>
                <a:srgbClr val="C00000"/>
              </a:buClr>
              <a:buChar char="▪"/>
              <a:tabLst>
                <a:tab pos="241300" algn="l"/>
              </a:tabLst>
            </a:pP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Phenotypic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variation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</a:t>
            </a:r>
            <a:r>
              <a:rPr sz="2400" spc="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 of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 </a:t>
            </a:r>
            <a:r>
              <a:rPr sz="24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gene, </a:t>
            </a:r>
            <a:r>
              <a:rPr sz="2400" spc="-1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Eg. </a:t>
            </a:r>
            <a:r>
              <a:rPr sz="24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Tangier’s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multigenic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multifactorial </a:t>
            </a:r>
            <a:r>
              <a:rPr sz="24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29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diabetes.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88952" cy="1524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124711"/>
              <a:ext cx="12192000" cy="57332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1464944"/>
            <a:ext cx="1203388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Char char="▪"/>
              <a:tabLst>
                <a:tab pos="241300" algn="l"/>
              </a:tabLst>
            </a:pPr>
            <a:r>
              <a:rPr sz="2800" spc="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 </a:t>
            </a:r>
            <a:r>
              <a:rPr sz="28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genetic </a:t>
            </a:r>
            <a:r>
              <a:rPr sz="28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8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genomic </a:t>
            </a:r>
            <a:r>
              <a:rPr sz="28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 </a:t>
            </a:r>
            <a:r>
              <a:rPr sz="2800" spc="-1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(CYP2D6,CYP2C19):- </a:t>
            </a:r>
            <a:r>
              <a:rPr sz="28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sz="2800" spc="-2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FDA </a:t>
            </a:r>
            <a:r>
              <a:rPr sz="28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labels </a:t>
            </a:r>
            <a:r>
              <a:rPr sz="28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800" spc="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8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 </a:t>
            </a:r>
            <a:r>
              <a:rPr sz="2800" spc="-7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approved </a:t>
            </a:r>
            <a:r>
              <a:rPr sz="28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drugs </a:t>
            </a:r>
            <a:r>
              <a:rPr sz="2800" spc="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sz="2800" spc="-9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oncology, </a:t>
            </a:r>
            <a:r>
              <a:rPr sz="28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psychiatry, </a:t>
            </a:r>
            <a:r>
              <a:rPr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antiviral </a:t>
            </a:r>
            <a:r>
              <a:rPr sz="28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8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cardiovascular</a:t>
            </a:r>
            <a:r>
              <a:rPr sz="2800" spc="-4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59190" y="5569711"/>
            <a:ext cx="1578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counselling,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45216" y="5569711"/>
            <a:ext cx="1367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nutritional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3026022"/>
            <a:ext cx="8275955" cy="32645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80"/>
              </a:spcBef>
              <a:buChar char="▪"/>
              <a:tabLst>
                <a:tab pos="241300" algn="l"/>
              </a:tabLst>
            </a:pPr>
            <a:r>
              <a:rPr sz="2800" spc="-9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 </a:t>
            </a:r>
            <a:r>
              <a:rPr sz="28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 </a:t>
            </a:r>
            <a:r>
              <a:rPr sz="28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</a:t>
            </a:r>
            <a:r>
              <a:rPr sz="28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sz="28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genomic </a:t>
            </a:r>
            <a:r>
              <a:rPr sz="28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</a:t>
            </a:r>
            <a:r>
              <a:rPr sz="2800" spc="-2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:-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6100" lvl="1" indent="-304800">
              <a:lnSpc>
                <a:spcPct val="100000"/>
              </a:lnSpc>
              <a:spcBef>
                <a:spcPts val="325"/>
              </a:spcBef>
              <a:buChar char="▪"/>
              <a:tabLst>
                <a:tab pos="545465" algn="l"/>
                <a:tab pos="546100" algn="l"/>
              </a:tabLst>
            </a:pP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 </a:t>
            </a:r>
            <a:r>
              <a:rPr sz="24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exposure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response</a:t>
            </a:r>
            <a:r>
              <a:rPr sz="2400" spc="-1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variability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lvl="1" indent="-228600">
              <a:lnSpc>
                <a:spcPct val="100000"/>
              </a:lnSpc>
              <a:spcBef>
                <a:spcPts val="315"/>
              </a:spcBef>
              <a:buChar char="▪"/>
              <a:tabLst>
                <a:tab pos="469900" algn="l"/>
              </a:tabLst>
            </a:pP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24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adverse</a:t>
            </a:r>
            <a:r>
              <a:rPr sz="2400" spc="-1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lvl="1" indent="-228600">
              <a:lnSpc>
                <a:spcPct val="100000"/>
              </a:lnSpc>
              <a:spcBef>
                <a:spcPts val="310"/>
              </a:spcBef>
              <a:buChar char="▪"/>
              <a:tabLst>
                <a:tab pos="469900" algn="l"/>
              </a:tabLst>
            </a:pPr>
            <a:r>
              <a:rPr sz="2400" spc="-9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Genotype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dosing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lvl="1" indent="-228600">
              <a:lnSpc>
                <a:spcPct val="100000"/>
              </a:lnSpc>
              <a:spcBef>
                <a:spcPts val="315"/>
              </a:spcBef>
              <a:buChar char="▪"/>
              <a:tabLst>
                <a:tab pos="469900" algn="l"/>
              </a:tabLst>
            </a:pP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Mechanisms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sz="2400" spc="-1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lvl="1" indent="-228600">
              <a:lnSpc>
                <a:spcPct val="100000"/>
              </a:lnSpc>
              <a:spcBef>
                <a:spcPts val="310"/>
              </a:spcBef>
              <a:buChar char="▪"/>
              <a:tabLst>
                <a:tab pos="469900" algn="l"/>
              </a:tabLst>
            </a:pP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Polymorphic drug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disposition</a:t>
            </a:r>
            <a:r>
              <a:rPr sz="2400" spc="-2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marR="5080" lvl="1" indent="-228600">
              <a:lnSpc>
                <a:spcPts val="2590"/>
              </a:lnSpc>
              <a:spcBef>
                <a:spcPts val="640"/>
              </a:spcBef>
              <a:buChar char="▪"/>
              <a:tabLst>
                <a:tab pos="469900" algn="l"/>
                <a:tab pos="2528570" algn="l"/>
                <a:tab pos="4574540" algn="l"/>
                <a:tab pos="7336155" algn="l"/>
              </a:tabLst>
            </a:pPr>
            <a:r>
              <a:rPr sz="24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Precau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tio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400" spc="-9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400" spc="-2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spc="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actions,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traindic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4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sz="2400" spc="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4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ns,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pati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400" spc="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 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3" y="434085"/>
            <a:ext cx="100755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5" dirty="0"/>
              <a:t>PHASES </a:t>
            </a:r>
            <a:r>
              <a:rPr spc="-430" dirty="0"/>
              <a:t>OF </a:t>
            </a:r>
            <a:r>
              <a:rPr spc="-380" dirty="0"/>
              <a:t>EVALUATION </a:t>
            </a:r>
            <a:r>
              <a:rPr spc="-430" dirty="0"/>
              <a:t>OF</a:t>
            </a:r>
            <a:r>
              <a:rPr spc="-480" dirty="0"/>
              <a:t> </a:t>
            </a:r>
            <a:r>
              <a:rPr spc="-260" dirty="0"/>
              <a:t>BIOMARKER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472565"/>
            <a:ext cx="12036425" cy="51983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▪"/>
              <a:tabLst>
                <a:tab pos="241300" algn="l"/>
              </a:tabLst>
            </a:pPr>
            <a:r>
              <a:rPr sz="2400" spc="-1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identiﬁcation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proceed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</a:t>
            </a:r>
            <a:r>
              <a:rPr sz="2400" spc="-2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manner.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har char="▪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▪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5080" indent="-228600" algn="just">
              <a:lnSpc>
                <a:spcPts val="2590"/>
              </a:lnSpc>
              <a:buChar char="▪"/>
              <a:tabLst>
                <a:tab pos="241300" algn="l"/>
              </a:tabLst>
            </a:pP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spc="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2002,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</a:t>
            </a:r>
            <a:r>
              <a:rPr sz="2400" spc="-10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Cancer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Institute’s 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‘Early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Detection </a:t>
            </a:r>
            <a:r>
              <a:rPr sz="2400" spc="-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Network’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developed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 </a:t>
            </a:r>
            <a:r>
              <a:rPr sz="24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ﬁve-phase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discovery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19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har char="▪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▪"/>
            </a:pPr>
            <a:endParaRPr sz="26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8255" indent="-228600" algn="just">
              <a:lnSpc>
                <a:spcPct val="90000"/>
              </a:lnSpc>
              <a:spcBef>
                <a:spcPts val="5"/>
              </a:spcBef>
              <a:buChar char="▪"/>
              <a:tabLst>
                <a:tab pos="241300" algn="l"/>
              </a:tabLst>
            </a:pP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spc="-8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</a:t>
            </a:r>
            <a:r>
              <a:rPr sz="2400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identified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markers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prioritized 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sz="2400" spc="5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 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diagnostic/prognostic/therapeutic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 </a:t>
            </a:r>
            <a:r>
              <a:rPr sz="2400" spc="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suggest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evolution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routine 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har char="▪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▪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8255" indent="-228600" algn="just">
              <a:lnSpc>
                <a:spcPts val="2590"/>
              </a:lnSpc>
              <a:buChar char="▪"/>
              <a:tabLst>
                <a:tab pos="241300" algn="l"/>
              </a:tabLst>
            </a:pPr>
            <a:r>
              <a:rPr sz="2400" spc="-9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</a:t>
            </a:r>
            <a:r>
              <a:rPr sz="2400" spc="7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involves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establishing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sz="2400" spc="-9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assay </a:t>
            </a:r>
            <a:r>
              <a:rPr sz="24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intended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</a:t>
            </a:r>
            <a:r>
              <a:rPr sz="24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use. </a:t>
            </a:r>
            <a:r>
              <a:rPr sz="2400" spc="-1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assays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validated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reproducibility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shown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portable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among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sz="2400" spc="-40" dirty="0">
                <a:solidFill>
                  <a:srgbClr val="404040"/>
                </a:solidFill>
                <a:latin typeface="DejaVu Sans"/>
                <a:cs typeface="DejaVu Sans"/>
              </a:rPr>
              <a:t>ﬀ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erent</a:t>
            </a:r>
            <a:r>
              <a:rPr sz="2400" spc="-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laboratories.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1544573"/>
            <a:ext cx="12035790" cy="403507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6350" indent="-228600" algn="just">
              <a:lnSpc>
                <a:spcPts val="2590"/>
              </a:lnSpc>
              <a:spcBef>
                <a:spcPts val="425"/>
              </a:spcBef>
              <a:buChar char="▪"/>
              <a:tabLst>
                <a:tab pos="241300" algn="l"/>
              </a:tabLst>
            </a:pP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</a:t>
            </a:r>
            <a:r>
              <a:rPr sz="2400" spc="-8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</a:t>
            </a:r>
            <a:r>
              <a:rPr sz="2400" spc="-4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investigator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evaluates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speciﬁcity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detection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diseases </a:t>
            </a:r>
            <a:r>
              <a:rPr sz="2400" spc="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sz="2400" spc="-9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yet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detected</a:t>
            </a:r>
            <a:r>
              <a:rPr sz="2400" spc="-29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clinically.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har char="▪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▪"/>
            </a:pPr>
            <a:endParaRPr sz="26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5080" indent="-228600" algn="just">
              <a:lnSpc>
                <a:spcPts val="2590"/>
              </a:lnSpc>
              <a:spcBef>
                <a:spcPts val="5"/>
              </a:spcBef>
              <a:buChar char="▪"/>
              <a:tabLst>
                <a:tab pos="241300" algn="l"/>
              </a:tabLst>
            </a:pPr>
            <a:r>
              <a:rPr sz="2400" spc="-9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</a:t>
            </a:r>
            <a:r>
              <a:rPr sz="2400" spc="-17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evaluates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speciﬁcity </a:t>
            </a:r>
            <a:r>
              <a:rPr sz="24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test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prospective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cohort. </a:t>
            </a:r>
            <a:r>
              <a:rPr sz="24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investigator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the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 referral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 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tested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extent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characteristics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sz="2400" spc="-2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detected.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har char="▪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▪"/>
            </a:pPr>
            <a:endParaRPr sz="26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6985" indent="-228600" algn="just">
              <a:lnSpc>
                <a:spcPts val="2590"/>
              </a:lnSpc>
              <a:buChar char="▪"/>
              <a:tabLst>
                <a:tab pos="241300" algn="l"/>
              </a:tabLst>
            </a:pPr>
            <a:r>
              <a:rPr sz="2400" spc="-9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</a:t>
            </a:r>
            <a:r>
              <a:rPr sz="2400" spc="-30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evaluates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beneﬁts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risks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 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screened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population.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434085"/>
            <a:ext cx="924103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0" dirty="0"/>
              <a:t>BIOMARKERS </a:t>
            </a:r>
            <a:r>
              <a:rPr spc="-150" dirty="0"/>
              <a:t>IN </a:t>
            </a:r>
            <a:r>
              <a:rPr spc="-315" dirty="0"/>
              <a:t>PHASE </a:t>
            </a:r>
            <a:r>
              <a:rPr spc="-45" dirty="0"/>
              <a:t>I</a:t>
            </a:r>
            <a:r>
              <a:rPr spc="245" dirty="0"/>
              <a:t> </a:t>
            </a:r>
            <a:r>
              <a:rPr spc="-265" dirty="0"/>
              <a:t>TRIALS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544573"/>
            <a:ext cx="12036425" cy="51969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715" indent="-228600" algn="just">
              <a:lnSpc>
                <a:spcPts val="2590"/>
              </a:lnSpc>
              <a:spcBef>
                <a:spcPts val="425"/>
              </a:spcBef>
              <a:buChar char="▪"/>
              <a:tabLst>
                <a:tab pos="241300" algn="l"/>
              </a:tabLst>
            </a:pP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studies,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pharmacodynamic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400" spc="5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</a:t>
            </a:r>
            <a:r>
              <a:rPr sz="24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 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assumptions </a:t>
            </a:r>
            <a:r>
              <a:rPr sz="2400" spc="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modulation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markers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proof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inhibition 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selection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</a:t>
            </a:r>
            <a:r>
              <a:rPr sz="2400" spc="-3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Arial"/>
              <a:buChar char="▪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404040"/>
              </a:buClr>
              <a:buFont typeface="Arial"/>
              <a:buChar char="▪"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buChar char="▪"/>
              <a:tabLst>
                <a:tab pos="241300" algn="l"/>
              </a:tabLst>
            </a:pPr>
            <a:r>
              <a:rPr sz="2400" spc="-1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almost 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 </a:t>
            </a:r>
            <a:r>
              <a:rPr sz="2400" spc="-3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exploratory</a:t>
            </a:r>
            <a:r>
              <a:rPr sz="2400" spc="-1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Arial"/>
              <a:buChar char="▪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404040"/>
              </a:buClr>
              <a:buFont typeface="Arial"/>
              <a:buChar char="▪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5080" indent="-228600" algn="just">
              <a:lnSpc>
                <a:spcPts val="2590"/>
              </a:lnSpc>
              <a:buChar char="▪"/>
              <a:tabLst>
                <a:tab pos="241300" algn="l"/>
              </a:tabLst>
            </a:pPr>
            <a:r>
              <a:rPr sz="2400" spc="-1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pharmacodynamic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marker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studies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trials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  </a:t>
            </a:r>
            <a:r>
              <a:rPr sz="2400" spc="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agent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reaches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modulates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putative</a:t>
            </a:r>
            <a:r>
              <a:rPr sz="2400" spc="-3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Arial"/>
              <a:buChar char="▪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404040"/>
              </a:buClr>
              <a:buFont typeface="Arial"/>
              <a:buChar char="▪"/>
            </a:pPr>
            <a:endParaRPr sz="26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12065" indent="-228600" algn="just">
              <a:lnSpc>
                <a:spcPts val="2590"/>
              </a:lnSpc>
              <a:buChar char="▪"/>
              <a:tabLst>
                <a:tab pos="241300" algn="l"/>
              </a:tabLst>
            </a:pPr>
            <a:r>
              <a:rPr sz="2400" spc="-1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studies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conducted </a:t>
            </a:r>
            <a:r>
              <a:rPr sz="2400" spc="-1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</a:t>
            </a:r>
            <a:r>
              <a:rPr sz="24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samples </a:t>
            </a:r>
            <a:r>
              <a:rPr sz="2400" spc="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and/or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images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obtained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treatment,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sz="2400" spc="-10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untreated</a:t>
            </a:r>
            <a:r>
              <a:rPr sz="2400" spc="-2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3" y="434085"/>
            <a:ext cx="900133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0" dirty="0"/>
              <a:t>BIOMARKERS </a:t>
            </a:r>
            <a:r>
              <a:rPr spc="-150" dirty="0"/>
              <a:t>IN </a:t>
            </a:r>
            <a:r>
              <a:rPr spc="-315" dirty="0"/>
              <a:t>PHASE </a:t>
            </a:r>
            <a:r>
              <a:rPr spc="-40" dirty="0"/>
              <a:t>II</a:t>
            </a:r>
            <a:r>
              <a:rPr spc="229" dirty="0"/>
              <a:t> </a:t>
            </a:r>
            <a:r>
              <a:rPr spc="-265" dirty="0"/>
              <a:t>TRIALS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416297"/>
            <a:ext cx="12035155" cy="409855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80"/>
              </a:spcBef>
              <a:buChar char="▪"/>
              <a:tabLst>
                <a:tab pos="241300" algn="l"/>
              </a:tabLst>
            </a:pPr>
            <a:r>
              <a:rPr sz="28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800" spc="-7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</a:t>
            </a:r>
            <a:r>
              <a:rPr sz="2800" spc="-3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 </a:t>
            </a:r>
            <a:r>
              <a:rPr sz="2800" spc="1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trials </a:t>
            </a:r>
            <a:r>
              <a:rPr sz="28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 </a:t>
            </a:r>
            <a:r>
              <a:rPr sz="28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sz="28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sz="2800" spc="-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sz="2800" spc="-3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to: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marR="5080" lvl="1" indent="-228600" algn="just">
              <a:lnSpc>
                <a:spcPts val="2590"/>
              </a:lnSpc>
              <a:spcBef>
                <a:spcPts val="655"/>
              </a:spcBef>
              <a:buChar char="▪"/>
              <a:tabLst>
                <a:tab pos="469900" algn="l"/>
              </a:tabLst>
            </a:pP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</a:t>
            </a:r>
            <a:r>
              <a:rPr sz="2400" spc="5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agent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modulates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putative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pathway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pharmacodynamic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assessment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400" spc="-2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setting.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404040"/>
              </a:buClr>
              <a:buFont typeface="Arial"/>
              <a:buChar char="▪"/>
            </a:pP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lvl="1" indent="-228600">
              <a:lnSpc>
                <a:spcPct val="100000"/>
              </a:lnSpc>
              <a:buChar char="▪"/>
              <a:tabLst>
                <a:tab pos="469900" algn="l"/>
              </a:tabLst>
            </a:pP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association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biomarker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sz="2400" spc="-2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404040"/>
              </a:buClr>
              <a:buFont typeface="Arial"/>
              <a:buChar char="▪"/>
            </a:pP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lvl="1" indent="-228600">
              <a:lnSpc>
                <a:spcPct val="100000"/>
              </a:lnSpc>
              <a:buChar char="▪"/>
              <a:tabLst>
                <a:tab pos="469900" algn="l"/>
              </a:tabLst>
            </a:pP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Determine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 eligibility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(for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example, </a:t>
            </a:r>
            <a:r>
              <a:rPr sz="2400" spc="-1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HER2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trastuzumab</a:t>
            </a:r>
            <a:r>
              <a:rPr sz="2400" spc="-2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trials).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404040"/>
              </a:buClr>
              <a:buFont typeface="Arial"/>
              <a:buChar char="▪"/>
            </a:pPr>
            <a:endParaRPr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marR="5080" lvl="1" indent="-228600" algn="just">
              <a:lnSpc>
                <a:spcPts val="2590"/>
              </a:lnSpc>
              <a:buChar char="▪"/>
              <a:tabLst>
                <a:tab pos="469900" algn="l"/>
              </a:tabLst>
            </a:pP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Determine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dose-response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 </a:t>
            </a:r>
            <a:r>
              <a:rPr sz="24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pharmacodynamic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marker </a:t>
            </a:r>
            <a:r>
              <a:rPr sz="24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across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 narrow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cohorts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(generally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two)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homogenous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 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population.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434085"/>
            <a:ext cx="830887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305" dirty="0">
                <a:uFill>
                  <a:solidFill>
                    <a:srgbClr val="FFFFFF"/>
                  </a:solidFill>
                </a:uFill>
              </a:rPr>
              <a:t>VALIDATION</a:t>
            </a:r>
            <a:r>
              <a:rPr spc="-305" dirty="0"/>
              <a:t> </a:t>
            </a:r>
            <a:r>
              <a:rPr spc="-430" dirty="0"/>
              <a:t>OF</a:t>
            </a:r>
            <a:r>
              <a:rPr spc="5" dirty="0"/>
              <a:t> </a:t>
            </a:r>
            <a:r>
              <a:rPr u="heavy" spc="-260" dirty="0">
                <a:uFill>
                  <a:solidFill>
                    <a:srgbClr val="FFFFFF"/>
                  </a:solidFill>
                </a:uFill>
              </a:rPr>
              <a:t>BIOMARKER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435430"/>
            <a:ext cx="12038330" cy="48002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595"/>
              </a:lnSpc>
              <a:spcBef>
                <a:spcPts val="100"/>
              </a:spcBef>
              <a:buChar char="▪"/>
              <a:tabLst>
                <a:tab pos="241300" algn="l"/>
              </a:tabLst>
            </a:pPr>
            <a:r>
              <a:rPr sz="2400" spc="-1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</a:t>
            </a:r>
            <a:r>
              <a:rPr sz="2400" spc="10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400" spc="1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</a:t>
            </a:r>
            <a:r>
              <a:rPr sz="2400" spc="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candidate</a:t>
            </a:r>
            <a:r>
              <a:rPr sz="2400" spc="114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sz="2400" spc="1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sz="2400" spc="9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selected</a:t>
            </a:r>
            <a:r>
              <a:rPr sz="2400" spc="114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2400" spc="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1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basis</a:t>
            </a:r>
            <a:r>
              <a:rPr sz="2400" spc="1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biological</a:t>
            </a:r>
            <a:r>
              <a:rPr sz="2400" spc="9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plausibility</a:t>
            </a:r>
            <a:r>
              <a:rPr sz="2400" spc="9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>
              <a:lnSpc>
                <a:spcPts val="2595"/>
              </a:lnSpc>
            </a:pP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feasibility,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validation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required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justify </a:t>
            </a:r>
            <a:r>
              <a:rPr sz="24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sz="2400" spc="-484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trial.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5080" indent="-228600" algn="just">
              <a:lnSpc>
                <a:spcPct val="80100"/>
              </a:lnSpc>
              <a:spcBef>
                <a:spcPts val="5"/>
              </a:spcBef>
              <a:buChar char="▪"/>
              <a:tabLst>
                <a:tab pos="241300" algn="l"/>
              </a:tabLst>
            </a:pP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Validation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begins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sz="2400" spc="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demonstration </a:t>
            </a:r>
            <a:r>
              <a:rPr sz="2400" spc="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spc="-1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</a:t>
            </a:r>
            <a:r>
              <a:rPr sz="2400" spc="-5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exists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marker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endpoint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interest,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followed </a:t>
            </a:r>
            <a:r>
              <a:rPr sz="2400" spc="-10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</a:t>
            </a:r>
            <a:r>
              <a:rPr sz="2400" spc="-3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</a:t>
            </a:r>
            <a:r>
              <a:rPr sz="2400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validation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sz="2400" spc="-3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Arial"/>
              <a:buChar char="▪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ts val="2595"/>
              </a:lnSpc>
              <a:spcBef>
                <a:spcPts val="2220"/>
              </a:spcBef>
              <a:buChar char="▪"/>
              <a:tabLst>
                <a:tab pos="241300" algn="l"/>
              </a:tabLst>
            </a:pPr>
            <a:r>
              <a:rPr sz="2400" spc="-1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 </a:t>
            </a:r>
            <a:r>
              <a:rPr sz="2400" spc="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markers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characterized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</a:t>
            </a:r>
            <a:r>
              <a:rPr sz="2400" spc="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studies,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reliable</a:t>
            </a:r>
            <a:r>
              <a:rPr sz="2400" spc="56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9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assay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>
              <a:lnSpc>
                <a:spcPts val="2595"/>
              </a:lnSpc>
            </a:pP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sz="24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defined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population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specified</a:t>
            </a:r>
            <a:r>
              <a:rPr sz="2400" spc="-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6350" indent="-228600" algn="just">
              <a:lnSpc>
                <a:spcPts val="2300"/>
              </a:lnSpc>
              <a:buChar char="▪"/>
              <a:tabLst>
                <a:tab pos="241300" algn="l"/>
              </a:tabLst>
            </a:pP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Ideally,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</a:t>
            </a:r>
            <a:r>
              <a:rPr sz="2400" spc="-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(+ve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sz="2400" spc="-1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-ve)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established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gold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 </a:t>
            </a:r>
            <a:r>
              <a:rPr sz="2400" spc="-9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assessor.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3" y="434085"/>
            <a:ext cx="782060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305" dirty="0">
                <a:uFill>
                  <a:solidFill>
                    <a:srgbClr val="FFFFFF"/>
                  </a:solidFill>
                </a:uFill>
              </a:rPr>
              <a:t>VALIDATION</a:t>
            </a:r>
            <a:r>
              <a:rPr spc="-305" dirty="0"/>
              <a:t> </a:t>
            </a:r>
            <a:r>
              <a:rPr spc="-430" dirty="0"/>
              <a:t>OF</a:t>
            </a:r>
            <a:r>
              <a:rPr spc="5" dirty="0"/>
              <a:t> </a:t>
            </a:r>
            <a:r>
              <a:rPr u="heavy" spc="-260" dirty="0">
                <a:uFill>
                  <a:solidFill>
                    <a:srgbClr val="FFFFFF"/>
                  </a:solidFill>
                </a:uFill>
              </a:rPr>
              <a:t>BIOMARKER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472565"/>
            <a:ext cx="12036425" cy="443416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6985" indent="-228600" algn="just">
              <a:lnSpc>
                <a:spcPts val="2590"/>
              </a:lnSpc>
              <a:spcBef>
                <a:spcPts val="425"/>
              </a:spcBef>
              <a:buChar char="▪"/>
              <a:tabLst>
                <a:tab pos="241300" algn="l"/>
              </a:tabLst>
            </a:pPr>
            <a:r>
              <a:rPr sz="2400" spc="-1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validation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impossible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truly 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novel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targets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treatment. </a:t>
            </a:r>
            <a:r>
              <a:rPr sz="2400" spc="-1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So, 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novel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targets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 </a:t>
            </a:r>
            <a:r>
              <a:rPr sz="2400" spc="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validated</a:t>
            </a:r>
            <a:r>
              <a:rPr sz="2400" spc="-2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sz="2400" spc="-2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candidate.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marR="5080" lvl="1" indent="-228600" algn="just">
              <a:lnSpc>
                <a:spcPct val="90100"/>
              </a:lnSpc>
              <a:spcBef>
                <a:spcPts val="575"/>
              </a:spcBef>
              <a:buChar char="▪"/>
              <a:tabLst>
                <a:tab pos="469900" algn="l"/>
              </a:tabLst>
            </a:pPr>
            <a:r>
              <a:rPr sz="2200" spc="-1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Ex:- </a:t>
            </a:r>
            <a:r>
              <a:rPr sz="2200" spc="-145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battery </a:t>
            </a:r>
            <a:r>
              <a:rPr sz="2200" spc="1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cognition markers </a:t>
            </a:r>
            <a:r>
              <a:rPr sz="2200" spc="-30" dirty="0">
                <a:latin typeface="Calibri" panose="020F0502020204030204" pitchFamily="34" charset="0"/>
                <a:cs typeface="Calibri" panose="020F0502020204030204" pitchFamily="34" charset="0"/>
              </a:rPr>
              <a:t>validated </a:t>
            </a:r>
            <a:r>
              <a:rPr sz="2200" spc="10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35" dirty="0">
                <a:latin typeface="Calibri" panose="020F0502020204030204" pitchFamily="34" charset="0"/>
                <a:cs typeface="Calibri" panose="020F0502020204030204" pitchFamily="34" charset="0"/>
              </a:rPr>
              <a:t>scopolamine </a:t>
            </a:r>
            <a:r>
              <a:rPr sz="2200" spc="-60" dirty="0">
                <a:latin typeface="Calibri" panose="020F0502020204030204" pitchFamily="34" charset="0"/>
                <a:cs typeface="Calibri" panose="020F0502020204030204" pitchFamily="34" charset="0"/>
              </a:rPr>
              <a:t>were </a:t>
            </a:r>
            <a:r>
              <a:rPr sz="2200" spc="-65" dirty="0">
                <a:latin typeface="Calibri" panose="020F0502020204030204" pitchFamily="34" charset="0"/>
                <a:cs typeface="Calibri" panose="020F0502020204030204" pitchFamily="34" charset="0"/>
              </a:rPr>
              <a:t>used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confirm </a:t>
            </a:r>
            <a:r>
              <a:rPr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the  </a:t>
            </a:r>
            <a:r>
              <a:rPr sz="2200" spc="-25" dirty="0">
                <a:latin typeface="Calibri" panose="020F0502020204030204" pitchFamily="34" charset="0"/>
                <a:cs typeface="Calibri" panose="020F0502020204030204" pitchFamily="34" charset="0"/>
              </a:rPr>
              <a:t>pharmacological </a:t>
            </a:r>
            <a:r>
              <a:rPr sz="2200" spc="5" dirty="0">
                <a:latin typeface="Calibri" panose="020F0502020204030204" pitchFamily="34" charset="0"/>
                <a:cs typeface="Calibri" panose="020F0502020204030204" pitchFamily="34" charset="0"/>
              </a:rPr>
              <a:t>effect </a:t>
            </a:r>
            <a:r>
              <a:rPr sz="2200" spc="1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200" spc="-4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200" spc="-65" dirty="0">
                <a:latin typeface="Calibri" panose="020F0502020204030204" pitchFamily="34" charset="0"/>
                <a:cs typeface="Calibri" panose="020F0502020204030204" pitchFamily="34" charset="0"/>
              </a:rPr>
              <a:t>novel </a:t>
            </a:r>
            <a:r>
              <a:rPr sz="2200" spc="-30" dirty="0">
                <a:latin typeface="Calibri" panose="020F0502020204030204" pitchFamily="34" charset="0"/>
                <a:cs typeface="Calibri" panose="020F0502020204030204" pitchFamily="34" charset="0"/>
              </a:rPr>
              <a:t>agonist </a:t>
            </a:r>
            <a:r>
              <a:rPr sz="2200" spc="-25" dirty="0">
                <a:latin typeface="Calibri" panose="020F0502020204030204" pitchFamily="34" charset="0"/>
                <a:cs typeface="Calibri" panose="020F0502020204030204" pitchFamily="34" charset="0"/>
              </a:rPr>
              <a:t>directed against </a:t>
            </a:r>
            <a:r>
              <a:rPr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15" dirty="0">
                <a:latin typeface="Calibri" panose="020F0502020204030204" pitchFamily="34" charset="0"/>
                <a:cs typeface="Calibri" panose="020F0502020204030204" pitchFamily="34" charset="0"/>
              </a:rPr>
              <a:t>alfa </a:t>
            </a:r>
            <a:r>
              <a:rPr sz="2200" spc="65" dirty="0"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nicotinic </a:t>
            </a:r>
            <a:r>
              <a:rPr sz="2200" spc="-30" dirty="0">
                <a:latin typeface="Calibri" panose="020F0502020204030204" pitchFamily="34" charset="0"/>
                <a:cs typeface="Calibri" panose="020F0502020204030204" pitchFamily="34" charset="0"/>
              </a:rPr>
              <a:t>acetylcholine  </a:t>
            </a:r>
            <a:r>
              <a:rPr sz="2200" spc="-50" dirty="0">
                <a:latin typeface="Calibri" panose="020F0502020204030204" pitchFamily="34" charset="0"/>
                <a:cs typeface="Calibri" panose="020F0502020204030204" pitchFamily="34" charset="0"/>
              </a:rPr>
              <a:t>receptor</a:t>
            </a:r>
            <a:r>
              <a:rPr sz="22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8255" indent="-228600" algn="just">
              <a:lnSpc>
                <a:spcPts val="2590"/>
              </a:lnSpc>
              <a:spcBef>
                <a:spcPts val="1830"/>
              </a:spcBef>
              <a:buChar char="▪"/>
              <a:tabLst>
                <a:tab pos="241300" algn="l"/>
              </a:tabLst>
            </a:pPr>
            <a:r>
              <a:rPr sz="2400" spc="-1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 </a:t>
            </a:r>
            <a:r>
              <a:rPr sz="2400" spc="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(or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surrogate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endpoints)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</a:t>
            </a:r>
            <a:r>
              <a:rPr sz="2400" spc="-204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MOA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  </a:t>
            </a:r>
            <a:r>
              <a:rPr sz="2400" spc="114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pathophysiology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6350" indent="-228600" algn="just">
              <a:lnSpc>
                <a:spcPts val="2590"/>
              </a:lnSpc>
              <a:spcBef>
                <a:spcPts val="1805"/>
              </a:spcBef>
              <a:buChar char="▪"/>
              <a:tabLst>
                <a:tab pos="241300" algn="l"/>
              </a:tabLst>
            </a:pPr>
            <a:r>
              <a:rPr sz="2400" spc="-1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 </a:t>
            </a:r>
            <a:r>
              <a:rPr sz="24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 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 </a:t>
            </a:r>
            <a:r>
              <a:rPr sz="2400" spc="114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sz="2400" spc="-9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therapy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 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necessary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sz="2400" spc="-9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validation.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6350" indent="-228600" algn="just">
              <a:lnSpc>
                <a:spcPts val="2590"/>
              </a:lnSpc>
              <a:spcBef>
                <a:spcPts val="1805"/>
              </a:spcBef>
              <a:buChar char="▪"/>
              <a:tabLst>
                <a:tab pos="241300" algn="l"/>
              </a:tabLst>
            </a:pPr>
            <a:r>
              <a:rPr sz="2400" spc="-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Hence,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phase-3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claims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effectiveness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innovator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 is 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sufficient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validate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 </a:t>
            </a:r>
            <a:r>
              <a:rPr sz="2400" spc="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2400" spc="-229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434085"/>
            <a:ext cx="979144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355" dirty="0">
                <a:uFill>
                  <a:solidFill>
                    <a:srgbClr val="FFFFFF"/>
                  </a:solidFill>
                </a:uFill>
              </a:rPr>
              <a:t>FIT</a:t>
            </a:r>
            <a:r>
              <a:rPr spc="-355" dirty="0"/>
              <a:t>-FOR-</a:t>
            </a:r>
            <a:r>
              <a:rPr u="heavy" spc="-355" dirty="0">
                <a:uFill>
                  <a:solidFill>
                    <a:srgbClr val="FFFFFF"/>
                  </a:solidFill>
                </a:uFill>
              </a:rPr>
              <a:t>PURPOSE</a:t>
            </a:r>
            <a:r>
              <a:rPr spc="-355" dirty="0"/>
              <a:t> </a:t>
            </a:r>
            <a:r>
              <a:rPr spc="-340" dirty="0"/>
              <a:t>METHOD</a:t>
            </a:r>
            <a:r>
              <a:rPr spc="15" dirty="0"/>
              <a:t> </a:t>
            </a:r>
            <a:r>
              <a:rPr spc="-305" dirty="0"/>
              <a:t>VALIDATION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2048636"/>
            <a:ext cx="12037060" cy="3370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▪"/>
              <a:tabLst>
                <a:tab pos="241300" algn="l"/>
              </a:tabLst>
            </a:pP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Practical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validating</a:t>
            </a:r>
            <a:r>
              <a:rPr sz="2400" spc="-204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Arial"/>
              <a:buChar char="▪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404040"/>
              </a:buClr>
              <a:buFont typeface="Arial"/>
              <a:buChar char="▪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6985" indent="-228600">
              <a:lnSpc>
                <a:spcPts val="2590"/>
              </a:lnSpc>
              <a:buChar char="▪"/>
              <a:tabLst>
                <a:tab pos="241300" algn="l"/>
              </a:tabLst>
            </a:pP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Fit-for-purpose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validation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24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</a:t>
            </a:r>
            <a:r>
              <a:rPr sz="2400" spc="-10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conserving  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exploratory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stages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</a:t>
            </a:r>
            <a:r>
              <a:rPr sz="2400" spc="-2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characterization.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Arial"/>
              <a:buChar char="▪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404040"/>
              </a:buClr>
              <a:buFont typeface="Arial"/>
              <a:buChar char="▪"/>
            </a:pPr>
            <a:endParaRPr sz="26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5080" indent="-228600">
              <a:lnSpc>
                <a:spcPts val="2590"/>
              </a:lnSpc>
              <a:buChar char="▪"/>
              <a:tabLst>
                <a:tab pos="241300" algn="l"/>
                <a:tab pos="553085" algn="l"/>
                <a:tab pos="901065" algn="l"/>
                <a:tab pos="1663064" algn="l"/>
                <a:tab pos="2050414" algn="l"/>
                <a:tab pos="3287395" algn="l"/>
                <a:tab pos="4376420" algn="l"/>
                <a:tab pos="5368290" algn="l"/>
                <a:tab pos="5760085" algn="l"/>
                <a:tab pos="6316345" algn="l"/>
                <a:tab pos="7724775" algn="l"/>
                <a:tab pos="8863330" algn="l"/>
                <a:tab pos="10177145" algn="l"/>
              </a:tabLst>
            </a:pPr>
            <a:r>
              <a:rPr sz="2400" spc="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400" spc="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400" spc="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400" spc="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sz="2400" spc="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spc="-1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sz="24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alida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ion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400" spc="-9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ocess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luding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</a:t>
            </a:r>
            <a:r>
              <a:rPr sz="2400" spc="-229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sz="2400" spc="-1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sz="24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alida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ion, 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exploratory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validation,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in-study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  <a:r>
              <a:rPr sz="2400" spc="-2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validation.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F8ABB4-41F4-4F2C-B392-ED8440100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Cochrane</a:t>
            </a:r>
            <a:r>
              <a:rPr lang="cs-CZ" dirty="0"/>
              <a:t> </a:t>
            </a:r>
            <a:r>
              <a:rPr lang="cs-CZ" dirty="0" err="1"/>
              <a:t>collaboration</a:t>
            </a:r>
            <a:endParaRPr lang="cs-CZ" dirty="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F77E402-ECDA-4350-B421-FA9064A20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377" y="1596054"/>
            <a:ext cx="5111750" cy="516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000" b="1" dirty="0" err="1"/>
              <a:t>Cochrane</a:t>
            </a:r>
            <a:r>
              <a:rPr lang="cs-CZ" altLang="cs-CZ" sz="2000" b="1" dirty="0"/>
              <a:t> Database </a:t>
            </a:r>
            <a:r>
              <a:rPr lang="cs-CZ" altLang="cs-CZ" sz="2000" b="1" dirty="0" err="1"/>
              <a:t>of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Systematic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Reviews</a:t>
            </a:r>
            <a:r>
              <a:rPr lang="cs-CZ" altLang="cs-CZ" sz="2000" dirty="0"/>
              <a:t> (CDSR) obsahuje systematické přehledy (</a:t>
            </a:r>
            <a:r>
              <a:rPr lang="cs-CZ" altLang="cs-CZ" sz="2000" dirty="0" err="1"/>
              <a:t>systematic</a:t>
            </a:r>
            <a:r>
              <a:rPr lang="cs-CZ" altLang="cs-CZ" sz="2000" dirty="0"/>
              <a:t> </a:t>
            </a:r>
            <a:r>
              <a:rPr lang="cs-CZ" altLang="cs-CZ" sz="2000" dirty="0" err="1"/>
              <a:t>reviews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Cochrane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reviews</a:t>
            </a:r>
            <a:r>
              <a:rPr lang="cs-CZ" altLang="cs-CZ" sz="2000" dirty="0"/>
              <a:t>) o účinnosti zdravotní péče.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000" dirty="0"/>
              <a:t>Jedná se o metaanalýzy, ve kterých jsou shrnuty a statisticky zpracovány (re-analyzovány) výsledky z více studií. Metaanalýzy jsou připravovány a pravidelně aktualizovány členy mezinárodní sítě odborníků.</a:t>
            </a:r>
          </a:p>
        </p:txBody>
      </p:sp>
      <p:sp>
        <p:nvSpPr>
          <p:cNvPr id="12293" name="Obdélník 3">
            <a:extLst>
              <a:ext uri="{FF2B5EF4-FFF2-40B4-BE49-F238E27FC236}">
                <a16:creationId xmlns:a16="http://schemas.microsoft.com/office/drawing/2014/main" id="{1CEBEDC5-D275-451F-BF43-67734F68F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5516563"/>
            <a:ext cx="4572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100" b="0" dirty="0">
                <a:latin typeface="Calibri" panose="020F0502020204030204" pitchFamily="34" charset="0"/>
              </a:rPr>
              <a:t>Mulrow CD. Rationale for systematic reviews. BMJ. 1994 Sep 3; 309(6954):597–9.</a:t>
            </a:r>
            <a:endParaRPr lang="cs-CZ" altLang="cs-CZ" sz="1100" b="0" dirty="0">
              <a:latin typeface="Calibri" panose="020F0502020204030204" pitchFamily="34" charset="0"/>
            </a:endParaRPr>
          </a:p>
        </p:txBody>
      </p:sp>
      <p:sp>
        <p:nvSpPr>
          <p:cNvPr id="12294" name="Obdélník 4">
            <a:extLst>
              <a:ext uri="{FF2B5EF4-FFF2-40B4-BE49-F238E27FC236}">
                <a16:creationId xmlns:a16="http://schemas.microsoft.com/office/drawing/2014/main" id="{CDCD7EA6-5489-4456-9A3C-C45AF660B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4725988"/>
            <a:ext cx="272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0" dirty="0">
                <a:latin typeface="Calibri" panose="020F0502020204030204" pitchFamily="34" charset="0"/>
              </a:rPr>
              <a:t>http://www.cochrane.org/</a:t>
            </a:r>
          </a:p>
        </p:txBody>
      </p:sp>
      <p:pic>
        <p:nvPicPr>
          <p:cNvPr id="9218" name="Picture 2" descr="Cochrane | Trusted evidence. Informed decisions. Better health.">
            <a:extLst>
              <a:ext uri="{FF2B5EF4-FFF2-40B4-BE49-F238E27FC236}">
                <a16:creationId xmlns:a16="http://schemas.microsoft.com/office/drawing/2014/main" id="{38BA5F72-6988-48C7-BA7F-F21EF17B8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32" y="1305627"/>
            <a:ext cx="30765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434085"/>
            <a:ext cx="971154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355" dirty="0">
                <a:uFill>
                  <a:solidFill>
                    <a:srgbClr val="FFFFFF"/>
                  </a:solidFill>
                </a:uFill>
              </a:rPr>
              <a:t>FIT</a:t>
            </a:r>
            <a:r>
              <a:rPr spc="-355" dirty="0"/>
              <a:t>-FOR-</a:t>
            </a:r>
            <a:r>
              <a:rPr u="heavy" spc="-355" dirty="0">
                <a:uFill>
                  <a:solidFill>
                    <a:srgbClr val="FFFFFF"/>
                  </a:solidFill>
                </a:uFill>
              </a:rPr>
              <a:t>PURPOSE</a:t>
            </a:r>
            <a:r>
              <a:rPr spc="-355" dirty="0"/>
              <a:t> </a:t>
            </a:r>
            <a:r>
              <a:rPr spc="-340" dirty="0"/>
              <a:t>METHOD</a:t>
            </a:r>
            <a:r>
              <a:rPr spc="15" dirty="0"/>
              <a:t> </a:t>
            </a:r>
            <a:r>
              <a:rPr spc="-305" dirty="0"/>
              <a:t>VALIDATION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80541"/>
            <a:ext cx="10098405" cy="3940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06215">
              <a:lnSpc>
                <a:spcPct val="152500"/>
              </a:lnSpc>
              <a:spcBef>
                <a:spcPts val="100"/>
              </a:spcBef>
              <a:buChar char="▪"/>
              <a:tabLst>
                <a:tab pos="316865" algn="l"/>
                <a:tab pos="317500" algn="l"/>
              </a:tabLst>
            </a:pP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Practical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validating</a:t>
            </a:r>
            <a:r>
              <a:rPr sz="2400" spc="-2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biomarkers. </a:t>
            </a:r>
            <a:r>
              <a:rPr sz="2400" spc="-2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Fit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lvl="1" indent="-228600">
              <a:lnSpc>
                <a:spcPct val="100000"/>
              </a:lnSpc>
              <a:spcBef>
                <a:spcPts val="340"/>
              </a:spcBef>
              <a:buSzPct val="95454"/>
              <a:buFont typeface="Wingdings"/>
              <a:buChar char=""/>
              <a:tabLst>
                <a:tab pos="469900" algn="l"/>
              </a:tabLst>
            </a:pPr>
            <a:r>
              <a:rPr sz="22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 </a:t>
            </a:r>
            <a:r>
              <a:rPr sz="22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</a:t>
            </a:r>
            <a:r>
              <a:rPr sz="22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sz="22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reliable 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200" spc="-2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accurate.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400" spc="-7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lvl="1" indent="-228600">
              <a:lnSpc>
                <a:spcPct val="100000"/>
              </a:lnSpc>
              <a:spcBef>
                <a:spcPts val="350"/>
              </a:spcBef>
              <a:buSzPct val="95454"/>
              <a:buFont typeface="Wingdings"/>
              <a:buChar char=""/>
              <a:tabLst>
                <a:tab pos="469900" algn="l"/>
              </a:tabLst>
            </a:pPr>
            <a:r>
              <a:rPr sz="22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making </a:t>
            </a:r>
            <a:r>
              <a:rPr sz="22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</a:t>
            </a:r>
            <a:r>
              <a:rPr sz="22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sz="2200" spc="-19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spc="-7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Fit-for-Purpose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lvl="1" indent="-228600">
              <a:lnSpc>
                <a:spcPct val="100000"/>
              </a:lnSpc>
              <a:spcBef>
                <a:spcPts val="345"/>
              </a:spcBef>
              <a:buSzPct val="95454"/>
              <a:buFont typeface="Wingdings"/>
              <a:buChar char=""/>
              <a:tabLst>
                <a:tab pos="469900" algn="l"/>
              </a:tabLst>
            </a:pPr>
            <a:r>
              <a:rPr sz="22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Analytical </a:t>
            </a:r>
            <a:r>
              <a:rPr sz="22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validation </a:t>
            </a:r>
            <a:r>
              <a:rPr sz="22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requirements 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sz="22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 </a:t>
            </a:r>
            <a:r>
              <a:rPr sz="22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2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</a:t>
            </a:r>
            <a:r>
              <a:rPr sz="22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2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sz="2200" spc="-3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indent="-228600">
              <a:lnSpc>
                <a:spcPct val="100000"/>
              </a:lnSpc>
              <a:spcBef>
                <a:spcPts val="340"/>
              </a:spcBef>
              <a:buChar char="▪"/>
              <a:tabLst>
                <a:tab pos="469265" algn="l"/>
                <a:tab pos="469900" algn="l"/>
              </a:tabLst>
            </a:pPr>
            <a:r>
              <a:rPr sz="22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Consideration </a:t>
            </a:r>
            <a:r>
              <a:rPr sz="22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sz="22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sz="2200" spc="-1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8500" lvl="1" indent="-183515">
              <a:lnSpc>
                <a:spcPct val="100000"/>
              </a:lnSpc>
              <a:spcBef>
                <a:spcPts val="365"/>
              </a:spcBef>
              <a:buChar char="▪"/>
              <a:tabLst>
                <a:tab pos="698500" algn="l"/>
              </a:tabLst>
            </a:pPr>
            <a:r>
              <a:rPr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0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intended </a:t>
            </a:r>
            <a:r>
              <a:rPr sz="20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sz="20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0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 </a:t>
            </a:r>
            <a:r>
              <a:rPr sz="20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sz="2000" spc="-3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8500" lvl="1" indent="-183515">
              <a:lnSpc>
                <a:spcPct val="100000"/>
              </a:lnSpc>
              <a:spcBef>
                <a:spcPts val="360"/>
              </a:spcBef>
              <a:buChar char="▪"/>
              <a:tabLst>
                <a:tab pos="698500" algn="l"/>
              </a:tabLst>
            </a:pPr>
            <a:r>
              <a:rPr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0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regulatory </a:t>
            </a:r>
            <a:r>
              <a:rPr sz="20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requirements </a:t>
            </a:r>
            <a:r>
              <a:rPr sz="20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associated </a:t>
            </a:r>
            <a:r>
              <a:rPr sz="20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z="2000" spc="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sz="2000" spc="-3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2647" y="114489"/>
            <a:ext cx="10466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15" dirty="0"/>
              <a:t>DESIGN </a:t>
            </a:r>
            <a:r>
              <a:rPr spc="-340" dirty="0"/>
              <a:t>CONSIDERATIONS </a:t>
            </a:r>
            <a:r>
              <a:rPr spc="-409" dirty="0"/>
              <a:t>FOR </a:t>
            </a:r>
            <a:r>
              <a:rPr spc="-265" dirty="0"/>
              <a:t>BIOMARKER</a:t>
            </a:r>
            <a:r>
              <a:rPr spc="135" dirty="0"/>
              <a:t> </a:t>
            </a:r>
            <a:r>
              <a:rPr spc="-345" dirty="0"/>
              <a:t>STUDIES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416297"/>
            <a:ext cx="12035155" cy="416267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80"/>
              </a:spcBef>
              <a:buChar char="▪"/>
              <a:tabLst>
                <a:tab pos="241300" algn="l"/>
              </a:tabLst>
            </a:pPr>
            <a:r>
              <a:rPr sz="2800" spc="-1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8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choice </a:t>
            </a:r>
            <a:r>
              <a:rPr sz="28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8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sz="28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appropriate </a:t>
            </a:r>
            <a:r>
              <a:rPr sz="28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</a:t>
            </a:r>
            <a:r>
              <a:rPr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28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800" spc="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trial </a:t>
            </a:r>
            <a:r>
              <a:rPr sz="2800" spc="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</a:t>
            </a:r>
            <a:r>
              <a:rPr sz="28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largely </a:t>
            </a:r>
            <a:r>
              <a:rPr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</a:t>
            </a:r>
            <a:r>
              <a:rPr sz="2800" spc="-49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on: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3870" lvl="1" indent="-243204">
              <a:lnSpc>
                <a:spcPct val="100000"/>
              </a:lnSpc>
              <a:spcBef>
                <a:spcPts val="325"/>
              </a:spcBef>
              <a:buSzPct val="95833"/>
              <a:buFont typeface="Wingdings"/>
              <a:buChar char=""/>
              <a:tabLst>
                <a:tab pos="484505" algn="l"/>
              </a:tabLst>
            </a:pPr>
            <a:r>
              <a:rPr sz="2400" spc="-1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existing 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400" spc="-19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3870" lvl="1" indent="-243204">
              <a:lnSpc>
                <a:spcPct val="100000"/>
              </a:lnSpc>
              <a:spcBef>
                <a:spcPts val="315"/>
              </a:spcBef>
              <a:buSzPct val="95833"/>
              <a:buFont typeface="Wingdings"/>
              <a:buChar char=""/>
              <a:tabLst>
                <a:tab pos="484505" algn="l"/>
              </a:tabLst>
            </a:pPr>
            <a:r>
              <a:rPr sz="2400" spc="-1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nature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2400" spc="-1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drawn.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3870" lvl="1" indent="-243204">
              <a:lnSpc>
                <a:spcPct val="100000"/>
              </a:lnSpc>
              <a:spcBef>
                <a:spcPts val="310"/>
              </a:spcBef>
              <a:buSzPct val="95833"/>
              <a:buFont typeface="Wingdings"/>
              <a:buChar char=""/>
              <a:tabLst>
                <a:tab pos="484505" algn="l"/>
              </a:tabLst>
            </a:pPr>
            <a:r>
              <a:rPr sz="2400" spc="-1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desired </a:t>
            </a:r>
            <a:r>
              <a:rPr sz="2400" spc="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trial’s</a:t>
            </a:r>
            <a:r>
              <a:rPr sz="2400" spc="-3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3870" lvl="1" indent="-243204">
              <a:lnSpc>
                <a:spcPct val="100000"/>
              </a:lnSpc>
              <a:spcBef>
                <a:spcPts val="315"/>
              </a:spcBef>
              <a:buSzPct val="95833"/>
              <a:buFont typeface="Wingdings"/>
              <a:buChar char=""/>
              <a:tabLst>
                <a:tab pos="484505" algn="l"/>
              </a:tabLst>
            </a:pPr>
            <a:r>
              <a:rPr sz="2400" spc="-1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available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buClr>
                <a:srgbClr val="404040"/>
              </a:buClr>
              <a:buFont typeface="Wingdings"/>
              <a:buChar char="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404040"/>
              </a:buClr>
              <a:buFont typeface="Wingdings"/>
              <a:buChar char=""/>
            </a:pPr>
            <a:endParaRPr sz="3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5080" indent="-228600" algn="just">
              <a:lnSpc>
                <a:spcPts val="3030"/>
              </a:lnSpc>
              <a:buChar char="▪"/>
              <a:tabLst>
                <a:tab pos="241300" algn="l"/>
              </a:tabLst>
            </a:pPr>
            <a:r>
              <a:rPr sz="2800" spc="-1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2800" spc="-4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prognostic </a:t>
            </a:r>
            <a:r>
              <a:rPr sz="2800" spc="-2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</a:t>
            </a:r>
            <a:r>
              <a:rPr sz="28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28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</a:t>
            </a:r>
            <a:r>
              <a:rPr sz="28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offer </a:t>
            </a:r>
            <a:r>
              <a:rPr sz="28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</a:t>
            </a:r>
            <a:r>
              <a:rPr sz="28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sz="28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8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likely </a:t>
            </a:r>
            <a:r>
              <a:rPr sz="28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</a:t>
            </a:r>
            <a:r>
              <a:rPr sz="28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 </a:t>
            </a:r>
            <a:r>
              <a:rPr sz="28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 </a:t>
            </a:r>
            <a:r>
              <a:rPr sz="2800" spc="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sz="28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</a:t>
            </a:r>
            <a:r>
              <a:rPr sz="28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sz="28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</a:t>
            </a:r>
            <a:r>
              <a:rPr sz="28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8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 </a:t>
            </a:r>
            <a:r>
              <a:rPr sz="28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8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sz="28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individual, </a:t>
            </a:r>
            <a:r>
              <a:rPr sz="2800" spc="-4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retrospective  </a:t>
            </a:r>
            <a:r>
              <a:rPr sz="2800" spc="-3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studies</a:t>
            </a:r>
            <a:r>
              <a:rPr sz="2800" spc="-9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sz="2800" spc="-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sz="2800" spc="-9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3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sz="2800" spc="-9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6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well-</a:t>
            </a:r>
            <a:r>
              <a:rPr sz="2800" spc="-9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5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conducted</a:t>
            </a:r>
            <a:r>
              <a:rPr sz="2800" spc="-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sz="2800" spc="-9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trials</a:t>
            </a:r>
            <a:r>
              <a:rPr sz="2800" spc="-9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sz="28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28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sufficient.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087" y="140589"/>
            <a:ext cx="11437620" cy="5645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6350" indent="-287020" algn="just">
              <a:lnSpc>
                <a:spcPct val="100000"/>
              </a:lnSpc>
              <a:spcBef>
                <a:spcPts val="100"/>
              </a:spcBef>
              <a:buClr>
                <a:srgbClr val="404040"/>
              </a:buClr>
              <a:buFont typeface="Wingdings"/>
              <a:buChar char=""/>
              <a:tabLst>
                <a:tab pos="375920" algn="l"/>
              </a:tabLst>
            </a:pPr>
            <a:r>
              <a:rPr dirty="0"/>
              <a:t>	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predictive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biomarkers,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rigorous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standards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sz="2400" spc="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justify  their </a:t>
            </a:r>
            <a:r>
              <a:rPr sz="24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sz="2400" spc="-2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setting.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Wingdings"/>
              <a:buChar char="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404040"/>
              </a:buClr>
              <a:buFont typeface="Wingdings"/>
              <a:buChar char=""/>
            </a:pPr>
            <a:endParaRPr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085" marR="5080" indent="-287020" algn="just">
              <a:lnSpc>
                <a:spcPct val="100000"/>
              </a:lnSpc>
              <a:buClr>
                <a:srgbClr val="404040"/>
              </a:buClr>
              <a:buFont typeface="Wingdings"/>
              <a:buChar char=""/>
              <a:tabLst>
                <a:tab pos="375920" algn="l"/>
              </a:tabLst>
            </a:pPr>
            <a:r>
              <a:rPr dirty="0"/>
              <a:t>	</a:t>
            </a:r>
            <a:r>
              <a:rPr sz="24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predictive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seek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prospectively 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likely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400" spc="-9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favorable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response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targeted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therapies,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validation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 comparing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outcomes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</a:t>
            </a:r>
            <a:r>
              <a:rPr sz="2400" spc="-3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biomarker-positive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spc="-3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biomarker-negative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Wingdings"/>
              <a:buChar char="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404040"/>
              </a:buClr>
              <a:buFont typeface="Wingdings"/>
              <a:buChar char=""/>
            </a:pPr>
            <a:endParaRPr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400" spc="-1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Thus,</a:t>
            </a:r>
            <a:r>
              <a:rPr sz="2400" spc="1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prospective,</a:t>
            </a:r>
            <a:r>
              <a:rPr sz="2400" spc="1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randomized</a:t>
            </a:r>
            <a:r>
              <a:rPr sz="2400" spc="16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controlled</a:t>
            </a:r>
            <a:r>
              <a:rPr sz="2400" spc="16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trials</a:t>
            </a:r>
            <a:r>
              <a:rPr sz="2400" spc="15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1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(RCTs)</a:t>
            </a:r>
            <a:r>
              <a:rPr sz="2400" spc="16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remain</a:t>
            </a:r>
            <a:r>
              <a:rPr sz="2400" spc="1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1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</a:t>
            </a:r>
            <a:r>
              <a:rPr sz="2400" spc="1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r>
              <a:rPr sz="2400" spc="1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085">
              <a:lnSpc>
                <a:spcPct val="100000"/>
              </a:lnSpc>
            </a:pP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establishing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</a:t>
            </a:r>
            <a:r>
              <a:rPr sz="2400" spc="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utility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predictive</a:t>
            </a:r>
            <a:r>
              <a:rPr sz="2400" spc="-3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085" marR="5715" indent="-287020" algn="just">
              <a:lnSpc>
                <a:spcPct val="100000"/>
              </a:lnSpc>
              <a:buFont typeface="Wingdings"/>
              <a:buChar char=""/>
              <a:tabLst>
                <a:tab pos="299720" algn="l"/>
              </a:tabLst>
            </a:pPr>
            <a:r>
              <a:rPr sz="2400" spc="-1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Yet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traditional </a:t>
            </a:r>
            <a:r>
              <a:rPr sz="2400" spc="-2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RCTs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 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estimation </a:t>
            </a:r>
            <a:r>
              <a:rPr sz="24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</a:t>
            </a:r>
            <a:r>
              <a:rPr sz="24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population rather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marker-defined</a:t>
            </a:r>
            <a:r>
              <a:rPr sz="2400" spc="-3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subpopulations.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40589"/>
            <a:ext cx="12037060" cy="6014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7620" indent="-287020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720" algn="l"/>
              </a:tabLst>
            </a:pPr>
            <a:r>
              <a:rPr sz="2400" spc="-1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Thus,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 </a:t>
            </a:r>
            <a:r>
              <a:rPr sz="2400" spc="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trial 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designs </a:t>
            </a:r>
            <a:r>
              <a:rPr sz="24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 </a:t>
            </a:r>
            <a:r>
              <a:rPr sz="2400" spc="-3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adaptive </a:t>
            </a:r>
            <a:r>
              <a:rPr sz="2400" spc="-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</a:t>
            </a:r>
            <a:r>
              <a:rPr sz="2400" spc="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trials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considered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biomarker-based</a:t>
            </a:r>
            <a:r>
              <a:rPr sz="2400" spc="-254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therapies.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Wingdings"/>
              <a:buChar char="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404040"/>
              </a:buClr>
              <a:buFont typeface="Wingdings"/>
              <a:buChar char=""/>
            </a:pPr>
            <a:endParaRPr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085" marR="6350" indent="-287020" algn="just">
              <a:lnSpc>
                <a:spcPct val="100000"/>
              </a:lnSpc>
              <a:buFont typeface="Wingdings"/>
              <a:buChar char=""/>
              <a:tabLst>
                <a:tab pos="299720" algn="l"/>
              </a:tabLst>
            </a:pPr>
            <a:r>
              <a:rPr sz="2400" spc="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 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suggests </a:t>
            </a:r>
            <a:r>
              <a:rPr sz="2400" spc="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sz="2400" spc="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biomarker-positive 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subpopulation,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sz="2400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enrichment </a:t>
            </a:r>
            <a:r>
              <a:rPr sz="2400" spc="-5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</a:t>
            </a:r>
            <a:r>
              <a:rPr sz="2400" spc="-4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biomarker-positive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enrolled,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appropriate</a:t>
            </a:r>
            <a:r>
              <a:rPr sz="2400" spc="-1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choice.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Wingdings"/>
              <a:buChar char="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404040"/>
              </a:buClr>
              <a:buFont typeface="Wingdings"/>
              <a:buChar char=""/>
            </a:pPr>
            <a:endParaRPr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085" marR="6985" indent="-287020" algn="just">
              <a:lnSpc>
                <a:spcPct val="100000"/>
              </a:lnSpc>
              <a:buFont typeface="Wingdings"/>
              <a:buChar char=""/>
              <a:tabLst>
                <a:tab pos="299720" algn="l"/>
              </a:tabLst>
            </a:pPr>
            <a:r>
              <a:rPr sz="2400" spc="-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relatively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</a:t>
            </a:r>
            <a:r>
              <a:rPr sz="2400" spc="-9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sizes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demonstrate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 and efficacy, </a:t>
            </a:r>
            <a:r>
              <a:rPr sz="2400" spc="58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enrichment </a:t>
            </a:r>
            <a:r>
              <a:rPr sz="2400" spc="-2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strategies </a:t>
            </a:r>
            <a:r>
              <a:rPr sz="2400" spc="-4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</a:t>
            </a:r>
            <a:r>
              <a:rPr sz="2400" spc="-3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 </a:t>
            </a:r>
            <a:r>
              <a:rPr sz="2400" spc="3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trial</a:t>
            </a:r>
            <a:r>
              <a:rPr sz="2400" spc="-3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Wingdings"/>
              <a:buChar char="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404040"/>
              </a:buClr>
              <a:buFont typeface="Wingdings"/>
              <a:buChar char=""/>
            </a:pPr>
            <a:endParaRPr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"/>
              <a:tabLst>
                <a:tab pos="299720" algn="l"/>
              </a:tabLst>
            </a:pPr>
            <a:r>
              <a:rPr sz="2400" spc="-114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However,</a:t>
            </a:r>
            <a:r>
              <a:rPr sz="2400" spc="434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 designs 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 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2400" spc="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clinical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validity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effects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biomarker-negative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434085"/>
            <a:ext cx="4309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15" dirty="0"/>
              <a:t>ENRICHMENT</a:t>
            </a:r>
            <a:r>
              <a:rPr spc="-190" dirty="0"/>
              <a:t> </a:t>
            </a:r>
            <a:r>
              <a:rPr spc="-310" dirty="0"/>
              <a:t>DESIGN</a:t>
            </a:r>
          </a:p>
        </p:txBody>
      </p:sp>
      <p:sp>
        <p:nvSpPr>
          <p:cNvPr id="3" name="object 3"/>
          <p:cNvSpPr/>
          <p:nvPr/>
        </p:nvSpPr>
        <p:spPr>
          <a:xfrm>
            <a:off x="1066800" y="1557527"/>
            <a:ext cx="9997440" cy="5297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1688033"/>
            <a:ext cx="12035790" cy="4367606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5715" indent="-228600" algn="just">
              <a:lnSpc>
                <a:spcPct val="90000"/>
              </a:lnSpc>
              <a:spcBef>
                <a:spcPts val="390"/>
              </a:spcBef>
              <a:buClr>
                <a:srgbClr val="404040"/>
              </a:buClr>
              <a:buFont typeface="Arial"/>
              <a:buChar char="▪"/>
              <a:tabLst>
                <a:tab pos="317500" algn="l"/>
              </a:tabLst>
            </a:pPr>
            <a:r>
              <a:rPr dirty="0"/>
              <a:t>	</a:t>
            </a:r>
            <a:r>
              <a:rPr sz="2400" spc="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sufficient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reason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suggest </a:t>
            </a:r>
            <a:r>
              <a:rPr sz="2400" spc="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 </a:t>
            </a:r>
            <a:r>
              <a:rPr sz="2400" spc="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therapy </a:t>
            </a:r>
            <a:r>
              <a:rPr sz="2400" spc="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biomarker- positive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patients,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compelling 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enough 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 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efficacy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biomarker-negative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patients,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biomarker-stratified </a:t>
            </a:r>
            <a:r>
              <a:rPr sz="2400" spc="3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trial  </a:t>
            </a:r>
            <a:r>
              <a:rPr sz="2400" spc="-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  <a:r>
              <a:rPr sz="2400" spc="-8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2400" spc="-7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sz="2400" spc="-8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adaptive</a:t>
            </a:r>
            <a:r>
              <a:rPr sz="2400" spc="-9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enrichment</a:t>
            </a:r>
            <a:r>
              <a:rPr sz="2400" spc="-9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3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trial</a:t>
            </a:r>
            <a:r>
              <a:rPr sz="2400" spc="-8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  <a:r>
              <a:rPr sz="2400" spc="-8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4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sz="2400" spc="-9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2400" spc="-7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sz="2400" spc="-7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appropriate.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Arial"/>
              <a:buChar char="▪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04040"/>
              </a:buClr>
              <a:buFont typeface="Arial"/>
              <a:buChar char="▪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6350" indent="-228600" algn="just">
              <a:lnSpc>
                <a:spcPts val="2590"/>
              </a:lnSpc>
              <a:spcBef>
                <a:spcPts val="5"/>
              </a:spcBef>
              <a:buChar char="▪"/>
              <a:tabLst>
                <a:tab pos="241300" algn="l"/>
              </a:tabLst>
            </a:pP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biomarker-stratified </a:t>
            </a:r>
            <a:r>
              <a:rPr sz="2400" spc="3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trial </a:t>
            </a:r>
            <a:r>
              <a:rPr sz="2400" spc="-5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 </a:t>
            </a:r>
            <a:r>
              <a:rPr sz="2400" spc="-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assignment.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Arial"/>
              <a:buChar char="▪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404040"/>
              </a:buClr>
              <a:buFont typeface="Arial"/>
              <a:buChar char="▪"/>
            </a:pPr>
            <a:endParaRPr sz="26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5080" indent="-228600" algn="just">
              <a:lnSpc>
                <a:spcPts val="2590"/>
              </a:lnSpc>
              <a:buChar char="▪"/>
              <a:tabLst>
                <a:tab pos="241300" algn="l"/>
              </a:tabLst>
            </a:pP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3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adaptive </a:t>
            </a:r>
            <a:r>
              <a:rPr sz="2400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enrichment </a:t>
            </a:r>
            <a:r>
              <a:rPr sz="2400" spc="3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trial </a:t>
            </a:r>
            <a:r>
              <a:rPr sz="2400" spc="-5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enrollment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sz="2400" spc="-9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assignment.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27657" y="1809953"/>
            <a:ext cx="8684895" cy="275717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149860" indent="-241300">
              <a:lnSpc>
                <a:spcPts val="3030"/>
              </a:lnSpc>
              <a:spcBef>
                <a:spcPts val="475"/>
              </a:spcBef>
              <a:buFont typeface="Arial"/>
              <a:buChar char="▪"/>
              <a:tabLst>
                <a:tab pos="241300" algn="l"/>
              </a:tabLst>
            </a:pPr>
            <a:r>
              <a:rPr sz="2800" b="1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sz="2800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assigning </a:t>
            </a:r>
            <a:r>
              <a:rPr sz="2800" b="1" spc="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biomarker-positive </a:t>
            </a:r>
            <a:r>
              <a:rPr sz="2800" b="1" spc="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800" b="1" spc="204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sz="2800" b="1" spc="-1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  </a:t>
            </a:r>
            <a:r>
              <a:rPr sz="2800" b="1" spc="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</a:t>
            </a:r>
            <a:r>
              <a:rPr sz="2800" b="1" spc="1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800" b="1" spc="9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</a:t>
            </a:r>
            <a:r>
              <a:rPr sz="2800" b="1" spc="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 </a:t>
            </a:r>
            <a:r>
              <a:rPr sz="2800" b="1" spc="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800" b="1" spc="-39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5134" marR="357505" algn="ctr">
              <a:lnSpc>
                <a:spcPts val="3020"/>
              </a:lnSpc>
            </a:pPr>
            <a:r>
              <a:rPr sz="2800" b="1" spc="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groups, </a:t>
            </a:r>
            <a:r>
              <a:rPr sz="2800" b="1" spc="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800" b="1" spc="9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biomarker- </a:t>
            </a:r>
            <a:r>
              <a:rPr sz="2800" b="1" spc="9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stratified </a:t>
            </a:r>
            <a:r>
              <a:rPr sz="2800" b="1" spc="10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trial</a:t>
            </a:r>
            <a:r>
              <a:rPr sz="2800" b="1" spc="-3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 </a:t>
            </a:r>
            <a:r>
              <a:rPr sz="2800" b="1" spc="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 </a:t>
            </a:r>
            <a:r>
              <a:rPr sz="2800" b="1" spc="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sz="2800" b="1" spc="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</a:t>
            </a:r>
            <a:r>
              <a:rPr sz="2800" b="1" spc="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sz="2800" b="1" spc="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800" b="1" spc="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</a:t>
            </a:r>
            <a:r>
              <a:rPr sz="2800" b="1" spc="-32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16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3345" marR="5080" indent="-4445" algn="ctr">
              <a:lnSpc>
                <a:spcPct val="88800"/>
              </a:lnSpc>
              <a:spcBef>
                <a:spcPts val="80"/>
              </a:spcBef>
            </a:pPr>
            <a:r>
              <a:rPr sz="2800" b="1" spc="114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 </a:t>
            </a:r>
            <a:r>
              <a:rPr sz="2800" b="1" spc="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800" b="1" spc="9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</a:t>
            </a:r>
            <a:r>
              <a:rPr sz="2800" b="1" spc="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subpopulations, </a:t>
            </a:r>
            <a:r>
              <a:rPr sz="2800" b="1" spc="-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sz="2800" b="1" spc="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 </a:t>
            </a:r>
            <a:r>
              <a:rPr sz="2800" b="1" spc="-10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 </a:t>
            </a:r>
            <a:r>
              <a:rPr sz="2800" b="1" spc="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sz="2800" b="1" spc="9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definitive </a:t>
            </a:r>
            <a:r>
              <a:rPr sz="2800" b="1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 </a:t>
            </a:r>
            <a:r>
              <a:rPr sz="2800" b="1" spc="1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2800" b="1" spc="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</a:t>
            </a:r>
            <a:r>
              <a:rPr sz="2800" b="1" spc="114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utility</a:t>
            </a:r>
            <a:r>
              <a:rPr sz="2800" b="1" spc="-39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1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 </a:t>
            </a:r>
            <a:r>
              <a:rPr sz="2800" b="1" spc="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800" b="1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biomarker.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3" y="434085"/>
            <a:ext cx="990685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0" dirty="0"/>
              <a:t>BIOMARKERS </a:t>
            </a:r>
            <a:r>
              <a:rPr spc="-285" dirty="0"/>
              <a:t>AS </a:t>
            </a:r>
            <a:r>
              <a:rPr u="heavy" spc="-415" dirty="0">
                <a:uFill>
                  <a:solidFill>
                    <a:srgbClr val="FFFFFF"/>
                  </a:solidFill>
                </a:uFill>
              </a:rPr>
              <a:t>SURROGATE </a:t>
            </a:r>
            <a:r>
              <a:rPr u="heavy" spc="-300" dirty="0">
                <a:uFill>
                  <a:solidFill>
                    <a:srgbClr val="FFFFFF"/>
                  </a:solidFill>
                </a:uFill>
              </a:rPr>
              <a:t>ENDPOPINTS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80541"/>
            <a:ext cx="12035790" cy="5266826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610"/>
              </a:spcBef>
              <a:buChar char="▪"/>
              <a:tabLst>
                <a:tab pos="241300" algn="l"/>
              </a:tabLst>
            </a:pP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 </a:t>
            </a:r>
            <a:r>
              <a:rPr sz="24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surrogate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endpoints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challenging</a:t>
            </a:r>
            <a:r>
              <a:rPr sz="2400" spc="-2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1510"/>
              </a:spcBef>
              <a:buChar char="▪"/>
              <a:tabLst>
                <a:tab pos="241300" algn="l"/>
              </a:tabLst>
            </a:pPr>
            <a:r>
              <a:rPr sz="2400" spc="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sz="24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proposed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24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considered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surrogate,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sz="24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lvl="1" indent="-228600">
              <a:lnSpc>
                <a:spcPct val="100000"/>
              </a:lnSpc>
              <a:spcBef>
                <a:spcPts val="345"/>
              </a:spcBef>
              <a:buSzPct val="95454"/>
              <a:buFont typeface="Wingdings"/>
              <a:buChar char=""/>
              <a:tabLst>
                <a:tab pos="469900" algn="l"/>
              </a:tabLst>
            </a:pPr>
            <a:r>
              <a:rPr sz="22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 </a:t>
            </a:r>
            <a:r>
              <a:rPr sz="22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2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true </a:t>
            </a:r>
            <a:r>
              <a:rPr sz="22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</a:t>
            </a:r>
            <a:r>
              <a:rPr sz="22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 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200" spc="-3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marR="5715" lvl="1" indent="-228600">
              <a:lnSpc>
                <a:spcPts val="2380"/>
              </a:lnSpc>
              <a:spcBef>
                <a:spcPts val="635"/>
              </a:spcBef>
              <a:buSzPct val="95454"/>
              <a:buFont typeface="Wingdings"/>
              <a:buChar char=""/>
              <a:tabLst>
                <a:tab pos="469900" algn="l"/>
              </a:tabLst>
            </a:pPr>
            <a:r>
              <a:rPr sz="2200" spc="-1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 </a:t>
            </a:r>
            <a:r>
              <a:rPr sz="22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 </a:t>
            </a:r>
            <a:r>
              <a:rPr sz="22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sz="22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surrogate should </a:t>
            </a:r>
            <a:r>
              <a:rPr sz="22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capture </a:t>
            </a:r>
            <a:r>
              <a:rPr sz="22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 </a:t>
            </a:r>
            <a:r>
              <a:rPr sz="22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 </a:t>
            </a:r>
            <a:r>
              <a:rPr sz="22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treatment </a:t>
            </a:r>
            <a:r>
              <a:rPr sz="22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 </a:t>
            </a:r>
            <a:r>
              <a:rPr sz="22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endpoint.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1465"/>
              </a:spcBef>
              <a:buChar char="▪"/>
              <a:tabLst>
                <a:tab pos="241300" algn="l"/>
              </a:tabLst>
            </a:pP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criterion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relatively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to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demonstrate,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400" spc="-4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Arial"/>
              <a:buChar char="▪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404040"/>
              </a:buClr>
              <a:buFont typeface="Arial"/>
              <a:buChar char="▪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5080" indent="-228600" algn="just">
              <a:lnSpc>
                <a:spcPts val="2590"/>
              </a:lnSpc>
              <a:buChar char="▪"/>
              <a:tabLst>
                <a:tab pos="241300" algn="l"/>
              </a:tabLst>
            </a:pPr>
            <a:r>
              <a:rPr sz="2400" spc="-1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example,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although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</a:t>
            </a:r>
            <a:r>
              <a:rPr sz="2400" spc="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immunodeficiency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virus </a:t>
            </a:r>
            <a:r>
              <a:rPr sz="24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(HIV)-infected 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pregnant women </a:t>
            </a:r>
            <a:r>
              <a:rPr sz="2400" spc="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</a:t>
            </a:r>
            <a:r>
              <a:rPr sz="24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transmit 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infection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infants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strongly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 </a:t>
            </a:r>
            <a:r>
              <a:rPr sz="24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z="2400" spc="1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maternal </a:t>
            </a:r>
            <a:r>
              <a:rPr sz="2400" spc="-14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CD4 </a:t>
            </a:r>
            <a:r>
              <a:rPr sz="2400" spc="-4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counts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provision </a:t>
            </a:r>
            <a:r>
              <a:rPr sz="24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therapy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400" spc="-4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</a:t>
            </a:r>
            <a:r>
              <a:rPr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maternal </a:t>
            </a:r>
            <a:r>
              <a:rPr sz="2400" spc="-14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CD4 </a:t>
            </a:r>
            <a:r>
              <a:rPr sz="2400" spc="-4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counts 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been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transmission 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1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CD4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causal 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pathway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 </a:t>
            </a:r>
            <a:r>
              <a:rPr sz="24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 </a:t>
            </a:r>
            <a:r>
              <a:rPr sz="2400" spc="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responsible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2400" spc="-3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transmission.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434085"/>
            <a:ext cx="942746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60" dirty="0"/>
              <a:t>SOME </a:t>
            </a:r>
            <a:r>
              <a:rPr spc="-400" dirty="0"/>
              <a:t>CONCERNS </a:t>
            </a:r>
            <a:r>
              <a:rPr spc="-260" dirty="0"/>
              <a:t>WITH</a:t>
            </a:r>
            <a:r>
              <a:rPr spc="-120" dirty="0"/>
              <a:t> </a:t>
            </a:r>
            <a:r>
              <a:rPr u="heavy" spc="-170" dirty="0">
                <a:uFill>
                  <a:solidFill>
                    <a:srgbClr val="FFFFFF"/>
                  </a:solidFill>
                </a:uFill>
              </a:rPr>
              <a:t>BMS/SEPS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514" y="1683461"/>
            <a:ext cx="11837035" cy="3933769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1305560" indent="-228600">
              <a:lnSpc>
                <a:spcPts val="2810"/>
              </a:lnSpc>
              <a:spcBef>
                <a:spcPts val="455"/>
              </a:spcBef>
              <a:buChar char="▪"/>
              <a:tabLst>
                <a:tab pos="241300" algn="l"/>
              </a:tabLst>
            </a:pPr>
            <a:r>
              <a:rPr sz="2600" spc="-1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sz="26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600" spc="-2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 </a:t>
            </a:r>
            <a:r>
              <a:rPr sz="26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</a:t>
            </a:r>
            <a:r>
              <a:rPr sz="2600" spc="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sz="26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600" spc="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 </a:t>
            </a:r>
            <a:r>
              <a:rPr sz="26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 </a:t>
            </a:r>
            <a:r>
              <a:rPr sz="26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sz="26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mediated </a:t>
            </a:r>
            <a:r>
              <a:rPr sz="2600" spc="-1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sz="26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600" spc="-50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pathway  represented </a:t>
            </a:r>
            <a:r>
              <a:rPr sz="2600" spc="-1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sz="26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600" spc="-2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SEP. </a:t>
            </a:r>
            <a:r>
              <a:rPr sz="2600" spc="-1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However, </a:t>
            </a:r>
            <a:r>
              <a:rPr sz="2600" spc="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</a:t>
            </a:r>
            <a:r>
              <a:rPr sz="26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pathways </a:t>
            </a:r>
            <a:r>
              <a:rPr sz="26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sz="2600" spc="-509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exist.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Arial"/>
              <a:buChar char="▪"/>
            </a:pPr>
            <a:endParaRPr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04040"/>
              </a:buClr>
              <a:buFont typeface="Arial"/>
              <a:buChar char="▪"/>
            </a:pPr>
            <a:endParaRPr sz="23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ts val="2965"/>
              </a:lnSpc>
              <a:buChar char="▪"/>
              <a:tabLst>
                <a:tab pos="241300" algn="l"/>
              </a:tabLst>
            </a:pPr>
            <a:r>
              <a:rPr sz="2600" spc="-2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 </a:t>
            </a:r>
            <a:r>
              <a:rPr sz="26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</a:t>
            </a:r>
            <a:r>
              <a:rPr sz="26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sz="26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influenced </a:t>
            </a:r>
            <a:r>
              <a:rPr sz="2600" spc="-1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sz="26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physiological </a:t>
            </a:r>
            <a:r>
              <a:rPr sz="26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sz="26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pathological </a:t>
            </a:r>
            <a:r>
              <a:rPr sz="26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properties </a:t>
            </a:r>
            <a:r>
              <a:rPr sz="26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6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600" spc="-2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outcome,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>
              <a:lnSpc>
                <a:spcPts val="2965"/>
              </a:lnSpc>
            </a:pPr>
            <a:r>
              <a:rPr sz="2600" spc="-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sz="26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</a:t>
            </a:r>
            <a:r>
              <a:rPr sz="26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z="26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inherited </a:t>
            </a:r>
            <a:r>
              <a:rPr sz="2600" spc="-3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QT</a:t>
            </a:r>
            <a:r>
              <a:rPr sz="2600" spc="-3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abnormalities.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430530" indent="-228600">
              <a:lnSpc>
                <a:spcPts val="2810"/>
              </a:lnSpc>
              <a:buChar char="▪"/>
              <a:tabLst>
                <a:tab pos="241300" algn="l"/>
              </a:tabLst>
            </a:pPr>
            <a:r>
              <a:rPr sz="2600" spc="-2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 </a:t>
            </a:r>
            <a:r>
              <a:rPr sz="26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</a:t>
            </a:r>
            <a:r>
              <a:rPr sz="26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 </a:t>
            </a:r>
            <a:r>
              <a:rPr sz="26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sz="26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</a:t>
            </a:r>
            <a:r>
              <a:rPr sz="26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aspect </a:t>
            </a:r>
            <a:r>
              <a:rPr sz="26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(i.e., </a:t>
            </a:r>
            <a:r>
              <a:rPr sz="26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</a:t>
            </a:r>
            <a:r>
              <a:rPr sz="26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benefit) </a:t>
            </a:r>
            <a:r>
              <a:rPr sz="26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</a:t>
            </a:r>
            <a:r>
              <a:rPr sz="26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ignoring </a:t>
            </a:r>
            <a:r>
              <a:rPr sz="26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sz="2600" spc="-3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  </a:t>
            </a:r>
            <a:r>
              <a:rPr sz="26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(i.e., </a:t>
            </a:r>
            <a:r>
              <a:rPr sz="26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adverse </a:t>
            </a:r>
            <a:r>
              <a:rPr sz="26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reactions).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>
            <a:extLst>
              <a:ext uri="{FF2B5EF4-FFF2-40B4-BE49-F238E27FC236}">
                <a16:creationId xmlns:a16="http://schemas.microsoft.com/office/drawing/2014/main" id="{8C41F2DD-1CE7-43AC-A427-170691F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758" y="120653"/>
            <a:ext cx="85693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Cíl klinických studií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8C336E2-7AB8-4F95-ADF4-0228D9BF57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8213" y="1052514"/>
            <a:ext cx="8208962" cy="3095625"/>
          </a:xfrm>
          <a:noFill/>
        </p:spPr>
        <p:txBody>
          <a:bodyPr/>
          <a:lstStyle/>
          <a:p>
            <a:pPr marL="269875" indent="-269875">
              <a:buClr>
                <a:schemeClr val="tx1"/>
              </a:buClr>
              <a:buSzTx/>
            </a:pPr>
            <a:r>
              <a:rPr lang="cs-CZ" altLang="cs-CZ" sz="1800" dirty="0"/>
              <a:t>Primární cíl:</a:t>
            </a:r>
          </a:p>
          <a:p>
            <a:pPr marL="269875" indent="-269875">
              <a:buClr>
                <a:schemeClr val="tx1"/>
              </a:buClr>
              <a:buSzTx/>
              <a:buFont typeface="Wingdings" panose="05000000000000000000" pitchFamily="2" charset="2"/>
              <a:buChar char="Ø"/>
            </a:pPr>
            <a:r>
              <a:rPr lang="cs-CZ" altLang="cs-CZ" sz="1800" dirty="0"/>
              <a:t>Ověření </a:t>
            </a:r>
            <a:r>
              <a:rPr lang="cs-CZ" altLang="cs-CZ" sz="1800" dirty="0">
                <a:latin typeface="Arial Black" panose="020B0A04020102020204" pitchFamily="34" charset="0"/>
              </a:rPr>
              <a:t>účinnosti</a:t>
            </a:r>
            <a:r>
              <a:rPr lang="cs-CZ" altLang="cs-CZ" sz="1800" dirty="0"/>
              <a:t> nebo </a:t>
            </a:r>
            <a:r>
              <a:rPr lang="cs-CZ" altLang="cs-CZ" sz="1800" dirty="0">
                <a:latin typeface="Arial Black" panose="020B0A04020102020204" pitchFamily="34" charset="0"/>
              </a:rPr>
              <a:t>bezpečnosti</a:t>
            </a:r>
            <a:r>
              <a:rPr lang="cs-CZ" altLang="cs-CZ" sz="1800" dirty="0"/>
              <a:t> nového léčebného postupu nebo intervence.</a:t>
            </a:r>
          </a:p>
          <a:p>
            <a:pPr marL="269875" indent="-269875">
              <a:buClr>
                <a:schemeClr val="tx1"/>
              </a:buClr>
              <a:buSzTx/>
            </a:pPr>
            <a:endParaRPr lang="cs-CZ" altLang="cs-CZ" sz="1800" dirty="0"/>
          </a:p>
          <a:p>
            <a:pPr marL="269875" indent="-269875">
              <a:buClr>
                <a:schemeClr val="tx1"/>
              </a:buClr>
              <a:buSzTx/>
            </a:pPr>
            <a:r>
              <a:rPr lang="cs-CZ" altLang="cs-CZ" sz="1800" dirty="0"/>
              <a:t>Otázka:</a:t>
            </a:r>
          </a:p>
          <a:p>
            <a:pPr marL="269875" indent="-269875">
              <a:buClr>
                <a:schemeClr val="tx1"/>
              </a:buClr>
              <a:buSzTx/>
              <a:buFont typeface="Wingdings" panose="05000000000000000000" pitchFamily="2" charset="2"/>
              <a:buChar char="Ø"/>
            </a:pPr>
            <a:r>
              <a:rPr lang="cs-CZ" altLang="cs-CZ" sz="1800" dirty="0"/>
              <a:t>Jsou dosažené výsledky reálné nebo náhodné? 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2A39FCD6-E0CA-4B73-86F1-025BA6ABD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328989"/>
            <a:ext cx="382905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>
            <a:extLst>
              <a:ext uri="{FF2B5EF4-FFF2-40B4-BE49-F238E27FC236}">
                <a16:creationId xmlns:a16="http://schemas.microsoft.com/office/drawing/2014/main" id="{E17DBFBE-FC2B-4FA9-8598-EED5A242F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764" y="4078288"/>
            <a:ext cx="606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54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318" name="Line 6">
            <a:extLst>
              <a:ext uri="{FF2B5EF4-FFF2-40B4-BE49-F238E27FC236}">
                <a16:creationId xmlns:a16="http://schemas.microsoft.com/office/drawing/2014/main" id="{2A3B8B0B-EE76-4BED-8EFC-4E59360822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5500" y="4149725"/>
            <a:ext cx="0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9467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3" y="434085"/>
            <a:ext cx="806917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95" dirty="0"/>
              <a:t>CASE </a:t>
            </a:r>
            <a:r>
              <a:rPr spc="-280" dirty="0"/>
              <a:t>EXAMPLE</a:t>
            </a:r>
            <a:r>
              <a:rPr spc="-280" dirty="0">
                <a:solidFill>
                  <a:srgbClr val="FFFF00"/>
                </a:solidFill>
              </a:rPr>
              <a:t>: </a:t>
            </a:r>
            <a:r>
              <a:rPr u="heavy" spc="-39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CAST</a:t>
            </a:r>
            <a:r>
              <a:rPr spc="-300" dirty="0">
                <a:solidFill>
                  <a:srgbClr val="FFFF00"/>
                </a:solidFill>
              </a:rPr>
              <a:t> </a:t>
            </a:r>
            <a:r>
              <a:rPr u="heavy" spc="-24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TRIAL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850" y="1760601"/>
            <a:ext cx="11989435" cy="337335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 algn="just">
              <a:lnSpc>
                <a:spcPts val="2590"/>
              </a:lnSpc>
              <a:spcBef>
                <a:spcPts val="425"/>
              </a:spcBef>
              <a:buChar char="▪"/>
              <a:tabLst>
                <a:tab pos="241300" algn="l"/>
              </a:tabLst>
            </a:pPr>
            <a:r>
              <a:rPr sz="2400" spc="-7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Cardiac </a:t>
            </a:r>
            <a:r>
              <a:rPr sz="2400" spc="-2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Arrhythmia </a:t>
            </a:r>
            <a:r>
              <a:rPr sz="2400" spc="-6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Suppression </a:t>
            </a:r>
            <a:r>
              <a:rPr sz="2400" spc="-8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Trial </a:t>
            </a:r>
            <a:r>
              <a:rPr sz="2400" spc="-2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(CAST)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evaluated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 </a:t>
            </a:r>
            <a:r>
              <a:rPr sz="24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4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encainide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2400" spc="-1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flecainide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spc="-4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moricizine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survival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had </a:t>
            </a:r>
            <a:r>
              <a:rPr sz="2400" spc="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&gt;10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premature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ventricular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beats 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</a:t>
            </a:r>
            <a:r>
              <a:rPr sz="24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hour.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Arial"/>
              <a:buChar char="▪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0000"/>
              </a:buClr>
              <a:buFont typeface="Arial"/>
              <a:buChar char="▪"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buChar char="▪"/>
              <a:tabLst>
                <a:tab pos="241300" algn="l"/>
              </a:tabLst>
            </a:pPr>
            <a:r>
              <a:rPr sz="2400" spc="-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Reduction </a:t>
            </a:r>
            <a:r>
              <a:rPr sz="2400" spc="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spc="-2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ventricular </a:t>
            </a:r>
            <a:r>
              <a:rPr sz="2400" spc="-4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ectopic </a:t>
            </a:r>
            <a:r>
              <a:rPr sz="2400" spc="-2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contraction 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</a:t>
            </a:r>
            <a:r>
              <a:rPr sz="24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spc="-24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decreased</a:t>
            </a:r>
            <a:r>
              <a:rPr sz="2400" spc="-459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mortality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Arial"/>
              <a:buChar char="▪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Arial"/>
              <a:buChar char="▪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13970" indent="-228600" algn="just">
              <a:lnSpc>
                <a:spcPts val="2590"/>
              </a:lnSpc>
              <a:buChar char="▪"/>
              <a:tabLst>
                <a:tab pos="241300" algn="l"/>
              </a:tabLst>
            </a:pPr>
            <a:r>
              <a:rPr sz="2400" spc="-2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</a:t>
            </a:r>
            <a:r>
              <a:rPr sz="2400" spc="-2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endpoint </a:t>
            </a:r>
            <a:r>
              <a:rPr sz="24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sz="2400" spc="-2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death </a:t>
            </a:r>
            <a:r>
              <a:rPr sz="2400" spc="-3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sz="2400" spc="-3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cardiac </a:t>
            </a:r>
            <a:r>
              <a:rPr sz="2400" spc="-2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arrest </a:t>
            </a:r>
            <a:r>
              <a:rPr sz="24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resuscitation,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either </a:t>
            </a:r>
            <a:r>
              <a:rPr sz="24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arrhythmia.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3" y="434085"/>
            <a:ext cx="618711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90" dirty="0"/>
              <a:t>CAST </a:t>
            </a:r>
            <a:r>
              <a:rPr spc="-245" dirty="0"/>
              <a:t>TRIAL</a:t>
            </a:r>
            <a:r>
              <a:rPr spc="-509" dirty="0"/>
              <a:t> </a:t>
            </a:r>
            <a:r>
              <a:rPr spc="-395" dirty="0"/>
              <a:t>RESULTS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688033"/>
            <a:ext cx="12036425" cy="401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740"/>
              </a:lnSpc>
              <a:spcBef>
                <a:spcPts val="100"/>
              </a:spcBef>
              <a:buChar char="▪"/>
              <a:tabLst>
                <a:tab pos="241300" algn="l"/>
                <a:tab pos="1898014" algn="l"/>
                <a:tab pos="2981325" algn="l"/>
                <a:tab pos="4388485" algn="l"/>
                <a:tab pos="5017770" algn="l"/>
                <a:tab pos="6426200" algn="l"/>
                <a:tab pos="7230745" algn="l"/>
                <a:tab pos="8412480" algn="l"/>
                <a:tab pos="9182100" algn="l"/>
                <a:tab pos="9391015" algn="l"/>
                <a:tab pos="9883140" algn="l"/>
                <a:tab pos="11083925" algn="l"/>
                <a:tab pos="11782425" algn="l"/>
              </a:tabLst>
            </a:pPr>
            <a:r>
              <a:rPr sz="2400" spc="-19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2400" spc="-1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400" spc="-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xpec</a:t>
            </a:r>
            <a:r>
              <a:rPr sz="24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400" spc="-1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400" spc="-9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encain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spc="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lecai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24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spc="-9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spc="6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sz="2400" spc="7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nts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died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>
              <a:lnSpc>
                <a:spcPts val="2740"/>
              </a:lnSpc>
            </a:pP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encainide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flecainide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compared</a:t>
            </a:r>
            <a:r>
              <a:rPr sz="24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7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sz="2400" spc="-4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4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placebo</a:t>
            </a:r>
            <a:r>
              <a:rPr sz="2400" spc="-7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(p=0.0001).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5080" indent="-228600" algn="just">
              <a:lnSpc>
                <a:spcPts val="2590"/>
              </a:lnSpc>
              <a:spcBef>
                <a:spcPts val="5"/>
              </a:spcBef>
              <a:buChar char="▪"/>
              <a:tabLst>
                <a:tab pos="241300" algn="l"/>
              </a:tabLst>
            </a:pP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continuing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trial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z="2400" spc="-2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moricizine </a:t>
            </a:r>
            <a:r>
              <a:rPr sz="24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 </a:t>
            </a:r>
            <a:r>
              <a:rPr sz="2400" spc="-1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(CASTII),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</a:t>
            </a:r>
            <a:r>
              <a:rPr sz="24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sz="2400" spc="-1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excess  </a:t>
            </a:r>
            <a:r>
              <a:rPr sz="2400" spc="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mortality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moricizine </a:t>
            </a:r>
            <a:r>
              <a:rPr sz="24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alone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sz="2400" spc="-3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</a:t>
            </a:r>
            <a:r>
              <a:rPr sz="2400" spc="-3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deaths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spc="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665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patients) </a:t>
            </a:r>
            <a:r>
              <a:rPr sz="24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compared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therapy </a:t>
            </a:r>
            <a:r>
              <a:rPr sz="2400" spc="5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placebo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sz="2400" spc="-1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sz="2400" spc="-3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deaths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spc="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660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patients). </a:t>
            </a:r>
            <a:r>
              <a:rPr sz="2400" spc="-10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terminated</a:t>
            </a:r>
            <a:r>
              <a:rPr sz="2400" spc="-4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Arial"/>
              <a:buChar char="▪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04040"/>
              </a:buClr>
              <a:buFont typeface="Arial"/>
              <a:buChar char="▪"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ts val="2740"/>
              </a:lnSpc>
              <a:buChar char="▪"/>
              <a:tabLst>
                <a:tab pos="241300" algn="l"/>
                <a:tab pos="1702435" algn="l"/>
                <a:tab pos="2974975" algn="l"/>
                <a:tab pos="3717925" algn="l"/>
                <a:tab pos="4324350" algn="l"/>
                <a:tab pos="5387975" algn="l"/>
                <a:tab pos="5894070" algn="l"/>
                <a:tab pos="6242050" algn="l"/>
                <a:tab pos="7067550" algn="l"/>
                <a:tab pos="8410575" algn="l"/>
                <a:tab pos="9086215" algn="l"/>
                <a:tab pos="9887585" algn="l"/>
                <a:tab pos="10323195" algn="l"/>
                <a:tab pos="10829925" algn="l"/>
              </a:tabLst>
            </a:pP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Surrogate	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markers	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	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	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	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	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	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	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predictor	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	</a:t>
            </a:r>
            <a:r>
              <a:rPr sz="2400" spc="-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	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	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	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validated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>
              <a:lnSpc>
                <a:spcPts val="2740"/>
              </a:lnSpc>
            </a:pP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extensively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being </a:t>
            </a:r>
            <a:r>
              <a:rPr sz="24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</a:t>
            </a:r>
            <a:r>
              <a:rPr sz="24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regulatory</a:t>
            </a:r>
            <a:r>
              <a:rPr sz="2400" spc="-1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setting.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617" y="572770"/>
            <a:ext cx="11555730" cy="4711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6350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400" spc="-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Reasons why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surrogates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</a:t>
            </a:r>
            <a:r>
              <a:rPr sz="2400" spc="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fail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capture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 of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intervention </a:t>
            </a: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sz="24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 </a:t>
            </a:r>
            <a:r>
              <a:rPr sz="24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outcomes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</a:t>
            </a:r>
            <a:r>
              <a:rPr sz="2400" spc="-9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cases: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404040"/>
              </a:buClr>
              <a:buFont typeface="Wingdings"/>
              <a:buChar char=""/>
            </a:pP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"/>
              <a:tabLst>
                <a:tab pos="756920" algn="l"/>
              </a:tabLst>
            </a:pPr>
            <a:r>
              <a:rPr sz="2200" spc="-7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sz="2200" spc="-4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200" spc="-5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 </a:t>
            </a:r>
            <a:r>
              <a:rPr sz="2200" spc="-6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</a:t>
            </a:r>
            <a:r>
              <a:rPr sz="2200" spc="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</a:t>
            </a:r>
            <a:r>
              <a:rPr sz="2200" spc="-5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pathways </a:t>
            </a:r>
            <a:r>
              <a:rPr sz="2200" spc="-4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2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intervention </a:t>
            </a:r>
            <a:r>
              <a:rPr sz="22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affects </a:t>
            </a:r>
            <a:r>
              <a:rPr sz="2200" spc="-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sz="2200" spc="-5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sz="2200" spc="-2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pathway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2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mediated </a:t>
            </a:r>
            <a:r>
              <a:rPr sz="2200" spc="-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</a:t>
            </a:r>
            <a:r>
              <a:rPr sz="22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200" spc="-14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surrogate.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"/>
              <a:tabLst>
                <a:tab pos="756920" algn="l"/>
              </a:tabLst>
            </a:pPr>
            <a:r>
              <a:rPr sz="2200" spc="-7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</a:t>
            </a:r>
            <a:r>
              <a:rPr sz="2200" spc="-4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200" spc="-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surrogate </a:t>
            </a:r>
            <a:r>
              <a:rPr sz="2200" spc="-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sz="22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sz="22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affected </a:t>
            </a:r>
            <a:r>
              <a:rPr sz="2200" spc="-1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sz="22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intervention’s </a:t>
            </a:r>
            <a:r>
              <a:rPr sz="22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</a:t>
            </a:r>
            <a:r>
              <a:rPr sz="2200" spc="-2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8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buClr>
                <a:srgbClr val="001F5F"/>
              </a:buClr>
              <a:buFont typeface="Wingdings"/>
              <a:buChar char=""/>
            </a:pPr>
            <a:endParaRPr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6285" lvl="1" indent="-287020">
              <a:lnSpc>
                <a:spcPct val="100000"/>
              </a:lnSpc>
              <a:buFont typeface="Wingdings"/>
              <a:buChar char=""/>
              <a:tabLst>
                <a:tab pos="756920" algn="l"/>
              </a:tabLst>
            </a:pPr>
            <a:r>
              <a:rPr sz="2200" spc="-7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</a:t>
            </a:r>
            <a:r>
              <a:rPr sz="22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intervention </a:t>
            </a:r>
            <a:r>
              <a:rPr sz="2200" spc="-6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</a:t>
            </a:r>
            <a:r>
              <a:rPr sz="2200" spc="-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mechanisms </a:t>
            </a:r>
            <a:r>
              <a:rPr sz="2200" spc="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2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</a:t>
            </a:r>
            <a:r>
              <a:rPr sz="2200" spc="-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</a:t>
            </a:r>
            <a:r>
              <a:rPr sz="2200" spc="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2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5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sz="2200" spc="-38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7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buClr>
                <a:srgbClr val="001F5F"/>
              </a:buClr>
              <a:buFont typeface="Wingdings"/>
              <a:buChar char=""/>
            </a:pP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buClr>
                <a:srgbClr val="001F5F"/>
              </a:buClr>
              <a:buFont typeface="Wingdings"/>
              <a:buChar char=""/>
            </a:pP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085" marR="571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400" spc="-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Hence,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particular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biomarker’s </a:t>
            </a:r>
            <a:r>
              <a:rPr sz="24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</a:t>
            </a:r>
            <a:r>
              <a:rPr sz="24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surrogate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context-specific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cannot 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sz="24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assumed </a:t>
            </a:r>
            <a:r>
              <a:rPr sz="24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surrogate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endpoint </a:t>
            </a:r>
            <a:r>
              <a:rPr sz="24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separate </a:t>
            </a:r>
            <a:r>
              <a:rPr sz="2400" spc="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sz="24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designated</a:t>
            </a:r>
            <a:r>
              <a:rPr sz="2400" spc="-3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6548" y="592708"/>
            <a:ext cx="6845934" cy="516890"/>
          </a:xfrm>
          <a:custGeom>
            <a:avLst/>
            <a:gdLst/>
            <a:ahLst/>
            <a:cxnLst/>
            <a:rect l="l" t="t" r="r" b="b"/>
            <a:pathLst>
              <a:path w="6845934" h="516890">
                <a:moveTo>
                  <a:pt x="2962656" y="493776"/>
                </a:moveTo>
                <a:lnTo>
                  <a:pt x="0" y="493776"/>
                </a:lnTo>
                <a:lnTo>
                  <a:pt x="0" y="516636"/>
                </a:lnTo>
                <a:lnTo>
                  <a:pt x="2962656" y="516636"/>
                </a:lnTo>
                <a:lnTo>
                  <a:pt x="2962656" y="493776"/>
                </a:lnTo>
                <a:close/>
              </a:path>
              <a:path w="6845934" h="516890">
                <a:moveTo>
                  <a:pt x="6845808" y="0"/>
                </a:moveTo>
                <a:lnTo>
                  <a:pt x="5684520" y="0"/>
                </a:lnTo>
                <a:lnTo>
                  <a:pt x="5684520" y="22860"/>
                </a:lnTo>
                <a:lnTo>
                  <a:pt x="6845808" y="22860"/>
                </a:lnTo>
                <a:lnTo>
                  <a:pt x="68458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3882" y="87884"/>
            <a:ext cx="863219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772920" marR="5080" indent="-1760855">
              <a:lnSpc>
                <a:spcPts val="3890"/>
              </a:lnSpc>
              <a:spcBef>
                <a:spcPts val="585"/>
              </a:spcBef>
              <a:tabLst>
                <a:tab pos="4961890" algn="l"/>
              </a:tabLst>
            </a:pPr>
            <a:r>
              <a:rPr spc="-320" dirty="0"/>
              <a:t>POTENTIAL </a:t>
            </a:r>
            <a:r>
              <a:rPr spc="-400" dirty="0"/>
              <a:t>USES </a:t>
            </a:r>
            <a:r>
              <a:rPr spc="-425" dirty="0"/>
              <a:t>OF </a:t>
            </a:r>
            <a:r>
              <a:rPr spc="-270" dirty="0"/>
              <a:t>BIOMARKERS </a:t>
            </a:r>
            <a:r>
              <a:rPr spc="-150" dirty="0"/>
              <a:t>IN </a:t>
            </a:r>
            <a:r>
              <a:rPr spc="-370" dirty="0"/>
              <a:t>DRUG  </a:t>
            </a:r>
            <a:r>
              <a:rPr spc="-355" dirty="0"/>
              <a:t>DEVELOPMENT	</a:t>
            </a:r>
            <a:r>
              <a:rPr spc="-390" dirty="0"/>
              <a:t>PROCESS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1086485"/>
            <a:ext cx="12192000" cy="5771515"/>
            <a:chOff x="0" y="1086485"/>
            <a:chExt cx="12192000" cy="5771515"/>
          </a:xfrm>
        </p:grpSpPr>
        <p:sp>
          <p:nvSpPr>
            <p:cNvPr id="5" name="object 5"/>
            <p:cNvSpPr/>
            <p:nvPr/>
          </p:nvSpPr>
          <p:spPr>
            <a:xfrm>
              <a:off x="7064756" y="1086485"/>
              <a:ext cx="1897380" cy="22860"/>
            </a:xfrm>
            <a:custGeom>
              <a:avLst/>
              <a:gdLst/>
              <a:ahLst/>
              <a:cxnLst/>
              <a:rect l="l" t="t" r="r" b="b"/>
              <a:pathLst>
                <a:path w="1897379" h="22859">
                  <a:moveTo>
                    <a:pt x="1897379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897379" y="22860"/>
                  </a:lnTo>
                  <a:lnTo>
                    <a:pt x="1897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483359"/>
              <a:ext cx="12192000" cy="410845"/>
            </a:xfrm>
            <a:custGeom>
              <a:avLst/>
              <a:gdLst/>
              <a:ahLst/>
              <a:cxnLst/>
              <a:rect l="l" t="t" r="r" b="b"/>
              <a:pathLst>
                <a:path w="12192000" h="410844">
                  <a:moveTo>
                    <a:pt x="12192000" y="0"/>
                  </a:moveTo>
                  <a:lnTo>
                    <a:pt x="6096000" y="0"/>
                  </a:lnTo>
                  <a:lnTo>
                    <a:pt x="0" y="0"/>
                  </a:lnTo>
                  <a:lnTo>
                    <a:pt x="0" y="410845"/>
                  </a:lnTo>
                  <a:lnTo>
                    <a:pt x="6096000" y="410845"/>
                  </a:lnTo>
                  <a:lnTo>
                    <a:pt x="12192000" y="41084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894128"/>
              <a:ext cx="12192000" cy="1013460"/>
            </a:xfrm>
            <a:custGeom>
              <a:avLst/>
              <a:gdLst/>
              <a:ahLst/>
              <a:cxnLst/>
              <a:rect l="l" t="t" r="r" b="b"/>
              <a:pathLst>
                <a:path w="12192000" h="1013460">
                  <a:moveTo>
                    <a:pt x="12192000" y="0"/>
                  </a:moveTo>
                  <a:lnTo>
                    <a:pt x="6096000" y="0"/>
                  </a:lnTo>
                  <a:lnTo>
                    <a:pt x="0" y="0"/>
                  </a:lnTo>
                  <a:lnTo>
                    <a:pt x="0" y="1013028"/>
                  </a:lnTo>
                  <a:lnTo>
                    <a:pt x="6096000" y="1013028"/>
                  </a:lnTo>
                  <a:lnTo>
                    <a:pt x="12192000" y="101302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907207"/>
              <a:ext cx="12192000" cy="709295"/>
            </a:xfrm>
            <a:custGeom>
              <a:avLst/>
              <a:gdLst/>
              <a:ahLst/>
              <a:cxnLst/>
              <a:rect l="l" t="t" r="r" b="b"/>
              <a:pathLst>
                <a:path w="12192000" h="709295">
                  <a:moveTo>
                    <a:pt x="12192000" y="0"/>
                  </a:moveTo>
                  <a:lnTo>
                    <a:pt x="6096000" y="0"/>
                  </a:lnTo>
                  <a:lnTo>
                    <a:pt x="0" y="0"/>
                  </a:lnTo>
                  <a:lnTo>
                    <a:pt x="0" y="709117"/>
                  </a:lnTo>
                  <a:lnTo>
                    <a:pt x="6096000" y="709117"/>
                  </a:lnTo>
                  <a:lnTo>
                    <a:pt x="12192000" y="70911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616248"/>
              <a:ext cx="12192000" cy="1013460"/>
            </a:xfrm>
            <a:custGeom>
              <a:avLst/>
              <a:gdLst/>
              <a:ahLst/>
              <a:cxnLst/>
              <a:rect l="l" t="t" r="r" b="b"/>
              <a:pathLst>
                <a:path w="12192000" h="1013460">
                  <a:moveTo>
                    <a:pt x="12192000" y="0"/>
                  </a:moveTo>
                  <a:lnTo>
                    <a:pt x="6096000" y="0"/>
                  </a:lnTo>
                  <a:lnTo>
                    <a:pt x="0" y="0"/>
                  </a:lnTo>
                  <a:lnTo>
                    <a:pt x="0" y="1013028"/>
                  </a:lnTo>
                  <a:lnTo>
                    <a:pt x="6096000" y="1013028"/>
                  </a:lnTo>
                  <a:lnTo>
                    <a:pt x="12192000" y="101302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4629276"/>
              <a:ext cx="12192000" cy="2228850"/>
            </a:xfrm>
            <a:custGeom>
              <a:avLst/>
              <a:gdLst/>
              <a:ahLst/>
              <a:cxnLst/>
              <a:rect l="l" t="t" r="r" b="b"/>
              <a:pathLst>
                <a:path w="12192000" h="2228850">
                  <a:moveTo>
                    <a:pt x="12192000" y="0"/>
                  </a:moveTo>
                  <a:lnTo>
                    <a:pt x="6096000" y="0"/>
                  </a:lnTo>
                  <a:lnTo>
                    <a:pt x="0" y="0"/>
                  </a:lnTo>
                  <a:lnTo>
                    <a:pt x="0" y="2228723"/>
                  </a:lnTo>
                  <a:lnTo>
                    <a:pt x="6096000" y="2228723"/>
                  </a:lnTo>
                  <a:lnTo>
                    <a:pt x="12192000" y="222872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1477009"/>
              <a:ext cx="12192000" cy="5380990"/>
            </a:xfrm>
            <a:custGeom>
              <a:avLst/>
              <a:gdLst/>
              <a:ahLst/>
              <a:cxnLst/>
              <a:rect l="l" t="t" r="r" b="b"/>
              <a:pathLst>
                <a:path w="12192000" h="5380990">
                  <a:moveTo>
                    <a:pt x="12192000" y="0"/>
                  </a:moveTo>
                  <a:lnTo>
                    <a:pt x="12185650" y="0"/>
                  </a:lnTo>
                  <a:lnTo>
                    <a:pt x="12185650" y="12700"/>
                  </a:lnTo>
                  <a:lnTo>
                    <a:pt x="12185650" y="398145"/>
                  </a:lnTo>
                  <a:lnTo>
                    <a:pt x="12185650" y="5374640"/>
                  </a:lnTo>
                  <a:lnTo>
                    <a:pt x="6102350" y="5374640"/>
                  </a:lnTo>
                  <a:lnTo>
                    <a:pt x="6102350" y="3158617"/>
                  </a:lnTo>
                  <a:lnTo>
                    <a:pt x="12185650" y="3158617"/>
                  </a:lnTo>
                  <a:lnTo>
                    <a:pt x="12185650" y="3145917"/>
                  </a:lnTo>
                  <a:lnTo>
                    <a:pt x="6102350" y="3145917"/>
                  </a:lnTo>
                  <a:lnTo>
                    <a:pt x="6102350" y="2145665"/>
                  </a:lnTo>
                  <a:lnTo>
                    <a:pt x="12185650" y="2145665"/>
                  </a:lnTo>
                  <a:lnTo>
                    <a:pt x="12185650" y="2132965"/>
                  </a:lnTo>
                  <a:lnTo>
                    <a:pt x="6102350" y="2132965"/>
                  </a:lnTo>
                  <a:lnTo>
                    <a:pt x="6102350" y="1436497"/>
                  </a:lnTo>
                  <a:lnTo>
                    <a:pt x="12185650" y="1436497"/>
                  </a:lnTo>
                  <a:lnTo>
                    <a:pt x="12185650" y="1423797"/>
                  </a:lnTo>
                  <a:lnTo>
                    <a:pt x="6102350" y="1423797"/>
                  </a:lnTo>
                  <a:lnTo>
                    <a:pt x="6102350" y="436245"/>
                  </a:lnTo>
                  <a:lnTo>
                    <a:pt x="12185650" y="436245"/>
                  </a:lnTo>
                  <a:lnTo>
                    <a:pt x="12185650" y="398145"/>
                  </a:lnTo>
                  <a:lnTo>
                    <a:pt x="6102350" y="398145"/>
                  </a:lnTo>
                  <a:lnTo>
                    <a:pt x="6102350" y="12700"/>
                  </a:lnTo>
                  <a:lnTo>
                    <a:pt x="12185650" y="12700"/>
                  </a:lnTo>
                  <a:lnTo>
                    <a:pt x="12185650" y="0"/>
                  </a:lnTo>
                  <a:lnTo>
                    <a:pt x="6102350" y="0"/>
                  </a:lnTo>
                  <a:lnTo>
                    <a:pt x="6089650" y="0"/>
                  </a:lnTo>
                  <a:lnTo>
                    <a:pt x="6089650" y="12700"/>
                  </a:lnTo>
                  <a:lnTo>
                    <a:pt x="6089650" y="5374640"/>
                  </a:lnTo>
                  <a:lnTo>
                    <a:pt x="6350" y="5374640"/>
                  </a:lnTo>
                  <a:lnTo>
                    <a:pt x="6350" y="3158617"/>
                  </a:lnTo>
                  <a:lnTo>
                    <a:pt x="6089650" y="3158617"/>
                  </a:lnTo>
                  <a:lnTo>
                    <a:pt x="6089650" y="3145917"/>
                  </a:lnTo>
                  <a:lnTo>
                    <a:pt x="6350" y="3145917"/>
                  </a:lnTo>
                  <a:lnTo>
                    <a:pt x="6350" y="2145665"/>
                  </a:lnTo>
                  <a:lnTo>
                    <a:pt x="6089650" y="2145665"/>
                  </a:lnTo>
                  <a:lnTo>
                    <a:pt x="6089650" y="2132965"/>
                  </a:lnTo>
                  <a:lnTo>
                    <a:pt x="6350" y="2132965"/>
                  </a:lnTo>
                  <a:lnTo>
                    <a:pt x="6350" y="1436497"/>
                  </a:lnTo>
                  <a:lnTo>
                    <a:pt x="6089650" y="1436497"/>
                  </a:lnTo>
                  <a:lnTo>
                    <a:pt x="6089650" y="1423797"/>
                  </a:lnTo>
                  <a:lnTo>
                    <a:pt x="6350" y="1423797"/>
                  </a:lnTo>
                  <a:lnTo>
                    <a:pt x="6350" y="436245"/>
                  </a:lnTo>
                  <a:lnTo>
                    <a:pt x="6089650" y="436245"/>
                  </a:lnTo>
                  <a:lnTo>
                    <a:pt x="6089650" y="398145"/>
                  </a:lnTo>
                  <a:lnTo>
                    <a:pt x="6350" y="398145"/>
                  </a:lnTo>
                  <a:lnTo>
                    <a:pt x="6350" y="12700"/>
                  </a:lnTo>
                  <a:lnTo>
                    <a:pt x="6089650" y="12700"/>
                  </a:lnTo>
                  <a:lnTo>
                    <a:pt x="608965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5380990"/>
                  </a:lnTo>
                  <a:lnTo>
                    <a:pt x="6350" y="5380990"/>
                  </a:lnTo>
                  <a:lnTo>
                    <a:pt x="6089650" y="5380990"/>
                  </a:lnTo>
                  <a:lnTo>
                    <a:pt x="6102350" y="5380990"/>
                  </a:lnTo>
                  <a:lnTo>
                    <a:pt x="12185650" y="5380990"/>
                  </a:lnTo>
                  <a:lnTo>
                    <a:pt x="12192000" y="5380990"/>
                  </a:lnTo>
                  <a:lnTo>
                    <a:pt x="12192000" y="5374640"/>
                  </a:lnTo>
                  <a:lnTo>
                    <a:pt x="12192000" y="127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696336" y="1510665"/>
            <a:ext cx="7228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79440" algn="l"/>
              </a:tabLst>
            </a:pPr>
            <a:r>
              <a:rPr sz="1800" spc="-1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	POTENTIAL</a:t>
            </a:r>
            <a:r>
              <a:rPr sz="1800" spc="-15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2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39977" y="1921509"/>
            <a:ext cx="3415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25" dirty="0">
                <a:latin typeface="Calibri" panose="020F0502020204030204" pitchFamily="34" charset="0"/>
                <a:cs typeface="Calibri" panose="020F0502020204030204" pitchFamily="34" charset="0"/>
              </a:rPr>
              <a:t>TARGET </a:t>
            </a:r>
            <a:r>
              <a:rPr sz="1800" spc="-195" dirty="0">
                <a:latin typeface="Calibri" panose="020F0502020204030204" pitchFamily="34" charset="0"/>
                <a:cs typeface="Calibri" panose="020F0502020204030204" pitchFamily="34" charset="0"/>
              </a:rPr>
              <a:t>DISCOVERY </a:t>
            </a:r>
            <a:r>
              <a:rPr sz="1800" spc="85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sz="1800" spc="-3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60" dirty="0">
                <a:latin typeface="Calibri" panose="020F0502020204030204" pitchFamily="34" charset="0"/>
                <a:cs typeface="Calibri" panose="020F0502020204030204" pitchFamily="34" charset="0"/>
              </a:rPr>
              <a:t>VALIDATION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75628" y="1921509"/>
            <a:ext cx="59372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800" spc="-19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identify </a:t>
            </a:r>
            <a:r>
              <a:rPr sz="1800" spc="-3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1800" spc="-40" dirty="0">
                <a:latin typeface="Calibri" panose="020F0502020204030204" pitchFamily="34" charset="0"/>
                <a:cs typeface="Calibri" panose="020F0502020204030204" pitchFamily="34" charset="0"/>
              </a:rPr>
              <a:t>Justify </a:t>
            </a:r>
            <a:r>
              <a:rPr sz="1800" spc="-20" dirty="0">
                <a:latin typeface="Calibri" panose="020F0502020204030204" pitchFamily="34" charset="0"/>
                <a:cs typeface="Calibri" panose="020F0502020204030204" pitchFamily="34" charset="0"/>
              </a:rPr>
              <a:t>targets </a:t>
            </a:r>
            <a:r>
              <a:rPr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18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45" dirty="0">
                <a:latin typeface="Calibri" panose="020F0502020204030204" pitchFamily="34" charset="0"/>
                <a:cs typeface="Calibri" panose="020F0502020204030204" pitchFamily="34" charset="0"/>
              </a:rPr>
              <a:t>therapy.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indent="172085">
              <a:lnSpc>
                <a:spcPct val="100000"/>
              </a:lnSpc>
              <a:tabLst>
                <a:tab pos="614045" algn="l"/>
                <a:tab pos="1108075" algn="l"/>
                <a:tab pos="1432560" algn="l"/>
                <a:tab pos="2099310" algn="l"/>
                <a:tab pos="3694429" algn="l"/>
                <a:tab pos="4055745" algn="l"/>
                <a:tab pos="4311650" algn="l"/>
                <a:tab pos="5158105" algn="l"/>
                <a:tab pos="5483860" algn="l"/>
              </a:tabLst>
            </a:pPr>
            <a:r>
              <a:rPr sz="1800" spc="-18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800" spc="-140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1800" spc="-7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800" spc="-125" dirty="0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800" spc="5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800" spc="-90" dirty="0"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sz="1800" spc="-4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1800" spc="-175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sz="1800" spc="5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800" spc="-25" dirty="0">
                <a:latin typeface="Calibri" panose="020F0502020204030204" pitchFamily="34" charset="0"/>
                <a:cs typeface="Calibri" panose="020F0502020204030204" pitchFamily="34" charset="0"/>
              </a:rPr>
              <a:t>pr</a:t>
            </a:r>
            <a:r>
              <a:rPr sz="1800" spc="-7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1800" spc="35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1800" spc="-5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1800" spc="-6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1800" spc="-5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1800" spc="-4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1800" spc="-55" dirty="0">
                <a:latin typeface="Calibri" panose="020F0502020204030204" pitchFamily="34" charset="0"/>
                <a:cs typeface="Calibri" panose="020F0502020204030204" pitchFamily="34" charset="0"/>
              </a:rPr>
              <a:t>ogene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800" spc="-65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800" spc="-55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800" spc="-3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800" spc="15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1800" spc="5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800" spc="-15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1800" spc="3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sz="1800" spc="-45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800" spc="-25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800" spc="5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800" spc="-45" dirty="0"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sz="1800" spc="-55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r  </a:t>
            </a:r>
            <a:r>
              <a:rPr sz="1800" spc="-45" dirty="0">
                <a:latin typeface="Calibri" panose="020F0502020204030204" pitchFamily="34" charset="0"/>
                <a:cs typeface="Calibri" panose="020F0502020204030204" pitchFamily="34" charset="0"/>
              </a:rPr>
              <a:t>prognosis </a:t>
            </a:r>
            <a:r>
              <a:rPr sz="1800" spc="5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1800" spc="-20" dirty="0">
                <a:latin typeface="Calibri" panose="020F0502020204030204" pitchFamily="34" charset="0"/>
                <a:cs typeface="Calibri" panose="020F0502020204030204" pitchFamily="34" charset="0"/>
              </a:rPr>
              <a:t>breast</a:t>
            </a:r>
            <a:r>
              <a:rPr sz="1800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5" dirty="0">
                <a:latin typeface="Calibri" panose="020F0502020204030204" pitchFamily="34" charset="0"/>
                <a:cs typeface="Calibri" panose="020F0502020204030204" pitchFamily="34" charset="0"/>
              </a:rPr>
              <a:t>cancer.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33880" y="2934715"/>
            <a:ext cx="3428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0" dirty="0">
                <a:latin typeface="Calibri" panose="020F0502020204030204" pitchFamily="34" charset="0"/>
                <a:cs typeface="Calibri" panose="020F0502020204030204" pitchFamily="34" charset="0"/>
              </a:rPr>
              <a:t>LEAD </a:t>
            </a:r>
            <a:r>
              <a:rPr sz="1800" spc="-195" dirty="0">
                <a:latin typeface="Calibri" panose="020F0502020204030204" pitchFamily="34" charset="0"/>
                <a:cs typeface="Calibri" panose="020F0502020204030204" pitchFamily="34" charset="0"/>
              </a:rPr>
              <a:t>DISCOVERY </a:t>
            </a:r>
            <a:r>
              <a:rPr sz="1800" spc="85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sz="1800" spc="-1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40" dirty="0">
                <a:latin typeface="Calibri" panose="020F0502020204030204" pitchFamily="34" charset="0"/>
                <a:cs typeface="Calibri" panose="020F0502020204030204" pitchFamily="34" charset="0"/>
              </a:rPr>
              <a:t>OPTIMIZATION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75628" y="2934715"/>
            <a:ext cx="5937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299720" algn="l"/>
              </a:tabLst>
            </a:pPr>
            <a:r>
              <a:rPr sz="1800" spc="-19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identify </a:t>
            </a:r>
            <a:r>
              <a:rPr sz="1800" spc="-35" dirty="0">
                <a:latin typeface="Calibri" panose="020F0502020204030204" pitchFamily="34" charset="0"/>
                <a:cs typeface="Calibri" panose="020F0502020204030204" pitchFamily="34" charset="0"/>
              </a:rPr>
              <a:t>leads </a:t>
            </a:r>
            <a:r>
              <a:rPr sz="1800" spc="-3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1800" spc="-35" dirty="0">
                <a:latin typeface="Calibri" panose="020F0502020204030204" pitchFamily="34" charset="0"/>
                <a:cs typeface="Calibri" panose="020F0502020204030204" pitchFamily="34" charset="0"/>
              </a:rPr>
              <a:t>evaluate </a:t>
            </a:r>
            <a:r>
              <a:rPr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1800" spc="-10" dirty="0">
                <a:latin typeface="Calibri" panose="020F0502020204030204" pitchFamily="34" charset="0"/>
                <a:cs typeface="Calibri" panose="020F0502020204030204" pitchFamily="34" charset="0"/>
              </a:rPr>
              <a:t>effects </a:t>
            </a:r>
            <a:r>
              <a:rPr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1800" spc="-15" dirty="0">
                <a:latin typeface="Calibri" panose="020F0502020204030204" pitchFamily="34" charset="0"/>
                <a:cs typeface="Calibri" panose="020F0502020204030204" pitchFamily="34" charset="0"/>
              </a:rPr>
              <a:t>molecular  </a:t>
            </a:r>
            <a:r>
              <a:rPr sz="1800" spc="-20" dirty="0">
                <a:latin typeface="Calibri" panose="020F0502020204030204" pitchFamily="34" charset="0"/>
                <a:cs typeface="Calibri" panose="020F0502020204030204" pitchFamily="34" charset="0"/>
              </a:rPr>
              <a:t>targeted </a:t>
            </a:r>
            <a:r>
              <a:rPr sz="1800" spc="-45" dirty="0">
                <a:latin typeface="Calibri" panose="020F0502020204030204" pitchFamily="34" charset="0"/>
                <a:cs typeface="Calibri" panose="020F0502020204030204" pitchFamily="34" charset="0"/>
              </a:rPr>
              <a:t>drugs </a:t>
            </a:r>
            <a:r>
              <a:rPr sz="1800" spc="5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1800" spc="-10" dirty="0">
                <a:latin typeface="Calibri" panose="020F0502020204030204" pitchFamily="34" charset="0"/>
                <a:cs typeface="Calibri" panose="020F0502020204030204" pitchFamily="34" charset="0"/>
              </a:rPr>
              <a:t>preclinical</a:t>
            </a:r>
            <a:r>
              <a:rPr sz="1800" spc="-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30" dirty="0">
                <a:latin typeface="Calibri" panose="020F0502020204030204" pitchFamily="34" charset="0"/>
                <a:cs typeface="Calibri" panose="020F0502020204030204" pitchFamily="34" charset="0"/>
              </a:rPr>
              <a:t>development.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32813" y="3644010"/>
            <a:ext cx="2227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5" dirty="0">
                <a:latin typeface="Calibri" panose="020F0502020204030204" pitchFamily="34" charset="0"/>
                <a:cs typeface="Calibri" panose="020F0502020204030204" pitchFamily="34" charset="0"/>
              </a:rPr>
              <a:t>PRECLINICAL</a:t>
            </a:r>
            <a:r>
              <a:rPr sz="18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75" dirty="0">
                <a:latin typeface="Calibri" panose="020F0502020204030204" pitchFamily="34" charset="0"/>
                <a:cs typeface="Calibri" panose="020F0502020204030204" pitchFamily="34" charset="0"/>
              </a:rPr>
              <a:t>STUDIES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38052" y="3644010"/>
            <a:ext cx="777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Calibri" panose="020F0502020204030204" pitchFamily="34" charset="0"/>
                <a:cs typeface="Calibri" panose="020F0502020204030204" pitchFamily="34" charset="0"/>
              </a:rPr>
              <a:t>dise</a:t>
            </a:r>
            <a:r>
              <a:rPr sz="1800" spc="-60" dirty="0">
                <a:latin typeface="Calibri" panose="020F0502020204030204" pitchFamily="34" charset="0"/>
                <a:cs typeface="Calibri" panose="020F0502020204030204" pitchFamily="34" charset="0"/>
              </a:rPr>
              <a:t>ase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75628" y="3644010"/>
            <a:ext cx="50266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299720" algn="l"/>
                <a:tab pos="1763395" algn="l"/>
                <a:tab pos="2297430" algn="l"/>
                <a:tab pos="3414395" algn="l"/>
                <a:tab pos="3769360" algn="l"/>
                <a:tab pos="4331970" algn="l"/>
              </a:tabLst>
            </a:pPr>
            <a:r>
              <a:rPr sz="1800" spc="-105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800" spc="-114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sz="1800" spc="-2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1800" spc="-20" dirty="0">
                <a:latin typeface="Calibri" panose="020F0502020204030204" pitchFamily="34" charset="0"/>
                <a:cs typeface="Calibri" panose="020F0502020204030204" pitchFamily="34" charset="0"/>
              </a:rPr>
              <a:t>opm</a:t>
            </a:r>
            <a:r>
              <a:rPr sz="1800" spc="-15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800" spc="25" dirty="0">
                <a:latin typeface="Calibri" panose="020F0502020204030204" pitchFamily="34" charset="0"/>
                <a:cs typeface="Calibri" panose="020F0502020204030204" pitchFamily="34" charset="0"/>
              </a:rPr>
              <a:t>nt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800" spc="-3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800" spc="-13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sz="1800" spc="5" dirty="0">
                <a:latin typeface="Calibri" panose="020F0502020204030204" pitchFamily="34" charset="0"/>
                <a:cs typeface="Calibri" panose="020F0502020204030204" pitchFamily="34" charset="0"/>
              </a:rPr>
              <a:t>alid</a:t>
            </a:r>
            <a:r>
              <a:rPr sz="1800" spc="3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800" spc="1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1800" spc="-15" dirty="0">
                <a:latin typeface="Calibri" panose="020F0502020204030204" pitchFamily="34" charset="0"/>
                <a:cs typeface="Calibri" panose="020F0502020204030204" pitchFamily="34" charset="0"/>
              </a:rPr>
              <a:t>ion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800" spc="5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800" spc="-45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1800" spc="-7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800" spc="-5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800" spc="-10" dirty="0"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sz="1800" spc="-2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1800" spc="7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1800" spc="5" dirty="0">
                <a:latin typeface="Calibri" panose="020F0502020204030204" pitchFamily="34" charset="0"/>
                <a:cs typeface="Calibri" panose="020F0502020204030204" pitchFamily="34" charset="0"/>
              </a:rPr>
              <a:t>al  </a:t>
            </a:r>
            <a:r>
              <a:rPr sz="1800" spc="-25" dirty="0">
                <a:latin typeface="Calibri" panose="020F0502020204030204" pitchFamily="34" charset="0"/>
                <a:cs typeface="Calibri" panose="020F0502020204030204" pitchFamily="34" charset="0"/>
              </a:rPr>
              <a:t>models.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1800" spc="-19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1800" spc="-75" dirty="0">
                <a:latin typeface="Calibri" panose="020F0502020204030204" pitchFamily="34" charset="0"/>
                <a:cs typeface="Calibri" panose="020F0502020204030204" pitchFamily="34" charset="0"/>
              </a:rPr>
              <a:t>assess </a:t>
            </a:r>
            <a:r>
              <a:rPr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1800" spc="-25" dirty="0">
                <a:latin typeface="Calibri" panose="020F0502020204030204" pitchFamily="34" charset="0"/>
                <a:cs typeface="Calibri" panose="020F0502020204030204" pitchFamily="34" charset="0"/>
              </a:rPr>
              <a:t>toxicity </a:t>
            </a:r>
            <a:r>
              <a:rPr sz="1800" spc="-35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1800" spc="-30" dirty="0">
                <a:latin typeface="Calibri" panose="020F0502020204030204" pitchFamily="34" charset="0"/>
                <a:cs typeface="Calibri" panose="020F0502020204030204" pitchFamily="34" charset="0"/>
              </a:rPr>
              <a:t>safety </a:t>
            </a:r>
            <a:r>
              <a:rPr sz="1800" spc="5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1800" spc="-3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40" dirty="0">
                <a:latin typeface="Calibri" panose="020F0502020204030204" pitchFamily="34" charset="0"/>
                <a:cs typeface="Calibri" panose="020F0502020204030204" pitchFamily="34" charset="0"/>
              </a:rPr>
              <a:t>drug.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07132" y="4657090"/>
            <a:ext cx="1681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5" dirty="0"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sz="18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35" dirty="0">
                <a:latin typeface="Calibri" panose="020F0502020204030204" pitchFamily="34" charset="0"/>
                <a:cs typeface="Calibri" panose="020F0502020204030204" pitchFamily="34" charset="0"/>
              </a:rPr>
              <a:t>TRIALS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75628" y="4657090"/>
            <a:ext cx="53225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299720" algn="l"/>
              </a:tabLst>
            </a:pPr>
            <a:r>
              <a:rPr sz="1800" spc="-95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1800" spc="-35" dirty="0">
                <a:latin typeface="Calibri" panose="020F0502020204030204" pitchFamily="34" charset="0"/>
                <a:cs typeface="Calibri" panose="020F0502020204030204" pitchFamily="34" charset="0"/>
              </a:rPr>
              <a:t>early </a:t>
            </a:r>
            <a:r>
              <a:rPr sz="1800" spc="-25" dirty="0">
                <a:latin typeface="Calibri" panose="020F0502020204030204" pitchFamily="34" charset="0"/>
                <a:cs typeface="Calibri" panose="020F0502020204030204" pitchFamily="34" charset="0"/>
              </a:rPr>
              <a:t>evaluation </a:t>
            </a:r>
            <a:r>
              <a:rPr sz="1800" spc="5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1800" spc="-70" dirty="0">
                <a:latin typeface="Calibri" panose="020F0502020204030204" pitchFamily="34" charset="0"/>
                <a:cs typeface="Calibri" panose="020F0502020204030204" pitchFamily="34" charset="0"/>
              </a:rPr>
              <a:t>success </a:t>
            </a:r>
            <a:r>
              <a:rPr sz="1800" spc="-3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failure </a:t>
            </a:r>
            <a:r>
              <a:rPr sz="1800" spc="5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1800" spc="-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50" dirty="0">
                <a:latin typeface="Calibri" panose="020F0502020204030204" pitchFamily="34" charset="0"/>
                <a:cs typeface="Calibri" panose="020F0502020204030204" pitchFamily="34" charset="0"/>
              </a:rPr>
              <a:t>drugs.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1800" spc="-20" dirty="0">
                <a:latin typeface="Calibri" panose="020F0502020204030204" pitchFamily="34" charset="0"/>
                <a:cs typeface="Calibri" panose="020F0502020204030204" pitchFamily="34" charset="0"/>
              </a:rPr>
              <a:t>Rational </a:t>
            </a:r>
            <a:r>
              <a:rPr sz="1800" spc="-25" dirty="0">
                <a:latin typeface="Calibri" panose="020F0502020204030204" pitchFamily="34" charset="0"/>
                <a:cs typeface="Calibri" panose="020F0502020204030204" pitchFamily="34" charset="0"/>
              </a:rPr>
              <a:t>selection </a:t>
            </a:r>
            <a:r>
              <a:rPr sz="1800" spc="5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1800" spc="-35" dirty="0"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sz="1800" spc="-1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5" dirty="0">
                <a:latin typeface="Calibri" panose="020F0502020204030204" pitchFamily="34" charset="0"/>
                <a:cs typeface="Calibri" panose="020F0502020204030204" pitchFamily="34" charset="0"/>
              </a:rPr>
              <a:t>combinations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1800" spc="-20" dirty="0">
                <a:latin typeface="Calibri" panose="020F0502020204030204" pitchFamily="34" charset="0"/>
                <a:cs typeface="Calibri" panose="020F0502020204030204" pitchFamily="34" charset="0"/>
              </a:rPr>
              <a:t>Optimization </a:t>
            </a:r>
            <a:r>
              <a:rPr sz="1800" spc="5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1800" spc="-60" dirty="0">
                <a:latin typeface="Calibri" panose="020F0502020204030204" pitchFamily="34" charset="0"/>
                <a:cs typeface="Calibri" panose="020F0502020204030204" pitchFamily="34" charset="0"/>
              </a:rPr>
              <a:t>dose </a:t>
            </a:r>
            <a:r>
              <a:rPr sz="1800" spc="-3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1800" spc="-1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40" dirty="0">
                <a:latin typeface="Calibri" panose="020F0502020204030204" pitchFamily="34" charset="0"/>
                <a:cs typeface="Calibri" panose="020F0502020204030204" pitchFamily="34" charset="0"/>
              </a:rPr>
              <a:t>schedule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1800" spc="-19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identify </a:t>
            </a:r>
            <a:r>
              <a:rPr sz="1800" spc="-45" dirty="0">
                <a:latin typeface="Calibri" panose="020F0502020204030204" pitchFamily="34" charset="0"/>
                <a:cs typeface="Calibri" panose="020F0502020204030204" pitchFamily="34" charset="0"/>
              </a:rPr>
              <a:t>responders </a:t>
            </a:r>
            <a:r>
              <a:rPr sz="1800" spc="5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800" spc="-2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30" dirty="0">
                <a:latin typeface="Calibri" panose="020F0502020204030204" pitchFamily="34" charset="0"/>
                <a:cs typeface="Calibri" panose="020F0502020204030204" pitchFamily="34" charset="0"/>
              </a:rPr>
              <a:t>subpopulations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75628" y="5754725"/>
            <a:ext cx="59391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299720" algn="l"/>
                <a:tab pos="1762125" algn="l"/>
                <a:tab pos="2114550" algn="l"/>
                <a:tab pos="2675255" algn="l"/>
                <a:tab pos="3764915" algn="l"/>
                <a:tab pos="4892675" algn="l"/>
                <a:tab pos="5245100" algn="l"/>
              </a:tabLst>
            </a:pPr>
            <a:r>
              <a:rPr sz="1800" spc="-105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800" spc="-114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sz="1800" spc="-2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1800" spc="-20" dirty="0">
                <a:latin typeface="Calibri" panose="020F0502020204030204" pitchFamily="34" charset="0"/>
                <a:cs typeface="Calibri" panose="020F0502020204030204" pitchFamily="34" charset="0"/>
              </a:rPr>
              <a:t>opm</a:t>
            </a:r>
            <a:r>
              <a:rPr sz="1800" spc="-15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800" spc="25" dirty="0">
                <a:latin typeface="Calibri" panose="020F0502020204030204" pitchFamily="34" charset="0"/>
                <a:cs typeface="Calibri" panose="020F0502020204030204" pitchFamily="34" charset="0"/>
              </a:rPr>
              <a:t>nt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800" spc="5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800" spc="-45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1800" spc="-55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800" spc="-5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800" spc="-40" dirty="0">
                <a:latin typeface="Calibri" panose="020F0502020204030204" pitchFamily="34" charset="0"/>
                <a:cs typeface="Calibri" panose="020F0502020204030204" pitchFamily="34" charset="0"/>
              </a:rPr>
              <a:t>sur</a:t>
            </a:r>
            <a:r>
              <a:rPr sz="1800" spc="-35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1800" spc="-6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1800" spc="-75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1800" spc="3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800" spc="-15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1800" spc="-6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800" spc="-30" dirty="0">
                <a:latin typeface="Calibri" panose="020F0502020204030204" pitchFamily="34" charset="0"/>
                <a:cs typeface="Calibri" panose="020F0502020204030204" pitchFamily="34" charset="0"/>
              </a:rPr>
              <a:t>endpoint</a:t>
            </a:r>
            <a:r>
              <a:rPr sz="1800" spc="-25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800" spc="5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800" spc="-8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1800" spc="3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1800" spc="-10" dirty="0">
                <a:latin typeface="Calibri" panose="020F0502020204030204" pitchFamily="34" charset="0"/>
                <a:cs typeface="Calibri" panose="020F0502020204030204" pitchFamily="34" charset="0"/>
              </a:rPr>
              <a:t>inic</a:t>
            </a:r>
            <a:r>
              <a:rPr sz="1800" spc="-25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800" spc="45" dirty="0">
                <a:latin typeface="Calibri" panose="020F0502020204030204" pitchFamily="34" charset="0"/>
                <a:cs typeface="Calibri" panose="020F0502020204030204" pitchFamily="34" charset="0"/>
              </a:rPr>
              <a:t>l  </a:t>
            </a:r>
            <a:r>
              <a:rPr sz="1800" dirty="0">
                <a:latin typeface="Calibri" panose="020F0502020204030204" pitchFamily="34" charset="0"/>
                <a:cs typeface="Calibri" panose="020F0502020204030204" pitchFamily="34" charset="0"/>
              </a:rPr>
              <a:t>benefit</a:t>
            </a: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1800" spc="-19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1800" spc="-10" dirty="0">
                <a:latin typeface="Calibri" panose="020F0502020204030204" pitchFamily="34" charset="0"/>
                <a:cs typeface="Calibri" panose="020F0502020204030204" pitchFamily="34" charset="0"/>
              </a:rPr>
              <a:t>predict </a:t>
            </a:r>
            <a:r>
              <a:rPr sz="1800" spc="-5" dirty="0"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sz="1800" spc="-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30" dirty="0">
                <a:latin typeface="Calibri" panose="020F0502020204030204" pitchFamily="34" charset="0"/>
                <a:cs typeface="Calibri" panose="020F0502020204030204" pitchFamily="34" charset="0"/>
              </a:rPr>
              <a:t>outcomes.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434085"/>
            <a:ext cx="1036849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25" dirty="0"/>
              <a:t>USE </a:t>
            </a:r>
            <a:r>
              <a:rPr spc="-430" dirty="0"/>
              <a:t>OF </a:t>
            </a:r>
            <a:r>
              <a:rPr spc="-265" dirty="0"/>
              <a:t>BIOMARKERS </a:t>
            </a:r>
            <a:r>
              <a:rPr spc="-150" dirty="0"/>
              <a:t>IN</a:t>
            </a:r>
            <a:r>
              <a:rPr spc="-535" dirty="0"/>
              <a:t> </a:t>
            </a:r>
            <a:r>
              <a:rPr spc="-315" dirty="0"/>
              <a:t>POSTMARKETING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464944"/>
            <a:ext cx="12033250" cy="418576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798830" indent="-228600">
              <a:lnSpc>
                <a:spcPts val="3020"/>
              </a:lnSpc>
              <a:spcBef>
                <a:spcPts val="480"/>
              </a:spcBef>
              <a:buChar char="▪"/>
              <a:tabLst>
                <a:tab pos="241300" algn="l"/>
              </a:tabLst>
            </a:pPr>
            <a:r>
              <a:rPr sz="28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</a:t>
            </a:r>
            <a:r>
              <a:rPr sz="28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obtained </a:t>
            </a:r>
            <a:r>
              <a:rPr sz="2800" spc="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sz="28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 </a:t>
            </a:r>
            <a:r>
              <a:rPr sz="28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marketing </a:t>
            </a:r>
            <a:r>
              <a:rPr sz="28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studies </a:t>
            </a:r>
            <a:r>
              <a:rPr sz="28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</a:t>
            </a:r>
            <a:r>
              <a:rPr sz="28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resulted </a:t>
            </a:r>
            <a:r>
              <a:rPr sz="28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800" spc="-459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 </a:t>
            </a:r>
            <a:r>
              <a:rPr sz="2800" spc="-3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labeling</a:t>
            </a:r>
            <a:r>
              <a:rPr sz="2800" spc="-12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7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</a:t>
            </a:r>
            <a:r>
              <a:rPr sz="28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289560">
              <a:lnSpc>
                <a:spcPts val="2380"/>
              </a:lnSpc>
              <a:spcBef>
                <a:spcPts val="1814"/>
              </a:spcBef>
            </a:pPr>
            <a:r>
              <a:rPr sz="2200" spc="-1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Ex: </a:t>
            </a:r>
            <a:r>
              <a:rPr sz="22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1)Finding </a:t>
            </a:r>
            <a:r>
              <a:rPr sz="22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 </a:t>
            </a:r>
            <a:r>
              <a:rPr sz="22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association </a:t>
            </a:r>
            <a:r>
              <a:rPr sz="22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2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HLA-B*5701 </a:t>
            </a:r>
            <a:r>
              <a:rPr sz="22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2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abacavir- 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induced hypersensitivity </a:t>
            </a:r>
            <a:r>
              <a:rPr sz="22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reaction </a:t>
            </a:r>
            <a:r>
              <a:rPr sz="22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 </a:t>
            </a:r>
            <a:r>
              <a:rPr sz="22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HIV-infected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8295" lvl="1" indent="-246379">
              <a:lnSpc>
                <a:spcPct val="100000"/>
              </a:lnSpc>
              <a:buSzPct val="95454"/>
              <a:buAutoNum type="arabicParenR" startAt="2"/>
              <a:tabLst>
                <a:tab pos="328930" algn="l"/>
              </a:tabLst>
            </a:pPr>
            <a:r>
              <a:rPr sz="22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Carbamazepine-induced </a:t>
            </a:r>
            <a:r>
              <a:rPr sz="2200" spc="-2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SJS </a:t>
            </a:r>
            <a:r>
              <a:rPr sz="2200" spc="10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sz="22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</a:t>
            </a:r>
            <a:r>
              <a:rPr sz="22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2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HLA-B*1502</a:t>
            </a:r>
            <a:r>
              <a:rPr sz="2200" spc="-1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allele.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buClr>
                <a:srgbClr val="404040"/>
              </a:buClr>
              <a:buFont typeface="Arial"/>
              <a:buAutoNum type="arabicParenR" startAt="2"/>
            </a:pP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404040"/>
              </a:buClr>
              <a:buFont typeface="Arial"/>
              <a:buAutoNum type="arabicParenR" startAt="2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lvl="1">
              <a:lnSpc>
                <a:spcPts val="2380"/>
              </a:lnSpc>
              <a:buSzPct val="95454"/>
              <a:buAutoNum type="arabicParenR" startAt="2"/>
              <a:tabLst>
                <a:tab pos="258445" algn="l"/>
                <a:tab pos="1315720" algn="l"/>
                <a:tab pos="2414270" algn="l"/>
                <a:tab pos="2798445" algn="l"/>
                <a:tab pos="3912870" algn="l"/>
                <a:tab pos="4260215" algn="l"/>
                <a:tab pos="5405120" algn="l"/>
                <a:tab pos="6433820" algn="l"/>
                <a:tab pos="6813550" algn="l"/>
                <a:tab pos="7781290" algn="l"/>
                <a:tab pos="9095105" algn="l"/>
                <a:tab pos="9462135" algn="l"/>
                <a:tab pos="10582910" algn="l"/>
                <a:tab pos="11029315" algn="l"/>
              </a:tabLst>
            </a:pPr>
            <a:r>
              <a:rPr sz="2200" spc="-3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22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sz="22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2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sz="2200" spc="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-1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sz="22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ariants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-3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2200" spc="-2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YP</a:t>
            </a:r>
            <a:r>
              <a:rPr sz="2200" spc="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2200" spc="-3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2200" spc="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10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-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sz="2200" spc="-2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sz="2200" spc="-2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ORC</a:t>
            </a:r>
            <a:r>
              <a:rPr sz="2200" spc="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leading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200" spc="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PK</a:t>
            </a:r>
            <a:r>
              <a:rPr sz="22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sz="2200" spc="-1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z="2200" spc="-1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-1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sz="22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sz="22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iati</a:t>
            </a:r>
            <a:r>
              <a:rPr sz="2200" spc="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2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</a:t>
            </a:r>
            <a:r>
              <a:rPr sz="22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2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</a:t>
            </a:r>
            <a:r>
              <a:rPr sz="22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sz="22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200" spc="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2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</a:t>
            </a:r>
            <a:r>
              <a:rPr sz="2200" spc="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2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2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 </a:t>
            </a:r>
            <a:r>
              <a:rPr sz="22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therapy.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400" y="98563"/>
            <a:ext cx="11472600" cy="1075936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4467860" marR="5080" indent="-4455795">
              <a:lnSpc>
                <a:spcPts val="3890"/>
              </a:lnSpc>
              <a:spcBef>
                <a:spcPts val="590"/>
              </a:spcBef>
            </a:pPr>
            <a:r>
              <a:rPr spc="-365" dirty="0"/>
              <a:t>ROLE </a:t>
            </a:r>
            <a:r>
              <a:rPr spc="-430" dirty="0"/>
              <a:t>OF </a:t>
            </a:r>
            <a:r>
              <a:rPr spc="-305" dirty="0"/>
              <a:t>FDA </a:t>
            </a:r>
            <a:r>
              <a:rPr spc="-150" dirty="0"/>
              <a:t>IN </a:t>
            </a:r>
            <a:r>
              <a:rPr spc="-330" dirty="0"/>
              <a:t>PROMOTING </a:t>
            </a:r>
            <a:r>
              <a:rPr spc="-425" dirty="0"/>
              <a:t>USE </a:t>
            </a:r>
            <a:r>
              <a:rPr spc="-430" dirty="0"/>
              <a:t>OF </a:t>
            </a:r>
            <a:r>
              <a:rPr spc="-270" dirty="0"/>
              <a:t>BIOMARKERS </a:t>
            </a:r>
            <a:r>
              <a:rPr spc="-150" dirty="0"/>
              <a:t>IN </a:t>
            </a:r>
            <a:r>
              <a:rPr spc="-370" dirty="0"/>
              <a:t>DRUG  </a:t>
            </a:r>
            <a:r>
              <a:rPr spc="-355" dirty="0"/>
              <a:t>DEVELOPMENT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464944"/>
            <a:ext cx="12035790" cy="3711272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492759" indent="-228600">
              <a:lnSpc>
                <a:spcPts val="3020"/>
              </a:lnSpc>
              <a:spcBef>
                <a:spcPts val="480"/>
              </a:spcBef>
              <a:buChar char="▪"/>
              <a:tabLst>
                <a:tab pos="241300" algn="l"/>
              </a:tabLst>
            </a:pPr>
            <a:r>
              <a:rPr sz="2800" spc="-3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800" spc="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facilitate </a:t>
            </a:r>
            <a:r>
              <a:rPr sz="28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800" spc="-9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sz="28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8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 </a:t>
            </a:r>
            <a:r>
              <a:rPr sz="28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8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 </a:t>
            </a:r>
            <a:r>
              <a:rPr sz="28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</a:t>
            </a:r>
            <a:r>
              <a:rPr sz="2800" spc="1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sz="28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sz="2800" spc="-4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practice,  </a:t>
            </a:r>
            <a:r>
              <a:rPr sz="28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800" spc="-2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FDA</a:t>
            </a:r>
            <a:r>
              <a:rPr sz="2800" spc="-1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2434" lvl="1" indent="-344805">
              <a:lnSpc>
                <a:spcPct val="100000"/>
              </a:lnSpc>
              <a:spcBef>
                <a:spcPts val="1485"/>
              </a:spcBef>
              <a:buAutoNum type="arabicParenR"/>
              <a:tabLst>
                <a:tab pos="433070" algn="l"/>
              </a:tabLst>
            </a:pPr>
            <a:r>
              <a:rPr sz="2400" spc="-5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Established </a:t>
            </a:r>
            <a:r>
              <a:rPr sz="2400" spc="-4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spc="-3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voluntary </a:t>
            </a:r>
            <a:r>
              <a:rPr sz="2400" spc="-4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submission</a:t>
            </a:r>
            <a:r>
              <a:rPr sz="2400" spc="-1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7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buClr>
                <a:srgbClr val="001F5F"/>
              </a:buClr>
              <a:buFont typeface="Arial"/>
              <a:buAutoNum type="arabicParenR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1F5F"/>
              </a:buClr>
              <a:buFont typeface="Arial"/>
              <a:buAutoNum type="arabicParenR"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6235" lvl="1" indent="-344170">
              <a:lnSpc>
                <a:spcPct val="100000"/>
              </a:lnSpc>
              <a:buAutoNum type="arabicParenR"/>
              <a:tabLst>
                <a:tab pos="356870" algn="l"/>
              </a:tabLst>
            </a:pPr>
            <a:r>
              <a:rPr sz="2400" spc="-8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Developed </a:t>
            </a:r>
            <a:r>
              <a:rPr sz="24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</a:t>
            </a:r>
            <a:r>
              <a:rPr sz="2400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educational</a:t>
            </a:r>
            <a:r>
              <a:rPr sz="2400" spc="-9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buClr>
                <a:srgbClr val="001F5F"/>
              </a:buClr>
              <a:buFont typeface="Arial"/>
              <a:buAutoNum type="arabicParenR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001F5F"/>
              </a:buClr>
              <a:buFont typeface="Arial"/>
              <a:buAutoNum type="arabicParenR"/>
            </a:pPr>
            <a:endParaRPr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lvl="1">
              <a:lnSpc>
                <a:spcPts val="2590"/>
              </a:lnSpc>
              <a:buAutoNum type="arabicParenR"/>
              <a:tabLst>
                <a:tab pos="395605" algn="l"/>
              </a:tabLst>
            </a:pPr>
            <a:r>
              <a:rPr sz="2400" spc="-5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Strived </a:t>
            </a:r>
            <a:r>
              <a:rPr sz="24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400" spc="-6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</a:t>
            </a:r>
            <a:r>
              <a:rPr sz="24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integration </a:t>
            </a:r>
            <a:r>
              <a:rPr sz="2400" spc="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genetic/genomic </a:t>
            </a:r>
            <a:r>
              <a:rPr sz="24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 </a:t>
            </a:r>
            <a:r>
              <a:rPr sz="2400" spc="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</a:t>
            </a:r>
            <a:r>
              <a:rPr sz="240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 </a:t>
            </a:r>
            <a:r>
              <a:rPr sz="2400" spc="-4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  </a:t>
            </a:r>
            <a:r>
              <a:rPr sz="2400" spc="-4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69584"/>
            <a:ext cx="10753200" cy="451576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4737100" marR="5080" indent="-3536315">
              <a:lnSpc>
                <a:spcPts val="3890"/>
              </a:lnSpc>
              <a:spcBef>
                <a:spcPts val="590"/>
              </a:spcBef>
            </a:pPr>
            <a:r>
              <a:rPr spc="-270" dirty="0"/>
              <a:t>BIOMARKERS </a:t>
            </a:r>
            <a:r>
              <a:rPr spc="-405" dirty="0"/>
              <a:t>FOR </a:t>
            </a:r>
            <a:r>
              <a:rPr spc="-300" dirty="0"/>
              <a:t>PERSONALIZED </a:t>
            </a:r>
            <a:r>
              <a:rPr spc="-340" dirty="0"/>
              <a:t>PREVENTION  </a:t>
            </a:r>
            <a:r>
              <a:rPr spc="-380" dirty="0"/>
              <a:t>STRATEGIES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560067"/>
            <a:ext cx="12036425" cy="5138266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5080" indent="-228600">
              <a:lnSpc>
                <a:spcPct val="70000"/>
              </a:lnSpc>
              <a:spcBef>
                <a:spcPts val="885"/>
              </a:spcBef>
              <a:buChar char="▪"/>
              <a:tabLst>
                <a:tab pos="240665" algn="l"/>
                <a:tab pos="241300" algn="l"/>
                <a:tab pos="1621790" algn="l"/>
                <a:tab pos="2272665" algn="l"/>
                <a:tab pos="3155315" algn="l"/>
                <a:tab pos="3710304" algn="l"/>
                <a:tab pos="4752340" algn="l"/>
                <a:tab pos="6168390" algn="l"/>
                <a:tab pos="6574155" algn="l"/>
                <a:tab pos="7785734" algn="l"/>
                <a:tab pos="8343900" algn="l"/>
                <a:tab pos="9418320" algn="l"/>
                <a:tab pos="10473055" algn="l"/>
                <a:tab pos="11093450" algn="l"/>
              </a:tabLst>
            </a:pPr>
            <a:r>
              <a:rPr sz="22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sz="22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22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icines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sz="2200" spc="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</a:t>
            </a:r>
            <a:r>
              <a:rPr sz="22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2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</a:t>
            </a:r>
            <a:r>
              <a:rPr sz="22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2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sz="2200" spc="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signatu</a:t>
            </a:r>
            <a:r>
              <a:rPr sz="22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200" spc="-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200" spc="-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sz="22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2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ases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</a:t>
            </a:r>
            <a:r>
              <a:rPr sz="22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sz="22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</a:t>
            </a:r>
            <a:r>
              <a:rPr sz="22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2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2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oad</a:t>
            </a:r>
            <a:r>
              <a:rPr sz="2200" spc="-10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200" spc="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2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2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modern  </a:t>
            </a:r>
            <a:r>
              <a:rPr sz="22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medicine. </a:t>
            </a:r>
            <a:r>
              <a:rPr sz="22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</a:t>
            </a:r>
            <a:r>
              <a:rPr sz="22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experts </a:t>
            </a:r>
            <a:r>
              <a:rPr sz="2200" spc="-9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sz="22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sz="22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therapeutic </a:t>
            </a:r>
            <a:r>
              <a:rPr sz="22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 </a:t>
            </a:r>
            <a:r>
              <a:rPr sz="22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sz="22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beginning </a:t>
            </a:r>
            <a:r>
              <a:rPr sz="22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2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sz="22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 </a:t>
            </a:r>
            <a:r>
              <a:rPr sz="22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200" spc="-229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medicine.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Arial"/>
              <a:buChar char="▪"/>
            </a:pP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404040"/>
              </a:buClr>
              <a:buFont typeface="Arial"/>
              <a:buChar char="▪"/>
            </a:pP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6985" indent="-228600">
              <a:lnSpc>
                <a:spcPct val="70000"/>
              </a:lnSpc>
              <a:buChar char="▪"/>
              <a:tabLst>
                <a:tab pos="240665" algn="l"/>
                <a:tab pos="241300" algn="l"/>
                <a:tab pos="619125" algn="l"/>
                <a:tab pos="1158875" algn="l"/>
                <a:tab pos="2510155" algn="l"/>
                <a:tab pos="2898775" algn="l"/>
                <a:tab pos="4094479" algn="l"/>
                <a:tab pos="5426075" algn="l"/>
                <a:tab pos="6433820" algn="l"/>
                <a:tab pos="7212330" algn="l"/>
                <a:tab pos="7560309" algn="l"/>
                <a:tab pos="7861934" algn="l"/>
                <a:tab pos="8543290" algn="l"/>
                <a:tab pos="9265920" algn="l"/>
                <a:tab pos="9805035" algn="l"/>
                <a:tab pos="11186160" algn="l"/>
              </a:tabLst>
            </a:pPr>
            <a:r>
              <a:rPr sz="22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	</a:t>
            </a:r>
            <a:r>
              <a:rPr sz="22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sz="22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</a:t>
            </a:r>
            <a:r>
              <a:rPr sz="22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sz="22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2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ases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especial</a:t>
            </a:r>
            <a:r>
              <a:rPr sz="22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sz="2200" spc="-1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sz="22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22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200" spc="-1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200" spc="-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</a:t>
            </a:r>
            <a:r>
              <a:rPr sz="2200" spc="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sz="2200" spc="9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sz="2200" spc="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2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sz="22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sz="22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2200" spc="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iti</a:t>
            </a:r>
            <a:r>
              <a:rPr sz="2200" spc="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2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22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 </a:t>
            </a:r>
            <a:r>
              <a:rPr sz="22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practices </a:t>
            </a:r>
            <a:r>
              <a:rPr sz="22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2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novel</a:t>
            </a:r>
            <a:r>
              <a:rPr sz="2200" spc="-1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approaches.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Arial"/>
              <a:buChar char="▪"/>
            </a:pP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1785"/>
              </a:spcBef>
              <a:buChar char="▪"/>
              <a:tabLst>
                <a:tab pos="240665" algn="l"/>
                <a:tab pos="241300" algn="l"/>
              </a:tabLst>
            </a:pPr>
            <a:r>
              <a:rPr sz="22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Traditionally, </a:t>
            </a:r>
            <a:r>
              <a:rPr sz="22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cancer </a:t>
            </a:r>
            <a:r>
              <a:rPr sz="22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</a:t>
            </a:r>
            <a:r>
              <a:rPr sz="22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 </a:t>
            </a:r>
            <a:r>
              <a:rPr sz="22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treated </a:t>
            </a:r>
            <a:r>
              <a:rPr sz="22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z="22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drugs </a:t>
            </a:r>
            <a:r>
              <a:rPr sz="22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2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</a:t>
            </a:r>
            <a:r>
              <a:rPr sz="22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toxicity </a:t>
            </a:r>
            <a:r>
              <a:rPr sz="22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sz="22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2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sz="2200" spc="-4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tolerance.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Arial"/>
              <a:buChar char="▪"/>
            </a:pP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404040"/>
              </a:buClr>
              <a:buFont typeface="Arial"/>
              <a:buChar char="▪"/>
            </a:pP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7620" indent="-228600">
              <a:lnSpc>
                <a:spcPct val="70000"/>
              </a:lnSpc>
              <a:buChar char="▪"/>
              <a:tabLst>
                <a:tab pos="240665" algn="l"/>
                <a:tab pos="241300" algn="l"/>
              </a:tabLst>
            </a:pPr>
            <a:r>
              <a:rPr sz="2200" spc="-9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Novel </a:t>
            </a:r>
            <a:r>
              <a:rPr sz="22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approaches 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sz="22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intended </a:t>
            </a:r>
            <a:r>
              <a:rPr sz="22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identify </a:t>
            </a:r>
            <a:r>
              <a:rPr sz="22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individualized </a:t>
            </a:r>
            <a:r>
              <a:rPr sz="22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 </a:t>
            </a:r>
            <a:r>
              <a:rPr sz="22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</a:t>
            </a:r>
            <a:r>
              <a:rPr sz="22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2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therapies, </a:t>
            </a:r>
            <a:r>
              <a:rPr sz="22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 </a:t>
            </a:r>
            <a:r>
              <a:rPr sz="22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</a:t>
            </a:r>
            <a:r>
              <a:rPr sz="22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2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toxicity 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2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 </a:t>
            </a:r>
            <a:r>
              <a:rPr sz="22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</a:t>
            </a:r>
            <a:r>
              <a:rPr sz="22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200" spc="-3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Arial"/>
              <a:buChar char="▪"/>
            </a:pP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404040"/>
              </a:buClr>
              <a:buFont typeface="Arial"/>
              <a:buChar char="▪"/>
            </a:pP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5080" indent="-228600">
              <a:lnSpc>
                <a:spcPct val="70000"/>
              </a:lnSpc>
              <a:buChar char="▪"/>
              <a:tabLst>
                <a:tab pos="240665" algn="l"/>
                <a:tab pos="241300" algn="l"/>
                <a:tab pos="841375" algn="l"/>
                <a:tab pos="2729865" algn="l"/>
                <a:tab pos="3435985" algn="l"/>
                <a:tab pos="4793615" algn="l"/>
                <a:tab pos="5158105" algn="l"/>
                <a:tab pos="5770880" algn="l"/>
                <a:tab pos="6962775" algn="l"/>
                <a:tab pos="7367905" algn="l"/>
                <a:tab pos="9055735" algn="l"/>
                <a:tab pos="11052175" algn="l"/>
                <a:tab pos="11454765" algn="l"/>
              </a:tabLst>
            </a:pPr>
            <a:r>
              <a:rPr sz="2200" spc="-1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200" spc="-1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z="22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22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</a:t>
            </a:r>
            <a:r>
              <a:rPr sz="22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200" spc="10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hera</a:t>
            </a:r>
            <a:r>
              <a:rPr sz="22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z="2200" spc="-1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22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2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sz="2200" spc="-9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  <a:r>
              <a:rPr sz="22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200" spc="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2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ecan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-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200" spc="-1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sz="22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2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</a:t>
            </a:r>
            <a:r>
              <a:rPr sz="22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</a:t>
            </a:r>
            <a:r>
              <a:rPr sz="22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2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sonaliz</a:t>
            </a:r>
            <a:r>
              <a:rPr sz="22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2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medicine,(u</a:t>
            </a:r>
            <a:r>
              <a:rPr sz="22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sz="22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200" spc="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200" spc="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2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reat  </a:t>
            </a:r>
            <a:r>
              <a:rPr sz="22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 </a:t>
            </a:r>
            <a:r>
              <a:rPr sz="22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colorectal</a:t>
            </a:r>
            <a:r>
              <a:rPr sz="22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cancer).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434085"/>
            <a:ext cx="514842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0" dirty="0"/>
              <a:t>LIMITATIONS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443049"/>
            <a:ext cx="11629390" cy="5436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har char="▪"/>
              <a:tabLst>
                <a:tab pos="240665" algn="l"/>
                <a:tab pos="241300" algn="l"/>
              </a:tabLst>
            </a:pPr>
            <a:r>
              <a:rPr sz="2200" spc="-9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Expensive </a:t>
            </a:r>
            <a:r>
              <a:rPr sz="22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(cost </a:t>
            </a:r>
            <a:r>
              <a:rPr sz="22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22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analyses)</a:t>
            </a:r>
            <a:r>
              <a:rPr sz="2200" spc="-1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Arial"/>
              <a:buChar char="▪"/>
            </a:pP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404040"/>
              </a:buClr>
              <a:buFont typeface="Arial"/>
              <a:buChar char="▪"/>
            </a:pP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har char="▪"/>
              <a:tabLst>
                <a:tab pos="240665" algn="l"/>
                <a:tab pos="241300" algn="l"/>
              </a:tabLst>
            </a:pPr>
            <a:r>
              <a:rPr sz="22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</a:t>
            </a:r>
            <a:r>
              <a:rPr sz="22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(longevity </a:t>
            </a:r>
            <a:r>
              <a:rPr sz="22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2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samples)</a:t>
            </a:r>
            <a:r>
              <a:rPr sz="2200" spc="-1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Arial"/>
              <a:buChar char="▪"/>
            </a:pP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404040"/>
              </a:buClr>
              <a:buFont typeface="Arial"/>
              <a:buChar char="▪"/>
            </a:pP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buChar char="▪"/>
              <a:tabLst>
                <a:tab pos="240665" algn="l"/>
                <a:tab pos="241300" algn="l"/>
              </a:tabLst>
            </a:pP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Laboratory</a:t>
            </a:r>
            <a:r>
              <a:rPr sz="22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errors.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Arial"/>
              <a:buChar char="▪"/>
            </a:pP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404040"/>
              </a:buClr>
              <a:buFont typeface="Arial"/>
              <a:buChar char="▪"/>
            </a:pP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buChar char="▪"/>
              <a:tabLst>
                <a:tab pos="240665" algn="l"/>
                <a:tab pos="241300" algn="l"/>
              </a:tabLst>
            </a:pPr>
            <a:r>
              <a:rPr sz="22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 </a:t>
            </a:r>
            <a:r>
              <a:rPr sz="22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range </a:t>
            </a:r>
            <a:r>
              <a:rPr sz="22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sz="2200" spc="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difficult </a:t>
            </a:r>
            <a:r>
              <a:rPr sz="22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200" spc="-2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Arial"/>
              <a:buChar char="▪"/>
            </a:pP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404040"/>
              </a:buClr>
              <a:buFont typeface="Arial"/>
              <a:buChar char="▪"/>
            </a:pP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buChar char="▪"/>
              <a:tabLst>
                <a:tab pos="240665" algn="l"/>
                <a:tab pos="241300" algn="l"/>
              </a:tabLst>
            </a:pPr>
            <a:r>
              <a:rPr sz="2200" spc="-1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2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following</a:t>
            </a:r>
            <a:r>
              <a:rPr sz="22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22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2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</a:t>
            </a:r>
            <a:r>
              <a:rPr sz="22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pitfalls</a:t>
            </a:r>
            <a:r>
              <a:rPr sz="22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2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2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translation</a:t>
            </a:r>
            <a:r>
              <a:rPr sz="22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sz="22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</a:t>
            </a:r>
            <a:r>
              <a:rPr sz="22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discovery</a:t>
            </a:r>
            <a:r>
              <a:rPr sz="22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2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sz="22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utility: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lvl="1" indent="-228600">
              <a:lnSpc>
                <a:spcPct val="100000"/>
              </a:lnSpc>
              <a:spcBef>
                <a:spcPts val="130"/>
              </a:spcBef>
              <a:buChar char="▪"/>
              <a:tabLst>
                <a:tab pos="469265" algn="l"/>
                <a:tab pos="469900" algn="l"/>
              </a:tabLst>
            </a:pPr>
            <a:r>
              <a:rPr sz="20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Lack</a:t>
            </a:r>
            <a:r>
              <a:rPr sz="20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0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sz="20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sz="20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selections</a:t>
            </a:r>
            <a:r>
              <a:rPr sz="20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sz="20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initiating</a:t>
            </a:r>
            <a:r>
              <a:rPr sz="20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0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discovery</a:t>
            </a:r>
            <a:r>
              <a:rPr sz="20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lvl="1" indent="-228600">
              <a:lnSpc>
                <a:spcPct val="100000"/>
              </a:lnSpc>
              <a:spcBef>
                <a:spcPts val="120"/>
              </a:spcBef>
              <a:buChar char="▪"/>
              <a:tabLst>
                <a:tab pos="469265" algn="l"/>
                <a:tab pos="469900" algn="l"/>
              </a:tabLst>
            </a:pPr>
            <a:r>
              <a:rPr sz="20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Lack </a:t>
            </a:r>
            <a:r>
              <a:rPr sz="20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0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 characterization/validation</a:t>
            </a:r>
            <a:r>
              <a:rPr sz="2000" spc="-2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strategies.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lvl="1" indent="-228600">
              <a:lnSpc>
                <a:spcPct val="100000"/>
              </a:lnSpc>
              <a:spcBef>
                <a:spcPts val="120"/>
              </a:spcBef>
              <a:buChar char="▪"/>
              <a:tabLst>
                <a:tab pos="469265" algn="l"/>
                <a:tab pos="469900" algn="l"/>
              </a:tabLst>
            </a:pPr>
            <a:r>
              <a:rPr sz="20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Robustness </a:t>
            </a:r>
            <a:r>
              <a:rPr sz="20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0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</a:t>
            </a:r>
            <a:r>
              <a:rPr sz="20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techniques </a:t>
            </a:r>
            <a:r>
              <a:rPr sz="20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</a:t>
            </a:r>
            <a:r>
              <a:rPr sz="20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0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sz="2000" spc="-254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trials.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0187C5-9E6D-4AB9-9D81-313FD922D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cs-CZ" dirty="0"/>
              <a:t>Prospektivní a retrospektivní studie </a:t>
            </a:r>
          </a:p>
        </p:txBody>
      </p:sp>
      <p:sp>
        <p:nvSpPr>
          <p:cNvPr id="43011" name="Podnadpis 2">
            <a:extLst>
              <a:ext uri="{FF2B5EF4-FFF2-40B4-BE49-F238E27FC236}">
                <a16:creationId xmlns:a16="http://schemas.microsoft.com/office/drawing/2014/main" id="{8BE3B55C-AA29-4B24-8207-E2C06BA79F0A}"/>
              </a:ext>
            </a:extLst>
          </p:cNvPr>
          <p:cNvSpPr txBox="1">
            <a:spLocks/>
          </p:cNvSpPr>
          <p:nvPr/>
        </p:nvSpPr>
        <p:spPr bwMode="auto">
          <a:xfrm>
            <a:off x="2387600" y="1428751"/>
            <a:ext cx="37084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Prospektivní studie 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U některých subjektů je rizikový faktor přítomen a u jiných ne → sledujeme v čase, zda se vyskytne událost.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cs-CZ" altLang="cs-CZ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Retrospektivní studie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U některých subjektů se událost vyskytla a u jiných ne → zpětně hodnotíme, zda se liší s ohledem na nějaký rizikový faktor.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cs-CZ" altLang="cs-CZ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012" name="Picture 3">
            <a:extLst>
              <a:ext uri="{FF2B5EF4-FFF2-40B4-BE49-F238E27FC236}">
                <a16:creationId xmlns:a16="http://schemas.microsoft.com/office/drawing/2014/main" id="{8EADE92E-6F59-452E-908C-E437904F1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6" y="3929063"/>
            <a:ext cx="4321175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>
            <a:extLst>
              <a:ext uri="{FF2B5EF4-FFF2-40B4-BE49-F238E27FC236}">
                <a16:creationId xmlns:a16="http://schemas.microsoft.com/office/drawing/2014/main" id="{5E12F722-3E1B-4848-9FC6-7A40F07D3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6" y="1357313"/>
            <a:ext cx="432117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434085"/>
            <a:ext cx="467790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505" dirty="0">
                <a:uFill>
                  <a:solidFill>
                    <a:srgbClr val="FFFFFF"/>
                  </a:solidFill>
                </a:uFill>
              </a:rPr>
              <a:t>C</a:t>
            </a:r>
            <a:r>
              <a:rPr u="heavy" spc="-425" dirty="0">
                <a:uFill>
                  <a:solidFill>
                    <a:srgbClr val="FFFFFF"/>
                  </a:solidFill>
                </a:uFill>
              </a:rPr>
              <a:t>ON</a:t>
            </a:r>
            <a:r>
              <a:rPr u="heavy" spc="-400" dirty="0">
                <a:uFill>
                  <a:solidFill>
                    <a:srgbClr val="FFFFFF"/>
                  </a:solidFill>
                </a:uFill>
              </a:rPr>
              <a:t>C</a:t>
            </a:r>
            <a:r>
              <a:rPr u="heavy" spc="-245" dirty="0">
                <a:uFill>
                  <a:solidFill>
                    <a:srgbClr val="FFFFFF"/>
                  </a:solidFill>
                </a:uFill>
              </a:rPr>
              <a:t>L</a:t>
            </a:r>
            <a:r>
              <a:rPr u="heavy" spc="-320" dirty="0">
                <a:uFill>
                  <a:solidFill>
                    <a:srgbClr val="FFFFFF"/>
                  </a:solidFill>
                </a:uFill>
              </a:rPr>
              <a:t>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477136"/>
            <a:ext cx="12035790" cy="50545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har char="▪"/>
              <a:tabLst>
                <a:tab pos="240665" algn="l"/>
                <a:tab pos="241300" algn="l"/>
              </a:tabLst>
            </a:pPr>
            <a:r>
              <a:rPr sz="22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</a:t>
            </a:r>
            <a:r>
              <a:rPr sz="22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 </a:t>
            </a:r>
            <a:r>
              <a:rPr sz="22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approved </a:t>
            </a:r>
            <a:r>
              <a:rPr sz="22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drugs </a:t>
            </a:r>
            <a:r>
              <a:rPr sz="2200" spc="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sz="22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work, 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sz="22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 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are </a:t>
            </a:r>
            <a:r>
              <a:rPr sz="2200" spc="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“right” </a:t>
            </a:r>
            <a:r>
              <a:rPr sz="22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2200" spc="-3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Arial"/>
              <a:buChar char="▪"/>
            </a:pP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04040"/>
              </a:buClr>
              <a:buFont typeface="Arial"/>
              <a:buChar char="▪"/>
            </a:pPr>
            <a:endParaRPr sz="24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ts val="2510"/>
              </a:lnSpc>
              <a:buChar char="▪"/>
              <a:tabLst>
                <a:tab pos="240665" algn="l"/>
                <a:tab pos="241300" algn="l"/>
              </a:tabLst>
            </a:pPr>
            <a:r>
              <a:rPr sz="22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 </a:t>
            </a:r>
            <a:r>
              <a:rPr sz="22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sz="22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</a:t>
            </a:r>
            <a:r>
              <a:rPr sz="22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 </a:t>
            </a:r>
            <a:r>
              <a:rPr sz="22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</a:t>
            </a:r>
            <a:r>
              <a:rPr sz="22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</a:t>
            </a:r>
            <a:r>
              <a:rPr sz="22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sz="22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sz="22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defined </a:t>
            </a:r>
            <a:r>
              <a:rPr sz="22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subgroups </a:t>
            </a:r>
            <a:r>
              <a:rPr sz="22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2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patients,</a:t>
            </a:r>
            <a:r>
              <a:rPr sz="2200" spc="9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thereby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>
              <a:lnSpc>
                <a:spcPts val="2510"/>
              </a:lnSpc>
            </a:pPr>
            <a:r>
              <a:rPr sz="22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potentially </a:t>
            </a:r>
            <a:r>
              <a:rPr sz="22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increasing </a:t>
            </a:r>
            <a:r>
              <a:rPr sz="22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 </a:t>
            </a:r>
            <a:r>
              <a:rPr sz="22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efficacy 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200" spc="-2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buChar char="▪"/>
              <a:tabLst>
                <a:tab pos="240665" algn="l"/>
                <a:tab pos="241300" algn="l"/>
              </a:tabLst>
            </a:pPr>
            <a:r>
              <a:rPr sz="22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Helps </a:t>
            </a:r>
            <a:r>
              <a:rPr sz="22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make 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decision </a:t>
            </a:r>
            <a:r>
              <a:rPr sz="22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2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move </a:t>
            </a:r>
            <a:r>
              <a:rPr sz="22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2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sz="2200" spc="-3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Arial"/>
              <a:buChar char="▪"/>
            </a:pP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404040"/>
              </a:buClr>
              <a:buFont typeface="Arial"/>
              <a:buChar char="▪"/>
            </a:pPr>
            <a:endParaRPr sz="24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buChar char="▪"/>
              <a:tabLst>
                <a:tab pos="240665" algn="l"/>
                <a:tab pos="241300" algn="l"/>
              </a:tabLst>
            </a:pP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Offer</a:t>
            </a:r>
            <a:r>
              <a:rPr sz="22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</a:t>
            </a:r>
            <a:r>
              <a:rPr sz="22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</a:t>
            </a:r>
            <a:r>
              <a:rPr sz="22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</a:t>
            </a:r>
            <a:r>
              <a:rPr sz="22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2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2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2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</a:t>
            </a:r>
            <a:r>
              <a:rPr sz="22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sz="22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sz="22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2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</a:t>
            </a:r>
            <a:r>
              <a:rPr sz="22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sz="22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2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certain</a:t>
            </a:r>
            <a:r>
              <a:rPr sz="22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programs.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404040"/>
              </a:buClr>
              <a:buFont typeface="Arial"/>
              <a:buChar char="▪"/>
            </a:pP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04040"/>
              </a:buClr>
              <a:buFont typeface="Arial"/>
              <a:buChar char="▪"/>
            </a:pPr>
            <a:endParaRPr sz="24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buChar char="▪"/>
              <a:tabLst>
                <a:tab pos="240665" algn="l"/>
                <a:tab pos="241300" algn="l"/>
              </a:tabLst>
            </a:pP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Offer</a:t>
            </a:r>
            <a:r>
              <a:rPr sz="22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sz="22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objective,</a:t>
            </a:r>
            <a:r>
              <a:rPr sz="22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biological</a:t>
            </a:r>
            <a:r>
              <a:rPr sz="22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indicator,</a:t>
            </a:r>
            <a:r>
              <a:rPr sz="22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rather</a:t>
            </a:r>
            <a:r>
              <a:rPr sz="22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sz="22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</a:t>
            </a:r>
            <a:r>
              <a:rPr sz="22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seeing</a:t>
            </a:r>
            <a:r>
              <a:rPr sz="22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whether</a:t>
            </a:r>
            <a:r>
              <a:rPr sz="22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2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r>
              <a:rPr sz="22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feel</a:t>
            </a:r>
            <a:r>
              <a:rPr sz="22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375664"/>
            <a:ext cx="12037060" cy="3752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715" indent="-287020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720" algn="l"/>
              </a:tabLst>
            </a:pP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Biomarker 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enabled 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R&amp;D 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maturing 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into 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discipline </a:t>
            </a:r>
            <a:r>
              <a:rPr sz="2400" spc="30" dirty="0"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addressing 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these 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goals  </a:t>
            </a:r>
            <a:r>
              <a:rPr sz="2400" spc="10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sz="2400" spc="-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precision.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"/>
            </a:pP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400" spc="-114" dirty="0">
                <a:latin typeface="Calibri" panose="020F0502020204030204" pitchFamily="34" charset="0"/>
                <a:cs typeface="Calibri" panose="020F0502020204030204" pitchFamily="34" charset="0"/>
              </a:rPr>
              <a:t>However,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65" dirty="0">
                <a:latin typeface="Calibri" panose="020F0502020204030204" pitchFamily="34" charset="0"/>
                <a:cs typeface="Calibri" panose="020F0502020204030204" pitchFamily="34" charset="0"/>
              </a:rPr>
              <a:t>science 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is outpacing 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widespread</a:t>
            </a:r>
            <a:r>
              <a:rPr sz="2400" spc="-1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acceptance.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"/>
            </a:pP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"/>
              <a:tabLst>
                <a:tab pos="299720" algn="l"/>
              </a:tabLst>
            </a:pPr>
            <a:r>
              <a:rPr sz="2400" spc="-145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path 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toward 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acceptance </a:t>
            </a:r>
            <a:r>
              <a:rPr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regulators 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the medical </a:t>
            </a:r>
            <a:r>
              <a:rPr sz="2400" spc="-5" dirty="0">
                <a:latin typeface="Calibri" panose="020F0502020204030204" pitchFamily="34" charset="0"/>
                <a:cs typeface="Calibri" panose="020F0502020204030204" pitchFamily="34" charset="0"/>
              </a:rPr>
              <a:t>community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through  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discovery 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5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consistent 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validation </a:t>
            </a:r>
            <a:r>
              <a:rPr sz="2400" spc="15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genomic, 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proteomic, </a:t>
            </a:r>
            <a:r>
              <a:rPr sz="2400" spc="5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vitro 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and  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imaging 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biomarkers.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"/>
            </a:pP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  <a:tab pos="1385570" algn="l"/>
                <a:tab pos="3206750" algn="l"/>
                <a:tab pos="4216400" algn="l"/>
                <a:tab pos="4856480" algn="l"/>
                <a:tab pos="6139815" algn="l"/>
                <a:tab pos="7701915" algn="l"/>
                <a:tab pos="9372600" algn="l"/>
                <a:tab pos="9987915" algn="l"/>
                <a:tab pos="11241405" algn="l"/>
              </a:tabLst>
            </a:pP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Further	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collaborative	</a:t>
            </a:r>
            <a:r>
              <a:rPr sz="2400" spc="15" dirty="0">
                <a:latin typeface="Calibri" panose="020F0502020204030204" pitchFamily="34" charset="0"/>
                <a:cs typeface="Calibri" panose="020F0502020204030204" pitchFamily="34" charset="0"/>
              </a:rPr>
              <a:t>efforts	</a:t>
            </a: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and	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powerful	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technology	</a:t>
            </a:r>
            <a:r>
              <a:rPr sz="2400" spc="-55" dirty="0">
                <a:latin typeface="Calibri" panose="020F0502020204030204" pitchFamily="34" charset="0"/>
                <a:cs typeface="Calibri" panose="020F0502020204030204" pitchFamily="34" charset="0"/>
              </a:rPr>
              <a:t>approaches	can	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increase	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9085">
              <a:lnSpc>
                <a:spcPct val="100000"/>
              </a:lnSpc>
            </a:pPr>
            <a:r>
              <a:rPr sz="2400" spc="-45" dirty="0">
                <a:latin typeface="Calibri" panose="020F0502020204030204" pitchFamily="34" charset="0"/>
                <a:cs typeface="Calibri" panose="020F0502020204030204" pitchFamily="34" charset="0"/>
              </a:rPr>
              <a:t>confidence.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>
            <a:extLst>
              <a:ext uri="{FF2B5EF4-FFF2-40B4-BE49-F238E27FC236}">
                <a16:creationId xmlns:a16="http://schemas.microsoft.com/office/drawing/2014/main" id="{3B5D0F11-2120-4713-AB45-C4D67935E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Zkreslení v klinických studiích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87A55A8-112D-4920-9D06-9153B4BA60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4113" y="1125538"/>
            <a:ext cx="7993062" cy="2590800"/>
          </a:xfrm>
          <a:noFill/>
        </p:spPr>
        <p:txBody>
          <a:bodyPr/>
          <a:lstStyle/>
          <a:p>
            <a:pPr marL="361950" indent="-361950">
              <a:buClr>
                <a:schemeClr val="tx1"/>
              </a:buClr>
              <a:buSzTx/>
              <a:buFont typeface="Wingdings" panose="05000000000000000000" pitchFamily="2" charset="2"/>
              <a:buChar char="Ø"/>
            </a:pPr>
            <a:r>
              <a:rPr lang="cs-CZ" altLang="cs-CZ" sz="1800" dirty="0"/>
              <a:t>V hodnocení klinických studií se snažíme vyhnout zkreslení výsledků, tzv. „</a:t>
            </a:r>
            <a:r>
              <a:rPr lang="cs-CZ" altLang="cs-CZ" sz="1800" dirty="0" err="1"/>
              <a:t>bias</a:t>
            </a:r>
            <a:r>
              <a:rPr lang="cs-CZ" altLang="cs-CZ" sz="1800" dirty="0"/>
              <a:t>“.</a:t>
            </a:r>
          </a:p>
          <a:p>
            <a:pPr marL="361950" indent="-361950">
              <a:buClr>
                <a:schemeClr val="tx1"/>
              </a:buClr>
              <a:buSzTx/>
              <a:buFont typeface="Wingdings" panose="05000000000000000000" pitchFamily="2" charset="2"/>
              <a:buChar char="Ø"/>
            </a:pPr>
            <a:r>
              <a:rPr lang="cs-CZ" altLang="cs-CZ" sz="1800" dirty="0"/>
              <a:t>V případě klinických studií se jedná o zkreslení výsledků jinými faktory než těmi, které jsou cíli studie.</a:t>
            </a:r>
          </a:p>
          <a:p>
            <a:pPr marL="895350" lvl="1" indent="-354013"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cs-CZ" altLang="cs-CZ" sz="1600" dirty="0"/>
              <a:t>Statistické srovnání není nikdy 100% spolehlivé, existuje náhoda a tedy i pravděpodobnost chybného úsudku – to nelze ovlivnit.</a:t>
            </a:r>
          </a:p>
          <a:p>
            <a:pPr marL="895350" lvl="1" indent="-354013"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</a:pPr>
            <a:r>
              <a:rPr lang="cs-CZ" altLang="cs-CZ" sz="1600" dirty="0"/>
              <a:t>My však chceme použít adekvátní metody pro odstranění vlivů, které by zkreslily výsledky a nebyly přitom náhodné (např. zastoupení pohlaví).</a:t>
            </a:r>
          </a:p>
        </p:txBody>
      </p:sp>
      <p:pic>
        <p:nvPicPr>
          <p:cNvPr id="3" name="Obrázek 2" descr="Obsah obrázku interiér&#10;&#10;Popis byl vytvořen automaticky">
            <a:extLst>
              <a:ext uri="{FF2B5EF4-FFF2-40B4-BE49-F238E27FC236}">
                <a16:creationId xmlns:a16="http://schemas.microsoft.com/office/drawing/2014/main" id="{88AC6424-E259-4A21-B898-D4530D225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490" y="3169052"/>
            <a:ext cx="5133206" cy="3561162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E7CAA5-660E-421B-8C4F-72B988A28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325" y="287339"/>
            <a:ext cx="7543800" cy="1449387"/>
          </a:xfrm>
        </p:spPr>
        <p:txBody>
          <a:bodyPr/>
          <a:lstStyle/>
          <a:p>
            <a:pPr>
              <a:defRPr/>
            </a:pPr>
            <a:r>
              <a:rPr lang="cs-CZ" dirty="0"/>
              <a:t>Chyby a zkreslení v metodice klinických studií</a:t>
            </a:r>
          </a:p>
        </p:txBody>
      </p:sp>
      <p:pic>
        <p:nvPicPr>
          <p:cNvPr id="87043" name="Zástupný symbol pro obsah 4">
            <a:extLst>
              <a:ext uri="{FF2B5EF4-FFF2-40B4-BE49-F238E27FC236}">
                <a16:creationId xmlns:a16="http://schemas.microsoft.com/office/drawing/2014/main" id="{4E3FFCB5-7AE9-49A0-BE26-C66C5978BC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2589" y="3852864"/>
            <a:ext cx="9525" cy="9525"/>
          </a:xfrm>
        </p:spPr>
      </p:pic>
      <p:sp>
        <p:nvSpPr>
          <p:cNvPr id="87044" name="Zástupný symbol pro obsah 7">
            <a:extLst>
              <a:ext uri="{FF2B5EF4-FFF2-40B4-BE49-F238E27FC236}">
                <a16:creationId xmlns:a16="http://schemas.microsoft.com/office/drawing/2014/main" id="{76D27456-5412-4576-ABA0-BE0B2E59D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51089" y="1851026"/>
            <a:ext cx="3703637" cy="4022725"/>
          </a:xfrm>
        </p:spPr>
        <p:txBody>
          <a:bodyPr/>
          <a:lstStyle/>
          <a:p>
            <a:r>
              <a:rPr lang="cs-CZ" altLang="cs-CZ"/>
              <a:t>1) Podvod</a:t>
            </a:r>
          </a:p>
          <a:p>
            <a:r>
              <a:rPr lang="cs-CZ" altLang="cs-CZ"/>
              <a:t>Padělání dat </a:t>
            </a:r>
          </a:p>
          <a:p>
            <a:r>
              <a:rPr lang="cs-CZ" altLang="cs-CZ"/>
              <a:t>2 % respondentů připustilo – úpravu, pozměnění, zfalšování dat</a:t>
            </a:r>
          </a:p>
          <a:p>
            <a:r>
              <a:rPr lang="cs-CZ" altLang="cs-CZ"/>
              <a:t>14 % - u kolegů</a:t>
            </a:r>
          </a:p>
          <a:p>
            <a:r>
              <a:rPr lang="cs-CZ" altLang="cs-CZ"/>
              <a:t>1/3 připustila pochybné výzkumné praktiky</a:t>
            </a:r>
          </a:p>
          <a:p>
            <a:r>
              <a:rPr lang="cs-CZ" altLang="cs-CZ"/>
              <a:t>70 % u kolegů</a:t>
            </a:r>
          </a:p>
          <a:p>
            <a:r>
              <a:rPr lang="cs-CZ" altLang="cs-CZ"/>
              <a:t>… </a:t>
            </a:r>
          </a:p>
        </p:txBody>
      </p:sp>
      <p:pic>
        <p:nvPicPr>
          <p:cNvPr id="10242" name="Picture 2" descr="Attrition bias in randomized controlled trials - Students 4 Best Evidence">
            <a:extLst>
              <a:ext uri="{FF2B5EF4-FFF2-40B4-BE49-F238E27FC236}">
                <a16:creationId xmlns:a16="http://schemas.microsoft.com/office/drawing/2014/main" id="{BF45AACB-06CC-42F6-A262-F3D2A0A5D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221" y="1994178"/>
            <a:ext cx="4779953" cy="358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761599B-C01E-421C-B195-52C3CDFA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Chyby a zkreslení v metodice klinických studií</a:t>
            </a:r>
          </a:p>
        </p:txBody>
      </p:sp>
      <p:sp>
        <p:nvSpPr>
          <p:cNvPr id="88067" name="Zástupný symbol pro obsah 5">
            <a:extLst>
              <a:ext uri="{FF2B5EF4-FFF2-40B4-BE49-F238E27FC236}">
                <a16:creationId xmlns:a16="http://schemas.microsoft.com/office/drawing/2014/main" id="{4A151996-5298-424E-98BE-AEDC916D2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2) Testování na „ideálních“ pacientech</a:t>
            </a:r>
          </a:p>
          <a:p>
            <a:r>
              <a:rPr lang="cs-CZ" altLang="cs-CZ"/>
              <a:t>- nadsazují se přínosy a snižují rizika NÚ</a:t>
            </a:r>
          </a:p>
          <a:p>
            <a:endParaRPr lang="cs-CZ" altLang="cs-CZ"/>
          </a:p>
          <a:p>
            <a:r>
              <a:rPr lang="cs-CZ" altLang="cs-CZ"/>
              <a:t>179 reprezentativních pacientů s astmatem – pouze 6 % pacientů by bylo vhodných do konkrétní studie s lékem na astma</a:t>
            </a:r>
          </a:p>
          <a:p>
            <a:r>
              <a:rPr lang="en-US" altLang="cs-CZ" sz="1200"/>
              <a:t>Travers, J. et al., 2007. External validity of randomised controlled trials in asthma: to whom do the results of the trials apply? Th orax, 62(3), str. 219 –223</a:t>
            </a:r>
            <a:endParaRPr lang="cs-CZ" altLang="cs-CZ" sz="1200"/>
          </a:p>
          <a:p>
            <a:endParaRPr lang="cs-CZ" altLang="cs-CZ" sz="120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6791A87-9F91-4EE4-88DB-59EBBE36B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4508501"/>
            <a:ext cx="27717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Obrázek 7">
            <a:extLst>
              <a:ext uri="{FF2B5EF4-FFF2-40B4-BE49-F238E27FC236}">
                <a16:creationId xmlns:a16="http://schemas.microsoft.com/office/drawing/2014/main" id="{1F01D3E7-D75F-4586-A34C-A657C585F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1331913"/>
            <a:ext cx="25431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18C5F-E397-411B-82AF-D85A5C28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Chyby a zkreslení v metodice klinických studií</a:t>
            </a:r>
          </a:p>
        </p:txBody>
      </p:sp>
      <p:sp>
        <p:nvSpPr>
          <p:cNvPr id="89091" name="Zástupný symbol pro obsah 2">
            <a:extLst>
              <a:ext uri="{FF2B5EF4-FFF2-40B4-BE49-F238E27FC236}">
                <a16:creationId xmlns:a16="http://schemas.microsoft.com/office/drawing/2014/main" id="{794B3548-CA0B-49A3-8BD2-0A08548A9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3) Porovnávat svůj lék s brakem</a:t>
            </a:r>
          </a:p>
          <a:p>
            <a:r>
              <a:rPr lang="cs-CZ" altLang="cs-CZ"/>
              <a:t>- placebo</a:t>
            </a:r>
          </a:p>
          <a:p>
            <a:r>
              <a:rPr lang="cs-CZ" altLang="cs-CZ"/>
              <a:t>- konkurenční lék – obsoletní – méně účinný, v nevhodných dávkách</a:t>
            </a:r>
          </a:p>
          <a:p>
            <a:endParaRPr lang="cs-CZ" altLang="cs-CZ"/>
          </a:p>
          <a:p>
            <a:r>
              <a:rPr lang="cs-CZ" altLang="cs-CZ"/>
              <a:t>Paroxetin vs amytriptilin – srovnání NÚ ospalosti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796BC-DC27-44AD-BA60-E579EF2FD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Chyby a zkreslení v metodice klinických studií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728BB0-7904-4E4D-A218-90A2BADD9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4) Příliš krátké výzkumy</a:t>
            </a:r>
          </a:p>
          <a:p>
            <a:pPr>
              <a:defRPr/>
            </a:pPr>
            <a:r>
              <a:rPr lang="cs-CZ" dirty="0"/>
              <a:t>- co nejrychleji získat data a uvést lék na trh</a:t>
            </a:r>
          </a:p>
          <a:p>
            <a:pPr>
              <a:defRPr/>
            </a:pPr>
            <a:r>
              <a:rPr lang="cs-CZ" dirty="0"/>
              <a:t>- použití náhradních výsledků (změny v krevních testech) oproti výsledků z reálného světa (výskyt infarktu)</a:t>
            </a:r>
          </a:p>
          <a:p>
            <a:pPr>
              <a:defRPr/>
            </a:pPr>
            <a:r>
              <a:rPr lang="cs-CZ" dirty="0"/>
              <a:t>- „operace mitrálních chlopní – Operační riziko úmrtí při chlopenních srdečních operacích v mimotělním oběhu se pohybuje mezi 2 – 4 %“ </a:t>
            </a:r>
          </a:p>
          <a:p>
            <a:pPr>
              <a:defRPr/>
            </a:pPr>
            <a:r>
              <a:rPr lang="cs-CZ" dirty="0"/>
              <a:t>... 1 .den …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- Lék na snížení hmotnosti – výsledky publikované za období 3 měsíců…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9894AD-FEF1-4AB2-A4E5-C31A07C2A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Chyby a zkreslení v metodice klinických studií</a:t>
            </a:r>
          </a:p>
        </p:txBody>
      </p:sp>
      <p:sp>
        <p:nvSpPr>
          <p:cNvPr id="91139" name="Zástupný symbol pro obsah 2">
            <a:extLst>
              <a:ext uri="{FF2B5EF4-FFF2-40B4-BE49-F238E27FC236}">
                <a16:creationId xmlns:a16="http://schemas.microsoft.com/office/drawing/2014/main" id="{29563C1A-CE94-4B2C-96FC-29FB4A1C1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5) Předčasně ukončené výzkumy</a:t>
            </a:r>
          </a:p>
          <a:p>
            <a:r>
              <a:rPr lang="cs-CZ" altLang="cs-CZ"/>
              <a:t>- při nahlížení do výsledků výzkumu příliš brzy či pozdě, zvýšíte tím pravděpodobnost, že získáte příznivé výsledky</a:t>
            </a:r>
          </a:p>
          <a:p>
            <a:r>
              <a:rPr lang="cs-CZ" altLang="cs-CZ"/>
              <a:t>- zneužití náhodné variace</a:t>
            </a:r>
          </a:p>
          <a:p>
            <a:r>
              <a:rPr lang="cs-CZ" altLang="cs-CZ"/>
              <a:t>Celecoxib – srovnání se 2 staršími léky – vyhodnocení po půl roku  - méně GIT komplikací – publikováno, po roce žádný rozdíl – nepublikováno </a:t>
            </a:r>
          </a:p>
          <a:p>
            <a:endParaRPr lang="cs-CZ" altLang="cs-CZ"/>
          </a:p>
          <a:p>
            <a:r>
              <a:rPr lang="cs-CZ" altLang="cs-CZ" sz="1400" u="sng">
                <a:hlinkClick r:id="rId2"/>
              </a:rPr>
              <a:t>Silverstein FE</a:t>
            </a:r>
            <a:r>
              <a:rPr lang="cs-CZ" altLang="cs-CZ" sz="1400" baseline="30000"/>
              <a:t>1</a:t>
            </a:r>
            <a:r>
              <a:rPr lang="cs-CZ" altLang="cs-CZ" sz="1400" b="1"/>
              <a:t>Gastrointestinal toxicity with celecoxib vs nonsteroidal anti-inflammatory drugs for osteoarthritis and rheumatoid arthritis: the CLASS study: A randomized controlled trial. Celecoxib Long-term Arthritis Safety Study.</a:t>
            </a:r>
            <a:r>
              <a:rPr lang="cs-CZ" altLang="cs-CZ" sz="1400" u="sng">
                <a:hlinkClick r:id="rId3" tooltip="JAMA."/>
              </a:rPr>
              <a:t> JAMA.</a:t>
            </a:r>
            <a:r>
              <a:rPr lang="cs-CZ" altLang="cs-CZ" sz="1400"/>
              <a:t> 2000 Sep 13;284(10):1247-55.</a:t>
            </a:r>
          </a:p>
          <a:p>
            <a:endParaRPr lang="cs-CZ" altLang="cs-CZ" sz="1400" b="1"/>
          </a:p>
          <a:p>
            <a:endParaRPr lang="cs-CZ" altLang="cs-CZ" sz="1400"/>
          </a:p>
          <a:p>
            <a:endParaRPr lang="cs-CZ" altLang="cs-CZ"/>
          </a:p>
          <a:p>
            <a:endParaRPr lang="cs-CZ" altLang="cs-CZ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20EF5B-40F7-4416-9A67-C81B25F0D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61616"/>
            <a:ext cx="10753200" cy="451576"/>
          </a:xfrm>
        </p:spPr>
        <p:txBody>
          <a:bodyPr/>
          <a:lstStyle/>
          <a:p>
            <a:pPr>
              <a:defRPr/>
            </a:pPr>
            <a:r>
              <a:rPr lang="cs-CZ" dirty="0"/>
              <a:t>Chyby a zkreslení v metodice klinických studií</a:t>
            </a:r>
          </a:p>
        </p:txBody>
      </p:sp>
      <p:sp>
        <p:nvSpPr>
          <p:cNvPr id="92163" name="Zástupný symbol pro obsah 2">
            <a:extLst>
              <a:ext uri="{FF2B5EF4-FFF2-40B4-BE49-F238E27FC236}">
                <a16:creationId xmlns:a16="http://schemas.microsoft.com/office/drawing/2014/main" id="{2DBB5F15-CFC5-4262-8E4D-4BF38B040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325" y="1844676"/>
            <a:ext cx="7543800" cy="4022725"/>
          </a:xfrm>
        </p:spPr>
        <p:txBody>
          <a:bodyPr/>
          <a:lstStyle/>
          <a:p>
            <a:r>
              <a:rPr lang="cs-CZ" altLang="cs-CZ" sz="2000" dirty="0"/>
              <a:t>6) Příliš pozdě ukončené výzkumy</a:t>
            </a:r>
          </a:p>
          <a:p>
            <a:r>
              <a:rPr lang="cs-CZ" altLang="cs-CZ" sz="2000" dirty="0"/>
              <a:t> - potřeba přesné nadefinování pravidel, za kterých je možné výzkum předčasně ukončit ještě před samotným zahájením</a:t>
            </a:r>
          </a:p>
          <a:p>
            <a:endParaRPr lang="cs-CZ" altLang="cs-CZ" sz="2000" dirty="0"/>
          </a:p>
          <a:p>
            <a:r>
              <a:rPr lang="cs-CZ" altLang="cs-CZ" sz="2000" dirty="0" err="1"/>
              <a:t>Salmeterol</a:t>
            </a:r>
            <a:r>
              <a:rPr lang="cs-CZ" altLang="cs-CZ" sz="2000" dirty="0"/>
              <a:t> – zprávy o </a:t>
            </a:r>
            <a:r>
              <a:rPr lang="cs-CZ" altLang="cs-CZ" sz="2000" dirty="0" err="1"/>
              <a:t>pardoxním</a:t>
            </a:r>
            <a:r>
              <a:rPr lang="cs-CZ" altLang="cs-CZ" sz="2000" dirty="0"/>
              <a:t> bronchospasmus</a:t>
            </a:r>
          </a:p>
          <a:p>
            <a:r>
              <a:rPr lang="cs-CZ" altLang="cs-CZ" sz="2000" dirty="0"/>
              <a:t>GSK provedlo nový randomizovaný výzkum s cílem „respirační úmrtí a život ohrožující stavy“, sekundární cíle – úmrtí spojená s astmatem</a:t>
            </a:r>
          </a:p>
        </p:txBody>
      </p:sp>
      <p:sp>
        <p:nvSpPr>
          <p:cNvPr id="92164" name="Obdélník 3">
            <a:extLst>
              <a:ext uri="{FF2B5EF4-FFF2-40B4-BE49-F238E27FC236}">
                <a16:creationId xmlns:a16="http://schemas.microsoft.com/office/drawing/2014/main" id="{A81A0D88-A3AD-475E-8C9C-9D0926700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5229225"/>
            <a:ext cx="457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dirty="0">
                <a:latin typeface="Calibri" panose="020F0502020204030204" pitchFamily="34" charset="0"/>
              </a:rPr>
              <a:t>Lurie P, Wolfe SM. Misleading data analyses in salmeterol (SMART) study. Th e Lancet. 2005 Oct; 366(9493):1261–2.</a:t>
            </a:r>
            <a:endParaRPr lang="cs-CZ" altLang="cs-CZ" dirty="0">
              <a:latin typeface="Calibri" panose="020F0502020204030204" pitchFamily="34" charset="0"/>
            </a:endParaRPr>
          </a:p>
        </p:txBody>
      </p:sp>
      <p:pic>
        <p:nvPicPr>
          <p:cNvPr id="92165" name="Obrázek 5">
            <a:extLst>
              <a:ext uri="{FF2B5EF4-FFF2-40B4-BE49-F238E27FC236}">
                <a16:creationId xmlns:a16="http://schemas.microsoft.com/office/drawing/2014/main" id="{7D61F293-D3C2-4FD9-B697-353A201E4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4652963"/>
            <a:ext cx="3249612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434085"/>
            <a:ext cx="3766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235" dirty="0">
                <a:uFill>
                  <a:solidFill>
                    <a:srgbClr val="FFFFFF"/>
                  </a:solidFill>
                </a:uFill>
              </a:rPr>
              <a:t>IDEAL</a:t>
            </a:r>
            <a:r>
              <a:rPr spc="-170" dirty="0"/>
              <a:t> </a:t>
            </a:r>
            <a:r>
              <a:rPr u="heavy" spc="-260" dirty="0">
                <a:uFill>
                  <a:solidFill>
                    <a:srgbClr val="FFFFFF"/>
                  </a:solidFill>
                </a:uFill>
              </a:rPr>
              <a:t>BIOMARKER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8012929-109C-4ACB-A3F1-2EC32652E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92" y="643328"/>
            <a:ext cx="5787076" cy="5753034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CBBCD0-EBFA-46B5-8058-7D16435A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Chyby a zkreslení v metodice klinických studií</a:t>
            </a:r>
          </a:p>
        </p:txBody>
      </p:sp>
      <p:sp>
        <p:nvSpPr>
          <p:cNvPr id="93187" name="Zástupný symbol pro obsah 2">
            <a:extLst>
              <a:ext uri="{FF2B5EF4-FFF2-40B4-BE49-F238E27FC236}">
                <a16:creationId xmlns:a16="http://schemas.microsoft.com/office/drawing/2014/main" id="{DDF4779F-9D08-43C1-9C6D-2915F9F2A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037" y="1417637"/>
            <a:ext cx="7543800" cy="4022725"/>
          </a:xfrm>
        </p:spPr>
        <p:txBody>
          <a:bodyPr/>
          <a:lstStyle/>
          <a:p>
            <a:r>
              <a:rPr lang="cs-CZ" altLang="cs-CZ" sz="2000" dirty="0"/>
              <a:t>7) Příliš malé výzkumy</a:t>
            </a:r>
          </a:p>
          <a:p>
            <a:r>
              <a:rPr lang="cs-CZ" altLang="cs-CZ" sz="2000" dirty="0"/>
              <a:t>- malý výzkum u léku, který zachraňuje život u stavu, který je konzistentně smrtelný – OK – ale</a:t>
            </a:r>
          </a:p>
          <a:p>
            <a:pPr>
              <a:buFontTx/>
              <a:buChar char="-"/>
            </a:pPr>
            <a:r>
              <a:rPr lang="cs-CZ" altLang="cs-CZ" sz="2000" dirty="0"/>
              <a:t>Velký výzkum pro odhalení malého rozdílu mezi dvěma léky</a:t>
            </a:r>
          </a:p>
          <a:p>
            <a:pPr>
              <a:buFontTx/>
              <a:buChar char="-"/>
            </a:pPr>
            <a:r>
              <a:rPr lang="cs-CZ" altLang="cs-CZ" sz="2000" dirty="0"/>
              <a:t>Obrovský výzkum ke zhodnocení, že 2 léky jsou stejně účinné</a:t>
            </a:r>
          </a:p>
          <a:p>
            <a:pPr>
              <a:buFontTx/>
              <a:buChar char="-"/>
            </a:pPr>
            <a:r>
              <a:rPr lang="cs-CZ" altLang="cs-CZ" sz="2000" b="1" dirty="0" err="1"/>
              <a:t>Power</a:t>
            </a:r>
            <a:r>
              <a:rPr lang="cs-CZ" altLang="cs-CZ" sz="2000" b="1" dirty="0"/>
              <a:t> analýza </a:t>
            </a:r>
            <a:r>
              <a:rPr lang="cs-CZ" altLang="cs-CZ" sz="2000" dirty="0"/>
              <a:t>– odhalit rozdíl mezi 2 skupinami pacientů a 2 různými léky – informace, kolik budete potřebovat pacientů, máte-li mít 80 % šanci na odhalení 20 % rozdílu v úmrtnosti mezi těmito 2 léky</a:t>
            </a:r>
          </a:p>
          <a:p>
            <a:pPr>
              <a:buFontTx/>
              <a:buChar char="-"/>
            </a:pPr>
            <a:r>
              <a:rPr lang="cs-CZ" altLang="cs-CZ" sz="2000" dirty="0"/>
              <a:t>Pokud je výsledek negativní, neznamená to, že jeden lék je lepší než druhý.</a:t>
            </a:r>
          </a:p>
          <a:p>
            <a:pPr>
              <a:buFontTx/>
              <a:buChar char="-"/>
            </a:pPr>
            <a:r>
              <a:rPr lang="cs-CZ" altLang="cs-CZ" sz="2000" dirty="0"/>
              <a:t>Pro zjištění, zda jsou léky stejné, potřeba mnohem většího počtu pacientů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3F2ACA-202F-4D89-9602-F11AB7DE8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Chyby a zkreslení v metodice klinických studií</a:t>
            </a:r>
          </a:p>
        </p:txBody>
      </p:sp>
      <p:sp>
        <p:nvSpPr>
          <p:cNvPr id="94211" name="Zástupný symbol pro obsah 2">
            <a:extLst>
              <a:ext uri="{FF2B5EF4-FFF2-40B4-BE49-F238E27FC236}">
                <a16:creationId xmlns:a16="http://schemas.microsoft.com/office/drawing/2014/main" id="{B4737210-9EFF-4F93-8CFB-6FE64AA6D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8) Výzkumy, které měří nic neříkající výsledky</a:t>
            </a:r>
          </a:p>
          <a:p>
            <a:r>
              <a:rPr lang="cs-CZ" altLang="cs-CZ"/>
              <a:t>- krevní testy vs bolest/úmrtí ….</a:t>
            </a:r>
          </a:p>
          <a:p>
            <a:endParaRPr lang="cs-CZ" altLang="cs-CZ"/>
          </a:p>
          <a:p>
            <a:endParaRPr lang="cs-CZ" altLang="cs-CZ"/>
          </a:p>
        </p:txBody>
      </p:sp>
      <p:pic>
        <p:nvPicPr>
          <p:cNvPr id="4" name="Obrázek 3" descr="Obsah obrázku interiér&#10;&#10;Popis byl vytvořen automaticky">
            <a:extLst>
              <a:ext uri="{FF2B5EF4-FFF2-40B4-BE49-F238E27FC236}">
                <a16:creationId xmlns:a16="http://schemas.microsoft.com/office/drawing/2014/main" id="{E368EA65-FE82-48B3-A5C6-97625E41B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834" y="3100209"/>
            <a:ext cx="4965799" cy="3310533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>
            <a:extLst>
              <a:ext uri="{FF2B5EF4-FFF2-40B4-BE49-F238E27FC236}">
                <a16:creationId xmlns:a16="http://schemas.microsoft.com/office/drawing/2014/main" id="{00ED0075-6B7D-4CC5-AC50-B1391E49E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Proč?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F3F8FB8-0E8B-4114-B355-DDE16DD56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613" y="2103439"/>
            <a:ext cx="8255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latin typeface="Calibri" panose="020F0502020204030204" pitchFamily="34" charset="0"/>
              </a:rPr>
              <a:t>1. Použití souběžné kontrolní skupiny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dirty="0">
                <a:latin typeface="Calibri" panose="020F0502020204030204" pitchFamily="34" charset="0"/>
              </a:rPr>
              <a:t>Účinnost i bezpečnost léčby musí být hodnoceny v kontextu kontrolní skupiny pacientů, kteří nebyli exponováni experimentální léčbě, ale jsou srovnatelní v ostatních klinických faktorech.</a:t>
            </a:r>
            <a:endParaRPr lang="cs-CZ" altLang="cs-CZ" sz="2000" dirty="0">
              <a:latin typeface="Calibri" panose="020F0502020204030204" pitchFamily="34" charset="0"/>
            </a:endParaRP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A6B96E0F-47FF-4165-9662-D2F67B955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613" y="3352800"/>
            <a:ext cx="80391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latin typeface="Calibri" panose="020F0502020204030204" pitchFamily="34" charset="0"/>
              </a:rPr>
              <a:t>2. Randomizace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dirty="0">
                <a:latin typeface="Calibri" panose="020F0502020204030204" pitchFamily="34" charset="0"/>
              </a:rPr>
              <a:t>Přiřazování subjektů do skupin musí být náhodné, protože pouze přiřazování, které není zatíženo subjektivitou, může umožnit relevantní srovnání primárních cílů studie.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4C96F13B-C3CD-4D6C-A37B-33E193C97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613" y="4465639"/>
            <a:ext cx="803910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latin typeface="Calibri" panose="020F0502020204030204" pitchFamily="34" charset="0"/>
              </a:rPr>
              <a:t>3. Zaslepení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dirty="0">
                <a:latin typeface="Calibri" panose="020F0502020204030204" pitchFamily="34" charset="0"/>
              </a:rPr>
              <a:t>Cílem zaslepení studie je vyhnout se subjektivnímu hodnocení výsledků léčby nebo experimentu při vědomí pacienta a/nebo lékaře, do které léčebné skupiny pacient patří.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E6C10F8F-2EFF-42BB-AB0C-49E4CBF76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614" y="5580064"/>
            <a:ext cx="8326437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latin typeface="Calibri" panose="020F0502020204030204" pitchFamily="34" charset="0"/>
              </a:rPr>
              <a:t>4. Optimalizace velikosti vzorku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dirty="0">
                <a:latin typeface="Calibri" panose="020F0502020204030204" pitchFamily="34" charset="0"/>
              </a:rPr>
              <a:t>Počet subjektů zapojených do klinické studie musí být optimalizován, aby nedošlo k ovlivnění statistického testu, případně aby tento test měl vůbec smysl.</a:t>
            </a:r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6C37F923-4FD8-42D6-BD03-4C51FEC06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613" y="990600"/>
            <a:ext cx="80391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latin typeface="Calibri" panose="020F0502020204030204" pitchFamily="34" charset="0"/>
              </a:rPr>
              <a:t>0. Správná formulace klinické hypotézy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dirty="0">
                <a:latin typeface="Calibri" panose="020F0502020204030204" pitchFamily="34" charset="0"/>
              </a:rPr>
              <a:t>Je nutné definovat, co vlastně hodnotíme, neboť od hypotézy se odvíjí nejen uspořádání celé studie, ale i forma jejího vyhodnocení.</a:t>
            </a:r>
          </a:p>
        </p:txBody>
      </p:sp>
      <p:sp>
        <p:nvSpPr>
          <p:cNvPr id="19464" name="Line 8">
            <a:extLst>
              <a:ext uri="{FF2B5EF4-FFF2-40B4-BE49-F238E27FC236}">
                <a16:creationId xmlns:a16="http://schemas.microsoft.com/office/drawing/2014/main" id="{D833DF36-BBD0-4A3A-8661-DFB9314BFB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4113" y="1998663"/>
            <a:ext cx="76327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>
            <a:extLst>
              <a:ext uri="{FF2B5EF4-FFF2-40B4-BE49-F238E27FC236}">
                <a16:creationId xmlns:a16="http://schemas.microsoft.com/office/drawing/2014/main" id="{9325CF65-A1A7-4F73-A9FA-0351411FB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Validita klinické studie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0C1418E-E807-4514-96EE-D7B4AA5F1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1412875"/>
            <a:ext cx="77755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SzTx/>
              <a:buFontTx/>
              <a:buBlip>
                <a:blip r:embed="rId3"/>
              </a:buBlip>
            </a:pP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Medicína založená na důkazech – zajímají nás pouze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„kvalitní“ důkazy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SzTx/>
              <a:buFontTx/>
              <a:buBlip>
                <a:blip r:embed="rId3"/>
              </a:buBlip>
            </a:pP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Hlavním aspektem kvality je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validita získaných výsledků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SzTx/>
              <a:buFontTx/>
              <a:buBlip>
                <a:blip r:embed="rId3"/>
              </a:buBlip>
            </a:pPr>
            <a:endParaRPr lang="cs-CZ" altLang="cs-CZ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SzTx/>
              <a:buFontTx/>
              <a:buBlip>
                <a:blip r:embed="rId3"/>
              </a:buBlip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Interní validita studie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: odráží, jak moc lze rozdíly v účinnosti a bezpečnosti pozorované u srovnávaných skupin přisuzovat sledované intervenci. Chceme minimalizovat nenáhodnou chybu (zkreslení).</a:t>
            </a:r>
            <a:endParaRPr lang="en-US" altLang="cs-CZ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SzTx/>
              <a:buFontTx/>
              <a:buBlip>
                <a:blip r:embed="rId3"/>
              </a:buBlip>
            </a:pPr>
            <a:endParaRPr lang="en-US" altLang="cs-CZ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SzTx/>
              <a:buFontTx/>
              <a:buBlip>
                <a:blip r:embed="rId3"/>
              </a:buBlip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Externí validita studie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: odráží </a:t>
            </a:r>
            <a:r>
              <a:rPr lang="cs-CZ" altLang="cs-CZ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zobecnitelnost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 (z hlediska korektnosti) výsledků na jiné populace a experimentální podmínky.</a:t>
            </a:r>
            <a:endParaRPr lang="en-US" altLang="cs-CZ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>
            <a:extLst>
              <a:ext uri="{FF2B5EF4-FFF2-40B4-BE49-F238E27FC236}">
                <a16:creationId xmlns:a16="http://schemas.microsoft.com/office/drawing/2014/main" id="{D9F43609-C846-4C8F-A4DC-DA539D454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Interní validita studie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173E4E7-6B13-41D6-9A25-11C1F97C9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1412875"/>
            <a:ext cx="79914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639763" indent="-182563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SzTx/>
              <a:buFontTx/>
              <a:buBlip>
                <a:blip r:embed="rId3"/>
              </a:buBlip>
            </a:pP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Interní validita studie jednoznačně souvisí se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zkreslením výsledků 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18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bias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eaLnBrk="1" hangingPunct="1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SzTx/>
              <a:buFontTx/>
              <a:buBlip>
                <a:blip r:embed="rId3"/>
              </a:buBlip>
            </a:pPr>
            <a:endParaRPr lang="cs-CZ" altLang="cs-CZ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cs-CZ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„Bias is any process at any stage of inference tending to produce results </a:t>
            </a:r>
          </a:p>
          <a:p>
            <a:pPr algn="ctr" eaLnBrk="1" hangingPunct="1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cs-CZ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cs-CZ" altLang="cs-CZ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differ systematically from the true values.”</a:t>
            </a:r>
          </a:p>
          <a:p>
            <a:pPr eaLnBrk="1" hangingPunct="1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SzTx/>
              <a:buFontTx/>
              <a:buBlip>
                <a:blip r:embed="rId3"/>
              </a:buBlip>
            </a:pPr>
            <a:endParaRPr lang="cs-CZ" altLang="cs-CZ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SzTx/>
              <a:buFontTx/>
              <a:buBlip>
                <a:blip r:embed="rId3"/>
              </a:buBlip>
            </a:pP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V klinických studiích rozlišujeme čtyři typy zkreslení:</a:t>
            </a:r>
          </a:p>
          <a:p>
            <a:pPr lvl="1" eaLnBrk="1" hangingPunct="1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SzTx/>
              <a:buFontTx/>
              <a:buBlip>
                <a:blip r:embed="rId3"/>
              </a:buBlip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Výběrové zkreslení 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cs-CZ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election bias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eaLnBrk="1" hangingPunct="1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SzTx/>
              <a:buFontTx/>
              <a:buBlip>
                <a:blip r:embed="rId3"/>
              </a:buBlip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Prováděcí zkreslení 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performance </a:t>
            </a:r>
            <a:r>
              <a:rPr lang="cs-CZ" altLang="cs-CZ" sz="18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bias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eaLnBrk="1" hangingPunct="1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SzTx/>
              <a:buFontTx/>
              <a:buBlip>
                <a:blip r:embed="rId3"/>
              </a:buBlip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Detekční zkreslení 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18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detection</a:t>
            </a:r>
            <a:r>
              <a:rPr lang="cs-CZ" altLang="cs-CZ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bias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eaLnBrk="1" hangingPunct="1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SzTx/>
              <a:buFontTx/>
              <a:buBlip>
                <a:blip r:embed="rId3"/>
              </a:buBlip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Úbytkové zkreslení 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18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attrition</a:t>
            </a:r>
            <a:r>
              <a:rPr lang="cs-CZ" altLang="cs-CZ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bias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>
            <a:extLst>
              <a:ext uri="{FF2B5EF4-FFF2-40B4-BE49-F238E27FC236}">
                <a16:creationId xmlns:a16="http://schemas.microsoft.com/office/drawing/2014/main" id="{7C8EE6C0-741E-4E24-A350-3308AEF59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Interní validita studie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29CE66C-25B1-47E8-9900-CC3F0B44E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052513"/>
            <a:ext cx="82804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SzTx/>
              <a:buFontTx/>
              <a:buBlip>
                <a:blip r:embed="rId3"/>
              </a:buBlip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Výběrové zkreslení 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cs-CZ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election bias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 vzniká ve chvíli, kdy srovnávané skupiny nejsou srovnatelné stran nějakého faktoru, který ovlivňuje výsledek. Vznik výběrového zkreslení se snažíme minimalizovat použitím randomizace.</a:t>
            </a:r>
            <a:endParaRPr lang="en-US" altLang="cs-CZ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SzTx/>
              <a:buFontTx/>
              <a:buBlip>
                <a:blip r:embed="rId3"/>
              </a:buBlip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Prováděcí zkreslení 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performance </a:t>
            </a:r>
            <a:r>
              <a:rPr lang="cs-CZ" altLang="cs-CZ" sz="18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bias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): vzniká ve chvíli, kdy srovnávané skupiny mají různé experimentální podmínky (samozřejmě kromě sledované intervence) – např. dostávají jinou léčbu/péči. </a:t>
            </a:r>
          </a:p>
          <a:p>
            <a:pPr eaLnBrk="1" hangingPunct="1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SzTx/>
              <a:buFontTx/>
              <a:buBlip>
                <a:blip r:embed="rId3"/>
              </a:buBlip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Detekční zkreslení 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18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detection</a:t>
            </a:r>
            <a:r>
              <a:rPr lang="cs-CZ" altLang="cs-CZ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bias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vzniká ve chvíli, kdy je u srovnávaných skupin různě hodnocena cílová proměnná. Vznik prováděcího a detekčního zkreslení se snažíme minimalizovat použitím zaslepení.</a:t>
            </a:r>
            <a:endParaRPr lang="en-US" altLang="cs-CZ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SzTx/>
              <a:buFontTx/>
              <a:buBlip>
                <a:blip r:embed="rId3"/>
              </a:buBlip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Úbytkové zkreslení 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18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attrition</a:t>
            </a:r>
            <a:r>
              <a:rPr lang="cs-CZ" altLang="cs-CZ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bias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vzniká ve chvíli, kdy srovnávané skupiny nejsou srovnatelné stran subjektů, které předčasně opustily studii a nelze u nich hodnotit cílovou proměnnou. Vznik úbytkového zkreslení se snažíme minimalizovat použitím </a:t>
            </a:r>
            <a:r>
              <a:rPr lang="en-US" altLang="cs-CZ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intention-to treat 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analýzy.</a:t>
            </a:r>
            <a:endParaRPr lang="en-US" altLang="cs-CZ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>
            <a:extLst>
              <a:ext uri="{FF2B5EF4-FFF2-40B4-BE49-F238E27FC236}">
                <a16:creationId xmlns:a16="http://schemas.microsoft.com/office/drawing/2014/main" id="{AD159DA4-2F60-4751-B3EB-24EC2FF46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Externí validita studie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73B940B-BBF8-4D83-B9F0-8F4F52B65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052513"/>
            <a:ext cx="82804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SzTx/>
              <a:buFontTx/>
              <a:buBlip>
                <a:blip r:embed="rId3"/>
              </a:buBlip>
            </a:pP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Externí validita studie souvisí s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možností zobecnění jejích výsledků 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na jinou populaci subjektů v jiném prostředí a za jiných podmínek.</a:t>
            </a:r>
          </a:p>
          <a:p>
            <a:pPr eaLnBrk="1" hangingPunct="1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SzTx/>
              <a:buFontTx/>
              <a:buBlip>
                <a:blip r:embed="rId3"/>
              </a:buBlip>
            </a:pPr>
            <a:endParaRPr lang="cs-CZ" altLang="cs-CZ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SzTx/>
              <a:buFontTx/>
              <a:buBlip>
                <a:blip r:embed="rId3"/>
              </a:buBlip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Jiná populace subjektů</a:t>
            </a:r>
            <a:r>
              <a:rPr lang="en-US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vliv věku</a:t>
            </a:r>
            <a:r>
              <a:rPr lang="en-US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pohlaví</a:t>
            </a:r>
            <a:r>
              <a:rPr lang="en-US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tíže onemocnění, rizikových faktorů</a:t>
            </a:r>
            <a:r>
              <a:rPr lang="en-US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komorbidit</a:t>
            </a:r>
            <a:endParaRPr lang="en-US" altLang="cs-CZ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SzTx/>
              <a:buFontTx/>
              <a:buBlip>
                <a:blip r:embed="rId3"/>
              </a:buBlip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Jiné prostředí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: systém zdravotnictví (USA⨯EU), organizace léčebné péče, specializace a zkušenosti lékařů</a:t>
            </a:r>
          </a:p>
          <a:p>
            <a:pPr eaLnBrk="1" hangingPunct="1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SzTx/>
              <a:buFontTx/>
              <a:buBlip>
                <a:blip r:embed="rId3"/>
              </a:buBlip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Jiné podmínky – léčba</a:t>
            </a:r>
            <a:r>
              <a:rPr lang="en-US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dávkování</a:t>
            </a:r>
            <a:r>
              <a:rPr lang="en-US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podání, pravidelné sledování, další léčebné modality, souběžná léčba</a:t>
            </a:r>
            <a:endParaRPr lang="en-US" altLang="cs-CZ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SzTx/>
              <a:buFontTx/>
              <a:buBlip>
                <a:blip r:embed="rId3"/>
              </a:buBlip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Jiné podmínky – měření výsledků léčby</a:t>
            </a:r>
            <a:r>
              <a:rPr lang="en-US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definice cílové proměnné a její měřitelnost v daném prostředí</a:t>
            </a:r>
            <a:endParaRPr lang="en-US" altLang="cs-CZ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>
            <a:extLst>
              <a:ext uri="{FF2B5EF4-FFF2-40B4-BE49-F238E27FC236}">
                <a16:creationId xmlns:a16="http://schemas.microsoft.com/office/drawing/2014/main" id="{81B059B4-22F1-4FE2-B0E6-F849F4607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Interní a externí validita studie</a:t>
            </a: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D997FB2D-1F28-44CE-BB55-3B668971E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14" y="1277938"/>
            <a:ext cx="2339975" cy="90011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Klinická studie</a:t>
            </a:r>
          </a:p>
        </p:txBody>
      </p:sp>
      <p:sp>
        <p:nvSpPr>
          <p:cNvPr id="29700" name="Rectangle 7">
            <a:extLst>
              <a:ext uri="{FF2B5EF4-FFF2-40B4-BE49-F238E27FC236}">
                <a16:creationId xmlns:a16="http://schemas.microsoft.com/office/drawing/2014/main" id="{BC9ABEC9-F75C-4804-B6E5-1789A6287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588" y="2633663"/>
            <a:ext cx="2159000" cy="900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tIns="72000" rIns="72000" bIns="72000" anchor="ctr"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fontAlgn="b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Výsledky nelze zobecnit na žádnou populaci</a:t>
            </a:r>
          </a:p>
        </p:txBody>
      </p:sp>
      <p:sp>
        <p:nvSpPr>
          <p:cNvPr id="29701" name="Rectangle 10">
            <a:extLst>
              <a:ext uri="{FF2B5EF4-FFF2-40B4-BE49-F238E27FC236}">
                <a16:creationId xmlns:a16="http://schemas.microsoft.com/office/drawing/2014/main" id="{75AFE754-8C79-480F-B452-724676E76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6325" y="2778126"/>
            <a:ext cx="876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cs-CZ" alt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Ne</a:t>
            </a:r>
            <a:endParaRPr lang="en-US" alt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AF7BA54-65EA-47A8-86C8-C466AC498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9" y="2633663"/>
            <a:ext cx="2160587" cy="9001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 eaLnBrk="1" fontAlgn="b" hangingPunct="1">
              <a:defRPr/>
            </a:pP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Interní validita?</a:t>
            </a:r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33742B7D-A821-4980-BB80-09259740B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175" y="3949701"/>
            <a:ext cx="2159000" cy="900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tIns="72000" rIns="72000" bIns="72000" anchor="ctr"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fontAlgn="b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Výsledky lze zobecnit pouze na populaci danou vstupními kritérii studie 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E32EB92B-6A9F-424E-856D-8CEF8BA0A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425" y="3949701"/>
            <a:ext cx="2160588" cy="9001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 eaLnBrk="1" fontAlgn="b" hangingPunct="1">
              <a:defRPr/>
            </a:pP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Externí validita?</a:t>
            </a:r>
          </a:p>
        </p:txBody>
      </p:sp>
      <p:sp>
        <p:nvSpPr>
          <p:cNvPr id="29705" name="Rectangle 14">
            <a:extLst>
              <a:ext uri="{FF2B5EF4-FFF2-40B4-BE49-F238E27FC236}">
                <a16:creationId xmlns:a16="http://schemas.microsoft.com/office/drawing/2014/main" id="{63EB12DC-3C70-4210-B16B-635571166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1" y="3582989"/>
            <a:ext cx="715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cs-CZ" alt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Ano</a:t>
            </a:r>
            <a:endParaRPr lang="en-US" alt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06" name="Rectangle 13">
            <a:extLst>
              <a:ext uri="{FF2B5EF4-FFF2-40B4-BE49-F238E27FC236}">
                <a16:creationId xmlns:a16="http://schemas.microsoft.com/office/drawing/2014/main" id="{D22FA150-6FF3-4BAE-B41F-591FF6469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425" y="5265738"/>
            <a:ext cx="2160588" cy="900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tIns="72000" rIns="72000" bIns="72000" anchor="ctr"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fontAlgn="b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Výsledky lze zobecnit i na širší populaci subjektů</a:t>
            </a:r>
          </a:p>
        </p:txBody>
      </p:sp>
      <p:cxnSp>
        <p:nvCxnSpPr>
          <p:cNvPr id="29707" name="Přímá spojovací šipka 12">
            <a:extLst>
              <a:ext uri="{FF2B5EF4-FFF2-40B4-BE49-F238E27FC236}">
                <a16:creationId xmlns:a16="http://schemas.microsoft.com/office/drawing/2014/main" id="{7498B041-E8F3-403B-BCD0-7B98D8A7FD84}"/>
              </a:ext>
            </a:extLst>
          </p:cNvPr>
          <p:cNvCxnSpPr>
            <a:cxnSpLocks noChangeShapeType="1"/>
            <a:stCxn id="7" idx="3"/>
            <a:endCxn id="29700" idx="1"/>
          </p:cNvCxnSpPr>
          <p:nvPr/>
        </p:nvCxnSpPr>
        <p:spPr bwMode="auto">
          <a:xfrm>
            <a:off x="7464426" y="3084513"/>
            <a:ext cx="792163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8" name="Přímá spojovací šipka 13">
            <a:extLst>
              <a:ext uri="{FF2B5EF4-FFF2-40B4-BE49-F238E27FC236}">
                <a16:creationId xmlns:a16="http://schemas.microsoft.com/office/drawing/2014/main" id="{805C6B75-0849-4963-8CDD-FE22A75A67A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438107" y="2420144"/>
            <a:ext cx="468312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9" name="Přímá spojovací šipka 14">
            <a:extLst>
              <a:ext uri="{FF2B5EF4-FFF2-40B4-BE49-F238E27FC236}">
                <a16:creationId xmlns:a16="http://schemas.microsoft.com/office/drawing/2014/main" id="{CC7EB93F-C792-437F-91EE-4F87B2095761}"/>
              </a:ext>
            </a:extLst>
          </p:cNvPr>
          <p:cNvCxnSpPr>
            <a:cxnSpLocks noChangeShapeType="1"/>
            <a:stCxn id="7" idx="2"/>
            <a:endCxn id="10" idx="0"/>
          </p:cNvCxnSpPr>
          <p:nvPr/>
        </p:nvCxnSpPr>
        <p:spPr bwMode="auto">
          <a:xfrm>
            <a:off x="6383339" y="3533776"/>
            <a:ext cx="1587" cy="41592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0" name="Rectangle 10">
            <a:extLst>
              <a:ext uri="{FF2B5EF4-FFF2-40B4-BE49-F238E27FC236}">
                <a16:creationId xmlns:a16="http://schemas.microsoft.com/office/drawing/2014/main" id="{3F74CDF4-38EA-4F30-A4F8-0351F6147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6325" y="4081464"/>
            <a:ext cx="876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cs-CZ" alt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Ne</a:t>
            </a:r>
            <a:endParaRPr lang="en-US" alt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11" name="Rectangle 14">
            <a:extLst>
              <a:ext uri="{FF2B5EF4-FFF2-40B4-BE49-F238E27FC236}">
                <a16:creationId xmlns:a16="http://schemas.microsoft.com/office/drawing/2014/main" id="{140CFDFD-7E12-44F9-87A8-CC19DEE84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1" y="4916489"/>
            <a:ext cx="715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cs-CZ" alt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Ano</a:t>
            </a:r>
            <a:endParaRPr lang="en-US" alt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712" name="Přímá spojovací šipka 17">
            <a:extLst>
              <a:ext uri="{FF2B5EF4-FFF2-40B4-BE49-F238E27FC236}">
                <a16:creationId xmlns:a16="http://schemas.microsoft.com/office/drawing/2014/main" id="{B6E79C9D-4319-44E3-8359-34CD48C221F0}"/>
              </a:ext>
            </a:extLst>
          </p:cNvPr>
          <p:cNvCxnSpPr>
            <a:cxnSpLocks noChangeShapeType="1"/>
            <a:stCxn id="10" idx="3"/>
            <a:endCxn id="29703" idx="1"/>
          </p:cNvCxnSpPr>
          <p:nvPr/>
        </p:nvCxnSpPr>
        <p:spPr bwMode="auto">
          <a:xfrm>
            <a:off x="7466013" y="4398963"/>
            <a:ext cx="792162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3" name="Přímá spojovací šipka 18">
            <a:extLst>
              <a:ext uri="{FF2B5EF4-FFF2-40B4-BE49-F238E27FC236}">
                <a16:creationId xmlns:a16="http://schemas.microsoft.com/office/drawing/2014/main" id="{11B24AA6-CE59-47AC-8B66-371DFCC8DB2D}"/>
              </a:ext>
            </a:extLst>
          </p:cNvPr>
          <p:cNvCxnSpPr>
            <a:cxnSpLocks noChangeShapeType="1"/>
            <a:stCxn id="10" idx="2"/>
            <a:endCxn id="29706" idx="0"/>
          </p:cNvCxnSpPr>
          <p:nvPr/>
        </p:nvCxnSpPr>
        <p:spPr bwMode="auto">
          <a:xfrm>
            <a:off x="6384925" y="4849814"/>
            <a:ext cx="0" cy="415925"/>
          </a:xfrm>
          <a:prstGeom prst="straightConnector1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4" name="Rectangle 3">
            <a:extLst>
              <a:ext uri="{FF2B5EF4-FFF2-40B4-BE49-F238E27FC236}">
                <a16:creationId xmlns:a16="http://schemas.microsoft.com/office/drawing/2014/main" id="{C260E5BE-DCF7-4683-AA4D-44101F2B8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1412875"/>
            <a:ext cx="280828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SzTx/>
              <a:buFontTx/>
              <a:buBlip>
                <a:blip r:embed="rId3"/>
              </a:buBlip>
            </a:pPr>
            <a:r>
              <a:rPr lang="cs-CZ" altLang="cs-CZ" sz="2000" b="0" dirty="0">
                <a:latin typeface="Calibri" panose="020F0502020204030204" pitchFamily="34" charset="0"/>
                <a:cs typeface="Calibri" panose="020F0502020204030204" pitchFamily="34" charset="0"/>
              </a:rPr>
              <a:t>Interní validita studie je nutným předpokladem externí validity.</a:t>
            </a:r>
            <a:endParaRPr lang="en-US" altLang="cs-CZ" sz="2000" b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>
            <a:extLst>
              <a:ext uri="{FF2B5EF4-FFF2-40B4-BE49-F238E27FC236}">
                <a16:creationId xmlns:a16="http://schemas.microsoft.com/office/drawing/2014/main" id="{258AAFA6-4DB3-4837-B3AA-87C904A8B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1341439"/>
            <a:ext cx="7561263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cs-CZ" altLang="cs-CZ" sz="1800" b="0" dirty="0">
                <a:latin typeface="Arial Black" panose="020B0A04020102020204" pitchFamily="34" charset="0"/>
              </a:rPr>
              <a:t>Klinický parametr:</a:t>
            </a:r>
            <a:r>
              <a:rPr lang="cs-CZ" altLang="cs-CZ" sz="1800" b="0" dirty="0">
                <a:latin typeface="Calibri" panose="020F0502020204030204" pitchFamily="34" charset="0"/>
              </a:rPr>
              <a:t> Většinou je hodnocena změna v daném parametru nebo dosažení určité hladiny.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cs-CZ" altLang="cs-CZ" sz="18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cs-CZ" altLang="cs-CZ" sz="1800" b="0" dirty="0">
                <a:latin typeface="Arial Black" panose="020B0A04020102020204" pitchFamily="34" charset="0"/>
              </a:rPr>
              <a:t>Léčebná odpověď a odvozené parametry:</a:t>
            </a:r>
            <a:r>
              <a:rPr lang="cs-CZ" altLang="cs-CZ" sz="1800" b="0" dirty="0">
                <a:latin typeface="Calibri" panose="020F0502020204030204" pitchFamily="34" charset="0"/>
              </a:rPr>
              <a:t> Hodnocení ústupu nádoru jako odpovědi na léčbu a délky času trvání této redukce. Tento </a:t>
            </a:r>
            <a:r>
              <a:rPr lang="cs-CZ" altLang="cs-CZ" sz="1800" b="0" dirty="0" err="1">
                <a:latin typeface="Calibri" panose="020F0502020204030204" pitchFamily="34" charset="0"/>
              </a:rPr>
              <a:t>endpoint</a:t>
            </a:r>
            <a:r>
              <a:rPr lang="cs-CZ" altLang="cs-CZ" sz="1800" b="0" dirty="0">
                <a:latin typeface="Calibri" panose="020F0502020204030204" pitchFamily="34" charset="0"/>
              </a:rPr>
              <a:t> je nejčastěji používaný ve studiích fáze II ale i v ostatních typech studií. </a:t>
            </a:r>
            <a:br>
              <a:rPr lang="cs-CZ" altLang="cs-CZ" sz="1800" b="0" dirty="0">
                <a:latin typeface="Calibri" panose="020F0502020204030204" pitchFamily="34" charset="0"/>
              </a:rPr>
            </a:br>
            <a:endParaRPr lang="cs-CZ" altLang="cs-CZ" sz="18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cs-CZ" altLang="cs-CZ" sz="1800" b="0" dirty="0">
                <a:latin typeface="Arial Black" panose="020B0A04020102020204" pitchFamily="34" charset="0"/>
              </a:rPr>
              <a:t>Time-to-event:</a:t>
            </a:r>
            <a:r>
              <a:rPr lang="cs-CZ" altLang="cs-CZ" sz="1800" b="0" dirty="0">
                <a:latin typeface="Calibri" panose="020F0502020204030204" pitchFamily="34" charset="0"/>
              </a:rPr>
              <a:t> Hodnotí délku času, po kterou je subjekt bez sledované události, např. bez zhoršení primárního onemocnění. Často používaný </a:t>
            </a:r>
            <a:r>
              <a:rPr lang="cs-CZ" altLang="cs-CZ" sz="1800" b="0" dirty="0" err="1">
                <a:latin typeface="Calibri" panose="020F0502020204030204" pitchFamily="34" charset="0"/>
              </a:rPr>
              <a:t>endpoint</a:t>
            </a:r>
            <a:r>
              <a:rPr lang="cs-CZ" altLang="cs-CZ" sz="1800" b="0" dirty="0">
                <a:latin typeface="Calibri" panose="020F0502020204030204" pitchFamily="34" charset="0"/>
              </a:rPr>
              <a:t> pro studie fáze III. OS, PFS, DFS.</a:t>
            </a:r>
            <a:br>
              <a:rPr lang="cs-CZ" altLang="cs-CZ" sz="1800" b="0" dirty="0">
                <a:latin typeface="Calibri" panose="020F0502020204030204" pitchFamily="34" charset="0"/>
              </a:rPr>
            </a:br>
            <a:endParaRPr lang="cs-CZ" altLang="cs-CZ" sz="18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cs-CZ" altLang="cs-CZ" sz="1800" b="0" dirty="0">
                <a:latin typeface="Arial Black" panose="020B0A04020102020204" pitchFamily="34" charset="0"/>
              </a:rPr>
              <a:t>Kvalita života:</a:t>
            </a:r>
            <a:r>
              <a:rPr lang="cs-CZ" altLang="cs-CZ" sz="1800" b="0" dirty="0">
                <a:latin typeface="Calibri" panose="020F0502020204030204" pitchFamily="34" charset="0"/>
              </a:rPr>
              <a:t> Parametr založený na subjektivním zhodnocení celkového zdravotního stavu pacienta a ovlivnění jednotlivých aspektů jeho života. Jedná se o současné zhodnocení přínosů léčby a negativního vlivu nežádoucích účinků. </a:t>
            </a:r>
          </a:p>
        </p:txBody>
      </p:sp>
      <p:sp>
        <p:nvSpPr>
          <p:cNvPr id="641028" name="Rectangle 4">
            <a:extLst>
              <a:ext uri="{FF2B5EF4-FFF2-40B4-BE49-F238E27FC236}">
                <a16:creationId xmlns:a16="http://schemas.microsoft.com/office/drawing/2014/main" id="{5BA182DF-37C9-427B-8D5B-C3216A9DB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 sz="2400" dirty="0"/>
              <a:t>Cílové parametry testování hypotéz v klinických studiích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6" name="Rectangle 4">
            <a:extLst>
              <a:ext uri="{FF2B5EF4-FFF2-40B4-BE49-F238E27FC236}">
                <a16:creationId xmlns:a16="http://schemas.microsoft.com/office/drawing/2014/main" id="{DFF53311-6C53-4230-966E-7E28B7B3A0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 sz="2000"/>
              <a:t>Př.: Hodnocení léčebné odpovědi na  základě RECIST kritérií</a:t>
            </a:r>
          </a:p>
        </p:txBody>
      </p:sp>
      <p:pic>
        <p:nvPicPr>
          <p:cNvPr id="3" name="Obrázek 2" descr="Obsah obrázku stůl&#10;&#10;Popis byl vytvořen automaticky">
            <a:extLst>
              <a:ext uri="{FF2B5EF4-FFF2-40B4-BE49-F238E27FC236}">
                <a16:creationId xmlns:a16="http://schemas.microsoft.com/office/drawing/2014/main" id="{FA246432-E8A3-464F-8723-CC12CA081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51" y="1480028"/>
            <a:ext cx="4673876" cy="520041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84456"/>
            <a:ext cx="12191577" cy="5373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5844" y="434085"/>
            <a:ext cx="7092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Biomarker </a:t>
            </a:r>
            <a:r>
              <a:rPr u="heavy" spc="-120" dirty="0">
                <a:uFill>
                  <a:solidFill>
                    <a:srgbClr val="FFFFFF"/>
                  </a:solidFill>
                </a:uFill>
              </a:rPr>
              <a:t>Discovery</a:t>
            </a:r>
            <a:r>
              <a:rPr spc="-120" dirty="0"/>
              <a:t> </a:t>
            </a:r>
            <a:r>
              <a:rPr spc="-55" dirty="0"/>
              <a:t>and</a:t>
            </a:r>
            <a:r>
              <a:rPr spc="-229" dirty="0"/>
              <a:t> </a:t>
            </a:r>
            <a:r>
              <a:rPr u="heavy" spc="-70" dirty="0">
                <a:uFill>
                  <a:solidFill>
                    <a:srgbClr val="FFFFFF"/>
                  </a:solidFill>
                </a:uFill>
              </a:rPr>
              <a:t>Evaluation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28A9231-9144-4992-9E75-DFBB1EDFD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4114" y="981076"/>
            <a:ext cx="7775575" cy="4824413"/>
          </a:xfrm>
          <a:noFill/>
        </p:spPr>
        <p:txBody>
          <a:bodyPr/>
          <a:lstStyle/>
          <a:p>
            <a:pPr eaLnBrk="1" hangingPunct="1">
              <a:buClr>
                <a:schemeClr val="bg2"/>
              </a:buClr>
              <a:buSzTx/>
              <a:buFont typeface="Wingdings" panose="05000000000000000000" pitchFamily="2" charset="2"/>
              <a:buChar char="Ø"/>
            </a:pPr>
            <a:r>
              <a:rPr lang="cs-CZ" altLang="cs-CZ" sz="1800" dirty="0"/>
              <a:t>Studujeme čas předcházející události, která nás zajímá</a:t>
            </a:r>
          </a:p>
          <a:p>
            <a:pPr eaLnBrk="1" hangingPunct="1">
              <a:buClr>
                <a:schemeClr val="bg2"/>
              </a:buClr>
              <a:buSzTx/>
              <a:buFont typeface="Wingdings" panose="05000000000000000000" pitchFamily="2" charset="2"/>
              <a:buChar char="Ø"/>
            </a:pPr>
            <a:r>
              <a:rPr lang="cs-CZ" altLang="cs-CZ" sz="1800" dirty="0"/>
              <a:t>Na rozdíl od mortality nechceme pouze počty událostí </a:t>
            </a:r>
          </a:p>
          <a:p>
            <a:pPr eaLnBrk="1" hangingPunct="1">
              <a:buClr>
                <a:schemeClr val="bg2"/>
              </a:buClr>
              <a:buSzTx/>
              <a:buFont typeface="Wingdings" panose="05000000000000000000" pitchFamily="2" charset="2"/>
              <a:buNone/>
            </a:pPr>
            <a:r>
              <a:rPr lang="cs-CZ" altLang="cs-CZ" sz="1800" dirty="0"/>
              <a:t>	(událost = smrt, progrese nemoci, relaps …)</a:t>
            </a:r>
          </a:p>
          <a:p>
            <a:pPr eaLnBrk="1" hangingPunct="1">
              <a:buClr>
                <a:schemeClr val="bg2"/>
              </a:buClr>
              <a:buSzTx/>
              <a:buFont typeface="Wingdings" panose="05000000000000000000" pitchFamily="2" charset="2"/>
              <a:buChar char="Ø"/>
            </a:pPr>
            <a:r>
              <a:rPr lang="cs-CZ" altLang="cs-CZ" sz="1800" dirty="0"/>
              <a:t>Musí být jasně časově definován počátek (je většinou individuální) i konec sledování.</a:t>
            </a:r>
          </a:p>
          <a:p>
            <a:pPr eaLnBrk="1" hangingPunct="1">
              <a:buClr>
                <a:schemeClr val="bg2"/>
              </a:buClr>
              <a:buSzTx/>
              <a:buFont typeface="Wingdings" panose="05000000000000000000" pitchFamily="2" charset="2"/>
              <a:buChar char="Ø"/>
            </a:pPr>
            <a:r>
              <a:rPr lang="cs-CZ" altLang="cs-CZ" sz="1800" dirty="0" err="1"/>
              <a:t>Cenzorování</a:t>
            </a:r>
            <a:r>
              <a:rPr lang="cs-CZ" altLang="cs-CZ" sz="1800" dirty="0"/>
              <a:t> je typické pro analýzu přežití (kompletní čas přežití nemusí být pozorován u všech subjektů)</a:t>
            </a:r>
          </a:p>
        </p:txBody>
      </p:sp>
      <p:sp>
        <p:nvSpPr>
          <p:cNvPr id="816131" name="Rectangle 3">
            <a:extLst>
              <a:ext uri="{FF2B5EF4-FFF2-40B4-BE49-F238E27FC236}">
                <a16:creationId xmlns:a16="http://schemas.microsoft.com/office/drawing/2014/main" id="{A0828716-3F80-4045-B62C-8212D76C0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 dirty="0"/>
              <a:t>Přežití, </a:t>
            </a:r>
            <a:r>
              <a:rPr lang="cs-CZ" dirty="0" err="1"/>
              <a:t>cenzorování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FB118EA-81E5-4CD8-9F80-7E00BC01B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76" y="3393282"/>
            <a:ext cx="5219363" cy="3131618"/>
          </a:xfrm>
          <a:prstGeom prst="rect">
            <a:avLst/>
          </a:prstGeom>
        </p:spPr>
      </p:pic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63AD0D57-DE37-4B22-B511-CA5E71881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25492"/>
            <a:ext cx="5904720" cy="2853366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9">
            <a:extLst>
              <a:ext uri="{FF2B5EF4-FFF2-40B4-BE49-F238E27FC236}">
                <a16:creationId xmlns:a16="http://schemas.microsoft.com/office/drawing/2014/main" id="{AB776324-8A49-4E17-B954-5924849C88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0" y="5940425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4035" name="Line 10">
            <a:extLst>
              <a:ext uri="{FF2B5EF4-FFF2-40B4-BE49-F238E27FC236}">
                <a16:creationId xmlns:a16="http://schemas.microsoft.com/office/drawing/2014/main" id="{6F0FC8E6-C353-4A02-AD34-9AC2D8A23C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8150" y="58642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4036" name="Line 11">
            <a:extLst>
              <a:ext uri="{FF2B5EF4-FFF2-40B4-BE49-F238E27FC236}">
                <a16:creationId xmlns:a16="http://schemas.microsoft.com/office/drawing/2014/main" id="{0EB5FC36-BC03-4382-A8A4-5E67E5BCC2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78638" y="2325688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4037" name="Line 12">
            <a:extLst>
              <a:ext uri="{FF2B5EF4-FFF2-40B4-BE49-F238E27FC236}">
                <a16:creationId xmlns:a16="http://schemas.microsoft.com/office/drawing/2014/main" id="{5669D2B3-CDFD-4D91-8E51-FB53D2DE44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78638" y="4475163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4038" name="Line 13">
            <a:extLst>
              <a:ext uri="{FF2B5EF4-FFF2-40B4-BE49-F238E27FC236}">
                <a16:creationId xmlns:a16="http://schemas.microsoft.com/office/drawing/2014/main" id="{1E4F982C-ACCC-4053-80DB-F882F3E247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8638" y="2706688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4039" name="Line 14">
            <a:extLst>
              <a:ext uri="{FF2B5EF4-FFF2-40B4-BE49-F238E27FC236}">
                <a16:creationId xmlns:a16="http://schemas.microsoft.com/office/drawing/2014/main" id="{8CDD8C08-2F49-42B2-965E-1E24570CFB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8638" y="4856163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4040" name="Rectangle 15">
            <a:extLst>
              <a:ext uri="{FF2B5EF4-FFF2-40B4-BE49-F238E27FC236}">
                <a16:creationId xmlns:a16="http://schemas.microsoft.com/office/drawing/2014/main" id="{08B8F1B9-9494-4DEB-8A83-1416B4149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838" y="1868488"/>
            <a:ext cx="5334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0">
              <a:latin typeface="Calibri" panose="020F0502020204030204" pitchFamily="34" charset="0"/>
            </a:endParaRPr>
          </a:p>
        </p:txBody>
      </p:sp>
      <p:sp>
        <p:nvSpPr>
          <p:cNvPr id="44041" name="Rectangle 16">
            <a:extLst>
              <a:ext uri="{FF2B5EF4-FFF2-40B4-BE49-F238E27FC236}">
                <a16:creationId xmlns:a16="http://schemas.microsoft.com/office/drawing/2014/main" id="{8AB9B566-4DC6-47E8-A484-195E7C00A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838" y="3011488"/>
            <a:ext cx="228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0">
              <a:latin typeface="Calibri" panose="020F0502020204030204" pitchFamily="34" charset="0"/>
            </a:endParaRPr>
          </a:p>
        </p:txBody>
      </p:sp>
      <p:sp>
        <p:nvSpPr>
          <p:cNvPr id="44042" name="AutoShape 17">
            <a:extLst>
              <a:ext uri="{FF2B5EF4-FFF2-40B4-BE49-F238E27FC236}">
                <a16:creationId xmlns:a16="http://schemas.microsoft.com/office/drawing/2014/main" id="{8AA766E8-9107-4FBE-B035-2423B921F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838" y="4170363"/>
            <a:ext cx="304800" cy="381000"/>
          </a:xfrm>
          <a:prstGeom prst="diamond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0">
              <a:latin typeface="Calibri" panose="020F0502020204030204" pitchFamily="34" charset="0"/>
            </a:endParaRPr>
          </a:p>
        </p:txBody>
      </p:sp>
      <p:sp>
        <p:nvSpPr>
          <p:cNvPr id="44043" name="AutoShape 18">
            <a:extLst>
              <a:ext uri="{FF2B5EF4-FFF2-40B4-BE49-F238E27FC236}">
                <a16:creationId xmlns:a16="http://schemas.microsoft.com/office/drawing/2014/main" id="{668D1E62-98EA-4F1B-8849-3F103A109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9638" y="5008563"/>
            <a:ext cx="609600" cy="685800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0">
              <a:latin typeface="Calibri" panose="020F0502020204030204" pitchFamily="34" charset="0"/>
            </a:endParaRPr>
          </a:p>
        </p:txBody>
      </p:sp>
      <p:sp>
        <p:nvSpPr>
          <p:cNvPr id="44044" name="Text Box 21">
            <a:extLst>
              <a:ext uri="{FF2B5EF4-FFF2-40B4-BE49-F238E27FC236}">
                <a16:creationId xmlns:a16="http://schemas.microsoft.com/office/drawing/2014/main" id="{30CD5530-07DD-489C-B369-79C490024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2085976"/>
            <a:ext cx="19256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600">
                <a:latin typeface="Calibri" panose="020F0502020204030204" pitchFamily="34" charset="0"/>
              </a:rPr>
              <a:t>   </a:t>
            </a:r>
            <a:r>
              <a:rPr lang="cs-CZ" altLang="cs-CZ" sz="1600">
                <a:latin typeface="Calibri" panose="020F0502020204030204" pitchFamily="34" charset="0"/>
              </a:rPr>
              <a:t>Exponovaní jedinci</a:t>
            </a:r>
            <a:endParaRPr lang="en-GB" altLang="cs-CZ" sz="1600">
              <a:latin typeface="Calibri" panose="020F0502020204030204" pitchFamily="34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latin typeface="Calibri" panose="020F0502020204030204" pitchFamily="34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GB" altLang="cs-CZ" sz="1600">
              <a:latin typeface="Calibri" panose="020F0502020204030204" pitchFamily="34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GB" altLang="cs-CZ" sz="1600">
              <a:latin typeface="Calibri" panose="020F0502020204030204" pitchFamily="34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latin typeface="Calibri" panose="020F0502020204030204" pitchFamily="34" charset="0"/>
              </a:rPr>
              <a:t>Jedinci bez expozice</a:t>
            </a:r>
            <a:endParaRPr lang="en-GB" altLang="cs-CZ" sz="1600">
              <a:latin typeface="Calibri" panose="020F0502020204030204" pitchFamily="34" charset="0"/>
            </a:endParaRPr>
          </a:p>
        </p:txBody>
      </p:sp>
      <p:sp>
        <p:nvSpPr>
          <p:cNvPr id="44045" name="Text Box 22">
            <a:extLst>
              <a:ext uri="{FF2B5EF4-FFF2-40B4-BE49-F238E27FC236}">
                <a16:creationId xmlns:a16="http://schemas.microsoft.com/office/drawing/2014/main" id="{6F3D7BB1-1AFD-42EB-9089-A2A789932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863" y="2001839"/>
            <a:ext cx="23304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latin typeface="Calibri" panose="020F0502020204030204" pitchFamily="34" charset="0"/>
              </a:rPr>
              <a:t>Případy </a:t>
            </a:r>
            <a:r>
              <a:rPr lang="en-GB" altLang="cs-CZ" sz="1600">
                <a:latin typeface="Calibri" panose="020F0502020204030204" pitchFamily="34" charset="0"/>
              </a:rPr>
              <a:t>(</a:t>
            </a:r>
            <a:r>
              <a:rPr lang="cs-CZ" altLang="cs-CZ" sz="1600">
                <a:latin typeface="Calibri" panose="020F0502020204030204" pitchFamily="34" charset="0"/>
              </a:rPr>
              <a:t>s událostí</a:t>
            </a:r>
            <a:r>
              <a:rPr lang="en-GB" altLang="cs-CZ" sz="1600">
                <a:latin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cs-CZ" sz="16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cs-CZ" sz="16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latin typeface="Calibri" panose="020F0502020204030204" pitchFamily="34" charset="0"/>
              </a:rPr>
              <a:t>Případy</a:t>
            </a:r>
            <a:r>
              <a:rPr lang="en-GB" altLang="cs-CZ" sz="1600">
                <a:latin typeface="Calibri" panose="020F0502020204030204" pitchFamily="34" charset="0"/>
              </a:rPr>
              <a:t> (</a:t>
            </a:r>
            <a:r>
              <a:rPr lang="cs-CZ" altLang="cs-CZ" sz="1600">
                <a:latin typeface="Calibri" panose="020F0502020204030204" pitchFamily="34" charset="0"/>
              </a:rPr>
              <a:t>s událostí</a:t>
            </a:r>
            <a:r>
              <a:rPr lang="en-GB" altLang="cs-CZ" sz="1600">
                <a:latin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600">
                <a:latin typeface="Calibri" panose="020F0502020204030204" pitchFamily="34" charset="0"/>
              </a:rPr>
              <a:t>    </a:t>
            </a:r>
          </a:p>
        </p:txBody>
      </p:sp>
      <p:sp>
        <p:nvSpPr>
          <p:cNvPr id="44046" name="Text Box 23">
            <a:extLst>
              <a:ext uri="{FF2B5EF4-FFF2-40B4-BE49-F238E27FC236}">
                <a16:creationId xmlns:a16="http://schemas.microsoft.com/office/drawing/2014/main" id="{7B668007-0EFE-4E0C-901B-ACB210DA6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863" y="4210051"/>
            <a:ext cx="2571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latin typeface="Calibri" panose="020F0502020204030204" pitchFamily="34" charset="0"/>
              </a:rPr>
              <a:t>Kontroly</a:t>
            </a:r>
            <a:r>
              <a:rPr lang="en-GB" altLang="cs-CZ" sz="1600">
                <a:latin typeface="Calibri" panose="020F0502020204030204" pitchFamily="34" charset="0"/>
              </a:rPr>
              <a:t> (</a:t>
            </a:r>
            <a:r>
              <a:rPr lang="cs-CZ" altLang="cs-CZ" sz="1600">
                <a:latin typeface="Calibri" panose="020F0502020204030204" pitchFamily="34" charset="0"/>
              </a:rPr>
              <a:t>bez události</a:t>
            </a:r>
            <a:r>
              <a:rPr lang="en-GB" altLang="cs-CZ" sz="1600">
                <a:latin typeface="Calibri" panose="020F0502020204030204" pitchFamily="34" charset="0"/>
              </a:rPr>
              <a:t>)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cs-CZ" sz="16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cs-CZ" sz="16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latin typeface="Calibri" panose="020F0502020204030204" pitchFamily="34" charset="0"/>
              </a:rPr>
              <a:t>Kontroly</a:t>
            </a:r>
            <a:r>
              <a:rPr lang="en-GB" altLang="cs-CZ" sz="1600">
                <a:latin typeface="Calibri" panose="020F0502020204030204" pitchFamily="34" charset="0"/>
              </a:rPr>
              <a:t> (</a:t>
            </a:r>
            <a:r>
              <a:rPr lang="cs-CZ" altLang="cs-CZ" sz="1600">
                <a:latin typeface="Calibri" panose="020F0502020204030204" pitchFamily="34" charset="0"/>
              </a:rPr>
              <a:t>bez události</a:t>
            </a:r>
            <a:r>
              <a:rPr lang="en-GB" altLang="cs-CZ" sz="1600">
                <a:latin typeface="Calibri" panose="020F0502020204030204" pitchFamily="34" charset="0"/>
              </a:rPr>
              <a:t>) </a:t>
            </a:r>
          </a:p>
        </p:txBody>
      </p:sp>
      <p:sp>
        <p:nvSpPr>
          <p:cNvPr id="44047" name="Line 24">
            <a:extLst>
              <a:ext uri="{FF2B5EF4-FFF2-40B4-BE49-F238E27FC236}">
                <a16:creationId xmlns:a16="http://schemas.microsoft.com/office/drawing/2014/main" id="{B24D143C-5B46-4535-B3DB-13E127AE20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4" y="4840288"/>
            <a:ext cx="649287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4048" name="Line 25">
            <a:extLst>
              <a:ext uri="{FF2B5EF4-FFF2-40B4-BE49-F238E27FC236}">
                <a16:creationId xmlns:a16="http://schemas.microsoft.com/office/drawing/2014/main" id="{A25D19BA-CC22-43FA-9B2C-6FFA89F4FA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3114" y="4457700"/>
            <a:ext cx="649287" cy="382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4049" name="Oval 26">
            <a:extLst>
              <a:ext uri="{FF2B5EF4-FFF2-40B4-BE49-F238E27FC236}">
                <a16:creationId xmlns:a16="http://schemas.microsoft.com/office/drawing/2014/main" id="{BD7FCF05-98F0-42D8-8725-E9A45E064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4195763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0">
              <a:latin typeface="Calibri" panose="020F0502020204030204" pitchFamily="34" charset="0"/>
            </a:endParaRPr>
          </a:p>
        </p:txBody>
      </p:sp>
      <p:sp>
        <p:nvSpPr>
          <p:cNvPr id="44050" name="Oval 27">
            <a:extLst>
              <a:ext uri="{FF2B5EF4-FFF2-40B4-BE49-F238E27FC236}">
                <a16:creationId xmlns:a16="http://schemas.microsoft.com/office/drawing/2014/main" id="{277A5673-2E79-4F26-AA22-7A9336DB3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5262563"/>
            <a:ext cx="3048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cs-CZ" sz="1400" b="0">
              <a:latin typeface="Calibri" panose="020F0502020204030204" pitchFamily="34" charset="0"/>
            </a:endParaRPr>
          </a:p>
        </p:txBody>
      </p:sp>
      <p:sp>
        <p:nvSpPr>
          <p:cNvPr id="44051" name="Text Box 28">
            <a:extLst>
              <a:ext uri="{FF2B5EF4-FFF2-40B4-BE49-F238E27FC236}">
                <a16:creationId xmlns:a16="http://schemas.microsoft.com/office/drawing/2014/main" id="{E164BDF7-CA51-4627-A7E9-5AF6AA7A9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4219576"/>
            <a:ext cx="18811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600">
                <a:latin typeface="Calibri" panose="020F0502020204030204" pitchFamily="34" charset="0"/>
              </a:rPr>
              <a:t>  </a:t>
            </a:r>
            <a:r>
              <a:rPr lang="cs-CZ" altLang="cs-CZ" sz="1600">
                <a:latin typeface="Calibri" panose="020F0502020204030204" pitchFamily="34" charset="0"/>
              </a:rPr>
              <a:t>Exponovaní jedinci</a:t>
            </a:r>
            <a:endParaRPr lang="en-GB" altLang="cs-CZ" sz="1600">
              <a:latin typeface="Calibri" panose="020F0502020204030204" pitchFamily="34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GB" altLang="cs-CZ" sz="1600">
              <a:latin typeface="Calibri" panose="020F0502020204030204" pitchFamily="34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latin typeface="Calibri" panose="020F0502020204030204" pitchFamily="34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latin typeface="Calibri" panose="020F0502020204030204" pitchFamily="34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latin typeface="Calibri" panose="020F0502020204030204" pitchFamily="34" charset="0"/>
              </a:rPr>
              <a:t>Jedinci bez expozice</a:t>
            </a:r>
            <a:endParaRPr lang="en-GB" altLang="cs-CZ" sz="1600">
              <a:latin typeface="Calibri" panose="020F0502020204030204" pitchFamily="34" charset="0"/>
            </a:endParaRPr>
          </a:p>
        </p:txBody>
      </p:sp>
      <p:sp>
        <p:nvSpPr>
          <p:cNvPr id="44052" name="Text Box 29">
            <a:extLst>
              <a:ext uri="{FF2B5EF4-FFF2-40B4-BE49-F238E27FC236}">
                <a16:creationId xmlns:a16="http://schemas.microsoft.com/office/drawing/2014/main" id="{B01F5FCF-9BD8-44F5-A61A-30DE15E2C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6092825"/>
            <a:ext cx="101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latin typeface="Calibri" panose="020F0502020204030204" pitchFamily="34" charset="0"/>
              </a:rPr>
              <a:t>Historie</a:t>
            </a:r>
            <a:endParaRPr lang="en-GB" altLang="cs-CZ" sz="2000">
              <a:latin typeface="Calibri" panose="020F0502020204030204" pitchFamily="34" charset="0"/>
            </a:endParaRPr>
          </a:p>
        </p:txBody>
      </p:sp>
      <p:sp>
        <p:nvSpPr>
          <p:cNvPr id="706590" name="Rectangle 30">
            <a:extLst>
              <a:ext uri="{FF2B5EF4-FFF2-40B4-BE49-F238E27FC236}">
                <a16:creationId xmlns:a16="http://schemas.microsoft.com/office/drawing/2014/main" id="{DC941552-5418-42AE-AEB1-8E8107220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Case-</a:t>
            </a:r>
            <a:r>
              <a:rPr lang="cs-CZ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control</a:t>
            </a:r>
            <a:r>
              <a:rPr lang="cs-CZ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(případ-kontrola) studie</a:t>
            </a:r>
          </a:p>
        </p:txBody>
      </p:sp>
      <p:sp>
        <p:nvSpPr>
          <p:cNvPr id="44054" name="Line 31">
            <a:extLst>
              <a:ext uri="{FF2B5EF4-FFF2-40B4-BE49-F238E27FC236}">
                <a16:creationId xmlns:a16="http://schemas.microsoft.com/office/drawing/2014/main" id="{56E580A0-4D12-4BE7-BCE2-CBB258DCAB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3201" y="271145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55" name="Line 32">
            <a:extLst>
              <a:ext uri="{FF2B5EF4-FFF2-40B4-BE49-F238E27FC236}">
                <a16:creationId xmlns:a16="http://schemas.microsoft.com/office/drawing/2014/main" id="{F4B2C7C8-CCB2-4C36-91ED-EBAEB487C1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1139" y="4862513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56" name="Text Box 33">
            <a:extLst>
              <a:ext uri="{FF2B5EF4-FFF2-40B4-BE49-F238E27FC236}">
                <a16:creationId xmlns:a16="http://schemas.microsoft.com/office/drawing/2014/main" id="{2C50F451-5F2E-4E09-8CDB-6C19E6C5D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6092826"/>
            <a:ext cx="2449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0">
                <a:latin typeface="Calibri" panose="020F0502020204030204" pitchFamily="34" charset="0"/>
              </a:rPr>
              <a:t>Začátek studie</a:t>
            </a:r>
            <a:endParaRPr lang="en-GB" altLang="cs-CZ" sz="2000" b="0">
              <a:latin typeface="Calibri" panose="020F0502020204030204" pitchFamily="34" charset="0"/>
            </a:endParaRPr>
          </a:p>
        </p:txBody>
      </p:sp>
      <p:sp>
        <p:nvSpPr>
          <p:cNvPr id="44057" name="Text Box 34">
            <a:extLst>
              <a:ext uri="{FF2B5EF4-FFF2-40B4-BE49-F238E27FC236}">
                <a16:creationId xmlns:a16="http://schemas.microsoft.com/office/drawing/2014/main" id="{4732FF5B-6967-498C-8CD2-2A7F49BD8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6088" y="6092825"/>
            <a:ext cx="546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0">
                <a:latin typeface="Calibri" panose="020F0502020204030204" pitchFamily="34" charset="0"/>
              </a:rPr>
              <a:t>Čas</a:t>
            </a:r>
            <a:endParaRPr lang="en-GB" altLang="cs-CZ" sz="2000" b="0">
              <a:latin typeface="Calibri" panose="020F0502020204030204" pitchFamily="34" charset="0"/>
            </a:endParaRPr>
          </a:p>
        </p:txBody>
      </p:sp>
      <p:sp>
        <p:nvSpPr>
          <p:cNvPr id="44058" name="Line 35">
            <a:extLst>
              <a:ext uri="{FF2B5EF4-FFF2-40B4-BE49-F238E27FC236}">
                <a16:creationId xmlns:a16="http://schemas.microsoft.com/office/drawing/2014/main" id="{1435AF1E-AF1E-4DE7-8158-A6BAD0C1AF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6289" y="2701925"/>
            <a:ext cx="649287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4059" name="Line 36">
            <a:extLst>
              <a:ext uri="{FF2B5EF4-FFF2-40B4-BE49-F238E27FC236}">
                <a16:creationId xmlns:a16="http://schemas.microsoft.com/office/drawing/2014/main" id="{EB273FF3-B482-456E-9B28-734E59B024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6289" y="2319339"/>
            <a:ext cx="649287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4060" name="Oval 37">
            <a:extLst>
              <a:ext uri="{FF2B5EF4-FFF2-40B4-BE49-F238E27FC236}">
                <a16:creationId xmlns:a16="http://schemas.microsoft.com/office/drawing/2014/main" id="{500404B8-5B42-45A2-8D68-D6D73F9FB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975" y="20574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0">
              <a:latin typeface="Calibri" panose="020F0502020204030204" pitchFamily="34" charset="0"/>
            </a:endParaRPr>
          </a:p>
        </p:txBody>
      </p:sp>
      <p:sp>
        <p:nvSpPr>
          <p:cNvPr id="44061" name="Oval 38">
            <a:extLst>
              <a:ext uri="{FF2B5EF4-FFF2-40B4-BE49-F238E27FC236}">
                <a16:creationId xmlns:a16="http://schemas.microsoft.com/office/drawing/2014/main" id="{84DBF265-9A96-4A07-B5B5-A2D7D17EC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975" y="3124200"/>
            <a:ext cx="3048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cs-CZ" sz="1400" b="0">
              <a:latin typeface="Calibri" panose="020F0502020204030204" pitchFamily="34" charset="0"/>
            </a:endParaRPr>
          </a:p>
        </p:txBody>
      </p:sp>
      <p:sp>
        <p:nvSpPr>
          <p:cNvPr id="44062" name="Rectangle 39">
            <a:extLst>
              <a:ext uri="{FF2B5EF4-FFF2-40B4-BE49-F238E27FC236}">
                <a16:creationId xmlns:a16="http://schemas.microsoft.com/office/drawing/2014/main" id="{14EC78D4-DD36-45E6-8972-7D07E46F0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962025"/>
            <a:ext cx="85328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dirty="0">
                <a:latin typeface="Calibri" panose="020F0502020204030204" pitchFamily="34" charset="0"/>
              </a:rPr>
              <a:t>Retrospektivní sledování souboru osob, u nichž došlo ke sledovanému jevu (např. vzniku onkologického onemocnění). Tuto skutečnost vztahujeme k výskytu určitého faktoru (rizikového nebo ochranného) v minulosti.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3">
            <a:extLst>
              <a:ext uri="{FF2B5EF4-FFF2-40B4-BE49-F238E27FC236}">
                <a16:creationId xmlns:a16="http://schemas.microsoft.com/office/drawing/2014/main" id="{7BCA062B-78AF-40E3-AD7B-C0A85C6A8B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9663" y="3052763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1E1A8068-294A-4750-B3F3-9A2B449C3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8063" y="4967288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BC2988A0-5336-4A5B-AF8C-CCBE9140DB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5763" y="5953125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085" name="Line 6">
            <a:extLst>
              <a:ext uri="{FF2B5EF4-FFF2-40B4-BE49-F238E27FC236}">
                <a16:creationId xmlns:a16="http://schemas.microsoft.com/office/drawing/2014/main" id="{0F91D150-3793-4AA5-AD41-446B347395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6763" y="58769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086" name="Line 7">
            <a:extLst>
              <a:ext uri="{FF2B5EF4-FFF2-40B4-BE49-F238E27FC236}">
                <a16:creationId xmlns:a16="http://schemas.microsoft.com/office/drawing/2014/main" id="{27BCD3D7-8FBC-427B-8A27-C02F92A9F7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3663" y="2671763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087" name="Line 8">
            <a:extLst>
              <a:ext uri="{FF2B5EF4-FFF2-40B4-BE49-F238E27FC236}">
                <a16:creationId xmlns:a16="http://schemas.microsoft.com/office/drawing/2014/main" id="{A226A4B4-A2B0-4672-8EFA-FBD3D10B1F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88263" y="4586288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088" name="Line 9">
            <a:extLst>
              <a:ext uri="{FF2B5EF4-FFF2-40B4-BE49-F238E27FC236}">
                <a16:creationId xmlns:a16="http://schemas.microsoft.com/office/drawing/2014/main" id="{D42804F2-7830-497C-9C3E-D37E9746A4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3663" y="3052763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089" name="Line 10">
            <a:extLst>
              <a:ext uri="{FF2B5EF4-FFF2-40B4-BE49-F238E27FC236}">
                <a16:creationId xmlns:a16="http://schemas.microsoft.com/office/drawing/2014/main" id="{EC15D047-9680-4B62-95BC-E85259416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8263" y="4967288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090" name="Rectangle 11">
            <a:extLst>
              <a:ext uri="{FF2B5EF4-FFF2-40B4-BE49-F238E27FC236}">
                <a16:creationId xmlns:a16="http://schemas.microsoft.com/office/drawing/2014/main" id="{E7E00289-BEAC-429E-B9F3-E1BDB4752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0863" y="2214563"/>
            <a:ext cx="5334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0">
              <a:latin typeface="Calibri" panose="020F0502020204030204" pitchFamily="34" charset="0"/>
            </a:endParaRPr>
          </a:p>
        </p:txBody>
      </p:sp>
      <p:sp>
        <p:nvSpPr>
          <p:cNvPr id="46091" name="Rectangle 12">
            <a:extLst>
              <a:ext uri="{FF2B5EF4-FFF2-40B4-BE49-F238E27FC236}">
                <a16:creationId xmlns:a16="http://schemas.microsoft.com/office/drawing/2014/main" id="{B43DC3CB-0DE2-46AD-9D53-941AFEFE8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863" y="4433888"/>
            <a:ext cx="228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0">
              <a:latin typeface="Calibri" panose="020F0502020204030204" pitchFamily="34" charset="0"/>
            </a:endParaRPr>
          </a:p>
        </p:txBody>
      </p:sp>
      <p:sp>
        <p:nvSpPr>
          <p:cNvPr id="46092" name="AutoShape 13">
            <a:extLst>
              <a:ext uri="{FF2B5EF4-FFF2-40B4-BE49-F238E27FC236}">
                <a16:creationId xmlns:a16="http://schemas.microsoft.com/office/drawing/2014/main" id="{00205A90-C256-462C-9423-29B6F74D9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7063" y="3433763"/>
            <a:ext cx="304800" cy="381000"/>
          </a:xfrm>
          <a:prstGeom prst="diamond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0">
              <a:latin typeface="Calibri" panose="020F0502020204030204" pitchFamily="34" charset="0"/>
            </a:endParaRPr>
          </a:p>
        </p:txBody>
      </p:sp>
      <p:sp>
        <p:nvSpPr>
          <p:cNvPr id="46093" name="AutoShape 14">
            <a:extLst>
              <a:ext uri="{FF2B5EF4-FFF2-40B4-BE49-F238E27FC236}">
                <a16:creationId xmlns:a16="http://schemas.microsoft.com/office/drawing/2014/main" id="{31227659-17DB-4108-8B2B-CA55E8968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9263" y="5119688"/>
            <a:ext cx="609600" cy="685800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0">
              <a:latin typeface="Calibri" panose="020F0502020204030204" pitchFamily="34" charset="0"/>
            </a:endParaRPr>
          </a:p>
        </p:txBody>
      </p:sp>
      <p:sp>
        <p:nvSpPr>
          <p:cNvPr id="46094" name="Text Box 15">
            <a:extLst>
              <a:ext uri="{FF2B5EF4-FFF2-40B4-BE49-F238E27FC236}">
                <a16:creationId xmlns:a16="http://schemas.microsoft.com/office/drawing/2014/main" id="{A462EFA3-636D-4F0A-9F8E-5099F9964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88" y="5994401"/>
            <a:ext cx="2449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0">
                <a:latin typeface="Calibri" panose="020F0502020204030204" pitchFamily="34" charset="0"/>
              </a:rPr>
              <a:t>Začátek studie</a:t>
            </a:r>
            <a:endParaRPr lang="en-GB" altLang="cs-CZ" sz="2000" b="0">
              <a:latin typeface="Calibri" panose="020F0502020204030204" pitchFamily="34" charset="0"/>
            </a:endParaRPr>
          </a:p>
        </p:txBody>
      </p:sp>
      <p:sp>
        <p:nvSpPr>
          <p:cNvPr id="46095" name="Text Box 16">
            <a:extLst>
              <a:ext uri="{FF2B5EF4-FFF2-40B4-BE49-F238E27FC236}">
                <a16:creationId xmlns:a16="http://schemas.microsoft.com/office/drawing/2014/main" id="{DB6592E3-5762-4B2B-863A-C988F357F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7563" y="5999163"/>
            <a:ext cx="546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0">
                <a:latin typeface="Calibri" panose="020F0502020204030204" pitchFamily="34" charset="0"/>
              </a:rPr>
              <a:t>Čas</a:t>
            </a:r>
            <a:endParaRPr lang="en-GB" altLang="cs-CZ" sz="2000" b="0">
              <a:latin typeface="Calibri" panose="020F0502020204030204" pitchFamily="34" charset="0"/>
            </a:endParaRPr>
          </a:p>
        </p:txBody>
      </p:sp>
      <p:sp>
        <p:nvSpPr>
          <p:cNvPr id="46096" name="Text Box 17">
            <a:extLst>
              <a:ext uri="{FF2B5EF4-FFF2-40B4-BE49-F238E27FC236}">
                <a16:creationId xmlns:a16="http://schemas.microsoft.com/office/drawing/2014/main" id="{C5E8163F-F38D-42C5-B854-9D128839E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425" y="2246314"/>
            <a:ext cx="15049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0">
                <a:latin typeface="Calibri" panose="020F0502020204030204" pitchFamily="34" charset="0"/>
              </a:rPr>
              <a:t>S událostí</a:t>
            </a:r>
            <a:endParaRPr lang="en-GB" altLang="cs-CZ" sz="1800" b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cs-CZ" sz="1800" b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cs-CZ" sz="700" b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cs-CZ" sz="1800" b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cs-CZ" sz="1800" b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0">
                <a:latin typeface="Calibri" panose="020F0502020204030204" pitchFamily="34" charset="0"/>
              </a:rPr>
              <a:t>Bez události</a:t>
            </a:r>
            <a:endParaRPr lang="en-GB" altLang="cs-CZ" sz="1800" b="0">
              <a:latin typeface="Calibri" panose="020F0502020204030204" pitchFamily="34" charset="0"/>
            </a:endParaRPr>
          </a:p>
        </p:txBody>
      </p:sp>
      <p:sp>
        <p:nvSpPr>
          <p:cNvPr id="46097" name="Text Box 18">
            <a:extLst>
              <a:ext uri="{FF2B5EF4-FFF2-40B4-BE49-F238E27FC236}">
                <a16:creationId xmlns:a16="http://schemas.microsoft.com/office/drawing/2014/main" id="{AF077C9C-584B-46EC-BFE8-393FCD4BE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6021388"/>
            <a:ext cx="167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latin typeface="Calibri" panose="020F0502020204030204" pitchFamily="34" charset="0"/>
              </a:rPr>
              <a:t>Průběh studie</a:t>
            </a:r>
            <a:endParaRPr lang="en-GB" altLang="cs-CZ" sz="2000" b="0">
              <a:latin typeface="Calibri" panose="020F0502020204030204" pitchFamily="34" charset="0"/>
            </a:endParaRPr>
          </a:p>
        </p:txBody>
      </p:sp>
      <p:sp>
        <p:nvSpPr>
          <p:cNvPr id="46098" name="Oval 19" descr="Světlý šikmo nahoru">
            <a:extLst>
              <a:ext uri="{FF2B5EF4-FFF2-40B4-BE49-F238E27FC236}">
                <a16:creationId xmlns:a16="http://schemas.microsoft.com/office/drawing/2014/main" id="{BA9A5E50-9906-4AA5-B443-9CD3688F9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3590925"/>
            <a:ext cx="990600" cy="990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0">
              <a:latin typeface="Calibri" panose="020F0502020204030204" pitchFamily="34" charset="0"/>
            </a:endParaRPr>
          </a:p>
        </p:txBody>
      </p:sp>
      <p:sp>
        <p:nvSpPr>
          <p:cNvPr id="46099" name="Line 20">
            <a:extLst>
              <a:ext uri="{FF2B5EF4-FFF2-40B4-BE49-F238E27FC236}">
                <a16:creationId xmlns:a16="http://schemas.microsoft.com/office/drawing/2014/main" id="{025B512C-3E4A-42F2-8A08-642BADD9D8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9463" y="4092575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100" name="Line 21">
            <a:extLst>
              <a:ext uri="{FF2B5EF4-FFF2-40B4-BE49-F238E27FC236}">
                <a16:creationId xmlns:a16="http://schemas.microsoft.com/office/drawing/2014/main" id="{D90DC402-5FA1-4ED4-B25C-2573975D44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18063" y="3094039"/>
            <a:ext cx="919162" cy="998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101" name="Line 22">
            <a:extLst>
              <a:ext uri="{FF2B5EF4-FFF2-40B4-BE49-F238E27FC236}">
                <a16:creationId xmlns:a16="http://schemas.microsoft.com/office/drawing/2014/main" id="{10461674-19C6-4C5C-BC10-E9CC14EB86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8064" y="4092576"/>
            <a:ext cx="846137" cy="873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102" name="Text Box 23">
            <a:extLst>
              <a:ext uri="{FF2B5EF4-FFF2-40B4-BE49-F238E27FC236}">
                <a16:creationId xmlns:a16="http://schemas.microsoft.com/office/drawing/2014/main" id="{FB2E8477-0284-4983-9BA7-D97D86034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6" y="3273425"/>
            <a:ext cx="14398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Kohorta</a:t>
            </a:r>
            <a:endParaRPr lang="en-GB" altLang="cs-CZ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subjektů</a:t>
            </a:r>
            <a:endParaRPr lang="en-GB" altLang="cs-CZ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náhodně vybraná ze studované populace</a:t>
            </a:r>
            <a:r>
              <a:rPr lang="en-GB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6103" name="Text Box 24">
            <a:extLst>
              <a:ext uri="{FF2B5EF4-FFF2-40B4-BE49-F238E27FC236}">
                <a16:creationId xmlns:a16="http://schemas.microsoft.com/office/drawing/2014/main" id="{EED64446-A79E-4BBD-83B0-29DDDD9DD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425" y="4364039"/>
            <a:ext cx="15049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0">
                <a:latin typeface="Calibri" panose="020F0502020204030204" pitchFamily="34" charset="0"/>
              </a:rPr>
              <a:t>S událostí</a:t>
            </a:r>
            <a:endParaRPr lang="en-GB" altLang="cs-CZ" sz="1800" b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cs-CZ" sz="700" b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cs-CZ" sz="1800" b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cs-CZ" sz="1800" b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0">
                <a:latin typeface="Calibri" panose="020F0502020204030204" pitchFamily="34" charset="0"/>
              </a:rPr>
              <a:t>Bez události</a:t>
            </a:r>
            <a:endParaRPr lang="en-GB" altLang="cs-CZ" sz="1800" b="0">
              <a:latin typeface="Calibri" panose="020F0502020204030204" pitchFamily="34" charset="0"/>
            </a:endParaRPr>
          </a:p>
        </p:txBody>
      </p:sp>
      <p:sp>
        <p:nvSpPr>
          <p:cNvPr id="46104" name="Oval 25">
            <a:extLst>
              <a:ext uri="{FF2B5EF4-FFF2-40B4-BE49-F238E27FC236}">
                <a16:creationId xmlns:a16="http://schemas.microsoft.com/office/drawing/2014/main" id="{5DA93735-933D-4DCC-9FAD-C2D775589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463" y="2824163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0">
              <a:latin typeface="Calibri" panose="020F0502020204030204" pitchFamily="34" charset="0"/>
            </a:endParaRPr>
          </a:p>
        </p:txBody>
      </p:sp>
      <p:sp>
        <p:nvSpPr>
          <p:cNvPr id="46105" name="Oval 26">
            <a:extLst>
              <a:ext uri="{FF2B5EF4-FFF2-40B4-BE49-F238E27FC236}">
                <a16:creationId xmlns:a16="http://schemas.microsoft.com/office/drawing/2014/main" id="{1F64BB77-A105-4C27-B738-EAA64E6C8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063" y="4738688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0">
              <a:latin typeface="Calibri" panose="020F0502020204030204" pitchFamily="34" charset="0"/>
            </a:endParaRPr>
          </a:p>
        </p:txBody>
      </p:sp>
      <p:sp>
        <p:nvSpPr>
          <p:cNvPr id="46106" name="Text Box 27">
            <a:extLst>
              <a:ext uri="{FF2B5EF4-FFF2-40B4-BE49-F238E27FC236}">
                <a16:creationId xmlns:a16="http://schemas.microsoft.com/office/drawing/2014/main" id="{F02D00E3-6770-4A79-B3DB-45B2A6F4A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351" y="2349500"/>
            <a:ext cx="2130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0">
                <a:latin typeface="Calibri" panose="020F0502020204030204" pitchFamily="34" charset="0"/>
              </a:rPr>
              <a:t>Exponovaní jedinci</a:t>
            </a:r>
            <a:endParaRPr lang="en-GB" altLang="cs-CZ" sz="2000" b="0">
              <a:latin typeface="Calibri" panose="020F0502020204030204" pitchFamily="34" charset="0"/>
            </a:endParaRPr>
          </a:p>
        </p:txBody>
      </p:sp>
      <p:sp>
        <p:nvSpPr>
          <p:cNvPr id="46107" name="Text Box 28">
            <a:extLst>
              <a:ext uri="{FF2B5EF4-FFF2-40B4-BE49-F238E27FC236}">
                <a16:creationId xmlns:a16="http://schemas.microsoft.com/office/drawing/2014/main" id="{993A626E-292D-4979-9D6C-4CEE25D44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5264150"/>
            <a:ext cx="2266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0">
                <a:latin typeface="Calibri" panose="020F0502020204030204" pitchFamily="34" charset="0"/>
              </a:rPr>
              <a:t>Jedinci bez expozice</a:t>
            </a:r>
            <a:endParaRPr lang="en-GB" altLang="cs-CZ" sz="2000" b="0">
              <a:latin typeface="Calibri" panose="020F0502020204030204" pitchFamily="34" charset="0"/>
            </a:endParaRPr>
          </a:p>
        </p:txBody>
      </p:sp>
      <p:sp>
        <p:nvSpPr>
          <p:cNvPr id="708637" name="Rectangle 29">
            <a:extLst>
              <a:ext uri="{FF2B5EF4-FFF2-40B4-BE49-F238E27FC236}">
                <a16:creationId xmlns:a16="http://schemas.microsoft.com/office/drawing/2014/main" id="{7C9DC635-C0BC-4667-87CC-688DDE9D2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sv-SE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Kohortní studie</a:t>
            </a:r>
            <a:endParaRPr lang="cs-CZ" sz="28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6109" name="Rectangle 30">
            <a:extLst>
              <a:ext uri="{FF2B5EF4-FFF2-40B4-BE49-F238E27FC236}">
                <a16:creationId xmlns:a16="http://schemas.microsoft.com/office/drawing/2014/main" id="{7A02E367-C378-4EB9-9462-F4B595BBF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1000125"/>
            <a:ext cx="85328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0" dirty="0">
                <a:latin typeface="Calibri" panose="020F0502020204030204" pitchFamily="34" charset="0"/>
              </a:rPr>
              <a:t>Prospektivní sledování souboru osob, z nichž část byla vystavena působení určitého faktoru. Po adekvátní době sledování je zhodnocen výskyt sledovaného jevu ve skupině ovlivněné definovaným faktorem a ve skupinu bez něj.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6">
            <a:extLst>
              <a:ext uri="{FF2B5EF4-FFF2-40B4-BE49-F238E27FC236}">
                <a16:creationId xmlns:a16="http://schemas.microsoft.com/office/drawing/2014/main" id="{79B4BCB9-70E0-4123-83D9-E6F06E39F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4259264"/>
            <a:ext cx="8382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Vstup</a:t>
            </a:r>
          </a:p>
        </p:txBody>
      </p:sp>
      <p:sp>
        <p:nvSpPr>
          <p:cNvPr id="48131" name="Text Box 7">
            <a:extLst>
              <a:ext uri="{FF2B5EF4-FFF2-40B4-BE49-F238E27FC236}">
                <a16:creationId xmlns:a16="http://schemas.microsoft.com/office/drawing/2014/main" id="{23C0FEB4-1D7D-43ED-A2E1-30BEE1E38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788" y="3071813"/>
            <a:ext cx="533400" cy="2857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600">
              <a:latin typeface="Times New Roman" panose="02020603050405020304" pitchFamily="18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R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A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N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D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O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M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I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Z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A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C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E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600">
              <a:latin typeface="Times New Roman" panose="02020603050405020304" pitchFamily="18" charset="0"/>
            </a:endParaRPr>
          </a:p>
        </p:txBody>
      </p:sp>
      <p:sp>
        <p:nvSpPr>
          <p:cNvPr id="48132" name="Line 8">
            <a:extLst>
              <a:ext uri="{FF2B5EF4-FFF2-40B4-BE49-F238E27FC236}">
                <a16:creationId xmlns:a16="http://schemas.microsoft.com/office/drawing/2014/main" id="{E26E228F-ED53-4127-9499-ABC1ACDE29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4988" y="4452938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8133" name="Line 9">
            <a:extLst>
              <a:ext uri="{FF2B5EF4-FFF2-40B4-BE49-F238E27FC236}">
                <a16:creationId xmlns:a16="http://schemas.microsoft.com/office/drawing/2014/main" id="{E5618676-F61B-4700-8212-913DAC26F8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2388" y="4443413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8134" name="Text Box 10">
            <a:extLst>
              <a:ext uri="{FF2B5EF4-FFF2-40B4-BE49-F238E27FC236}">
                <a16:creationId xmlns:a16="http://schemas.microsoft.com/office/drawing/2014/main" id="{BE1D72F4-EF80-4F4A-ABCE-79C4052AF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9188" y="3327401"/>
            <a:ext cx="11430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Rameno 1</a:t>
            </a:r>
          </a:p>
        </p:txBody>
      </p:sp>
      <p:sp>
        <p:nvSpPr>
          <p:cNvPr id="48135" name="Text Box 11">
            <a:extLst>
              <a:ext uri="{FF2B5EF4-FFF2-40B4-BE49-F238E27FC236}">
                <a16:creationId xmlns:a16="http://schemas.microsoft.com/office/drawing/2014/main" id="{47B1413F-C89E-4858-B4BD-83DFA6806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9188" y="4214814"/>
            <a:ext cx="12192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Rameno 2</a:t>
            </a:r>
          </a:p>
        </p:txBody>
      </p:sp>
      <p:sp>
        <p:nvSpPr>
          <p:cNvPr id="48136" name="Line 12">
            <a:extLst>
              <a:ext uri="{FF2B5EF4-FFF2-40B4-BE49-F238E27FC236}">
                <a16:creationId xmlns:a16="http://schemas.microsoft.com/office/drawing/2014/main" id="{D77E88CB-AA5B-4568-8702-377E766245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9588" y="3529013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8137" name="Line 13">
            <a:extLst>
              <a:ext uri="{FF2B5EF4-FFF2-40B4-BE49-F238E27FC236}">
                <a16:creationId xmlns:a16="http://schemas.microsoft.com/office/drawing/2014/main" id="{2F61AF96-E650-45B2-9343-3C16D319521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59588" y="3529013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8138" name="Line 14">
            <a:extLst>
              <a:ext uri="{FF2B5EF4-FFF2-40B4-BE49-F238E27FC236}">
                <a16:creationId xmlns:a16="http://schemas.microsoft.com/office/drawing/2014/main" id="{8E34D48E-E7F6-4F45-8F5C-3F8CF78EB3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9588" y="4443413"/>
            <a:ext cx="0" cy="914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8139" name="Line 15">
            <a:extLst>
              <a:ext uri="{FF2B5EF4-FFF2-40B4-BE49-F238E27FC236}">
                <a16:creationId xmlns:a16="http://schemas.microsoft.com/office/drawing/2014/main" id="{0A2101BA-9AFA-4E53-947D-E6454D15D47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59588" y="5357813"/>
            <a:ext cx="5334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8140" name="Text Box 16">
            <a:extLst>
              <a:ext uri="{FF2B5EF4-FFF2-40B4-BE49-F238E27FC236}">
                <a16:creationId xmlns:a16="http://schemas.microsoft.com/office/drawing/2014/main" id="{7450053F-6FFC-40C2-AE65-5252DAE6D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9188" y="5173664"/>
            <a:ext cx="12192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b="0">
                <a:latin typeface="Times New Roman" panose="02020603050405020304" pitchFamily="18" charset="0"/>
              </a:rPr>
              <a:t>Rameno n</a:t>
            </a:r>
          </a:p>
        </p:txBody>
      </p:sp>
      <p:sp>
        <p:nvSpPr>
          <p:cNvPr id="48141" name="Text Box 17">
            <a:extLst>
              <a:ext uri="{FF2B5EF4-FFF2-40B4-BE49-F238E27FC236}">
                <a16:creationId xmlns:a16="http://schemas.microsoft.com/office/drawing/2014/main" id="{4F1D75E5-27D6-405F-AF79-979FC8081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1125538"/>
            <a:ext cx="81629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Pct val="70000"/>
              <a:buFont typeface="Wingdings" panose="05000000000000000000" pitchFamily="2" charset="2"/>
              <a:buNone/>
            </a:pPr>
            <a:r>
              <a:rPr lang="cs-CZ" altLang="cs-CZ" sz="1800" b="0" dirty="0">
                <a:latin typeface="Calibri" panose="020F0502020204030204" pitchFamily="34" charset="0"/>
              </a:rPr>
              <a:t>Tento typ uspořádání je charakteristický pro studie fáze III kde je srovnávána účinnost a bezpečnost dvou nebo více terapeutických postupů. Základním prvkem designu je randomizace subjektů do jednotlivých léčebných skupin. V průběhu celé studie je zachováno jedinečné přiřazení subjektů do léčebných skupin.</a:t>
            </a:r>
          </a:p>
          <a:p>
            <a:pPr>
              <a:spcBef>
                <a:spcPct val="0"/>
              </a:spcBef>
              <a:buClrTx/>
              <a:buSzPct val="70000"/>
              <a:buFont typeface="Wingdings" panose="05000000000000000000" pitchFamily="2" charset="2"/>
              <a:buNone/>
            </a:pPr>
            <a:endParaRPr lang="cs-CZ" altLang="cs-CZ" sz="1800" b="0" u="sng" dirty="0">
              <a:latin typeface="Calibri" panose="020F0502020204030204" pitchFamily="34" charset="0"/>
            </a:endParaRPr>
          </a:p>
        </p:txBody>
      </p:sp>
      <p:sp>
        <p:nvSpPr>
          <p:cNvPr id="634898" name="Rectangle 18">
            <a:extLst>
              <a:ext uri="{FF2B5EF4-FFF2-40B4-BE49-F238E27FC236}">
                <a16:creationId xmlns:a16="http://schemas.microsoft.com/office/drawing/2014/main" id="{FDB22B64-E941-423D-8868-B8FFBFA87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sv-SE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Paralelní design</a:t>
            </a:r>
            <a:r>
              <a:rPr lang="cs-CZ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randomizované</a:t>
            </a:r>
            <a:r>
              <a:rPr lang="cs-CZ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studie</a:t>
            </a:r>
            <a:r>
              <a:rPr lang="sv-SE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endParaRPr lang="cs-CZ" sz="28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>
            <a:extLst>
              <a:ext uri="{FF2B5EF4-FFF2-40B4-BE49-F238E27FC236}">
                <a16:creationId xmlns:a16="http://schemas.microsoft.com/office/drawing/2014/main" id="{8FA42E57-CE05-4340-B38F-64AFD68832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7958" y="428374"/>
            <a:ext cx="10753200" cy="451576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/>
              <a:t>Randomizace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3EC02A39-64E7-41AA-8C69-22AD14C480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4114" y="1125539"/>
            <a:ext cx="7786687" cy="1152525"/>
          </a:xfrm>
        </p:spPr>
        <p:txBody>
          <a:bodyPr/>
          <a:lstStyle/>
          <a:p>
            <a:r>
              <a:rPr lang="cs-CZ" altLang="cs-CZ" sz="1800" dirty="0"/>
              <a:t>Metodika a proces náhodného (pseudonáhodného) rozdělování subjektů hodnocení (pacientů) do dvou nebo více léčebných skupin.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2D8E3BC-1A6F-47DA-A895-74228397E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14" y="2068293"/>
            <a:ext cx="6643364" cy="389223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>
            <a:extLst>
              <a:ext uri="{FF2B5EF4-FFF2-40B4-BE49-F238E27FC236}">
                <a16:creationId xmlns:a16="http://schemas.microsoft.com/office/drawing/2014/main" id="{BED8EB58-505B-477A-ADF7-B42EE7D156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it-IT"/>
              <a:t>Cíle a smysl randomizační procedury</a:t>
            </a:r>
            <a:endParaRPr lang="cs-CZ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91AB30B0-0CBE-4318-BD1D-BF769380C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22475" y="1744663"/>
            <a:ext cx="8147050" cy="51133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Ø"/>
            </a:pPr>
            <a:r>
              <a:rPr lang="cs-CZ" altLang="cs-CZ" sz="1800" dirty="0"/>
              <a:t>Zamezit subjektivnímu a selektivnímu rozdělování pacientů (subjektů) do léčebných skupin.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Ø"/>
            </a:pPr>
            <a:r>
              <a:rPr lang="cs-CZ" altLang="cs-CZ" sz="1800" dirty="0"/>
              <a:t>Zamezit systematické chybě, zkreslení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Ø"/>
            </a:pPr>
            <a:r>
              <a:rPr lang="cs-CZ" altLang="cs-CZ" sz="1800" dirty="0"/>
              <a:t>Splnit základní předpoklad validního použití statistických testů - náhodný výběr z populace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Ø"/>
            </a:pPr>
            <a:r>
              <a:rPr lang="cs-CZ" altLang="cs-CZ" sz="1800" dirty="0"/>
              <a:t>Zabezpečit požadovaný poměr počtu pacientů v jednotlivých léčebných skupinách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Ø"/>
            </a:pPr>
            <a:r>
              <a:rPr lang="cs-CZ" altLang="cs-CZ" sz="1800" dirty="0"/>
              <a:t>Možnost kontroly rovnoměrné distribuce prognostických faktorů v léčebných skupinách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Ø"/>
            </a:pPr>
            <a:r>
              <a:rPr lang="cs-CZ" altLang="cs-CZ" sz="1800" dirty="0"/>
              <a:t>Randomizace však není zárukou rovnoměrné distribuce prognostických faktorů – i při minimálním rozdílu v klíčovém parametru mezi jednotlivými skupinami je nutné tento rozdíl brát při statistickém hodnocení v potaz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Ø"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>
            <a:extLst>
              <a:ext uri="{FF2B5EF4-FFF2-40B4-BE49-F238E27FC236}">
                <a16:creationId xmlns:a16="http://schemas.microsoft.com/office/drawing/2014/main" id="{1F95D354-9E7B-4F94-A0BC-E78E2585E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Blinding</a:t>
            </a:r>
            <a:r>
              <a:rPr lang="cs-CZ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- zaslepení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B318A5CC-5D6C-4CC4-BEF1-497E7F2E2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1125539"/>
            <a:ext cx="7775575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639763" indent="-182563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Ø"/>
            </a:pP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Zaslepení studie je proces, kdy pacient a/nebo </a:t>
            </a:r>
            <a:r>
              <a:rPr lang="cs-CZ" altLang="cs-CZ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investigátor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 nevědí, jakou léčbu pacient dostává (při paralelním uspořádání studie není znám podaný lék, při </a:t>
            </a:r>
            <a:r>
              <a:rPr lang="cs-CZ" altLang="cs-CZ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change-over</a:t>
            </a: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 uspořádání studie není známo pořadí podaných léků).</a:t>
            </a:r>
          </a:p>
          <a:p>
            <a:pPr eaLnBrk="1" hangingPunct="1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Ø"/>
            </a:pP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To ovšem neznamená, že by pacienti nevěděli, jaké léky jsou ve studii použity!</a:t>
            </a:r>
          </a:p>
          <a:p>
            <a:pPr eaLnBrk="1" hangingPunct="1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Ø"/>
            </a:pP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Ø"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Cílem zaslepení je vyhnout se úmyslnému i neúmyslnému zkreslení výsledků studie.</a:t>
            </a:r>
          </a:p>
          <a:p>
            <a:pPr lvl="1" eaLnBrk="1" hangingPunct="1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Ø"/>
            </a:pP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Pacient jinak hodnotí svůj zdravotní stav, když ví, je-li mu podávána nová léčba nebo placebo.</a:t>
            </a:r>
          </a:p>
          <a:p>
            <a:pPr lvl="1" eaLnBrk="1" hangingPunct="1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Ø"/>
            </a:pPr>
            <a:r>
              <a:rPr lang="cs-CZ" altLang="cs-CZ" sz="1800" b="0" dirty="0">
                <a:latin typeface="Calibri" panose="020F0502020204030204" pitchFamily="34" charset="0"/>
                <a:cs typeface="Calibri" panose="020F0502020204030204" pitchFamily="34" charset="0"/>
              </a:rPr>
              <a:t>Lékař může být tímto vědomím také ovlivněn, např. při použití kategoriálního hodnocení.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>
            <a:extLst>
              <a:ext uri="{FF2B5EF4-FFF2-40B4-BE49-F238E27FC236}">
                <a16:creationId xmlns:a16="http://schemas.microsoft.com/office/drawing/2014/main" id="{F9351734-A36A-44D2-BB8D-B2C97F474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Blind (zaslepené) studie</a:t>
            </a:r>
          </a:p>
        </p:txBody>
      </p:sp>
      <p:sp>
        <p:nvSpPr>
          <p:cNvPr id="626691" name="Text Box 3">
            <a:extLst>
              <a:ext uri="{FF2B5EF4-FFF2-40B4-BE49-F238E27FC236}">
                <a16:creationId xmlns:a16="http://schemas.microsoft.com/office/drawing/2014/main" id="{EC32F594-0DD7-4A47-B77F-57B432084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1339851"/>
            <a:ext cx="56165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79388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SzPct val="70000"/>
              <a:buFont typeface="Symbol" panose="05050102010706020507" pitchFamily="18" charset="2"/>
              <a:buNone/>
            </a:pPr>
            <a:r>
              <a:rPr lang="cs-CZ" altLang="cs-CZ" sz="1800" b="0" dirty="0">
                <a:latin typeface="Calibri" panose="020F0502020204030204" pitchFamily="34" charset="0"/>
              </a:rPr>
              <a:t>Single blind (jednoduše slepá) studie</a:t>
            </a:r>
          </a:p>
          <a:p>
            <a:pPr lvl="1">
              <a:spcBef>
                <a:spcPct val="0"/>
              </a:spcBef>
              <a:buClrTx/>
              <a:buSzPct val="70000"/>
              <a:buFontTx/>
              <a:buNone/>
            </a:pPr>
            <a:r>
              <a:rPr lang="cs-CZ" altLang="cs-CZ" sz="1600" b="0" dirty="0">
                <a:latin typeface="Calibri" panose="020F0502020204030204" pitchFamily="34" charset="0"/>
              </a:rPr>
              <a:t>- pacient neví jaký lék dostává, zatímco lékař jej zná</a:t>
            </a:r>
          </a:p>
          <a:p>
            <a:pPr lvl="1">
              <a:spcBef>
                <a:spcPct val="0"/>
              </a:spcBef>
              <a:buClrTx/>
              <a:buSzPct val="70000"/>
              <a:buFontTx/>
              <a:buNone/>
            </a:pPr>
            <a:r>
              <a:rPr lang="cs-CZ" altLang="cs-CZ" sz="1600" b="0" dirty="0">
                <a:latin typeface="Calibri" panose="020F0502020204030204" pitchFamily="34" charset="0"/>
              </a:rPr>
              <a:t>- téměř se nepoužívají, pouze v případech, kdy nelze jinak</a:t>
            </a:r>
          </a:p>
          <a:p>
            <a:pPr lvl="1">
              <a:spcBef>
                <a:spcPct val="0"/>
              </a:spcBef>
              <a:buClrTx/>
              <a:buSzPct val="70000"/>
              <a:buFontTx/>
              <a:buNone/>
            </a:pPr>
            <a:r>
              <a:rPr lang="cs-CZ" altLang="cs-CZ" sz="1600" b="0" dirty="0">
                <a:latin typeface="Calibri" panose="020F0502020204030204" pitchFamily="34" charset="0"/>
              </a:rPr>
              <a:t>- např. v chirurgii (lékař musí vědět, jak pacienta operovat)</a:t>
            </a:r>
          </a:p>
          <a:p>
            <a:pPr lvl="1">
              <a:spcBef>
                <a:spcPct val="0"/>
              </a:spcBef>
              <a:buClrTx/>
              <a:buSzPct val="70000"/>
              <a:buFont typeface="Symbol" panose="05050102010706020507" pitchFamily="18" charset="2"/>
              <a:buNone/>
            </a:pPr>
            <a:endParaRPr lang="cs-CZ" altLang="cs-CZ" sz="1600" b="0" dirty="0">
              <a:latin typeface="Calibri" panose="020F0502020204030204" pitchFamily="34" charset="0"/>
            </a:endParaRPr>
          </a:p>
        </p:txBody>
      </p:sp>
      <p:sp>
        <p:nvSpPr>
          <p:cNvPr id="626695" name="Text Box 7">
            <a:extLst>
              <a:ext uri="{FF2B5EF4-FFF2-40B4-BE49-F238E27FC236}">
                <a16:creationId xmlns:a16="http://schemas.microsoft.com/office/drawing/2014/main" id="{A745145C-7244-4097-AF68-705D1F71F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3068639"/>
            <a:ext cx="58324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79388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SzPct val="70000"/>
              <a:buFont typeface="Symbol" panose="05050102010706020507" pitchFamily="18" charset="2"/>
              <a:buNone/>
            </a:pPr>
            <a:r>
              <a:rPr lang="cs-CZ" altLang="cs-CZ" sz="1800" b="0" dirty="0">
                <a:latin typeface="Calibri" panose="020F0502020204030204" pitchFamily="34" charset="0"/>
              </a:rPr>
              <a:t>Double blind (dvojitě slepá) studie </a:t>
            </a:r>
          </a:p>
          <a:p>
            <a:pPr lvl="1">
              <a:spcBef>
                <a:spcPct val="0"/>
              </a:spcBef>
              <a:buClrTx/>
              <a:buSzPct val="70000"/>
              <a:buFont typeface="Symbol" panose="05050102010706020507" pitchFamily="18" charset="2"/>
              <a:buNone/>
            </a:pPr>
            <a:r>
              <a:rPr lang="cs-CZ" altLang="cs-CZ" sz="1600" b="0" dirty="0">
                <a:latin typeface="Calibri" panose="020F0502020204030204" pitchFamily="34" charset="0"/>
              </a:rPr>
              <a:t>- pacient ani lékař neznají léčbu přidělenou pacientovi</a:t>
            </a:r>
          </a:p>
          <a:p>
            <a:pPr lvl="1">
              <a:spcBef>
                <a:spcPct val="0"/>
              </a:spcBef>
              <a:buClrTx/>
              <a:buSzPct val="70000"/>
              <a:buFont typeface="Symbol" panose="05050102010706020507" pitchFamily="18" charset="2"/>
              <a:buNone/>
            </a:pPr>
            <a:r>
              <a:rPr lang="cs-CZ" altLang="cs-CZ" sz="1600" b="0" dirty="0">
                <a:latin typeface="Calibri" panose="020F0502020204030204" pitchFamily="34" charset="0"/>
              </a:rPr>
              <a:t>- drtivá většina studií je dvojitě zaslepená</a:t>
            </a:r>
          </a:p>
          <a:p>
            <a:pPr lvl="1">
              <a:spcBef>
                <a:spcPct val="0"/>
              </a:spcBef>
              <a:buClrTx/>
              <a:buSzPct val="70000"/>
              <a:buFont typeface="Symbol" panose="05050102010706020507" pitchFamily="18" charset="2"/>
              <a:buNone/>
            </a:pPr>
            <a:r>
              <a:rPr lang="cs-CZ" altLang="cs-CZ" sz="1600" b="0" dirty="0">
                <a:latin typeface="Calibri" panose="020F0502020204030204" pitchFamily="34" charset="0"/>
              </a:rPr>
              <a:t>- např. v onkologii při testování nových modalit léčby rakoviny</a:t>
            </a:r>
          </a:p>
          <a:p>
            <a:pPr lvl="1">
              <a:spcBef>
                <a:spcPct val="0"/>
              </a:spcBef>
              <a:buClrTx/>
              <a:buSzPct val="70000"/>
              <a:buFont typeface="Symbol" panose="05050102010706020507" pitchFamily="18" charset="2"/>
              <a:buNone/>
            </a:pPr>
            <a:endParaRPr lang="cs-CZ" altLang="cs-CZ" sz="1600" b="0" dirty="0">
              <a:latin typeface="Calibri" panose="020F0502020204030204" pitchFamily="34" charset="0"/>
            </a:endParaRPr>
          </a:p>
        </p:txBody>
      </p:sp>
      <p:sp>
        <p:nvSpPr>
          <p:cNvPr id="626696" name="Text Box 8">
            <a:extLst>
              <a:ext uri="{FF2B5EF4-FFF2-40B4-BE49-F238E27FC236}">
                <a16:creationId xmlns:a16="http://schemas.microsoft.com/office/drawing/2014/main" id="{4E151A70-052C-4246-849D-B3E06D8A0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4737101"/>
            <a:ext cx="64801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79388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SzPct val="70000"/>
              <a:buFont typeface="Symbol" panose="05050102010706020507" pitchFamily="18" charset="2"/>
              <a:buNone/>
            </a:pPr>
            <a:r>
              <a:rPr lang="cs-CZ" altLang="cs-CZ" sz="1800" b="0" dirty="0">
                <a:latin typeface="Calibri" panose="020F0502020204030204" pitchFamily="34" charset="0"/>
              </a:rPr>
              <a:t>Triple blind (trojitě slepá) studie </a:t>
            </a:r>
          </a:p>
          <a:p>
            <a:pPr lvl="1">
              <a:spcBef>
                <a:spcPct val="0"/>
              </a:spcBef>
              <a:buClrTx/>
              <a:buSzPct val="70000"/>
              <a:buFont typeface="Symbol" panose="05050102010706020507" pitchFamily="18" charset="2"/>
              <a:buNone/>
            </a:pPr>
            <a:r>
              <a:rPr lang="cs-CZ" altLang="cs-CZ" sz="1600" b="0" dirty="0">
                <a:latin typeface="Calibri" panose="020F0502020204030204" pitchFamily="34" charset="0"/>
              </a:rPr>
              <a:t>- pacient, lékař ani statistik studie neznají léčbu přidělenou pacientovi</a:t>
            </a:r>
          </a:p>
          <a:p>
            <a:pPr lvl="1">
              <a:spcBef>
                <a:spcPct val="0"/>
              </a:spcBef>
              <a:buClrTx/>
              <a:buSzPct val="70000"/>
              <a:buFont typeface="Symbol" panose="05050102010706020507" pitchFamily="18" charset="2"/>
              <a:buNone/>
            </a:pPr>
            <a:r>
              <a:rPr lang="cs-CZ" altLang="cs-CZ" sz="1600" b="0" dirty="0">
                <a:latin typeface="Calibri" panose="020F0502020204030204" pitchFamily="34" charset="0"/>
              </a:rPr>
              <a:t>- modifikace dvojitě zaslepené studie</a:t>
            </a:r>
          </a:p>
          <a:p>
            <a:pPr lvl="1">
              <a:spcBef>
                <a:spcPct val="0"/>
              </a:spcBef>
              <a:buClrTx/>
              <a:buSzPct val="70000"/>
              <a:buFont typeface="Symbol" panose="05050102010706020507" pitchFamily="18" charset="2"/>
              <a:buNone/>
            </a:pPr>
            <a:r>
              <a:rPr lang="cs-CZ" altLang="cs-CZ" sz="1600" b="0" dirty="0">
                <a:latin typeface="Calibri" panose="020F0502020204030204" pitchFamily="34" charset="0"/>
              </a:rPr>
              <a:t>- z hlediska objektivity studie je to další zlepšení</a:t>
            </a:r>
          </a:p>
          <a:p>
            <a:pPr lvl="1">
              <a:spcBef>
                <a:spcPct val="0"/>
              </a:spcBef>
              <a:buClrTx/>
              <a:buSzPct val="70000"/>
              <a:buFont typeface="Symbol" panose="05050102010706020507" pitchFamily="18" charset="2"/>
              <a:buNone/>
            </a:pPr>
            <a:endParaRPr lang="cs-CZ" altLang="cs-CZ" sz="1600" b="0" dirty="0">
              <a:latin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A64F711-0D23-440B-B238-0014F6228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064" y="930274"/>
            <a:ext cx="285750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1" grpId="0" autoUpdateAnimBg="0"/>
      <p:bldP spid="626695" grpId="0" autoUpdateAnimBg="0"/>
      <p:bldP spid="626696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>
            <a:extLst>
              <a:ext uri="{FF2B5EF4-FFF2-40B4-BE49-F238E27FC236}">
                <a16:creationId xmlns:a16="http://schemas.microsoft.com/office/drawing/2014/main" id="{49D27C43-6D59-4647-BBFE-DCD0DDA947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1632" y="210413"/>
            <a:ext cx="10753200" cy="451576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2400" dirty="0" err="1"/>
              <a:t>Power</a:t>
            </a:r>
            <a:r>
              <a:rPr lang="cs-CZ" sz="2400" dirty="0"/>
              <a:t> analýza a optimalizace velikosti vzorku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E16A8EE4-0EBD-4D1B-843C-49F939676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4" y="1052513"/>
            <a:ext cx="8351837" cy="1871662"/>
          </a:xfrm>
          <a:noFill/>
        </p:spPr>
        <p:txBody>
          <a:bodyPr/>
          <a:lstStyle/>
          <a:p>
            <a:pPr marL="341313" indent="-341313"/>
            <a:r>
              <a:rPr lang="cs-CZ" altLang="cs-CZ" sz="1800" dirty="0" err="1"/>
              <a:t>Power</a:t>
            </a:r>
            <a:r>
              <a:rPr lang="cs-CZ" altLang="cs-CZ" sz="1800" dirty="0"/>
              <a:t> analýza (analýza síly testu) a optimalizace velikosti vzorku (sample </a:t>
            </a:r>
            <a:r>
              <a:rPr lang="cs-CZ" altLang="cs-CZ" sz="1800" dirty="0" err="1"/>
              <a:t>size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estimation</a:t>
            </a:r>
            <a:r>
              <a:rPr lang="cs-CZ" altLang="cs-CZ" sz="1800" dirty="0"/>
              <a:t>) jsou dvě strany téže mince.</a:t>
            </a:r>
          </a:p>
          <a:p>
            <a:pPr marL="341313" indent="-341313"/>
            <a:r>
              <a:rPr lang="cs-CZ" altLang="cs-CZ" sz="1800" dirty="0"/>
              <a:t>Obě vycházejí z testování hypotéz, tedy hypotézy a příslušné testové statistiky, jednou však máme jako předpoklad požadovanou sílu testu a chceme optimalizovat N, podruhé jsme limitováni N a ptáme se, jaké jsme v našich podmínkách schopni dosáhnout síly testu.</a:t>
            </a:r>
          </a:p>
        </p:txBody>
      </p:sp>
      <p:sp>
        <p:nvSpPr>
          <p:cNvPr id="142345" name="Rectangle 9">
            <a:extLst>
              <a:ext uri="{FF2B5EF4-FFF2-40B4-BE49-F238E27FC236}">
                <a16:creationId xmlns:a16="http://schemas.microsoft.com/office/drawing/2014/main" id="{574C9D72-31C5-4483-89EA-FF34B7789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813" y="4786313"/>
            <a:ext cx="3960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sz="1800" b="0" dirty="0">
                <a:latin typeface="Calibri" panose="020F0502020204030204" pitchFamily="34" charset="0"/>
              </a:rPr>
              <a:t>Optimalizace velikosti vzorku může také souviset s dosažením určité přesnosti v odhadu cílového parametru.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BC0714F-509E-437D-B456-FACC7E18F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37" y="2720960"/>
            <a:ext cx="2409825" cy="18954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C432D87-689E-467C-AFDB-F288319EE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796" y="2656618"/>
            <a:ext cx="3736984" cy="2741676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>
            <a:extLst>
              <a:ext uri="{FF2B5EF4-FFF2-40B4-BE49-F238E27FC236}">
                <a16:creationId xmlns:a16="http://schemas.microsoft.com/office/drawing/2014/main" id="{51AF64B1-49E2-43F5-AD3D-AEBCD0288B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400" y="336766"/>
            <a:ext cx="10753200" cy="451576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2400" dirty="0"/>
              <a:t>Odhad velikosti vzorku – srovnání dvou výběrů I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74A475D9-68A3-4A2B-8999-238BD9D43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981075"/>
            <a:ext cx="84248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sz="1800" b="0" dirty="0">
                <a:latin typeface="Calibri" panose="020F0502020204030204" pitchFamily="34" charset="0"/>
              </a:rPr>
              <a:t>Cílem je ověřit klinickou hypotézu o nenulovém rozdílu ve sledovaném parametru mezi dvěma skupinami pacientů: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cs-CZ" altLang="cs-CZ" sz="1800" b="0" dirty="0">
              <a:latin typeface="Calibri" panose="020F0502020204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1800" b="0" dirty="0">
                <a:latin typeface="Calibri" panose="020F0502020204030204" pitchFamily="34" charset="0"/>
              </a:rPr>
              <a:t>H</a:t>
            </a:r>
            <a:r>
              <a:rPr lang="cs-CZ" altLang="cs-CZ" sz="1800" b="0" baseline="-25000" dirty="0">
                <a:latin typeface="Calibri" panose="020F0502020204030204" pitchFamily="34" charset="0"/>
              </a:rPr>
              <a:t>0</a:t>
            </a:r>
            <a:r>
              <a:rPr lang="cs-CZ" altLang="cs-CZ" sz="1800" b="0" dirty="0">
                <a:latin typeface="Calibri" panose="020F0502020204030204" pitchFamily="34" charset="0"/>
              </a:rPr>
              <a:t>: X</a:t>
            </a:r>
            <a:r>
              <a:rPr lang="cs-CZ" altLang="cs-CZ" sz="1800" b="0" baseline="-25000" dirty="0">
                <a:latin typeface="Calibri" panose="020F0502020204030204" pitchFamily="34" charset="0"/>
              </a:rPr>
              <a:t>1</a:t>
            </a:r>
            <a:r>
              <a:rPr lang="cs-CZ" altLang="cs-CZ" sz="1800" b="0" dirty="0">
                <a:latin typeface="Calibri" panose="020F0502020204030204" pitchFamily="34" charset="0"/>
              </a:rPr>
              <a:t> = X</a:t>
            </a:r>
            <a:r>
              <a:rPr lang="cs-CZ" altLang="cs-CZ" sz="1800" b="0" baseline="-25000" dirty="0">
                <a:latin typeface="Calibri" panose="020F0502020204030204" pitchFamily="34" charset="0"/>
              </a:rPr>
              <a:t>2</a:t>
            </a:r>
            <a:r>
              <a:rPr lang="cs-CZ" altLang="cs-CZ" sz="1800" b="0" dirty="0">
                <a:latin typeface="Calibri" panose="020F0502020204030204" pitchFamily="34" charset="0"/>
              </a:rPr>
              <a:t> </a:t>
            </a:r>
            <a:r>
              <a:rPr lang="cs-CZ" altLang="cs-CZ" sz="1800" b="0" dirty="0">
                <a:solidFill>
                  <a:srgbClr val="FF0000"/>
                </a:solidFill>
                <a:latin typeface="Calibri" panose="020F0502020204030204" pitchFamily="34" charset="0"/>
              </a:rPr>
              <a:t>+ k</a:t>
            </a:r>
          </a:p>
          <a:p>
            <a:pPr eaLnBrk="1" hangingPunct="1"/>
            <a:endParaRPr lang="cs-CZ" altLang="cs-CZ" sz="1800" b="0" dirty="0">
              <a:latin typeface="Calibri" panose="020F0502020204030204" pitchFamily="34" charset="0"/>
            </a:endParaRPr>
          </a:p>
        </p:txBody>
      </p:sp>
      <p:sp>
        <p:nvSpPr>
          <p:cNvPr id="144388" name="Line 4">
            <a:extLst>
              <a:ext uri="{FF2B5EF4-FFF2-40B4-BE49-F238E27FC236}">
                <a16:creationId xmlns:a16="http://schemas.microsoft.com/office/drawing/2014/main" id="{632B98DB-8639-477C-BAC8-36699DFF23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58025" y="1858964"/>
            <a:ext cx="83820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4389" name="Rectangle 5">
            <a:extLst>
              <a:ext uri="{FF2B5EF4-FFF2-40B4-BE49-F238E27FC236}">
                <a16:creationId xmlns:a16="http://schemas.microsoft.com/office/drawing/2014/main" id="{6A9B3C3E-C970-4706-AA78-C5BDCAD8B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388" y="1628775"/>
            <a:ext cx="2843212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FF0000"/>
                </a:solidFill>
                <a:latin typeface="Calibri" panose="020F0502020204030204" pitchFamily="34" charset="0"/>
              </a:rPr>
              <a:t>Klinicky významný rozdíl</a:t>
            </a:r>
          </a:p>
        </p:txBody>
      </p:sp>
      <p:sp>
        <p:nvSpPr>
          <p:cNvPr id="144390" name="AutoShape 6">
            <a:extLst>
              <a:ext uri="{FF2B5EF4-FFF2-40B4-BE49-F238E27FC236}">
                <a16:creationId xmlns:a16="http://schemas.microsoft.com/office/drawing/2014/main" id="{D519DFEE-ECC1-4603-86A3-94A9D9EBE435}"/>
              </a:ext>
            </a:extLst>
          </p:cNvPr>
          <p:cNvSpPr>
            <a:spLocks noChangeArrowheads="1"/>
          </p:cNvSpPr>
          <p:nvPr/>
        </p:nvSpPr>
        <p:spPr bwMode="auto">
          <a:xfrm rot="2745834">
            <a:off x="6560344" y="3183732"/>
            <a:ext cx="1808163" cy="431800"/>
          </a:xfrm>
          <a:prstGeom prst="rightArrow">
            <a:avLst>
              <a:gd name="adj1" fmla="val 50000"/>
              <a:gd name="adj2" fmla="val 104688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0"/>
          </a:p>
        </p:txBody>
      </p:sp>
      <p:sp>
        <p:nvSpPr>
          <p:cNvPr id="144391" name="AutoShape 7">
            <a:extLst>
              <a:ext uri="{FF2B5EF4-FFF2-40B4-BE49-F238E27FC236}">
                <a16:creationId xmlns:a16="http://schemas.microsoft.com/office/drawing/2014/main" id="{F07BBE48-CC60-4FB7-9709-97349CAA236C}"/>
              </a:ext>
            </a:extLst>
          </p:cNvPr>
          <p:cNvSpPr>
            <a:spLocks noChangeArrowheads="1"/>
          </p:cNvSpPr>
          <p:nvPr/>
        </p:nvSpPr>
        <p:spPr bwMode="auto">
          <a:xfrm rot="8013739">
            <a:off x="4175920" y="3188495"/>
            <a:ext cx="1793875" cy="401637"/>
          </a:xfrm>
          <a:prstGeom prst="rightArrow">
            <a:avLst>
              <a:gd name="adj1" fmla="val 50000"/>
              <a:gd name="adj2" fmla="val 11166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0"/>
          </a:p>
        </p:txBody>
      </p:sp>
      <p:sp>
        <p:nvSpPr>
          <p:cNvPr id="144392" name="Rectangle 8">
            <a:extLst>
              <a:ext uri="{FF2B5EF4-FFF2-40B4-BE49-F238E27FC236}">
                <a16:creationId xmlns:a16="http://schemas.microsoft.com/office/drawing/2014/main" id="{56282E4C-777C-412C-9609-682961571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4221163"/>
            <a:ext cx="44640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Calibri" panose="020F0502020204030204" pitchFamily="34" charset="0"/>
              </a:rPr>
              <a:t>Spojité proměnné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dirty="0">
                <a:latin typeface="Calibri" panose="020F0502020204030204" pitchFamily="34" charset="0"/>
              </a:rPr>
              <a:t>nabývající hodnot v určitém intervalu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b="0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1600" b="0" dirty="0">
                <a:latin typeface="Calibri" panose="020F0502020204030204" pitchFamily="34" charset="0"/>
              </a:rPr>
              <a:t> tlak,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1600" b="0" dirty="0">
                <a:latin typeface="Calibri" panose="020F0502020204030204" pitchFamily="34" charset="0"/>
              </a:rPr>
              <a:t> hladina cholesterolu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1600" b="0" dirty="0">
                <a:latin typeface="Calibri" panose="020F0502020204030204" pitchFamily="34" charset="0"/>
              </a:rPr>
              <a:t> počet leukocytů</a:t>
            </a:r>
          </a:p>
        </p:txBody>
      </p:sp>
      <p:sp>
        <p:nvSpPr>
          <p:cNvPr id="144393" name="Rectangle 9">
            <a:extLst>
              <a:ext uri="{FF2B5EF4-FFF2-40B4-BE49-F238E27FC236}">
                <a16:creationId xmlns:a16="http://schemas.microsoft.com/office/drawing/2014/main" id="{FD5F0AFB-45F2-40BC-A4DC-55E84776E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221163"/>
            <a:ext cx="45720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Calibri" panose="020F0502020204030204" pitchFamily="34" charset="0"/>
              </a:rPr>
              <a:t>Binomické proměnné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0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dirty="0">
                <a:latin typeface="Calibri" panose="020F0502020204030204" pitchFamily="34" charset="0"/>
              </a:rPr>
              <a:t>nabývající jedné z možností úspěch/neúspěch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b="0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1600" b="0" dirty="0">
                <a:latin typeface="Calibri" panose="020F0502020204030204" pitchFamily="34" charset="0"/>
              </a:rPr>
              <a:t> snížení hladiny cholesterolu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cs-CZ" altLang="cs-CZ" sz="1600" b="0" dirty="0">
                <a:latin typeface="Calibri" panose="020F0502020204030204" pitchFamily="34" charset="0"/>
              </a:rPr>
              <a:t> incidence zlomeniny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434085"/>
            <a:ext cx="8865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0" dirty="0"/>
              <a:t>BIOMARKER </a:t>
            </a:r>
            <a:r>
              <a:rPr spc="-295" dirty="0"/>
              <a:t>IDENTIFICATION</a:t>
            </a:r>
            <a:r>
              <a:rPr spc="-45" dirty="0"/>
              <a:t> </a:t>
            </a:r>
            <a:r>
              <a:rPr spc="-385" dirty="0"/>
              <a:t>TECHNOLOGIES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479626"/>
            <a:ext cx="2606040" cy="54508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1.Genomics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1560"/>
              </a:spcBef>
              <a:buChar char="▪"/>
              <a:tabLst>
                <a:tab pos="240665" algn="l"/>
                <a:tab pos="241300" algn="l"/>
              </a:tabLst>
            </a:pPr>
            <a:r>
              <a:rPr sz="20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Genome </a:t>
            </a:r>
            <a:r>
              <a:rPr sz="2000" spc="-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sequencing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1560"/>
              </a:spcBef>
              <a:buChar char="▪"/>
              <a:tabLst>
                <a:tab pos="240665" algn="l"/>
                <a:tab pos="241300" algn="l"/>
              </a:tabLst>
            </a:pPr>
            <a:r>
              <a:rPr sz="20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Genome</a:t>
            </a:r>
            <a:r>
              <a:rPr sz="20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variation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1560"/>
              </a:spcBef>
              <a:buChar char="▪"/>
              <a:tabLst>
                <a:tab pos="240665" algn="l"/>
                <a:tab pos="241300" algn="l"/>
              </a:tabLst>
            </a:pPr>
            <a:r>
              <a:rPr sz="20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Genome </a:t>
            </a:r>
            <a:r>
              <a:rPr sz="2000" spc="-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annotation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2000" spc="-4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2.Transcriptomics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1560"/>
              </a:spcBef>
              <a:buChar char="▪"/>
              <a:tabLst>
                <a:tab pos="240665" algn="l"/>
                <a:tab pos="241300" algn="l"/>
              </a:tabLst>
            </a:pPr>
            <a:r>
              <a:rPr sz="2000" spc="-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Microarrays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1560"/>
              </a:spcBef>
              <a:buChar char="▪"/>
              <a:tabLst>
                <a:tab pos="240665" algn="l"/>
                <a:tab pos="241300" algn="l"/>
              </a:tabLst>
            </a:pPr>
            <a:r>
              <a:rPr sz="2000" spc="-1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 </a:t>
            </a:r>
            <a:r>
              <a:rPr sz="20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expression</a:t>
            </a:r>
            <a:r>
              <a:rPr sz="2000" spc="-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1560"/>
              </a:spcBef>
              <a:buChar char="▪"/>
              <a:tabLst>
                <a:tab pos="240665" algn="l"/>
                <a:tab pos="241300" algn="l"/>
              </a:tabLst>
            </a:pPr>
            <a:r>
              <a:rPr sz="2000" spc="-3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3.Proteomics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1560"/>
              </a:spcBef>
              <a:buChar char="▪"/>
              <a:tabLst>
                <a:tab pos="240665" algn="l"/>
                <a:tab pos="241300" algn="l"/>
              </a:tabLst>
            </a:pPr>
            <a:r>
              <a:rPr sz="2000" spc="-1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Y2H</a:t>
            </a:r>
            <a:r>
              <a:rPr sz="20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1560"/>
              </a:spcBef>
              <a:buChar char="▪"/>
              <a:tabLst>
                <a:tab pos="240665" algn="l"/>
                <a:tab pos="241300" algn="l"/>
              </a:tabLst>
            </a:pPr>
            <a:r>
              <a:rPr sz="2000" spc="-7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</a:t>
            </a:r>
            <a:r>
              <a:rPr sz="2000" spc="-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spectrometry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1565"/>
              </a:spcBef>
              <a:buChar char="▪"/>
              <a:tabLst>
                <a:tab pos="240665" algn="l"/>
                <a:tab pos="241300" algn="l"/>
              </a:tabLst>
            </a:pPr>
            <a:r>
              <a:rPr sz="20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Protein</a:t>
            </a:r>
            <a:r>
              <a:rPr sz="20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chips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4228" y="1279633"/>
            <a:ext cx="3993515" cy="5532120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2400" spc="-2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4.Metabolomics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1225"/>
              </a:spcBef>
              <a:buChar char="▪"/>
              <a:tabLst>
                <a:tab pos="241300" algn="l"/>
              </a:tabLst>
            </a:pPr>
            <a:r>
              <a:rPr sz="2400" spc="-15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NMR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1225"/>
              </a:spcBef>
              <a:buChar char="▪"/>
              <a:tabLst>
                <a:tab pos="241300" algn="l"/>
              </a:tabLst>
            </a:pPr>
            <a:r>
              <a:rPr sz="2400" spc="-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</a:t>
            </a:r>
            <a:r>
              <a:rPr sz="2400" spc="-7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spectrometry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2400" spc="-1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sz="2400" spc="-6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sz="2400" spc="-17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technologies-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1225"/>
              </a:spcBef>
              <a:buChar char="▪"/>
              <a:tabLst>
                <a:tab pos="241300" algn="l"/>
              </a:tabLst>
            </a:pP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Fluorescent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indicators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1225"/>
              </a:spcBef>
              <a:buChar char="▪"/>
              <a:tabLst>
                <a:tab pos="241300" algn="l"/>
              </a:tabLst>
            </a:pPr>
            <a:r>
              <a:rPr sz="2400" spc="-8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Lab-on-chip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1225"/>
              </a:spcBef>
              <a:buChar char="▪"/>
              <a:tabLst>
                <a:tab pos="241300" algn="l"/>
              </a:tabLst>
            </a:pP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Nuclear </a:t>
            </a: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magnetic</a:t>
            </a:r>
            <a:r>
              <a:rPr sz="2400" spc="-1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6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resonance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marR="391795" indent="-228600">
              <a:lnSpc>
                <a:spcPts val="2300"/>
              </a:lnSpc>
              <a:spcBef>
                <a:spcPts val="1785"/>
              </a:spcBef>
              <a:buChar char="▪"/>
              <a:tabLst>
                <a:tab pos="241300" algn="l"/>
              </a:tabLst>
            </a:pPr>
            <a:r>
              <a:rPr sz="2400" spc="-8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</a:t>
            </a:r>
            <a:r>
              <a:rPr sz="2400" spc="-14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spectrometry/liquid  </a:t>
            </a:r>
            <a:r>
              <a:rPr sz="2400" spc="-4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chromatography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1245"/>
              </a:spcBef>
              <a:buChar char="▪"/>
              <a:tabLst>
                <a:tab pos="241300" algn="l"/>
              </a:tabLst>
            </a:pPr>
            <a:r>
              <a:rPr sz="2400" spc="-5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Nanobiotechnology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2400" spc="-1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</a:t>
            </a:r>
            <a:r>
              <a:rPr sz="2400" spc="-65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Imaging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>
            <a:extLst>
              <a:ext uri="{FF2B5EF4-FFF2-40B4-BE49-F238E27FC236}">
                <a16:creationId xmlns:a16="http://schemas.microsoft.com/office/drawing/2014/main" id="{16F1CA8B-3673-43B4-96DC-4D457B8FF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/>
              <a:t>Odhad velikosti vzorku – shrnutí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93E2FAAB-7DD7-4A0E-B486-4CECCCC7A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1484313"/>
            <a:ext cx="84963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sz="1800" b="0" dirty="0">
                <a:latin typeface="Calibri" panose="020F0502020204030204" pitchFamily="34" charset="0"/>
              </a:rPr>
              <a:t>Optimalizace velikosti vzorku je nutná z hlediska korektního statistického zpracování výsledků a dostatečné síle studie prokázat klinicky zajímavý rozdíl.</a:t>
            </a:r>
          </a:p>
          <a:p>
            <a:pPr eaLnBrk="1" hangingPunct="1"/>
            <a:endParaRPr lang="cs-CZ" altLang="cs-CZ" sz="1800" b="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1800" b="0" dirty="0">
                <a:latin typeface="Calibri" panose="020F0502020204030204" pitchFamily="34" charset="0"/>
              </a:rPr>
              <a:t>Optimalizace velikosti vzorku je založena na principu testování klinických hypotéz.</a:t>
            </a:r>
          </a:p>
          <a:p>
            <a:pPr eaLnBrk="1" hangingPunct="1"/>
            <a:endParaRPr lang="cs-CZ" altLang="cs-CZ" sz="1800" b="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1800" b="0" dirty="0">
                <a:latin typeface="Calibri" panose="020F0502020204030204" pitchFamily="34" charset="0"/>
              </a:rPr>
              <a:t>Každou hypotézu je nutné vyjádřit ve smyslu testové statistiky, která zahrnuje parametry nutné pro ověření hypotézy.</a:t>
            </a:r>
          </a:p>
          <a:p>
            <a:pPr eaLnBrk="1" hangingPunct="1"/>
            <a:endParaRPr lang="cs-CZ" altLang="cs-CZ" sz="1800" b="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1800" b="0" dirty="0">
                <a:latin typeface="Calibri" panose="020F0502020204030204" pitchFamily="34" charset="0"/>
              </a:rPr>
              <a:t>Parametry nezbytné pro výpočet optimální velikosti vzorku závisí na typu studovaného problému, pokud o nich nemáme apriorní informaci, lze je odhadnout na základě předchozích studií nebo expertní znalosti.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19855F4A-474E-4789-B67F-21E35CEFF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4113" y="476251"/>
            <a:ext cx="6553200" cy="1152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4400" dirty="0"/>
              <a:t>GCP v České republice</a:t>
            </a:r>
            <a:endParaRPr lang="en-US" altLang="cs-CZ" sz="4400" dirty="0"/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3187D58-DFA9-45BA-ABBF-4D4B09D9B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24113" y="1916113"/>
            <a:ext cx="7777162" cy="5111750"/>
          </a:xfrm>
        </p:spPr>
        <p:txBody>
          <a:bodyPr/>
          <a:lstStyle/>
          <a:p>
            <a:pPr eaLnBrk="1" hangingPunct="1">
              <a:spcAft>
                <a:spcPct val="0"/>
              </a:spcAft>
              <a:buFont typeface="Wingdings 3" panose="05040102010807070707" pitchFamily="82" charset="2"/>
              <a:buNone/>
            </a:pPr>
            <a:r>
              <a:rPr lang="cs-CZ" altLang="cs-CZ" sz="2400" b="1"/>
              <a:t>Legislativa:</a:t>
            </a:r>
            <a:endParaRPr lang="cs-CZ" altLang="cs-CZ" sz="2400"/>
          </a:p>
          <a:p>
            <a:pPr eaLnBrk="1" hangingPunct="1">
              <a:spcAft>
                <a:spcPct val="0"/>
              </a:spcAft>
              <a:buFont typeface="Wingdings 3" panose="05040102010807070707" pitchFamily="82" charset="2"/>
              <a:buChar char=""/>
            </a:pPr>
            <a:r>
              <a:rPr lang="cs-CZ" altLang="cs-CZ" sz="2400"/>
              <a:t>Zákon č. 378/2007 Sb., </a:t>
            </a:r>
            <a:r>
              <a:rPr lang="cs-CZ" altLang="cs-CZ" sz="2400" b="1"/>
              <a:t>o léčivech </a:t>
            </a:r>
            <a:r>
              <a:rPr lang="cs-CZ" altLang="cs-CZ" sz="2400"/>
              <a:t>a o změnách některých souvisejících zákonů (zákon o léčivech), ve znění pozdějších předpisů </a:t>
            </a:r>
            <a:r>
              <a:rPr lang="cs-CZ" altLang="cs-CZ" i="1"/>
              <a:t>(poslední aktualizace duben 2013)</a:t>
            </a:r>
          </a:p>
          <a:p>
            <a:pPr eaLnBrk="1" hangingPunct="1">
              <a:spcAft>
                <a:spcPct val="0"/>
              </a:spcAft>
              <a:buFont typeface="Wingdings 3" panose="05040102010807070707" pitchFamily="82" charset="2"/>
              <a:buChar char=""/>
            </a:pPr>
            <a:r>
              <a:rPr lang="cs-CZ" altLang="cs-CZ" sz="2400"/>
              <a:t>Vyhláška č. 226/2008 Sb., </a:t>
            </a:r>
            <a:r>
              <a:rPr lang="cs-CZ" altLang="cs-CZ" sz="2400" b="1"/>
              <a:t>o správné klinické praxi </a:t>
            </a:r>
            <a:r>
              <a:rPr lang="cs-CZ" altLang="cs-CZ" sz="2400"/>
              <a:t>a bližších podmínkách klinického hodnocení léčivých přípravků</a:t>
            </a:r>
            <a:endParaRPr lang="cs-CZ" altLang="cs-CZ" sz="2400" b="1"/>
          </a:p>
          <a:p>
            <a:pPr eaLnBrk="1" hangingPunct="1">
              <a:spcAft>
                <a:spcPct val="0"/>
              </a:spcAft>
              <a:buFont typeface="Wingdings 3" panose="05040102010807070707" pitchFamily="82" charset="2"/>
              <a:buNone/>
            </a:pPr>
            <a:r>
              <a:rPr lang="cs-CZ" altLang="cs-CZ" sz="2400" b="1"/>
              <a:t>Pokyny SÚKL – KLHy:</a:t>
            </a:r>
          </a:p>
          <a:p>
            <a:pPr lvl="1" eaLnBrk="1" hangingPunct="1">
              <a:spcAft>
                <a:spcPct val="0"/>
              </a:spcAft>
              <a:buFont typeface="Wingdings 3" panose="05040102010807070707" pitchFamily="82" charset="2"/>
              <a:buChar char=""/>
            </a:pPr>
            <a:r>
              <a:rPr lang="cs-CZ" altLang="cs-CZ" sz="2400"/>
              <a:t>KLH-8 až KLH-21 </a:t>
            </a:r>
          </a:p>
          <a:p>
            <a:pPr lvl="1" eaLnBrk="1" hangingPunct="1">
              <a:spcAft>
                <a:spcPct val="0"/>
              </a:spcAft>
              <a:buFont typeface="Wingdings 3" panose="05040102010807070707" pitchFamily="82" charset="2"/>
              <a:buChar char=""/>
            </a:pPr>
            <a:r>
              <a:rPr lang="cs-CZ" altLang="cs-CZ" sz="2400"/>
              <a:t>KLH-EK-001</a:t>
            </a:r>
          </a:p>
          <a:p>
            <a:pPr lvl="1" eaLnBrk="1" hangingPunct="1">
              <a:spcAft>
                <a:spcPct val="0"/>
              </a:spcAft>
              <a:buFont typeface="Wingdings 3" panose="05040102010807070707" pitchFamily="82" charset="2"/>
              <a:buChar char=""/>
            </a:pPr>
            <a:r>
              <a:rPr lang="cs-CZ" altLang="cs-CZ" sz="2400"/>
              <a:t>SPK-1</a:t>
            </a:r>
          </a:p>
          <a:p>
            <a:pPr lvl="1" eaLnBrk="1" hangingPunct="1">
              <a:spcAft>
                <a:spcPct val="0"/>
              </a:spcAft>
              <a:buFont typeface="Wingdings 3" panose="05040102010807070707" pitchFamily="82" charset="2"/>
              <a:buChar char=""/>
            </a:pPr>
            <a:r>
              <a:rPr lang="cs-CZ" altLang="cs-CZ" sz="2400"/>
              <a:t>VYR 32, Doplněk 13</a:t>
            </a:r>
            <a:endParaRPr lang="cs-CZ" altLang="cs-CZ" sz="2400" b="1"/>
          </a:p>
          <a:p>
            <a:pPr eaLnBrk="1" hangingPunct="1">
              <a:spcAft>
                <a:spcPct val="0"/>
              </a:spcAft>
              <a:buFont typeface="Wingdings 3" panose="05040102010807070707" pitchFamily="82" charset="2"/>
              <a:buChar char=""/>
            </a:pPr>
            <a:endParaRPr lang="cs-CZ" altLang="cs-CZ" b="1"/>
          </a:p>
          <a:p>
            <a:pPr eaLnBrk="1" hangingPunct="1">
              <a:spcAft>
                <a:spcPct val="0"/>
              </a:spcAft>
              <a:buFont typeface="Wingdings 3" panose="05040102010807070707" pitchFamily="82" charset="2"/>
              <a:buChar char=""/>
            </a:pPr>
            <a:endParaRPr lang="cs-CZ" altLang="cs-CZ">
              <a:solidFill>
                <a:schemeClr val="tx1"/>
              </a:solidFill>
            </a:endParaRPr>
          </a:p>
        </p:txBody>
      </p:sp>
      <p:pic>
        <p:nvPicPr>
          <p:cNvPr id="148484" name="Picture 10" descr="http://t2.gstatic.com/images?q=tbn:ANd9GcSB92dE8XzNMvoKmk3MhCGmnHiT9oe1ySbOEOQih9PDoGd6W8ZaVg">
            <a:extLst>
              <a:ext uri="{FF2B5EF4-FFF2-40B4-BE49-F238E27FC236}">
                <a16:creationId xmlns:a16="http://schemas.microsoft.com/office/drawing/2014/main" id="{A68679C3-3094-48DB-88AF-B42A478F6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4149725"/>
            <a:ext cx="2895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9315EFC-4FA2-41BF-8308-9C5B964B3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5189" y="1989138"/>
            <a:ext cx="8353425" cy="403225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cs-CZ" dirty="0">
              <a:sym typeface="Wingdings" pitchFamily="2" charset="2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cs-CZ" dirty="0">
              <a:sym typeface="Wingdings" pitchFamily="2" charset="2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cs-CZ" dirty="0">
              <a:sym typeface="Wingdings" pitchFamily="2" charset="2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cs-CZ" dirty="0"/>
          </a:p>
        </p:txBody>
      </p:sp>
      <p:sp>
        <p:nvSpPr>
          <p:cNvPr id="29699" name="Zástupný symbol pro zápatí 3">
            <a:extLst>
              <a:ext uri="{FF2B5EF4-FFF2-40B4-BE49-F238E27FC236}">
                <a16:creationId xmlns:a16="http://schemas.microsoft.com/office/drawing/2014/main" id="{0EF6B3BF-6374-4489-97C2-72BC9D1C4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3246FAD3-B220-4FDC-911E-A92423CD52BE}"/>
              </a:ext>
            </a:extLst>
          </p:cNvPr>
          <p:cNvSpPr txBox="1">
            <a:spLocks/>
          </p:cNvSpPr>
          <p:nvPr/>
        </p:nvSpPr>
        <p:spPr bwMode="auto">
          <a:xfrm>
            <a:off x="4008438" y="476251"/>
            <a:ext cx="63357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b="1" cap="all" dirty="0">
                <a:solidFill>
                  <a:srgbClr val="E1253B"/>
                </a:solidFill>
                <a:latin typeface="+mj-lt"/>
                <a:ea typeface="+mj-ea"/>
                <a:cs typeface="+mj-cs"/>
              </a:rPr>
              <a:t>Klinické studie  - zdravotnické prostředky</a:t>
            </a:r>
          </a:p>
        </p:txBody>
      </p:sp>
      <p:pic>
        <p:nvPicPr>
          <p:cNvPr id="150533" name="Picture 5">
            <a:extLst>
              <a:ext uri="{FF2B5EF4-FFF2-40B4-BE49-F238E27FC236}">
                <a16:creationId xmlns:a16="http://schemas.microsoft.com/office/drawing/2014/main" id="{2CE71E23-9DF9-4951-A7C8-639BC0AFF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4" y="7939"/>
            <a:ext cx="9209087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434085"/>
            <a:ext cx="651558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u="heavy" spc="-260" dirty="0">
                <a:uFill>
                  <a:solidFill>
                    <a:srgbClr val="FFFFFF"/>
                  </a:solidFill>
                </a:uFill>
              </a:rPr>
              <a:t>Validní biomarker</a:t>
            </a:r>
            <a:endParaRPr u="heavy" spc="-260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6485" y="1800809"/>
            <a:ext cx="9736455" cy="2825774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448945" marR="448309" indent="-448945">
              <a:lnSpc>
                <a:spcPts val="3460"/>
              </a:lnSpc>
              <a:spcBef>
                <a:spcPts val="535"/>
              </a:spcBef>
              <a:buChar char="▪"/>
              <a:tabLst>
                <a:tab pos="448945" algn="l"/>
              </a:tabLst>
            </a:pPr>
            <a:r>
              <a:rPr lang="cs-CZ" sz="3200" spc="-11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„Biomarker, který se měří v analytickém testovacím systému s dobře zavedeným výkonem a pro který je stanoven vědecký rámec nebo soubor důkazů, které objasňují fyziologický, toxikologický, farmakologický nebo klinický význam výsledku testu“</a:t>
            </a:r>
          </a:p>
          <a:p>
            <a:pPr marL="448945" marR="448309" indent="-448945">
              <a:lnSpc>
                <a:spcPts val="3460"/>
              </a:lnSpc>
              <a:spcBef>
                <a:spcPts val="535"/>
              </a:spcBef>
              <a:buChar char="▪"/>
              <a:tabLst>
                <a:tab pos="448945" algn="l"/>
              </a:tabLst>
            </a:pPr>
            <a:endParaRPr lang="cs-CZ" sz="3200" spc="-11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SCI-EN.potx" id="{F22B4CD9-A780-4D55-92EA-76CD06D2DE59}" vid="{E8EE1CCA-34FB-4F4F-9F2E-C5A2AA42283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13077</TotalTime>
  <Words>5826</Words>
  <Application>Microsoft Office PowerPoint</Application>
  <PresentationFormat>Širokoúhlá obrazovka</PresentationFormat>
  <Paragraphs>721</Paragraphs>
  <Slides>82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82</vt:i4>
      </vt:variant>
    </vt:vector>
  </HeadingPairs>
  <TitlesOfParts>
    <vt:vector size="93" baseType="lpstr">
      <vt:lpstr>Arial</vt:lpstr>
      <vt:lpstr>Arial Black</vt:lpstr>
      <vt:lpstr>Calibri</vt:lpstr>
      <vt:lpstr>DejaVu Sans</vt:lpstr>
      <vt:lpstr>Symbol</vt:lpstr>
      <vt:lpstr>Tahoma</vt:lpstr>
      <vt:lpstr>Times New Roman</vt:lpstr>
      <vt:lpstr>Verdana</vt:lpstr>
      <vt:lpstr>Wingdings</vt:lpstr>
      <vt:lpstr>Wingdings 3</vt:lpstr>
      <vt:lpstr>Presentation_MU_EN</vt:lpstr>
      <vt:lpstr>P4/0290 klinické studie</vt:lpstr>
      <vt:lpstr>Medicína založená na důkazech</vt:lpstr>
      <vt:lpstr>The Cochrane collaboration</vt:lpstr>
      <vt:lpstr>Prezentace aplikace PowerPoint</vt:lpstr>
      <vt:lpstr>Prospektivní a retrospektivní studie </vt:lpstr>
      <vt:lpstr>IDEAL BIOMARKER</vt:lpstr>
      <vt:lpstr>Biomarker Discovery and Evaluation</vt:lpstr>
      <vt:lpstr>BIOMARKER IDENTIFICATION TECHNOLOGIES</vt:lpstr>
      <vt:lpstr>Validní biomarker</vt:lpstr>
      <vt:lpstr>Prezentace aplikace PowerPoint</vt:lpstr>
      <vt:lpstr>CLASSES OF BIOMARKERS IN CLINICAL TRIALS</vt:lpstr>
      <vt:lpstr>SAFETY BIOMARKERS</vt:lpstr>
      <vt:lpstr>Safety testing can be classified as follows:</vt:lpstr>
      <vt:lpstr>EFFICACY BIOMARKERS</vt:lpstr>
      <vt:lpstr>SURROGATE BIOMARKER/ENDPOINTS.</vt:lpstr>
      <vt:lpstr>Examples of surrogate biomarkers are:</vt:lpstr>
      <vt:lpstr>Prezentace aplikace PowerPoint</vt:lpstr>
      <vt:lpstr>Prezentace aplikace PowerPoint</vt:lpstr>
      <vt:lpstr>PHARMACODYNAMIC BIOMARKERS</vt:lpstr>
      <vt:lpstr>PHARMACOGENOMIC BIOMARKERS</vt:lpstr>
      <vt:lpstr>Prezentace aplikace PowerPoint</vt:lpstr>
      <vt:lpstr>Prezentace aplikace PowerPoint</vt:lpstr>
      <vt:lpstr>PHASES OF EVALUATION OF BIOMARKER</vt:lpstr>
      <vt:lpstr>Prezentace aplikace PowerPoint</vt:lpstr>
      <vt:lpstr>BIOMARKERS IN PHASE I TRIALS</vt:lpstr>
      <vt:lpstr>BIOMARKERS IN PHASE II TRIALS</vt:lpstr>
      <vt:lpstr>VALIDATION OF BIOMARKER</vt:lpstr>
      <vt:lpstr>VALIDATION OF BIOMARKER</vt:lpstr>
      <vt:lpstr>FIT-FOR-PURPOSE METHOD VALIDATION</vt:lpstr>
      <vt:lpstr>FIT-FOR-PURPOSE METHOD VALIDATION</vt:lpstr>
      <vt:lpstr>DESIGN CONSIDERATIONS FOR BIOMARKER STUDIES</vt:lpstr>
      <vt:lpstr>Prezentace aplikace PowerPoint</vt:lpstr>
      <vt:lpstr>Prezentace aplikace PowerPoint</vt:lpstr>
      <vt:lpstr>ENRICHMENT DESIGN</vt:lpstr>
      <vt:lpstr>Prezentace aplikace PowerPoint</vt:lpstr>
      <vt:lpstr>Prezentace aplikace PowerPoint</vt:lpstr>
      <vt:lpstr>Prezentace aplikace PowerPoint</vt:lpstr>
      <vt:lpstr>BIOMARKERS AS SURROGATE ENDPOPINTS</vt:lpstr>
      <vt:lpstr>SOME CONCERNS WITH BMS/SEPS</vt:lpstr>
      <vt:lpstr>CASE EXAMPLE: CAST TRIAL</vt:lpstr>
      <vt:lpstr>CAST TRIAL RESULTS</vt:lpstr>
      <vt:lpstr>Prezentace aplikace PowerPoint</vt:lpstr>
      <vt:lpstr>POTENTIAL USES OF BIOMARKERS IN DRUG  DEVELOPMENT PROCESS</vt:lpstr>
      <vt:lpstr>USE OF BIOMARKERS IN POSTMARKETING</vt:lpstr>
      <vt:lpstr>ROLE OF FDA IN PROMOTING USE OF BIOMARKERS IN DRUG  DEVELOPMENT</vt:lpstr>
      <vt:lpstr>BIOMARKERS FOR PERSONALIZED PREVENTION  STRATEGIES</vt:lpstr>
      <vt:lpstr>Prezentace aplikace PowerPoint</vt:lpstr>
      <vt:lpstr>Prezentace aplikace PowerPoint</vt:lpstr>
      <vt:lpstr>LIMITATIONS</vt:lpstr>
      <vt:lpstr>Prezentace aplikace PowerPoint</vt:lpstr>
      <vt:lpstr>CONCLUSION</vt:lpstr>
      <vt:lpstr>Prezentace aplikace PowerPoint</vt:lpstr>
      <vt:lpstr>Prezentace aplikace PowerPoint</vt:lpstr>
      <vt:lpstr>Chyby a zkreslení v metodice klinických studií</vt:lpstr>
      <vt:lpstr>Chyby a zkreslení v metodice klinických studií</vt:lpstr>
      <vt:lpstr>Chyby a zkreslení v metodice klinických studií</vt:lpstr>
      <vt:lpstr>Chyby a zkreslení v metodice klinických studií</vt:lpstr>
      <vt:lpstr>Chyby a zkreslení v metodice klinických studií</vt:lpstr>
      <vt:lpstr>Chyby a zkreslení v metodice klinických studií</vt:lpstr>
      <vt:lpstr>Chyby a zkreslení v metodice klinických studií</vt:lpstr>
      <vt:lpstr>Chyby a zkreslení v metodice klinických studií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Cílové parametry testování hypotéz v klinických studiích</vt:lpstr>
      <vt:lpstr>Př.: Hodnocení léčebné odpovědi na  základě RECIST kritérií</vt:lpstr>
      <vt:lpstr>Přežití, cenzorování</vt:lpstr>
      <vt:lpstr>Prezentace aplikace PowerPoint</vt:lpstr>
      <vt:lpstr>Prezentace aplikace PowerPoint</vt:lpstr>
      <vt:lpstr>Prezentace aplikace PowerPoint</vt:lpstr>
      <vt:lpstr>Randomizace</vt:lpstr>
      <vt:lpstr>Cíle a smysl randomizační procedury</vt:lpstr>
      <vt:lpstr>Prezentace aplikace PowerPoint</vt:lpstr>
      <vt:lpstr>Prezentace aplikace PowerPoint</vt:lpstr>
      <vt:lpstr>Power analýza a optimalizace velikosti vzorku</vt:lpstr>
      <vt:lpstr>Odhad velikosti vzorku – srovnání dvou výběrů I</vt:lpstr>
      <vt:lpstr>Odhad velikosti vzorku – shrnutí</vt:lpstr>
      <vt:lpstr>GCP v České republice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Ostřížek</dc:creator>
  <cp:lastModifiedBy>Julie Dobrovolná</cp:lastModifiedBy>
  <cp:revision>11</cp:revision>
  <cp:lastPrinted>1601-01-01T00:00:00Z</cp:lastPrinted>
  <dcterms:created xsi:type="dcterms:W3CDTF">2018-11-28T09:04:29Z</dcterms:created>
  <dcterms:modified xsi:type="dcterms:W3CDTF">2022-03-10T18:22:26Z</dcterms:modified>
</cp:coreProperties>
</file>