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9" r:id="rId3"/>
    <p:sldId id="261" r:id="rId4"/>
    <p:sldId id="260" r:id="rId5"/>
    <p:sldId id="262" r:id="rId6"/>
    <p:sldId id="263" r:id="rId7"/>
    <p:sldId id="267" r:id="rId8"/>
    <p:sldId id="287" r:id="rId9"/>
    <p:sldId id="289" r:id="rId10"/>
    <p:sldId id="290" r:id="rId11"/>
    <p:sldId id="269" r:id="rId12"/>
    <p:sldId id="288" r:id="rId13"/>
    <p:sldId id="293" r:id="rId14"/>
    <p:sldId id="294" r:id="rId15"/>
    <p:sldId id="291" r:id="rId16"/>
    <p:sldId id="292" r:id="rId17"/>
    <p:sldId id="270" r:id="rId18"/>
    <p:sldId id="295" r:id="rId19"/>
    <p:sldId id="264" r:id="rId20"/>
    <p:sldId id="265" r:id="rId21"/>
    <p:sldId id="266" r:id="rId22"/>
    <p:sldId id="268" r:id="rId23"/>
    <p:sldId id="297" r:id="rId24"/>
    <p:sldId id="298" r:id="rId25"/>
    <p:sldId id="296" r:id="rId26"/>
    <p:sldId id="299" r:id="rId27"/>
    <p:sldId id="300" r:id="rId28"/>
    <p:sldId id="301" r:id="rId29"/>
    <p:sldId id="302" r:id="rId30"/>
    <p:sldId id="303" r:id="rId31"/>
    <p:sldId id="304" r:id="rId32"/>
    <p:sldId id="306" r:id="rId33"/>
    <p:sldId id="308" r:id="rId34"/>
    <p:sldId id="309" r:id="rId35"/>
    <p:sldId id="311" r:id="rId36"/>
    <p:sldId id="313" r:id="rId37"/>
    <p:sldId id="278" r:id="rId38"/>
    <p:sldId id="310" r:id="rId39"/>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image" Target="../media/image36.wmf"/><Relationship Id="rId5" Type="http://schemas.openxmlformats.org/officeDocument/2006/relationships/image" Target="../media/image39.wmf"/><Relationship Id="rId4" Type="http://schemas.openxmlformats.org/officeDocument/2006/relationships/image" Target="../media/image35.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76790B-353E-4094-A150-46F948670B28}" type="datetimeFigureOut">
              <a:rPr lang="cs-CZ" smtClean="0"/>
              <a:t>15.8.2019</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BDBB42-9B09-4A36-A072-A29C37EA7C0B}" type="slidenum">
              <a:rPr lang="cs-CZ" smtClean="0"/>
              <a:t>‹#›</a:t>
            </a:fld>
            <a:endParaRPr lang="cs-CZ"/>
          </a:p>
        </p:txBody>
      </p:sp>
    </p:spTree>
    <p:extLst>
      <p:ext uri="{BB962C8B-B14F-4D97-AF65-F5344CB8AC3E}">
        <p14:creationId xmlns:p14="http://schemas.microsoft.com/office/powerpoint/2010/main" val="38732557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0DBDBB42-9B09-4A36-A072-A29C37EA7C0B}" type="slidenum">
              <a:rPr lang="cs-CZ" smtClean="0"/>
              <a:t>23</a:t>
            </a:fld>
            <a:endParaRPr lang="cs-CZ"/>
          </a:p>
        </p:txBody>
      </p:sp>
    </p:spTree>
    <p:extLst>
      <p:ext uri="{BB962C8B-B14F-4D97-AF65-F5344CB8AC3E}">
        <p14:creationId xmlns:p14="http://schemas.microsoft.com/office/powerpoint/2010/main" val="157180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3D624-11EA-46C8-A879-796D45F1C334}" type="slidenum">
              <a:rPr lang="cs-CZ"/>
              <a:pPr/>
              <a:t>29</a:t>
            </a:fld>
            <a:endParaRPr lang="cs-CZ"/>
          </a:p>
        </p:txBody>
      </p:sp>
      <p:sp>
        <p:nvSpPr>
          <p:cNvPr id="274434" name="Rectangle 2"/>
          <p:cNvSpPr>
            <a:spLocks noGrp="1" noRot="1" noChangeAspect="1" noChangeArrowheads="1" noTextEdit="1"/>
          </p:cNvSpPr>
          <p:nvPr>
            <p:ph type="sldImg"/>
          </p:nvPr>
        </p:nvSpPr>
        <p:spPr>
          <a:ln/>
        </p:spPr>
      </p:sp>
      <p:sp>
        <p:nvSpPr>
          <p:cNvPr id="274435" name="Rectangle 3"/>
          <p:cNvSpPr>
            <a:spLocks noGrp="1" noChangeArrowheads="1"/>
          </p:cNvSpPr>
          <p:nvPr>
            <p:ph type="body" idx="1"/>
          </p:nvPr>
        </p:nvSpPr>
        <p:spPr/>
        <p:txBody>
          <a:bodyPr/>
          <a:lstStyle/>
          <a:p>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lvl1pPr>
              <a:defRPr/>
            </a:lvl1pPr>
          </a:lstStyle>
          <a:p>
            <a:pPr>
              <a:defRPr/>
            </a:pPr>
            <a:fld id="{A7E369EE-219E-4CD1-876E-5F69392BA4C9}" type="datetimeFigureOut">
              <a:rPr lang="cs-CZ"/>
              <a:pPr>
                <a:defRPr/>
              </a:pPr>
              <a:t>15.8.2019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F81C20E-8A6D-4F9E-A5DF-184C8B7E9296}" type="slidenum">
              <a:rPr lang="cs-CZ"/>
              <a:pPr>
                <a:defRPr/>
              </a:pPr>
              <a:t>‹#›</a:t>
            </a:fld>
            <a:endParaRPr lang="cs-CZ"/>
          </a:p>
        </p:txBody>
      </p:sp>
    </p:spTree>
    <p:extLst>
      <p:ext uri="{BB962C8B-B14F-4D97-AF65-F5344CB8AC3E}">
        <p14:creationId xmlns:p14="http://schemas.microsoft.com/office/powerpoint/2010/main" val="1090263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62722452-0B51-4874-A4F9-E3BB72BCB117}" type="datetimeFigureOut">
              <a:rPr lang="cs-CZ"/>
              <a:pPr>
                <a:defRPr/>
              </a:pPr>
              <a:t>15.8.2019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42869BEC-A90A-4315-8482-1D3A29C01449}" type="slidenum">
              <a:rPr lang="cs-CZ"/>
              <a:pPr>
                <a:defRPr/>
              </a:pPr>
              <a:t>‹#›</a:t>
            </a:fld>
            <a:endParaRPr lang="cs-CZ"/>
          </a:p>
        </p:txBody>
      </p:sp>
    </p:spTree>
    <p:extLst>
      <p:ext uri="{BB962C8B-B14F-4D97-AF65-F5344CB8AC3E}">
        <p14:creationId xmlns:p14="http://schemas.microsoft.com/office/powerpoint/2010/main" val="2902705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E740A4CA-A738-4D06-92AD-7F0216A953CB}" type="datetimeFigureOut">
              <a:rPr lang="cs-CZ"/>
              <a:pPr>
                <a:defRPr/>
              </a:pPr>
              <a:t>15.8.2019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C78D418D-3A26-4638-88D1-710E354E24E8}" type="slidenum">
              <a:rPr lang="cs-CZ"/>
              <a:pPr>
                <a:defRPr/>
              </a:pPr>
              <a:t>‹#›</a:t>
            </a:fld>
            <a:endParaRPr lang="cs-CZ"/>
          </a:p>
        </p:txBody>
      </p:sp>
    </p:spTree>
    <p:extLst>
      <p:ext uri="{BB962C8B-B14F-4D97-AF65-F5344CB8AC3E}">
        <p14:creationId xmlns:p14="http://schemas.microsoft.com/office/powerpoint/2010/main" val="4181234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pPr>
              <a:defRPr/>
            </a:pPr>
            <a:fld id="{46E8B2BF-6E4F-466C-9224-A8F01F0B9226}" type="datetimeFigureOut">
              <a:rPr lang="cs-CZ"/>
              <a:pPr>
                <a:defRPr/>
              </a:pPr>
              <a:t>15.8.2019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061C67B3-41F7-4C0C-BFCC-A7CA45DF5C34}" type="slidenum">
              <a:rPr lang="cs-CZ"/>
              <a:pPr>
                <a:defRPr/>
              </a:pPr>
              <a:t>‹#›</a:t>
            </a:fld>
            <a:endParaRPr lang="cs-CZ"/>
          </a:p>
        </p:txBody>
      </p:sp>
    </p:spTree>
    <p:extLst>
      <p:ext uri="{BB962C8B-B14F-4D97-AF65-F5344CB8AC3E}">
        <p14:creationId xmlns:p14="http://schemas.microsoft.com/office/powerpoint/2010/main" val="338308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lvl1pPr>
              <a:defRPr/>
            </a:lvl1pPr>
          </a:lstStyle>
          <a:p>
            <a:pPr>
              <a:defRPr/>
            </a:pPr>
            <a:fld id="{9F6829E3-42F2-426D-800B-0CE1D960F6F8}" type="datetimeFigureOut">
              <a:rPr lang="cs-CZ"/>
              <a:pPr>
                <a:defRPr/>
              </a:pPr>
              <a:t>15.8.2019</a:t>
            </a:fld>
            <a:endParaRPr lang="cs-CZ"/>
          </a:p>
        </p:txBody>
      </p:sp>
      <p:sp>
        <p:nvSpPr>
          <p:cNvPr id="5" name="Zástupný symbol pro zápatí 4"/>
          <p:cNvSpPr>
            <a:spLocks noGrp="1"/>
          </p:cNvSpPr>
          <p:nvPr>
            <p:ph type="ftr" sz="quarter" idx="11"/>
          </p:nvPr>
        </p:nvSpPr>
        <p:spPr/>
        <p:txBody>
          <a:bodyPr/>
          <a:lstStyle>
            <a:lvl1pPr>
              <a:defRPr/>
            </a:lvl1pPr>
          </a:lstStyle>
          <a:p>
            <a:pPr>
              <a:defRPr/>
            </a:pPr>
            <a:endParaRPr lang="cs-CZ"/>
          </a:p>
        </p:txBody>
      </p:sp>
      <p:sp>
        <p:nvSpPr>
          <p:cNvPr id="6" name="Zástupný symbol pro číslo snímku 5"/>
          <p:cNvSpPr>
            <a:spLocks noGrp="1"/>
          </p:cNvSpPr>
          <p:nvPr>
            <p:ph type="sldNum" sz="quarter" idx="12"/>
          </p:nvPr>
        </p:nvSpPr>
        <p:spPr/>
        <p:txBody>
          <a:bodyPr/>
          <a:lstStyle>
            <a:lvl1pPr>
              <a:defRPr/>
            </a:lvl1pPr>
          </a:lstStyle>
          <a:p>
            <a:pPr>
              <a:defRPr/>
            </a:pPr>
            <a:fld id="{F2D005BD-162F-4718-8E92-22A4D30FB7FF}" type="slidenum">
              <a:rPr lang="cs-CZ"/>
              <a:pPr>
                <a:defRPr/>
              </a:pPr>
              <a:t>‹#›</a:t>
            </a:fld>
            <a:endParaRPr lang="cs-CZ"/>
          </a:p>
        </p:txBody>
      </p:sp>
    </p:spTree>
    <p:extLst>
      <p:ext uri="{BB962C8B-B14F-4D97-AF65-F5344CB8AC3E}">
        <p14:creationId xmlns:p14="http://schemas.microsoft.com/office/powerpoint/2010/main" val="3252181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3"/>
          <p:cNvSpPr>
            <a:spLocks noGrp="1"/>
          </p:cNvSpPr>
          <p:nvPr>
            <p:ph type="dt" sz="half" idx="10"/>
          </p:nvPr>
        </p:nvSpPr>
        <p:spPr/>
        <p:txBody>
          <a:bodyPr/>
          <a:lstStyle>
            <a:lvl1pPr>
              <a:defRPr/>
            </a:lvl1pPr>
          </a:lstStyle>
          <a:p>
            <a:pPr>
              <a:defRPr/>
            </a:pPr>
            <a:fld id="{0E40806C-7803-4A11-8029-80B900B3C880}" type="datetimeFigureOut">
              <a:rPr lang="cs-CZ"/>
              <a:pPr>
                <a:defRPr/>
              </a:pPr>
              <a:t>15.8.2019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E35B4F67-487A-49E9-92AD-5C66F2FAAE8E}" type="slidenum">
              <a:rPr lang="cs-CZ"/>
              <a:pPr>
                <a:defRPr/>
              </a:pPr>
              <a:t>‹#›</a:t>
            </a:fld>
            <a:endParaRPr lang="cs-CZ"/>
          </a:p>
        </p:txBody>
      </p:sp>
    </p:spTree>
    <p:extLst>
      <p:ext uri="{BB962C8B-B14F-4D97-AF65-F5344CB8AC3E}">
        <p14:creationId xmlns:p14="http://schemas.microsoft.com/office/powerpoint/2010/main" val="166461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3"/>
          <p:cNvSpPr>
            <a:spLocks noGrp="1"/>
          </p:cNvSpPr>
          <p:nvPr>
            <p:ph type="dt" sz="half" idx="10"/>
          </p:nvPr>
        </p:nvSpPr>
        <p:spPr/>
        <p:txBody>
          <a:bodyPr/>
          <a:lstStyle>
            <a:lvl1pPr>
              <a:defRPr/>
            </a:lvl1pPr>
          </a:lstStyle>
          <a:p>
            <a:pPr>
              <a:defRPr/>
            </a:pPr>
            <a:fld id="{DA5CF863-2043-4443-813F-3DA3DE4B83BE}" type="datetimeFigureOut">
              <a:rPr lang="cs-CZ"/>
              <a:pPr>
                <a:defRPr/>
              </a:pPr>
              <a:t>15.8.2019</a:t>
            </a:fld>
            <a:endParaRPr lang="cs-CZ"/>
          </a:p>
        </p:txBody>
      </p:sp>
      <p:sp>
        <p:nvSpPr>
          <p:cNvPr id="8" name="Zástupný symbol pro zápatí 4"/>
          <p:cNvSpPr>
            <a:spLocks noGrp="1"/>
          </p:cNvSpPr>
          <p:nvPr>
            <p:ph type="ftr" sz="quarter" idx="11"/>
          </p:nvPr>
        </p:nvSpPr>
        <p:spPr/>
        <p:txBody>
          <a:bodyPr/>
          <a:lstStyle>
            <a:lvl1pPr>
              <a:defRPr/>
            </a:lvl1pPr>
          </a:lstStyle>
          <a:p>
            <a:pPr>
              <a:defRPr/>
            </a:pPr>
            <a:endParaRPr lang="cs-CZ"/>
          </a:p>
        </p:txBody>
      </p:sp>
      <p:sp>
        <p:nvSpPr>
          <p:cNvPr id="9" name="Zástupný symbol pro číslo snímku 5"/>
          <p:cNvSpPr>
            <a:spLocks noGrp="1"/>
          </p:cNvSpPr>
          <p:nvPr>
            <p:ph type="sldNum" sz="quarter" idx="12"/>
          </p:nvPr>
        </p:nvSpPr>
        <p:spPr/>
        <p:txBody>
          <a:bodyPr/>
          <a:lstStyle>
            <a:lvl1pPr>
              <a:defRPr/>
            </a:lvl1pPr>
          </a:lstStyle>
          <a:p>
            <a:pPr>
              <a:defRPr/>
            </a:pPr>
            <a:fld id="{8B44E0CD-416C-4FD0-BCB2-C19AABC8DD1F}" type="slidenum">
              <a:rPr lang="cs-CZ"/>
              <a:pPr>
                <a:defRPr/>
              </a:pPr>
              <a:t>‹#›</a:t>
            </a:fld>
            <a:endParaRPr lang="cs-CZ"/>
          </a:p>
        </p:txBody>
      </p:sp>
    </p:spTree>
    <p:extLst>
      <p:ext uri="{BB962C8B-B14F-4D97-AF65-F5344CB8AC3E}">
        <p14:creationId xmlns:p14="http://schemas.microsoft.com/office/powerpoint/2010/main" val="1577705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3"/>
          <p:cNvSpPr>
            <a:spLocks noGrp="1"/>
          </p:cNvSpPr>
          <p:nvPr>
            <p:ph type="dt" sz="half" idx="10"/>
          </p:nvPr>
        </p:nvSpPr>
        <p:spPr/>
        <p:txBody>
          <a:bodyPr/>
          <a:lstStyle>
            <a:lvl1pPr>
              <a:defRPr/>
            </a:lvl1pPr>
          </a:lstStyle>
          <a:p>
            <a:pPr>
              <a:defRPr/>
            </a:pPr>
            <a:fld id="{1DF98287-91D4-46AE-AF2A-151DCEC44908}" type="datetimeFigureOut">
              <a:rPr lang="cs-CZ"/>
              <a:pPr>
                <a:defRPr/>
              </a:pPr>
              <a:t>15.8.2019</a:t>
            </a:fld>
            <a:endParaRPr lang="cs-CZ"/>
          </a:p>
        </p:txBody>
      </p:sp>
      <p:sp>
        <p:nvSpPr>
          <p:cNvPr id="4" name="Zástupný symbol pro zápatí 4"/>
          <p:cNvSpPr>
            <a:spLocks noGrp="1"/>
          </p:cNvSpPr>
          <p:nvPr>
            <p:ph type="ftr" sz="quarter" idx="11"/>
          </p:nvPr>
        </p:nvSpPr>
        <p:spPr/>
        <p:txBody>
          <a:bodyPr/>
          <a:lstStyle>
            <a:lvl1pPr>
              <a:defRPr/>
            </a:lvl1pPr>
          </a:lstStyle>
          <a:p>
            <a:pPr>
              <a:defRPr/>
            </a:pPr>
            <a:endParaRPr lang="cs-CZ"/>
          </a:p>
        </p:txBody>
      </p:sp>
      <p:sp>
        <p:nvSpPr>
          <p:cNvPr id="5" name="Zástupný symbol pro číslo snímku 5"/>
          <p:cNvSpPr>
            <a:spLocks noGrp="1"/>
          </p:cNvSpPr>
          <p:nvPr>
            <p:ph type="sldNum" sz="quarter" idx="12"/>
          </p:nvPr>
        </p:nvSpPr>
        <p:spPr/>
        <p:txBody>
          <a:bodyPr/>
          <a:lstStyle>
            <a:lvl1pPr>
              <a:defRPr/>
            </a:lvl1pPr>
          </a:lstStyle>
          <a:p>
            <a:pPr>
              <a:defRPr/>
            </a:pPr>
            <a:fld id="{8378A9C8-B42C-4201-9AC8-97B0AB605607}" type="slidenum">
              <a:rPr lang="cs-CZ"/>
              <a:pPr>
                <a:defRPr/>
              </a:pPr>
              <a:t>‹#›</a:t>
            </a:fld>
            <a:endParaRPr lang="cs-CZ"/>
          </a:p>
        </p:txBody>
      </p:sp>
    </p:spTree>
    <p:extLst>
      <p:ext uri="{BB962C8B-B14F-4D97-AF65-F5344CB8AC3E}">
        <p14:creationId xmlns:p14="http://schemas.microsoft.com/office/powerpoint/2010/main" val="296540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3"/>
          <p:cNvSpPr>
            <a:spLocks noGrp="1"/>
          </p:cNvSpPr>
          <p:nvPr>
            <p:ph type="dt" sz="half" idx="10"/>
          </p:nvPr>
        </p:nvSpPr>
        <p:spPr/>
        <p:txBody>
          <a:bodyPr/>
          <a:lstStyle>
            <a:lvl1pPr>
              <a:defRPr/>
            </a:lvl1pPr>
          </a:lstStyle>
          <a:p>
            <a:pPr>
              <a:defRPr/>
            </a:pPr>
            <a:fld id="{90C37A95-3DB1-410C-814A-E0CFE1BC4FF3}" type="datetimeFigureOut">
              <a:rPr lang="cs-CZ"/>
              <a:pPr>
                <a:defRPr/>
              </a:pPr>
              <a:t>15.8.2019</a:t>
            </a:fld>
            <a:endParaRPr lang="cs-CZ"/>
          </a:p>
        </p:txBody>
      </p:sp>
      <p:sp>
        <p:nvSpPr>
          <p:cNvPr id="3" name="Zástupný symbol pro zápatí 4"/>
          <p:cNvSpPr>
            <a:spLocks noGrp="1"/>
          </p:cNvSpPr>
          <p:nvPr>
            <p:ph type="ftr" sz="quarter" idx="11"/>
          </p:nvPr>
        </p:nvSpPr>
        <p:spPr/>
        <p:txBody>
          <a:bodyPr/>
          <a:lstStyle>
            <a:lvl1pPr>
              <a:defRPr/>
            </a:lvl1pPr>
          </a:lstStyle>
          <a:p>
            <a:pPr>
              <a:defRPr/>
            </a:pPr>
            <a:endParaRPr lang="cs-CZ"/>
          </a:p>
        </p:txBody>
      </p:sp>
      <p:sp>
        <p:nvSpPr>
          <p:cNvPr id="4" name="Zástupný symbol pro číslo snímku 5"/>
          <p:cNvSpPr>
            <a:spLocks noGrp="1"/>
          </p:cNvSpPr>
          <p:nvPr>
            <p:ph type="sldNum" sz="quarter" idx="12"/>
          </p:nvPr>
        </p:nvSpPr>
        <p:spPr/>
        <p:txBody>
          <a:bodyPr/>
          <a:lstStyle>
            <a:lvl1pPr>
              <a:defRPr/>
            </a:lvl1pPr>
          </a:lstStyle>
          <a:p>
            <a:pPr>
              <a:defRPr/>
            </a:pPr>
            <a:fld id="{4016559A-EEEA-492A-BCFA-5D15071F49AE}" type="slidenum">
              <a:rPr lang="cs-CZ"/>
              <a:pPr>
                <a:defRPr/>
              </a:pPr>
              <a:t>‹#›</a:t>
            </a:fld>
            <a:endParaRPr lang="cs-CZ"/>
          </a:p>
        </p:txBody>
      </p:sp>
    </p:spTree>
    <p:extLst>
      <p:ext uri="{BB962C8B-B14F-4D97-AF65-F5344CB8AC3E}">
        <p14:creationId xmlns:p14="http://schemas.microsoft.com/office/powerpoint/2010/main" val="329463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74BF4EB6-0890-4A6B-B8C4-376A2EC0D7EA}" type="datetimeFigureOut">
              <a:rPr lang="cs-CZ"/>
              <a:pPr>
                <a:defRPr/>
              </a:pPr>
              <a:t>15.8.2019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4221F7CB-D81B-433C-9CEE-2BD09385CCD7}" type="slidenum">
              <a:rPr lang="cs-CZ"/>
              <a:pPr>
                <a:defRPr/>
              </a:pPr>
              <a:t>‹#›</a:t>
            </a:fld>
            <a:endParaRPr lang="cs-CZ"/>
          </a:p>
        </p:txBody>
      </p:sp>
    </p:spTree>
    <p:extLst>
      <p:ext uri="{BB962C8B-B14F-4D97-AF65-F5344CB8AC3E}">
        <p14:creationId xmlns:p14="http://schemas.microsoft.com/office/powerpoint/2010/main" val="564614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3"/>
          <p:cNvSpPr>
            <a:spLocks noGrp="1"/>
          </p:cNvSpPr>
          <p:nvPr>
            <p:ph type="dt" sz="half" idx="10"/>
          </p:nvPr>
        </p:nvSpPr>
        <p:spPr/>
        <p:txBody>
          <a:bodyPr/>
          <a:lstStyle>
            <a:lvl1pPr>
              <a:defRPr/>
            </a:lvl1pPr>
          </a:lstStyle>
          <a:p>
            <a:pPr>
              <a:defRPr/>
            </a:pPr>
            <a:fld id="{126A6F03-8157-4937-AED3-BCB2E5BB688F}" type="datetimeFigureOut">
              <a:rPr lang="cs-CZ"/>
              <a:pPr>
                <a:defRPr/>
              </a:pPr>
              <a:t>15.8.2019</a:t>
            </a:fld>
            <a:endParaRPr lang="cs-CZ"/>
          </a:p>
        </p:txBody>
      </p:sp>
      <p:sp>
        <p:nvSpPr>
          <p:cNvPr id="6" name="Zástupný symbol pro zápatí 4"/>
          <p:cNvSpPr>
            <a:spLocks noGrp="1"/>
          </p:cNvSpPr>
          <p:nvPr>
            <p:ph type="ftr" sz="quarter" idx="11"/>
          </p:nvPr>
        </p:nvSpPr>
        <p:spPr/>
        <p:txBody>
          <a:bodyPr/>
          <a:lstStyle>
            <a:lvl1pPr>
              <a:defRPr/>
            </a:lvl1pPr>
          </a:lstStyle>
          <a:p>
            <a:pPr>
              <a:defRPr/>
            </a:pPr>
            <a:endParaRPr lang="cs-CZ"/>
          </a:p>
        </p:txBody>
      </p:sp>
      <p:sp>
        <p:nvSpPr>
          <p:cNvPr id="7" name="Zástupný symbol pro číslo snímku 5"/>
          <p:cNvSpPr>
            <a:spLocks noGrp="1"/>
          </p:cNvSpPr>
          <p:nvPr>
            <p:ph type="sldNum" sz="quarter" idx="12"/>
          </p:nvPr>
        </p:nvSpPr>
        <p:spPr/>
        <p:txBody>
          <a:bodyPr/>
          <a:lstStyle>
            <a:lvl1pPr>
              <a:defRPr/>
            </a:lvl1pPr>
          </a:lstStyle>
          <a:p>
            <a:pPr>
              <a:defRPr/>
            </a:pPr>
            <a:fld id="{6C1ABE54-8A98-4AAB-BF3E-0D7939346434}" type="slidenum">
              <a:rPr lang="cs-CZ"/>
              <a:pPr>
                <a:defRPr/>
              </a:pPr>
              <a:t>‹#›</a:t>
            </a:fld>
            <a:endParaRPr lang="cs-CZ"/>
          </a:p>
        </p:txBody>
      </p:sp>
    </p:spTree>
    <p:extLst>
      <p:ext uri="{BB962C8B-B14F-4D97-AF65-F5344CB8AC3E}">
        <p14:creationId xmlns:p14="http://schemas.microsoft.com/office/powerpoint/2010/main" val="1667203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Zástupný symbol pro nadpis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cs-CZ" smtClean="0"/>
              <a:t>Kliknutím lze upravit styl.</a:t>
            </a:r>
          </a:p>
        </p:txBody>
      </p:sp>
      <p:sp>
        <p:nvSpPr>
          <p:cNvPr id="1027" name="Zástupný symbol pro tex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F47684D-06B3-41F1-80D2-185159FF9AED}" type="datetimeFigureOut">
              <a:rPr lang="cs-CZ"/>
              <a:pPr>
                <a:defRPr/>
              </a:pPr>
              <a:t>15.8.2019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E07A9D05-7036-4FEB-B02A-BF4A36DCEC62}"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jjvcela.sweb.cz/soubory/VCELY123.html"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oleObject" Target="../embeddings/oleObject1.bin"/><Relationship Id="rId7" Type="http://schemas.openxmlformats.org/officeDocument/2006/relationships/image" Target="../media/image13.wmf"/><Relationship Id="rId12"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5.wmf"/><Relationship Id="rId5" Type="http://schemas.openxmlformats.org/officeDocument/2006/relationships/image" Target="../media/image16.png"/><Relationship Id="rId10" Type="http://schemas.openxmlformats.org/officeDocument/2006/relationships/oleObject" Target="../embeddings/oleObject4.bin"/><Relationship Id="rId4" Type="http://schemas.openxmlformats.org/officeDocument/2006/relationships/image" Target="../media/image12.wmf"/><Relationship Id="rId9" Type="http://schemas.openxmlformats.org/officeDocument/2006/relationships/image" Target="../media/image14.wmf"/></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jpg"/><Relationship Id="rId7" Type="http://schemas.openxmlformats.org/officeDocument/2006/relationships/image" Target="../media/image2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polarization.com/haidinger/haidinger.html" TargetMode="External"/><Relationship Id="rId5" Type="http://schemas.openxmlformats.org/officeDocument/2006/relationships/hyperlink" Target="http://www.vesmir.cz/clanky/clanek/id/8999" TargetMode="Externa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walter-fendt.de/ph14cz/emwave_cz.ht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5.bin"/><Relationship Id="rId7" Type="http://schemas.openxmlformats.org/officeDocument/2006/relationships/image" Target="../media/image35.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image" Target="../media/image34.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35.wmf"/><Relationship Id="rId5" Type="http://schemas.openxmlformats.org/officeDocument/2006/relationships/oleObject" Target="../embeddings/oleObject9.bin"/><Relationship Id="rId4" Type="http://schemas.openxmlformats.org/officeDocument/2006/relationships/image" Target="../media/image34.wmf"/></Relationships>
</file>

<file path=ppt/slides/_rels/slide35.x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oleObject" Target="../embeddings/oleObject10.bin"/><Relationship Id="rId7" Type="http://schemas.openxmlformats.org/officeDocument/2006/relationships/oleObject" Target="../embeddings/oleObject12.bin"/><Relationship Id="rId12" Type="http://schemas.openxmlformats.org/officeDocument/2006/relationships/image" Target="../media/image39.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37.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35.wmf"/><Relationship Id="rId4" Type="http://schemas.openxmlformats.org/officeDocument/2006/relationships/image" Target="../media/image36.wmf"/><Relationship Id="rId9" Type="http://schemas.openxmlformats.org/officeDocument/2006/relationships/oleObject" Target="../embeddings/oleObject13.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oleObject" Target="../embeddings/oleObject15.bin"/><Relationship Id="rId7" Type="http://schemas.openxmlformats.org/officeDocument/2006/relationships/image" Target="../media/image43.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41.wmf"/><Relationship Id="rId5" Type="http://schemas.openxmlformats.org/officeDocument/2006/relationships/oleObject" Target="../embeddings/oleObject16.bin"/><Relationship Id="rId4" Type="http://schemas.openxmlformats.org/officeDocument/2006/relationships/image" Target="../media/image40.wmf"/><Relationship Id="rId9" Type="http://schemas.openxmlformats.org/officeDocument/2006/relationships/image" Target="../media/image42.wmf"/></Relationships>
</file>

<file path=ppt/slides/_rels/slide3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44.wmf"/><Relationship Id="rId4" Type="http://schemas.openxmlformats.org/officeDocument/2006/relationships/oleObject" Target="../embeddings/oleObject18.bin"/></Relationships>
</file>

<file path=ppt/slides/_rels/slide3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7ijI-g4jHg"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vesmir.cz/clanek/o-vcelich-taneccich-orientaci-a-robotech"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Nadpis 1"/>
          <p:cNvSpPr>
            <a:spLocks noGrp="1"/>
          </p:cNvSpPr>
          <p:nvPr>
            <p:ph type="ctrTitle"/>
          </p:nvPr>
        </p:nvSpPr>
        <p:spPr/>
        <p:txBody>
          <a:bodyPr/>
          <a:lstStyle/>
          <a:p>
            <a:r>
              <a:rPr lang="cs-CZ" dirty="0" smtClean="0"/>
              <a:t>LZE vidět polarizované světlo?</a:t>
            </a:r>
          </a:p>
        </p:txBody>
      </p:sp>
      <p:sp>
        <p:nvSpPr>
          <p:cNvPr id="3" name="Podnadpis 2"/>
          <p:cNvSpPr>
            <a:spLocks noGrp="1"/>
          </p:cNvSpPr>
          <p:nvPr>
            <p:ph type="subTitle" idx="1"/>
          </p:nvPr>
        </p:nvSpPr>
        <p:spPr/>
        <p:txBody>
          <a:bodyPr rtlCol="0">
            <a:normAutofit/>
          </a:bodyPr>
          <a:lstStyle/>
          <a:p>
            <a:pPr fontAlgn="auto">
              <a:spcAft>
                <a:spcPts val="0"/>
              </a:spcAft>
              <a:buFont typeface="Arial" pitchFamily="34" charset="0"/>
              <a:buNone/>
              <a:defRPr/>
            </a:pPr>
            <a:r>
              <a:rPr lang="cs-CZ" dirty="0" smtClean="0"/>
              <a:t>Konec včelího monopolu?</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co když nesvítí?</a:t>
            </a:r>
            <a:endParaRPr lang="cs-CZ" dirty="0"/>
          </a:p>
        </p:txBody>
      </p:sp>
      <p:sp>
        <p:nvSpPr>
          <p:cNvPr id="3" name="Zástupný symbol pro obsah 2"/>
          <p:cNvSpPr>
            <a:spLocks noGrp="1"/>
          </p:cNvSpPr>
          <p:nvPr>
            <p:ph idx="1"/>
          </p:nvPr>
        </p:nvSpPr>
        <p:spPr/>
        <p:txBody>
          <a:bodyPr/>
          <a:lstStyle/>
          <a:p>
            <a:r>
              <a:rPr lang="cs-CZ" sz="1800" dirty="0" smtClean="0"/>
              <a:t>Je-li vrstva mraků slabší, může včela použít svého vidění v UV oblasti – pro ni jsou mraky do určité tloušťky propustné, jen mírně rozptylují</a:t>
            </a:r>
          </a:p>
          <a:p>
            <a:r>
              <a:rPr lang="cs-CZ" sz="1800" dirty="0" smtClean="0"/>
              <a:t>Pokud je vrstva mraků silnější, je třeba použít schopnosti vidět polarizované světlo</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08919"/>
            <a:ext cx="4076700" cy="387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755576" y="2708920"/>
            <a:ext cx="3618148" cy="3416320"/>
          </a:xfrm>
          <a:prstGeom prst="rect">
            <a:avLst/>
          </a:prstGeom>
        </p:spPr>
        <p:txBody>
          <a:bodyPr wrap="square">
            <a:spAutoFit/>
          </a:bodyPr>
          <a:lstStyle/>
          <a:p>
            <a:r>
              <a:rPr lang="cs-CZ" dirty="0"/>
              <a:t>Polarizace světla oblohy v 10 hodin dopoledne: dvojité šipky znázorňují směr roviny polarizovaného světla. S postupem slunce na obloze se charakteristicky mění „vzorek“ oblohy. Některé druhy hmyzu znají tyto souvislosti a mohou z nich „vypočítat“, tj. určit polohu slunce na obloze, i když je slunce skryto za mra­ky: </a:t>
            </a:r>
          </a:p>
          <a:p>
            <a:r>
              <a:rPr lang="cs-CZ" dirty="0"/>
              <a:t>V obrazci: N=sever, O=východ, W=západ, S=jih</a:t>
            </a:r>
          </a:p>
        </p:txBody>
      </p:sp>
      <p:sp>
        <p:nvSpPr>
          <p:cNvPr id="5" name="Obdélník 4"/>
          <p:cNvSpPr/>
          <p:nvPr/>
        </p:nvSpPr>
        <p:spPr>
          <a:xfrm>
            <a:off x="467544" y="6218633"/>
            <a:ext cx="4535985" cy="369332"/>
          </a:xfrm>
          <a:prstGeom prst="rect">
            <a:avLst/>
          </a:prstGeom>
        </p:spPr>
        <p:txBody>
          <a:bodyPr wrap="none">
            <a:spAutoFit/>
          </a:bodyPr>
          <a:lstStyle/>
          <a:p>
            <a:r>
              <a:rPr lang="cs-CZ" dirty="0">
                <a:hlinkClick r:id="rId3"/>
              </a:rPr>
              <a:t>http://jjvcela.sweb.cz/soubory/VCELY123.html</a:t>
            </a:r>
            <a:endParaRPr lang="cs-CZ" dirty="0"/>
          </a:p>
        </p:txBody>
      </p:sp>
    </p:spTree>
    <p:extLst>
      <p:ext uri="{BB962C8B-B14F-4D97-AF65-F5344CB8AC3E}">
        <p14:creationId xmlns:p14="http://schemas.microsoft.com/office/powerpoint/2010/main" val="1467340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548680"/>
            <a:ext cx="8229600" cy="868958"/>
          </a:xfrm>
        </p:spPr>
        <p:txBody>
          <a:bodyPr/>
          <a:lstStyle/>
          <a:p>
            <a:r>
              <a:rPr lang="cs-CZ" dirty="0" smtClean="0"/>
              <a:t>Rozptýlené světlo a polarizace – jak určit směr propustnosti prvního polaroidu</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988840"/>
            <a:ext cx="3916291" cy="4525963"/>
          </a:xfrm>
        </p:spPr>
      </p:pic>
      <p:sp>
        <p:nvSpPr>
          <p:cNvPr id="5" name="Obdélník 4"/>
          <p:cNvSpPr/>
          <p:nvPr/>
        </p:nvSpPr>
        <p:spPr>
          <a:xfrm>
            <a:off x="5065178" y="2132856"/>
            <a:ext cx="3789242" cy="2308324"/>
          </a:xfrm>
          <a:prstGeom prst="rect">
            <a:avLst/>
          </a:prstGeom>
        </p:spPr>
        <p:txBody>
          <a:bodyPr wrap="none">
            <a:spAutoFit/>
          </a:bodyPr>
          <a:lstStyle/>
          <a:p>
            <a:pPr marL="285750" indent="-285750">
              <a:buFont typeface="Arial" pitchFamily="34" charset="0"/>
              <a:buChar char="•"/>
            </a:pPr>
            <a:r>
              <a:rPr lang="cs-CZ" dirty="0" smtClean="0"/>
              <a:t>Dopadající vlnění vyvolává vznik </a:t>
            </a:r>
          </a:p>
          <a:p>
            <a:r>
              <a:rPr lang="cs-CZ" dirty="0"/>
              <a:t> </a:t>
            </a:r>
            <a:r>
              <a:rPr lang="cs-CZ" dirty="0" smtClean="0"/>
              <a:t>     sekundárního vlnění se stejnou </a:t>
            </a:r>
          </a:p>
          <a:p>
            <a:r>
              <a:rPr lang="cs-CZ" dirty="0"/>
              <a:t> </a:t>
            </a:r>
            <a:r>
              <a:rPr lang="cs-CZ" dirty="0" smtClean="0"/>
              <a:t>     polarizací (pozorováno v kolmém </a:t>
            </a:r>
          </a:p>
          <a:p>
            <a:r>
              <a:rPr lang="cs-CZ" dirty="0"/>
              <a:t> </a:t>
            </a:r>
            <a:r>
              <a:rPr lang="cs-CZ" dirty="0" smtClean="0"/>
              <a:t>     směru na roztok).</a:t>
            </a:r>
          </a:p>
          <a:p>
            <a:pPr marL="285750" indent="-285750">
              <a:buFont typeface="Arial" pitchFamily="34" charset="0"/>
              <a:buChar char="•"/>
            </a:pPr>
            <a:r>
              <a:rPr lang="cs-CZ" dirty="0" smtClean="0"/>
              <a:t>Při pozorování v jiném než kolmém </a:t>
            </a:r>
            <a:endParaRPr lang="cs-CZ" dirty="0"/>
          </a:p>
          <a:p>
            <a:r>
              <a:rPr lang="cs-CZ" dirty="0"/>
              <a:t> </a:t>
            </a:r>
            <a:r>
              <a:rPr lang="cs-CZ" dirty="0" smtClean="0"/>
              <a:t>    směru je světlo pouze částečně </a:t>
            </a:r>
          </a:p>
          <a:p>
            <a:r>
              <a:rPr lang="cs-CZ" dirty="0"/>
              <a:t> </a:t>
            </a:r>
            <a:r>
              <a:rPr lang="cs-CZ" dirty="0" smtClean="0"/>
              <a:t>    polarizované.</a:t>
            </a:r>
          </a:p>
          <a:p>
            <a:pPr marL="285750" indent="-285750">
              <a:buFont typeface="Arial" pitchFamily="34" charset="0"/>
              <a:buChar char="•"/>
            </a:pPr>
            <a:r>
              <a:rPr lang="cs-CZ" dirty="0" smtClean="0"/>
              <a:t>Prošlé světlo polarizované není.</a:t>
            </a:r>
          </a:p>
        </p:txBody>
      </p:sp>
      <p:sp>
        <p:nvSpPr>
          <p:cNvPr id="7" name="Obdélník 6"/>
          <p:cNvSpPr/>
          <p:nvPr/>
        </p:nvSpPr>
        <p:spPr>
          <a:xfrm>
            <a:off x="3923929" y="5229200"/>
            <a:ext cx="5112568" cy="646331"/>
          </a:xfrm>
          <a:prstGeom prst="rect">
            <a:avLst/>
          </a:prstGeom>
        </p:spPr>
        <p:txBody>
          <a:bodyPr wrap="square">
            <a:spAutoFit/>
          </a:bodyPr>
          <a:lstStyle/>
          <a:p>
            <a:r>
              <a:rPr lang="cs-CZ" dirty="0" smtClean="0"/>
              <a:t>Kdy je polarizované rozptýlené světlo oblohy nejlépe pozorovatelné?</a:t>
            </a:r>
            <a:endParaRPr lang="cs-CZ" dirty="0"/>
          </a:p>
        </p:txBody>
      </p:sp>
    </p:spTree>
    <p:extLst>
      <p:ext uri="{BB962C8B-B14F-4D97-AF65-F5344CB8AC3E}">
        <p14:creationId xmlns:p14="http://schemas.microsoft.com/office/powerpoint/2010/main" val="3746356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Polarizace oblohy</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675834"/>
            <a:ext cx="8229600" cy="4374695"/>
          </a:xfrm>
        </p:spPr>
      </p:pic>
    </p:spTree>
    <p:extLst>
      <p:ext uri="{BB962C8B-B14F-4D97-AF65-F5344CB8AC3E}">
        <p14:creationId xmlns:p14="http://schemas.microsoft.com/office/powerpoint/2010/main" val="9145669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Včelí oko</a:t>
            </a:r>
            <a:endParaRPr lang="cs-CZ" dirty="0"/>
          </a:p>
        </p:txBody>
      </p:sp>
      <p:sp>
        <p:nvSpPr>
          <p:cNvPr id="5" name="Obdélník 4"/>
          <p:cNvSpPr/>
          <p:nvPr/>
        </p:nvSpPr>
        <p:spPr>
          <a:xfrm>
            <a:off x="539552" y="1196752"/>
            <a:ext cx="7920880" cy="646331"/>
          </a:xfrm>
          <a:prstGeom prst="rect">
            <a:avLst/>
          </a:prstGeom>
        </p:spPr>
        <p:txBody>
          <a:bodyPr wrap="square">
            <a:spAutoFit/>
          </a:bodyPr>
          <a:lstStyle/>
          <a:p>
            <a:r>
              <a:rPr lang="cs-CZ" dirty="0" smtClean="0"/>
              <a:t>Tři jednoduchá očka na temeni hlavy + dvě složená. Jednoduchá očka jsou detektor intenzity světla, složená slouží k vlastnímu vidění.</a:t>
            </a:r>
            <a:endParaRPr lang="cs-CZ" dirty="0"/>
          </a:p>
        </p:txBody>
      </p:sp>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843083"/>
            <a:ext cx="4104456" cy="4132569"/>
          </a:xfrm>
          <a:prstGeom prst="rect">
            <a:avLst/>
          </a:prstGeom>
        </p:spPr>
      </p:pic>
      <p:sp>
        <p:nvSpPr>
          <p:cNvPr id="8" name="TextovéPole 7"/>
          <p:cNvSpPr txBox="1"/>
          <p:nvPr/>
        </p:nvSpPr>
        <p:spPr>
          <a:xfrm>
            <a:off x="2195736" y="6165304"/>
            <a:ext cx="3096344" cy="369332"/>
          </a:xfrm>
          <a:prstGeom prst="rect">
            <a:avLst/>
          </a:prstGeom>
          <a:noFill/>
        </p:spPr>
        <p:txBody>
          <a:bodyPr wrap="square" rtlCol="0">
            <a:spAutoFit/>
          </a:bodyPr>
          <a:lstStyle/>
          <a:p>
            <a:r>
              <a:rPr lang="cs-CZ" dirty="0" smtClean="0"/>
              <a:t>Jednoduché oko</a:t>
            </a:r>
            <a:endParaRPr lang="cs-CZ" dirty="0"/>
          </a:p>
        </p:txBody>
      </p:sp>
    </p:spTree>
    <p:extLst>
      <p:ext uri="{BB962C8B-B14F-4D97-AF65-F5344CB8AC3E}">
        <p14:creationId xmlns:p14="http://schemas.microsoft.com/office/powerpoint/2010/main" val="1642959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Včelí oko</a:t>
            </a:r>
            <a:endParaRPr lang="cs-CZ" dirty="0"/>
          </a:p>
        </p:txBody>
      </p:sp>
      <p:sp>
        <p:nvSpPr>
          <p:cNvPr id="8" name="TextovéPole 7"/>
          <p:cNvSpPr txBox="1"/>
          <p:nvPr/>
        </p:nvSpPr>
        <p:spPr>
          <a:xfrm>
            <a:off x="575555" y="1412776"/>
            <a:ext cx="7992889" cy="5632311"/>
          </a:xfrm>
          <a:prstGeom prst="rect">
            <a:avLst/>
          </a:prstGeom>
          <a:noFill/>
        </p:spPr>
        <p:txBody>
          <a:bodyPr wrap="square" rtlCol="0">
            <a:spAutoFit/>
          </a:bodyPr>
          <a:lstStyle/>
          <a:p>
            <a:r>
              <a:rPr lang="cs-CZ" dirty="0" smtClean="0"/>
              <a:t>Jak velké by mělo být omatidium, čili jeden kousek složeného oka?</a:t>
            </a:r>
          </a:p>
          <a:p>
            <a:r>
              <a:rPr lang="cs-CZ" dirty="0" smtClean="0"/>
              <a:t>Byl by vhodný co nejmenší vstupní úhel pro dané oko </a:t>
            </a:r>
            <a:r>
              <a:rPr lang="en-US" dirty="0" smtClean="0"/>
              <a:t>(</a:t>
            </a:r>
            <a:r>
              <a:rPr lang="en-US" dirty="0" err="1" smtClean="0"/>
              <a:t>pom</a:t>
            </a:r>
            <a:r>
              <a:rPr lang="cs-CZ" dirty="0" err="1" smtClean="0"/>
              <a:t>ěr</a:t>
            </a:r>
            <a:r>
              <a:rPr lang="cs-CZ" dirty="0" smtClean="0"/>
              <a:t> průměru čočky a poloměru omatidia</a:t>
            </a:r>
            <a:r>
              <a:rPr lang="en-US" dirty="0" smtClean="0"/>
              <a:t>)</a:t>
            </a:r>
            <a:r>
              <a:rPr lang="cs-CZ" dirty="0" smtClean="0"/>
              <a:t>:</a:t>
            </a:r>
          </a:p>
          <a:p>
            <a:endParaRPr lang="cs-CZ" dirty="0"/>
          </a:p>
          <a:p>
            <a:endParaRPr lang="cs-CZ" dirty="0" smtClean="0"/>
          </a:p>
          <a:p>
            <a:r>
              <a:rPr lang="cs-CZ" dirty="0" smtClean="0"/>
              <a:t>V úzkých otvorech se bude projevovat difrakce v závislosti na vlnové délce:</a:t>
            </a:r>
          </a:p>
          <a:p>
            <a:endParaRPr lang="cs-CZ" dirty="0"/>
          </a:p>
          <a:p>
            <a:endParaRPr lang="cs-CZ" dirty="0" smtClean="0"/>
          </a:p>
          <a:p>
            <a:r>
              <a:rPr lang="cs-CZ" dirty="0" smtClean="0"/>
              <a:t>Hledáme-li optimum, musíme spočítat extrém:</a:t>
            </a:r>
          </a:p>
          <a:p>
            <a:endParaRPr lang="cs-CZ" dirty="0"/>
          </a:p>
          <a:p>
            <a:endParaRPr lang="cs-CZ" dirty="0" smtClean="0"/>
          </a:p>
          <a:p>
            <a:endParaRPr lang="cs-CZ" dirty="0"/>
          </a:p>
          <a:p>
            <a:endParaRPr lang="cs-CZ" dirty="0" smtClean="0"/>
          </a:p>
          <a:p>
            <a:endParaRPr lang="cs-CZ" dirty="0"/>
          </a:p>
          <a:p>
            <a:endParaRPr lang="cs-CZ" dirty="0" smtClean="0"/>
          </a:p>
          <a:p>
            <a:r>
              <a:rPr lang="cs-CZ" dirty="0"/>
              <a:t>	</a:t>
            </a:r>
            <a:r>
              <a:rPr lang="cs-CZ" dirty="0" smtClean="0"/>
              <a:t>		Pro r=3mm a </a:t>
            </a:r>
            <a:r>
              <a:rPr lang="el-GR" dirty="0" smtClean="0"/>
              <a:t>λ</a:t>
            </a:r>
            <a:r>
              <a:rPr lang="cs-CZ" dirty="0" smtClean="0"/>
              <a:t>=400nm je </a:t>
            </a:r>
            <a:r>
              <a:rPr lang="el-GR" dirty="0" smtClean="0"/>
              <a:t>δ</a:t>
            </a:r>
            <a:r>
              <a:rPr lang="cs-CZ" dirty="0" smtClean="0"/>
              <a:t>=35</a:t>
            </a:r>
            <a:r>
              <a:rPr lang="el-GR" dirty="0" smtClean="0"/>
              <a:t>μ</a:t>
            </a:r>
            <a:r>
              <a:rPr lang="cs-CZ" dirty="0" smtClean="0"/>
              <a:t>m (literatura uvádí 30\			30</a:t>
            </a:r>
            <a:r>
              <a:rPr lang="el-GR" dirty="0" smtClean="0"/>
              <a:t>μ</a:t>
            </a:r>
            <a:r>
              <a:rPr lang="cs-CZ" dirty="0" smtClean="0"/>
              <a:t>m).</a:t>
            </a:r>
          </a:p>
          <a:p>
            <a:endParaRPr lang="cs-CZ" dirty="0" smtClean="0"/>
          </a:p>
          <a:p>
            <a:endParaRPr lang="cs-CZ" dirty="0" smtClean="0"/>
          </a:p>
          <a:p>
            <a:endParaRPr lang="cs-CZ"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4" name="Objekt 3"/>
          <p:cNvGraphicFramePr>
            <a:graphicFrameLocks noChangeAspect="1"/>
          </p:cNvGraphicFramePr>
          <p:nvPr>
            <p:extLst>
              <p:ext uri="{D42A27DB-BD31-4B8C-83A1-F6EECF244321}">
                <p14:modId xmlns:p14="http://schemas.microsoft.com/office/powerpoint/2010/main" val="28387454"/>
              </p:ext>
            </p:extLst>
          </p:nvPr>
        </p:nvGraphicFramePr>
        <p:xfrm>
          <a:off x="2802141" y="2012940"/>
          <a:ext cx="1184628" cy="747227"/>
        </p:xfrm>
        <a:graphic>
          <a:graphicData uri="http://schemas.openxmlformats.org/presentationml/2006/ole">
            <mc:AlternateContent xmlns:mc="http://schemas.openxmlformats.org/markup-compatibility/2006">
              <mc:Choice xmlns:v="urn:schemas-microsoft-com:vml" Requires="v">
                <p:oleObj spid="_x0000_s13555" name="Rovnice" r:id="rId3" imgW="622030" imgH="393529" progId="Equation.3">
                  <p:embed/>
                </p:oleObj>
              </mc:Choice>
              <mc:Fallback>
                <p:oleObj name="Rovnice" r:id="rId3" imgW="622030" imgH="393529"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2141" y="2012940"/>
                        <a:ext cx="1184628" cy="747227"/>
                      </a:xfrm>
                      <a:prstGeom prst="rect">
                        <a:avLst/>
                      </a:prstGeom>
                      <a:noFill/>
                    </p:spPr>
                  </p:pic>
                </p:oleObj>
              </mc:Fallback>
            </mc:AlternateContent>
          </a:graphicData>
        </a:graphic>
      </p:graphicFrame>
      <p:pic>
        <p:nvPicPr>
          <p:cNvPr id="9" name="Picture 2"/>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575555" y="4049143"/>
            <a:ext cx="2304256" cy="272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ovéPole 5"/>
          <p:cNvSpPr txBox="1"/>
          <p:nvPr/>
        </p:nvSpPr>
        <p:spPr>
          <a:xfrm>
            <a:off x="2844521" y="5898456"/>
            <a:ext cx="304892" cy="369332"/>
          </a:xfrm>
          <a:prstGeom prst="rect">
            <a:avLst/>
          </a:prstGeom>
          <a:noFill/>
        </p:spPr>
        <p:txBody>
          <a:bodyPr wrap="none" rtlCol="0">
            <a:spAutoFit/>
          </a:bodyPr>
          <a:lstStyle/>
          <a:p>
            <a:r>
              <a:rPr lang="el-GR" dirty="0" smtClean="0"/>
              <a:t>δ</a:t>
            </a:r>
            <a:endParaRPr lang="cs-CZ" dirty="0"/>
          </a:p>
        </p:txBody>
      </p:sp>
      <p:sp>
        <p:nvSpPr>
          <p:cNvPr id="10" name="TextovéPole 9"/>
          <p:cNvSpPr txBox="1"/>
          <p:nvPr/>
        </p:nvSpPr>
        <p:spPr>
          <a:xfrm>
            <a:off x="2195736" y="5044534"/>
            <a:ext cx="264816" cy="369332"/>
          </a:xfrm>
          <a:prstGeom prst="rect">
            <a:avLst/>
          </a:prstGeom>
          <a:noFill/>
        </p:spPr>
        <p:txBody>
          <a:bodyPr wrap="none" rtlCol="0">
            <a:spAutoFit/>
          </a:bodyPr>
          <a:lstStyle/>
          <a:p>
            <a:r>
              <a:rPr lang="cs-CZ" dirty="0" smtClean="0"/>
              <a:t>r</a:t>
            </a:r>
            <a:endParaRPr lang="cs-CZ" dirty="0"/>
          </a:p>
        </p:txBody>
      </p:sp>
      <p:sp>
        <p:nvSpPr>
          <p:cNvPr id="11"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2" name="Objekt 11"/>
          <p:cNvGraphicFramePr>
            <a:graphicFrameLocks noChangeAspect="1"/>
          </p:cNvGraphicFramePr>
          <p:nvPr>
            <p:extLst>
              <p:ext uri="{D42A27DB-BD31-4B8C-83A1-F6EECF244321}">
                <p14:modId xmlns:p14="http://schemas.microsoft.com/office/powerpoint/2010/main" val="1053218529"/>
              </p:ext>
            </p:extLst>
          </p:nvPr>
        </p:nvGraphicFramePr>
        <p:xfrm>
          <a:off x="2791818" y="3118619"/>
          <a:ext cx="940458" cy="602481"/>
        </p:xfrm>
        <a:graphic>
          <a:graphicData uri="http://schemas.openxmlformats.org/presentationml/2006/ole">
            <mc:AlternateContent xmlns:mc="http://schemas.openxmlformats.org/markup-compatibility/2006">
              <mc:Choice xmlns:v="urn:schemas-microsoft-com:vml" Requires="v">
                <p:oleObj spid="_x0000_s13556" name="Rovnice" r:id="rId6" imgW="609336" imgH="393529" progId="Equation.3">
                  <p:embed/>
                </p:oleObj>
              </mc:Choice>
              <mc:Fallback>
                <p:oleObj name="Rovnice" r:id="rId6" imgW="609336" imgH="393529" progId="Equation.3">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91818" y="3118619"/>
                        <a:ext cx="940458" cy="602481"/>
                      </a:xfrm>
                      <a:prstGeom prst="rect">
                        <a:avLst/>
                      </a:prstGeom>
                      <a:noFill/>
                    </p:spPr>
                  </p:pic>
                </p:oleObj>
              </mc:Fallback>
            </mc:AlternateContent>
          </a:graphicData>
        </a:graphic>
      </p:graphicFrame>
      <p:sp>
        <p:nvSpPr>
          <p:cNvPr id="13"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4" name="Objekt 13"/>
          <p:cNvGraphicFramePr>
            <a:graphicFrameLocks noChangeAspect="1"/>
          </p:cNvGraphicFramePr>
          <p:nvPr>
            <p:extLst>
              <p:ext uri="{D42A27DB-BD31-4B8C-83A1-F6EECF244321}">
                <p14:modId xmlns:p14="http://schemas.microsoft.com/office/powerpoint/2010/main" val="697794985"/>
              </p:ext>
            </p:extLst>
          </p:nvPr>
        </p:nvGraphicFramePr>
        <p:xfrm>
          <a:off x="2965568" y="4077072"/>
          <a:ext cx="2150639" cy="504056"/>
        </p:xfrm>
        <a:graphic>
          <a:graphicData uri="http://schemas.openxmlformats.org/presentationml/2006/ole">
            <mc:AlternateContent xmlns:mc="http://schemas.openxmlformats.org/markup-compatibility/2006">
              <mc:Choice xmlns:v="urn:schemas-microsoft-com:vml" Requires="v">
                <p:oleObj spid="_x0000_s13557" name="Rovnice" r:id="rId8" imgW="1828800" imgH="431800" progId="Equation.3">
                  <p:embed/>
                </p:oleObj>
              </mc:Choice>
              <mc:Fallback>
                <p:oleObj name="Rovnice" r:id="rId8" imgW="1828800" imgH="431800" progId="Equation.3">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65568" y="4077072"/>
                        <a:ext cx="2150639" cy="504056"/>
                      </a:xfrm>
                      <a:prstGeom prst="rect">
                        <a:avLst/>
                      </a:prstGeom>
                      <a:noFill/>
                    </p:spPr>
                  </p:pic>
                </p:oleObj>
              </mc:Fallback>
            </mc:AlternateContent>
          </a:graphicData>
        </a:graphic>
      </p:graphicFrame>
      <p:sp>
        <p:nvSpPr>
          <p:cNvPr id="15" name="Rectangle 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graphicFrame>
        <p:nvGraphicFramePr>
          <p:cNvPr id="16" name="Objekt 15"/>
          <p:cNvGraphicFramePr>
            <a:graphicFrameLocks noChangeAspect="1"/>
          </p:cNvGraphicFramePr>
          <p:nvPr>
            <p:extLst>
              <p:ext uri="{D42A27DB-BD31-4B8C-83A1-F6EECF244321}">
                <p14:modId xmlns:p14="http://schemas.microsoft.com/office/powerpoint/2010/main" val="1908551739"/>
              </p:ext>
            </p:extLst>
          </p:nvPr>
        </p:nvGraphicFramePr>
        <p:xfrm>
          <a:off x="3419871" y="4930234"/>
          <a:ext cx="1289685" cy="483632"/>
        </p:xfrm>
        <a:graphic>
          <a:graphicData uri="http://schemas.openxmlformats.org/presentationml/2006/ole">
            <mc:AlternateContent xmlns:mc="http://schemas.openxmlformats.org/markup-compatibility/2006">
              <mc:Choice xmlns:v="urn:schemas-microsoft-com:vml" Requires="v">
                <p:oleObj spid="_x0000_s13558" name="Rovnice" r:id="rId10" imgW="609600" imgH="228600" progId="Equation.3">
                  <p:embed/>
                </p:oleObj>
              </mc:Choice>
              <mc:Fallback>
                <p:oleObj name="Rovnice" r:id="rId10" imgW="609600" imgH="228600"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19871" y="4930234"/>
                        <a:ext cx="1289685" cy="483632"/>
                      </a:xfrm>
                      <a:prstGeom prst="rect">
                        <a:avLst/>
                      </a:prstGeom>
                      <a:noFill/>
                    </p:spPr>
                  </p:pic>
                </p:oleObj>
              </mc:Fallback>
            </mc:AlternateContent>
          </a:graphicData>
        </a:graphic>
      </p:graphicFrame>
      <p:pic>
        <p:nvPicPr>
          <p:cNvPr id="13322" name="Picture 10" descr="F3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364087" y="3826806"/>
            <a:ext cx="3180687" cy="14023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2442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Včelí oko</a:t>
            </a:r>
            <a:endParaRPr lang="cs-CZ"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74745" y="3827513"/>
            <a:ext cx="2304256" cy="272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bdélník 3"/>
          <p:cNvSpPr/>
          <p:nvPr/>
        </p:nvSpPr>
        <p:spPr>
          <a:xfrm>
            <a:off x="1331640" y="2060848"/>
            <a:ext cx="7277050" cy="923330"/>
          </a:xfrm>
          <a:prstGeom prst="rect">
            <a:avLst/>
          </a:prstGeom>
        </p:spPr>
        <p:txBody>
          <a:bodyPr wrap="square">
            <a:spAutoFit/>
          </a:bodyPr>
          <a:lstStyle/>
          <a:p>
            <a:r>
              <a:rPr lang="cs-CZ" dirty="0"/>
              <a:t>Složené oko a struktura </a:t>
            </a:r>
            <a:r>
              <a:rPr lang="cs-CZ" dirty="0" err="1"/>
              <a:t>ommatidia</a:t>
            </a:r>
            <a:r>
              <a:rPr lang="cs-CZ" dirty="0"/>
              <a:t>, jednoduché buňky složeného oka. </a:t>
            </a:r>
          </a:p>
          <a:p>
            <a:r>
              <a:rPr lang="cs-CZ" dirty="0"/>
              <a:t>1- </a:t>
            </a:r>
            <a:r>
              <a:rPr lang="cs-CZ" dirty="0" err="1"/>
              <a:t>ommatidium</a:t>
            </a:r>
            <a:r>
              <a:rPr lang="cs-CZ" dirty="0"/>
              <a:t>, 2 - rohovka, 3 – čočka, 4 – </a:t>
            </a:r>
            <a:r>
              <a:rPr lang="cs-CZ" dirty="0" err="1"/>
              <a:t>rhabdom</a:t>
            </a:r>
            <a:r>
              <a:rPr lang="cs-CZ" dirty="0"/>
              <a:t>, 5 – sítnicové buňky   přenášející signály do mozku, 6 – buňky s izolačním pigmentem</a:t>
            </a:r>
          </a:p>
        </p:txBody>
      </p:sp>
      <p:sp>
        <p:nvSpPr>
          <p:cNvPr id="5" name="Obdélník 4"/>
          <p:cNvSpPr/>
          <p:nvPr/>
        </p:nvSpPr>
        <p:spPr>
          <a:xfrm>
            <a:off x="539552" y="1196752"/>
            <a:ext cx="7920880" cy="646331"/>
          </a:xfrm>
          <a:prstGeom prst="rect">
            <a:avLst/>
          </a:prstGeom>
        </p:spPr>
        <p:txBody>
          <a:bodyPr wrap="square">
            <a:spAutoFit/>
          </a:bodyPr>
          <a:lstStyle/>
          <a:p>
            <a:r>
              <a:rPr lang="cs-CZ" dirty="0" smtClean="0"/>
              <a:t>Tři jednoduchá očka na temeni hlavy + dvě složená. Jednoduchá očka jsou detektor intenzity světla, složená slouží k vlastnímu vidění.</a:t>
            </a:r>
            <a:endParaRPr lang="cs-CZ" dirty="0"/>
          </a:p>
        </p:txBody>
      </p:sp>
      <p:pic>
        <p:nvPicPr>
          <p:cNvPr id="6" name="Obrázek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6" y="3933056"/>
            <a:ext cx="3096344" cy="2518360"/>
          </a:xfrm>
          <a:prstGeom prst="rect">
            <a:avLst/>
          </a:prstGeom>
        </p:spPr>
      </p:pic>
    </p:spTree>
    <p:extLst>
      <p:ext uri="{BB962C8B-B14F-4D97-AF65-F5344CB8AC3E}">
        <p14:creationId xmlns:p14="http://schemas.microsoft.com/office/powerpoint/2010/main" val="37833929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Včelí oko</a:t>
            </a:r>
            <a:endParaRPr lang="cs-CZ" dirty="0"/>
          </a:p>
        </p:txBody>
      </p:sp>
      <p:sp>
        <p:nvSpPr>
          <p:cNvPr id="3" name="Zástupný symbol pro obsah 2"/>
          <p:cNvSpPr>
            <a:spLocks noGrp="1"/>
          </p:cNvSpPr>
          <p:nvPr>
            <p:ph idx="1"/>
          </p:nvPr>
        </p:nvSpPr>
        <p:spPr/>
        <p:txBody>
          <a:bodyPr/>
          <a:lstStyle/>
          <a:p>
            <a:r>
              <a:rPr lang="cs-CZ" sz="1800" dirty="0" smtClean="0"/>
              <a:t>V jednom omatidiu je vedeno světlo osmi kanály (</a:t>
            </a:r>
            <a:r>
              <a:rPr lang="cs-CZ" sz="1800" dirty="0" err="1" smtClean="0"/>
              <a:t>rhabdom</a:t>
            </a:r>
            <a:r>
              <a:rPr lang="cs-CZ" sz="1800" dirty="0" smtClean="0"/>
              <a:t>) do zrakových buněk.</a:t>
            </a:r>
          </a:p>
          <a:p>
            <a:r>
              <a:rPr lang="cs-CZ" sz="1800" dirty="0" smtClean="0"/>
              <a:t>Kanálky se skládají z </a:t>
            </a:r>
            <a:r>
              <a:rPr lang="cs-CZ" sz="1800" dirty="0" err="1" smtClean="0"/>
              <a:t>mikrokapilár</a:t>
            </a:r>
            <a:r>
              <a:rPr lang="cs-CZ" sz="1800" dirty="0" smtClean="0"/>
              <a:t> (průměr 60 </a:t>
            </a:r>
            <a:r>
              <a:rPr lang="el-GR" sz="1800" dirty="0" smtClean="0"/>
              <a:t>μ</a:t>
            </a:r>
            <a:r>
              <a:rPr lang="cs-CZ" sz="1800" dirty="0" smtClean="0"/>
              <a:t>m), které jsou naplněny kapalinou reagující na osvětlení, uspořádání je napříč kanálku</a:t>
            </a:r>
          </a:p>
          <a:p>
            <a:r>
              <a:rPr lang="cs-CZ" sz="1800" dirty="0" smtClean="0"/>
              <a:t>Dva sousední kanálky mají uspořádání </a:t>
            </a:r>
            <a:r>
              <a:rPr lang="cs-CZ" sz="1800" dirty="0" err="1" smtClean="0"/>
              <a:t>mikrokapilár</a:t>
            </a:r>
            <a:r>
              <a:rPr lang="cs-CZ" sz="1800" dirty="0" smtClean="0"/>
              <a:t> rovnoběžné, dva další kolmé na směr předchozích </a:t>
            </a:r>
            <a:r>
              <a:rPr lang="cs-CZ" sz="1800" dirty="0" err="1" smtClean="0"/>
              <a:t>mikrokapilár</a:t>
            </a:r>
            <a:r>
              <a:rPr lang="cs-CZ" sz="1800" dirty="0" smtClean="0"/>
              <a:t>.</a:t>
            </a:r>
          </a:p>
          <a:p>
            <a:r>
              <a:rPr lang="cs-CZ" sz="1800" dirty="0" smtClean="0"/>
              <a:t>V daném omatidiu při osvětlení polarizovaným světlem, které má směr jedné sady kanálků, vidí 4 kanálky světlo a 4 tmu = základní rozlišení polarizace.</a:t>
            </a:r>
          </a:p>
          <a:p>
            <a:r>
              <a:rPr lang="cs-CZ" sz="1800" dirty="0" smtClean="0"/>
              <a:t>Na jemnějším rozlišení patrně spolupracuje více omatidií.</a:t>
            </a:r>
          </a:p>
          <a:p>
            <a:endParaRPr lang="cs-CZ" sz="18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4077072"/>
            <a:ext cx="5254616" cy="226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4030887"/>
            <a:ext cx="2774533" cy="2453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Přímá spojnice se šipkou 4"/>
          <p:cNvCxnSpPr/>
          <p:nvPr/>
        </p:nvCxnSpPr>
        <p:spPr>
          <a:xfrm>
            <a:off x="3491880" y="5661248"/>
            <a:ext cx="720080" cy="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Ovál 5"/>
          <p:cNvSpPr/>
          <p:nvPr/>
        </p:nvSpPr>
        <p:spPr>
          <a:xfrm>
            <a:off x="3779912" y="5805264"/>
            <a:ext cx="144016" cy="14401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33496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Zástupný symbol pro číslo snímku 4"/>
          <p:cNvSpPr>
            <a:spLocks noGrp="1"/>
          </p:cNvSpPr>
          <p:nvPr>
            <p:ph type="sldNum" sz="quarter" idx="12"/>
          </p:nvPr>
        </p:nvSpPr>
        <p:spPr/>
        <p:txBody>
          <a:bodyPr/>
          <a:lstStyle/>
          <a:p>
            <a:fld id="{E8352E8E-B663-43D3-9C7B-B13C3C3E1BF1}" type="slidenum">
              <a:rPr lang="cs-CZ"/>
              <a:pPr/>
              <a:t>17</a:t>
            </a:fld>
            <a:endParaRPr lang="cs-CZ"/>
          </a:p>
        </p:txBody>
      </p:sp>
      <p:sp>
        <p:nvSpPr>
          <p:cNvPr id="180226" name="Rectangle 2"/>
          <p:cNvSpPr>
            <a:spLocks noGrp="1" noChangeArrowheads="1"/>
          </p:cNvSpPr>
          <p:nvPr>
            <p:ph type="title"/>
          </p:nvPr>
        </p:nvSpPr>
        <p:spPr>
          <a:xfrm>
            <a:off x="379413" y="476250"/>
            <a:ext cx="8367712" cy="914400"/>
          </a:xfrm>
          <a:noFill/>
        </p:spPr>
        <p:txBody>
          <a:bodyPr/>
          <a:lstStyle/>
          <a:p>
            <a:r>
              <a:rPr lang="cs-CZ" sz="4000" dirty="0" smtClean="0">
                <a:latin typeface="Arial Unicode MS" pitchFamily="34" charset="-128"/>
              </a:rPr>
              <a:t>Jak lidé vidí polarizované světlo?- polarizační brýle</a:t>
            </a:r>
            <a:endParaRPr lang="cs-CZ" sz="4000" dirty="0">
              <a:latin typeface="Arial Unicode MS" pitchFamily="34" charset="-128"/>
            </a:endParaRPr>
          </a:p>
        </p:txBody>
      </p:sp>
      <p:sp>
        <p:nvSpPr>
          <p:cNvPr id="180227" name="Line 3"/>
          <p:cNvSpPr>
            <a:spLocks noChangeShapeType="1"/>
          </p:cNvSpPr>
          <p:nvPr/>
        </p:nvSpPr>
        <p:spPr bwMode="auto">
          <a:xfrm>
            <a:off x="3352800" y="2971800"/>
            <a:ext cx="3073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28" name="Rectangle 4" descr="Modrý ubrousek"/>
          <p:cNvSpPr>
            <a:spLocks noChangeArrowheads="1"/>
          </p:cNvSpPr>
          <p:nvPr/>
        </p:nvSpPr>
        <p:spPr bwMode="auto">
          <a:xfrm>
            <a:off x="3340100" y="2984500"/>
            <a:ext cx="3098800" cy="165100"/>
          </a:xfrm>
          <a:prstGeom prst="rect">
            <a:avLst/>
          </a:prstGeom>
          <a:blipFill dpi="0" rotWithShape="0">
            <a:blip r:embed="rId2"/>
            <a:srcRect/>
            <a:tile tx="0" ty="0" sx="100000" sy="100000" flip="none" algn="tl"/>
          </a:blipFill>
          <a:ln w="9525">
            <a:solidFill>
              <a:srgbClr val="CC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29" name="Line 5"/>
          <p:cNvSpPr>
            <a:spLocks noChangeShapeType="1"/>
          </p:cNvSpPr>
          <p:nvPr/>
        </p:nvSpPr>
        <p:spPr bwMode="auto">
          <a:xfrm flipH="1">
            <a:off x="4953000" y="2298700"/>
            <a:ext cx="1625600" cy="660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30" name="Line 6"/>
          <p:cNvSpPr>
            <a:spLocks noChangeShapeType="1"/>
          </p:cNvSpPr>
          <p:nvPr/>
        </p:nvSpPr>
        <p:spPr bwMode="auto">
          <a:xfrm flipH="1" flipV="1">
            <a:off x="3048000" y="2413000"/>
            <a:ext cx="1917700" cy="533400"/>
          </a:xfrm>
          <a:prstGeom prst="line">
            <a:avLst/>
          </a:prstGeom>
          <a:noFill/>
          <a:ln w="2857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31" name="AutoShape 7"/>
          <p:cNvSpPr>
            <a:spLocks noChangeArrowheads="1"/>
          </p:cNvSpPr>
          <p:nvPr/>
        </p:nvSpPr>
        <p:spPr bwMode="auto">
          <a:xfrm>
            <a:off x="6527800" y="2082800"/>
            <a:ext cx="317500" cy="292100"/>
          </a:xfrm>
          <a:prstGeom prst="star16">
            <a:avLst>
              <a:gd name="adj" fmla="val 37500"/>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32" name="Line 8"/>
          <p:cNvSpPr>
            <a:spLocks noChangeShapeType="1"/>
          </p:cNvSpPr>
          <p:nvPr/>
        </p:nvSpPr>
        <p:spPr bwMode="auto">
          <a:xfrm flipH="1" flipV="1">
            <a:off x="5981700" y="2146300"/>
            <a:ext cx="152400" cy="3302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33" name="Line 9"/>
          <p:cNvSpPr>
            <a:spLocks noChangeShapeType="1"/>
          </p:cNvSpPr>
          <p:nvPr/>
        </p:nvSpPr>
        <p:spPr bwMode="auto">
          <a:xfrm flipH="1">
            <a:off x="5905500" y="2476500"/>
            <a:ext cx="228600" cy="2286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34" name="Line 10"/>
          <p:cNvSpPr>
            <a:spLocks noChangeShapeType="1"/>
          </p:cNvSpPr>
          <p:nvPr/>
        </p:nvSpPr>
        <p:spPr bwMode="auto">
          <a:xfrm flipV="1">
            <a:off x="3530600" y="2336800"/>
            <a:ext cx="60325" cy="203200"/>
          </a:xfrm>
          <a:prstGeom prst="line">
            <a:avLst/>
          </a:prstGeom>
          <a:noFill/>
          <a:ln w="952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35" name="Line 11"/>
          <p:cNvSpPr>
            <a:spLocks noChangeShapeType="1"/>
          </p:cNvSpPr>
          <p:nvPr/>
        </p:nvSpPr>
        <p:spPr bwMode="auto">
          <a:xfrm flipH="1">
            <a:off x="3251200" y="2540000"/>
            <a:ext cx="279400" cy="127000"/>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36" name="Line 12"/>
          <p:cNvSpPr>
            <a:spLocks noChangeShapeType="1"/>
          </p:cNvSpPr>
          <p:nvPr/>
        </p:nvSpPr>
        <p:spPr bwMode="auto">
          <a:xfrm flipH="1">
            <a:off x="2951163" y="2227263"/>
            <a:ext cx="125412" cy="4587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37" name="Text Box 13"/>
          <p:cNvSpPr txBox="1">
            <a:spLocks noChangeArrowheads="1"/>
          </p:cNvSpPr>
          <p:nvPr/>
        </p:nvSpPr>
        <p:spPr bwMode="auto">
          <a:xfrm>
            <a:off x="2757488" y="2628900"/>
            <a:ext cx="306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600">
                <a:latin typeface="Symbol" pitchFamily="18" charset="2"/>
              </a:rPr>
              <a:t>s</a:t>
            </a:r>
          </a:p>
        </p:txBody>
      </p:sp>
      <p:sp>
        <p:nvSpPr>
          <p:cNvPr id="180238" name="Line 14"/>
          <p:cNvSpPr>
            <a:spLocks noChangeShapeType="1"/>
          </p:cNvSpPr>
          <p:nvPr/>
        </p:nvSpPr>
        <p:spPr bwMode="auto">
          <a:xfrm flipV="1">
            <a:off x="4978400" y="2019300"/>
            <a:ext cx="0" cy="92710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39" name="Freeform 15"/>
          <p:cNvSpPr>
            <a:spLocks/>
          </p:cNvSpPr>
          <p:nvPr/>
        </p:nvSpPr>
        <p:spPr bwMode="auto">
          <a:xfrm>
            <a:off x="4991100" y="2292350"/>
            <a:ext cx="698500" cy="336550"/>
          </a:xfrm>
          <a:custGeom>
            <a:avLst/>
            <a:gdLst>
              <a:gd name="T0" fmla="*/ 0 w 440"/>
              <a:gd name="T1" fmla="*/ 4 h 212"/>
              <a:gd name="T2" fmla="*/ 96 w 440"/>
              <a:gd name="T3" fmla="*/ 4 h 212"/>
              <a:gd name="T4" fmla="*/ 216 w 440"/>
              <a:gd name="T5" fmla="*/ 20 h 212"/>
              <a:gd name="T6" fmla="*/ 336 w 440"/>
              <a:gd name="T7" fmla="*/ 76 h 212"/>
              <a:gd name="T8" fmla="*/ 400 w 440"/>
              <a:gd name="T9" fmla="*/ 132 h 212"/>
              <a:gd name="T10" fmla="*/ 440 w 440"/>
              <a:gd name="T11" fmla="*/ 212 h 212"/>
            </a:gdLst>
            <a:ahLst/>
            <a:cxnLst>
              <a:cxn ang="0">
                <a:pos x="T0" y="T1"/>
              </a:cxn>
              <a:cxn ang="0">
                <a:pos x="T2" y="T3"/>
              </a:cxn>
              <a:cxn ang="0">
                <a:pos x="T4" y="T5"/>
              </a:cxn>
              <a:cxn ang="0">
                <a:pos x="T6" y="T7"/>
              </a:cxn>
              <a:cxn ang="0">
                <a:pos x="T8" y="T9"/>
              </a:cxn>
              <a:cxn ang="0">
                <a:pos x="T10" y="T11"/>
              </a:cxn>
            </a:cxnLst>
            <a:rect l="0" t="0" r="r" b="b"/>
            <a:pathLst>
              <a:path w="440" h="212">
                <a:moveTo>
                  <a:pt x="0" y="4"/>
                </a:moveTo>
                <a:cubicBezTo>
                  <a:pt x="29" y="0"/>
                  <a:pt x="60" y="1"/>
                  <a:pt x="96" y="4"/>
                </a:cubicBezTo>
                <a:cubicBezTo>
                  <a:pt x="132" y="7"/>
                  <a:pt x="176" y="8"/>
                  <a:pt x="216" y="20"/>
                </a:cubicBezTo>
                <a:cubicBezTo>
                  <a:pt x="256" y="32"/>
                  <a:pt x="305" y="57"/>
                  <a:pt x="336" y="76"/>
                </a:cubicBezTo>
                <a:cubicBezTo>
                  <a:pt x="367" y="95"/>
                  <a:pt x="383" y="109"/>
                  <a:pt x="400" y="132"/>
                </a:cubicBezTo>
                <a:cubicBezTo>
                  <a:pt x="417" y="155"/>
                  <a:pt x="432" y="195"/>
                  <a:pt x="440" y="212"/>
                </a:cubicBezTo>
              </a:path>
            </a:pathLst>
          </a:custGeom>
          <a:noFill/>
          <a:ln w="9525">
            <a:solidFill>
              <a:schemeClr val="tx1"/>
            </a:solidFill>
            <a:round/>
            <a:headEn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40" name="Text Box 16"/>
          <p:cNvSpPr txBox="1">
            <a:spLocks noChangeArrowheads="1"/>
          </p:cNvSpPr>
          <p:nvPr/>
        </p:nvSpPr>
        <p:spPr bwMode="auto">
          <a:xfrm>
            <a:off x="5089525" y="2343150"/>
            <a:ext cx="3825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cs-CZ" sz="1600">
                <a:latin typeface="Symbol" pitchFamily="18" charset="2"/>
              </a:rPr>
              <a:t>a</a:t>
            </a:r>
          </a:p>
        </p:txBody>
      </p:sp>
      <p:sp>
        <p:nvSpPr>
          <p:cNvPr id="180241" name="Rectangle 17"/>
          <p:cNvSpPr>
            <a:spLocks noChangeArrowheads="1"/>
          </p:cNvSpPr>
          <p:nvPr/>
        </p:nvSpPr>
        <p:spPr bwMode="auto">
          <a:xfrm>
            <a:off x="920750" y="2095500"/>
            <a:ext cx="1181100" cy="952500"/>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cs-CZ" sz="1600">
              <a:latin typeface="Symbol" pitchFamily="18" charset="2"/>
            </a:endParaRPr>
          </a:p>
        </p:txBody>
      </p:sp>
      <p:sp>
        <p:nvSpPr>
          <p:cNvPr id="180242" name="Text Box 18"/>
          <p:cNvSpPr txBox="1">
            <a:spLocks noChangeArrowheads="1"/>
          </p:cNvSpPr>
          <p:nvPr/>
        </p:nvSpPr>
        <p:spPr bwMode="auto">
          <a:xfrm>
            <a:off x="974725" y="2571750"/>
            <a:ext cx="306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600">
                <a:latin typeface="Symbol" pitchFamily="18" charset="2"/>
              </a:rPr>
              <a:t>s</a:t>
            </a:r>
          </a:p>
        </p:txBody>
      </p:sp>
      <p:sp>
        <p:nvSpPr>
          <p:cNvPr id="180243" name="Line 19"/>
          <p:cNvSpPr>
            <a:spLocks noChangeShapeType="1"/>
          </p:cNvSpPr>
          <p:nvPr/>
        </p:nvSpPr>
        <p:spPr bwMode="auto">
          <a:xfrm>
            <a:off x="1562100" y="1854200"/>
            <a:ext cx="0" cy="1231900"/>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44" name="Line 20"/>
          <p:cNvSpPr>
            <a:spLocks noChangeShapeType="1"/>
          </p:cNvSpPr>
          <p:nvPr/>
        </p:nvSpPr>
        <p:spPr bwMode="auto">
          <a:xfrm>
            <a:off x="1562100" y="2578100"/>
            <a:ext cx="457200" cy="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45" name="Line 21"/>
          <p:cNvSpPr>
            <a:spLocks noChangeShapeType="1"/>
          </p:cNvSpPr>
          <p:nvPr/>
        </p:nvSpPr>
        <p:spPr bwMode="auto">
          <a:xfrm flipV="1">
            <a:off x="1562100" y="2324100"/>
            <a:ext cx="0" cy="241300"/>
          </a:xfrm>
          <a:prstGeom prst="line">
            <a:avLst/>
          </a:prstGeom>
          <a:noFill/>
          <a:ln w="28575">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46" name="Oval 22"/>
          <p:cNvSpPr>
            <a:spLocks noChangeArrowheads="1"/>
          </p:cNvSpPr>
          <p:nvPr/>
        </p:nvSpPr>
        <p:spPr bwMode="auto">
          <a:xfrm>
            <a:off x="3846513" y="3651250"/>
            <a:ext cx="749300" cy="431800"/>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47" name="Oval 23"/>
          <p:cNvSpPr>
            <a:spLocks noChangeArrowheads="1"/>
          </p:cNvSpPr>
          <p:nvPr/>
        </p:nvSpPr>
        <p:spPr bwMode="auto">
          <a:xfrm>
            <a:off x="4786313" y="3638550"/>
            <a:ext cx="749300" cy="431800"/>
          </a:xfrm>
          <a:prstGeom prst="ellipse">
            <a:avLst/>
          </a:prstGeom>
          <a:solidFill>
            <a:schemeClr val="folHlink"/>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48" name="Freeform 24"/>
          <p:cNvSpPr>
            <a:spLocks/>
          </p:cNvSpPr>
          <p:nvPr/>
        </p:nvSpPr>
        <p:spPr bwMode="auto">
          <a:xfrm>
            <a:off x="4591050" y="3802063"/>
            <a:ext cx="195263" cy="60325"/>
          </a:xfrm>
          <a:custGeom>
            <a:avLst/>
            <a:gdLst>
              <a:gd name="T0" fmla="*/ 0 w 123"/>
              <a:gd name="T1" fmla="*/ 38 h 38"/>
              <a:gd name="T2" fmla="*/ 66 w 123"/>
              <a:gd name="T3" fmla="*/ 2 h 38"/>
              <a:gd name="T4" fmla="*/ 123 w 123"/>
              <a:gd name="T5" fmla="*/ 25 h 38"/>
            </a:gdLst>
            <a:ahLst/>
            <a:cxnLst>
              <a:cxn ang="0">
                <a:pos x="T0" y="T1"/>
              </a:cxn>
              <a:cxn ang="0">
                <a:pos x="T2" y="T3"/>
              </a:cxn>
              <a:cxn ang="0">
                <a:pos x="T4" y="T5"/>
              </a:cxn>
            </a:cxnLst>
            <a:rect l="0" t="0" r="r" b="b"/>
            <a:pathLst>
              <a:path w="123" h="38">
                <a:moveTo>
                  <a:pt x="0" y="38"/>
                </a:moveTo>
                <a:cubicBezTo>
                  <a:pt x="11" y="32"/>
                  <a:pt x="46" y="4"/>
                  <a:pt x="66" y="2"/>
                </a:cubicBezTo>
                <a:cubicBezTo>
                  <a:pt x="86" y="0"/>
                  <a:pt x="111" y="20"/>
                  <a:pt x="123" y="25"/>
                </a:cubicBezTo>
              </a:path>
            </a:pathLst>
          </a:custGeom>
          <a:noFill/>
          <a:ln w="571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49" name="Line 25"/>
          <p:cNvSpPr>
            <a:spLocks noChangeShapeType="1"/>
          </p:cNvSpPr>
          <p:nvPr/>
        </p:nvSpPr>
        <p:spPr bwMode="auto">
          <a:xfrm>
            <a:off x="5172075" y="3335338"/>
            <a:ext cx="0" cy="885825"/>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50" name="Freeform 26"/>
          <p:cNvSpPr>
            <a:spLocks/>
          </p:cNvSpPr>
          <p:nvPr/>
        </p:nvSpPr>
        <p:spPr bwMode="auto">
          <a:xfrm>
            <a:off x="5535613" y="3322638"/>
            <a:ext cx="419100" cy="531812"/>
          </a:xfrm>
          <a:custGeom>
            <a:avLst/>
            <a:gdLst>
              <a:gd name="T0" fmla="*/ 0 w 264"/>
              <a:gd name="T1" fmla="*/ 335 h 335"/>
              <a:gd name="T2" fmla="*/ 176 w 264"/>
              <a:gd name="T3" fmla="*/ 39 h 335"/>
              <a:gd name="T4" fmla="*/ 264 w 264"/>
              <a:gd name="T5" fmla="*/ 103 h 335"/>
            </a:gdLst>
            <a:ahLst/>
            <a:cxnLst>
              <a:cxn ang="0">
                <a:pos x="T0" y="T1"/>
              </a:cxn>
              <a:cxn ang="0">
                <a:pos x="T2" y="T3"/>
              </a:cxn>
              <a:cxn ang="0">
                <a:pos x="T4" y="T5"/>
              </a:cxn>
            </a:cxnLst>
            <a:rect l="0" t="0" r="r" b="b"/>
            <a:pathLst>
              <a:path w="264" h="335">
                <a:moveTo>
                  <a:pt x="0" y="335"/>
                </a:moveTo>
                <a:cubicBezTo>
                  <a:pt x="66" y="206"/>
                  <a:pt x="132" y="78"/>
                  <a:pt x="176" y="39"/>
                </a:cubicBezTo>
                <a:cubicBezTo>
                  <a:pt x="220" y="0"/>
                  <a:pt x="249" y="92"/>
                  <a:pt x="264" y="103"/>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51" name="Freeform 27"/>
          <p:cNvSpPr>
            <a:spLocks/>
          </p:cNvSpPr>
          <p:nvPr/>
        </p:nvSpPr>
        <p:spPr bwMode="auto">
          <a:xfrm>
            <a:off x="3833813" y="3217863"/>
            <a:ext cx="495300" cy="661987"/>
          </a:xfrm>
          <a:custGeom>
            <a:avLst/>
            <a:gdLst>
              <a:gd name="T0" fmla="*/ 0 w 312"/>
              <a:gd name="T1" fmla="*/ 417 h 417"/>
              <a:gd name="T2" fmla="*/ 136 w 312"/>
              <a:gd name="T3" fmla="*/ 65 h 417"/>
              <a:gd name="T4" fmla="*/ 232 w 312"/>
              <a:gd name="T5" fmla="*/ 25 h 417"/>
              <a:gd name="T6" fmla="*/ 312 w 312"/>
              <a:gd name="T7" fmla="*/ 97 h 417"/>
            </a:gdLst>
            <a:ahLst/>
            <a:cxnLst>
              <a:cxn ang="0">
                <a:pos x="T0" y="T1"/>
              </a:cxn>
              <a:cxn ang="0">
                <a:pos x="T2" y="T3"/>
              </a:cxn>
              <a:cxn ang="0">
                <a:pos x="T4" y="T5"/>
              </a:cxn>
              <a:cxn ang="0">
                <a:pos x="T6" y="T7"/>
              </a:cxn>
            </a:cxnLst>
            <a:rect l="0" t="0" r="r" b="b"/>
            <a:pathLst>
              <a:path w="312" h="417">
                <a:moveTo>
                  <a:pt x="0" y="417"/>
                </a:moveTo>
                <a:cubicBezTo>
                  <a:pt x="48" y="273"/>
                  <a:pt x="97" y="130"/>
                  <a:pt x="136" y="65"/>
                </a:cubicBezTo>
                <a:cubicBezTo>
                  <a:pt x="175" y="0"/>
                  <a:pt x="203" y="20"/>
                  <a:pt x="232" y="25"/>
                </a:cubicBezTo>
                <a:cubicBezTo>
                  <a:pt x="261" y="30"/>
                  <a:pt x="295" y="82"/>
                  <a:pt x="312" y="97"/>
                </a:cubicBezTo>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52" name="Text Box 28"/>
          <p:cNvSpPr txBox="1">
            <a:spLocks noChangeArrowheads="1"/>
          </p:cNvSpPr>
          <p:nvPr/>
        </p:nvSpPr>
        <p:spPr bwMode="auto">
          <a:xfrm>
            <a:off x="1635125" y="2538413"/>
            <a:ext cx="373063"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600" b="1">
                <a:solidFill>
                  <a:srgbClr val="33CCCC"/>
                </a:solidFill>
                <a:latin typeface="Times New Roman" pitchFamily="18" charset="0"/>
              </a:rPr>
              <a:t>E</a:t>
            </a:r>
            <a:r>
              <a:rPr lang="cs-CZ" sz="1700" b="1" baseline="-25000">
                <a:solidFill>
                  <a:srgbClr val="33CCCC"/>
                </a:solidFill>
                <a:latin typeface="Times New Roman" pitchFamily="18" charset="0"/>
              </a:rPr>
              <a:t>s</a:t>
            </a:r>
            <a:endParaRPr lang="cs-CZ" sz="1600" b="1">
              <a:solidFill>
                <a:srgbClr val="33CCCC"/>
              </a:solidFill>
              <a:latin typeface="Times New Roman" pitchFamily="18" charset="0"/>
            </a:endParaRPr>
          </a:p>
        </p:txBody>
      </p:sp>
      <p:sp>
        <p:nvSpPr>
          <p:cNvPr id="180253" name="Text Box 29"/>
          <p:cNvSpPr txBox="1">
            <a:spLocks noChangeArrowheads="1"/>
          </p:cNvSpPr>
          <p:nvPr/>
        </p:nvSpPr>
        <p:spPr bwMode="auto">
          <a:xfrm>
            <a:off x="1165225" y="2271713"/>
            <a:ext cx="396875" cy="35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cs-CZ" sz="1600" b="1">
                <a:solidFill>
                  <a:srgbClr val="FF00FF"/>
                </a:solidFill>
                <a:latin typeface="Times New Roman" pitchFamily="18" charset="0"/>
              </a:rPr>
              <a:t>E</a:t>
            </a:r>
            <a:r>
              <a:rPr lang="cs-CZ" sz="1700" b="1" baseline="-25000">
                <a:solidFill>
                  <a:srgbClr val="FF00FF"/>
                </a:solidFill>
                <a:latin typeface="Times New Roman" pitchFamily="18" charset="0"/>
              </a:rPr>
              <a:t>p</a:t>
            </a:r>
            <a:endParaRPr lang="cs-CZ" sz="1600" b="1">
              <a:solidFill>
                <a:srgbClr val="FF00FF"/>
              </a:solidFill>
              <a:latin typeface="Times New Roman" pitchFamily="18" charset="0"/>
            </a:endParaRPr>
          </a:p>
        </p:txBody>
      </p:sp>
      <p:sp>
        <p:nvSpPr>
          <p:cNvPr id="180254" name="Text Box 30"/>
          <p:cNvSpPr txBox="1">
            <a:spLocks noChangeArrowheads="1"/>
          </p:cNvSpPr>
          <p:nvPr/>
        </p:nvSpPr>
        <p:spPr bwMode="auto">
          <a:xfrm>
            <a:off x="6229350" y="3386138"/>
            <a:ext cx="26035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cs-CZ" sz="1400">
                <a:solidFill>
                  <a:srgbClr val="FF00FF"/>
                </a:solidFill>
                <a:latin typeface="Times New Roman" pitchFamily="18" charset="0"/>
              </a:rPr>
              <a:t>směry propustnosti brýlových skel – pouze p polarizace </a:t>
            </a:r>
          </a:p>
        </p:txBody>
      </p:sp>
      <p:sp>
        <p:nvSpPr>
          <p:cNvPr id="180255" name="Line 31"/>
          <p:cNvSpPr>
            <a:spLocks noChangeShapeType="1"/>
          </p:cNvSpPr>
          <p:nvPr/>
        </p:nvSpPr>
        <p:spPr bwMode="auto">
          <a:xfrm>
            <a:off x="4219575" y="3398838"/>
            <a:ext cx="0" cy="885825"/>
          </a:xfrm>
          <a:prstGeom prst="line">
            <a:avLst/>
          </a:prstGeom>
          <a:noFill/>
          <a:ln w="9525">
            <a:solidFill>
              <a:srgbClr val="FF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80256" name="Text Box 32"/>
          <p:cNvSpPr txBox="1">
            <a:spLocks noChangeArrowheads="1"/>
          </p:cNvSpPr>
          <p:nvPr/>
        </p:nvSpPr>
        <p:spPr bwMode="auto">
          <a:xfrm>
            <a:off x="5953125" y="2538413"/>
            <a:ext cx="3730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600" b="1">
                <a:solidFill>
                  <a:schemeClr val="accent2"/>
                </a:solidFill>
                <a:latin typeface="Times New Roman" pitchFamily="18" charset="0"/>
              </a:rPr>
              <a:t>E</a:t>
            </a:r>
            <a:r>
              <a:rPr lang="cs-CZ" sz="1700" b="1" baseline="-25000">
                <a:solidFill>
                  <a:schemeClr val="accent2"/>
                </a:solidFill>
                <a:latin typeface="Times New Roman" pitchFamily="18" charset="0"/>
              </a:rPr>
              <a:t>s</a:t>
            </a:r>
          </a:p>
        </p:txBody>
      </p:sp>
      <p:sp>
        <p:nvSpPr>
          <p:cNvPr id="180257" name="Text Box 33"/>
          <p:cNvSpPr txBox="1">
            <a:spLocks noChangeArrowheads="1"/>
          </p:cNvSpPr>
          <p:nvPr/>
        </p:nvSpPr>
        <p:spPr bwMode="auto">
          <a:xfrm>
            <a:off x="5962650" y="1860550"/>
            <a:ext cx="3968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r>
              <a:rPr lang="cs-CZ" sz="1600" b="1">
                <a:solidFill>
                  <a:srgbClr val="FF00FF"/>
                </a:solidFill>
                <a:latin typeface="Times New Roman" pitchFamily="18" charset="0"/>
              </a:rPr>
              <a:t>E</a:t>
            </a:r>
            <a:r>
              <a:rPr lang="cs-CZ" sz="1700" b="1" baseline="-25000">
                <a:solidFill>
                  <a:srgbClr val="FF00FF"/>
                </a:solidFill>
                <a:latin typeface="Times New Roman" pitchFamily="18" charset="0"/>
              </a:rPr>
              <a:t>p</a:t>
            </a:r>
          </a:p>
        </p:txBody>
      </p:sp>
      <p:sp>
        <p:nvSpPr>
          <p:cNvPr id="180258" name="Text Box 34"/>
          <p:cNvSpPr txBox="1">
            <a:spLocks noChangeArrowheads="1"/>
          </p:cNvSpPr>
          <p:nvPr/>
        </p:nvSpPr>
        <p:spPr bwMode="auto">
          <a:xfrm>
            <a:off x="574675" y="3276600"/>
            <a:ext cx="221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1800">
                <a:latin typeface="Times New Roman" pitchFamily="18" charset="0"/>
              </a:rPr>
              <a:t>průmět roviny dopadu</a:t>
            </a:r>
          </a:p>
          <a:p>
            <a:r>
              <a:rPr lang="cs-CZ" sz="1800">
                <a:latin typeface="Times New Roman" pitchFamily="18" charset="0"/>
              </a:rPr>
              <a:t>do roviny </a:t>
            </a:r>
            <a:r>
              <a:rPr lang="cs-CZ" sz="1800">
                <a:latin typeface="Symbol" pitchFamily="18" charset="2"/>
              </a:rPr>
              <a:t>s</a:t>
            </a:r>
            <a:endParaRPr lang="cs-CZ" sz="1800">
              <a:latin typeface="Times New Roman" pitchFamily="18" charset="0"/>
            </a:endParaRPr>
          </a:p>
        </p:txBody>
      </p:sp>
      <p:sp>
        <p:nvSpPr>
          <p:cNvPr id="180259" name="Text Box 35"/>
          <p:cNvSpPr txBox="1">
            <a:spLocks noChangeArrowheads="1"/>
          </p:cNvSpPr>
          <p:nvPr/>
        </p:nvSpPr>
        <p:spPr bwMode="auto">
          <a:xfrm>
            <a:off x="377825" y="4367213"/>
            <a:ext cx="8245475" cy="650875"/>
          </a:xfrm>
          <a:prstGeom prst="rect">
            <a:avLst/>
          </a:prstGeom>
          <a:solidFill>
            <a:srgbClr val="C9CCFF"/>
          </a:solidFill>
          <a:ln w="9525">
            <a:solidFill>
              <a:srgbClr val="858B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sz="1800" b="1"/>
              <a:t>Polarizační brýle by měly snížit intenzitu odražených slunečních paprsků</a:t>
            </a:r>
          </a:p>
          <a:p>
            <a:pPr algn="l"/>
            <a:r>
              <a:rPr lang="cs-CZ" sz="1800" b="1"/>
              <a:t>od povrchu vody nebo sněhu nebo jiných přibližně vodorovných povrchů.</a:t>
            </a:r>
          </a:p>
        </p:txBody>
      </p:sp>
      <p:sp>
        <p:nvSpPr>
          <p:cNvPr id="180260" name="Line 36"/>
          <p:cNvSpPr>
            <a:spLocks noChangeShapeType="1"/>
          </p:cNvSpPr>
          <p:nvPr/>
        </p:nvSpPr>
        <p:spPr bwMode="auto">
          <a:xfrm flipH="1">
            <a:off x="1066800" y="3086100"/>
            <a:ext cx="419100" cy="266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0261" name="Text Box 37"/>
          <p:cNvSpPr txBox="1">
            <a:spLocks noChangeArrowheads="1"/>
          </p:cNvSpPr>
          <p:nvPr/>
        </p:nvSpPr>
        <p:spPr bwMode="auto">
          <a:xfrm>
            <a:off x="5199063" y="3287713"/>
            <a:ext cx="29686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1600">
                <a:latin typeface="Arial Unicode MS" pitchFamily="34" charset="-128"/>
              </a:rPr>
              <a:t>p</a:t>
            </a:r>
            <a:endParaRPr lang="cs-CZ" sz="1600">
              <a:latin typeface="Arial Unicode MS" pitchFamily="34" charset="-128"/>
            </a:endParaRPr>
          </a:p>
        </p:txBody>
      </p:sp>
      <p:sp>
        <p:nvSpPr>
          <p:cNvPr id="180262" name="Line 38"/>
          <p:cNvSpPr>
            <a:spLocks noChangeShapeType="1"/>
          </p:cNvSpPr>
          <p:nvPr/>
        </p:nvSpPr>
        <p:spPr bwMode="auto">
          <a:xfrm flipV="1">
            <a:off x="4211638" y="3671888"/>
            <a:ext cx="0" cy="346075"/>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0263" name="Line 39"/>
          <p:cNvSpPr>
            <a:spLocks noChangeShapeType="1"/>
          </p:cNvSpPr>
          <p:nvPr/>
        </p:nvSpPr>
        <p:spPr bwMode="auto">
          <a:xfrm flipV="1">
            <a:off x="5175250" y="3678238"/>
            <a:ext cx="0" cy="346075"/>
          </a:xfrm>
          <a:prstGeom prst="line">
            <a:avLst/>
          </a:prstGeom>
          <a:noFill/>
          <a:ln w="38100">
            <a:solidFill>
              <a:srgbClr val="FF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0264" name="Text Box 40"/>
          <p:cNvSpPr txBox="1">
            <a:spLocks noChangeArrowheads="1"/>
          </p:cNvSpPr>
          <p:nvPr/>
        </p:nvSpPr>
        <p:spPr bwMode="auto">
          <a:xfrm>
            <a:off x="2540000" y="1598613"/>
            <a:ext cx="254317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sz="1600" b="1">
                <a:solidFill>
                  <a:srgbClr val="33CCCC"/>
                </a:solidFill>
              </a:rPr>
              <a:t>E</a:t>
            </a:r>
            <a:r>
              <a:rPr lang="cs-CZ" sz="1600" b="1" baseline="-25000">
                <a:solidFill>
                  <a:srgbClr val="33CCCC"/>
                </a:solidFill>
              </a:rPr>
              <a:t>s</a:t>
            </a:r>
            <a:r>
              <a:rPr lang="cs-CZ" sz="1600">
                <a:solidFill>
                  <a:srgbClr val="33CCCC"/>
                </a:solidFill>
              </a:rPr>
              <a:t> </a:t>
            </a:r>
            <a:r>
              <a:rPr lang="cs-CZ" sz="1600"/>
              <a:t>nevymizí ani při odrazu</a:t>
            </a:r>
          </a:p>
          <a:p>
            <a:pPr algn="l"/>
            <a:r>
              <a:rPr lang="cs-CZ" sz="1600"/>
              <a:t>pod Brewsterovým úhlem</a:t>
            </a:r>
          </a:p>
        </p:txBody>
      </p:sp>
      <p:sp>
        <p:nvSpPr>
          <p:cNvPr id="180265" name="Line 41"/>
          <p:cNvSpPr>
            <a:spLocks noChangeShapeType="1"/>
          </p:cNvSpPr>
          <p:nvPr/>
        </p:nvSpPr>
        <p:spPr bwMode="auto">
          <a:xfrm flipV="1">
            <a:off x="1565275" y="2271713"/>
            <a:ext cx="568325" cy="5969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0266" name="Line 42"/>
          <p:cNvSpPr>
            <a:spLocks noChangeShapeType="1"/>
          </p:cNvSpPr>
          <p:nvPr/>
        </p:nvSpPr>
        <p:spPr bwMode="auto">
          <a:xfrm>
            <a:off x="1690688" y="2312988"/>
            <a:ext cx="360362" cy="622300"/>
          </a:xfrm>
          <a:prstGeom prst="line">
            <a:avLst/>
          </a:prstGeom>
          <a:noFill/>
          <a:ln w="381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80267" name="Text Box 43"/>
          <p:cNvSpPr txBox="1">
            <a:spLocks noChangeArrowheads="1"/>
          </p:cNvSpPr>
          <p:nvPr/>
        </p:nvSpPr>
        <p:spPr bwMode="auto">
          <a:xfrm>
            <a:off x="393700" y="5159375"/>
            <a:ext cx="7089775" cy="336550"/>
          </a:xfrm>
          <a:prstGeom prst="rect">
            <a:avLst/>
          </a:prstGeom>
          <a:solidFill>
            <a:srgbClr val="BEFE8E"/>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sz="1600"/>
              <a:t>Kdy je světlo odražené od hladiny Brněnské přehrady lineárně polarizované?</a:t>
            </a:r>
          </a:p>
        </p:txBody>
      </p:sp>
      <p:sp>
        <p:nvSpPr>
          <p:cNvPr id="180268" name="Text Box 44"/>
          <p:cNvSpPr txBox="1">
            <a:spLocks noChangeArrowheads="1"/>
          </p:cNvSpPr>
          <p:nvPr/>
        </p:nvSpPr>
        <p:spPr bwMode="auto">
          <a:xfrm>
            <a:off x="373063" y="5662613"/>
            <a:ext cx="8455025" cy="793750"/>
          </a:xfrm>
          <a:prstGeom prst="rect">
            <a:avLst/>
          </a:prstGeom>
          <a:solidFill>
            <a:srgbClr val="C1FFD4"/>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cs-CZ" sz="1600"/>
              <a:t>Index lomu vody je 4/3, vzduchu 1, tedy tg</a:t>
            </a:r>
            <a:r>
              <a:rPr lang="el-GR" sz="1600">
                <a:cs typeface="Arial" charset="0"/>
              </a:rPr>
              <a:t>α</a:t>
            </a:r>
            <a:r>
              <a:rPr lang="cs-CZ" sz="1600">
                <a:cs typeface="Arial" charset="0"/>
              </a:rPr>
              <a:t>=4/3, </a:t>
            </a:r>
            <a:r>
              <a:rPr lang="el-GR" sz="1600">
                <a:cs typeface="Arial" charset="0"/>
              </a:rPr>
              <a:t>α</a:t>
            </a:r>
            <a:r>
              <a:rPr lang="cs-CZ" sz="1600">
                <a:cs typeface="Arial" charset="0"/>
              </a:rPr>
              <a:t>=</a:t>
            </a:r>
            <a:r>
              <a:rPr lang="en-US" sz="1600">
                <a:cs typeface="Arial" charset="0"/>
              </a:rPr>
              <a:t>53°</a:t>
            </a:r>
            <a:r>
              <a:rPr lang="en-US" sz="1600"/>
              <a:t>7’49’’.</a:t>
            </a:r>
            <a:r>
              <a:rPr lang="en-US" sz="1800"/>
              <a:t> Slunce je tedy ve v</a:t>
            </a:r>
            <a:r>
              <a:rPr lang="cs-CZ" sz="1800"/>
              <a:t>ýšce </a:t>
            </a:r>
            <a:r>
              <a:rPr lang="cs-CZ" sz="1600">
                <a:cs typeface="Arial" charset="0"/>
              </a:rPr>
              <a:t>36</a:t>
            </a:r>
            <a:r>
              <a:rPr lang="en-US" sz="1600">
                <a:cs typeface="Arial" charset="0"/>
              </a:rPr>
              <a:t>°</a:t>
            </a:r>
            <a:r>
              <a:rPr lang="cs-CZ" sz="1600"/>
              <a:t>52</a:t>
            </a:r>
            <a:r>
              <a:rPr lang="en-US" sz="1600"/>
              <a:t>’</a:t>
            </a:r>
            <a:r>
              <a:rPr lang="cs-CZ" sz="1600"/>
              <a:t>11</a:t>
            </a:r>
            <a:r>
              <a:rPr lang="en-US" sz="1600"/>
              <a:t>’’</a:t>
            </a:r>
            <a:r>
              <a:rPr lang="cs-CZ" sz="1600"/>
              <a:t> nad obzorem. </a:t>
            </a:r>
            <a:r>
              <a:rPr lang="cs-CZ" sz="1200"/>
              <a:t>Podle astronomických tabulek dojde k jevu nejdříve 10.3. v poledne, nejpozději</a:t>
            </a:r>
            <a:r>
              <a:rPr lang="cs-CZ" sz="1200">
                <a:cs typeface="Arial" charset="0"/>
              </a:rPr>
              <a:t> 4.10. v poledne, v tomto období se denní hodina mění, například 30.6. jev nastane krátce před 8.00 a před 16,00.</a:t>
            </a:r>
            <a:endParaRPr lang="el-GR" sz="1200">
              <a:cs typeface="Arial" charset="0"/>
            </a:endParaRPr>
          </a:p>
        </p:txBody>
      </p:sp>
    </p:spTree>
    <p:extLst>
      <p:ext uri="{BB962C8B-B14F-4D97-AF65-F5344CB8AC3E}">
        <p14:creationId xmlns:p14="http://schemas.microsoft.com/office/powerpoint/2010/main" val="23232706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Poznáte polarizaci tohoto světla?</a:t>
            </a:r>
            <a:endParaRPr lang="cs-CZ" dirty="0"/>
          </a:p>
        </p:txBody>
      </p:sp>
      <p:sp>
        <p:nvSpPr>
          <p:cNvPr id="3" name="Zástupný symbol pro obsah 2"/>
          <p:cNvSpPr>
            <a:spLocks noGrp="1"/>
          </p:cNvSpPr>
          <p:nvPr>
            <p:ph idx="1"/>
          </p:nvPr>
        </p:nvSpPr>
        <p:spPr/>
        <p:txBody>
          <a:bodyPr/>
          <a:lstStyle/>
          <a:p>
            <a:r>
              <a:rPr lang="cs-CZ" dirty="0" smtClean="0"/>
              <a:t>Díváte-li se na obraz vytvořený tímto projektorem, není polarizovaný. Použijte LCD </a:t>
            </a:r>
            <a:r>
              <a:rPr lang="cs-CZ" dirty="0" err="1" smtClean="0"/>
              <a:t>displey</a:t>
            </a:r>
            <a:r>
              <a:rPr lang="cs-CZ" dirty="0" smtClean="0"/>
              <a:t> (notebook, mobil).</a:t>
            </a:r>
            <a:endParaRPr lang="cs-CZ" dirty="0"/>
          </a:p>
        </p:txBody>
      </p:sp>
    </p:spTree>
    <p:extLst>
      <p:ext uri="{BB962C8B-B14F-4D97-AF65-F5344CB8AC3E}">
        <p14:creationId xmlns:p14="http://schemas.microsoft.com/office/powerpoint/2010/main" val="368336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Odbočka – princip barevného vidění</a:t>
            </a:r>
            <a:endParaRPr lang="cs-CZ" dirty="0"/>
          </a:p>
        </p:txBody>
      </p:sp>
      <p:pic>
        <p:nvPicPr>
          <p:cNvPr id="6" name="Zástupný symbol pro obsah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900" y="1760061"/>
            <a:ext cx="6934200" cy="4206240"/>
          </a:xfrm>
        </p:spPr>
      </p:pic>
    </p:spTree>
    <p:extLst>
      <p:ext uri="{BB962C8B-B14F-4D97-AF65-F5344CB8AC3E}">
        <p14:creationId xmlns:p14="http://schemas.microsoft.com/office/powerpoint/2010/main" val="1641530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r>
              <a:rPr lang="cs-CZ" dirty="0" smtClean="0"/>
              <a:t>Polarizované světlo jako takové</a:t>
            </a:r>
          </a:p>
          <a:p>
            <a:r>
              <a:rPr lang="cs-CZ" dirty="0" smtClean="0"/>
              <a:t>Rozdíl mezi lineární a kruhovou polarizací</a:t>
            </a:r>
          </a:p>
          <a:p>
            <a:r>
              <a:rPr lang="cs-CZ" dirty="0" smtClean="0"/>
              <a:t>Odbočka – princip barevného vidění</a:t>
            </a:r>
          </a:p>
          <a:p>
            <a:r>
              <a:rPr lang="cs-CZ" dirty="0" err="1" smtClean="0"/>
              <a:t>Haidingerův</a:t>
            </a:r>
            <a:r>
              <a:rPr lang="cs-CZ" dirty="0" smtClean="0"/>
              <a:t> snop</a:t>
            </a:r>
          </a:p>
          <a:p>
            <a:r>
              <a:rPr lang="cs-CZ" dirty="0" smtClean="0"/>
              <a:t>Užití pro orientaci polarizace monitoru a oblohy –rozptyl</a:t>
            </a:r>
          </a:p>
          <a:p>
            <a:r>
              <a:rPr lang="cs-CZ" dirty="0" smtClean="0"/>
              <a:t>A co včely?</a:t>
            </a:r>
          </a:p>
          <a:p>
            <a:r>
              <a:rPr lang="cs-CZ" dirty="0" smtClean="0"/>
              <a:t>Dvojlom a </a:t>
            </a:r>
            <a:r>
              <a:rPr lang="cs-CZ" dirty="0" err="1" smtClean="0"/>
              <a:t>GDx</a:t>
            </a:r>
            <a:endParaRPr lang="cs-CZ" dirty="0"/>
          </a:p>
        </p:txBody>
      </p:sp>
    </p:spTree>
    <p:extLst>
      <p:ext uri="{BB962C8B-B14F-4D97-AF65-F5344CB8AC3E}">
        <p14:creationId xmlns:p14="http://schemas.microsoft.com/office/powerpoint/2010/main" val="1314651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Odbočka – princip barevného vidění</a:t>
            </a:r>
            <a:endParaRPr lang="cs-CZ" dirty="0"/>
          </a:p>
        </p:txBody>
      </p:sp>
      <p:sp>
        <p:nvSpPr>
          <p:cNvPr id="3" name="Zástupný symbol pro obsah 2"/>
          <p:cNvSpPr>
            <a:spLocks noGrp="1"/>
          </p:cNvSpPr>
          <p:nvPr>
            <p:ph idx="1"/>
          </p:nvPr>
        </p:nvSpPr>
        <p:spPr/>
        <p:txBody>
          <a:bodyPr/>
          <a:lstStyle/>
          <a:p>
            <a:r>
              <a:rPr lang="cs-CZ" dirty="0" smtClean="0"/>
              <a:t>3 druhy čípků – vnímání červené, zelené a modré barvy, umístění hlavně ve žluté skvrně</a:t>
            </a:r>
            <a:endParaRPr lang="cs-CZ" dirty="0"/>
          </a:p>
        </p:txBody>
      </p:sp>
      <p:sp>
        <p:nvSpPr>
          <p:cNvPr id="56" name="Text Box 30"/>
          <p:cNvSpPr txBox="1">
            <a:spLocks noChangeArrowheads="1"/>
          </p:cNvSpPr>
          <p:nvPr/>
        </p:nvSpPr>
        <p:spPr bwMode="auto">
          <a:xfrm>
            <a:off x="4602062" y="3060249"/>
            <a:ext cx="146187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cs-CZ" sz="1600" dirty="0" smtClean="0">
                <a:latin typeface="Arial Unicode MS" pitchFamily="34" charset="-128"/>
              </a:rPr>
              <a:t>k zrakovému nervu</a:t>
            </a:r>
            <a:endParaRPr lang="cs-CZ" sz="1600" dirty="0">
              <a:latin typeface="Arial Unicode MS" pitchFamily="34" charset="-128"/>
            </a:endParaRPr>
          </a:p>
        </p:txBody>
      </p:sp>
      <p:grpSp>
        <p:nvGrpSpPr>
          <p:cNvPr id="76" name="Skupina 75"/>
          <p:cNvGrpSpPr/>
          <p:nvPr/>
        </p:nvGrpSpPr>
        <p:grpSpPr>
          <a:xfrm>
            <a:off x="644899" y="3809359"/>
            <a:ext cx="3338512" cy="2273300"/>
            <a:chOff x="471488" y="4079875"/>
            <a:chExt cx="3338512" cy="2273300"/>
          </a:xfrm>
        </p:grpSpPr>
        <p:sp>
          <p:nvSpPr>
            <p:cNvPr id="57" name="Text Box 3"/>
            <p:cNvSpPr txBox="1">
              <a:spLocks noChangeArrowheads="1"/>
            </p:cNvSpPr>
            <p:nvPr/>
          </p:nvSpPr>
          <p:spPr bwMode="auto">
            <a:xfrm>
              <a:off x="563563" y="4079875"/>
              <a:ext cx="2362200" cy="581025"/>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600"/>
                <a:t>Spektrální citlivost </a:t>
              </a:r>
            </a:p>
            <a:p>
              <a:pPr algn="l" eaLnBrk="0" hangingPunct="0"/>
              <a:r>
                <a:rPr lang="cs-CZ" sz="1600"/>
                <a:t>jednotlivých druhů čípků</a:t>
              </a:r>
            </a:p>
          </p:txBody>
        </p:sp>
        <p:sp>
          <p:nvSpPr>
            <p:cNvPr id="58" name="Line 30"/>
            <p:cNvSpPr>
              <a:spLocks noChangeShapeType="1"/>
            </p:cNvSpPr>
            <p:nvPr/>
          </p:nvSpPr>
          <p:spPr bwMode="auto">
            <a:xfrm>
              <a:off x="550863" y="4768850"/>
              <a:ext cx="0" cy="1295400"/>
            </a:xfrm>
            <a:prstGeom prst="line">
              <a:avLst/>
            </a:prstGeom>
            <a:noFill/>
            <a:ln w="9525">
              <a:solidFill>
                <a:schemeClr val="tx1"/>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59" name="Line 31"/>
            <p:cNvSpPr>
              <a:spLocks noChangeShapeType="1"/>
            </p:cNvSpPr>
            <p:nvPr/>
          </p:nvSpPr>
          <p:spPr bwMode="auto">
            <a:xfrm>
              <a:off x="550863" y="5988050"/>
              <a:ext cx="2763837" cy="14288"/>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0" name="Line 32"/>
            <p:cNvSpPr>
              <a:spLocks noChangeShapeType="1"/>
            </p:cNvSpPr>
            <p:nvPr/>
          </p:nvSpPr>
          <p:spPr bwMode="auto">
            <a:xfrm>
              <a:off x="1014413" y="5988050"/>
              <a:ext cx="0" cy="5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1" name="Line 33"/>
            <p:cNvSpPr>
              <a:spLocks noChangeShapeType="1"/>
            </p:cNvSpPr>
            <p:nvPr/>
          </p:nvSpPr>
          <p:spPr bwMode="auto">
            <a:xfrm>
              <a:off x="1389063" y="5980113"/>
              <a:ext cx="0" cy="52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2" name="Line 34"/>
            <p:cNvSpPr>
              <a:spLocks noChangeShapeType="1"/>
            </p:cNvSpPr>
            <p:nvPr/>
          </p:nvSpPr>
          <p:spPr bwMode="auto">
            <a:xfrm>
              <a:off x="1770063" y="5980113"/>
              <a:ext cx="0" cy="52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3" name="Line 35"/>
            <p:cNvSpPr>
              <a:spLocks noChangeShapeType="1"/>
            </p:cNvSpPr>
            <p:nvPr/>
          </p:nvSpPr>
          <p:spPr bwMode="auto">
            <a:xfrm>
              <a:off x="2151063" y="5995988"/>
              <a:ext cx="0" cy="52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4" name="Line 36"/>
            <p:cNvSpPr>
              <a:spLocks noChangeShapeType="1"/>
            </p:cNvSpPr>
            <p:nvPr/>
          </p:nvSpPr>
          <p:spPr bwMode="auto">
            <a:xfrm>
              <a:off x="633413" y="5988050"/>
              <a:ext cx="0" cy="5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5" name="Line 37"/>
            <p:cNvSpPr>
              <a:spLocks noChangeShapeType="1"/>
            </p:cNvSpPr>
            <p:nvPr/>
          </p:nvSpPr>
          <p:spPr bwMode="auto">
            <a:xfrm>
              <a:off x="2522538" y="6003925"/>
              <a:ext cx="0" cy="5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6" name="Line 38"/>
            <p:cNvSpPr>
              <a:spLocks noChangeShapeType="1"/>
            </p:cNvSpPr>
            <p:nvPr/>
          </p:nvSpPr>
          <p:spPr bwMode="auto">
            <a:xfrm>
              <a:off x="2903538" y="5994400"/>
              <a:ext cx="0" cy="523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67" name="Text Box 39"/>
            <p:cNvSpPr txBox="1">
              <a:spLocks noChangeArrowheads="1"/>
            </p:cNvSpPr>
            <p:nvPr/>
          </p:nvSpPr>
          <p:spPr bwMode="auto">
            <a:xfrm>
              <a:off x="471488" y="6086475"/>
              <a:ext cx="393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000"/>
                <a:t>400</a:t>
              </a:r>
              <a:endParaRPr lang="cs-CZ" sz="1200"/>
            </a:p>
          </p:txBody>
        </p:sp>
        <p:sp>
          <p:nvSpPr>
            <p:cNvPr id="68" name="Text Box 40"/>
            <p:cNvSpPr txBox="1">
              <a:spLocks noChangeArrowheads="1"/>
            </p:cNvSpPr>
            <p:nvPr/>
          </p:nvSpPr>
          <p:spPr bwMode="auto">
            <a:xfrm>
              <a:off x="1179513" y="6086475"/>
              <a:ext cx="393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000"/>
                <a:t>500</a:t>
              </a:r>
            </a:p>
          </p:txBody>
        </p:sp>
        <p:sp>
          <p:nvSpPr>
            <p:cNvPr id="69" name="Text Box 41"/>
            <p:cNvSpPr txBox="1">
              <a:spLocks noChangeArrowheads="1"/>
            </p:cNvSpPr>
            <p:nvPr/>
          </p:nvSpPr>
          <p:spPr bwMode="auto">
            <a:xfrm>
              <a:off x="1935163" y="6070600"/>
              <a:ext cx="393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000"/>
                <a:t>600</a:t>
              </a:r>
            </a:p>
          </p:txBody>
        </p:sp>
        <p:sp>
          <p:nvSpPr>
            <p:cNvPr id="70" name="Text Box 42"/>
            <p:cNvSpPr txBox="1">
              <a:spLocks noChangeArrowheads="1"/>
            </p:cNvSpPr>
            <p:nvPr/>
          </p:nvSpPr>
          <p:spPr bwMode="auto">
            <a:xfrm>
              <a:off x="2741613" y="6062663"/>
              <a:ext cx="393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000"/>
                <a:t>700</a:t>
              </a:r>
            </a:p>
          </p:txBody>
        </p:sp>
        <p:sp>
          <p:nvSpPr>
            <p:cNvPr id="71" name="Text Box 43"/>
            <p:cNvSpPr txBox="1">
              <a:spLocks noChangeArrowheads="1"/>
            </p:cNvSpPr>
            <p:nvPr/>
          </p:nvSpPr>
          <p:spPr bwMode="auto">
            <a:xfrm>
              <a:off x="3116263" y="6078538"/>
              <a:ext cx="2682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200">
                  <a:latin typeface="Symbol" pitchFamily="18" charset="2"/>
                </a:rPr>
                <a:t>l</a:t>
              </a:r>
            </a:p>
          </p:txBody>
        </p:sp>
        <p:sp>
          <p:nvSpPr>
            <p:cNvPr id="72" name="Text Box 44"/>
            <p:cNvSpPr txBox="1">
              <a:spLocks noChangeArrowheads="1"/>
            </p:cNvSpPr>
            <p:nvPr/>
          </p:nvSpPr>
          <p:spPr bwMode="auto">
            <a:xfrm>
              <a:off x="3328988" y="6056313"/>
              <a:ext cx="481012"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en-US" sz="1200"/>
                <a:t>[nm]</a:t>
              </a:r>
              <a:endParaRPr lang="cs-CZ" sz="1200"/>
            </a:p>
          </p:txBody>
        </p:sp>
        <p:sp>
          <p:nvSpPr>
            <p:cNvPr id="73" name="Freeform 45"/>
            <p:cNvSpPr>
              <a:spLocks/>
            </p:cNvSpPr>
            <p:nvPr/>
          </p:nvSpPr>
          <p:spPr bwMode="auto">
            <a:xfrm>
              <a:off x="585788" y="4951413"/>
              <a:ext cx="1114425" cy="1036637"/>
            </a:xfrm>
            <a:custGeom>
              <a:avLst/>
              <a:gdLst>
                <a:gd name="T0" fmla="*/ 0 w 701"/>
                <a:gd name="T1" fmla="*/ 644 h 653"/>
                <a:gd name="T2" fmla="*/ 77 w 701"/>
                <a:gd name="T3" fmla="*/ 576 h 653"/>
                <a:gd name="T4" fmla="*/ 154 w 701"/>
                <a:gd name="T5" fmla="*/ 394 h 653"/>
                <a:gd name="T6" fmla="*/ 216 w 701"/>
                <a:gd name="T7" fmla="*/ 197 h 653"/>
                <a:gd name="T8" fmla="*/ 278 w 701"/>
                <a:gd name="T9" fmla="*/ 29 h 653"/>
                <a:gd name="T10" fmla="*/ 370 w 701"/>
                <a:gd name="T11" fmla="*/ 24 h 653"/>
                <a:gd name="T12" fmla="*/ 432 w 701"/>
                <a:gd name="T13" fmla="*/ 173 h 653"/>
                <a:gd name="T14" fmla="*/ 485 w 701"/>
                <a:gd name="T15" fmla="*/ 360 h 653"/>
                <a:gd name="T16" fmla="*/ 528 w 701"/>
                <a:gd name="T17" fmla="*/ 504 h 653"/>
                <a:gd name="T18" fmla="*/ 610 w 701"/>
                <a:gd name="T19" fmla="*/ 620 h 653"/>
                <a:gd name="T20" fmla="*/ 701 w 701"/>
                <a:gd name="T21" fmla="*/ 653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01" h="653">
                  <a:moveTo>
                    <a:pt x="0" y="644"/>
                  </a:moveTo>
                  <a:cubicBezTo>
                    <a:pt x="25" y="630"/>
                    <a:pt x="51" y="618"/>
                    <a:pt x="77" y="576"/>
                  </a:cubicBezTo>
                  <a:cubicBezTo>
                    <a:pt x="103" y="534"/>
                    <a:pt x="131" y="457"/>
                    <a:pt x="154" y="394"/>
                  </a:cubicBezTo>
                  <a:cubicBezTo>
                    <a:pt x="177" y="331"/>
                    <a:pt x="195" y="258"/>
                    <a:pt x="216" y="197"/>
                  </a:cubicBezTo>
                  <a:cubicBezTo>
                    <a:pt x="237" y="136"/>
                    <a:pt x="252" y="58"/>
                    <a:pt x="278" y="29"/>
                  </a:cubicBezTo>
                  <a:cubicBezTo>
                    <a:pt x="304" y="0"/>
                    <a:pt x="344" y="0"/>
                    <a:pt x="370" y="24"/>
                  </a:cubicBezTo>
                  <a:cubicBezTo>
                    <a:pt x="396" y="48"/>
                    <a:pt x="413" y="117"/>
                    <a:pt x="432" y="173"/>
                  </a:cubicBezTo>
                  <a:cubicBezTo>
                    <a:pt x="451" y="229"/>
                    <a:pt x="469" y="305"/>
                    <a:pt x="485" y="360"/>
                  </a:cubicBezTo>
                  <a:cubicBezTo>
                    <a:pt x="501" y="415"/>
                    <a:pt x="507" y="461"/>
                    <a:pt x="528" y="504"/>
                  </a:cubicBezTo>
                  <a:cubicBezTo>
                    <a:pt x="549" y="547"/>
                    <a:pt x="581" y="595"/>
                    <a:pt x="610" y="620"/>
                  </a:cubicBezTo>
                  <a:cubicBezTo>
                    <a:pt x="639" y="645"/>
                    <a:pt x="682" y="648"/>
                    <a:pt x="701" y="653"/>
                  </a:cubicBezTo>
                </a:path>
              </a:pathLst>
            </a:custGeom>
            <a:noFill/>
            <a:ln w="28575">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4" name="Freeform 46"/>
            <p:cNvSpPr>
              <a:spLocks/>
            </p:cNvSpPr>
            <p:nvPr/>
          </p:nvSpPr>
          <p:spPr bwMode="auto">
            <a:xfrm>
              <a:off x="989013" y="5343525"/>
              <a:ext cx="1701800" cy="644525"/>
            </a:xfrm>
            <a:custGeom>
              <a:avLst/>
              <a:gdLst>
                <a:gd name="T0" fmla="*/ 0 w 1071"/>
                <a:gd name="T1" fmla="*/ 401 h 406"/>
                <a:gd name="T2" fmla="*/ 130 w 1071"/>
                <a:gd name="T3" fmla="*/ 377 h 406"/>
                <a:gd name="T4" fmla="*/ 226 w 1071"/>
                <a:gd name="T5" fmla="*/ 301 h 406"/>
                <a:gd name="T6" fmla="*/ 284 w 1071"/>
                <a:gd name="T7" fmla="*/ 195 h 406"/>
                <a:gd name="T8" fmla="*/ 332 w 1071"/>
                <a:gd name="T9" fmla="*/ 99 h 406"/>
                <a:gd name="T10" fmla="*/ 408 w 1071"/>
                <a:gd name="T11" fmla="*/ 17 h 406"/>
                <a:gd name="T12" fmla="*/ 500 w 1071"/>
                <a:gd name="T13" fmla="*/ 8 h 406"/>
                <a:gd name="T14" fmla="*/ 572 w 1071"/>
                <a:gd name="T15" fmla="*/ 65 h 406"/>
                <a:gd name="T16" fmla="*/ 653 w 1071"/>
                <a:gd name="T17" fmla="*/ 181 h 406"/>
                <a:gd name="T18" fmla="*/ 730 w 1071"/>
                <a:gd name="T19" fmla="*/ 281 h 406"/>
                <a:gd name="T20" fmla="*/ 792 w 1071"/>
                <a:gd name="T21" fmla="*/ 339 h 406"/>
                <a:gd name="T22" fmla="*/ 884 w 1071"/>
                <a:gd name="T23" fmla="*/ 382 h 406"/>
                <a:gd name="T24" fmla="*/ 980 w 1071"/>
                <a:gd name="T25" fmla="*/ 397 h 406"/>
                <a:gd name="T26" fmla="*/ 1071 w 1071"/>
                <a:gd name="T2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71" h="406">
                  <a:moveTo>
                    <a:pt x="0" y="401"/>
                  </a:moveTo>
                  <a:cubicBezTo>
                    <a:pt x="46" y="396"/>
                    <a:pt x="92" y="394"/>
                    <a:pt x="130" y="377"/>
                  </a:cubicBezTo>
                  <a:cubicBezTo>
                    <a:pt x="168" y="360"/>
                    <a:pt x="200" y="331"/>
                    <a:pt x="226" y="301"/>
                  </a:cubicBezTo>
                  <a:cubicBezTo>
                    <a:pt x="252" y="271"/>
                    <a:pt x="266" y="229"/>
                    <a:pt x="284" y="195"/>
                  </a:cubicBezTo>
                  <a:cubicBezTo>
                    <a:pt x="302" y="161"/>
                    <a:pt x="311" y="129"/>
                    <a:pt x="332" y="99"/>
                  </a:cubicBezTo>
                  <a:cubicBezTo>
                    <a:pt x="353" y="69"/>
                    <a:pt x="380" y="32"/>
                    <a:pt x="408" y="17"/>
                  </a:cubicBezTo>
                  <a:cubicBezTo>
                    <a:pt x="436" y="2"/>
                    <a:pt x="473" y="0"/>
                    <a:pt x="500" y="8"/>
                  </a:cubicBezTo>
                  <a:cubicBezTo>
                    <a:pt x="527" y="16"/>
                    <a:pt x="547" y="36"/>
                    <a:pt x="572" y="65"/>
                  </a:cubicBezTo>
                  <a:cubicBezTo>
                    <a:pt x="597" y="94"/>
                    <a:pt x="627" y="145"/>
                    <a:pt x="653" y="181"/>
                  </a:cubicBezTo>
                  <a:cubicBezTo>
                    <a:pt x="679" y="217"/>
                    <a:pt x="707" y="255"/>
                    <a:pt x="730" y="281"/>
                  </a:cubicBezTo>
                  <a:cubicBezTo>
                    <a:pt x="753" y="307"/>
                    <a:pt x="766" y="322"/>
                    <a:pt x="792" y="339"/>
                  </a:cubicBezTo>
                  <a:cubicBezTo>
                    <a:pt x="818" y="356"/>
                    <a:pt x="853" y="372"/>
                    <a:pt x="884" y="382"/>
                  </a:cubicBezTo>
                  <a:cubicBezTo>
                    <a:pt x="915" y="392"/>
                    <a:pt x="949" y="393"/>
                    <a:pt x="980" y="397"/>
                  </a:cubicBezTo>
                  <a:cubicBezTo>
                    <a:pt x="1011" y="401"/>
                    <a:pt x="1041" y="403"/>
                    <a:pt x="1071" y="406"/>
                  </a:cubicBezTo>
                </a:path>
              </a:pathLst>
            </a:custGeom>
            <a:noFill/>
            <a:ln w="28575">
              <a:solidFill>
                <a:srgbClr val="00FF00"/>
              </a:solidFill>
              <a:round/>
              <a:headEnd/>
              <a:tailEnd/>
            </a:ln>
            <a:effectLst/>
            <a:extLst>
              <a:ext uri="{909E8E84-426E-40DD-AFC4-6F175D3DCCD1}">
                <a14:hiddenFill xmlns:a14="http://schemas.microsoft.com/office/drawing/2010/main">
                  <a:solidFill>
                    <a:srgbClr val="5BA56E"/>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5" name="Freeform 47"/>
            <p:cNvSpPr>
              <a:spLocks/>
            </p:cNvSpPr>
            <p:nvPr/>
          </p:nvSpPr>
          <p:spPr bwMode="auto">
            <a:xfrm>
              <a:off x="577850" y="5275263"/>
              <a:ext cx="2408238" cy="714375"/>
            </a:xfrm>
            <a:custGeom>
              <a:avLst/>
              <a:gdLst>
                <a:gd name="T0" fmla="*/ 0 w 1517"/>
                <a:gd name="T1" fmla="*/ 444 h 450"/>
                <a:gd name="T2" fmla="*/ 77 w 1517"/>
                <a:gd name="T3" fmla="*/ 425 h 450"/>
                <a:gd name="T4" fmla="*/ 183 w 1517"/>
                <a:gd name="T5" fmla="*/ 368 h 450"/>
                <a:gd name="T6" fmla="*/ 264 w 1517"/>
                <a:gd name="T7" fmla="*/ 320 h 450"/>
                <a:gd name="T8" fmla="*/ 336 w 1517"/>
                <a:gd name="T9" fmla="*/ 315 h 450"/>
                <a:gd name="T10" fmla="*/ 423 w 1517"/>
                <a:gd name="T11" fmla="*/ 363 h 450"/>
                <a:gd name="T12" fmla="*/ 471 w 1517"/>
                <a:gd name="T13" fmla="*/ 411 h 450"/>
                <a:gd name="T14" fmla="*/ 528 w 1517"/>
                <a:gd name="T15" fmla="*/ 444 h 450"/>
                <a:gd name="T16" fmla="*/ 600 w 1517"/>
                <a:gd name="T17" fmla="*/ 444 h 450"/>
                <a:gd name="T18" fmla="*/ 687 w 1517"/>
                <a:gd name="T19" fmla="*/ 406 h 450"/>
                <a:gd name="T20" fmla="*/ 754 w 1517"/>
                <a:gd name="T21" fmla="*/ 324 h 450"/>
                <a:gd name="T22" fmla="*/ 797 w 1517"/>
                <a:gd name="T23" fmla="*/ 228 h 450"/>
                <a:gd name="T24" fmla="*/ 850 w 1517"/>
                <a:gd name="T25" fmla="*/ 118 h 450"/>
                <a:gd name="T26" fmla="*/ 907 w 1517"/>
                <a:gd name="T27" fmla="*/ 36 h 450"/>
                <a:gd name="T28" fmla="*/ 979 w 1517"/>
                <a:gd name="T29" fmla="*/ 3 h 450"/>
                <a:gd name="T30" fmla="*/ 1071 w 1517"/>
                <a:gd name="T31" fmla="*/ 51 h 450"/>
                <a:gd name="T32" fmla="*/ 1147 w 1517"/>
                <a:gd name="T33" fmla="*/ 142 h 450"/>
                <a:gd name="T34" fmla="*/ 1215 w 1517"/>
                <a:gd name="T35" fmla="*/ 238 h 450"/>
                <a:gd name="T36" fmla="*/ 1282 w 1517"/>
                <a:gd name="T37" fmla="*/ 320 h 450"/>
                <a:gd name="T38" fmla="*/ 1354 w 1517"/>
                <a:gd name="T39" fmla="*/ 382 h 450"/>
                <a:gd name="T40" fmla="*/ 1445 w 1517"/>
                <a:gd name="T41" fmla="*/ 425 h 450"/>
                <a:gd name="T42" fmla="*/ 1517 w 1517"/>
                <a:gd name="T43" fmla="*/ 44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17" h="450">
                  <a:moveTo>
                    <a:pt x="0" y="444"/>
                  </a:moveTo>
                  <a:cubicBezTo>
                    <a:pt x="13" y="441"/>
                    <a:pt x="47" y="438"/>
                    <a:pt x="77" y="425"/>
                  </a:cubicBezTo>
                  <a:cubicBezTo>
                    <a:pt x="107" y="412"/>
                    <a:pt x="152" y="385"/>
                    <a:pt x="183" y="368"/>
                  </a:cubicBezTo>
                  <a:cubicBezTo>
                    <a:pt x="214" y="351"/>
                    <a:pt x="239" y="329"/>
                    <a:pt x="264" y="320"/>
                  </a:cubicBezTo>
                  <a:cubicBezTo>
                    <a:pt x="289" y="311"/>
                    <a:pt x="309" y="308"/>
                    <a:pt x="336" y="315"/>
                  </a:cubicBezTo>
                  <a:cubicBezTo>
                    <a:pt x="363" y="322"/>
                    <a:pt x="401" y="347"/>
                    <a:pt x="423" y="363"/>
                  </a:cubicBezTo>
                  <a:cubicBezTo>
                    <a:pt x="445" y="379"/>
                    <a:pt x="454" y="398"/>
                    <a:pt x="471" y="411"/>
                  </a:cubicBezTo>
                  <a:cubicBezTo>
                    <a:pt x="488" y="424"/>
                    <a:pt x="507" y="439"/>
                    <a:pt x="528" y="444"/>
                  </a:cubicBezTo>
                  <a:cubicBezTo>
                    <a:pt x="549" y="449"/>
                    <a:pt x="574" y="450"/>
                    <a:pt x="600" y="444"/>
                  </a:cubicBezTo>
                  <a:cubicBezTo>
                    <a:pt x="626" y="438"/>
                    <a:pt x="661" y="426"/>
                    <a:pt x="687" y="406"/>
                  </a:cubicBezTo>
                  <a:cubicBezTo>
                    <a:pt x="713" y="386"/>
                    <a:pt x="736" y="354"/>
                    <a:pt x="754" y="324"/>
                  </a:cubicBezTo>
                  <a:cubicBezTo>
                    <a:pt x="772" y="294"/>
                    <a:pt x="781" y="262"/>
                    <a:pt x="797" y="228"/>
                  </a:cubicBezTo>
                  <a:cubicBezTo>
                    <a:pt x="813" y="194"/>
                    <a:pt x="832" y="150"/>
                    <a:pt x="850" y="118"/>
                  </a:cubicBezTo>
                  <a:cubicBezTo>
                    <a:pt x="868" y="86"/>
                    <a:pt x="886" y="55"/>
                    <a:pt x="907" y="36"/>
                  </a:cubicBezTo>
                  <a:cubicBezTo>
                    <a:pt x="928" y="17"/>
                    <a:pt x="952" y="0"/>
                    <a:pt x="979" y="3"/>
                  </a:cubicBezTo>
                  <a:cubicBezTo>
                    <a:pt x="1006" y="6"/>
                    <a:pt x="1043" y="28"/>
                    <a:pt x="1071" y="51"/>
                  </a:cubicBezTo>
                  <a:cubicBezTo>
                    <a:pt x="1099" y="74"/>
                    <a:pt x="1123" y="111"/>
                    <a:pt x="1147" y="142"/>
                  </a:cubicBezTo>
                  <a:cubicBezTo>
                    <a:pt x="1171" y="173"/>
                    <a:pt x="1193" y="208"/>
                    <a:pt x="1215" y="238"/>
                  </a:cubicBezTo>
                  <a:cubicBezTo>
                    <a:pt x="1237" y="268"/>
                    <a:pt x="1259" y="296"/>
                    <a:pt x="1282" y="320"/>
                  </a:cubicBezTo>
                  <a:cubicBezTo>
                    <a:pt x="1305" y="344"/>
                    <a:pt x="1327" y="364"/>
                    <a:pt x="1354" y="382"/>
                  </a:cubicBezTo>
                  <a:cubicBezTo>
                    <a:pt x="1381" y="400"/>
                    <a:pt x="1418" y="415"/>
                    <a:pt x="1445" y="425"/>
                  </a:cubicBezTo>
                  <a:cubicBezTo>
                    <a:pt x="1472" y="435"/>
                    <a:pt x="1494" y="438"/>
                    <a:pt x="1517" y="440"/>
                  </a:cubicBezTo>
                </a:path>
              </a:pathLst>
            </a:cu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grpSp>
      <p:pic>
        <p:nvPicPr>
          <p:cNvPr id="105" name="Obrázek 10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84568" y="2532063"/>
            <a:ext cx="2381250" cy="3895725"/>
          </a:xfrm>
          <a:prstGeom prst="rect">
            <a:avLst/>
          </a:prstGeom>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777" y="2527670"/>
            <a:ext cx="5088423" cy="3829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29239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Odbočka – princip barevného vidění</a:t>
            </a:r>
            <a:endParaRPr lang="cs-CZ" dirty="0"/>
          </a:p>
        </p:txBody>
      </p:sp>
      <p:sp>
        <p:nvSpPr>
          <p:cNvPr id="3" name="Zástupný symbol pro obsah 2"/>
          <p:cNvSpPr>
            <a:spLocks noGrp="1"/>
          </p:cNvSpPr>
          <p:nvPr>
            <p:ph idx="1"/>
          </p:nvPr>
        </p:nvSpPr>
        <p:spPr/>
        <p:txBody>
          <a:bodyPr/>
          <a:lstStyle/>
          <a:p>
            <a:r>
              <a:rPr lang="cs-CZ" dirty="0" smtClean="0"/>
              <a:t>Barevný trojúhelník (krychle)</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167148"/>
            <a:ext cx="4694664" cy="4570455"/>
          </a:xfrm>
          <a:prstGeom prst="rect">
            <a:avLst/>
          </a:prstGeom>
        </p:spPr>
      </p:pic>
      <p:grpSp>
        <p:nvGrpSpPr>
          <p:cNvPr id="5" name="Skupina 4"/>
          <p:cNvGrpSpPr/>
          <p:nvPr/>
        </p:nvGrpSpPr>
        <p:grpSpPr>
          <a:xfrm>
            <a:off x="4237459" y="2797866"/>
            <a:ext cx="4438997" cy="3367438"/>
            <a:chOff x="5815013" y="4117975"/>
            <a:chExt cx="3136900" cy="2379663"/>
          </a:xfrm>
        </p:grpSpPr>
        <p:sp>
          <p:nvSpPr>
            <p:cNvPr id="6" name="Line 6"/>
            <p:cNvSpPr>
              <a:spLocks noChangeShapeType="1"/>
            </p:cNvSpPr>
            <p:nvPr/>
          </p:nvSpPr>
          <p:spPr bwMode="auto">
            <a:xfrm flipV="1">
              <a:off x="7334250" y="4278313"/>
              <a:ext cx="0" cy="1279525"/>
            </a:xfrm>
            <a:prstGeom prst="line">
              <a:avLst/>
            </a:prstGeom>
            <a:noFill/>
            <a:ln w="190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7" name="Line 7"/>
            <p:cNvSpPr>
              <a:spLocks noChangeShapeType="1"/>
            </p:cNvSpPr>
            <p:nvPr/>
          </p:nvSpPr>
          <p:spPr bwMode="auto">
            <a:xfrm flipH="1">
              <a:off x="6191250" y="5527675"/>
              <a:ext cx="1143000" cy="660400"/>
            </a:xfrm>
            <a:prstGeom prst="line">
              <a:avLst/>
            </a:prstGeom>
            <a:noFill/>
            <a:ln w="19050">
              <a:solidFill>
                <a:srgbClr val="000BE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8" name="Line 8"/>
            <p:cNvSpPr>
              <a:spLocks noChangeShapeType="1"/>
            </p:cNvSpPr>
            <p:nvPr/>
          </p:nvSpPr>
          <p:spPr bwMode="auto">
            <a:xfrm>
              <a:off x="7319963" y="5527675"/>
              <a:ext cx="1127125" cy="623888"/>
            </a:xfrm>
            <a:prstGeom prst="line">
              <a:avLst/>
            </a:prstGeom>
            <a:noFill/>
            <a:ln w="9525">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9" name="Line 10"/>
            <p:cNvSpPr>
              <a:spLocks noChangeShapeType="1"/>
            </p:cNvSpPr>
            <p:nvPr/>
          </p:nvSpPr>
          <p:spPr bwMode="auto">
            <a:xfrm>
              <a:off x="7334250" y="4613275"/>
              <a:ext cx="863600" cy="1411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0" name="Line 11"/>
            <p:cNvSpPr>
              <a:spLocks noChangeShapeType="1"/>
            </p:cNvSpPr>
            <p:nvPr/>
          </p:nvSpPr>
          <p:spPr bwMode="auto">
            <a:xfrm>
              <a:off x="6481763" y="6030913"/>
              <a:ext cx="1720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1" name="Line 12"/>
            <p:cNvSpPr>
              <a:spLocks noChangeShapeType="1"/>
            </p:cNvSpPr>
            <p:nvPr/>
          </p:nvSpPr>
          <p:spPr bwMode="auto">
            <a:xfrm flipH="1" flipV="1">
              <a:off x="7189788" y="5176838"/>
              <a:ext cx="136525" cy="3587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2" name="Line 13"/>
            <p:cNvSpPr>
              <a:spLocks noChangeShapeType="1"/>
            </p:cNvSpPr>
            <p:nvPr/>
          </p:nvSpPr>
          <p:spPr bwMode="auto">
            <a:xfrm>
              <a:off x="7199313" y="5192713"/>
              <a:ext cx="0" cy="700087"/>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3" name="Line 14"/>
            <p:cNvSpPr>
              <a:spLocks noChangeShapeType="1"/>
            </p:cNvSpPr>
            <p:nvPr/>
          </p:nvSpPr>
          <p:spPr bwMode="auto">
            <a:xfrm flipH="1" flipV="1">
              <a:off x="6961188" y="5748338"/>
              <a:ext cx="238125" cy="14446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4" name="Line 15"/>
            <p:cNvSpPr>
              <a:spLocks noChangeShapeType="1"/>
            </p:cNvSpPr>
            <p:nvPr/>
          </p:nvSpPr>
          <p:spPr bwMode="auto">
            <a:xfrm flipV="1">
              <a:off x="7199313" y="5664200"/>
              <a:ext cx="381000" cy="228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5" name="Line 16"/>
            <p:cNvSpPr>
              <a:spLocks noChangeShapeType="1"/>
            </p:cNvSpPr>
            <p:nvPr/>
          </p:nvSpPr>
          <p:spPr bwMode="auto">
            <a:xfrm flipV="1">
              <a:off x="7199313" y="4970463"/>
              <a:ext cx="120650" cy="22225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16" name="Text Box 17"/>
            <p:cNvSpPr txBox="1">
              <a:spLocks noChangeArrowheads="1"/>
            </p:cNvSpPr>
            <p:nvPr/>
          </p:nvSpPr>
          <p:spPr bwMode="auto">
            <a:xfrm>
              <a:off x="7339013" y="4902200"/>
              <a:ext cx="27781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200"/>
                <a:t>I</a:t>
              </a:r>
              <a:r>
                <a:rPr lang="cs-CZ" sz="800"/>
                <a:t>z</a:t>
              </a:r>
              <a:endParaRPr lang="cs-CZ" sz="1200"/>
            </a:p>
          </p:txBody>
        </p:sp>
        <p:sp>
          <p:nvSpPr>
            <p:cNvPr id="17" name="Text Box 18"/>
            <p:cNvSpPr txBox="1">
              <a:spLocks noChangeArrowheads="1"/>
            </p:cNvSpPr>
            <p:nvPr/>
          </p:nvSpPr>
          <p:spPr bwMode="auto">
            <a:xfrm>
              <a:off x="7537450" y="5459413"/>
              <a:ext cx="2778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200"/>
                <a:t>I</a:t>
              </a:r>
              <a:r>
                <a:rPr lang="cs-CZ" sz="800"/>
                <a:t>č</a:t>
              </a:r>
              <a:endParaRPr lang="cs-CZ" sz="1200"/>
            </a:p>
          </p:txBody>
        </p:sp>
        <p:sp>
          <p:nvSpPr>
            <p:cNvPr id="18" name="Text Box 19"/>
            <p:cNvSpPr txBox="1">
              <a:spLocks noChangeArrowheads="1"/>
            </p:cNvSpPr>
            <p:nvPr/>
          </p:nvSpPr>
          <p:spPr bwMode="auto">
            <a:xfrm>
              <a:off x="6731000" y="5521325"/>
              <a:ext cx="311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200"/>
                <a:t>I</a:t>
              </a:r>
              <a:r>
                <a:rPr lang="cs-CZ" sz="800"/>
                <a:t>m</a:t>
              </a:r>
              <a:endParaRPr lang="cs-CZ" sz="1200"/>
            </a:p>
          </p:txBody>
        </p:sp>
        <p:sp>
          <p:nvSpPr>
            <p:cNvPr id="19" name="Oval 20"/>
            <p:cNvSpPr>
              <a:spLocks noChangeArrowheads="1"/>
            </p:cNvSpPr>
            <p:nvPr/>
          </p:nvSpPr>
          <p:spPr bwMode="auto">
            <a:xfrm>
              <a:off x="7532688" y="5641975"/>
              <a:ext cx="74612" cy="74613"/>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0" name="Oval 21"/>
            <p:cNvSpPr>
              <a:spLocks noChangeArrowheads="1"/>
            </p:cNvSpPr>
            <p:nvPr/>
          </p:nvSpPr>
          <p:spPr bwMode="auto">
            <a:xfrm>
              <a:off x="6938963" y="5710238"/>
              <a:ext cx="76200" cy="74612"/>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1" name="Oval 22"/>
            <p:cNvSpPr>
              <a:spLocks noChangeArrowheads="1"/>
            </p:cNvSpPr>
            <p:nvPr/>
          </p:nvSpPr>
          <p:spPr bwMode="auto">
            <a:xfrm>
              <a:off x="7296150" y="4940300"/>
              <a:ext cx="74613" cy="74613"/>
            </a:xfrm>
            <a:prstGeom prst="ellipse">
              <a:avLst/>
            </a:prstGeom>
            <a:solidFill>
              <a:srgbClr val="00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2" name="Oval 23"/>
            <p:cNvSpPr>
              <a:spLocks noChangeArrowheads="1"/>
            </p:cNvSpPr>
            <p:nvPr/>
          </p:nvSpPr>
          <p:spPr bwMode="auto">
            <a:xfrm>
              <a:off x="7129463" y="5146675"/>
              <a:ext cx="73025" cy="746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3" name="Freeform 24"/>
            <p:cNvSpPr>
              <a:spLocks/>
            </p:cNvSpPr>
            <p:nvPr/>
          </p:nvSpPr>
          <p:spPr bwMode="auto">
            <a:xfrm>
              <a:off x="6459538" y="4584700"/>
              <a:ext cx="1749425" cy="1447800"/>
            </a:xfrm>
            <a:custGeom>
              <a:avLst/>
              <a:gdLst>
                <a:gd name="T0" fmla="*/ 0 w 1101"/>
                <a:gd name="T1" fmla="*/ 906 h 912"/>
                <a:gd name="T2" fmla="*/ 58 w 1101"/>
                <a:gd name="T3" fmla="*/ 643 h 912"/>
                <a:gd name="T4" fmla="*/ 119 w 1101"/>
                <a:gd name="T5" fmla="*/ 397 h 912"/>
                <a:gd name="T6" fmla="*/ 205 w 1101"/>
                <a:gd name="T7" fmla="*/ 186 h 912"/>
                <a:gd name="T8" fmla="*/ 307 w 1101"/>
                <a:gd name="T9" fmla="*/ 45 h 912"/>
                <a:gd name="T10" fmla="*/ 432 w 1101"/>
                <a:gd name="T11" fmla="*/ 3 h 912"/>
                <a:gd name="T12" fmla="*/ 583 w 1101"/>
                <a:gd name="T13" fmla="*/ 39 h 912"/>
                <a:gd name="T14" fmla="*/ 759 w 1101"/>
                <a:gd name="T15" fmla="*/ 237 h 912"/>
                <a:gd name="T16" fmla="*/ 903 w 1101"/>
                <a:gd name="T17" fmla="*/ 461 h 912"/>
                <a:gd name="T18" fmla="*/ 1008 w 1101"/>
                <a:gd name="T19" fmla="*/ 675 h 912"/>
                <a:gd name="T20" fmla="*/ 1072 w 1101"/>
                <a:gd name="T21" fmla="*/ 839 h 912"/>
                <a:gd name="T22" fmla="*/ 1101 w 1101"/>
                <a:gd name="T23" fmla="*/ 912 h 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01" h="912">
                  <a:moveTo>
                    <a:pt x="0" y="906"/>
                  </a:moveTo>
                  <a:cubicBezTo>
                    <a:pt x="17" y="816"/>
                    <a:pt x="38" y="728"/>
                    <a:pt x="58" y="643"/>
                  </a:cubicBezTo>
                  <a:cubicBezTo>
                    <a:pt x="78" y="558"/>
                    <a:pt x="95" y="473"/>
                    <a:pt x="119" y="397"/>
                  </a:cubicBezTo>
                  <a:cubicBezTo>
                    <a:pt x="143" y="321"/>
                    <a:pt x="174" y="245"/>
                    <a:pt x="205" y="186"/>
                  </a:cubicBezTo>
                  <a:cubicBezTo>
                    <a:pt x="236" y="127"/>
                    <a:pt x="269" y="76"/>
                    <a:pt x="307" y="45"/>
                  </a:cubicBezTo>
                  <a:cubicBezTo>
                    <a:pt x="345" y="14"/>
                    <a:pt x="386" y="4"/>
                    <a:pt x="432" y="3"/>
                  </a:cubicBezTo>
                  <a:cubicBezTo>
                    <a:pt x="478" y="2"/>
                    <a:pt x="529" y="0"/>
                    <a:pt x="583" y="39"/>
                  </a:cubicBezTo>
                  <a:cubicBezTo>
                    <a:pt x="637" y="78"/>
                    <a:pt x="706" y="167"/>
                    <a:pt x="759" y="237"/>
                  </a:cubicBezTo>
                  <a:cubicBezTo>
                    <a:pt x="812" y="307"/>
                    <a:pt x="862" y="388"/>
                    <a:pt x="903" y="461"/>
                  </a:cubicBezTo>
                  <a:cubicBezTo>
                    <a:pt x="944" y="534"/>
                    <a:pt x="980" y="612"/>
                    <a:pt x="1008" y="675"/>
                  </a:cubicBezTo>
                  <a:cubicBezTo>
                    <a:pt x="1036" y="738"/>
                    <a:pt x="1057" y="800"/>
                    <a:pt x="1072" y="839"/>
                  </a:cubicBezTo>
                  <a:cubicBezTo>
                    <a:pt x="1087" y="878"/>
                    <a:pt x="1095" y="897"/>
                    <a:pt x="1101" y="912"/>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4" name="Text Box 26"/>
            <p:cNvSpPr txBox="1">
              <a:spLocks noChangeArrowheads="1"/>
            </p:cNvSpPr>
            <p:nvPr/>
          </p:nvSpPr>
          <p:spPr bwMode="auto">
            <a:xfrm rot="3419251">
              <a:off x="7631906" y="4907757"/>
              <a:ext cx="5556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200"/>
                <a:t>barvy</a:t>
              </a:r>
            </a:p>
          </p:txBody>
        </p:sp>
        <p:sp>
          <p:nvSpPr>
            <p:cNvPr id="25" name="Freeform 27"/>
            <p:cNvSpPr>
              <a:spLocks/>
            </p:cNvSpPr>
            <p:nvPr/>
          </p:nvSpPr>
          <p:spPr bwMode="auto">
            <a:xfrm>
              <a:off x="6623050" y="5092700"/>
              <a:ext cx="65088" cy="207963"/>
            </a:xfrm>
            <a:custGeom>
              <a:avLst/>
              <a:gdLst>
                <a:gd name="T0" fmla="*/ 0 w 41"/>
                <a:gd name="T1" fmla="*/ 131 h 131"/>
                <a:gd name="T2" fmla="*/ 41 w 41"/>
                <a:gd name="T3" fmla="*/ 0 h 131"/>
              </a:gdLst>
              <a:ahLst/>
              <a:cxnLst>
                <a:cxn ang="0">
                  <a:pos x="T0" y="T1"/>
                </a:cxn>
                <a:cxn ang="0">
                  <a:pos x="T2" y="T3"/>
                </a:cxn>
              </a:cxnLst>
              <a:rect l="0" t="0" r="r" b="b"/>
              <a:pathLst>
                <a:path w="41" h="131">
                  <a:moveTo>
                    <a:pt x="0" y="131"/>
                  </a:moveTo>
                  <a:lnTo>
                    <a:pt x="41" y="0"/>
                  </a:lnTo>
                </a:path>
              </a:pathLst>
            </a:custGeom>
            <a:noFill/>
            <a:ln w="9525">
              <a:solidFill>
                <a:schemeClr val="tx1"/>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6" name="Line 28"/>
            <p:cNvSpPr>
              <a:spLocks noChangeShapeType="1"/>
            </p:cNvSpPr>
            <p:nvPr/>
          </p:nvSpPr>
          <p:spPr bwMode="auto">
            <a:xfrm>
              <a:off x="7732713" y="5086350"/>
              <a:ext cx="95250" cy="1317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 name="Text Box 29"/>
            <p:cNvSpPr txBox="1">
              <a:spLocks noChangeArrowheads="1"/>
            </p:cNvSpPr>
            <p:nvPr/>
          </p:nvSpPr>
          <p:spPr bwMode="auto">
            <a:xfrm>
              <a:off x="6951663" y="6073775"/>
              <a:ext cx="866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lang="cs-CZ" sz="1200"/>
                <a:t>purpurové</a:t>
              </a:r>
            </a:p>
          </p:txBody>
        </p:sp>
        <p:sp>
          <p:nvSpPr>
            <p:cNvPr id="28" name="Freeform 49"/>
            <p:cNvSpPr>
              <a:spLocks/>
            </p:cNvSpPr>
            <p:nvPr/>
          </p:nvSpPr>
          <p:spPr bwMode="auto">
            <a:xfrm>
              <a:off x="6470650" y="4610100"/>
              <a:ext cx="1746250" cy="1422400"/>
            </a:xfrm>
            <a:custGeom>
              <a:avLst/>
              <a:gdLst>
                <a:gd name="T0" fmla="*/ 0 w 1100"/>
                <a:gd name="T1" fmla="*/ 890 h 896"/>
                <a:gd name="T2" fmla="*/ 550 w 1100"/>
                <a:gd name="T3" fmla="*/ 0 h 896"/>
                <a:gd name="T4" fmla="*/ 1100 w 1100"/>
                <a:gd name="T5" fmla="*/ 896 h 896"/>
                <a:gd name="T6" fmla="*/ 0 w 1100"/>
                <a:gd name="T7" fmla="*/ 890 h 896"/>
              </a:gdLst>
              <a:ahLst/>
              <a:cxnLst>
                <a:cxn ang="0">
                  <a:pos x="T0" y="T1"/>
                </a:cxn>
                <a:cxn ang="0">
                  <a:pos x="T2" y="T3"/>
                </a:cxn>
                <a:cxn ang="0">
                  <a:pos x="T4" y="T5"/>
                </a:cxn>
                <a:cxn ang="0">
                  <a:pos x="T6" y="T7"/>
                </a:cxn>
              </a:cxnLst>
              <a:rect l="0" t="0" r="r" b="b"/>
              <a:pathLst>
                <a:path w="1100" h="896">
                  <a:moveTo>
                    <a:pt x="0" y="890"/>
                  </a:moveTo>
                  <a:lnTo>
                    <a:pt x="550" y="0"/>
                  </a:lnTo>
                  <a:lnTo>
                    <a:pt x="1100" y="896"/>
                  </a:lnTo>
                  <a:lnTo>
                    <a:pt x="0" y="890"/>
                  </a:lnTo>
                  <a:close/>
                </a:path>
              </a:pathLst>
            </a:custGeom>
            <a:noFill/>
            <a:ln w="19050">
              <a:solidFill>
                <a:schemeClr val="tx1"/>
              </a:solidFill>
              <a:round/>
              <a:headEnd/>
              <a:tailEnd/>
            </a:ln>
            <a:effectLst/>
            <a:extLst>
              <a:ext uri="{909E8E84-426E-40DD-AFC4-6F175D3DCCD1}">
                <a14:hiddenFill xmlns:a14="http://schemas.microsoft.com/office/drawing/2010/main">
                  <a:gradFill rotWithShape="0">
                    <a:gsLst>
                      <a:gs pos="0">
                        <a:srgbClr val="5E9EFF"/>
                      </a:gs>
                      <a:gs pos="20000">
                        <a:srgbClr val="85C2FF"/>
                      </a:gs>
                      <a:gs pos="35000">
                        <a:srgbClr val="C4D6EB"/>
                      </a:gs>
                      <a:gs pos="50000">
                        <a:srgbClr val="FFEBFA"/>
                      </a:gs>
                      <a:gs pos="65000">
                        <a:srgbClr val="C4D6EB"/>
                      </a:gs>
                      <a:gs pos="80001">
                        <a:srgbClr val="85C2FF"/>
                      </a:gs>
                      <a:gs pos="100000">
                        <a:srgbClr val="5E9EFF"/>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9" name="Line 50"/>
            <p:cNvSpPr>
              <a:spLocks noChangeShapeType="1"/>
            </p:cNvSpPr>
            <p:nvPr/>
          </p:nvSpPr>
          <p:spPr bwMode="auto">
            <a:xfrm>
              <a:off x="6488113" y="6022975"/>
              <a:ext cx="17145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30" name="Text Box 51"/>
            <p:cNvSpPr txBox="1">
              <a:spLocks noChangeArrowheads="1"/>
            </p:cNvSpPr>
            <p:nvPr/>
          </p:nvSpPr>
          <p:spPr bwMode="auto">
            <a:xfrm>
              <a:off x="5815013" y="6223000"/>
              <a:ext cx="614362"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sz="1200">
                  <a:solidFill>
                    <a:srgbClr val="000BEC"/>
                  </a:solidFill>
                  <a:latin typeface="Arial Unicode MS" pitchFamily="34" charset="-128"/>
                </a:rPr>
                <a:t>modrá</a:t>
              </a:r>
            </a:p>
          </p:txBody>
        </p:sp>
        <p:sp>
          <p:nvSpPr>
            <p:cNvPr id="31" name="Text Box 52"/>
            <p:cNvSpPr txBox="1">
              <a:spLocks noChangeArrowheads="1"/>
            </p:cNvSpPr>
            <p:nvPr/>
          </p:nvSpPr>
          <p:spPr bwMode="auto">
            <a:xfrm>
              <a:off x="8228013" y="5768975"/>
              <a:ext cx="7239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sz="1200">
                  <a:solidFill>
                    <a:srgbClr val="FF3300"/>
                  </a:solidFill>
                  <a:latin typeface="Arial Unicode MS" pitchFamily="34" charset="-128"/>
                </a:rPr>
                <a:t>červená</a:t>
              </a:r>
            </a:p>
          </p:txBody>
        </p:sp>
        <p:sp>
          <p:nvSpPr>
            <p:cNvPr id="32" name="Text Box 53"/>
            <p:cNvSpPr txBox="1">
              <a:spLocks noChangeArrowheads="1"/>
            </p:cNvSpPr>
            <p:nvPr/>
          </p:nvSpPr>
          <p:spPr bwMode="auto">
            <a:xfrm>
              <a:off x="7383463" y="4117975"/>
              <a:ext cx="448812" cy="195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cs-CZ" sz="1200" dirty="0">
                  <a:solidFill>
                    <a:srgbClr val="00FF00"/>
                  </a:solidFill>
                  <a:latin typeface="Arial Unicode MS" pitchFamily="34" charset="-128"/>
                </a:rPr>
                <a:t>zelená</a:t>
              </a:r>
            </a:p>
          </p:txBody>
        </p:sp>
      </p:grpSp>
    </p:spTree>
    <p:extLst>
      <p:ext uri="{BB962C8B-B14F-4D97-AF65-F5344CB8AC3E}">
        <p14:creationId xmlns:p14="http://schemas.microsoft.com/office/powerpoint/2010/main" val="24900564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Haidingerův</a:t>
            </a:r>
            <a:r>
              <a:rPr lang="cs-CZ" dirty="0"/>
              <a:t> </a:t>
            </a:r>
            <a:r>
              <a:rPr lang="cs-CZ" dirty="0" smtClean="0"/>
              <a:t>snop (</a:t>
            </a:r>
            <a:r>
              <a:rPr lang="cs-CZ" dirty="0" err="1" smtClean="0"/>
              <a:t>B</a:t>
            </a:r>
            <a:r>
              <a:rPr lang="cs-CZ" sz="3200" dirty="0" err="1" smtClean="0">
                <a:latin typeface="Verdana"/>
                <a:ea typeface="Verdana"/>
                <a:cs typeface="Verdana"/>
              </a:rPr>
              <a:t>üschel</a:t>
            </a:r>
            <a:r>
              <a:rPr lang="cs-CZ" dirty="0" err="1" smtClean="0">
                <a:latin typeface="Verdana"/>
                <a:ea typeface="Verdana"/>
                <a:cs typeface="Verdana"/>
              </a:rPr>
              <a:t>,</a:t>
            </a:r>
            <a:r>
              <a:rPr lang="cs-CZ" dirty="0" err="1" smtClean="0"/>
              <a:t>brush</a:t>
            </a:r>
            <a:r>
              <a:rPr lang="cs-CZ" dirty="0" smtClean="0"/>
              <a:t>)</a:t>
            </a:r>
            <a:endParaRPr lang="cs-CZ" dirty="0"/>
          </a:p>
        </p:txBody>
      </p:sp>
      <p:pic>
        <p:nvPicPr>
          <p:cNvPr id="4" name="Zástupný symbol pro obsah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5576" y="1556792"/>
            <a:ext cx="2362200" cy="2413000"/>
          </a:xfrm>
        </p:spPr>
      </p:pic>
      <p:sp>
        <p:nvSpPr>
          <p:cNvPr id="5" name="TextovéPole 4"/>
          <p:cNvSpPr txBox="1"/>
          <p:nvPr/>
        </p:nvSpPr>
        <p:spPr>
          <a:xfrm>
            <a:off x="3419872" y="1988840"/>
            <a:ext cx="4608512" cy="5355312"/>
          </a:xfrm>
          <a:prstGeom prst="rect">
            <a:avLst/>
          </a:prstGeom>
          <a:noFill/>
        </p:spPr>
        <p:txBody>
          <a:bodyPr wrap="square" rtlCol="0">
            <a:spAutoFit/>
          </a:bodyPr>
          <a:lstStyle/>
          <a:p>
            <a:pPr marL="285750" indent="-285750">
              <a:buFont typeface="Arial" pitchFamily="34" charset="0"/>
              <a:buChar char="•"/>
            </a:pPr>
            <a:r>
              <a:rPr lang="cs-CZ" dirty="0" smtClean="0"/>
              <a:t>Jev je individuální, vnímá ho každý na sítnici a odlišně (úhlová velikost 4-5</a:t>
            </a:r>
            <a:r>
              <a:rPr lang="cs-CZ" dirty="0" smtClean="0">
                <a:latin typeface="Verdana"/>
                <a:ea typeface="Verdana"/>
                <a:cs typeface="Verdana"/>
              </a:rPr>
              <a:t>°)</a:t>
            </a:r>
            <a:r>
              <a:rPr lang="cs-CZ" dirty="0" smtClean="0"/>
              <a:t>.</a:t>
            </a:r>
          </a:p>
          <a:p>
            <a:pPr marL="285750" indent="-285750">
              <a:buFont typeface="Arial" pitchFamily="34" charset="0"/>
              <a:buChar char="•"/>
            </a:pPr>
            <a:r>
              <a:rPr lang="cs-CZ" dirty="0" smtClean="0"/>
              <a:t>Původcem je žlutá skvrna (</a:t>
            </a:r>
            <a:r>
              <a:rPr lang="cs-CZ" dirty="0" err="1" smtClean="0"/>
              <a:t>makula</a:t>
            </a:r>
            <a:r>
              <a:rPr lang="cs-CZ" dirty="0" smtClean="0"/>
              <a:t>), konkrétně okolí její jamky (jamka = fovea).</a:t>
            </a:r>
          </a:p>
          <a:p>
            <a:pPr marL="285750" indent="-285750">
              <a:buFont typeface="Arial" pitchFamily="34" charset="0"/>
              <a:buChar char="•"/>
            </a:pPr>
            <a:endParaRPr lang="cs-CZ" dirty="0" smtClean="0"/>
          </a:p>
          <a:p>
            <a:pPr marL="285750" indent="-285750">
              <a:buFont typeface="Arial" pitchFamily="34" charset="0"/>
              <a:buChar char="•"/>
            </a:pPr>
            <a:endParaRPr lang="cs-CZ" dirty="0"/>
          </a:p>
          <a:p>
            <a:pPr marL="285750" indent="-285750">
              <a:buFont typeface="Arial" pitchFamily="34" charset="0"/>
              <a:buChar char="•"/>
            </a:pPr>
            <a:endParaRPr lang="cs-CZ" dirty="0" smtClean="0"/>
          </a:p>
          <a:p>
            <a:pPr marL="285750" indent="-285750">
              <a:buFont typeface="Arial" pitchFamily="34" charset="0"/>
              <a:buChar char="•"/>
            </a:pPr>
            <a:endParaRPr lang="cs-CZ" dirty="0"/>
          </a:p>
          <a:p>
            <a:pPr marL="285750" indent="-285750">
              <a:buFont typeface="Arial" pitchFamily="34" charset="0"/>
              <a:buChar char="•"/>
            </a:pPr>
            <a:r>
              <a:rPr lang="cs-CZ" dirty="0" smtClean="0"/>
              <a:t>V čípcích jsou umístěny molekuly luteinu, a to jako dlouhé tyčinky umístěné do kruhu v jamce.</a:t>
            </a:r>
          </a:p>
          <a:p>
            <a:pPr marL="285750" indent="-285750">
              <a:buFont typeface="Arial" pitchFamily="34" charset="0"/>
              <a:buChar char="•"/>
            </a:pPr>
            <a:r>
              <a:rPr lang="cs-CZ" dirty="0" smtClean="0"/>
              <a:t>Lutein (žluté barvivo) je schopen absorbovat modré světlo.</a:t>
            </a:r>
          </a:p>
          <a:p>
            <a:pPr marL="285750" indent="-285750">
              <a:buFont typeface="Arial" pitchFamily="34" charset="0"/>
              <a:buChar char="•"/>
            </a:pPr>
            <a:r>
              <a:rPr lang="cs-CZ" dirty="0" smtClean="0"/>
              <a:t>Dorazí-li světlo vhodné polarizace k molekule luteinu (vektor el. intenzity rovnoběžný s orientací molekuly), modrá složka se pohltí.</a:t>
            </a:r>
          </a:p>
          <a:p>
            <a:pPr marL="285750" indent="-285750">
              <a:buFont typeface="Arial" pitchFamily="34" charset="0"/>
              <a:buChar char="•"/>
            </a:pPr>
            <a:endParaRPr lang="cs-CZ" dirty="0" smtClean="0"/>
          </a:p>
          <a:p>
            <a:endParaRPr lang="cs-CZ" dirty="0"/>
          </a:p>
        </p:txBody>
      </p:sp>
      <p:pic>
        <p:nvPicPr>
          <p:cNvPr id="3" name="Obráze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372" y="3140968"/>
            <a:ext cx="5715000" cy="1143000"/>
          </a:xfrm>
          <a:prstGeom prst="rect">
            <a:avLst/>
          </a:prstGeom>
        </p:spPr>
      </p:pic>
      <p:sp>
        <p:nvSpPr>
          <p:cNvPr id="7" name="Šipka doprava 6"/>
          <p:cNvSpPr/>
          <p:nvPr/>
        </p:nvSpPr>
        <p:spPr>
          <a:xfrm>
            <a:off x="1799692" y="4797152"/>
            <a:ext cx="936104" cy="216024"/>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Šipka doprava 7"/>
          <p:cNvSpPr/>
          <p:nvPr/>
        </p:nvSpPr>
        <p:spPr>
          <a:xfrm rot="10800000">
            <a:off x="859187" y="4797152"/>
            <a:ext cx="936104" cy="216024"/>
          </a:xfrm>
          <a:prstGeom prst="rightArrow">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TextovéPole 8"/>
          <p:cNvSpPr txBox="1"/>
          <p:nvPr/>
        </p:nvSpPr>
        <p:spPr>
          <a:xfrm>
            <a:off x="562372" y="5151023"/>
            <a:ext cx="2239909" cy="646331"/>
          </a:xfrm>
          <a:prstGeom prst="rect">
            <a:avLst/>
          </a:prstGeom>
          <a:noFill/>
        </p:spPr>
        <p:txBody>
          <a:bodyPr wrap="none" rtlCol="0">
            <a:spAutoFit/>
          </a:bodyPr>
          <a:lstStyle/>
          <a:p>
            <a:r>
              <a:rPr lang="cs-CZ" dirty="0" smtClean="0"/>
              <a:t>směr  pohlcení modré</a:t>
            </a:r>
          </a:p>
          <a:p>
            <a:r>
              <a:rPr lang="cs-CZ" dirty="0" smtClean="0"/>
              <a:t>z bílé – zůstává žlutá</a:t>
            </a:r>
            <a:endParaRPr lang="cs-CZ" dirty="0"/>
          </a:p>
        </p:txBody>
      </p:sp>
    </p:spTree>
    <p:extLst>
      <p:ext uri="{BB962C8B-B14F-4D97-AF65-F5344CB8AC3E}">
        <p14:creationId xmlns:p14="http://schemas.microsoft.com/office/powerpoint/2010/main" val="11213549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t>Haidingerův</a:t>
            </a:r>
            <a:r>
              <a:rPr lang="cs-CZ" dirty="0"/>
              <a:t> </a:t>
            </a:r>
            <a:r>
              <a:rPr lang="cs-CZ" dirty="0" smtClean="0"/>
              <a:t>snop – vnímání  lineární a kruhové polarizace </a:t>
            </a:r>
            <a:endParaRPr lang="cs-CZ" dirty="0"/>
          </a:p>
        </p:txBody>
      </p:sp>
      <p:pic>
        <p:nvPicPr>
          <p:cNvPr id="4" name="Zástupný symbol pro obsah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556792"/>
            <a:ext cx="2362200" cy="2413000"/>
          </a:xfrm>
        </p:spPr>
      </p:pic>
      <p:sp>
        <p:nvSpPr>
          <p:cNvPr id="5" name="TextovéPole 4"/>
          <p:cNvSpPr txBox="1"/>
          <p:nvPr/>
        </p:nvSpPr>
        <p:spPr>
          <a:xfrm>
            <a:off x="3419872" y="1988840"/>
            <a:ext cx="4608512" cy="2031325"/>
          </a:xfrm>
          <a:prstGeom prst="rect">
            <a:avLst/>
          </a:prstGeom>
          <a:noFill/>
        </p:spPr>
        <p:txBody>
          <a:bodyPr wrap="square" rtlCol="0">
            <a:spAutoFit/>
          </a:bodyPr>
          <a:lstStyle/>
          <a:p>
            <a:pPr marL="285750" indent="-285750">
              <a:buFont typeface="Arial" pitchFamily="34" charset="0"/>
              <a:buChar char="•"/>
            </a:pPr>
            <a:r>
              <a:rPr lang="cs-CZ" dirty="0" smtClean="0"/>
              <a:t>Při pozorování lineární polarizace se poloha obrazce při natáčení hlavy nemění.</a:t>
            </a:r>
          </a:p>
          <a:p>
            <a:pPr marL="285750" indent="-285750">
              <a:buFont typeface="Arial" pitchFamily="34" charset="0"/>
              <a:buChar char="•"/>
            </a:pPr>
            <a:r>
              <a:rPr lang="cs-CZ" dirty="0" smtClean="0"/>
              <a:t>Při pozorování  kruhové polarizace se obrazec při otáčení hlavy může otáčet (pozor, nestačíme sledovat rotaci vektoru el. intenzity! Pomáhá něco jako stroboskopický efekt?).</a:t>
            </a:r>
            <a:endParaRPr lang="cs-CZ" dirty="0"/>
          </a:p>
        </p:txBody>
      </p:sp>
      <p:pic>
        <p:nvPicPr>
          <p:cNvPr id="7" name="Obrázek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16" y="3789040"/>
            <a:ext cx="2486025" cy="1838325"/>
          </a:xfrm>
          <a:prstGeom prst="rect">
            <a:avLst/>
          </a:prstGeom>
        </p:spPr>
      </p:pic>
      <p:sp>
        <p:nvSpPr>
          <p:cNvPr id="8" name="Obdélník 7"/>
          <p:cNvSpPr/>
          <p:nvPr/>
        </p:nvSpPr>
        <p:spPr>
          <a:xfrm>
            <a:off x="3344724" y="5773254"/>
            <a:ext cx="4386265" cy="369332"/>
          </a:xfrm>
          <a:prstGeom prst="rect">
            <a:avLst/>
          </a:prstGeom>
        </p:spPr>
        <p:txBody>
          <a:bodyPr wrap="none">
            <a:spAutoFit/>
          </a:bodyPr>
          <a:lstStyle/>
          <a:p>
            <a:r>
              <a:rPr lang="cs-CZ" dirty="0">
                <a:hlinkClick r:id="rId5"/>
              </a:rPr>
              <a:t>http://www.vesmir.cz/clanky/clanek/id/8999</a:t>
            </a:r>
            <a:endParaRPr lang="cs-CZ" dirty="0"/>
          </a:p>
        </p:txBody>
      </p:sp>
      <p:sp>
        <p:nvSpPr>
          <p:cNvPr id="3" name="Obdélník 2"/>
          <p:cNvSpPr/>
          <p:nvPr/>
        </p:nvSpPr>
        <p:spPr>
          <a:xfrm>
            <a:off x="3344724" y="6287102"/>
            <a:ext cx="5328592" cy="369332"/>
          </a:xfrm>
          <a:prstGeom prst="rect">
            <a:avLst/>
          </a:prstGeom>
        </p:spPr>
        <p:txBody>
          <a:bodyPr wrap="square">
            <a:spAutoFit/>
          </a:bodyPr>
          <a:lstStyle/>
          <a:p>
            <a:r>
              <a:rPr lang="cs-CZ" dirty="0">
                <a:hlinkClick r:id="rId6"/>
              </a:rPr>
              <a:t>http://www.polarization.com/haidinger/haidinger.html</a:t>
            </a:r>
            <a:endParaRPr lang="cs-CZ" dirty="0"/>
          </a:p>
        </p:txBody>
      </p:sp>
      <p:pic>
        <p:nvPicPr>
          <p:cNvPr id="10" name="Obráze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1890" y="3790009"/>
            <a:ext cx="2887981" cy="2504646"/>
          </a:xfrm>
          <a:prstGeom prst="rect">
            <a:avLst/>
          </a:prstGeom>
        </p:spPr>
      </p:pic>
      <p:pic>
        <p:nvPicPr>
          <p:cNvPr id="22531" name="Picture 3"/>
          <p:cNvPicPr>
            <a:picLocks noChangeAspect="1" noChangeArrowheads="1"/>
          </p:cNvPicPr>
          <p:nvPr/>
        </p:nvPicPr>
        <p:blipFill rotWithShape="1">
          <a:blip r:embed="rId8">
            <a:extLst>
              <a:ext uri="{28A0092B-C50C-407E-A947-70E740481C1C}">
                <a14:useLocalDpi xmlns:a14="http://schemas.microsoft.com/office/drawing/2010/main" val="0"/>
              </a:ext>
            </a:extLst>
          </a:blip>
          <a:srcRect l="4862" t="21113" r="-40" b="-528"/>
          <a:stretch/>
        </p:blipFill>
        <p:spPr bwMode="auto">
          <a:xfrm>
            <a:off x="928255" y="1866137"/>
            <a:ext cx="2499216" cy="1921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069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Poznáte polarizaci tohoto světla?</a:t>
            </a:r>
            <a:endParaRPr lang="cs-CZ" dirty="0"/>
          </a:p>
        </p:txBody>
      </p:sp>
      <p:sp>
        <p:nvSpPr>
          <p:cNvPr id="3" name="Zástupný symbol pro obsah 2"/>
          <p:cNvSpPr>
            <a:spLocks noGrp="1"/>
          </p:cNvSpPr>
          <p:nvPr>
            <p:ph idx="1"/>
          </p:nvPr>
        </p:nvSpPr>
        <p:spPr/>
        <p:txBody>
          <a:bodyPr/>
          <a:lstStyle/>
          <a:p>
            <a:endParaRPr lang="cs-CZ"/>
          </a:p>
        </p:txBody>
      </p:sp>
      <p:sp>
        <p:nvSpPr>
          <p:cNvPr id="4" name="Obdélník 3"/>
          <p:cNvSpPr/>
          <p:nvPr/>
        </p:nvSpPr>
        <p:spPr>
          <a:xfrm>
            <a:off x="2644257" y="1628800"/>
            <a:ext cx="3854773" cy="369332"/>
          </a:xfrm>
          <a:prstGeom prst="rect">
            <a:avLst/>
          </a:prstGeom>
        </p:spPr>
        <p:txBody>
          <a:bodyPr wrap="none">
            <a:spAutoFit/>
          </a:bodyPr>
          <a:lstStyle/>
          <a:p>
            <a:r>
              <a:rPr lang="cs-CZ" dirty="0"/>
              <a:t>Použijte LCD </a:t>
            </a:r>
            <a:r>
              <a:rPr lang="cs-CZ" dirty="0" err="1"/>
              <a:t>displey</a:t>
            </a:r>
            <a:r>
              <a:rPr lang="cs-CZ" dirty="0"/>
              <a:t> (notebook, mobil).</a:t>
            </a:r>
          </a:p>
        </p:txBody>
      </p:sp>
    </p:spTree>
    <p:extLst>
      <p:ext uri="{BB962C8B-B14F-4D97-AF65-F5344CB8AC3E}">
        <p14:creationId xmlns:p14="http://schemas.microsoft.com/office/powerpoint/2010/main" val="2290622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Medicínské využití - strabismus</a:t>
            </a:r>
            <a:endParaRPr lang="cs-CZ" dirty="0"/>
          </a:p>
        </p:txBody>
      </p:sp>
      <p:sp>
        <p:nvSpPr>
          <p:cNvPr id="3" name="Zástupný symbol pro obsah 2"/>
          <p:cNvSpPr>
            <a:spLocks noGrp="1"/>
          </p:cNvSpPr>
          <p:nvPr>
            <p:ph idx="1"/>
          </p:nvPr>
        </p:nvSpPr>
        <p:spPr/>
        <p:txBody>
          <a:bodyPr/>
          <a:lstStyle/>
          <a:p>
            <a:r>
              <a:rPr lang="cs-CZ" dirty="0" smtClean="0"/>
              <a:t>Při šilhavosti je obraz posunut ze žluté skvrny do jiného místa sítnice. Pacient trénuje na jasné bílé ploše podsvícené kruhově polarizovaným světlem vidění zakreslených objektů takové, že pro něj </a:t>
            </a:r>
            <a:r>
              <a:rPr lang="cs-CZ" dirty="0" err="1" smtClean="0"/>
              <a:t>Haidingerův</a:t>
            </a:r>
            <a:r>
              <a:rPr lang="cs-CZ" dirty="0" smtClean="0"/>
              <a:t> snop překrývá zobrazovaný objekt (druhé oko zakryté).</a:t>
            </a:r>
            <a:endParaRPr lang="cs-CZ" dirty="0"/>
          </a:p>
        </p:txBody>
      </p:sp>
    </p:spTree>
    <p:extLst>
      <p:ext uri="{BB962C8B-B14F-4D97-AF65-F5344CB8AC3E}">
        <p14:creationId xmlns:p14="http://schemas.microsoft.com/office/powerpoint/2010/main" val="23206032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korigovat strabismus jinak?</a:t>
            </a:r>
            <a:endParaRPr lang="cs-CZ" dirty="0"/>
          </a:p>
        </p:txBody>
      </p:sp>
      <p:sp>
        <p:nvSpPr>
          <p:cNvPr id="3" name="Zástupný symbol pro obsah 2"/>
          <p:cNvSpPr>
            <a:spLocks noGrp="1"/>
          </p:cNvSpPr>
          <p:nvPr>
            <p:ph idx="1"/>
          </p:nvPr>
        </p:nvSpPr>
        <p:spPr/>
        <p:txBody>
          <a:bodyPr/>
          <a:lstStyle/>
          <a:p>
            <a:r>
              <a:rPr lang="cs-CZ" dirty="0" smtClean="0"/>
              <a:t>Optický klín</a:t>
            </a:r>
            <a:endParaRPr lang="cs-CZ"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296244"/>
            <a:ext cx="68961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02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Medicínské využití – vyšetření </a:t>
            </a:r>
            <a:r>
              <a:rPr lang="cs-CZ" dirty="0" err="1" smtClean="0"/>
              <a:t>makulární</a:t>
            </a:r>
            <a:r>
              <a:rPr lang="cs-CZ" dirty="0" smtClean="0"/>
              <a:t> degenerace</a:t>
            </a:r>
            <a:endParaRPr lang="cs-CZ" dirty="0"/>
          </a:p>
        </p:txBody>
      </p:sp>
      <p:sp>
        <p:nvSpPr>
          <p:cNvPr id="3" name="Zástupný symbol pro obsah 2"/>
          <p:cNvSpPr>
            <a:spLocks noGrp="1"/>
          </p:cNvSpPr>
          <p:nvPr>
            <p:ph idx="1"/>
          </p:nvPr>
        </p:nvSpPr>
        <p:spPr/>
        <p:txBody>
          <a:bodyPr/>
          <a:lstStyle/>
          <a:p>
            <a:r>
              <a:rPr lang="cs-CZ" dirty="0" smtClean="0"/>
              <a:t>Při </a:t>
            </a:r>
            <a:r>
              <a:rPr lang="cs-CZ" dirty="0" err="1" smtClean="0"/>
              <a:t>makulární</a:t>
            </a:r>
            <a:r>
              <a:rPr lang="cs-CZ" dirty="0" smtClean="0"/>
              <a:t> degeneraci dochází k odumírání buněk jamky žluté skvrny a tím dochází i k zhoršení vidění. </a:t>
            </a:r>
            <a:r>
              <a:rPr lang="cs-CZ" dirty="0" err="1" smtClean="0"/>
              <a:t>H.s</a:t>
            </a:r>
            <a:r>
              <a:rPr lang="cs-CZ" dirty="0" smtClean="0"/>
              <a:t>. je alternativní test.</a:t>
            </a:r>
            <a:endParaRPr lang="cs-CZ" dirty="0"/>
          </a:p>
        </p:txBody>
      </p:sp>
      <p:sp>
        <p:nvSpPr>
          <p:cNvPr id="5" name="Obdélník 4"/>
          <p:cNvSpPr/>
          <p:nvPr/>
        </p:nvSpPr>
        <p:spPr>
          <a:xfrm>
            <a:off x="1383423" y="6424424"/>
            <a:ext cx="6572953" cy="369332"/>
          </a:xfrm>
          <a:prstGeom prst="rect">
            <a:avLst/>
          </a:prstGeom>
        </p:spPr>
        <p:txBody>
          <a:bodyPr wrap="none">
            <a:spAutoFit/>
          </a:bodyPr>
          <a:lstStyle/>
          <a:p>
            <a:r>
              <a:rPr lang="cs-CZ" b="1" dirty="0" err="1"/>
              <a:t>Amsler</a:t>
            </a:r>
            <a:r>
              <a:rPr lang="cs-CZ" b="1" dirty="0"/>
              <a:t> mřížkový </a:t>
            </a:r>
            <a:r>
              <a:rPr lang="cs-CZ" b="1" dirty="0" smtClean="0"/>
              <a:t>test (citlivější je pro modré čáry na žlutém pozadí)</a:t>
            </a:r>
            <a:endParaRPr lang="cs-CZ" dirty="0"/>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3648" y="3284984"/>
            <a:ext cx="6504432" cy="3139440"/>
          </a:xfrm>
          <a:prstGeom prst="rect">
            <a:avLst/>
          </a:prstGeom>
        </p:spPr>
      </p:pic>
    </p:spTree>
    <p:extLst>
      <p:ext uri="{BB962C8B-B14F-4D97-AF65-F5344CB8AC3E}">
        <p14:creationId xmlns:p14="http://schemas.microsoft.com/office/powerpoint/2010/main" val="37619422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2"/>
          <p:cNvSpPr>
            <a:spLocks noGrp="1" noChangeArrowheads="1"/>
          </p:cNvSpPr>
          <p:nvPr>
            <p:ph type="title"/>
          </p:nvPr>
        </p:nvSpPr>
        <p:spPr/>
        <p:txBody>
          <a:bodyPr/>
          <a:lstStyle/>
          <a:p>
            <a:r>
              <a:rPr lang="cs-CZ"/>
              <a:t>Glaukom (zelený zákal)</a:t>
            </a:r>
          </a:p>
        </p:txBody>
      </p:sp>
      <p:sp>
        <p:nvSpPr>
          <p:cNvPr id="273411" name="Rectangle 3"/>
          <p:cNvSpPr>
            <a:spLocks noGrp="1" noChangeArrowheads="1"/>
          </p:cNvSpPr>
          <p:nvPr>
            <p:ph type="body" idx="1"/>
          </p:nvPr>
        </p:nvSpPr>
        <p:spPr/>
        <p:txBody>
          <a:bodyPr/>
          <a:lstStyle/>
          <a:p>
            <a:pPr>
              <a:lnSpc>
                <a:spcPct val="80000"/>
              </a:lnSpc>
            </a:pPr>
            <a:r>
              <a:rPr lang="cs-CZ" sz="2400"/>
              <a:t>Onemocnění oka, které neléčené může skončit ztrátou zraku (nazelenalá duhovka a zamlžená rohovka v pokročilých stádiích)</a:t>
            </a:r>
          </a:p>
          <a:p>
            <a:pPr>
              <a:lnSpc>
                <a:spcPct val="80000"/>
              </a:lnSpc>
            </a:pPr>
            <a:r>
              <a:rPr lang="cs-CZ" sz="2400"/>
              <a:t>Zákeřná choroba – dokud není narušeno vidění, pacient nemá žádné příznaky, nejprve drobné výpadky v zorném poli, v pokročilejších stádiích pokles zrakové ostrosti</a:t>
            </a:r>
          </a:p>
          <a:p>
            <a:pPr>
              <a:lnSpc>
                <a:spcPct val="80000"/>
              </a:lnSpc>
            </a:pPr>
            <a:r>
              <a:rPr lang="cs-CZ" sz="2400"/>
              <a:t>Glaukom nelze léčit, degenerativní změny (degenerace a odumření zrakového nervu) jde v nejlepším případě zastavit ve stadiu, ve kterém byly objeveny</a:t>
            </a:r>
          </a:p>
          <a:p>
            <a:pPr>
              <a:lnSpc>
                <a:spcPct val="80000"/>
              </a:lnSpc>
            </a:pPr>
            <a:r>
              <a:rPr lang="cs-CZ" sz="2400"/>
              <a:t>V 50% bývá onemocnění dědičné, proto je vhodné vyšetřit i rodinné příslušníky</a:t>
            </a:r>
          </a:p>
          <a:p>
            <a:pPr>
              <a:lnSpc>
                <a:spcPct val="80000"/>
              </a:lnSpc>
            </a:pPr>
            <a:r>
              <a:rPr lang="cs-CZ" sz="2400"/>
              <a:t>Každý ve věku nad 35 let by měl absolvovat standardní oční vyšetření a měření nitroočního tlaku (zvýšený je nejčastější příčinou glaukomů)</a:t>
            </a:r>
          </a:p>
          <a:p>
            <a:pPr>
              <a:lnSpc>
                <a:spcPct val="80000"/>
              </a:lnSpc>
            </a:pPr>
            <a:endParaRPr lang="cs-CZ" sz="2400"/>
          </a:p>
        </p:txBody>
      </p:sp>
    </p:spTree>
    <p:extLst>
      <p:ext uri="{BB962C8B-B14F-4D97-AF65-F5344CB8AC3E}">
        <p14:creationId xmlns:p14="http://schemas.microsoft.com/office/powerpoint/2010/main" val="19287668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a:xfrm>
            <a:off x="457200" y="536575"/>
            <a:ext cx="8229600" cy="619125"/>
          </a:xfrm>
          <a:noFill/>
          <a:ln/>
          <a:extLst>
            <a:ext uri="{909E8E84-426E-40DD-AFC4-6F175D3DCCD1}">
              <a14:hiddenFill xmlns:a14="http://schemas.microsoft.com/office/drawing/2010/main">
                <a:gradFill rotWithShape="0">
                  <a:gsLst>
                    <a:gs pos="0">
                      <a:srgbClr val="CCFFCC"/>
                    </a:gs>
                    <a:gs pos="100000">
                      <a:srgbClr val="CCFFCC">
                        <a:gamma/>
                        <a:shade val="46275"/>
                        <a:invGamma/>
                      </a:srgbClr>
                    </a:gs>
                  </a:gsLst>
                  <a:lin ang="5400000" scaled="1"/>
                </a:gradFill>
              </a14:hiddenFill>
            </a:ext>
            <a:ext uri="{91240B29-F687-4F45-9708-019B960494DF}">
              <a14:hiddenLine xmlns:a14="http://schemas.microsoft.com/office/drawing/2010/main" w="9525">
                <a:solidFill>
                  <a:srgbClr val="FF0000"/>
                </a:solidFill>
                <a:miter lim="800000"/>
                <a:headEnd/>
                <a:tailEnd/>
              </a14:hiddenLine>
            </a:ext>
          </a:extLst>
        </p:spPr>
        <p:txBody>
          <a:bodyPr/>
          <a:lstStyle/>
          <a:p>
            <a:r>
              <a:rPr lang="cs-CZ"/>
              <a:t>Diagnostika glaukomu</a:t>
            </a:r>
          </a:p>
        </p:txBody>
      </p:sp>
      <p:sp>
        <p:nvSpPr>
          <p:cNvPr id="251907" name="Text Box 3"/>
          <p:cNvSpPr txBox="1">
            <a:spLocks noChangeArrowheads="1"/>
          </p:cNvSpPr>
          <p:nvPr/>
        </p:nvSpPr>
        <p:spPr bwMode="auto">
          <a:xfrm>
            <a:off x="323850" y="1341438"/>
            <a:ext cx="8353425" cy="550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cs-CZ" sz="2000">
                <a:latin typeface="Times New Roman" pitchFamily="18" charset="0"/>
                <a:cs typeface="Times New Roman" pitchFamily="18" charset="0"/>
              </a:rPr>
              <a:t> </a:t>
            </a:r>
            <a:r>
              <a:rPr lang="cs-CZ" sz="2400">
                <a:latin typeface="Times New Roman" pitchFamily="18" charset="0"/>
                <a:cs typeface="Times New Roman" pitchFamily="18" charset="0"/>
              </a:rPr>
              <a:t>časné zjištění a prevence glaukomového poškození</a:t>
            </a:r>
            <a:r>
              <a:rPr lang="cs-CZ" sz="2400">
                <a:latin typeface="Times New Roman" pitchFamily="18" charset="0"/>
              </a:rPr>
              <a:t> </a:t>
            </a:r>
            <a:r>
              <a:rPr lang="cs-CZ" sz="2400">
                <a:latin typeface="Times New Roman" pitchFamily="18" charset="0"/>
                <a:cs typeface="Times New Roman" pitchFamily="18" charset="0"/>
              </a:rPr>
              <a:t>zrakových funkcí je velmi důležitým momentem v boji s glaukomem</a:t>
            </a:r>
          </a:p>
          <a:p>
            <a:pPr>
              <a:buFontTx/>
              <a:buChar char="•"/>
            </a:pPr>
            <a:r>
              <a:rPr lang="cs-CZ" sz="2400">
                <a:latin typeface="Times New Roman" pitchFamily="18" charset="0"/>
                <a:cs typeface="Times New Roman" pitchFamily="18" charset="0"/>
              </a:rPr>
              <a:t> klasické vyšetřovací metody: tonometrie, oftalmoskopie, perimetrie, gonioskopie</a:t>
            </a:r>
          </a:p>
          <a:p>
            <a:pPr>
              <a:buFontTx/>
              <a:buChar char="•"/>
            </a:pPr>
            <a:r>
              <a:rPr lang="cs-CZ" sz="2400">
                <a:latin typeface="Times New Roman" pitchFamily="18" charset="0"/>
                <a:cs typeface="Times New Roman" pitchFamily="18" charset="0"/>
              </a:rPr>
              <a:t> v současnosti se snažíme diagnostikova</a:t>
            </a:r>
            <a:r>
              <a:rPr lang="cs-CZ" sz="2400">
                <a:latin typeface="Times New Roman" pitchFamily="18" charset="0"/>
              </a:rPr>
              <a:t>t </a:t>
            </a:r>
            <a:r>
              <a:rPr lang="cs-CZ" sz="2400">
                <a:latin typeface="Times New Roman" pitchFamily="18" charset="0"/>
                <a:cs typeface="Times New Roman" pitchFamily="18" charset="0"/>
              </a:rPr>
              <a:t> glaukom ve velmi raném stádiu pomocí analýzy zrakového nervu a vrstvy nervových vláken sítnice a jejich případných změn, které jsou považovány za základní ve zjištění a monitorování tohoto onemocnění </a:t>
            </a:r>
          </a:p>
          <a:p>
            <a:pPr>
              <a:buFontTx/>
              <a:buChar char="•"/>
            </a:pPr>
            <a:r>
              <a:rPr lang="cs-CZ" sz="2400">
                <a:latin typeface="Times New Roman" pitchFamily="18" charset="0"/>
                <a:cs typeface="Times New Roman" pitchFamily="18" charset="0"/>
              </a:rPr>
              <a:t> </a:t>
            </a:r>
            <a:r>
              <a:rPr lang="cs-CZ">
                <a:latin typeface="Garamond" pitchFamily="18" charset="0"/>
              </a:rPr>
              <a:t> </a:t>
            </a:r>
            <a:r>
              <a:rPr lang="cs-CZ" sz="2400">
                <a:latin typeface="Times New Roman" pitchFamily="18" charset="0"/>
              </a:rPr>
              <a:t>metody, které umožňují analýzu změn zrakového nervu a vrstvy nervových vláken: </a:t>
            </a:r>
          </a:p>
          <a:p>
            <a:r>
              <a:rPr lang="cs-CZ" sz="2400">
                <a:latin typeface="Times New Roman" pitchFamily="18" charset="0"/>
              </a:rPr>
              <a:t>1.        Heidelberský sítnicový tomograf </a:t>
            </a:r>
          </a:p>
          <a:p>
            <a:r>
              <a:rPr lang="cs-CZ" sz="2400">
                <a:latin typeface="Times New Roman" pitchFamily="18" charset="0"/>
              </a:rPr>
              <a:t>2.        optická koherenční tomografie</a:t>
            </a:r>
          </a:p>
          <a:p>
            <a:r>
              <a:rPr lang="cs-CZ" sz="2400">
                <a:latin typeface="Times New Roman" pitchFamily="18" charset="0"/>
              </a:rPr>
              <a:t>3.        analyzátor nervových vláken-GDx</a:t>
            </a:r>
          </a:p>
          <a:p>
            <a:pPr>
              <a:buFontTx/>
              <a:buChar char="•"/>
            </a:pPr>
            <a:endParaRPr lang="cs-CZ" sz="2400">
              <a:latin typeface="Times New Roman" pitchFamily="18" charset="0"/>
              <a:cs typeface="Times New Roman" pitchFamily="18" charset="0"/>
            </a:endParaRPr>
          </a:p>
          <a:p>
            <a:endParaRPr lang="cs-CZ" sz="2000">
              <a:latin typeface="Times New Roman" pitchFamily="18" charset="0"/>
            </a:endParaRPr>
          </a:p>
        </p:txBody>
      </p:sp>
      <p:pic>
        <p:nvPicPr>
          <p:cNvPr id="251908" name="Picture 4" descr="tun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724400"/>
            <a:ext cx="2736850" cy="1820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7799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Světlo jako elektromagnetické vlnění</a:t>
            </a:r>
            <a:endParaRPr lang="cs-CZ" dirty="0"/>
          </a:p>
        </p:txBody>
      </p:sp>
      <p:cxnSp>
        <p:nvCxnSpPr>
          <p:cNvPr id="18" name="Přímá spojnice se šipkou 17"/>
          <p:cNvCxnSpPr/>
          <p:nvPr/>
        </p:nvCxnSpPr>
        <p:spPr>
          <a:xfrm>
            <a:off x="2915816" y="3789040"/>
            <a:ext cx="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p:txBody>
          <a:bodyPr/>
          <a:lstStyle/>
          <a:p>
            <a:r>
              <a:rPr lang="cs-CZ" dirty="0" smtClean="0"/>
              <a:t>Vektor elektrické intenzity </a:t>
            </a:r>
            <a:r>
              <a:rPr lang="cs-CZ" b="1" dirty="0" smtClean="0"/>
              <a:t>E</a:t>
            </a:r>
            <a:r>
              <a:rPr lang="cs-CZ" dirty="0" smtClean="0">
                <a:effectLst>
                  <a:outerShdw blurRad="38100" dist="38100" dir="2700000" algn="tl">
                    <a:srgbClr val="000000">
                      <a:alpha val="43137"/>
                    </a:srgbClr>
                  </a:outerShdw>
                </a:effectLst>
              </a:rPr>
              <a:t> vždy kolmý na směr šíření </a:t>
            </a:r>
            <a:r>
              <a:rPr lang="cs-CZ" b="1" dirty="0" smtClean="0">
                <a:effectLst>
                  <a:outerShdw blurRad="38100" dist="38100" dir="2700000" algn="tl">
                    <a:srgbClr val="000000">
                      <a:alpha val="43137"/>
                    </a:srgbClr>
                  </a:outerShdw>
                </a:effectLst>
              </a:rPr>
              <a:t>n</a:t>
            </a:r>
          </a:p>
          <a:p>
            <a:r>
              <a:rPr lang="cs-CZ" dirty="0" smtClean="0"/>
              <a:t>Vektor magnetické indukce </a:t>
            </a:r>
            <a:r>
              <a:rPr lang="cs-CZ" b="1" dirty="0" smtClean="0"/>
              <a:t>B </a:t>
            </a:r>
            <a:r>
              <a:rPr lang="cs-CZ" dirty="0" smtClean="0"/>
              <a:t>kolmý na </a:t>
            </a:r>
            <a:r>
              <a:rPr lang="cs-CZ" b="1" dirty="0" smtClean="0"/>
              <a:t>E</a:t>
            </a:r>
            <a:r>
              <a:rPr lang="cs-CZ" dirty="0" smtClean="0"/>
              <a:t> i </a:t>
            </a:r>
            <a:r>
              <a:rPr lang="cs-CZ" b="1" dirty="0" smtClean="0"/>
              <a:t>n </a:t>
            </a:r>
            <a:r>
              <a:rPr lang="cs-CZ" dirty="0" smtClean="0"/>
              <a:t>(</a:t>
            </a:r>
            <a:r>
              <a:rPr lang="cs-CZ" b="1" dirty="0" err="1" smtClean="0"/>
              <a:t>n</a:t>
            </a:r>
            <a:r>
              <a:rPr lang="cs-CZ" dirty="0" err="1" smtClean="0"/>
              <a:t>S</a:t>
            </a:r>
            <a:r>
              <a:rPr lang="cs-CZ" b="1" dirty="0" smtClean="0"/>
              <a:t>=</a:t>
            </a:r>
            <a:r>
              <a:rPr lang="cs-CZ" b="1" dirty="0" err="1" smtClean="0"/>
              <a:t>ExB</a:t>
            </a:r>
            <a:r>
              <a:rPr lang="cs-CZ" b="1" dirty="0" smtClean="0"/>
              <a:t>) </a:t>
            </a:r>
            <a:r>
              <a:rPr lang="cs-CZ" dirty="0" smtClean="0"/>
              <a:t>a dán i  co do velikosti (</a:t>
            </a:r>
            <a:r>
              <a:rPr lang="cs-CZ" b="1" dirty="0" smtClean="0"/>
              <a:t>B=E</a:t>
            </a:r>
            <a:r>
              <a:rPr lang="cs-CZ" dirty="0" smtClean="0"/>
              <a:t>/c).</a:t>
            </a:r>
          </a:p>
          <a:p>
            <a:r>
              <a:rPr lang="cs-CZ" dirty="0" smtClean="0"/>
              <a:t>Elektrická intenzita (i magnetická indukce) jsou funkce prostorové polohy x a časové souřadnice t: </a:t>
            </a:r>
            <a:r>
              <a:rPr lang="cs-CZ" sz="2800" b="1" dirty="0" smtClean="0"/>
              <a:t>E=E</a:t>
            </a:r>
            <a:r>
              <a:rPr lang="cs-CZ" sz="2800" b="1" baseline="-25000" dirty="0" smtClean="0"/>
              <a:t>0</a:t>
            </a:r>
            <a:r>
              <a:rPr lang="cs-CZ" sz="2800" b="1" dirty="0" smtClean="0"/>
              <a:t> sin 2</a:t>
            </a:r>
            <a:r>
              <a:rPr lang="cs-CZ" sz="2800" b="1" dirty="0" smtClean="0">
                <a:latin typeface="Symbol" pitchFamily="18" charset="2"/>
              </a:rPr>
              <a:t>p</a:t>
            </a:r>
            <a:r>
              <a:rPr lang="cs-CZ" sz="2800" b="1" dirty="0" smtClean="0"/>
              <a:t>(t/T-x</a:t>
            </a:r>
            <a:r>
              <a:rPr lang="en-US" sz="2800" b="1" dirty="0" smtClean="0"/>
              <a:t>/</a:t>
            </a:r>
            <a:r>
              <a:rPr lang="cs-CZ" sz="2800" b="1" dirty="0" smtClean="0">
                <a:latin typeface="Symbol" pitchFamily="18" charset="2"/>
              </a:rPr>
              <a:t>l</a:t>
            </a:r>
            <a:r>
              <a:rPr lang="cs-CZ" sz="2800" b="1" dirty="0" smtClean="0"/>
              <a:t>)</a:t>
            </a:r>
            <a:endParaRPr lang="en-US" sz="2800" b="1" dirty="0"/>
          </a:p>
          <a:p>
            <a:r>
              <a:rPr lang="cs-CZ" sz="2800" b="1" dirty="0" smtClean="0">
                <a:hlinkClick r:id="rId2"/>
              </a:rPr>
              <a:t>http</a:t>
            </a:r>
            <a:r>
              <a:rPr lang="cs-CZ" b="1" dirty="0">
                <a:hlinkClick r:id="rId2"/>
              </a:rPr>
              <a:t>://www.walter-fendt.de/ph14cz/emwave_cz.htm</a:t>
            </a:r>
            <a:endParaRPr lang="cs-CZ" b="1" dirty="0"/>
          </a:p>
        </p:txBody>
      </p:sp>
    </p:spTree>
    <p:extLst>
      <p:ext uri="{BB962C8B-B14F-4D97-AF65-F5344CB8AC3E}">
        <p14:creationId xmlns:p14="http://schemas.microsoft.com/office/powerpoint/2010/main" val="63565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cs-CZ" sz="4000"/>
              <a:t>Několik slov ke skenovacím metodám</a:t>
            </a:r>
          </a:p>
        </p:txBody>
      </p:sp>
      <p:sp>
        <p:nvSpPr>
          <p:cNvPr id="82947" name="Rectangle 3"/>
          <p:cNvSpPr>
            <a:spLocks noGrp="1" noChangeArrowheads="1"/>
          </p:cNvSpPr>
          <p:nvPr>
            <p:ph type="body" idx="1"/>
          </p:nvPr>
        </p:nvSpPr>
        <p:spPr/>
        <p:txBody>
          <a:bodyPr/>
          <a:lstStyle/>
          <a:p>
            <a:r>
              <a:rPr lang="cs-CZ"/>
              <a:t>Princip skenování</a:t>
            </a:r>
          </a:p>
          <a:p>
            <a:r>
              <a:rPr lang="cs-CZ"/>
              <a:t>Zaostřování, hloubka ostrosti – většinou detektor v ohnisku čočky</a:t>
            </a:r>
          </a:p>
          <a:p>
            <a:r>
              <a:rPr lang="cs-CZ"/>
              <a:t>Důležitá úloha počítačů – zachycování a vyhodnocování výsledků, tvorba i jiných řezů</a:t>
            </a:r>
          </a:p>
          <a:p>
            <a:r>
              <a:rPr lang="cs-CZ"/>
              <a:t>Rychlost vyšetřování – maximálně několik minut</a:t>
            </a:r>
          </a:p>
        </p:txBody>
      </p:sp>
    </p:spTree>
    <p:extLst>
      <p:ext uri="{BB962C8B-B14F-4D97-AF65-F5344CB8AC3E}">
        <p14:creationId xmlns:p14="http://schemas.microsoft.com/office/powerpoint/2010/main" val="25597355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Line 2"/>
          <p:cNvSpPr>
            <a:spLocks noChangeShapeType="1"/>
          </p:cNvSpPr>
          <p:nvPr/>
        </p:nvSpPr>
        <p:spPr bwMode="auto">
          <a:xfrm>
            <a:off x="5195888" y="2844800"/>
            <a:ext cx="2395537" cy="638175"/>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55" name="Freeform 3"/>
          <p:cNvSpPr>
            <a:spLocks/>
          </p:cNvSpPr>
          <p:nvPr/>
        </p:nvSpPr>
        <p:spPr bwMode="auto">
          <a:xfrm>
            <a:off x="7061200" y="2932113"/>
            <a:ext cx="211138" cy="427037"/>
          </a:xfrm>
          <a:custGeom>
            <a:avLst/>
            <a:gdLst>
              <a:gd name="T0" fmla="*/ 15 w 133"/>
              <a:gd name="T1" fmla="*/ 0 h 269"/>
              <a:gd name="T2" fmla="*/ 133 w 133"/>
              <a:gd name="T3" fmla="*/ 0 h 269"/>
              <a:gd name="T4" fmla="*/ 133 w 133"/>
              <a:gd name="T5" fmla="*/ 262 h 269"/>
              <a:gd name="T6" fmla="*/ 49 w 133"/>
              <a:gd name="T7" fmla="*/ 262 h 269"/>
              <a:gd name="T8" fmla="*/ 11 w 133"/>
              <a:gd name="T9" fmla="*/ 258 h 269"/>
            </a:gdLst>
            <a:ahLst/>
            <a:cxnLst>
              <a:cxn ang="0">
                <a:pos x="T0" y="T1"/>
              </a:cxn>
              <a:cxn ang="0">
                <a:pos x="T2" y="T3"/>
              </a:cxn>
              <a:cxn ang="0">
                <a:pos x="T4" y="T5"/>
              </a:cxn>
              <a:cxn ang="0">
                <a:pos x="T6" y="T7"/>
              </a:cxn>
              <a:cxn ang="0">
                <a:pos x="T8" y="T9"/>
              </a:cxn>
            </a:cxnLst>
            <a:rect l="0" t="0" r="r" b="b"/>
            <a:pathLst>
              <a:path w="133" h="269">
                <a:moveTo>
                  <a:pt x="15" y="0"/>
                </a:moveTo>
                <a:cubicBezTo>
                  <a:pt x="63" y="5"/>
                  <a:pt x="42" y="0"/>
                  <a:pt x="133" y="0"/>
                </a:cubicBezTo>
                <a:cubicBezTo>
                  <a:pt x="133" y="87"/>
                  <a:pt x="133" y="175"/>
                  <a:pt x="133" y="262"/>
                </a:cubicBezTo>
                <a:cubicBezTo>
                  <a:pt x="102" y="263"/>
                  <a:pt x="78" y="264"/>
                  <a:pt x="49" y="262"/>
                </a:cubicBezTo>
                <a:cubicBezTo>
                  <a:pt x="9" y="259"/>
                  <a:pt x="0" y="269"/>
                  <a:pt x="11" y="258"/>
                </a:cubicBezTo>
              </a:path>
            </a:pathLst>
          </a:custGeom>
          <a:solidFill>
            <a:schemeClr val="hlink"/>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56" name="Line 4"/>
          <p:cNvSpPr>
            <a:spLocks noChangeShapeType="1"/>
          </p:cNvSpPr>
          <p:nvPr/>
        </p:nvSpPr>
        <p:spPr bwMode="auto">
          <a:xfrm>
            <a:off x="1074738" y="2090738"/>
            <a:ext cx="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57" name="Rectangle 5"/>
          <p:cNvSpPr>
            <a:spLocks noGrp="1" noChangeArrowheads="1"/>
          </p:cNvSpPr>
          <p:nvPr>
            <p:ph type="title"/>
          </p:nvPr>
        </p:nvSpPr>
        <p:spPr>
          <a:xfrm>
            <a:off x="846138" y="265113"/>
            <a:ext cx="7399337" cy="935037"/>
          </a:xfrm>
          <a:noFill/>
          <a:ln/>
          <a:extLst>
            <a:ext uri="{909E8E84-426E-40DD-AFC4-6F175D3DCCD1}">
              <a14:hiddenFill xmlns:a14="http://schemas.microsoft.com/office/drawing/2010/main">
                <a:solidFill>
                  <a:srgbClr val="FBF6C3"/>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r>
              <a:rPr lang="cs-CZ">
                <a:solidFill>
                  <a:schemeClr val="tx1"/>
                </a:solidFill>
              </a:rPr>
              <a:t>Zobrazení skenovací optikou </a:t>
            </a:r>
          </a:p>
        </p:txBody>
      </p:sp>
      <p:sp>
        <p:nvSpPr>
          <p:cNvPr id="279558" name="Text Box 6"/>
          <p:cNvSpPr txBox="1">
            <a:spLocks noChangeArrowheads="1"/>
          </p:cNvSpPr>
          <p:nvPr/>
        </p:nvSpPr>
        <p:spPr bwMode="auto">
          <a:xfrm>
            <a:off x="677863" y="1387475"/>
            <a:ext cx="3003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400" b="1">
                <a:solidFill>
                  <a:schemeClr val="accent2"/>
                </a:solidFill>
                <a:latin typeface="Times New Roman" pitchFamily="18" charset="0"/>
              </a:rPr>
              <a:t>Standardní zobrazení</a:t>
            </a:r>
            <a:endParaRPr lang="cs-CZ" sz="2000" b="1">
              <a:latin typeface="Times New Roman" pitchFamily="18" charset="0"/>
            </a:endParaRPr>
          </a:p>
        </p:txBody>
      </p:sp>
      <p:sp>
        <p:nvSpPr>
          <p:cNvPr id="279559" name="Text Box 7"/>
          <p:cNvSpPr txBox="1">
            <a:spLocks noChangeArrowheads="1"/>
          </p:cNvSpPr>
          <p:nvPr/>
        </p:nvSpPr>
        <p:spPr bwMode="auto">
          <a:xfrm>
            <a:off x="4973638" y="1233488"/>
            <a:ext cx="292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400" b="1">
                <a:latin typeface="Times New Roman" pitchFamily="18" charset="0"/>
              </a:rPr>
              <a:t>S</a:t>
            </a:r>
            <a:r>
              <a:rPr lang="en-US" sz="2400" b="1">
                <a:latin typeface="Times New Roman" pitchFamily="18" charset="0"/>
              </a:rPr>
              <a:t>k</a:t>
            </a:r>
            <a:r>
              <a:rPr lang="cs-CZ" sz="2400" b="1">
                <a:latin typeface="Times New Roman" pitchFamily="18" charset="0"/>
              </a:rPr>
              <a:t>enovací zobrazení </a:t>
            </a:r>
            <a:endParaRPr lang="cs-CZ" sz="2000" b="1">
              <a:latin typeface="Times New Roman" pitchFamily="18" charset="0"/>
            </a:endParaRPr>
          </a:p>
        </p:txBody>
      </p:sp>
      <p:sp>
        <p:nvSpPr>
          <p:cNvPr id="279560" name="Line 8"/>
          <p:cNvSpPr>
            <a:spLocks noChangeShapeType="1"/>
          </p:cNvSpPr>
          <p:nvPr/>
        </p:nvSpPr>
        <p:spPr bwMode="auto">
          <a:xfrm>
            <a:off x="623888" y="2932113"/>
            <a:ext cx="2990850" cy="0"/>
          </a:xfrm>
          <a:prstGeom prst="line">
            <a:avLst/>
          </a:prstGeom>
          <a:noFill/>
          <a:ln w="9525">
            <a:solidFill>
              <a:srgbClr val="0066FF"/>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61" name="Rectangle 9"/>
          <p:cNvSpPr>
            <a:spLocks noChangeArrowheads="1"/>
          </p:cNvSpPr>
          <p:nvPr/>
        </p:nvSpPr>
        <p:spPr bwMode="auto">
          <a:xfrm>
            <a:off x="1016000" y="2351088"/>
            <a:ext cx="88900" cy="11461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9562" name="Line 10"/>
          <p:cNvSpPr>
            <a:spLocks noChangeShapeType="1"/>
          </p:cNvSpPr>
          <p:nvPr/>
        </p:nvSpPr>
        <p:spPr bwMode="auto">
          <a:xfrm>
            <a:off x="2249488" y="2060575"/>
            <a:ext cx="0" cy="167005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63" name="Line 11"/>
          <p:cNvSpPr>
            <a:spLocks noChangeShapeType="1"/>
          </p:cNvSpPr>
          <p:nvPr/>
        </p:nvSpPr>
        <p:spPr bwMode="auto">
          <a:xfrm>
            <a:off x="3497263" y="2336800"/>
            <a:ext cx="0" cy="1190625"/>
          </a:xfrm>
          <a:prstGeom prst="line">
            <a:avLst/>
          </a:prstGeom>
          <a:noFill/>
          <a:ln w="38100">
            <a:solidFill>
              <a:srgbClr val="00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64" name="Line 12"/>
          <p:cNvSpPr>
            <a:spLocks noChangeShapeType="1"/>
          </p:cNvSpPr>
          <p:nvPr/>
        </p:nvSpPr>
        <p:spPr bwMode="auto">
          <a:xfrm>
            <a:off x="3505200" y="2127250"/>
            <a:ext cx="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65" name="Text Box 13"/>
          <p:cNvSpPr txBox="1">
            <a:spLocks noChangeArrowheads="1"/>
          </p:cNvSpPr>
          <p:nvPr/>
        </p:nvSpPr>
        <p:spPr bwMode="auto">
          <a:xfrm>
            <a:off x="895350" y="1720850"/>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Symbol" pitchFamily="18" charset="2"/>
              </a:rPr>
              <a:t>p</a:t>
            </a:r>
          </a:p>
        </p:txBody>
      </p:sp>
      <p:sp>
        <p:nvSpPr>
          <p:cNvPr id="279566" name="Text Box 14"/>
          <p:cNvSpPr txBox="1">
            <a:spLocks noChangeArrowheads="1"/>
          </p:cNvSpPr>
          <p:nvPr/>
        </p:nvSpPr>
        <p:spPr bwMode="auto">
          <a:xfrm>
            <a:off x="3289300" y="1735138"/>
            <a:ext cx="4079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Symbol" pitchFamily="18" charset="2"/>
              </a:rPr>
              <a:t>p</a:t>
            </a:r>
            <a:r>
              <a:rPr lang="cs-CZ" sz="2000">
                <a:latin typeface="Times New Roman" pitchFamily="18" charset="0"/>
              </a:rPr>
              <a:t>´</a:t>
            </a:r>
            <a:endParaRPr lang="cs-CZ" sz="2000">
              <a:latin typeface="Symbol" pitchFamily="18" charset="2"/>
            </a:endParaRPr>
          </a:p>
        </p:txBody>
      </p:sp>
      <p:sp>
        <p:nvSpPr>
          <p:cNvPr id="279567" name="Oval 15"/>
          <p:cNvSpPr>
            <a:spLocks noChangeArrowheads="1"/>
          </p:cNvSpPr>
          <p:nvPr/>
        </p:nvSpPr>
        <p:spPr bwMode="auto">
          <a:xfrm>
            <a:off x="1074738" y="2613025"/>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9568" name="Line 16"/>
          <p:cNvSpPr>
            <a:spLocks noChangeShapeType="1"/>
          </p:cNvSpPr>
          <p:nvPr/>
        </p:nvSpPr>
        <p:spPr bwMode="auto">
          <a:xfrm>
            <a:off x="711200" y="2525713"/>
            <a:ext cx="290513"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69" name="Line 17"/>
          <p:cNvSpPr>
            <a:spLocks noChangeShapeType="1"/>
          </p:cNvSpPr>
          <p:nvPr/>
        </p:nvSpPr>
        <p:spPr bwMode="auto">
          <a:xfrm>
            <a:off x="703263" y="2911475"/>
            <a:ext cx="29051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70" name="Line 18"/>
          <p:cNvSpPr>
            <a:spLocks noChangeShapeType="1"/>
          </p:cNvSpPr>
          <p:nvPr/>
        </p:nvSpPr>
        <p:spPr bwMode="auto">
          <a:xfrm>
            <a:off x="741363" y="3309938"/>
            <a:ext cx="290512"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71" name="Line 19"/>
          <p:cNvSpPr>
            <a:spLocks noChangeShapeType="1"/>
          </p:cNvSpPr>
          <p:nvPr/>
        </p:nvSpPr>
        <p:spPr bwMode="auto">
          <a:xfrm>
            <a:off x="1117600" y="2655888"/>
            <a:ext cx="2351088" cy="552450"/>
          </a:xfrm>
          <a:prstGeom prst="line">
            <a:avLst/>
          </a:prstGeom>
          <a:noFill/>
          <a:ln w="9525">
            <a:solidFill>
              <a:schemeClr val="accent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72" name="Line 20"/>
          <p:cNvSpPr>
            <a:spLocks noChangeShapeType="1"/>
          </p:cNvSpPr>
          <p:nvPr/>
        </p:nvSpPr>
        <p:spPr bwMode="auto">
          <a:xfrm>
            <a:off x="1103313" y="2655888"/>
            <a:ext cx="1131887"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73" name="Line 21"/>
          <p:cNvSpPr>
            <a:spLocks noChangeShapeType="1"/>
          </p:cNvSpPr>
          <p:nvPr/>
        </p:nvSpPr>
        <p:spPr bwMode="auto">
          <a:xfrm>
            <a:off x="2249488" y="2655888"/>
            <a:ext cx="1230312" cy="536575"/>
          </a:xfrm>
          <a:prstGeom prst="line">
            <a:avLst/>
          </a:prstGeom>
          <a:noFill/>
          <a:ln w="952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74" name="Oval 22"/>
          <p:cNvSpPr>
            <a:spLocks noChangeArrowheads="1"/>
          </p:cNvSpPr>
          <p:nvPr/>
        </p:nvSpPr>
        <p:spPr bwMode="auto">
          <a:xfrm>
            <a:off x="3440113" y="3148013"/>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9575" name="Oval 23"/>
          <p:cNvSpPr>
            <a:spLocks noChangeArrowheads="1"/>
          </p:cNvSpPr>
          <p:nvPr/>
        </p:nvSpPr>
        <p:spPr bwMode="auto">
          <a:xfrm>
            <a:off x="2822575" y="2894013"/>
            <a:ext cx="88900" cy="88900"/>
          </a:xfrm>
          <a:prstGeom prst="ellipse">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9576" name="Text Box 24"/>
          <p:cNvSpPr txBox="1">
            <a:spLocks noChangeArrowheads="1"/>
          </p:cNvSpPr>
          <p:nvPr/>
        </p:nvSpPr>
        <p:spPr bwMode="auto">
          <a:xfrm>
            <a:off x="2724150" y="2481263"/>
            <a:ext cx="325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Times New Roman" pitchFamily="18" charset="0"/>
              </a:rPr>
              <a:t>F</a:t>
            </a:r>
          </a:p>
        </p:txBody>
      </p:sp>
      <p:sp>
        <p:nvSpPr>
          <p:cNvPr id="279577" name="Text Box 25"/>
          <p:cNvSpPr txBox="1">
            <a:spLocks noChangeArrowheads="1"/>
          </p:cNvSpPr>
          <p:nvPr/>
        </p:nvSpPr>
        <p:spPr bwMode="auto">
          <a:xfrm>
            <a:off x="1112838" y="21050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Times New Roman" pitchFamily="18" charset="0"/>
              </a:rPr>
              <a:t>P</a:t>
            </a:r>
          </a:p>
        </p:txBody>
      </p:sp>
      <p:sp>
        <p:nvSpPr>
          <p:cNvPr id="279578" name="Text Box 26"/>
          <p:cNvSpPr txBox="1">
            <a:spLocks noChangeArrowheads="1"/>
          </p:cNvSpPr>
          <p:nvPr/>
        </p:nvSpPr>
        <p:spPr bwMode="auto">
          <a:xfrm>
            <a:off x="3565525" y="3048000"/>
            <a:ext cx="4095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Times New Roman" pitchFamily="18" charset="0"/>
              </a:rPr>
              <a:t>P´</a:t>
            </a:r>
          </a:p>
        </p:txBody>
      </p:sp>
      <p:sp>
        <p:nvSpPr>
          <p:cNvPr id="279579" name="Line 27"/>
          <p:cNvSpPr>
            <a:spLocks noChangeShapeType="1"/>
          </p:cNvSpPr>
          <p:nvPr/>
        </p:nvSpPr>
        <p:spPr bwMode="auto">
          <a:xfrm flipH="1">
            <a:off x="2714625" y="3482975"/>
            <a:ext cx="754063" cy="595313"/>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80" name="Text Box 28"/>
          <p:cNvSpPr txBox="1">
            <a:spLocks noChangeArrowheads="1"/>
          </p:cNvSpPr>
          <p:nvPr/>
        </p:nvSpPr>
        <p:spPr bwMode="auto">
          <a:xfrm>
            <a:off x="850900" y="4179888"/>
            <a:ext cx="25431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solidFill>
                  <a:schemeClr val="accent2"/>
                </a:solidFill>
                <a:latin typeface="Times New Roman" pitchFamily="18" charset="0"/>
              </a:rPr>
              <a:t>Záznam obrazu na film</a:t>
            </a:r>
          </a:p>
          <a:p>
            <a:r>
              <a:rPr lang="cs-CZ" sz="2000">
                <a:solidFill>
                  <a:schemeClr val="accent2"/>
                </a:solidFill>
                <a:latin typeface="Times New Roman" pitchFamily="18" charset="0"/>
              </a:rPr>
              <a:t>nebo na stínítko</a:t>
            </a:r>
          </a:p>
        </p:txBody>
      </p:sp>
      <p:sp>
        <p:nvSpPr>
          <p:cNvPr id="279581" name="Line 29"/>
          <p:cNvSpPr>
            <a:spLocks noChangeShapeType="1"/>
          </p:cNvSpPr>
          <p:nvPr/>
        </p:nvSpPr>
        <p:spPr bwMode="auto">
          <a:xfrm>
            <a:off x="2249488" y="2655888"/>
            <a:ext cx="1233487" cy="5508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82" name="Line 30"/>
          <p:cNvSpPr>
            <a:spLocks noChangeShapeType="1"/>
          </p:cNvSpPr>
          <p:nvPr/>
        </p:nvSpPr>
        <p:spPr bwMode="auto">
          <a:xfrm flipV="1">
            <a:off x="1117600" y="2293938"/>
            <a:ext cx="1117600" cy="36195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83" name="Line 31"/>
          <p:cNvSpPr>
            <a:spLocks noChangeShapeType="1"/>
          </p:cNvSpPr>
          <p:nvPr/>
        </p:nvSpPr>
        <p:spPr bwMode="auto">
          <a:xfrm>
            <a:off x="2249488" y="2308225"/>
            <a:ext cx="1233487" cy="86995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84" name="Line 32"/>
          <p:cNvSpPr>
            <a:spLocks noChangeShapeType="1"/>
          </p:cNvSpPr>
          <p:nvPr/>
        </p:nvSpPr>
        <p:spPr bwMode="auto">
          <a:xfrm>
            <a:off x="1103313" y="2670175"/>
            <a:ext cx="1131887" cy="82708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85" name="Line 33"/>
          <p:cNvSpPr>
            <a:spLocks noChangeShapeType="1"/>
          </p:cNvSpPr>
          <p:nvPr/>
        </p:nvSpPr>
        <p:spPr bwMode="auto">
          <a:xfrm>
            <a:off x="2249488" y="3513138"/>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86" name="Line 34"/>
          <p:cNvSpPr>
            <a:spLocks noChangeShapeType="1"/>
          </p:cNvSpPr>
          <p:nvPr/>
        </p:nvSpPr>
        <p:spPr bwMode="auto">
          <a:xfrm flipV="1">
            <a:off x="2263775" y="3192463"/>
            <a:ext cx="1249363" cy="32067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87" name="Line 35"/>
          <p:cNvSpPr>
            <a:spLocks noChangeShapeType="1"/>
          </p:cNvSpPr>
          <p:nvPr/>
        </p:nvSpPr>
        <p:spPr bwMode="auto">
          <a:xfrm flipV="1">
            <a:off x="1117600" y="2466975"/>
            <a:ext cx="203200" cy="1746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88" name="Line 36"/>
          <p:cNvSpPr>
            <a:spLocks noChangeShapeType="1"/>
          </p:cNvSpPr>
          <p:nvPr/>
        </p:nvSpPr>
        <p:spPr bwMode="auto">
          <a:xfrm>
            <a:off x="1117600" y="2655888"/>
            <a:ext cx="130175" cy="203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89" name="Line 37"/>
          <p:cNvSpPr>
            <a:spLocks noChangeShapeType="1"/>
          </p:cNvSpPr>
          <p:nvPr/>
        </p:nvSpPr>
        <p:spPr bwMode="auto">
          <a:xfrm>
            <a:off x="1103313" y="2655888"/>
            <a:ext cx="623887"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90" name="Line 38"/>
          <p:cNvSpPr>
            <a:spLocks noChangeShapeType="1"/>
          </p:cNvSpPr>
          <p:nvPr/>
        </p:nvSpPr>
        <p:spPr bwMode="auto">
          <a:xfrm flipV="1">
            <a:off x="1089025" y="2568575"/>
            <a:ext cx="319088" cy="730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91" name="Line 39"/>
          <p:cNvSpPr>
            <a:spLocks noChangeShapeType="1"/>
          </p:cNvSpPr>
          <p:nvPr/>
        </p:nvSpPr>
        <p:spPr bwMode="auto">
          <a:xfrm>
            <a:off x="1103313" y="2655888"/>
            <a:ext cx="260350" cy="1301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92" name="Line 40"/>
          <p:cNvSpPr>
            <a:spLocks noChangeShapeType="1"/>
          </p:cNvSpPr>
          <p:nvPr/>
        </p:nvSpPr>
        <p:spPr bwMode="auto">
          <a:xfrm>
            <a:off x="5159375" y="2273300"/>
            <a:ext cx="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93" name="Line 41"/>
          <p:cNvSpPr>
            <a:spLocks noChangeShapeType="1"/>
          </p:cNvSpPr>
          <p:nvPr/>
        </p:nvSpPr>
        <p:spPr bwMode="auto">
          <a:xfrm>
            <a:off x="4708525" y="3114675"/>
            <a:ext cx="2990850" cy="0"/>
          </a:xfrm>
          <a:prstGeom prst="line">
            <a:avLst/>
          </a:prstGeom>
          <a:noFill/>
          <a:ln w="9525">
            <a:solidFill>
              <a:srgbClr val="0066FF"/>
            </a:solidFill>
            <a:prstDash val="lg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94" name="Rectangle 42"/>
          <p:cNvSpPr>
            <a:spLocks noChangeArrowheads="1"/>
          </p:cNvSpPr>
          <p:nvPr/>
        </p:nvSpPr>
        <p:spPr bwMode="auto">
          <a:xfrm>
            <a:off x="5100638" y="2533650"/>
            <a:ext cx="88900" cy="11461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9595" name="Line 43"/>
          <p:cNvSpPr>
            <a:spLocks noChangeShapeType="1"/>
          </p:cNvSpPr>
          <p:nvPr/>
        </p:nvSpPr>
        <p:spPr bwMode="auto">
          <a:xfrm>
            <a:off x="6334125" y="2243138"/>
            <a:ext cx="0" cy="167005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96" name="Line 44"/>
          <p:cNvSpPr>
            <a:spLocks noChangeShapeType="1"/>
          </p:cNvSpPr>
          <p:nvPr/>
        </p:nvSpPr>
        <p:spPr bwMode="auto">
          <a:xfrm>
            <a:off x="7589838" y="2309813"/>
            <a:ext cx="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597" name="Text Box 45"/>
          <p:cNvSpPr txBox="1">
            <a:spLocks noChangeArrowheads="1"/>
          </p:cNvSpPr>
          <p:nvPr/>
        </p:nvSpPr>
        <p:spPr bwMode="auto">
          <a:xfrm>
            <a:off x="4979988" y="1903413"/>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Symbol" pitchFamily="18" charset="2"/>
              </a:rPr>
              <a:t>p</a:t>
            </a:r>
          </a:p>
        </p:txBody>
      </p:sp>
      <p:sp>
        <p:nvSpPr>
          <p:cNvPr id="279598" name="Text Box 46"/>
          <p:cNvSpPr txBox="1">
            <a:spLocks noChangeArrowheads="1"/>
          </p:cNvSpPr>
          <p:nvPr/>
        </p:nvSpPr>
        <p:spPr bwMode="auto">
          <a:xfrm>
            <a:off x="7373938" y="1917700"/>
            <a:ext cx="407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Symbol" pitchFamily="18" charset="2"/>
              </a:rPr>
              <a:t>p</a:t>
            </a:r>
            <a:r>
              <a:rPr lang="cs-CZ" sz="2000">
                <a:latin typeface="Times New Roman" pitchFamily="18" charset="0"/>
              </a:rPr>
              <a:t>´</a:t>
            </a:r>
            <a:endParaRPr lang="cs-CZ" sz="2000">
              <a:latin typeface="Symbol" pitchFamily="18" charset="2"/>
            </a:endParaRPr>
          </a:p>
        </p:txBody>
      </p:sp>
      <p:sp>
        <p:nvSpPr>
          <p:cNvPr id="279599" name="Line 47"/>
          <p:cNvSpPr>
            <a:spLocks noChangeShapeType="1"/>
          </p:cNvSpPr>
          <p:nvPr/>
        </p:nvSpPr>
        <p:spPr bwMode="auto">
          <a:xfrm>
            <a:off x="5187950" y="2838450"/>
            <a:ext cx="1131888" cy="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00" name="Line 48"/>
          <p:cNvSpPr>
            <a:spLocks noChangeShapeType="1"/>
          </p:cNvSpPr>
          <p:nvPr/>
        </p:nvSpPr>
        <p:spPr bwMode="auto">
          <a:xfrm>
            <a:off x="6334125" y="2838450"/>
            <a:ext cx="914400" cy="392113"/>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01" name="Line 49"/>
          <p:cNvSpPr>
            <a:spLocks noChangeShapeType="1"/>
          </p:cNvSpPr>
          <p:nvPr/>
        </p:nvSpPr>
        <p:spPr bwMode="auto">
          <a:xfrm flipV="1">
            <a:off x="5202238" y="2649538"/>
            <a:ext cx="203200" cy="1746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02" name="Line 50"/>
          <p:cNvSpPr>
            <a:spLocks noChangeShapeType="1"/>
          </p:cNvSpPr>
          <p:nvPr/>
        </p:nvSpPr>
        <p:spPr bwMode="auto">
          <a:xfrm>
            <a:off x="5202238" y="2838450"/>
            <a:ext cx="130175" cy="203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03" name="Line 51"/>
          <p:cNvSpPr>
            <a:spLocks noChangeShapeType="1"/>
          </p:cNvSpPr>
          <p:nvPr/>
        </p:nvSpPr>
        <p:spPr bwMode="auto">
          <a:xfrm flipV="1">
            <a:off x="5173663" y="2751138"/>
            <a:ext cx="319087" cy="730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04" name="Line 52"/>
          <p:cNvSpPr>
            <a:spLocks noChangeShapeType="1"/>
          </p:cNvSpPr>
          <p:nvPr/>
        </p:nvSpPr>
        <p:spPr bwMode="auto">
          <a:xfrm>
            <a:off x="5187950" y="2838450"/>
            <a:ext cx="260350" cy="1301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05" name="Text Box 53"/>
          <p:cNvSpPr txBox="1">
            <a:spLocks noChangeArrowheads="1"/>
          </p:cNvSpPr>
          <p:nvPr/>
        </p:nvSpPr>
        <p:spPr bwMode="auto">
          <a:xfrm>
            <a:off x="5205413" y="232251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Times New Roman" pitchFamily="18" charset="0"/>
              </a:rPr>
              <a:t>P</a:t>
            </a:r>
          </a:p>
        </p:txBody>
      </p:sp>
      <p:sp>
        <p:nvSpPr>
          <p:cNvPr id="279606" name="Line 54"/>
          <p:cNvSpPr>
            <a:spLocks noChangeShapeType="1"/>
          </p:cNvSpPr>
          <p:nvPr/>
        </p:nvSpPr>
        <p:spPr bwMode="auto">
          <a:xfrm flipV="1">
            <a:off x="6967538" y="2655888"/>
            <a:ext cx="0" cy="39211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07" name="Line 55"/>
          <p:cNvSpPr>
            <a:spLocks noChangeShapeType="1"/>
          </p:cNvSpPr>
          <p:nvPr/>
        </p:nvSpPr>
        <p:spPr bwMode="auto">
          <a:xfrm flipV="1">
            <a:off x="6959600" y="3200400"/>
            <a:ext cx="0" cy="39211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08" name="Line 56"/>
          <p:cNvSpPr>
            <a:spLocks noChangeShapeType="1"/>
          </p:cNvSpPr>
          <p:nvPr/>
        </p:nvSpPr>
        <p:spPr bwMode="auto">
          <a:xfrm flipV="1">
            <a:off x="5486400" y="2525713"/>
            <a:ext cx="841375" cy="23177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09" name="Line 57"/>
          <p:cNvSpPr>
            <a:spLocks noChangeShapeType="1"/>
          </p:cNvSpPr>
          <p:nvPr/>
        </p:nvSpPr>
        <p:spPr bwMode="auto">
          <a:xfrm>
            <a:off x="6327775" y="2525713"/>
            <a:ext cx="609600" cy="4349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10" name="Line 58"/>
          <p:cNvSpPr>
            <a:spLocks noChangeShapeType="1"/>
          </p:cNvSpPr>
          <p:nvPr/>
        </p:nvSpPr>
        <p:spPr bwMode="auto">
          <a:xfrm>
            <a:off x="5195888" y="2859088"/>
            <a:ext cx="1131887" cy="668337"/>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11" name="Line 59"/>
          <p:cNvSpPr>
            <a:spLocks noChangeShapeType="1"/>
          </p:cNvSpPr>
          <p:nvPr/>
        </p:nvSpPr>
        <p:spPr bwMode="auto">
          <a:xfrm flipV="1">
            <a:off x="6327775" y="3497263"/>
            <a:ext cx="654050" cy="30162"/>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12" name="Line 60"/>
          <p:cNvSpPr>
            <a:spLocks noChangeShapeType="1"/>
          </p:cNvSpPr>
          <p:nvPr/>
        </p:nvSpPr>
        <p:spPr bwMode="auto">
          <a:xfrm>
            <a:off x="5232400" y="2838450"/>
            <a:ext cx="623888"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13" name="Oval 61"/>
          <p:cNvSpPr>
            <a:spLocks noChangeArrowheads="1"/>
          </p:cNvSpPr>
          <p:nvPr/>
        </p:nvSpPr>
        <p:spPr bwMode="auto">
          <a:xfrm>
            <a:off x="6908800" y="3063875"/>
            <a:ext cx="88900" cy="889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9614" name="Text Box 62"/>
          <p:cNvSpPr txBox="1">
            <a:spLocks noChangeArrowheads="1"/>
          </p:cNvSpPr>
          <p:nvPr/>
        </p:nvSpPr>
        <p:spPr bwMode="auto">
          <a:xfrm>
            <a:off x="6584950" y="2176463"/>
            <a:ext cx="719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Times New Roman" pitchFamily="18" charset="0"/>
              </a:rPr>
              <a:t>otvor</a:t>
            </a:r>
          </a:p>
        </p:txBody>
      </p:sp>
      <p:sp>
        <p:nvSpPr>
          <p:cNvPr id="279615" name="Line 63"/>
          <p:cNvSpPr>
            <a:spLocks noChangeShapeType="1"/>
          </p:cNvSpPr>
          <p:nvPr/>
        </p:nvSpPr>
        <p:spPr bwMode="auto">
          <a:xfrm flipV="1">
            <a:off x="7185025" y="2481263"/>
            <a:ext cx="812800" cy="552450"/>
          </a:xfrm>
          <a:prstGeom prst="line">
            <a:avLst/>
          </a:prstGeom>
          <a:noFill/>
          <a:ln w="9525">
            <a:solidFill>
              <a:schemeClr val="tx1"/>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16" name="Text Box 64"/>
          <p:cNvSpPr txBox="1">
            <a:spLocks noChangeArrowheads="1"/>
          </p:cNvSpPr>
          <p:nvPr/>
        </p:nvSpPr>
        <p:spPr bwMode="auto">
          <a:xfrm>
            <a:off x="7702550" y="2076450"/>
            <a:ext cx="10144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Times New Roman" pitchFamily="18" charset="0"/>
              </a:rPr>
              <a:t>detektor</a:t>
            </a:r>
          </a:p>
        </p:txBody>
      </p:sp>
      <p:sp>
        <p:nvSpPr>
          <p:cNvPr id="279617" name="AutoShape 65"/>
          <p:cNvSpPr>
            <a:spLocks noChangeArrowheads="1"/>
          </p:cNvSpPr>
          <p:nvPr/>
        </p:nvSpPr>
        <p:spPr bwMode="auto">
          <a:xfrm>
            <a:off x="5210175" y="4340225"/>
            <a:ext cx="942975" cy="711200"/>
          </a:xfrm>
          <a:prstGeom prst="roundRect">
            <a:avLst>
              <a:gd name="adj" fmla="val 16667"/>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9618" name="Rectangle 66"/>
          <p:cNvSpPr>
            <a:spLocks noChangeArrowheads="1"/>
          </p:cNvSpPr>
          <p:nvPr/>
        </p:nvSpPr>
        <p:spPr bwMode="auto">
          <a:xfrm>
            <a:off x="5326063" y="4443413"/>
            <a:ext cx="739775" cy="49212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9619" name="Rectangle 67"/>
          <p:cNvSpPr>
            <a:spLocks noChangeArrowheads="1"/>
          </p:cNvSpPr>
          <p:nvPr/>
        </p:nvSpPr>
        <p:spPr bwMode="auto">
          <a:xfrm>
            <a:off x="5486400" y="5051425"/>
            <a:ext cx="463550" cy="88900"/>
          </a:xfrm>
          <a:prstGeom prst="rect">
            <a:avLst/>
          </a:prstGeom>
          <a:solidFill>
            <a:schemeClr val="bg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9620" name="Rectangle 68"/>
          <p:cNvSpPr>
            <a:spLocks noChangeArrowheads="1"/>
          </p:cNvSpPr>
          <p:nvPr/>
        </p:nvSpPr>
        <p:spPr bwMode="auto">
          <a:xfrm>
            <a:off x="5035550" y="5138738"/>
            <a:ext cx="1306513" cy="24765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9621" name="Freeform 69"/>
          <p:cNvSpPr>
            <a:spLocks/>
          </p:cNvSpPr>
          <p:nvPr/>
        </p:nvSpPr>
        <p:spPr bwMode="auto">
          <a:xfrm>
            <a:off x="6342063" y="3121025"/>
            <a:ext cx="1598612" cy="2163763"/>
          </a:xfrm>
          <a:custGeom>
            <a:avLst/>
            <a:gdLst>
              <a:gd name="T0" fmla="*/ 586 w 1007"/>
              <a:gd name="T1" fmla="*/ 0 h 1655"/>
              <a:gd name="T2" fmla="*/ 878 w 1007"/>
              <a:gd name="T3" fmla="*/ 109 h 1655"/>
              <a:gd name="T4" fmla="*/ 1006 w 1007"/>
              <a:gd name="T5" fmla="*/ 475 h 1655"/>
              <a:gd name="T6" fmla="*/ 869 w 1007"/>
              <a:gd name="T7" fmla="*/ 1097 h 1655"/>
              <a:gd name="T8" fmla="*/ 448 w 1007"/>
              <a:gd name="T9" fmla="*/ 1508 h 1655"/>
              <a:gd name="T10" fmla="*/ 0 w 1007"/>
              <a:gd name="T11" fmla="*/ 1655 h 1655"/>
            </a:gdLst>
            <a:ahLst/>
            <a:cxnLst>
              <a:cxn ang="0">
                <a:pos x="T0" y="T1"/>
              </a:cxn>
              <a:cxn ang="0">
                <a:pos x="T2" y="T3"/>
              </a:cxn>
              <a:cxn ang="0">
                <a:pos x="T4" y="T5"/>
              </a:cxn>
              <a:cxn ang="0">
                <a:pos x="T6" y="T7"/>
              </a:cxn>
              <a:cxn ang="0">
                <a:pos x="T8" y="T9"/>
              </a:cxn>
              <a:cxn ang="0">
                <a:pos x="T10" y="T11"/>
              </a:cxn>
            </a:cxnLst>
            <a:rect l="0" t="0" r="r" b="b"/>
            <a:pathLst>
              <a:path w="1007" h="1655">
                <a:moveTo>
                  <a:pt x="586" y="0"/>
                </a:moveTo>
                <a:cubicBezTo>
                  <a:pt x="697" y="15"/>
                  <a:pt x="808" y="30"/>
                  <a:pt x="878" y="109"/>
                </a:cubicBezTo>
                <a:cubicBezTo>
                  <a:pt x="948" y="188"/>
                  <a:pt x="1007" y="310"/>
                  <a:pt x="1006" y="475"/>
                </a:cubicBezTo>
                <a:cubicBezTo>
                  <a:pt x="1005" y="640"/>
                  <a:pt x="962" y="925"/>
                  <a:pt x="869" y="1097"/>
                </a:cubicBezTo>
                <a:cubicBezTo>
                  <a:pt x="776" y="1269"/>
                  <a:pt x="593" y="1415"/>
                  <a:pt x="448" y="1508"/>
                </a:cubicBezTo>
                <a:cubicBezTo>
                  <a:pt x="303" y="1601"/>
                  <a:pt x="93" y="1624"/>
                  <a:pt x="0" y="1655"/>
                </a:cubicBezTo>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22" name="Line 70"/>
          <p:cNvSpPr>
            <a:spLocks noChangeShapeType="1"/>
          </p:cNvSpPr>
          <p:nvPr/>
        </p:nvSpPr>
        <p:spPr bwMode="auto">
          <a:xfrm flipH="1">
            <a:off x="7908925" y="3716338"/>
            <a:ext cx="44450" cy="246062"/>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23" name="Rectangle 71"/>
          <p:cNvSpPr>
            <a:spLocks noChangeArrowheads="1"/>
          </p:cNvSpPr>
          <p:nvPr/>
        </p:nvSpPr>
        <p:spPr bwMode="auto">
          <a:xfrm>
            <a:off x="1563688" y="4924425"/>
            <a:ext cx="871537" cy="639763"/>
          </a:xfrm>
          <a:prstGeom prst="rect">
            <a:avLst/>
          </a:prstGeom>
          <a:solidFill>
            <a:srgbClr val="33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79624" name="WordArt 72"/>
          <p:cNvSpPr>
            <a:spLocks noChangeArrowheads="1" noChangeShapeType="1" noTextEdit="1"/>
          </p:cNvSpPr>
          <p:nvPr/>
        </p:nvSpPr>
        <p:spPr bwMode="auto">
          <a:xfrm>
            <a:off x="1879600" y="5021263"/>
            <a:ext cx="238125" cy="428625"/>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cs-CZ" sz="2400" kern="10">
                <a:ln w="9525">
                  <a:solidFill>
                    <a:srgbClr val="000000"/>
                  </a:solidFill>
                  <a:round/>
                  <a:headEnd/>
                  <a:tailEnd/>
                </a:ln>
                <a:solidFill>
                  <a:srgbClr val="FFFFFF"/>
                </a:solidFill>
                <a:latin typeface="Arial Black"/>
              </a:rPr>
              <a:t>A</a:t>
            </a:r>
          </a:p>
        </p:txBody>
      </p:sp>
      <p:sp>
        <p:nvSpPr>
          <p:cNvPr id="279625" name="WordArt 73"/>
          <p:cNvSpPr>
            <a:spLocks noChangeArrowheads="1" noChangeShapeType="1" noTextEdit="1"/>
          </p:cNvSpPr>
          <p:nvPr/>
        </p:nvSpPr>
        <p:spPr bwMode="auto">
          <a:xfrm>
            <a:off x="5591175" y="4487863"/>
            <a:ext cx="195263" cy="385762"/>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cs-CZ" sz="2400" kern="10">
                <a:ln w="9525">
                  <a:solidFill>
                    <a:srgbClr val="000000"/>
                  </a:solidFill>
                  <a:round/>
                  <a:headEnd/>
                  <a:tailEnd/>
                </a:ln>
                <a:solidFill>
                  <a:srgbClr val="FFFFFF"/>
                </a:solidFill>
                <a:latin typeface="Arial Black"/>
              </a:rPr>
              <a:t>A</a:t>
            </a:r>
          </a:p>
        </p:txBody>
      </p:sp>
      <p:sp>
        <p:nvSpPr>
          <p:cNvPr id="279626" name="Line 74"/>
          <p:cNvSpPr>
            <a:spLocks noChangeShapeType="1"/>
          </p:cNvSpPr>
          <p:nvPr/>
        </p:nvSpPr>
        <p:spPr bwMode="auto">
          <a:xfrm>
            <a:off x="4716463" y="2830513"/>
            <a:ext cx="377825"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27" name="Text Box 75"/>
          <p:cNvSpPr txBox="1">
            <a:spLocks noChangeArrowheads="1"/>
          </p:cNvSpPr>
          <p:nvPr/>
        </p:nvSpPr>
        <p:spPr bwMode="auto">
          <a:xfrm>
            <a:off x="3028950" y="5459413"/>
            <a:ext cx="56705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2000">
                <a:latin typeface="Times New Roman" pitchFamily="18" charset="0"/>
              </a:rPr>
              <a:t>1. Paprsek, který projde ohniskem, přemění detektor</a:t>
            </a:r>
          </a:p>
          <a:p>
            <a:r>
              <a:rPr lang="cs-CZ" sz="2000">
                <a:latin typeface="Times New Roman" pitchFamily="18" charset="0"/>
              </a:rPr>
              <a:t>    na elektrický signál a tím se řídí při s</a:t>
            </a:r>
            <a:r>
              <a:rPr lang="en-US" sz="2000">
                <a:latin typeface="Times New Roman" pitchFamily="18" charset="0"/>
              </a:rPr>
              <a:t>k</a:t>
            </a:r>
            <a:r>
              <a:rPr lang="cs-CZ" sz="2000">
                <a:latin typeface="Times New Roman" pitchFamily="18" charset="0"/>
              </a:rPr>
              <a:t>anování jas </a:t>
            </a:r>
          </a:p>
          <a:p>
            <a:r>
              <a:rPr lang="cs-CZ" sz="2000">
                <a:latin typeface="Times New Roman" pitchFamily="18" charset="0"/>
              </a:rPr>
              <a:t>    v daném bodě obrazu na monitoru.</a:t>
            </a:r>
          </a:p>
          <a:p>
            <a:r>
              <a:rPr lang="cs-CZ" sz="2000">
                <a:latin typeface="Times New Roman" pitchFamily="18" charset="0"/>
              </a:rPr>
              <a:t>2. </a:t>
            </a:r>
            <a:r>
              <a:rPr lang="cs-CZ" sz="2000" b="1">
                <a:latin typeface="Times New Roman" pitchFamily="18" charset="0"/>
              </a:rPr>
              <a:t>Zaostřování </a:t>
            </a:r>
            <a:r>
              <a:rPr lang="cs-CZ" sz="2000">
                <a:latin typeface="Times New Roman" pitchFamily="18" charset="0"/>
              </a:rPr>
              <a:t>obrazu na předmět odpadá!</a:t>
            </a:r>
          </a:p>
        </p:txBody>
      </p:sp>
      <p:sp>
        <p:nvSpPr>
          <p:cNvPr id="279628" name="Text Box 76"/>
          <p:cNvSpPr txBox="1">
            <a:spLocks noChangeArrowheads="1"/>
          </p:cNvSpPr>
          <p:nvPr/>
        </p:nvSpPr>
        <p:spPr bwMode="auto">
          <a:xfrm rot="-5400000">
            <a:off x="3870325" y="2714625"/>
            <a:ext cx="1193800" cy="711200"/>
          </a:xfrm>
          <a:prstGeom prst="rect">
            <a:avLst/>
          </a:prstGeom>
          <a:solidFill>
            <a:srgbClr val="66FFFF"/>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Times New Roman" pitchFamily="18" charset="0"/>
              </a:rPr>
              <a:t>scanovací</a:t>
            </a:r>
          </a:p>
          <a:p>
            <a:r>
              <a:rPr lang="cs-CZ" sz="2000">
                <a:latin typeface="Times New Roman" pitchFamily="18" charset="0"/>
              </a:rPr>
              <a:t>zařízení</a:t>
            </a:r>
          </a:p>
        </p:txBody>
      </p:sp>
      <p:sp>
        <p:nvSpPr>
          <p:cNvPr id="279629" name="Freeform 77"/>
          <p:cNvSpPr>
            <a:spLocks/>
          </p:cNvSpPr>
          <p:nvPr/>
        </p:nvSpPr>
        <p:spPr bwMode="auto">
          <a:xfrm>
            <a:off x="4441825" y="3657600"/>
            <a:ext cx="550863" cy="1608138"/>
          </a:xfrm>
          <a:custGeom>
            <a:avLst/>
            <a:gdLst>
              <a:gd name="T0" fmla="*/ 347 w 347"/>
              <a:gd name="T1" fmla="*/ 1317 h 1323"/>
              <a:gd name="T2" fmla="*/ 283 w 347"/>
              <a:gd name="T3" fmla="*/ 1317 h 1323"/>
              <a:gd name="T4" fmla="*/ 210 w 347"/>
              <a:gd name="T5" fmla="*/ 1280 h 1323"/>
              <a:gd name="T6" fmla="*/ 146 w 347"/>
              <a:gd name="T7" fmla="*/ 1216 h 1323"/>
              <a:gd name="T8" fmla="*/ 109 w 347"/>
              <a:gd name="T9" fmla="*/ 1134 h 1323"/>
              <a:gd name="T10" fmla="*/ 64 w 347"/>
              <a:gd name="T11" fmla="*/ 969 h 1323"/>
              <a:gd name="T12" fmla="*/ 45 w 347"/>
              <a:gd name="T13" fmla="*/ 795 h 1323"/>
              <a:gd name="T14" fmla="*/ 18 w 347"/>
              <a:gd name="T15" fmla="*/ 558 h 1323"/>
              <a:gd name="T16" fmla="*/ 9 w 347"/>
              <a:gd name="T17" fmla="*/ 265 h 1323"/>
              <a:gd name="T18" fmla="*/ 0 w 347"/>
              <a:gd name="T19" fmla="*/ 0 h 1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1323">
                <a:moveTo>
                  <a:pt x="347" y="1317"/>
                </a:moveTo>
                <a:cubicBezTo>
                  <a:pt x="326" y="1320"/>
                  <a:pt x="306" y="1323"/>
                  <a:pt x="283" y="1317"/>
                </a:cubicBezTo>
                <a:cubicBezTo>
                  <a:pt x="260" y="1311"/>
                  <a:pt x="233" y="1297"/>
                  <a:pt x="210" y="1280"/>
                </a:cubicBezTo>
                <a:cubicBezTo>
                  <a:pt x="187" y="1263"/>
                  <a:pt x="163" y="1240"/>
                  <a:pt x="146" y="1216"/>
                </a:cubicBezTo>
                <a:cubicBezTo>
                  <a:pt x="129" y="1192"/>
                  <a:pt x="123" y="1175"/>
                  <a:pt x="109" y="1134"/>
                </a:cubicBezTo>
                <a:cubicBezTo>
                  <a:pt x="95" y="1093"/>
                  <a:pt x="75" y="1025"/>
                  <a:pt x="64" y="969"/>
                </a:cubicBezTo>
                <a:cubicBezTo>
                  <a:pt x="53" y="913"/>
                  <a:pt x="53" y="863"/>
                  <a:pt x="45" y="795"/>
                </a:cubicBezTo>
                <a:cubicBezTo>
                  <a:pt x="37" y="727"/>
                  <a:pt x="24" y="646"/>
                  <a:pt x="18" y="558"/>
                </a:cubicBezTo>
                <a:cubicBezTo>
                  <a:pt x="12" y="470"/>
                  <a:pt x="12" y="358"/>
                  <a:pt x="9" y="265"/>
                </a:cubicBezTo>
                <a:cubicBezTo>
                  <a:pt x="6" y="172"/>
                  <a:pt x="2" y="55"/>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30" name="Line 78"/>
          <p:cNvSpPr>
            <a:spLocks noChangeShapeType="1"/>
          </p:cNvSpPr>
          <p:nvPr/>
        </p:nvSpPr>
        <p:spPr bwMode="auto">
          <a:xfrm flipV="1">
            <a:off x="4456113" y="4122738"/>
            <a:ext cx="0" cy="217487"/>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79631" name="Text Box 79"/>
          <p:cNvSpPr txBox="1">
            <a:spLocks noChangeArrowheads="1"/>
          </p:cNvSpPr>
          <p:nvPr/>
        </p:nvSpPr>
        <p:spPr bwMode="auto">
          <a:xfrm>
            <a:off x="6659563" y="3032125"/>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Times New Roman" pitchFamily="18" charset="0"/>
              </a:rPr>
              <a:t>F</a:t>
            </a:r>
          </a:p>
        </p:txBody>
      </p:sp>
      <p:sp>
        <p:nvSpPr>
          <p:cNvPr id="279632" name="Text Box 80"/>
          <p:cNvSpPr txBox="1">
            <a:spLocks noChangeArrowheads="1"/>
          </p:cNvSpPr>
          <p:nvPr/>
        </p:nvSpPr>
        <p:spPr bwMode="auto">
          <a:xfrm>
            <a:off x="5124450" y="1560513"/>
            <a:ext cx="26162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1600" b="1">
                <a:latin typeface="Times New Roman" pitchFamily="18" charset="0"/>
              </a:rPr>
              <a:t>O</a:t>
            </a:r>
            <a:r>
              <a:rPr lang="cs-CZ" sz="1600">
                <a:latin typeface="Times New Roman" pitchFamily="18" charset="0"/>
              </a:rPr>
              <a:t>ptics </a:t>
            </a:r>
            <a:r>
              <a:rPr lang="cs-CZ" sz="1600" b="1">
                <a:latin typeface="Times New Roman" pitchFamily="18" charset="0"/>
              </a:rPr>
              <a:t>C</a:t>
            </a:r>
            <a:r>
              <a:rPr lang="cs-CZ" sz="1600">
                <a:latin typeface="Times New Roman" pitchFamily="18" charset="0"/>
              </a:rPr>
              <a:t>omputer </a:t>
            </a:r>
            <a:r>
              <a:rPr lang="cs-CZ" sz="1600" b="1">
                <a:latin typeface="Times New Roman" pitchFamily="18" charset="0"/>
              </a:rPr>
              <a:t>T</a:t>
            </a:r>
            <a:r>
              <a:rPr lang="cs-CZ" sz="1600">
                <a:latin typeface="Times New Roman" pitchFamily="18" charset="0"/>
              </a:rPr>
              <a:t>omograph</a:t>
            </a:r>
          </a:p>
        </p:txBody>
      </p:sp>
    </p:spTree>
    <p:extLst>
      <p:ext uri="{BB962C8B-B14F-4D97-AF65-F5344CB8AC3E}">
        <p14:creationId xmlns:p14="http://schemas.microsoft.com/office/powerpoint/2010/main" val="32374171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ChangeArrowheads="1"/>
          </p:cNvSpPr>
          <p:nvPr>
            <p:ph type="title"/>
          </p:nvPr>
        </p:nvSpPr>
        <p:spPr>
          <a:xfrm>
            <a:off x="1828800" y="381000"/>
            <a:ext cx="5772150" cy="862013"/>
          </a:xfrm>
          <a:noFill/>
          <a:ln/>
          <a:extLst>
            <a:ext uri="{909E8E84-426E-40DD-AFC4-6F175D3DCCD1}">
              <a14:hiddenFill xmlns:a14="http://schemas.microsoft.com/office/drawing/2010/main">
                <a:solidFill>
                  <a:srgbClr val="FBF6C3"/>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r>
              <a:rPr lang="cs-CZ" sz="4000">
                <a:solidFill>
                  <a:schemeClr val="tx1"/>
                </a:solidFill>
              </a:rPr>
              <a:t>Dvojlomné látky</a:t>
            </a:r>
          </a:p>
        </p:txBody>
      </p:sp>
      <p:sp>
        <p:nvSpPr>
          <p:cNvPr id="284675" name="Text Box 3"/>
          <p:cNvSpPr txBox="1">
            <a:spLocks noChangeArrowheads="1"/>
          </p:cNvSpPr>
          <p:nvPr/>
        </p:nvSpPr>
        <p:spPr bwMode="auto">
          <a:xfrm>
            <a:off x="669925" y="1350963"/>
            <a:ext cx="3994150" cy="396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rgbClr val="FF99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sz="2000" b="1">
                <a:solidFill>
                  <a:srgbClr val="0066FF"/>
                </a:solidFill>
                <a:latin typeface="Times New Roman" pitchFamily="18" charset="0"/>
              </a:rPr>
              <a:t>Anizotropní látky </a:t>
            </a:r>
            <a:r>
              <a:rPr lang="cs-CZ" sz="2000">
                <a:solidFill>
                  <a:srgbClr val="0066FF"/>
                </a:solidFill>
                <a:latin typeface="Times New Roman" pitchFamily="18" charset="0"/>
              </a:rPr>
              <a:t>(látky dvojlomné)</a:t>
            </a:r>
            <a:endParaRPr lang="cs-CZ" sz="2000" b="1">
              <a:solidFill>
                <a:srgbClr val="0066FF"/>
              </a:solidFill>
              <a:latin typeface="Times New Roman" pitchFamily="18" charset="0"/>
            </a:endParaRPr>
          </a:p>
        </p:txBody>
      </p:sp>
      <p:sp>
        <p:nvSpPr>
          <p:cNvPr id="284676" name="Rectangle 4"/>
          <p:cNvSpPr>
            <a:spLocks noChangeArrowheads="1"/>
          </p:cNvSpPr>
          <p:nvPr/>
        </p:nvSpPr>
        <p:spPr bwMode="auto">
          <a:xfrm>
            <a:off x="1017588" y="2109788"/>
            <a:ext cx="2133600" cy="1143000"/>
          </a:xfrm>
          <a:prstGeom prst="rect">
            <a:avLst/>
          </a:prstGeom>
          <a:solidFill>
            <a:srgbClr val="CCFFFF"/>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GB" sz="1000"/>
          </a:p>
        </p:txBody>
      </p:sp>
      <p:sp>
        <p:nvSpPr>
          <p:cNvPr id="284677" name="Oval 5"/>
          <p:cNvSpPr>
            <a:spLocks noChangeArrowheads="1"/>
          </p:cNvSpPr>
          <p:nvPr/>
        </p:nvSpPr>
        <p:spPr bwMode="auto">
          <a:xfrm>
            <a:off x="1627188" y="2262188"/>
            <a:ext cx="914400" cy="914400"/>
          </a:xfrm>
          <a:prstGeom prst="ellipse">
            <a:avLst/>
          </a:prstGeom>
          <a:solidFill>
            <a:srgbClr val="CCFFFF"/>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78" name="Line 6"/>
          <p:cNvSpPr>
            <a:spLocks noChangeShapeType="1"/>
          </p:cNvSpPr>
          <p:nvPr/>
        </p:nvSpPr>
        <p:spPr bwMode="auto">
          <a:xfrm flipV="1">
            <a:off x="1703388" y="2490788"/>
            <a:ext cx="762000" cy="457200"/>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79" name="Line 7"/>
          <p:cNvSpPr>
            <a:spLocks noChangeShapeType="1"/>
          </p:cNvSpPr>
          <p:nvPr/>
        </p:nvSpPr>
        <p:spPr bwMode="auto">
          <a:xfrm>
            <a:off x="1773238" y="2382838"/>
            <a:ext cx="600075" cy="681037"/>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80" name="Line 8"/>
          <p:cNvSpPr>
            <a:spLocks noChangeShapeType="1"/>
          </p:cNvSpPr>
          <p:nvPr/>
        </p:nvSpPr>
        <p:spPr bwMode="auto">
          <a:xfrm>
            <a:off x="1627188" y="2703513"/>
            <a:ext cx="922337" cy="38100"/>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81" name="Line 9"/>
          <p:cNvSpPr>
            <a:spLocks noChangeShapeType="1"/>
          </p:cNvSpPr>
          <p:nvPr/>
        </p:nvSpPr>
        <p:spPr bwMode="auto">
          <a:xfrm flipV="1">
            <a:off x="2000250" y="2262188"/>
            <a:ext cx="152400" cy="906462"/>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82" name="Oval 10"/>
          <p:cNvSpPr>
            <a:spLocks noChangeArrowheads="1"/>
          </p:cNvSpPr>
          <p:nvPr/>
        </p:nvSpPr>
        <p:spPr bwMode="auto">
          <a:xfrm>
            <a:off x="2038350" y="2682875"/>
            <a:ext cx="74613" cy="74613"/>
          </a:xfrm>
          <a:prstGeom prst="ellipse">
            <a:avLst/>
          </a:prstGeom>
          <a:solidFill>
            <a:schemeClr val="accent2"/>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83" name="Oval 11"/>
          <p:cNvSpPr>
            <a:spLocks noChangeArrowheads="1"/>
          </p:cNvSpPr>
          <p:nvPr/>
        </p:nvSpPr>
        <p:spPr bwMode="auto">
          <a:xfrm>
            <a:off x="1350963" y="2268538"/>
            <a:ext cx="1495425" cy="914400"/>
          </a:xfrm>
          <a:prstGeom prst="ellipse">
            <a:avLst/>
          </a:prstGeom>
          <a:solidFill>
            <a:srgbClr val="CCFFFF"/>
          </a:solidFill>
          <a:ln w="9525">
            <a:solidFill>
              <a:srgbClr val="EB050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84" name="Text Box 12"/>
          <p:cNvSpPr txBox="1">
            <a:spLocks noChangeArrowheads="1"/>
          </p:cNvSpPr>
          <p:nvPr/>
        </p:nvSpPr>
        <p:spPr bwMode="auto">
          <a:xfrm>
            <a:off x="2411413" y="2852738"/>
            <a:ext cx="2619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sz="1000" b="1">
                <a:solidFill>
                  <a:schemeClr val="accent2"/>
                </a:solidFill>
              </a:rPr>
              <a:t>o</a:t>
            </a:r>
          </a:p>
        </p:txBody>
      </p:sp>
      <p:sp>
        <p:nvSpPr>
          <p:cNvPr id="284685" name="Text Box 13"/>
          <p:cNvSpPr txBox="1">
            <a:spLocks noChangeArrowheads="1"/>
          </p:cNvSpPr>
          <p:nvPr/>
        </p:nvSpPr>
        <p:spPr bwMode="auto">
          <a:xfrm>
            <a:off x="2678113" y="2995613"/>
            <a:ext cx="2540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sz="1000" b="1">
                <a:solidFill>
                  <a:srgbClr val="EB0505"/>
                </a:solidFill>
              </a:rPr>
              <a:t>e</a:t>
            </a:r>
          </a:p>
        </p:txBody>
      </p:sp>
      <p:sp>
        <p:nvSpPr>
          <p:cNvPr id="284686" name="Line 14"/>
          <p:cNvSpPr>
            <a:spLocks noChangeShapeType="1"/>
          </p:cNvSpPr>
          <p:nvPr/>
        </p:nvSpPr>
        <p:spPr bwMode="auto">
          <a:xfrm flipV="1">
            <a:off x="1428750" y="2498725"/>
            <a:ext cx="1309688" cy="433388"/>
          </a:xfrm>
          <a:prstGeom prst="line">
            <a:avLst/>
          </a:prstGeom>
          <a:noFill/>
          <a:ln w="9525">
            <a:solidFill>
              <a:srgbClr val="EB050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87" name="Line 15"/>
          <p:cNvSpPr>
            <a:spLocks noChangeShapeType="1"/>
          </p:cNvSpPr>
          <p:nvPr/>
        </p:nvSpPr>
        <p:spPr bwMode="auto">
          <a:xfrm>
            <a:off x="1443038" y="2490788"/>
            <a:ext cx="1303337" cy="487362"/>
          </a:xfrm>
          <a:prstGeom prst="line">
            <a:avLst/>
          </a:prstGeom>
          <a:noFill/>
          <a:ln w="9525">
            <a:solidFill>
              <a:srgbClr val="EB050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88" name="Line 16"/>
          <p:cNvSpPr>
            <a:spLocks noChangeShapeType="1"/>
          </p:cNvSpPr>
          <p:nvPr/>
        </p:nvSpPr>
        <p:spPr bwMode="auto">
          <a:xfrm>
            <a:off x="2076450" y="2727325"/>
            <a:ext cx="465138" cy="2222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89" name="Text Box 17"/>
          <p:cNvSpPr txBox="1">
            <a:spLocks noChangeArrowheads="1"/>
          </p:cNvSpPr>
          <p:nvPr/>
        </p:nvSpPr>
        <p:spPr bwMode="auto">
          <a:xfrm>
            <a:off x="2370138" y="1624013"/>
            <a:ext cx="1219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latin typeface="Times New Roman" pitchFamily="18" charset="0"/>
              </a:rPr>
              <a:t>optická osa</a:t>
            </a:r>
          </a:p>
        </p:txBody>
      </p:sp>
      <p:sp>
        <p:nvSpPr>
          <p:cNvPr id="284690" name="Text Box 18"/>
          <p:cNvSpPr txBox="1">
            <a:spLocks noChangeArrowheads="1"/>
          </p:cNvSpPr>
          <p:nvPr/>
        </p:nvSpPr>
        <p:spPr bwMode="auto">
          <a:xfrm>
            <a:off x="3797300" y="1895475"/>
            <a:ext cx="3700463" cy="915988"/>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solidFill>
                  <a:schemeClr val="accent2"/>
                </a:solidFill>
                <a:latin typeface="Times New Roman" pitchFamily="18" charset="0"/>
              </a:rPr>
              <a:t>Polární diagram</a:t>
            </a:r>
          </a:p>
          <a:p>
            <a:pPr eaLnBrk="0" hangingPunct="0"/>
            <a:r>
              <a:rPr lang="cs-CZ">
                <a:solidFill>
                  <a:schemeClr val="hlink"/>
                </a:solidFill>
                <a:latin typeface="Times New Roman" pitchFamily="18" charset="0"/>
              </a:rPr>
              <a:t>Koncové body </a:t>
            </a:r>
            <a:r>
              <a:rPr lang="cs-CZ" b="1">
                <a:solidFill>
                  <a:schemeClr val="hlink"/>
                </a:solidFill>
                <a:latin typeface="Times New Roman" pitchFamily="18" charset="0"/>
              </a:rPr>
              <a:t>n</a:t>
            </a:r>
            <a:r>
              <a:rPr lang="cs-CZ" b="1" baseline="-25000">
                <a:solidFill>
                  <a:schemeClr val="hlink"/>
                </a:solidFill>
                <a:latin typeface="Times New Roman" pitchFamily="18" charset="0"/>
              </a:rPr>
              <a:t>o</a:t>
            </a:r>
            <a:r>
              <a:rPr lang="cs-CZ">
                <a:solidFill>
                  <a:schemeClr val="hlink"/>
                </a:solidFill>
                <a:latin typeface="Times New Roman" pitchFamily="18" charset="0"/>
              </a:rPr>
              <a:t> leží na kouli,</a:t>
            </a:r>
          </a:p>
          <a:p>
            <a:pPr eaLnBrk="0" hangingPunct="0"/>
            <a:r>
              <a:rPr lang="cs-CZ">
                <a:solidFill>
                  <a:schemeClr val="hlink"/>
                </a:solidFill>
                <a:latin typeface="Times New Roman" pitchFamily="18" charset="0"/>
              </a:rPr>
              <a:t>zatím co </a:t>
            </a:r>
            <a:r>
              <a:rPr lang="cs-CZ" b="1">
                <a:solidFill>
                  <a:schemeClr val="hlink"/>
                </a:solidFill>
                <a:latin typeface="Times New Roman" pitchFamily="18" charset="0"/>
              </a:rPr>
              <a:t>n</a:t>
            </a:r>
            <a:r>
              <a:rPr lang="cs-CZ" b="1" baseline="-25000">
                <a:solidFill>
                  <a:schemeClr val="hlink"/>
                </a:solidFill>
                <a:latin typeface="Times New Roman" pitchFamily="18" charset="0"/>
              </a:rPr>
              <a:t>e</a:t>
            </a:r>
            <a:r>
              <a:rPr lang="cs-CZ">
                <a:solidFill>
                  <a:schemeClr val="hlink"/>
                </a:solidFill>
                <a:latin typeface="Times New Roman" pitchFamily="18" charset="0"/>
              </a:rPr>
              <a:t> leží na rotačním elipsoidu.</a:t>
            </a:r>
          </a:p>
        </p:txBody>
      </p:sp>
      <p:sp>
        <p:nvSpPr>
          <p:cNvPr id="284691" name="Oval 19"/>
          <p:cNvSpPr>
            <a:spLocks noChangeArrowheads="1"/>
          </p:cNvSpPr>
          <p:nvPr/>
        </p:nvSpPr>
        <p:spPr bwMode="auto">
          <a:xfrm>
            <a:off x="1625600" y="2271713"/>
            <a:ext cx="903288" cy="904875"/>
          </a:xfrm>
          <a:prstGeom prst="ellipse">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92" name="Line 20"/>
          <p:cNvSpPr>
            <a:spLocks noChangeShapeType="1"/>
          </p:cNvSpPr>
          <p:nvPr/>
        </p:nvSpPr>
        <p:spPr bwMode="auto">
          <a:xfrm flipV="1">
            <a:off x="1695450" y="2474913"/>
            <a:ext cx="771525" cy="477837"/>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93" name="Line 21"/>
          <p:cNvSpPr>
            <a:spLocks noChangeShapeType="1"/>
          </p:cNvSpPr>
          <p:nvPr/>
        </p:nvSpPr>
        <p:spPr bwMode="auto">
          <a:xfrm>
            <a:off x="1776413" y="2393950"/>
            <a:ext cx="600075" cy="671513"/>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94" name="Line 22"/>
          <p:cNvSpPr>
            <a:spLocks noChangeShapeType="1"/>
          </p:cNvSpPr>
          <p:nvPr/>
        </p:nvSpPr>
        <p:spPr bwMode="auto">
          <a:xfrm flipV="1">
            <a:off x="2000250" y="2282825"/>
            <a:ext cx="141288" cy="884238"/>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95" name="Line 23"/>
          <p:cNvSpPr>
            <a:spLocks noChangeShapeType="1"/>
          </p:cNvSpPr>
          <p:nvPr/>
        </p:nvSpPr>
        <p:spPr bwMode="auto">
          <a:xfrm flipV="1">
            <a:off x="1674813" y="2333625"/>
            <a:ext cx="792162" cy="771525"/>
          </a:xfrm>
          <a:prstGeom prst="line">
            <a:avLst/>
          </a:prstGeom>
          <a:noFill/>
          <a:ln w="9525">
            <a:solidFill>
              <a:srgbClr val="EB050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96" name="Line 24"/>
          <p:cNvSpPr>
            <a:spLocks noChangeShapeType="1"/>
          </p:cNvSpPr>
          <p:nvPr/>
        </p:nvSpPr>
        <p:spPr bwMode="auto">
          <a:xfrm>
            <a:off x="1827213" y="2303463"/>
            <a:ext cx="517525" cy="873125"/>
          </a:xfrm>
          <a:prstGeom prst="line">
            <a:avLst/>
          </a:prstGeom>
          <a:noFill/>
          <a:ln w="9525">
            <a:solidFill>
              <a:srgbClr val="EB050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97" name="Line 25"/>
          <p:cNvSpPr>
            <a:spLocks noChangeShapeType="1"/>
          </p:cNvSpPr>
          <p:nvPr/>
        </p:nvSpPr>
        <p:spPr bwMode="auto">
          <a:xfrm>
            <a:off x="2058988" y="1852613"/>
            <a:ext cx="26987" cy="1722437"/>
          </a:xfrm>
          <a:prstGeom prst="line">
            <a:avLst/>
          </a:prstGeom>
          <a:noFill/>
          <a:ln w="2857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4698" name="Text Box 26"/>
          <p:cNvSpPr txBox="1">
            <a:spLocks noChangeArrowheads="1"/>
          </p:cNvSpPr>
          <p:nvPr/>
        </p:nvSpPr>
        <p:spPr bwMode="auto">
          <a:xfrm>
            <a:off x="2581275" y="2192338"/>
            <a:ext cx="4921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sz="1000">
                <a:solidFill>
                  <a:srgbClr val="EB0505"/>
                </a:solidFill>
              </a:rPr>
              <a:t>n</a:t>
            </a:r>
            <a:r>
              <a:rPr lang="cs-CZ" sz="700">
                <a:solidFill>
                  <a:srgbClr val="EB0505"/>
                </a:solidFill>
              </a:rPr>
              <a:t>e</a:t>
            </a:r>
            <a:r>
              <a:rPr lang="cs-CZ" sz="1000"/>
              <a:t>, </a:t>
            </a:r>
            <a:r>
              <a:rPr lang="cs-CZ" sz="1000">
                <a:solidFill>
                  <a:schemeClr val="accent2"/>
                </a:solidFill>
              </a:rPr>
              <a:t>n</a:t>
            </a:r>
            <a:r>
              <a:rPr lang="cs-CZ" sz="700">
                <a:solidFill>
                  <a:schemeClr val="accent2"/>
                </a:solidFill>
              </a:rPr>
              <a:t>o</a:t>
            </a:r>
            <a:endParaRPr lang="cs-CZ" sz="1000">
              <a:solidFill>
                <a:schemeClr val="accent2"/>
              </a:solidFill>
            </a:endParaRPr>
          </a:p>
        </p:txBody>
      </p:sp>
      <p:sp>
        <p:nvSpPr>
          <p:cNvPr id="284699" name="Text Box 27"/>
          <p:cNvSpPr txBox="1">
            <a:spLocks noChangeArrowheads="1"/>
          </p:cNvSpPr>
          <p:nvPr/>
        </p:nvSpPr>
        <p:spPr bwMode="auto">
          <a:xfrm>
            <a:off x="3816350" y="2894013"/>
            <a:ext cx="4545013" cy="915987"/>
          </a:xfrm>
          <a:prstGeom prst="rect">
            <a:avLst/>
          </a:prstGeom>
          <a:noFill/>
          <a:ln>
            <a:noFill/>
          </a:ln>
          <a:effectLst/>
          <a:extLst>
            <a:ext uri="{909E8E84-426E-40DD-AFC4-6F175D3DCCD1}">
              <a14:hiddenFill xmlns:a14="http://schemas.microsoft.com/office/drawing/2010/main">
                <a:solidFill>
                  <a:srgbClr val="FFCC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cs-CZ">
                <a:solidFill>
                  <a:schemeClr val="accent2"/>
                </a:solidFill>
                <a:latin typeface="Times New Roman" pitchFamily="18" charset="0"/>
              </a:rPr>
              <a:t>Dvojlomná látka je charakterizována dvěma</a:t>
            </a:r>
          </a:p>
          <a:p>
            <a:pPr eaLnBrk="0" hangingPunct="0"/>
            <a:r>
              <a:rPr lang="cs-CZ">
                <a:solidFill>
                  <a:schemeClr val="accent2"/>
                </a:solidFill>
                <a:latin typeface="Times New Roman" pitchFamily="18" charset="0"/>
              </a:rPr>
              <a:t>indexy lomu </a:t>
            </a:r>
            <a:r>
              <a:rPr lang="cs-CZ" b="1">
                <a:solidFill>
                  <a:schemeClr val="accent2"/>
                </a:solidFill>
                <a:latin typeface="Times New Roman" pitchFamily="18" charset="0"/>
              </a:rPr>
              <a:t>n</a:t>
            </a:r>
            <a:r>
              <a:rPr lang="cs-CZ" b="1" baseline="-25000">
                <a:solidFill>
                  <a:schemeClr val="accent2"/>
                </a:solidFill>
                <a:latin typeface="Times New Roman" pitchFamily="18" charset="0"/>
              </a:rPr>
              <a:t>o</a:t>
            </a:r>
            <a:r>
              <a:rPr lang="cs-CZ">
                <a:solidFill>
                  <a:schemeClr val="accent2"/>
                </a:solidFill>
                <a:latin typeface="Times New Roman" pitchFamily="18" charset="0"/>
              </a:rPr>
              <a:t> a </a:t>
            </a:r>
            <a:r>
              <a:rPr lang="cs-CZ" b="1">
                <a:solidFill>
                  <a:schemeClr val="accent2"/>
                </a:solidFill>
                <a:latin typeface="Times New Roman" pitchFamily="18" charset="0"/>
              </a:rPr>
              <a:t>n</a:t>
            </a:r>
            <a:r>
              <a:rPr lang="cs-CZ" b="1" baseline="-25000">
                <a:solidFill>
                  <a:schemeClr val="accent2"/>
                </a:solidFill>
                <a:latin typeface="Times New Roman" pitchFamily="18" charset="0"/>
              </a:rPr>
              <a:t>e </a:t>
            </a:r>
            <a:r>
              <a:rPr lang="cs-CZ">
                <a:solidFill>
                  <a:schemeClr val="accent2"/>
                </a:solidFill>
                <a:latin typeface="Times New Roman" pitchFamily="18" charset="0"/>
              </a:rPr>
              <a:t>a optickou osou. Ve směru </a:t>
            </a:r>
          </a:p>
          <a:p>
            <a:pPr eaLnBrk="0" hangingPunct="0"/>
            <a:r>
              <a:rPr lang="cs-CZ">
                <a:solidFill>
                  <a:schemeClr val="accent2"/>
                </a:solidFill>
                <a:latin typeface="Times New Roman" pitchFamily="18" charset="0"/>
              </a:rPr>
              <a:t>optické osy jsou indexy lomu stejné.</a:t>
            </a:r>
          </a:p>
        </p:txBody>
      </p:sp>
      <p:sp>
        <p:nvSpPr>
          <p:cNvPr id="284700" name="Line 28"/>
          <p:cNvSpPr>
            <a:spLocks noChangeShapeType="1"/>
          </p:cNvSpPr>
          <p:nvPr/>
        </p:nvSpPr>
        <p:spPr bwMode="auto">
          <a:xfrm flipH="1">
            <a:off x="2135188" y="1825625"/>
            <a:ext cx="274637" cy="166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4701" name="Text Box 29"/>
          <p:cNvSpPr txBox="1">
            <a:spLocks noChangeArrowheads="1"/>
          </p:cNvSpPr>
          <p:nvPr/>
        </p:nvSpPr>
        <p:spPr bwMode="auto">
          <a:xfrm>
            <a:off x="688975" y="3625850"/>
            <a:ext cx="4756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b="1">
                <a:solidFill>
                  <a:srgbClr val="0066FF"/>
                </a:solidFill>
                <a:latin typeface="Times New Roman" pitchFamily="18" charset="0"/>
              </a:rPr>
              <a:t>Izotropní látky:</a:t>
            </a:r>
          </a:p>
          <a:p>
            <a:r>
              <a:rPr lang="cs-CZ">
                <a:solidFill>
                  <a:srgbClr val="0066FF"/>
                </a:solidFill>
                <a:latin typeface="Times New Roman" pitchFamily="18" charset="0"/>
              </a:rPr>
              <a:t>	</a:t>
            </a:r>
            <a:r>
              <a:rPr lang="cs-CZ">
                <a:solidFill>
                  <a:srgbClr val="FF0000"/>
                </a:solidFill>
                <a:latin typeface="Times New Roman" pitchFamily="18" charset="0"/>
              </a:rPr>
              <a:t>např. sklo, plexisklo, kapaliny, … </a:t>
            </a:r>
            <a:r>
              <a:rPr lang="cs-CZ">
                <a:solidFill>
                  <a:srgbClr val="0066FF"/>
                </a:solidFill>
                <a:latin typeface="Times New Roman" pitchFamily="18" charset="0"/>
              </a:rPr>
              <a:t>	</a:t>
            </a:r>
          </a:p>
        </p:txBody>
      </p:sp>
      <p:sp>
        <p:nvSpPr>
          <p:cNvPr id="284702" name="Text Box 30"/>
          <p:cNvSpPr txBox="1">
            <a:spLocks noChangeArrowheads="1"/>
          </p:cNvSpPr>
          <p:nvPr/>
        </p:nvSpPr>
        <p:spPr bwMode="auto">
          <a:xfrm>
            <a:off x="666750" y="4292600"/>
            <a:ext cx="78105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r>
              <a:rPr lang="cs-CZ" b="1">
                <a:solidFill>
                  <a:srgbClr val="0066FF"/>
                </a:solidFill>
                <a:latin typeface="Times New Roman" pitchFamily="18" charset="0"/>
              </a:rPr>
              <a:t>Přírodní anizotropní látky (dvojlomné látky):</a:t>
            </a:r>
          </a:p>
          <a:p>
            <a:pPr lvl="1">
              <a:buFontTx/>
              <a:buChar char="•"/>
            </a:pPr>
            <a:r>
              <a:rPr lang="cs-CZ">
                <a:solidFill>
                  <a:srgbClr val="FF0000"/>
                </a:solidFill>
                <a:latin typeface="Times New Roman" pitchFamily="18" charset="0"/>
              </a:rPr>
              <a:t>např. krystaly jako vápenec, křemen, KH</a:t>
            </a:r>
            <a:r>
              <a:rPr lang="cs-CZ" baseline="-25000">
                <a:solidFill>
                  <a:srgbClr val="FF0000"/>
                </a:solidFill>
                <a:latin typeface="Times New Roman" pitchFamily="18" charset="0"/>
              </a:rPr>
              <a:t>2 </a:t>
            </a:r>
            <a:r>
              <a:rPr lang="cs-CZ">
                <a:solidFill>
                  <a:srgbClr val="FF0000"/>
                </a:solidFill>
                <a:latin typeface="Times New Roman" pitchFamily="18" charset="0"/>
              </a:rPr>
              <a:t>PO</a:t>
            </a:r>
            <a:r>
              <a:rPr lang="cs-CZ" baseline="-25000">
                <a:solidFill>
                  <a:srgbClr val="FF0000"/>
                </a:solidFill>
                <a:latin typeface="Times New Roman" pitchFamily="18" charset="0"/>
              </a:rPr>
              <a:t>4 </a:t>
            </a:r>
            <a:r>
              <a:rPr lang="cs-CZ">
                <a:solidFill>
                  <a:srgbClr val="FF0000"/>
                </a:solidFill>
                <a:latin typeface="Times New Roman" pitchFamily="18" charset="0"/>
              </a:rPr>
              <a:t>(hydrofosforečnan   </a:t>
            </a:r>
          </a:p>
          <a:p>
            <a:r>
              <a:rPr lang="cs-CZ">
                <a:solidFill>
                  <a:srgbClr val="FF0000"/>
                </a:solidFill>
                <a:latin typeface="Times New Roman" pitchFamily="18" charset="0"/>
              </a:rPr>
              <a:t>              draselný, zkráceně  KDP )</a:t>
            </a:r>
          </a:p>
          <a:p>
            <a:pPr lvl="1">
              <a:buFontTx/>
              <a:buChar char="•"/>
            </a:pPr>
            <a:r>
              <a:rPr lang="cs-CZ">
                <a:solidFill>
                  <a:srgbClr val="FF0000"/>
                </a:solidFill>
                <a:latin typeface="Times New Roman" pitchFamily="18" charset="0"/>
              </a:rPr>
              <a:t>např. organické látky s orientovanými makromolekulami	</a:t>
            </a:r>
          </a:p>
        </p:txBody>
      </p:sp>
      <p:sp>
        <p:nvSpPr>
          <p:cNvPr id="284703" name="Text Box 31"/>
          <p:cNvSpPr txBox="1">
            <a:spLocks noChangeArrowheads="1"/>
          </p:cNvSpPr>
          <p:nvPr/>
        </p:nvSpPr>
        <p:spPr bwMode="auto">
          <a:xfrm>
            <a:off x="706438" y="5522913"/>
            <a:ext cx="66452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solidFill>
                  <a:schemeClr val="accent2"/>
                </a:solidFill>
                <a:latin typeface="Times New Roman" pitchFamily="18" charset="0"/>
              </a:rPr>
              <a:t>V izotropních látkách je možné vyvolat </a:t>
            </a:r>
            <a:r>
              <a:rPr lang="cs-CZ" sz="2000" b="1">
                <a:solidFill>
                  <a:schemeClr val="accent2"/>
                </a:solidFill>
                <a:latin typeface="Times New Roman" pitchFamily="18" charset="0"/>
              </a:rPr>
              <a:t>umělou anisotropii:</a:t>
            </a:r>
          </a:p>
          <a:p>
            <a:pPr lvl="1">
              <a:buFontTx/>
              <a:buChar char="•"/>
            </a:pPr>
            <a:r>
              <a:rPr lang="cs-CZ" sz="2000">
                <a:solidFill>
                  <a:srgbClr val="FF0000"/>
                </a:solidFill>
                <a:latin typeface="Times New Roman" pitchFamily="18" charset="0"/>
              </a:rPr>
              <a:t>elastickou nebo i plastickou deformací (fotoelasticimetrie)</a:t>
            </a:r>
          </a:p>
          <a:p>
            <a:pPr lvl="1">
              <a:buFontTx/>
              <a:buChar char="•"/>
            </a:pPr>
            <a:r>
              <a:rPr lang="cs-CZ" sz="2000">
                <a:solidFill>
                  <a:srgbClr val="FF0000"/>
                </a:solidFill>
                <a:latin typeface="Times New Roman" pitchFamily="18" charset="0"/>
              </a:rPr>
              <a:t>silným elektrickým polem (Kerrův jev, Pockelsův jev)</a:t>
            </a:r>
          </a:p>
        </p:txBody>
      </p:sp>
    </p:spTree>
    <p:extLst>
      <p:ext uri="{BB962C8B-B14F-4D97-AF65-F5344CB8AC3E}">
        <p14:creationId xmlns:p14="http://schemas.microsoft.com/office/powerpoint/2010/main" val="29080831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1785938" y="261938"/>
            <a:ext cx="6115050" cy="1009650"/>
          </a:xfrm>
          <a:noFill/>
          <a:ln/>
          <a:extLst>
            <a:ext uri="{909E8E84-426E-40DD-AFC4-6F175D3DCCD1}">
              <a14:hiddenFill xmlns:a14="http://schemas.microsoft.com/office/drawing/2010/main">
                <a:solidFill>
                  <a:srgbClr val="FBF6C3"/>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r>
              <a:rPr lang="cs-CZ" sz="4000">
                <a:solidFill>
                  <a:schemeClr val="tx1"/>
                </a:solidFill>
              </a:rPr>
              <a:t>Deformační dvojlom</a:t>
            </a:r>
          </a:p>
        </p:txBody>
      </p:sp>
      <p:sp>
        <p:nvSpPr>
          <p:cNvPr id="286723" name="Text Box 3"/>
          <p:cNvSpPr txBox="1">
            <a:spLocks noChangeArrowheads="1"/>
          </p:cNvSpPr>
          <p:nvPr/>
        </p:nvSpPr>
        <p:spPr bwMode="auto">
          <a:xfrm>
            <a:off x="633413" y="1552575"/>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sz="2000">
              <a:latin typeface="Times New Roman" pitchFamily="18" charset="0"/>
            </a:endParaRPr>
          </a:p>
        </p:txBody>
      </p:sp>
      <p:sp>
        <p:nvSpPr>
          <p:cNvPr id="286724" name="Text Box 4"/>
          <p:cNvSpPr txBox="1">
            <a:spLocks noChangeArrowheads="1"/>
          </p:cNvSpPr>
          <p:nvPr/>
        </p:nvSpPr>
        <p:spPr bwMode="auto">
          <a:xfrm>
            <a:off x="677863" y="1524000"/>
            <a:ext cx="46545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solidFill>
                  <a:schemeClr val="accent2"/>
                </a:solidFill>
                <a:latin typeface="Times New Roman" pitchFamily="18" charset="0"/>
              </a:rPr>
              <a:t>Dvojlom vyvolaný orientací makromolekul:</a:t>
            </a:r>
          </a:p>
        </p:txBody>
      </p:sp>
      <p:sp>
        <p:nvSpPr>
          <p:cNvPr id="286725" name="Text Box 5"/>
          <p:cNvSpPr txBox="1">
            <a:spLocks noChangeArrowheads="1"/>
          </p:cNvSpPr>
          <p:nvPr/>
        </p:nvSpPr>
        <p:spPr bwMode="auto">
          <a:xfrm>
            <a:off x="5235575" y="1509713"/>
            <a:ext cx="31194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solidFill>
                  <a:srgbClr val="FF0000"/>
                </a:solidFill>
                <a:latin typeface="Times New Roman" pitchFamily="18" charset="0"/>
              </a:rPr>
              <a:t> natažení polyetylenové folie</a:t>
            </a:r>
          </a:p>
        </p:txBody>
      </p:sp>
      <p:sp>
        <p:nvSpPr>
          <p:cNvPr id="286726" name="Rectangle 6"/>
          <p:cNvSpPr>
            <a:spLocks noChangeArrowheads="1"/>
          </p:cNvSpPr>
          <p:nvPr/>
        </p:nvSpPr>
        <p:spPr bwMode="auto">
          <a:xfrm>
            <a:off x="1190625" y="2773363"/>
            <a:ext cx="2828925" cy="1746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6727" name="Rectangle 7"/>
          <p:cNvSpPr>
            <a:spLocks noChangeArrowheads="1"/>
          </p:cNvSpPr>
          <p:nvPr/>
        </p:nvSpPr>
        <p:spPr bwMode="auto">
          <a:xfrm>
            <a:off x="855663" y="4529138"/>
            <a:ext cx="3397250" cy="15875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6728" name="Line 8"/>
          <p:cNvSpPr>
            <a:spLocks noChangeShapeType="1"/>
          </p:cNvSpPr>
          <p:nvPr/>
        </p:nvSpPr>
        <p:spPr bwMode="auto">
          <a:xfrm>
            <a:off x="4267200" y="4614863"/>
            <a:ext cx="449263"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29" name="Line 9"/>
          <p:cNvSpPr>
            <a:spLocks noChangeShapeType="1"/>
          </p:cNvSpPr>
          <p:nvPr/>
        </p:nvSpPr>
        <p:spPr bwMode="auto">
          <a:xfrm flipH="1">
            <a:off x="420688" y="4614863"/>
            <a:ext cx="45085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aphicFrame>
        <p:nvGraphicFramePr>
          <p:cNvPr id="286730" name="Object 10"/>
          <p:cNvGraphicFramePr>
            <a:graphicFrameLocks noChangeAspect="1"/>
          </p:cNvGraphicFramePr>
          <p:nvPr/>
        </p:nvGraphicFramePr>
        <p:xfrm>
          <a:off x="1803400" y="1925638"/>
          <a:ext cx="2233613" cy="3040062"/>
        </p:xfrm>
        <a:graphic>
          <a:graphicData uri="http://schemas.openxmlformats.org/presentationml/2006/ole">
            <mc:AlternateContent xmlns:mc="http://schemas.openxmlformats.org/markup-compatibility/2006">
              <mc:Choice xmlns:v="urn:schemas-microsoft-com:vml" Requires="v">
                <p:oleObj spid="_x0000_s17509" name="Klip" r:id="rId3" imgW="2309813" imgH="3176588" progId="MS_ClipArt_Gallery.2">
                  <p:embed/>
                </p:oleObj>
              </mc:Choice>
              <mc:Fallback>
                <p:oleObj name="Klip" r:id="rId3" imgW="2309813" imgH="317658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400" y="1925638"/>
                        <a:ext cx="2233613" cy="304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graphicFrame>
        <p:nvGraphicFramePr>
          <p:cNvPr id="286731" name="Object 11"/>
          <p:cNvGraphicFramePr>
            <a:graphicFrameLocks noChangeAspect="1"/>
          </p:cNvGraphicFramePr>
          <p:nvPr/>
        </p:nvGraphicFramePr>
        <p:xfrm>
          <a:off x="1073150" y="3632200"/>
          <a:ext cx="2233613" cy="3040063"/>
        </p:xfrm>
        <a:graphic>
          <a:graphicData uri="http://schemas.openxmlformats.org/presentationml/2006/ole">
            <mc:AlternateContent xmlns:mc="http://schemas.openxmlformats.org/markup-compatibility/2006">
              <mc:Choice xmlns:v="urn:schemas-microsoft-com:vml" Requires="v">
                <p:oleObj spid="_x0000_s17510" name="Klip" r:id="rId5" imgW="2309813" imgH="3176588" progId="MS_ClipArt_Gallery.2">
                  <p:embed/>
                </p:oleObj>
              </mc:Choice>
              <mc:Fallback>
                <p:oleObj name="Klip" r:id="rId5" imgW="2309813" imgH="317658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3150" y="3632200"/>
                        <a:ext cx="2233613"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286732" name="Oval 12"/>
          <p:cNvSpPr>
            <a:spLocks noChangeArrowheads="1"/>
          </p:cNvSpPr>
          <p:nvPr/>
        </p:nvSpPr>
        <p:spPr bwMode="auto">
          <a:xfrm>
            <a:off x="1944688" y="2089150"/>
            <a:ext cx="1597025" cy="14525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6733" name="Oval 13"/>
          <p:cNvSpPr>
            <a:spLocks noChangeArrowheads="1"/>
          </p:cNvSpPr>
          <p:nvPr/>
        </p:nvSpPr>
        <p:spPr bwMode="auto">
          <a:xfrm>
            <a:off x="1212850" y="3822700"/>
            <a:ext cx="1597025" cy="14525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6734" name="Freeform 14"/>
          <p:cNvSpPr>
            <a:spLocks/>
          </p:cNvSpPr>
          <p:nvPr/>
        </p:nvSpPr>
        <p:spPr bwMode="auto">
          <a:xfrm>
            <a:off x="2133600" y="2436813"/>
            <a:ext cx="347663" cy="379412"/>
          </a:xfrm>
          <a:custGeom>
            <a:avLst/>
            <a:gdLst>
              <a:gd name="T0" fmla="*/ 0 w 219"/>
              <a:gd name="T1" fmla="*/ 38 h 239"/>
              <a:gd name="T2" fmla="*/ 73 w 219"/>
              <a:gd name="T3" fmla="*/ 38 h 239"/>
              <a:gd name="T4" fmla="*/ 82 w 219"/>
              <a:gd name="T5" fmla="*/ 239 h 239"/>
              <a:gd name="T6" fmla="*/ 174 w 219"/>
              <a:gd name="T7" fmla="*/ 193 h 239"/>
              <a:gd name="T8" fmla="*/ 128 w 219"/>
              <a:gd name="T9" fmla="*/ 120 h 239"/>
              <a:gd name="T10" fmla="*/ 119 w 219"/>
              <a:gd name="T11" fmla="*/ 92 h 239"/>
              <a:gd name="T12" fmla="*/ 174 w 219"/>
              <a:gd name="T13" fmla="*/ 74 h 239"/>
              <a:gd name="T14" fmla="*/ 201 w 219"/>
              <a:gd name="T15" fmla="*/ 56 h 239"/>
              <a:gd name="T16" fmla="*/ 219 w 219"/>
              <a:gd name="T17" fmla="*/ 2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39">
                <a:moveTo>
                  <a:pt x="0" y="38"/>
                </a:moveTo>
                <a:cubicBezTo>
                  <a:pt x="36" y="0"/>
                  <a:pt x="37" y="0"/>
                  <a:pt x="73" y="38"/>
                </a:cubicBezTo>
                <a:cubicBezTo>
                  <a:pt x="67" y="98"/>
                  <a:pt x="35" y="189"/>
                  <a:pt x="82" y="239"/>
                </a:cubicBezTo>
                <a:cubicBezTo>
                  <a:pt x="141" y="229"/>
                  <a:pt x="137" y="228"/>
                  <a:pt x="174" y="193"/>
                </a:cubicBezTo>
                <a:cubicBezTo>
                  <a:pt x="164" y="162"/>
                  <a:pt x="146" y="147"/>
                  <a:pt x="128" y="120"/>
                </a:cubicBezTo>
                <a:cubicBezTo>
                  <a:pt x="125" y="111"/>
                  <a:pt x="112" y="99"/>
                  <a:pt x="119" y="92"/>
                </a:cubicBezTo>
                <a:cubicBezTo>
                  <a:pt x="133" y="78"/>
                  <a:pt x="174" y="74"/>
                  <a:pt x="174" y="74"/>
                </a:cubicBezTo>
                <a:cubicBezTo>
                  <a:pt x="183" y="68"/>
                  <a:pt x="193" y="64"/>
                  <a:pt x="201" y="56"/>
                </a:cubicBezTo>
                <a:cubicBezTo>
                  <a:pt x="209" y="48"/>
                  <a:pt x="219" y="28"/>
                  <a:pt x="219" y="28"/>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35" name="Freeform 15"/>
          <p:cNvSpPr>
            <a:spLocks/>
          </p:cNvSpPr>
          <p:nvPr/>
        </p:nvSpPr>
        <p:spPr bwMode="auto">
          <a:xfrm rot="-1785187">
            <a:off x="2387600" y="2211388"/>
            <a:ext cx="347663" cy="379412"/>
          </a:xfrm>
          <a:custGeom>
            <a:avLst/>
            <a:gdLst>
              <a:gd name="T0" fmla="*/ 0 w 219"/>
              <a:gd name="T1" fmla="*/ 38 h 239"/>
              <a:gd name="T2" fmla="*/ 73 w 219"/>
              <a:gd name="T3" fmla="*/ 38 h 239"/>
              <a:gd name="T4" fmla="*/ 82 w 219"/>
              <a:gd name="T5" fmla="*/ 239 h 239"/>
              <a:gd name="T6" fmla="*/ 174 w 219"/>
              <a:gd name="T7" fmla="*/ 193 h 239"/>
              <a:gd name="T8" fmla="*/ 128 w 219"/>
              <a:gd name="T9" fmla="*/ 120 h 239"/>
              <a:gd name="T10" fmla="*/ 119 w 219"/>
              <a:gd name="T11" fmla="*/ 92 h 239"/>
              <a:gd name="T12" fmla="*/ 174 w 219"/>
              <a:gd name="T13" fmla="*/ 74 h 239"/>
              <a:gd name="T14" fmla="*/ 201 w 219"/>
              <a:gd name="T15" fmla="*/ 56 h 239"/>
              <a:gd name="T16" fmla="*/ 219 w 219"/>
              <a:gd name="T17" fmla="*/ 2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39">
                <a:moveTo>
                  <a:pt x="0" y="38"/>
                </a:moveTo>
                <a:cubicBezTo>
                  <a:pt x="36" y="0"/>
                  <a:pt x="37" y="0"/>
                  <a:pt x="73" y="38"/>
                </a:cubicBezTo>
                <a:cubicBezTo>
                  <a:pt x="67" y="98"/>
                  <a:pt x="35" y="189"/>
                  <a:pt x="82" y="239"/>
                </a:cubicBezTo>
                <a:cubicBezTo>
                  <a:pt x="141" y="229"/>
                  <a:pt x="137" y="228"/>
                  <a:pt x="174" y="193"/>
                </a:cubicBezTo>
                <a:cubicBezTo>
                  <a:pt x="164" y="162"/>
                  <a:pt x="146" y="147"/>
                  <a:pt x="128" y="120"/>
                </a:cubicBezTo>
                <a:cubicBezTo>
                  <a:pt x="125" y="111"/>
                  <a:pt x="112" y="99"/>
                  <a:pt x="119" y="92"/>
                </a:cubicBezTo>
                <a:cubicBezTo>
                  <a:pt x="133" y="78"/>
                  <a:pt x="174" y="74"/>
                  <a:pt x="174" y="74"/>
                </a:cubicBezTo>
                <a:cubicBezTo>
                  <a:pt x="183" y="68"/>
                  <a:pt x="193" y="64"/>
                  <a:pt x="201" y="56"/>
                </a:cubicBezTo>
                <a:cubicBezTo>
                  <a:pt x="209" y="48"/>
                  <a:pt x="219" y="28"/>
                  <a:pt x="219" y="28"/>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36" name="Freeform 16"/>
          <p:cNvSpPr>
            <a:spLocks/>
          </p:cNvSpPr>
          <p:nvPr/>
        </p:nvSpPr>
        <p:spPr bwMode="auto">
          <a:xfrm rot="2076656">
            <a:off x="2011363" y="2792413"/>
            <a:ext cx="347662" cy="379412"/>
          </a:xfrm>
          <a:custGeom>
            <a:avLst/>
            <a:gdLst>
              <a:gd name="T0" fmla="*/ 0 w 219"/>
              <a:gd name="T1" fmla="*/ 38 h 239"/>
              <a:gd name="T2" fmla="*/ 73 w 219"/>
              <a:gd name="T3" fmla="*/ 38 h 239"/>
              <a:gd name="T4" fmla="*/ 82 w 219"/>
              <a:gd name="T5" fmla="*/ 239 h 239"/>
              <a:gd name="T6" fmla="*/ 174 w 219"/>
              <a:gd name="T7" fmla="*/ 193 h 239"/>
              <a:gd name="T8" fmla="*/ 128 w 219"/>
              <a:gd name="T9" fmla="*/ 120 h 239"/>
              <a:gd name="T10" fmla="*/ 119 w 219"/>
              <a:gd name="T11" fmla="*/ 92 h 239"/>
              <a:gd name="T12" fmla="*/ 174 w 219"/>
              <a:gd name="T13" fmla="*/ 74 h 239"/>
              <a:gd name="T14" fmla="*/ 201 w 219"/>
              <a:gd name="T15" fmla="*/ 56 h 239"/>
              <a:gd name="T16" fmla="*/ 219 w 219"/>
              <a:gd name="T17" fmla="*/ 2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39">
                <a:moveTo>
                  <a:pt x="0" y="38"/>
                </a:moveTo>
                <a:cubicBezTo>
                  <a:pt x="36" y="0"/>
                  <a:pt x="37" y="0"/>
                  <a:pt x="73" y="38"/>
                </a:cubicBezTo>
                <a:cubicBezTo>
                  <a:pt x="67" y="98"/>
                  <a:pt x="35" y="189"/>
                  <a:pt x="82" y="239"/>
                </a:cubicBezTo>
                <a:cubicBezTo>
                  <a:pt x="141" y="229"/>
                  <a:pt x="137" y="228"/>
                  <a:pt x="174" y="193"/>
                </a:cubicBezTo>
                <a:cubicBezTo>
                  <a:pt x="164" y="162"/>
                  <a:pt x="146" y="147"/>
                  <a:pt x="128" y="120"/>
                </a:cubicBezTo>
                <a:cubicBezTo>
                  <a:pt x="125" y="111"/>
                  <a:pt x="112" y="99"/>
                  <a:pt x="119" y="92"/>
                </a:cubicBezTo>
                <a:cubicBezTo>
                  <a:pt x="133" y="78"/>
                  <a:pt x="174" y="74"/>
                  <a:pt x="174" y="74"/>
                </a:cubicBezTo>
                <a:cubicBezTo>
                  <a:pt x="183" y="68"/>
                  <a:pt x="193" y="64"/>
                  <a:pt x="201" y="56"/>
                </a:cubicBezTo>
                <a:cubicBezTo>
                  <a:pt x="209" y="48"/>
                  <a:pt x="219" y="28"/>
                  <a:pt x="219" y="28"/>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37" name="Freeform 17"/>
          <p:cNvSpPr>
            <a:spLocks/>
          </p:cNvSpPr>
          <p:nvPr/>
        </p:nvSpPr>
        <p:spPr bwMode="auto">
          <a:xfrm>
            <a:off x="2271713" y="3063875"/>
            <a:ext cx="579437" cy="427038"/>
          </a:xfrm>
          <a:custGeom>
            <a:avLst/>
            <a:gdLst>
              <a:gd name="T0" fmla="*/ 0 w 365"/>
              <a:gd name="T1" fmla="*/ 68 h 269"/>
              <a:gd name="T2" fmla="*/ 122 w 365"/>
              <a:gd name="T3" fmla="*/ 68 h 269"/>
              <a:gd name="T4" fmla="*/ 137 w 365"/>
              <a:gd name="T5" fmla="*/ 269 h 269"/>
              <a:gd name="T6" fmla="*/ 290 w 365"/>
              <a:gd name="T7" fmla="*/ 223 h 269"/>
              <a:gd name="T8" fmla="*/ 213 w 365"/>
              <a:gd name="T9" fmla="*/ 150 h 269"/>
              <a:gd name="T10" fmla="*/ 198 w 365"/>
              <a:gd name="T11" fmla="*/ 122 h 269"/>
              <a:gd name="T12" fmla="*/ 290 w 365"/>
              <a:gd name="T13" fmla="*/ 104 h 269"/>
              <a:gd name="T14" fmla="*/ 224 w 365"/>
              <a:gd name="T15" fmla="*/ 8 h 269"/>
              <a:gd name="T16" fmla="*/ 365 w 365"/>
              <a:gd name="T17" fmla="*/ 58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5" h="269">
                <a:moveTo>
                  <a:pt x="0" y="68"/>
                </a:moveTo>
                <a:cubicBezTo>
                  <a:pt x="60" y="30"/>
                  <a:pt x="62" y="30"/>
                  <a:pt x="122" y="68"/>
                </a:cubicBezTo>
                <a:cubicBezTo>
                  <a:pt x="112" y="128"/>
                  <a:pt x="58" y="219"/>
                  <a:pt x="137" y="269"/>
                </a:cubicBezTo>
                <a:cubicBezTo>
                  <a:pt x="235" y="259"/>
                  <a:pt x="228" y="258"/>
                  <a:pt x="290" y="223"/>
                </a:cubicBezTo>
                <a:cubicBezTo>
                  <a:pt x="273" y="192"/>
                  <a:pt x="243" y="177"/>
                  <a:pt x="213" y="150"/>
                </a:cubicBezTo>
                <a:cubicBezTo>
                  <a:pt x="208" y="141"/>
                  <a:pt x="187" y="129"/>
                  <a:pt x="198" y="122"/>
                </a:cubicBezTo>
                <a:cubicBezTo>
                  <a:pt x="222" y="108"/>
                  <a:pt x="290" y="104"/>
                  <a:pt x="290" y="104"/>
                </a:cubicBezTo>
                <a:cubicBezTo>
                  <a:pt x="305" y="98"/>
                  <a:pt x="211" y="16"/>
                  <a:pt x="224" y="8"/>
                </a:cubicBezTo>
                <a:cubicBezTo>
                  <a:pt x="237" y="0"/>
                  <a:pt x="365" y="58"/>
                  <a:pt x="365" y="58"/>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38" name="Freeform 18"/>
          <p:cNvSpPr>
            <a:spLocks/>
          </p:cNvSpPr>
          <p:nvPr/>
        </p:nvSpPr>
        <p:spPr bwMode="auto">
          <a:xfrm>
            <a:off x="2286000" y="2589213"/>
            <a:ext cx="558800" cy="430212"/>
          </a:xfrm>
          <a:custGeom>
            <a:avLst/>
            <a:gdLst>
              <a:gd name="T0" fmla="*/ 0 w 352"/>
              <a:gd name="T1" fmla="*/ 38 h 271"/>
              <a:gd name="T2" fmla="*/ 73 w 352"/>
              <a:gd name="T3" fmla="*/ 38 h 271"/>
              <a:gd name="T4" fmla="*/ 123 w 352"/>
              <a:gd name="T5" fmla="*/ 271 h 271"/>
              <a:gd name="T6" fmla="*/ 352 w 352"/>
              <a:gd name="T7" fmla="*/ 207 h 271"/>
              <a:gd name="T8" fmla="*/ 128 w 352"/>
              <a:gd name="T9" fmla="*/ 120 h 271"/>
              <a:gd name="T10" fmla="*/ 119 w 352"/>
              <a:gd name="T11" fmla="*/ 92 h 271"/>
              <a:gd name="T12" fmla="*/ 174 w 352"/>
              <a:gd name="T13" fmla="*/ 74 h 271"/>
              <a:gd name="T14" fmla="*/ 201 w 352"/>
              <a:gd name="T15" fmla="*/ 56 h 271"/>
              <a:gd name="T16" fmla="*/ 315 w 352"/>
              <a:gd name="T17" fmla="*/ 88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271">
                <a:moveTo>
                  <a:pt x="0" y="38"/>
                </a:moveTo>
                <a:cubicBezTo>
                  <a:pt x="36" y="0"/>
                  <a:pt x="37" y="0"/>
                  <a:pt x="73" y="38"/>
                </a:cubicBezTo>
                <a:cubicBezTo>
                  <a:pt x="67" y="98"/>
                  <a:pt x="76" y="221"/>
                  <a:pt x="123" y="271"/>
                </a:cubicBezTo>
                <a:cubicBezTo>
                  <a:pt x="182" y="261"/>
                  <a:pt x="315" y="242"/>
                  <a:pt x="352" y="207"/>
                </a:cubicBezTo>
                <a:cubicBezTo>
                  <a:pt x="342" y="176"/>
                  <a:pt x="146" y="147"/>
                  <a:pt x="128" y="120"/>
                </a:cubicBezTo>
                <a:cubicBezTo>
                  <a:pt x="125" y="111"/>
                  <a:pt x="112" y="99"/>
                  <a:pt x="119" y="92"/>
                </a:cubicBezTo>
                <a:cubicBezTo>
                  <a:pt x="133" y="78"/>
                  <a:pt x="174" y="74"/>
                  <a:pt x="174" y="74"/>
                </a:cubicBezTo>
                <a:cubicBezTo>
                  <a:pt x="183" y="68"/>
                  <a:pt x="193" y="64"/>
                  <a:pt x="201" y="56"/>
                </a:cubicBezTo>
                <a:cubicBezTo>
                  <a:pt x="209" y="48"/>
                  <a:pt x="315" y="88"/>
                  <a:pt x="315" y="88"/>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39" name="Freeform 19"/>
          <p:cNvSpPr>
            <a:spLocks/>
          </p:cNvSpPr>
          <p:nvPr/>
        </p:nvSpPr>
        <p:spPr bwMode="auto">
          <a:xfrm>
            <a:off x="2700338" y="2162175"/>
            <a:ext cx="558800" cy="384175"/>
          </a:xfrm>
          <a:custGeom>
            <a:avLst/>
            <a:gdLst>
              <a:gd name="T0" fmla="*/ 0 w 352"/>
              <a:gd name="T1" fmla="*/ 38 h 242"/>
              <a:gd name="T2" fmla="*/ 73 w 352"/>
              <a:gd name="T3" fmla="*/ 38 h 242"/>
              <a:gd name="T4" fmla="*/ 82 w 352"/>
              <a:gd name="T5" fmla="*/ 239 h 242"/>
              <a:gd name="T6" fmla="*/ 352 w 352"/>
              <a:gd name="T7" fmla="*/ 207 h 242"/>
              <a:gd name="T8" fmla="*/ 274 w 352"/>
              <a:gd name="T9" fmla="*/ 47 h 242"/>
              <a:gd name="T10" fmla="*/ 119 w 352"/>
              <a:gd name="T11" fmla="*/ 92 h 242"/>
              <a:gd name="T12" fmla="*/ 173 w 352"/>
              <a:gd name="T13" fmla="*/ 165 h 242"/>
              <a:gd name="T14" fmla="*/ 201 w 352"/>
              <a:gd name="T15" fmla="*/ 56 h 242"/>
              <a:gd name="T16" fmla="*/ 219 w 352"/>
              <a:gd name="T17" fmla="*/ 28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2" h="242">
                <a:moveTo>
                  <a:pt x="0" y="38"/>
                </a:moveTo>
                <a:cubicBezTo>
                  <a:pt x="36" y="0"/>
                  <a:pt x="37" y="0"/>
                  <a:pt x="73" y="38"/>
                </a:cubicBezTo>
                <a:cubicBezTo>
                  <a:pt x="67" y="98"/>
                  <a:pt x="35" y="189"/>
                  <a:pt x="82" y="239"/>
                </a:cubicBezTo>
                <a:cubicBezTo>
                  <a:pt x="141" y="229"/>
                  <a:pt x="315" y="242"/>
                  <a:pt x="352" y="207"/>
                </a:cubicBezTo>
                <a:cubicBezTo>
                  <a:pt x="342" y="176"/>
                  <a:pt x="292" y="74"/>
                  <a:pt x="274" y="47"/>
                </a:cubicBezTo>
                <a:cubicBezTo>
                  <a:pt x="271" y="38"/>
                  <a:pt x="112" y="99"/>
                  <a:pt x="119" y="92"/>
                </a:cubicBezTo>
                <a:cubicBezTo>
                  <a:pt x="133" y="78"/>
                  <a:pt x="173" y="165"/>
                  <a:pt x="173" y="165"/>
                </a:cubicBezTo>
                <a:cubicBezTo>
                  <a:pt x="182" y="159"/>
                  <a:pt x="193" y="64"/>
                  <a:pt x="201" y="56"/>
                </a:cubicBezTo>
                <a:cubicBezTo>
                  <a:pt x="209" y="48"/>
                  <a:pt x="219" y="28"/>
                  <a:pt x="219" y="28"/>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40" name="Freeform 20"/>
          <p:cNvSpPr>
            <a:spLocks/>
          </p:cNvSpPr>
          <p:nvPr/>
        </p:nvSpPr>
        <p:spPr bwMode="auto">
          <a:xfrm>
            <a:off x="3143250" y="2560638"/>
            <a:ext cx="347663" cy="379412"/>
          </a:xfrm>
          <a:custGeom>
            <a:avLst/>
            <a:gdLst>
              <a:gd name="T0" fmla="*/ 0 w 219"/>
              <a:gd name="T1" fmla="*/ 38 h 239"/>
              <a:gd name="T2" fmla="*/ 73 w 219"/>
              <a:gd name="T3" fmla="*/ 38 h 239"/>
              <a:gd name="T4" fmla="*/ 82 w 219"/>
              <a:gd name="T5" fmla="*/ 239 h 239"/>
              <a:gd name="T6" fmla="*/ 174 w 219"/>
              <a:gd name="T7" fmla="*/ 193 h 239"/>
              <a:gd name="T8" fmla="*/ 128 w 219"/>
              <a:gd name="T9" fmla="*/ 120 h 239"/>
              <a:gd name="T10" fmla="*/ 119 w 219"/>
              <a:gd name="T11" fmla="*/ 92 h 239"/>
              <a:gd name="T12" fmla="*/ 174 w 219"/>
              <a:gd name="T13" fmla="*/ 74 h 239"/>
              <a:gd name="T14" fmla="*/ 201 w 219"/>
              <a:gd name="T15" fmla="*/ 56 h 239"/>
              <a:gd name="T16" fmla="*/ 219 w 219"/>
              <a:gd name="T17" fmla="*/ 28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39">
                <a:moveTo>
                  <a:pt x="0" y="38"/>
                </a:moveTo>
                <a:cubicBezTo>
                  <a:pt x="36" y="0"/>
                  <a:pt x="37" y="0"/>
                  <a:pt x="73" y="38"/>
                </a:cubicBezTo>
                <a:cubicBezTo>
                  <a:pt x="67" y="98"/>
                  <a:pt x="35" y="189"/>
                  <a:pt x="82" y="239"/>
                </a:cubicBezTo>
                <a:cubicBezTo>
                  <a:pt x="141" y="229"/>
                  <a:pt x="137" y="228"/>
                  <a:pt x="174" y="193"/>
                </a:cubicBezTo>
                <a:cubicBezTo>
                  <a:pt x="164" y="162"/>
                  <a:pt x="146" y="147"/>
                  <a:pt x="128" y="120"/>
                </a:cubicBezTo>
                <a:cubicBezTo>
                  <a:pt x="125" y="111"/>
                  <a:pt x="112" y="99"/>
                  <a:pt x="119" y="92"/>
                </a:cubicBezTo>
                <a:cubicBezTo>
                  <a:pt x="133" y="78"/>
                  <a:pt x="174" y="74"/>
                  <a:pt x="174" y="74"/>
                </a:cubicBezTo>
                <a:cubicBezTo>
                  <a:pt x="183" y="68"/>
                  <a:pt x="193" y="64"/>
                  <a:pt x="201" y="56"/>
                </a:cubicBezTo>
                <a:cubicBezTo>
                  <a:pt x="209" y="48"/>
                  <a:pt x="219" y="28"/>
                  <a:pt x="219" y="28"/>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41" name="Freeform 21"/>
          <p:cNvSpPr>
            <a:spLocks/>
          </p:cNvSpPr>
          <p:nvPr/>
        </p:nvSpPr>
        <p:spPr bwMode="auto">
          <a:xfrm>
            <a:off x="2852738" y="2690813"/>
            <a:ext cx="347662" cy="409575"/>
          </a:xfrm>
          <a:custGeom>
            <a:avLst/>
            <a:gdLst>
              <a:gd name="T0" fmla="*/ 0 w 219"/>
              <a:gd name="T1" fmla="*/ 57 h 258"/>
              <a:gd name="T2" fmla="*/ 73 w 219"/>
              <a:gd name="T3" fmla="*/ 57 h 258"/>
              <a:gd name="T4" fmla="*/ 82 w 219"/>
              <a:gd name="T5" fmla="*/ 258 h 258"/>
              <a:gd name="T6" fmla="*/ 174 w 219"/>
              <a:gd name="T7" fmla="*/ 212 h 258"/>
              <a:gd name="T8" fmla="*/ 128 w 219"/>
              <a:gd name="T9" fmla="*/ 139 h 258"/>
              <a:gd name="T10" fmla="*/ 119 w 219"/>
              <a:gd name="T11" fmla="*/ 111 h 258"/>
              <a:gd name="T12" fmla="*/ 141 w 219"/>
              <a:gd name="T13" fmla="*/ 6 h 258"/>
              <a:gd name="T14" fmla="*/ 201 w 219"/>
              <a:gd name="T15" fmla="*/ 75 h 258"/>
              <a:gd name="T16" fmla="*/ 219 w 219"/>
              <a:gd name="T17" fmla="*/ 4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58">
                <a:moveTo>
                  <a:pt x="0" y="57"/>
                </a:moveTo>
                <a:cubicBezTo>
                  <a:pt x="36" y="19"/>
                  <a:pt x="37" y="19"/>
                  <a:pt x="73" y="57"/>
                </a:cubicBezTo>
                <a:cubicBezTo>
                  <a:pt x="67" y="117"/>
                  <a:pt x="35" y="208"/>
                  <a:pt x="82" y="258"/>
                </a:cubicBezTo>
                <a:cubicBezTo>
                  <a:pt x="141" y="248"/>
                  <a:pt x="137" y="247"/>
                  <a:pt x="174" y="212"/>
                </a:cubicBezTo>
                <a:cubicBezTo>
                  <a:pt x="164" y="181"/>
                  <a:pt x="146" y="166"/>
                  <a:pt x="128" y="139"/>
                </a:cubicBezTo>
                <a:cubicBezTo>
                  <a:pt x="125" y="130"/>
                  <a:pt x="112" y="118"/>
                  <a:pt x="119" y="111"/>
                </a:cubicBezTo>
                <a:cubicBezTo>
                  <a:pt x="133" y="97"/>
                  <a:pt x="141" y="6"/>
                  <a:pt x="141" y="6"/>
                </a:cubicBezTo>
                <a:cubicBezTo>
                  <a:pt x="150" y="0"/>
                  <a:pt x="193" y="83"/>
                  <a:pt x="201" y="75"/>
                </a:cubicBezTo>
                <a:cubicBezTo>
                  <a:pt x="209" y="67"/>
                  <a:pt x="219" y="47"/>
                  <a:pt x="219" y="47"/>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42" name="Freeform 22"/>
          <p:cNvSpPr>
            <a:spLocks/>
          </p:cNvSpPr>
          <p:nvPr/>
        </p:nvSpPr>
        <p:spPr bwMode="auto">
          <a:xfrm>
            <a:off x="2881313" y="3048000"/>
            <a:ext cx="485775" cy="442913"/>
          </a:xfrm>
          <a:custGeom>
            <a:avLst/>
            <a:gdLst>
              <a:gd name="T0" fmla="*/ 0 w 306"/>
              <a:gd name="T1" fmla="*/ 78 h 279"/>
              <a:gd name="T2" fmla="*/ 73 w 306"/>
              <a:gd name="T3" fmla="*/ 78 h 279"/>
              <a:gd name="T4" fmla="*/ 82 w 306"/>
              <a:gd name="T5" fmla="*/ 279 h 279"/>
              <a:gd name="T6" fmla="*/ 174 w 306"/>
              <a:gd name="T7" fmla="*/ 233 h 279"/>
              <a:gd name="T8" fmla="*/ 128 w 306"/>
              <a:gd name="T9" fmla="*/ 160 h 279"/>
              <a:gd name="T10" fmla="*/ 119 w 306"/>
              <a:gd name="T11" fmla="*/ 132 h 279"/>
              <a:gd name="T12" fmla="*/ 174 w 306"/>
              <a:gd name="T13" fmla="*/ 114 h 279"/>
              <a:gd name="T14" fmla="*/ 201 w 306"/>
              <a:gd name="T15" fmla="*/ 96 h 279"/>
              <a:gd name="T16" fmla="*/ 306 w 306"/>
              <a:gd name="T17" fmla="*/ 0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 h="279">
                <a:moveTo>
                  <a:pt x="0" y="78"/>
                </a:moveTo>
                <a:cubicBezTo>
                  <a:pt x="36" y="40"/>
                  <a:pt x="37" y="40"/>
                  <a:pt x="73" y="78"/>
                </a:cubicBezTo>
                <a:cubicBezTo>
                  <a:pt x="67" y="138"/>
                  <a:pt x="35" y="229"/>
                  <a:pt x="82" y="279"/>
                </a:cubicBezTo>
                <a:cubicBezTo>
                  <a:pt x="141" y="269"/>
                  <a:pt x="137" y="268"/>
                  <a:pt x="174" y="233"/>
                </a:cubicBezTo>
                <a:cubicBezTo>
                  <a:pt x="164" y="202"/>
                  <a:pt x="146" y="187"/>
                  <a:pt x="128" y="160"/>
                </a:cubicBezTo>
                <a:cubicBezTo>
                  <a:pt x="125" y="151"/>
                  <a:pt x="112" y="139"/>
                  <a:pt x="119" y="132"/>
                </a:cubicBezTo>
                <a:cubicBezTo>
                  <a:pt x="133" y="118"/>
                  <a:pt x="174" y="114"/>
                  <a:pt x="174" y="114"/>
                </a:cubicBezTo>
                <a:cubicBezTo>
                  <a:pt x="183" y="108"/>
                  <a:pt x="193" y="104"/>
                  <a:pt x="201" y="96"/>
                </a:cubicBezTo>
                <a:cubicBezTo>
                  <a:pt x="209" y="88"/>
                  <a:pt x="306" y="0"/>
                  <a:pt x="306" y="0"/>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43" name="Freeform 23"/>
          <p:cNvSpPr>
            <a:spLocks/>
          </p:cNvSpPr>
          <p:nvPr/>
        </p:nvSpPr>
        <p:spPr bwMode="auto">
          <a:xfrm>
            <a:off x="1539875" y="3978275"/>
            <a:ext cx="985838" cy="158750"/>
          </a:xfrm>
          <a:custGeom>
            <a:avLst/>
            <a:gdLst>
              <a:gd name="T0" fmla="*/ 0 w 621"/>
              <a:gd name="T1" fmla="*/ 100 h 100"/>
              <a:gd name="T2" fmla="*/ 128 w 621"/>
              <a:gd name="T3" fmla="*/ 33 h 100"/>
              <a:gd name="T4" fmla="*/ 292 w 621"/>
              <a:gd name="T5" fmla="*/ 59 h 100"/>
              <a:gd name="T6" fmla="*/ 374 w 621"/>
              <a:gd name="T7" fmla="*/ 7 h 100"/>
              <a:gd name="T8" fmla="*/ 621 w 621"/>
              <a:gd name="T9" fmla="*/ 17 h 100"/>
            </a:gdLst>
            <a:ahLst/>
            <a:cxnLst>
              <a:cxn ang="0">
                <a:pos x="T0" y="T1"/>
              </a:cxn>
              <a:cxn ang="0">
                <a:pos x="T2" y="T3"/>
              </a:cxn>
              <a:cxn ang="0">
                <a:pos x="T4" y="T5"/>
              </a:cxn>
              <a:cxn ang="0">
                <a:pos x="T6" y="T7"/>
              </a:cxn>
              <a:cxn ang="0">
                <a:pos x="T8" y="T9"/>
              </a:cxn>
            </a:cxnLst>
            <a:rect l="0" t="0" r="r" b="b"/>
            <a:pathLst>
              <a:path w="621" h="100">
                <a:moveTo>
                  <a:pt x="0" y="100"/>
                </a:moveTo>
                <a:cubicBezTo>
                  <a:pt x="39" y="69"/>
                  <a:pt x="79" y="40"/>
                  <a:pt x="128" y="33"/>
                </a:cubicBezTo>
                <a:cubicBezTo>
                  <a:pt x="177" y="26"/>
                  <a:pt x="251" y="64"/>
                  <a:pt x="292" y="59"/>
                </a:cubicBezTo>
                <a:cubicBezTo>
                  <a:pt x="333" y="55"/>
                  <a:pt x="319" y="14"/>
                  <a:pt x="374" y="7"/>
                </a:cubicBezTo>
                <a:cubicBezTo>
                  <a:pt x="429" y="0"/>
                  <a:pt x="570" y="15"/>
                  <a:pt x="621" y="17"/>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44" name="Freeform 24"/>
          <p:cNvSpPr>
            <a:spLocks/>
          </p:cNvSpPr>
          <p:nvPr/>
        </p:nvSpPr>
        <p:spPr bwMode="auto">
          <a:xfrm rot="383802">
            <a:off x="1590675" y="4984750"/>
            <a:ext cx="855663" cy="174625"/>
          </a:xfrm>
          <a:custGeom>
            <a:avLst/>
            <a:gdLst>
              <a:gd name="T0" fmla="*/ 0 w 539"/>
              <a:gd name="T1" fmla="*/ 101 h 101"/>
              <a:gd name="T2" fmla="*/ 128 w 539"/>
              <a:gd name="T3" fmla="*/ 55 h 101"/>
              <a:gd name="T4" fmla="*/ 292 w 539"/>
              <a:gd name="T5" fmla="*/ 73 h 101"/>
              <a:gd name="T6" fmla="*/ 374 w 539"/>
              <a:gd name="T7" fmla="*/ 37 h 101"/>
              <a:gd name="T8" fmla="*/ 539 w 539"/>
              <a:gd name="T9" fmla="*/ 0 h 101"/>
            </a:gdLst>
            <a:ahLst/>
            <a:cxnLst>
              <a:cxn ang="0">
                <a:pos x="T0" y="T1"/>
              </a:cxn>
              <a:cxn ang="0">
                <a:pos x="T2" y="T3"/>
              </a:cxn>
              <a:cxn ang="0">
                <a:pos x="T4" y="T5"/>
              </a:cxn>
              <a:cxn ang="0">
                <a:pos x="T6" y="T7"/>
              </a:cxn>
              <a:cxn ang="0">
                <a:pos x="T8" y="T9"/>
              </a:cxn>
            </a:cxnLst>
            <a:rect l="0" t="0" r="r" b="b"/>
            <a:pathLst>
              <a:path w="539" h="101">
                <a:moveTo>
                  <a:pt x="0" y="101"/>
                </a:moveTo>
                <a:cubicBezTo>
                  <a:pt x="39" y="80"/>
                  <a:pt x="79" y="60"/>
                  <a:pt x="128" y="55"/>
                </a:cubicBezTo>
                <a:cubicBezTo>
                  <a:pt x="177" y="50"/>
                  <a:pt x="251" y="76"/>
                  <a:pt x="292" y="73"/>
                </a:cubicBezTo>
                <a:cubicBezTo>
                  <a:pt x="333" y="70"/>
                  <a:pt x="333" y="49"/>
                  <a:pt x="374" y="37"/>
                </a:cubicBezTo>
                <a:cubicBezTo>
                  <a:pt x="415" y="25"/>
                  <a:pt x="510" y="6"/>
                  <a:pt x="539" y="0"/>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45" name="Freeform 25"/>
          <p:cNvSpPr>
            <a:spLocks/>
          </p:cNvSpPr>
          <p:nvPr/>
        </p:nvSpPr>
        <p:spPr bwMode="auto">
          <a:xfrm>
            <a:off x="1314450" y="4122738"/>
            <a:ext cx="1400175" cy="225425"/>
          </a:xfrm>
          <a:custGeom>
            <a:avLst/>
            <a:gdLst>
              <a:gd name="T0" fmla="*/ 0 w 882"/>
              <a:gd name="T1" fmla="*/ 142 h 142"/>
              <a:gd name="T2" fmla="*/ 128 w 882"/>
              <a:gd name="T3" fmla="*/ 96 h 142"/>
              <a:gd name="T4" fmla="*/ 370 w 882"/>
              <a:gd name="T5" fmla="*/ 45 h 142"/>
              <a:gd name="T6" fmla="*/ 607 w 882"/>
              <a:gd name="T7" fmla="*/ 82 h 142"/>
              <a:gd name="T8" fmla="*/ 882 w 882"/>
              <a:gd name="T9" fmla="*/ 0 h 142"/>
            </a:gdLst>
            <a:ahLst/>
            <a:cxnLst>
              <a:cxn ang="0">
                <a:pos x="T0" y="T1"/>
              </a:cxn>
              <a:cxn ang="0">
                <a:pos x="T2" y="T3"/>
              </a:cxn>
              <a:cxn ang="0">
                <a:pos x="T4" y="T5"/>
              </a:cxn>
              <a:cxn ang="0">
                <a:pos x="T6" y="T7"/>
              </a:cxn>
              <a:cxn ang="0">
                <a:pos x="T8" y="T9"/>
              </a:cxn>
            </a:cxnLst>
            <a:rect l="0" t="0" r="r" b="b"/>
            <a:pathLst>
              <a:path w="882" h="142">
                <a:moveTo>
                  <a:pt x="0" y="142"/>
                </a:moveTo>
                <a:cubicBezTo>
                  <a:pt x="39" y="121"/>
                  <a:pt x="66" y="112"/>
                  <a:pt x="128" y="96"/>
                </a:cubicBezTo>
                <a:cubicBezTo>
                  <a:pt x="190" y="80"/>
                  <a:pt x="290" y="47"/>
                  <a:pt x="370" y="45"/>
                </a:cubicBezTo>
                <a:cubicBezTo>
                  <a:pt x="450" y="43"/>
                  <a:pt x="522" y="89"/>
                  <a:pt x="607" y="82"/>
                </a:cubicBezTo>
                <a:cubicBezTo>
                  <a:pt x="692" y="75"/>
                  <a:pt x="825" y="17"/>
                  <a:pt x="882" y="0"/>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46" name="Freeform 26"/>
          <p:cNvSpPr>
            <a:spLocks/>
          </p:cNvSpPr>
          <p:nvPr/>
        </p:nvSpPr>
        <p:spPr bwMode="auto">
          <a:xfrm>
            <a:off x="1857375" y="4346575"/>
            <a:ext cx="923925" cy="142875"/>
          </a:xfrm>
          <a:custGeom>
            <a:avLst/>
            <a:gdLst>
              <a:gd name="T0" fmla="*/ 0 w 582"/>
              <a:gd name="T1" fmla="*/ 14 h 90"/>
              <a:gd name="T2" fmla="*/ 156 w 582"/>
              <a:gd name="T3" fmla="*/ 87 h 90"/>
              <a:gd name="T4" fmla="*/ 339 w 582"/>
              <a:gd name="T5" fmla="*/ 32 h 90"/>
              <a:gd name="T6" fmla="*/ 485 w 582"/>
              <a:gd name="T7" fmla="*/ 41 h 90"/>
              <a:gd name="T8" fmla="*/ 582 w 582"/>
              <a:gd name="T9" fmla="*/ 0 h 90"/>
            </a:gdLst>
            <a:ahLst/>
            <a:cxnLst>
              <a:cxn ang="0">
                <a:pos x="T0" y="T1"/>
              </a:cxn>
              <a:cxn ang="0">
                <a:pos x="T2" y="T3"/>
              </a:cxn>
              <a:cxn ang="0">
                <a:pos x="T4" y="T5"/>
              </a:cxn>
              <a:cxn ang="0">
                <a:pos x="T6" y="T7"/>
              </a:cxn>
              <a:cxn ang="0">
                <a:pos x="T8" y="T9"/>
              </a:cxn>
            </a:cxnLst>
            <a:rect l="0" t="0" r="r" b="b"/>
            <a:pathLst>
              <a:path w="582" h="90">
                <a:moveTo>
                  <a:pt x="0" y="14"/>
                </a:moveTo>
                <a:cubicBezTo>
                  <a:pt x="26" y="26"/>
                  <a:pt x="100" y="84"/>
                  <a:pt x="156" y="87"/>
                </a:cubicBezTo>
                <a:cubicBezTo>
                  <a:pt x="212" y="90"/>
                  <a:pt x="284" y="40"/>
                  <a:pt x="339" y="32"/>
                </a:cubicBezTo>
                <a:cubicBezTo>
                  <a:pt x="394" y="24"/>
                  <a:pt x="445" y="46"/>
                  <a:pt x="485" y="41"/>
                </a:cubicBezTo>
                <a:cubicBezTo>
                  <a:pt x="525" y="36"/>
                  <a:pt x="562" y="9"/>
                  <a:pt x="582" y="0"/>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47" name="Freeform 27"/>
          <p:cNvSpPr>
            <a:spLocks/>
          </p:cNvSpPr>
          <p:nvPr/>
        </p:nvSpPr>
        <p:spPr bwMode="auto">
          <a:xfrm>
            <a:off x="1363663" y="4573588"/>
            <a:ext cx="1408112" cy="128587"/>
          </a:xfrm>
          <a:custGeom>
            <a:avLst/>
            <a:gdLst>
              <a:gd name="T0" fmla="*/ 0 w 814"/>
              <a:gd name="T1" fmla="*/ 53 h 53"/>
              <a:gd name="T2" fmla="*/ 307 w 814"/>
              <a:gd name="T3" fmla="*/ 22 h 53"/>
              <a:gd name="T4" fmla="*/ 471 w 814"/>
              <a:gd name="T5" fmla="*/ 40 h 53"/>
              <a:gd name="T6" fmla="*/ 553 w 814"/>
              <a:gd name="T7" fmla="*/ 4 h 53"/>
              <a:gd name="T8" fmla="*/ 814 w 814"/>
              <a:gd name="T9" fmla="*/ 17 h 53"/>
            </a:gdLst>
            <a:ahLst/>
            <a:cxnLst>
              <a:cxn ang="0">
                <a:pos x="T0" y="T1"/>
              </a:cxn>
              <a:cxn ang="0">
                <a:pos x="T2" y="T3"/>
              </a:cxn>
              <a:cxn ang="0">
                <a:pos x="T4" y="T5"/>
              </a:cxn>
              <a:cxn ang="0">
                <a:pos x="T6" y="T7"/>
              </a:cxn>
              <a:cxn ang="0">
                <a:pos x="T8" y="T9"/>
              </a:cxn>
            </a:cxnLst>
            <a:rect l="0" t="0" r="r" b="b"/>
            <a:pathLst>
              <a:path w="814" h="53">
                <a:moveTo>
                  <a:pt x="0" y="53"/>
                </a:moveTo>
                <a:cubicBezTo>
                  <a:pt x="51" y="48"/>
                  <a:pt x="229" y="24"/>
                  <a:pt x="307" y="22"/>
                </a:cubicBezTo>
                <a:cubicBezTo>
                  <a:pt x="385" y="20"/>
                  <a:pt x="430" y="43"/>
                  <a:pt x="471" y="40"/>
                </a:cubicBezTo>
                <a:cubicBezTo>
                  <a:pt x="512" y="37"/>
                  <a:pt x="496" y="8"/>
                  <a:pt x="553" y="4"/>
                </a:cubicBezTo>
                <a:cubicBezTo>
                  <a:pt x="610" y="0"/>
                  <a:pt x="760" y="14"/>
                  <a:pt x="814" y="17"/>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48" name="Freeform 28"/>
          <p:cNvSpPr>
            <a:spLocks/>
          </p:cNvSpPr>
          <p:nvPr/>
        </p:nvSpPr>
        <p:spPr bwMode="auto">
          <a:xfrm>
            <a:off x="1408113" y="4768850"/>
            <a:ext cx="1233487" cy="127000"/>
          </a:xfrm>
          <a:custGeom>
            <a:avLst/>
            <a:gdLst>
              <a:gd name="T0" fmla="*/ 0 w 777"/>
              <a:gd name="T1" fmla="*/ 77 h 80"/>
              <a:gd name="T2" fmla="*/ 243 w 777"/>
              <a:gd name="T3" fmla="*/ 54 h 80"/>
              <a:gd name="T4" fmla="*/ 407 w 777"/>
              <a:gd name="T5" fmla="*/ 72 h 80"/>
              <a:gd name="T6" fmla="*/ 640 w 777"/>
              <a:gd name="T7" fmla="*/ 4 h 80"/>
              <a:gd name="T8" fmla="*/ 777 w 777"/>
              <a:gd name="T9" fmla="*/ 50 h 80"/>
            </a:gdLst>
            <a:ahLst/>
            <a:cxnLst>
              <a:cxn ang="0">
                <a:pos x="T0" y="T1"/>
              </a:cxn>
              <a:cxn ang="0">
                <a:pos x="T2" y="T3"/>
              </a:cxn>
              <a:cxn ang="0">
                <a:pos x="T4" y="T5"/>
              </a:cxn>
              <a:cxn ang="0">
                <a:pos x="T6" y="T7"/>
              </a:cxn>
              <a:cxn ang="0">
                <a:pos x="T8" y="T9"/>
              </a:cxn>
            </a:cxnLst>
            <a:rect l="0" t="0" r="r" b="b"/>
            <a:pathLst>
              <a:path w="777" h="80">
                <a:moveTo>
                  <a:pt x="0" y="77"/>
                </a:moveTo>
                <a:cubicBezTo>
                  <a:pt x="40" y="73"/>
                  <a:pt x="175" y="55"/>
                  <a:pt x="243" y="54"/>
                </a:cubicBezTo>
                <a:cubicBezTo>
                  <a:pt x="311" y="53"/>
                  <a:pt x="341" y="80"/>
                  <a:pt x="407" y="72"/>
                </a:cubicBezTo>
                <a:cubicBezTo>
                  <a:pt x="473" y="64"/>
                  <a:pt x="578" y="8"/>
                  <a:pt x="640" y="4"/>
                </a:cubicBezTo>
                <a:cubicBezTo>
                  <a:pt x="702" y="0"/>
                  <a:pt x="749" y="41"/>
                  <a:pt x="777" y="50"/>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49" name="Freeform 29"/>
          <p:cNvSpPr>
            <a:spLocks/>
          </p:cNvSpPr>
          <p:nvPr/>
        </p:nvSpPr>
        <p:spPr bwMode="auto">
          <a:xfrm>
            <a:off x="1303338" y="4462463"/>
            <a:ext cx="519112" cy="119062"/>
          </a:xfrm>
          <a:custGeom>
            <a:avLst/>
            <a:gdLst>
              <a:gd name="T0" fmla="*/ 11 w 327"/>
              <a:gd name="T1" fmla="*/ 69 h 75"/>
              <a:gd name="T2" fmla="*/ 11 w 327"/>
              <a:gd name="T3" fmla="*/ 51 h 75"/>
              <a:gd name="T4" fmla="*/ 80 w 327"/>
              <a:gd name="T5" fmla="*/ 73 h 75"/>
              <a:gd name="T6" fmla="*/ 162 w 327"/>
              <a:gd name="T7" fmla="*/ 37 h 75"/>
              <a:gd name="T8" fmla="*/ 327 w 327"/>
              <a:gd name="T9" fmla="*/ 0 h 75"/>
            </a:gdLst>
            <a:ahLst/>
            <a:cxnLst>
              <a:cxn ang="0">
                <a:pos x="T0" y="T1"/>
              </a:cxn>
              <a:cxn ang="0">
                <a:pos x="T2" y="T3"/>
              </a:cxn>
              <a:cxn ang="0">
                <a:pos x="T4" y="T5"/>
              </a:cxn>
              <a:cxn ang="0">
                <a:pos x="T6" y="T7"/>
              </a:cxn>
              <a:cxn ang="0">
                <a:pos x="T8" y="T9"/>
              </a:cxn>
            </a:cxnLst>
            <a:rect l="0" t="0" r="r" b="b"/>
            <a:pathLst>
              <a:path w="327" h="75">
                <a:moveTo>
                  <a:pt x="11" y="69"/>
                </a:moveTo>
                <a:cubicBezTo>
                  <a:pt x="11" y="66"/>
                  <a:pt x="0" y="50"/>
                  <a:pt x="11" y="51"/>
                </a:cubicBezTo>
                <a:cubicBezTo>
                  <a:pt x="22" y="52"/>
                  <a:pt x="55" y="75"/>
                  <a:pt x="80" y="73"/>
                </a:cubicBezTo>
                <a:cubicBezTo>
                  <a:pt x="105" y="71"/>
                  <a:pt x="121" y="49"/>
                  <a:pt x="162" y="37"/>
                </a:cubicBezTo>
                <a:cubicBezTo>
                  <a:pt x="203" y="25"/>
                  <a:pt x="298" y="6"/>
                  <a:pt x="327" y="0"/>
                </a:cubicBezTo>
              </a:path>
            </a:pathLst>
          </a:custGeom>
          <a:noFill/>
          <a:ln w="5715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50" name="Text Box 30"/>
          <p:cNvSpPr txBox="1">
            <a:spLocks noChangeArrowheads="1"/>
          </p:cNvSpPr>
          <p:nvPr/>
        </p:nvSpPr>
        <p:spPr bwMode="auto">
          <a:xfrm>
            <a:off x="325438" y="2128838"/>
            <a:ext cx="12541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cs-CZ" sz="2000">
                <a:solidFill>
                  <a:schemeClr val="accent2"/>
                </a:solidFill>
                <a:latin typeface="Times New Roman" pitchFamily="18" charset="0"/>
              </a:rPr>
              <a:t>Izotropní</a:t>
            </a:r>
          </a:p>
          <a:p>
            <a:pPr algn="ctr"/>
            <a:r>
              <a:rPr lang="cs-CZ" sz="2000">
                <a:solidFill>
                  <a:schemeClr val="accent2"/>
                </a:solidFill>
                <a:latin typeface="Times New Roman" pitchFamily="18" charset="0"/>
              </a:rPr>
              <a:t>polyetylén</a:t>
            </a:r>
          </a:p>
        </p:txBody>
      </p:sp>
      <p:sp>
        <p:nvSpPr>
          <p:cNvPr id="286751" name="Text Box 31"/>
          <p:cNvSpPr txBox="1">
            <a:spLocks noChangeArrowheads="1"/>
          </p:cNvSpPr>
          <p:nvPr/>
        </p:nvSpPr>
        <p:spPr bwMode="auto">
          <a:xfrm>
            <a:off x="0" y="5518150"/>
            <a:ext cx="266223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sz="2000">
                <a:solidFill>
                  <a:schemeClr val="accent2"/>
                </a:solidFill>
                <a:latin typeface="Times New Roman" pitchFamily="18" charset="0"/>
              </a:rPr>
              <a:t>Dvojlomný polyetylén vyvolaný přednostní orientací makromolekul</a:t>
            </a:r>
          </a:p>
        </p:txBody>
      </p:sp>
      <p:sp>
        <p:nvSpPr>
          <p:cNvPr id="286752" name="Text Box 32"/>
          <p:cNvSpPr txBox="1">
            <a:spLocks noChangeArrowheads="1"/>
          </p:cNvSpPr>
          <p:nvPr/>
        </p:nvSpPr>
        <p:spPr bwMode="auto">
          <a:xfrm>
            <a:off x="4749800" y="2862262"/>
            <a:ext cx="392767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a:buFontTx/>
              <a:buAutoNum type="arabicPeriod"/>
            </a:pPr>
            <a:r>
              <a:rPr lang="cs-CZ" sz="2000" dirty="0">
                <a:latin typeface="Times New Roman" pitchFamily="18" charset="0"/>
              </a:rPr>
              <a:t>tloušťka folie </a:t>
            </a:r>
            <a:r>
              <a:rPr lang="cs-CZ" sz="2000" i="1" dirty="0">
                <a:latin typeface="Times New Roman" pitchFamily="18" charset="0"/>
              </a:rPr>
              <a:t>d</a:t>
            </a:r>
            <a:r>
              <a:rPr lang="cs-CZ" sz="2000" dirty="0">
                <a:latin typeface="Times New Roman" pitchFamily="18" charset="0"/>
              </a:rPr>
              <a:t> je konstantní</a:t>
            </a:r>
          </a:p>
          <a:p>
            <a:pPr>
              <a:buFontTx/>
              <a:buAutoNum type="arabicPeriod"/>
            </a:pPr>
            <a:r>
              <a:rPr lang="cs-CZ" sz="2000" dirty="0">
                <a:latin typeface="Times New Roman" pitchFamily="18" charset="0"/>
              </a:rPr>
              <a:t>rozdíl </a:t>
            </a:r>
            <a:r>
              <a:rPr lang="cs-CZ" sz="2000" i="1" dirty="0">
                <a:latin typeface="Times New Roman" pitchFamily="18" charset="0"/>
              </a:rPr>
              <a:t>(n</a:t>
            </a:r>
            <a:r>
              <a:rPr lang="cs-CZ" sz="1900" i="1" baseline="-25000" dirty="0">
                <a:latin typeface="Times New Roman" pitchFamily="18" charset="0"/>
              </a:rPr>
              <a:t>e</a:t>
            </a:r>
            <a:r>
              <a:rPr lang="cs-CZ" sz="2000" i="1" dirty="0">
                <a:latin typeface="Times New Roman" pitchFamily="18" charset="0"/>
              </a:rPr>
              <a:t> – n</a:t>
            </a:r>
            <a:r>
              <a:rPr lang="cs-CZ" sz="1900" i="1" baseline="-25000" dirty="0">
                <a:latin typeface="Times New Roman" pitchFamily="18" charset="0"/>
              </a:rPr>
              <a:t>o</a:t>
            </a:r>
            <a:r>
              <a:rPr lang="cs-CZ" sz="2000" i="1" dirty="0">
                <a:latin typeface="Times New Roman" pitchFamily="18" charset="0"/>
              </a:rPr>
              <a:t>) </a:t>
            </a:r>
            <a:r>
              <a:rPr lang="cs-CZ" sz="2000" dirty="0">
                <a:latin typeface="Times New Roman" pitchFamily="18" charset="0"/>
              </a:rPr>
              <a:t>je úměrný stupni</a:t>
            </a:r>
          </a:p>
          <a:p>
            <a:r>
              <a:rPr lang="cs-CZ" sz="2000" dirty="0">
                <a:latin typeface="Times New Roman" pitchFamily="18" charset="0"/>
              </a:rPr>
              <a:t>	orientace makromolekul</a:t>
            </a:r>
          </a:p>
          <a:p>
            <a:pPr>
              <a:buFontTx/>
              <a:buAutoNum type="arabicPeriod" startAt="3"/>
            </a:pPr>
            <a:r>
              <a:rPr lang="cs-CZ" sz="2000" dirty="0">
                <a:latin typeface="Symbol" pitchFamily="18" charset="2"/>
              </a:rPr>
              <a:t>l</a:t>
            </a:r>
            <a:r>
              <a:rPr lang="cs-CZ" sz="2000" dirty="0">
                <a:latin typeface="Times New Roman" pitchFamily="18" charset="0"/>
              </a:rPr>
              <a:t> je </a:t>
            </a:r>
            <a:r>
              <a:rPr lang="cs-CZ" sz="2000" dirty="0" smtClean="0">
                <a:latin typeface="Times New Roman" pitchFamily="18" charset="0"/>
              </a:rPr>
              <a:t>konstantní</a:t>
            </a:r>
            <a:endParaRPr lang="cs-CZ" sz="2000" dirty="0">
              <a:latin typeface="Times New Roman" pitchFamily="18" charset="0"/>
            </a:endParaRPr>
          </a:p>
        </p:txBody>
      </p:sp>
      <p:sp>
        <p:nvSpPr>
          <p:cNvPr id="286753" name="Text Box 33"/>
          <p:cNvSpPr txBox="1">
            <a:spLocks noChangeArrowheads="1"/>
          </p:cNvSpPr>
          <p:nvPr/>
        </p:nvSpPr>
        <p:spPr bwMode="auto">
          <a:xfrm>
            <a:off x="3971925" y="2047875"/>
            <a:ext cx="49450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solidFill>
                  <a:schemeClr val="accent2"/>
                </a:solidFill>
                <a:latin typeface="Times New Roman" pitchFamily="18" charset="0"/>
              </a:rPr>
              <a:t>makromolekuly nedeformovaného polyetylénu</a:t>
            </a:r>
          </a:p>
        </p:txBody>
      </p:sp>
      <p:sp>
        <p:nvSpPr>
          <p:cNvPr id="286754" name="Line 34"/>
          <p:cNvSpPr>
            <a:spLocks noChangeShapeType="1"/>
          </p:cNvSpPr>
          <p:nvPr/>
        </p:nvSpPr>
        <p:spPr bwMode="auto">
          <a:xfrm flipV="1">
            <a:off x="3279775" y="2379663"/>
            <a:ext cx="682625"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6756" name="Text Box 36"/>
          <p:cNvSpPr txBox="1">
            <a:spLocks noChangeArrowheads="1"/>
          </p:cNvSpPr>
          <p:nvPr/>
        </p:nvSpPr>
        <p:spPr bwMode="auto">
          <a:xfrm>
            <a:off x="4247088" y="5562053"/>
            <a:ext cx="4882105" cy="98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a:buFontTx/>
              <a:buChar char="•"/>
            </a:pPr>
            <a:r>
              <a:rPr lang="cs-CZ" sz="2000" dirty="0" smtClean="0">
                <a:latin typeface="Times New Roman" pitchFamily="18" charset="0"/>
              </a:rPr>
              <a:t>největší </a:t>
            </a:r>
            <a:r>
              <a:rPr lang="cs-CZ" sz="2000" dirty="0">
                <a:latin typeface="Times New Roman" pitchFamily="18" charset="0"/>
              </a:rPr>
              <a:t>kontrast při </a:t>
            </a:r>
            <a:r>
              <a:rPr lang="cs-CZ" sz="2000" dirty="0">
                <a:latin typeface="Symbol" pitchFamily="18" charset="2"/>
              </a:rPr>
              <a:t>b</a:t>
            </a:r>
            <a:r>
              <a:rPr lang="cs-CZ" sz="2000" dirty="0">
                <a:latin typeface="Times New Roman" pitchFamily="18" charset="0"/>
              </a:rPr>
              <a:t> = </a:t>
            </a:r>
            <a:r>
              <a:rPr lang="cs-CZ" sz="2000" dirty="0" smtClean="0">
                <a:latin typeface="Times New Roman" pitchFamily="18" charset="0"/>
              </a:rPr>
              <a:t>45</a:t>
            </a:r>
            <a:r>
              <a:rPr lang="cs-CZ" sz="1900" baseline="30000" dirty="0" smtClean="0">
                <a:latin typeface="Times New Roman" pitchFamily="18" charset="0"/>
              </a:rPr>
              <a:t>o </a:t>
            </a:r>
            <a:r>
              <a:rPr lang="cs-CZ" sz="1900" dirty="0" smtClean="0">
                <a:latin typeface="Times New Roman" pitchFamily="18" charset="0"/>
              </a:rPr>
              <a:t> (natočení optické osy k směru propustnosti rovnoběžných filtrů)</a:t>
            </a:r>
            <a:endParaRPr lang="cs-CZ" sz="2000" dirty="0">
              <a:latin typeface="Times New Roman" pitchFamily="18" charset="0"/>
            </a:endParaRPr>
          </a:p>
        </p:txBody>
      </p:sp>
      <p:graphicFrame>
        <p:nvGraphicFramePr>
          <p:cNvPr id="2" name="Objekt 1"/>
          <p:cNvGraphicFramePr>
            <a:graphicFrameLocks noChangeAspect="1"/>
          </p:cNvGraphicFramePr>
          <p:nvPr>
            <p:extLst>
              <p:ext uri="{D42A27DB-BD31-4B8C-83A1-F6EECF244321}">
                <p14:modId xmlns:p14="http://schemas.microsoft.com/office/powerpoint/2010/main" val="1255552944"/>
              </p:ext>
            </p:extLst>
          </p:nvPr>
        </p:nvGraphicFramePr>
        <p:xfrm>
          <a:off x="5235575" y="4348163"/>
          <a:ext cx="2720975" cy="771525"/>
        </p:xfrm>
        <a:graphic>
          <a:graphicData uri="http://schemas.openxmlformats.org/presentationml/2006/ole">
            <mc:AlternateContent xmlns:mc="http://schemas.openxmlformats.org/markup-compatibility/2006">
              <mc:Choice xmlns:v="urn:schemas-microsoft-com:vml" Requires="v">
                <p:oleObj spid="_x0000_s17511" name="Rovnice" r:id="rId6" imgW="1066337" imgH="393529" progId="Equation.3">
                  <p:embed/>
                </p:oleObj>
              </mc:Choice>
              <mc:Fallback>
                <p:oleObj name="Rovnice" r:id="rId6" imgW="1066337" imgH="393529"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5575" y="4348163"/>
                        <a:ext cx="2720975" cy="7715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57859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990600" y="274638"/>
            <a:ext cx="7353300" cy="1047750"/>
          </a:xfrm>
          <a:noFill/>
          <a:ln/>
          <a:extLst>
            <a:ext uri="{909E8E84-426E-40DD-AFC4-6F175D3DCCD1}">
              <a14:hiddenFill xmlns:a14="http://schemas.microsoft.com/office/drawing/2010/main">
                <a:solidFill>
                  <a:srgbClr val="FBF6C3"/>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r>
              <a:rPr lang="cs-CZ" sz="4000">
                <a:solidFill>
                  <a:schemeClr val="tx1"/>
                </a:solidFill>
              </a:rPr>
              <a:t>Dvojlom biologických preparátů</a:t>
            </a:r>
          </a:p>
        </p:txBody>
      </p:sp>
      <p:sp>
        <p:nvSpPr>
          <p:cNvPr id="287747" name="Text Box 3"/>
          <p:cNvSpPr txBox="1">
            <a:spLocks noChangeArrowheads="1"/>
          </p:cNvSpPr>
          <p:nvPr/>
        </p:nvSpPr>
        <p:spPr bwMode="auto">
          <a:xfrm>
            <a:off x="647700" y="162560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GB" sz="2000">
              <a:latin typeface="Times New Roman" pitchFamily="18" charset="0"/>
            </a:endParaRPr>
          </a:p>
        </p:txBody>
      </p:sp>
      <p:sp>
        <p:nvSpPr>
          <p:cNvPr id="287748" name="Text Box 4"/>
          <p:cNvSpPr txBox="1">
            <a:spLocks noChangeArrowheads="1"/>
          </p:cNvSpPr>
          <p:nvPr/>
        </p:nvSpPr>
        <p:spPr bwMode="auto">
          <a:xfrm>
            <a:off x="1008063" y="1468438"/>
            <a:ext cx="60023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800">
                <a:solidFill>
                  <a:srgbClr val="FF0000"/>
                </a:solidFill>
                <a:latin typeface="Times New Roman" pitchFamily="18" charset="0"/>
              </a:rPr>
              <a:t>Nervová vlákna se vyznačují dvojlomem</a:t>
            </a:r>
          </a:p>
        </p:txBody>
      </p:sp>
      <p:graphicFrame>
        <p:nvGraphicFramePr>
          <p:cNvPr id="287749" name="Object 5"/>
          <p:cNvGraphicFramePr>
            <a:graphicFrameLocks noChangeAspect="1"/>
          </p:cNvGraphicFramePr>
          <p:nvPr/>
        </p:nvGraphicFramePr>
        <p:xfrm>
          <a:off x="620713" y="3730625"/>
          <a:ext cx="2233612" cy="3040063"/>
        </p:xfrm>
        <a:graphic>
          <a:graphicData uri="http://schemas.openxmlformats.org/presentationml/2006/ole">
            <mc:AlternateContent xmlns:mc="http://schemas.openxmlformats.org/markup-compatibility/2006">
              <mc:Choice xmlns:v="urn:schemas-microsoft-com:vml" Requires="v">
                <p:oleObj spid="_x0000_s18496" name="Klip" r:id="rId3" imgW="2309813" imgH="3176588" progId="MS_ClipArt_Gallery.2">
                  <p:embed/>
                </p:oleObj>
              </mc:Choice>
              <mc:Fallback>
                <p:oleObj name="Klip" r:id="rId3" imgW="2309813" imgH="3176588"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713" y="3730625"/>
                        <a:ext cx="2233612" cy="304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Lst>
                    </p:spPr>
                  </p:pic>
                </p:oleObj>
              </mc:Fallback>
            </mc:AlternateContent>
          </a:graphicData>
        </a:graphic>
      </p:graphicFrame>
      <p:sp>
        <p:nvSpPr>
          <p:cNvPr id="287750" name="Freeform 6"/>
          <p:cNvSpPr>
            <a:spLocks/>
          </p:cNvSpPr>
          <p:nvPr/>
        </p:nvSpPr>
        <p:spPr bwMode="auto">
          <a:xfrm>
            <a:off x="2005013" y="2328863"/>
            <a:ext cx="361950" cy="609600"/>
          </a:xfrm>
          <a:custGeom>
            <a:avLst/>
            <a:gdLst>
              <a:gd name="T0" fmla="*/ 0 w 228"/>
              <a:gd name="T1" fmla="*/ 0 h 384"/>
              <a:gd name="T2" fmla="*/ 64 w 228"/>
              <a:gd name="T3" fmla="*/ 37 h 384"/>
              <a:gd name="T4" fmla="*/ 109 w 228"/>
              <a:gd name="T5" fmla="*/ 83 h 384"/>
              <a:gd name="T6" fmla="*/ 128 w 228"/>
              <a:gd name="T7" fmla="*/ 138 h 384"/>
              <a:gd name="T8" fmla="*/ 146 w 228"/>
              <a:gd name="T9" fmla="*/ 165 h 384"/>
              <a:gd name="T10" fmla="*/ 192 w 228"/>
              <a:gd name="T11" fmla="*/ 320 h 384"/>
              <a:gd name="T12" fmla="*/ 228 w 228"/>
              <a:gd name="T13" fmla="*/ 384 h 384"/>
            </a:gdLst>
            <a:ahLst/>
            <a:cxnLst>
              <a:cxn ang="0">
                <a:pos x="T0" y="T1"/>
              </a:cxn>
              <a:cxn ang="0">
                <a:pos x="T2" y="T3"/>
              </a:cxn>
              <a:cxn ang="0">
                <a:pos x="T4" y="T5"/>
              </a:cxn>
              <a:cxn ang="0">
                <a:pos x="T6" y="T7"/>
              </a:cxn>
              <a:cxn ang="0">
                <a:pos x="T8" y="T9"/>
              </a:cxn>
              <a:cxn ang="0">
                <a:pos x="T10" y="T11"/>
              </a:cxn>
              <a:cxn ang="0">
                <a:pos x="T12" y="T13"/>
              </a:cxn>
            </a:cxnLst>
            <a:rect l="0" t="0" r="r" b="b"/>
            <a:pathLst>
              <a:path w="228" h="384">
                <a:moveTo>
                  <a:pt x="0" y="0"/>
                </a:moveTo>
                <a:cubicBezTo>
                  <a:pt x="14" y="7"/>
                  <a:pt x="51" y="26"/>
                  <a:pt x="64" y="37"/>
                </a:cubicBezTo>
                <a:cubicBezTo>
                  <a:pt x="80" y="51"/>
                  <a:pt x="109" y="83"/>
                  <a:pt x="109" y="83"/>
                </a:cubicBezTo>
                <a:cubicBezTo>
                  <a:pt x="115" y="101"/>
                  <a:pt x="117" y="122"/>
                  <a:pt x="128" y="138"/>
                </a:cubicBezTo>
                <a:cubicBezTo>
                  <a:pt x="134" y="147"/>
                  <a:pt x="142" y="155"/>
                  <a:pt x="146" y="165"/>
                </a:cubicBezTo>
                <a:cubicBezTo>
                  <a:pt x="168" y="214"/>
                  <a:pt x="174" y="269"/>
                  <a:pt x="192" y="320"/>
                </a:cubicBezTo>
                <a:cubicBezTo>
                  <a:pt x="214" y="382"/>
                  <a:pt x="192" y="366"/>
                  <a:pt x="228" y="384"/>
                </a:cubicBezTo>
              </a:path>
            </a:pathLst>
          </a:custGeom>
          <a:noFill/>
          <a:ln w="762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51" name="Freeform 7"/>
          <p:cNvSpPr>
            <a:spLocks/>
          </p:cNvSpPr>
          <p:nvPr/>
        </p:nvSpPr>
        <p:spPr bwMode="auto">
          <a:xfrm>
            <a:off x="2319338" y="2924175"/>
            <a:ext cx="193675" cy="595313"/>
          </a:xfrm>
          <a:custGeom>
            <a:avLst/>
            <a:gdLst>
              <a:gd name="T0" fmla="*/ 3 w 122"/>
              <a:gd name="T1" fmla="*/ 0 h 375"/>
              <a:gd name="T2" fmla="*/ 12 w 122"/>
              <a:gd name="T3" fmla="*/ 192 h 375"/>
              <a:gd name="T4" fmla="*/ 76 w 122"/>
              <a:gd name="T5" fmla="*/ 320 h 375"/>
              <a:gd name="T6" fmla="*/ 122 w 122"/>
              <a:gd name="T7" fmla="*/ 375 h 375"/>
            </a:gdLst>
            <a:ahLst/>
            <a:cxnLst>
              <a:cxn ang="0">
                <a:pos x="T0" y="T1"/>
              </a:cxn>
              <a:cxn ang="0">
                <a:pos x="T2" y="T3"/>
              </a:cxn>
              <a:cxn ang="0">
                <a:pos x="T4" y="T5"/>
              </a:cxn>
              <a:cxn ang="0">
                <a:pos x="T6" y="T7"/>
              </a:cxn>
            </a:cxnLst>
            <a:rect l="0" t="0" r="r" b="b"/>
            <a:pathLst>
              <a:path w="122" h="375">
                <a:moveTo>
                  <a:pt x="3" y="0"/>
                </a:moveTo>
                <a:cubicBezTo>
                  <a:pt x="1" y="69"/>
                  <a:pt x="0" y="139"/>
                  <a:pt x="12" y="192"/>
                </a:cubicBezTo>
                <a:cubicBezTo>
                  <a:pt x="24" y="245"/>
                  <a:pt x="58" y="290"/>
                  <a:pt x="76" y="320"/>
                </a:cubicBezTo>
                <a:cubicBezTo>
                  <a:pt x="94" y="350"/>
                  <a:pt x="114" y="366"/>
                  <a:pt x="122" y="375"/>
                </a:cubicBezTo>
              </a:path>
            </a:pathLst>
          </a:custGeom>
          <a:noFill/>
          <a:ln w="571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52" name="Freeform 8"/>
          <p:cNvSpPr>
            <a:spLocks/>
          </p:cNvSpPr>
          <p:nvPr/>
        </p:nvSpPr>
        <p:spPr bwMode="auto">
          <a:xfrm>
            <a:off x="2482850" y="3489325"/>
            <a:ext cx="342900" cy="742950"/>
          </a:xfrm>
          <a:custGeom>
            <a:avLst/>
            <a:gdLst>
              <a:gd name="T0" fmla="*/ 0 w 216"/>
              <a:gd name="T1" fmla="*/ 0 h 468"/>
              <a:gd name="T2" fmla="*/ 46 w 216"/>
              <a:gd name="T3" fmla="*/ 120 h 468"/>
              <a:gd name="T4" fmla="*/ 64 w 216"/>
              <a:gd name="T5" fmla="*/ 239 h 468"/>
              <a:gd name="T6" fmla="*/ 92 w 216"/>
              <a:gd name="T7" fmla="*/ 348 h 468"/>
              <a:gd name="T8" fmla="*/ 147 w 216"/>
              <a:gd name="T9" fmla="*/ 431 h 468"/>
              <a:gd name="T10" fmla="*/ 216 w 216"/>
              <a:gd name="T11" fmla="*/ 468 h 468"/>
            </a:gdLst>
            <a:ahLst/>
            <a:cxnLst>
              <a:cxn ang="0">
                <a:pos x="T0" y="T1"/>
              </a:cxn>
              <a:cxn ang="0">
                <a:pos x="T2" y="T3"/>
              </a:cxn>
              <a:cxn ang="0">
                <a:pos x="T4" y="T5"/>
              </a:cxn>
              <a:cxn ang="0">
                <a:pos x="T6" y="T7"/>
              </a:cxn>
              <a:cxn ang="0">
                <a:pos x="T8" y="T9"/>
              </a:cxn>
              <a:cxn ang="0">
                <a:pos x="T10" y="T11"/>
              </a:cxn>
            </a:cxnLst>
            <a:rect l="0" t="0" r="r" b="b"/>
            <a:pathLst>
              <a:path w="216" h="468">
                <a:moveTo>
                  <a:pt x="0" y="0"/>
                </a:moveTo>
                <a:cubicBezTo>
                  <a:pt x="7" y="20"/>
                  <a:pt x="35" y="80"/>
                  <a:pt x="46" y="120"/>
                </a:cubicBezTo>
                <a:cubicBezTo>
                  <a:pt x="57" y="160"/>
                  <a:pt x="56" y="201"/>
                  <a:pt x="64" y="239"/>
                </a:cubicBezTo>
                <a:cubicBezTo>
                  <a:pt x="72" y="277"/>
                  <a:pt x="78" y="316"/>
                  <a:pt x="92" y="348"/>
                </a:cubicBezTo>
                <a:cubicBezTo>
                  <a:pt x="106" y="380"/>
                  <a:pt x="126" y="411"/>
                  <a:pt x="147" y="431"/>
                </a:cubicBezTo>
                <a:cubicBezTo>
                  <a:pt x="168" y="451"/>
                  <a:pt x="202" y="460"/>
                  <a:pt x="216" y="468"/>
                </a:cubicBezTo>
              </a:path>
            </a:pathLst>
          </a:custGeom>
          <a:noFill/>
          <a:ln w="381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53" name="Freeform 9"/>
          <p:cNvSpPr>
            <a:spLocks/>
          </p:cNvSpPr>
          <p:nvPr/>
        </p:nvSpPr>
        <p:spPr bwMode="auto">
          <a:xfrm>
            <a:off x="2773363" y="4202113"/>
            <a:ext cx="168275" cy="377825"/>
          </a:xfrm>
          <a:custGeom>
            <a:avLst/>
            <a:gdLst>
              <a:gd name="T0" fmla="*/ 0 w 106"/>
              <a:gd name="T1" fmla="*/ 0 h 238"/>
              <a:gd name="T2" fmla="*/ 73 w 106"/>
              <a:gd name="T3" fmla="*/ 46 h 238"/>
              <a:gd name="T4" fmla="*/ 101 w 106"/>
              <a:gd name="T5" fmla="*/ 128 h 238"/>
              <a:gd name="T6" fmla="*/ 101 w 106"/>
              <a:gd name="T7" fmla="*/ 238 h 238"/>
            </a:gdLst>
            <a:ahLst/>
            <a:cxnLst>
              <a:cxn ang="0">
                <a:pos x="T0" y="T1"/>
              </a:cxn>
              <a:cxn ang="0">
                <a:pos x="T2" y="T3"/>
              </a:cxn>
              <a:cxn ang="0">
                <a:pos x="T4" y="T5"/>
              </a:cxn>
              <a:cxn ang="0">
                <a:pos x="T6" y="T7"/>
              </a:cxn>
            </a:cxnLst>
            <a:rect l="0" t="0" r="r" b="b"/>
            <a:pathLst>
              <a:path w="106" h="238">
                <a:moveTo>
                  <a:pt x="0" y="0"/>
                </a:moveTo>
                <a:cubicBezTo>
                  <a:pt x="12" y="8"/>
                  <a:pt x="56" y="25"/>
                  <a:pt x="73" y="46"/>
                </a:cubicBezTo>
                <a:cubicBezTo>
                  <a:pt x="90" y="67"/>
                  <a:pt x="96" y="96"/>
                  <a:pt x="101" y="128"/>
                </a:cubicBezTo>
                <a:cubicBezTo>
                  <a:pt x="106" y="160"/>
                  <a:pt x="104" y="200"/>
                  <a:pt x="101" y="238"/>
                </a:cubicBezTo>
              </a:path>
            </a:pathLst>
          </a:cu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54" name="Freeform 10"/>
          <p:cNvSpPr>
            <a:spLocks/>
          </p:cNvSpPr>
          <p:nvPr/>
        </p:nvSpPr>
        <p:spPr bwMode="auto">
          <a:xfrm>
            <a:off x="2930525" y="4527550"/>
            <a:ext cx="276225" cy="238125"/>
          </a:xfrm>
          <a:custGeom>
            <a:avLst/>
            <a:gdLst>
              <a:gd name="T0" fmla="*/ 0 w 174"/>
              <a:gd name="T1" fmla="*/ 0 h 150"/>
              <a:gd name="T2" fmla="*/ 24 w 174"/>
              <a:gd name="T3" fmla="*/ 72 h 150"/>
              <a:gd name="T4" fmla="*/ 72 w 174"/>
              <a:gd name="T5" fmla="*/ 114 h 150"/>
              <a:gd name="T6" fmla="*/ 174 w 174"/>
              <a:gd name="T7" fmla="*/ 150 h 150"/>
            </a:gdLst>
            <a:ahLst/>
            <a:cxnLst>
              <a:cxn ang="0">
                <a:pos x="T0" y="T1"/>
              </a:cxn>
              <a:cxn ang="0">
                <a:pos x="T2" y="T3"/>
              </a:cxn>
              <a:cxn ang="0">
                <a:pos x="T4" y="T5"/>
              </a:cxn>
              <a:cxn ang="0">
                <a:pos x="T6" y="T7"/>
              </a:cxn>
            </a:cxnLst>
            <a:rect l="0" t="0" r="r" b="b"/>
            <a:pathLst>
              <a:path w="174" h="150">
                <a:moveTo>
                  <a:pt x="0" y="0"/>
                </a:moveTo>
                <a:cubicBezTo>
                  <a:pt x="6" y="26"/>
                  <a:pt x="12" y="53"/>
                  <a:pt x="24" y="72"/>
                </a:cubicBezTo>
                <a:cubicBezTo>
                  <a:pt x="36" y="91"/>
                  <a:pt x="47" y="101"/>
                  <a:pt x="72" y="114"/>
                </a:cubicBezTo>
                <a:cubicBezTo>
                  <a:pt x="97" y="127"/>
                  <a:pt x="156" y="144"/>
                  <a:pt x="174" y="150"/>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55" name="Freeform 11"/>
          <p:cNvSpPr>
            <a:spLocks/>
          </p:cNvSpPr>
          <p:nvPr/>
        </p:nvSpPr>
        <p:spPr bwMode="auto">
          <a:xfrm>
            <a:off x="2692400" y="4537075"/>
            <a:ext cx="238125" cy="230188"/>
          </a:xfrm>
          <a:custGeom>
            <a:avLst/>
            <a:gdLst>
              <a:gd name="T0" fmla="*/ 150 w 150"/>
              <a:gd name="T1" fmla="*/ 0 h 145"/>
              <a:gd name="T2" fmla="*/ 126 w 150"/>
              <a:gd name="T3" fmla="*/ 66 h 145"/>
              <a:gd name="T4" fmla="*/ 60 w 150"/>
              <a:gd name="T5" fmla="*/ 132 h 145"/>
              <a:gd name="T6" fmla="*/ 0 w 150"/>
              <a:gd name="T7" fmla="*/ 144 h 145"/>
            </a:gdLst>
            <a:ahLst/>
            <a:cxnLst>
              <a:cxn ang="0">
                <a:pos x="T0" y="T1"/>
              </a:cxn>
              <a:cxn ang="0">
                <a:pos x="T2" y="T3"/>
              </a:cxn>
              <a:cxn ang="0">
                <a:pos x="T4" y="T5"/>
              </a:cxn>
              <a:cxn ang="0">
                <a:pos x="T6" y="T7"/>
              </a:cxn>
            </a:cxnLst>
            <a:rect l="0" t="0" r="r" b="b"/>
            <a:pathLst>
              <a:path w="150" h="145">
                <a:moveTo>
                  <a:pt x="150" y="0"/>
                </a:moveTo>
                <a:cubicBezTo>
                  <a:pt x="145" y="22"/>
                  <a:pt x="141" y="44"/>
                  <a:pt x="126" y="66"/>
                </a:cubicBezTo>
                <a:cubicBezTo>
                  <a:pt x="111" y="88"/>
                  <a:pt x="81" y="119"/>
                  <a:pt x="60" y="132"/>
                </a:cubicBezTo>
                <a:cubicBezTo>
                  <a:pt x="39" y="145"/>
                  <a:pt x="12" y="140"/>
                  <a:pt x="0" y="144"/>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56" name="Freeform 12"/>
          <p:cNvSpPr>
            <a:spLocks/>
          </p:cNvSpPr>
          <p:nvPr/>
        </p:nvSpPr>
        <p:spPr bwMode="auto">
          <a:xfrm>
            <a:off x="2825750" y="4175125"/>
            <a:ext cx="447675" cy="66675"/>
          </a:xfrm>
          <a:custGeom>
            <a:avLst/>
            <a:gdLst>
              <a:gd name="T0" fmla="*/ 0 w 282"/>
              <a:gd name="T1" fmla="*/ 36 h 42"/>
              <a:gd name="T2" fmla="*/ 54 w 282"/>
              <a:gd name="T3" fmla="*/ 36 h 42"/>
              <a:gd name="T4" fmla="*/ 180 w 282"/>
              <a:gd name="T5" fmla="*/ 0 h 42"/>
              <a:gd name="T6" fmla="*/ 282 w 282"/>
              <a:gd name="T7" fmla="*/ 36 h 42"/>
            </a:gdLst>
            <a:ahLst/>
            <a:cxnLst>
              <a:cxn ang="0">
                <a:pos x="T0" y="T1"/>
              </a:cxn>
              <a:cxn ang="0">
                <a:pos x="T2" y="T3"/>
              </a:cxn>
              <a:cxn ang="0">
                <a:pos x="T4" y="T5"/>
              </a:cxn>
              <a:cxn ang="0">
                <a:pos x="T6" y="T7"/>
              </a:cxn>
            </a:cxnLst>
            <a:rect l="0" t="0" r="r" b="b"/>
            <a:pathLst>
              <a:path w="282" h="42">
                <a:moveTo>
                  <a:pt x="0" y="36"/>
                </a:moveTo>
                <a:cubicBezTo>
                  <a:pt x="12" y="39"/>
                  <a:pt x="24" y="42"/>
                  <a:pt x="54" y="36"/>
                </a:cubicBezTo>
                <a:cubicBezTo>
                  <a:pt x="84" y="30"/>
                  <a:pt x="142" y="0"/>
                  <a:pt x="180" y="0"/>
                </a:cubicBezTo>
                <a:cubicBezTo>
                  <a:pt x="218" y="0"/>
                  <a:pt x="250" y="18"/>
                  <a:pt x="282" y="36"/>
                </a:cubicBezTo>
              </a:path>
            </a:pathLst>
          </a:cu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57" name="Freeform 13"/>
          <p:cNvSpPr>
            <a:spLocks/>
          </p:cNvSpPr>
          <p:nvPr/>
        </p:nvSpPr>
        <p:spPr bwMode="auto">
          <a:xfrm>
            <a:off x="3244850" y="4222750"/>
            <a:ext cx="85725" cy="323850"/>
          </a:xfrm>
          <a:custGeom>
            <a:avLst/>
            <a:gdLst>
              <a:gd name="T0" fmla="*/ 0 w 54"/>
              <a:gd name="T1" fmla="*/ 0 h 204"/>
              <a:gd name="T2" fmla="*/ 18 w 54"/>
              <a:gd name="T3" fmla="*/ 42 h 204"/>
              <a:gd name="T4" fmla="*/ 6 w 54"/>
              <a:gd name="T5" fmla="*/ 132 h 204"/>
              <a:gd name="T6" fmla="*/ 54 w 54"/>
              <a:gd name="T7" fmla="*/ 204 h 204"/>
            </a:gdLst>
            <a:ahLst/>
            <a:cxnLst>
              <a:cxn ang="0">
                <a:pos x="T0" y="T1"/>
              </a:cxn>
              <a:cxn ang="0">
                <a:pos x="T2" y="T3"/>
              </a:cxn>
              <a:cxn ang="0">
                <a:pos x="T4" y="T5"/>
              </a:cxn>
              <a:cxn ang="0">
                <a:pos x="T6" y="T7"/>
              </a:cxn>
            </a:cxnLst>
            <a:rect l="0" t="0" r="r" b="b"/>
            <a:pathLst>
              <a:path w="54" h="204">
                <a:moveTo>
                  <a:pt x="0" y="0"/>
                </a:moveTo>
                <a:cubicBezTo>
                  <a:pt x="8" y="10"/>
                  <a:pt x="17" y="20"/>
                  <a:pt x="18" y="42"/>
                </a:cubicBezTo>
                <a:cubicBezTo>
                  <a:pt x="19" y="64"/>
                  <a:pt x="0" y="105"/>
                  <a:pt x="6" y="132"/>
                </a:cubicBezTo>
                <a:cubicBezTo>
                  <a:pt x="12" y="159"/>
                  <a:pt x="45" y="192"/>
                  <a:pt x="54" y="204"/>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58" name="Freeform 14"/>
          <p:cNvSpPr>
            <a:spLocks/>
          </p:cNvSpPr>
          <p:nvPr/>
        </p:nvSpPr>
        <p:spPr bwMode="auto">
          <a:xfrm>
            <a:off x="3225800" y="4146550"/>
            <a:ext cx="438150" cy="112713"/>
          </a:xfrm>
          <a:custGeom>
            <a:avLst/>
            <a:gdLst>
              <a:gd name="T0" fmla="*/ 0 w 276"/>
              <a:gd name="T1" fmla="*/ 42 h 71"/>
              <a:gd name="T2" fmla="*/ 84 w 276"/>
              <a:gd name="T3" fmla="*/ 66 h 71"/>
              <a:gd name="T4" fmla="*/ 162 w 276"/>
              <a:gd name="T5" fmla="*/ 12 h 71"/>
              <a:gd name="T6" fmla="*/ 240 w 276"/>
              <a:gd name="T7" fmla="*/ 0 h 71"/>
              <a:gd name="T8" fmla="*/ 276 w 276"/>
              <a:gd name="T9" fmla="*/ 12 h 71"/>
            </a:gdLst>
            <a:ahLst/>
            <a:cxnLst>
              <a:cxn ang="0">
                <a:pos x="T0" y="T1"/>
              </a:cxn>
              <a:cxn ang="0">
                <a:pos x="T2" y="T3"/>
              </a:cxn>
              <a:cxn ang="0">
                <a:pos x="T4" y="T5"/>
              </a:cxn>
              <a:cxn ang="0">
                <a:pos x="T6" y="T7"/>
              </a:cxn>
              <a:cxn ang="0">
                <a:pos x="T8" y="T9"/>
              </a:cxn>
            </a:cxnLst>
            <a:rect l="0" t="0" r="r" b="b"/>
            <a:pathLst>
              <a:path w="276" h="71">
                <a:moveTo>
                  <a:pt x="0" y="42"/>
                </a:moveTo>
                <a:cubicBezTo>
                  <a:pt x="28" y="56"/>
                  <a:pt x="57" y="71"/>
                  <a:pt x="84" y="66"/>
                </a:cubicBezTo>
                <a:cubicBezTo>
                  <a:pt x="111" y="61"/>
                  <a:pt x="136" y="23"/>
                  <a:pt x="162" y="12"/>
                </a:cubicBezTo>
                <a:cubicBezTo>
                  <a:pt x="188" y="1"/>
                  <a:pt x="221" y="0"/>
                  <a:pt x="240" y="0"/>
                </a:cubicBezTo>
                <a:cubicBezTo>
                  <a:pt x="259" y="0"/>
                  <a:pt x="267" y="6"/>
                  <a:pt x="276" y="12"/>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59" name="Freeform 15"/>
          <p:cNvSpPr>
            <a:spLocks/>
          </p:cNvSpPr>
          <p:nvPr/>
        </p:nvSpPr>
        <p:spPr bwMode="auto">
          <a:xfrm>
            <a:off x="2473325" y="3489325"/>
            <a:ext cx="733425" cy="133350"/>
          </a:xfrm>
          <a:custGeom>
            <a:avLst/>
            <a:gdLst>
              <a:gd name="T0" fmla="*/ 0 w 462"/>
              <a:gd name="T1" fmla="*/ 0 h 84"/>
              <a:gd name="T2" fmla="*/ 96 w 462"/>
              <a:gd name="T3" fmla="*/ 36 h 84"/>
              <a:gd name="T4" fmla="*/ 180 w 462"/>
              <a:gd name="T5" fmla="*/ 48 h 84"/>
              <a:gd name="T6" fmla="*/ 264 w 462"/>
              <a:gd name="T7" fmla="*/ 42 h 84"/>
              <a:gd name="T8" fmla="*/ 390 w 462"/>
              <a:gd name="T9" fmla="*/ 48 h 84"/>
              <a:gd name="T10" fmla="*/ 462 w 462"/>
              <a:gd name="T11" fmla="*/ 84 h 84"/>
            </a:gdLst>
            <a:ahLst/>
            <a:cxnLst>
              <a:cxn ang="0">
                <a:pos x="T0" y="T1"/>
              </a:cxn>
              <a:cxn ang="0">
                <a:pos x="T2" y="T3"/>
              </a:cxn>
              <a:cxn ang="0">
                <a:pos x="T4" y="T5"/>
              </a:cxn>
              <a:cxn ang="0">
                <a:pos x="T6" y="T7"/>
              </a:cxn>
              <a:cxn ang="0">
                <a:pos x="T8" y="T9"/>
              </a:cxn>
              <a:cxn ang="0">
                <a:pos x="T10" y="T11"/>
              </a:cxn>
            </a:cxnLst>
            <a:rect l="0" t="0" r="r" b="b"/>
            <a:pathLst>
              <a:path w="462" h="84">
                <a:moveTo>
                  <a:pt x="0" y="0"/>
                </a:moveTo>
                <a:cubicBezTo>
                  <a:pt x="33" y="14"/>
                  <a:pt x="66" y="28"/>
                  <a:pt x="96" y="36"/>
                </a:cubicBezTo>
                <a:cubicBezTo>
                  <a:pt x="126" y="44"/>
                  <a:pt x="152" y="47"/>
                  <a:pt x="180" y="48"/>
                </a:cubicBezTo>
                <a:cubicBezTo>
                  <a:pt x="208" y="49"/>
                  <a:pt x="229" y="42"/>
                  <a:pt x="264" y="42"/>
                </a:cubicBezTo>
                <a:cubicBezTo>
                  <a:pt x="299" y="42"/>
                  <a:pt x="357" y="41"/>
                  <a:pt x="390" y="48"/>
                </a:cubicBezTo>
                <a:cubicBezTo>
                  <a:pt x="423" y="55"/>
                  <a:pt x="450" y="78"/>
                  <a:pt x="462" y="84"/>
                </a:cubicBezTo>
              </a:path>
            </a:pathLst>
          </a:custGeom>
          <a:noFill/>
          <a:ln w="381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60" name="Freeform 16"/>
          <p:cNvSpPr>
            <a:spLocks/>
          </p:cNvSpPr>
          <p:nvPr/>
        </p:nvSpPr>
        <p:spPr bwMode="auto">
          <a:xfrm>
            <a:off x="3187700" y="3565525"/>
            <a:ext cx="447675" cy="66675"/>
          </a:xfrm>
          <a:custGeom>
            <a:avLst/>
            <a:gdLst>
              <a:gd name="T0" fmla="*/ 0 w 282"/>
              <a:gd name="T1" fmla="*/ 36 h 42"/>
              <a:gd name="T2" fmla="*/ 54 w 282"/>
              <a:gd name="T3" fmla="*/ 36 h 42"/>
              <a:gd name="T4" fmla="*/ 180 w 282"/>
              <a:gd name="T5" fmla="*/ 0 h 42"/>
              <a:gd name="T6" fmla="*/ 282 w 282"/>
              <a:gd name="T7" fmla="*/ 36 h 42"/>
            </a:gdLst>
            <a:ahLst/>
            <a:cxnLst>
              <a:cxn ang="0">
                <a:pos x="T0" y="T1"/>
              </a:cxn>
              <a:cxn ang="0">
                <a:pos x="T2" y="T3"/>
              </a:cxn>
              <a:cxn ang="0">
                <a:pos x="T4" y="T5"/>
              </a:cxn>
              <a:cxn ang="0">
                <a:pos x="T6" y="T7"/>
              </a:cxn>
            </a:cxnLst>
            <a:rect l="0" t="0" r="r" b="b"/>
            <a:pathLst>
              <a:path w="282" h="42">
                <a:moveTo>
                  <a:pt x="0" y="36"/>
                </a:moveTo>
                <a:cubicBezTo>
                  <a:pt x="12" y="39"/>
                  <a:pt x="24" y="42"/>
                  <a:pt x="54" y="36"/>
                </a:cubicBezTo>
                <a:cubicBezTo>
                  <a:pt x="84" y="30"/>
                  <a:pt x="142" y="0"/>
                  <a:pt x="180" y="0"/>
                </a:cubicBezTo>
                <a:cubicBezTo>
                  <a:pt x="218" y="0"/>
                  <a:pt x="250" y="18"/>
                  <a:pt x="282" y="36"/>
                </a:cubicBezTo>
              </a:path>
            </a:pathLst>
          </a:cu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61" name="Freeform 17"/>
          <p:cNvSpPr>
            <a:spLocks/>
          </p:cNvSpPr>
          <p:nvPr/>
        </p:nvSpPr>
        <p:spPr bwMode="auto">
          <a:xfrm rot="3824665">
            <a:off x="2911475" y="3698875"/>
            <a:ext cx="447675" cy="66675"/>
          </a:xfrm>
          <a:custGeom>
            <a:avLst/>
            <a:gdLst>
              <a:gd name="T0" fmla="*/ 0 w 282"/>
              <a:gd name="T1" fmla="*/ 36 h 42"/>
              <a:gd name="T2" fmla="*/ 54 w 282"/>
              <a:gd name="T3" fmla="*/ 36 h 42"/>
              <a:gd name="T4" fmla="*/ 180 w 282"/>
              <a:gd name="T5" fmla="*/ 0 h 42"/>
              <a:gd name="T6" fmla="*/ 282 w 282"/>
              <a:gd name="T7" fmla="*/ 36 h 42"/>
            </a:gdLst>
            <a:ahLst/>
            <a:cxnLst>
              <a:cxn ang="0">
                <a:pos x="T0" y="T1"/>
              </a:cxn>
              <a:cxn ang="0">
                <a:pos x="T2" y="T3"/>
              </a:cxn>
              <a:cxn ang="0">
                <a:pos x="T4" y="T5"/>
              </a:cxn>
              <a:cxn ang="0">
                <a:pos x="T6" y="T7"/>
              </a:cxn>
            </a:cxnLst>
            <a:rect l="0" t="0" r="r" b="b"/>
            <a:pathLst>
              <a:path w="282" h="42">
                <a:moveTo>
                  <a:pt x="0" y="36"/>
                </a:moveTo>
                <a:cubicBezTo>
                  <a:pt x="12" y="39"/>
                  <a:pt x="24" y="42"/>
                  <a:pt x="54" y="36"/>
                </a:cubicBezTo>
                <a:cubicBezTo>
                  <a:pt x="84" y="30"/>
                  <a:pt x="142" y="0"/>
                  <a:pt x="180" y="0"/>
                </a:cubicBezTo>
                <a:cubicBezTo>
                  <a:pt x="218" y="0"/>
                  <a:pt x="250" y="18"/>
                  <a:pt x="282" y="36"/>
                </a:cubicBezTo>
              </a:path>
            </a:pathLst>
          </a:cu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62" name="Freeform 18"/>
          <p:cNvSpPr>
            <a:spLocks/>
          </p:cNvSpPr>
          <p:nvPr/>
        </p:nvSpPr>
        <p:spPr bwMode="auto">
          <a:xfrm rot="-3562451">
            <a:off x="3082925" y="3384550"/>
            <a:ext cx="447675" cy="66675"/>
          </a:xfrm>
          <a:custGeom>
            <a:avLst/>
            <a:gdLst>
              <a:gd name="T0" fmla="*/ 0 w 282"/>
              <a:gd name="T1" fmla="*/ 36 h 42"/>
              <a:gd name="T2" fmla="*/ 54 w 282"/>
              <a:gd name="T3" fmla="*/ 36 h 42"/>
              <a:gd name="T4" fmla="*/ 180 w 282"/>
              <a:gd name="T5" fmla="*/ 0 h 42"/>
              <a:gd name="T6" fmla="*/ 282 w 282"/>
              <a:gd name="T7" fmla="*/ 36 h 42"/>
            </a:gdLst>
            <a:ahLst/>
            <a:cxnLst>
              <a:cxn ang="0">
                <a:pos x="T0" y="T1"/>
              </a:cxn>
              <a:cxn ang="0">
                <a:pos x="T2" y="T3"/>
              </a:cxn>
              <a:cxn ang="0">
                <a:pos x="T4" y="T5"/>
              </a:cxn>
              <a:cxn ang="0">
                <a:pos x="T6" y="T7"/>
              </a:cxn>
            </a:cxnLst>
            <a:rect l="0" t="0" r="r" b="b"/>
            <a:pathLst>
              <a:path w="282" h="42">
                <a:moveTo>
                  <a:pt x="0" y="36"/>
                </a:moveTo>
                <a:cubicBezTo>
                  <a:pt x="12" y="39"/>
                  <a:pt x="24" y="42"/>
                  <a:pt x="54" y="36"/>
                </a:cubicBezTo>
                <a:cubicBezTo>
                  <a:pt x="84" y="30"/>
                  <a:pt x="142" y="0"/>
                  <a:pt x="180" y="0"/>
                </a:cubicBezTo>
                <a:cubicBezTo>
                  <a:pt x="218" y="0"/>
                  <a:pt x="250" y="18"/>
                  <a:pt x="282" y="36"/>
                </a:cubicBezTo>
              </a:path>
            </a:pathLst>
          </a:cu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63" name="Freeform 19"/>
          <p:cNvSpPr>
            <a:spLocks/>
          </p:cNvSpPr>
          <p:nvPr/>
        </p:nvSpPr>
        <p:spPr bwMode="auto">
          <a:xfrm>
            <a:off x="3644900" y="3641725"/>
            <a:ext cx="276225" cy="238125"/>
          </a:xfrm>
          <a:custGeom>
            <a:avLst/>
            <a:gdLst>
              <a:gd name="T0" fmla="*/ 0 w 174"/>
              <a:gd name="T1" fmla="*/ 0 h 150"/>
              <a:gd name="T2" fmla="*/ 24 w 174"/>
              <a:gd name="T3" fmla="*/ 72 h 150"/>
              <a:gd name="T4" fmla="*/ 72 w 174"/>
              <a:gd name="T5" fmla="*/ 114 h 150"/>
              <a:gd name="T6" fmla="*/ 174 w 174"/>
              <a:gd name="T7" fmla="*/ 150 h 150"/>
            </a:gdLst>
            <a:ahLst/>
            <a:cxnLst>
              <a:cxn ang="0">
                <a:pos x="T0" y="T1"/>
              </a:cxn>
              <a:cxn ang="0">
                <a:pos x="T2" y="T3"/>
              </a:cxn>
              <a:cxn ang="0">
                <a:pos x="T4" y="T5"/>
              </a:cxn>
              <a:cxn ang="0">
                <a:pos x="T6" y="T7"/>
              </a:cxn>
            </a:cxnLst>
            <a:rect l="0" t="0" r="r" b="b"/>
            <a:pathLst>
              <a:path w="174" h="150">
                <a:moveTo>
                  <a:pt x="0" y="0"/>
                </a:moveTo>
                <a:cubicBezTo>
                  <a:pt x="6" y="26"/>
                  <a:pt x="12" y="53"/>
                  <a:pt x="24" y="72"/>
                </a:cubicBezTo>
                <a:cubicBezTo>
                  <a:pt x="36" y="91"/>
                  <a:pt x="47" y="101"/>
                  <a:pt x="72" y="114"/>
                </a:cubicBezTo>
                <a:cubicBezTo>
                  <a:pt x="97" y="127"/>
                  <a:pt x="156" y="144"/>
                  <a:pt x="174" y="150"/>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64" name="Freeform 20"/>
          <p:cNvSpPr>
            <a:spLocks/>
          </p:cNvSpPr>
          <p:nvPr/>
        </p:nvSpPr>
        <p:spPr bwMode="auto">
          <a:xfrm>
            <a:off x="3568700" y="3308350"/>
            <a:ext cx="447675" cy="320675"/>
          </a:xfrm>
          <a:custGeom>
            <a:avLst/>
            <a:gdLst>
              <a:gd name="T0" fmla="*/ 0 w 282"/>
              <a:gd name="T1" fmla="*/ 174 h 202"/>
              <a:gd name="T2" fmla="*/ 84 w 282"/>
              <a:gd name="T3" fmla="*/ 198 h 202"/>
              <a:gd name="T4" fmla="*/ 156 w 282"/>
              <a:gd name="T5" fmla="*/ 180 h 202"/>
              <a:gd name="T6" fmla="*/ 174 w 282"/>
              <a:gd name="T7" fmla="*/ 66 h 202"/>
              <a:gd name="T8" fmla="*/ 282 w 282"/>
              <a:gd name="T9" fmla="*/ 0 h 202"/>
            </a:gdLst>
            <a:ahLst/>
            <a:cxnLst>
              <a:cxn ang="0">
                <a:pos x="T0" y="T1"/>
              </a:cxn>
              <a:cxn ang="0">
                <a:pos x="T2" y="T3"/>
              </a:cxn>
              <a:cxn ang="0">
                <a:pos x="T4" y="T5"/>
              </a:cxn>
              <a:cxn ang="0">
                <a:pos x="T6" y="T7"/>
              </a:cxn>
              <a:cxn ang="0">
                <a:pos x="T8" y="T9"/>
              </a:cxn>
            </a:cxnLst>
            <a:rect l="0" t="0" r="r" b="b"/>
            <a:pathLst>
              <a:path w="282" h="202">
                <a:moveTo>
                  <a:pt x="0" y="174"/>
                </a:moveTo>
                <a:cubicBezTo>
                  <a:pt x="28" y="188"/>
                  <a:pt x="58" y="197"/>
                  <a:pt x="84" y="198"/>
                </a:cubicBezTo>
                <a:cubicBezTo>
                  <a:pt x="110" y="199"/>
                  <a:pt x="141" y="202"/>
                  <a:pt x="156" y="180"/>
                </a:cubicBezTo>
                <a:cubicBezTo>
                  <a:pt x="171" y="158"/>
                  <a:pt x="153" y="96"/>
                  <a:pt x="174" y="66"/>
                </a:cubicBezTo>
                <a:cubicBezTo>
                  <a:pt x="195" y="36"/>
                  <a:pt x="260" y="14"/>
                  <a:pt x="282" y="0"/>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65" name="Freeform 21"/>
          <p:cNvSpPr>
            <a:spLocks/>
          </p:cNvSpPr>
          <p:nvPr/>
        </p:nvSpPr>
        <p:spPr bwMode="auto">
          <a:xfrm>
            <a:off x="2482850" y="3403600"/>
            <a:ext cx="438150" cy="112713"/>
          </a:xfrm>
          <a:custGeom>
            <a:avLst/>
            <a:gdLst>
              <a:gd name="T0" fmla="*/ 0 w 276"/>
              <a:gd name="T1" fmla="*/ 42 h 71"/>
              <a:gd name="T2" fmla="*/ 84 w 276"/>
              <a:gd name="T3" fmla="*/ 66 h 71"/>
              <a:gd name="T4" fmla="*/ 162 w 276"/>
              <a:gd name="T5" fmla="*/ 12 h 71"/>
              <a:gd name="T6" fmla="*/ 240 w 276"/>
              <a:gd name="T7" fmla="*/ 0 h 71"/>
              <a:gd name="T8" fmla="*/ 276 w 276"/>
              <a:gd name="T9" fmla="*/ 12 h 71"/>
            </a:gdLst>
            <a:ahLst/>
            <a:cxnLst>
              <a:cxn ang="0">
                <a:pos x="T0" y="T1"/>
              </a:cxn>
              <a:cxn ang="0">
                <a:pos x="T2" y="T3"/>
              </a:cxn>
              <a:cxn ang="0">
                <a:pos x="T4" y="T5"/>
              </a:cxn>
              <a:cxn ang="0">
                <a:pos x="T6" y="T7"/>
              </a:cxn>
              <a:cxn ang="0">
                <a:pos x="T8" y="T9"/>
              </a:cxn>
            </a:cxnLst>
            <a:rect l="0" t="0" r="r" b="b"/>
            <a:pathLst>
              <a:path w="276" h="71">
                <a:moveTo>
                  <a:pt x="0" y="42"/>
                </a:moveTo>
                <a:cubicBezTo>
                  <a:pt x="28" y="56"/>
                  <a:pt x="57" y="71"/>
                  <a:pt x="84" y="66"/>
                </a:cubicBezTo>
                <a:cubicBezTo>
                  <a:pt x="111" y="61"/>
                  <a:pt x="136" y="23"/>
                  <a:pt x="162" y="12"/>
                </a:cubicBezTo>
                <a:cubicBezTo>
                  <a:pt x="188" y="1"/>
                  <a:pt x="221" y="0"/>
                  <a:pt x="240" y="0"/>
                </a:cubicBezTo>
                <a:cubicBezTo>
                  <a:pt x="259" y="0"/>
                  <a:pt x="267" y="6"/>
                  <a:pt x="276" y="12"/>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66" name="Freeform 22"/>
          <p:cNvSpPr>
            <a:spLocks/>
          </p:cNvSpPr>
          <p:nvPr/>
        </p:nvSpPr>
        <p:spPr bwMode="auto">
          <a:xfrm>
            <a:off x="2330450" y="2841625"/>
            <a:ext cx="819150" cy="147638"/>
          </a:xfrm>
          <a:custGeom>
            <a:avLst/>
            <a:gdLst>
              <a:gd name="T0" fmla="*/ 0 w 516"/>
              <a:gd name="T1" fmla="*/ 30 h 93"/>
              <a:gd name="T2" fmla="*/ 96 w 516"/>
              <a:gd name="T3" fmla="*/ 66 h 93"/>
              <a:gd name="T4" fmla="*/ 180 w 516"/>
              <a:gd name="T5" fmla="*/ 78 h 93"/>
              <a:gd name="T6" fmla="*/ 240 w 516"/>
              <a:gd name="T7" fmla="*/ 90 h 93"/>
              <a:gd name="T8" fmla="*/ 384 w 516"/>
              <a:gd name="T9" fmla="*/ 78 h 93"/>
              <a:gd name="T10" fmla="*/ 516 w 516"/>
              <a:gd name="T11" fmla="*/ 0 h 93"/>
            </a:gdLst>
            <a:ahLst/>
            <a:cxnLst>
              <a:cxn ang="0">
                <a:pos x="T0" y="T1"/>
              </a:cxn>
              <a:cxn ang="0">
                <a:pos x="T2" y="T3"/>
              </a:cxn>
              <a:cxn ang="0">
                <a:pos x="T4" y="T5"/>
              </a:cxn>
              <a:cxn ang="0">
                <a:pos x="T6" y="T7"/>
              </a:cxn>
              <a:cxn ang="0">
                <a:pos x="T8" y="T9"/>
              </a:cxn>
              <a:cxn ang="0">
                <a:pos x="T10" y="T11"/>
              </a:cxn>
            </a:cxnLst>
            <a:rect l="0" t="0" r="r" b="b"/>
            <a:pathLst>
              <a:path w="516" h="93">
                <a:moveTo>
                  <a:pt x="0" y="30"/>
                </a:moveTo>
                <a:cubicBezTo>
                  <a:pt x="33" y="44"/>
                  <a:pt x="66" y="58"/>
                  <a:pt x="96" y="66"/>
                </a:cubicBezTo>
                <a:cubicBezTo>
                  <a:pt x="126" y="74"/>
                  <a:pt x="156" y="74"/>
                  <a:pt x="180" y="78"/>
                </a:cubicBezTo>
                <a:cubicBezTo>
                  <a:pt x="204" y="82"/>
                  <a:pt x="206" y="90"/>
                  <a:pt x="240" y="90"/>
                </a:cubicBezTo>
                <a:cubicBezTo>
                  <a:pt x="274" y="90"/>
                  <a:pt x="338" y="93"/>
                  <a:pt x="384" y="78"/>
                </a:cubicBezTo>
                <a:cubicBezTo>
                  <a:pt x="430" y="63"/>
                  <a:pt x="489" y="16"/>
                  <a:pt x="516" y="0"/>
                </a:cubicBezTo>
              </a:path>
            </a:pathLst>
          </a:custGeom>
          <a:noFill/>
          <a:ln w="381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67" name="Freeform 23"/>
          <p:cNvSpPr>
            <a:spLocks/>
          </p:cNvSpPr>
          <p:nvPr/>
        </p:nvSpPr>
        <p:spPr bwMode="auto">
          <a:xfrm>
            <a:off x="2882900" y="2984500"/>
            <a:ext cx="276225" cy="238125"/>
          </a:xfrm>
          <a:custGeom>
            <a:avLst/>
            <a:gdLst>
              <a:gd name="T0" fmla="*/ 0 w 174"/>
              <a:gd name="T1" fmla="*/ 0 h 150"/>
              <a:gd name="T2" fmla="*/ 24 w 174"/>
              <a:gd name="T3" fmla="*/ 72 h 150"/>
              <a:gd name="T4" fmla="*/ 72 w 174"/>
              <a:gd name="T5" fmla="*/ 114 h 150"/>
              <a:gd name="T6" fmla="*/ 174 w 174"/>
              <a:gd name="T7" fmla="*/ 150 h 150"/>
            </a:gdLst>
            <a:ahLst/>
            <a:cxnLst>
              <a:cxn ang="0">
                <a:pos x="T0" y="T1"/>
              </a:cxn>
              <a:cxn ang="0">
                <a:pos x="T2" y="T3"/>
              </a:cxn>
              <a:cxn ang="0">
                <a:pos x="T4" y="T5"/>
              </a:cxn>
              <a:cxn ang="0">
                <a:pos x="T6" y="T7"/>
              </a:cxn>
            </a:cxnLst>
            <a:rect l="0" t="0" r="r" b="b"/>
            <a:pathLst>
              <a:path w="174" h="150">
                <a:moveTo>
                  <a:pt x="0" y="0"/>
                </a:moveTo>
                <a:cubicBezTo>
                  <a:pt x="6" y="26"/>
                  <a:pt x="12" y="53"/>
                  <a:pt x="24" y="72"/>
                </a:cubicBezTo>
                <a:cubicBezTo>
                  <a:pt x="36" y="91"/>
                  <a:pt x="47" y="101"/>
                  <a:pt x="72" y="114"/>
                </a:cubicBezTo>
                <a:cubicBezTo>
                  <a:pt x="97" y="127"/>
                  <a:pt x="156" y="144"/>
                  <a:pt x="174" y="150"/>
                </a:cubicBezTo>
              </a:path>
            </a:pathLst>
          </a:cu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68" name="Freeform 24"/>
          <p:cNvSpPr>
            <a:spLocks/>
          </p:cNvSpPr>
          <p:nvPr/>
        </p:nvSpPr>
        <p:spPr bwMode="auto">
          <a:xfrm>
            <a:off x="3159125" y="2794000"/>
            <a:ext cx="438150" cy="112713"/>
          </a:xfrm>
          <a:custGeom>
            <a:avLst/>
            <a:gdLst>
              <a:gd name="T0" fmla="*/ 0 w 276"/>
              <a:gd name="T1" fmla="*/ 42 h 71"/>
              <a:gd name="T2" fmla="*/ 84 w 276"/>
              <a:gd name="T3" fmla="*/ 66 h 71"/>
              <a:gd name="T4" fmla="*/ 162 w 276"/>
              <a:gd name="T5" fmla="*/ 12 h 71"/>
              <a:gd name="T6" fmla="*/ 240 w 276"/>
              <a:gd name="T7" fmla="*/ 0 h 71"/>
              <a:gd name="T8" fmla="*/ 276 w 276"/>
              <a:gd name="T9" fmla="*/ 12 h 71"/>
            </a:gdLst>
            <a:ahLst/>
            <a:cxnLst>
              <a:cxn ang="0">
                <a:pos x="T0" y="T1"/>
              </a:cxn>
              <a:cxn ang="0">
                <a:pos x="T2" y="T3"/>
              </a:cxn>
              <a:cxn ang="0">
                <a:pos x="T4" y="T5"/>
              </a:cxn>
              <a:cxn ang="0">
                <a:pos x="T6" y="T7"/>
              </a:cxn>
              <a:cxn ang="0">
                <a:pos x="T8" y="T9"/>
              </a:cxn>
            </a:cxnLst>
            <a:rect l="0" t="0" r="r" b="b"/>
            <a:pathLst>
              <a:path w="276" h="71">
                <a:moveTo>
                  <a:pt x="0" y="42"/>
                </a:moveTo>
                <a:cubicBezTo>
                  <a:pt x="28" y="56"/>
                  <a:pt x="57" y="71"/>
                  <a:pt x="84" y="66"/>
                </a:cubicBezTo>
                <a:cubicBezTo>
                  <a:pt x="111" y="61"/>
                  <a:pt x="136" y="23"/>
                  <a:pt x="162" y="12"/>
                </a:cubicBezTo>
                <a:cubicBezTo>
                  <a:pt x="188" y="1"/>
                  <a:pt x="221" y="0"/>
                  <a:pt x="240" y="0"/>
                </a:cubicBezTo>
                <a:cubicBezTo>
                  <a:pt x="259" y="0"/>
                  <a:pt x="267" y="6"/>
                  <a:pt x="276" y="12"/>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69" name="Freeform 25"/>
          <p:cNvSpPr>
            <a:spLocks/>
          </p:cNvSpPr>
          <p:nvPr/>
        </p:nvSpPr>
        <p:spPr bwMode="auto">
          <a:xfrm>
            <a:off x="3130550" y="2613025"/>
            <a:ext cx="238125" cy="230188"/>
          </a:xfrm>
          <a:custGeom>
            <a:avLst/>
            <a:gdLst>
              <a:gd name="T0" fmla="*/ 150 w 150"/>
              <a:gd name="T1" fmla="*/ 0 h 145"/>
              <a:gd name="T2" fmla="*/ 126 w 150"/>
              <a:gd name="T3" fmla="*/ 66 h 145"/>
              <a:gd name="T4" fmla="*/ 60 w 150"/>
              <a:gd name="T5" fmla="*/ 132 h 145"/>
              <a:gd name="T6" fmla="*/ 0 w 150"/>
              <a:gd name="T7" fmla="*/ 144 h 145"/>
            </a:gdLst>
            <a:ahLst/>
            <a:cxnLst>
              <a:cxn ang="0">
                <a:pos x="T0" y="T1"/>
              </a:cxn>
              <a:cxn ang="0">
                <a:pos x="T2" y="T3"/>
              </a:cxn>
              <a:cxn ang="0">
                <a:pos x="T4" y="T5"/>
              </a:cxn>
              <a:cxn ang="0">
                <a:pos x="T6" y="T7"/>
              </a:cxn>
            </a:cxnLst>
            <a:rect l="0" t="0" r="r" b="b"/>
            <a:pathLst>
              <a:path w="150" h="145">
                <a:moveTo>
                  <a:pt x="150" y="0"/>
                </a:moveTo>
                <a:cubicBezTo>
                  <a:pt x="145" y="22"/>
                  <a:pt x="141" y="44"/>
                  <a:pt x="126" y="66"/>
                </a:cubicBezTo>
                <a:cubicBezTo>
                  <a:pt x="111" y="88"/>
                  <a:pt x="81" y="119"/>
                  <a:pt x="60" y="132"/>
                </a:cubicBezTo>
                <a:cubicBezTo>
                  <a:pt x="39" y="145"/>
                  <a:pt x="12" y="140"/>
                  <a:pt x="0" y="144"/>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70" name="Freeform 26"/>
          <p:cNvSpPr>
            <a:spLocks/>
          </p:cNvSpPr>
          <p:nvPr/>
        </p:nvSpPr>
        <p:spPr bwMode="auto">
          <a:xfrm>
            <a:off x="3422650" y="2970213"/>
            <a:ext cx="184150" cy="271462"/>
          </a:xfrm>
          <a:custGeom>
            <a:avLst/>
            <a:gdLst>
              <a:gd name="T0" fmla="*/ 8 w 116"/>
              <a:gd name="T1" fmla="*/ 123 h 123"/>
              <a:gd name="T2" fmla="*/ 8 w 116"/>
              <a:gd name="T3" fmla="*/ 63 h 123"/>
              <a:gd name="T4" fmla="*/ 56 w 116"/>
              <a:gd name="T5" fmla="*/ 9 h 123"/>
              <a:gd name="T6" fmla="*/ 116 w 116"/>
              <a:gd name="T7" fmla="*/ 9 h 123"/>
            </a:gdLst>
            <a:ahLst/>
            <a:cxnLst>
              <a:cxn ang="0">
                <a:pos x="T0" y="T1"/>
              </a:cxn>
              <a:cxn ang="0">
                <a:pos x="T2" y="T3"/>
              </a:cxn>
              <a:cxn ang="0">
                <a:pos x="T4" y="T5"/>
              </a:cxn>
              <a:cxn ang="0">
                <a:pos x="T6" y="T7"/>
              </a:cxn>
            </a:cxnLst>
            <a:rect l="0" t="0" r="r" b="b"/>
            <a:pathLst>
              <a:path w="116" h="123">
                <a:moveTo>
                  <a:pt x="8" y="123"/>
                </a:moveTo>
                <a:cubicBezTo>
                  <a:pt x="4" y="102"/>
                  <a:pt x="0" y="82"/>
                  <a:pt x="8" y="63"/>
                </a:cubicBezTo>
                <a:cubicBezTo>
                  <a:pt x="16" y="44"/>
                  <a:pt x="38" y="18"/>
                  <a:pt x="56" y="9"/>
                </a:cubicBezTo>
                <a:cubicBezTo>
                  <a:pt x="74" y="0"/>
                  <a:pt x="95" y="4"/>
                  <a:pt x="116" y="9"/>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71" name="Freeform 27"/>
          <p:cNvSpPr>
            <a:spLocks/>
          </p:cNvSpPr>
          <p:nvPr/>
        </p:nvSpPr>
        <p:spPr bwMode="auto">
          <a:xfrm>
            <a:off x="3416300" y="3251200"/>
            <a:ext cx="180975" cy="90488"/>
          </a:xfrm>
          <a:custGeom>
            <a:avLst/>
            <a:gdLst>
              <a:gd name="T0" fmla="*/ 0 w 114"/>
              <a:gd name="T1" fmla="*/ 0 h 57"/>
              <a:gd name="T2" fmla="*/ 42 w 114"/>
              <a:gd name="T3" fmla="*/ 48 h 57"/>
              <a:gd name="T4" fmla="*/ 114 w 114"/>
              <a:gd name="T5" fmla="*/ 54 h 57"/>
            </a:gdLst>
            <a:ahLst/>
            <a:cxnLst>
              <a:cxn ang="0">
                <a:pos x="T0" y="T1"/>
              </a:cxn>
              <a:cxn ang="0">
                <a:pos x="T2" y="T3"/>
              </a:cxn>
              <a:cxn ang="0">
                <a:pos x="T4" y="T5"/>
              </a:cxn>
            </a:cxnLst>
            <a:rect l="0" t="0" r="r" b="b"/>
            <a:pathLst>
              <a:path w="114" h="57">
                <a:moveTo>
                  <a:pt x="0" y="0"/>
                </a:moveTo>
                <a:cubicBezTo>
                  <a:pt x="11" y="19"/>
                  <a:pt x="23" y="39"/>
                  <a:pt x="42" y="48"/>
                </a:cubicBezTo>
                <a:cubicBezTo>
                  <a:pt x="61" y="57"/>
                  <a:pt x="101" y="53"/>
                  <a:pt x="114" y="54"/>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72" name="Freeform 28"/>
          <p:cNvSpPr>
            <a:spLocks/>
          </p:cNvSpPr>
          <p:nvPr/>
        </p:nvSpPr>
        <p:spPr bwMode="auto">
          <a:xfrm>
            <a:off x="2587625" y="3089275"/>
            <a:ext cx="333375" cy="215900"/>
          </a:xfrm>
          <a:custGeom>
            <a:avLst/>
            <a:gdLst>
              <a:gd name="T0" fmla="*/ 0 w 282"/>
              <a:gd name="T1" fmla="*/ 174 h 202"/>
              <a:gd name="T2" fmla="*/ 84 w 282"/>
              <a:gd name="T3" fmla="*/ 198 h 202"/>
              <a:gd name="T4" fmla="*/ 156 w 282"/>
              <a:gd name="T5" fmla="*/ 180 h 202"/>
              <a:gd name="T6" fmla="*/ 174 w 282"/>
              <a:gd name="T7" fmla="*/ 66 h 202"/>
              <a:gd name="T8" fmla="*/ 282 w 282"/>
              <a:gd name="T9" fmla="*/ 0 h 202"/>
            </a:gdLst>
            <a:ahLst/>
            <a:cxnLst>
              <a:cxn ang="0">
                <a:pos x="T0" y="T1"/>
              </a:cxn>
              <a:cxn ang="0">
                <a:pos x="T2" y="T3"/>
              </a:cxn>
              <a:cxn ang="0">
                <a:pos x="T4" y="T5"/>
              </a:cxn>
              <a:cxn ang="0">
                <a:pos x="T6" y="T7"/>
              </a:cxn>
              <a:cxn ang="0">
                <a:pos x="T8" y="T9"/>
              </a:cxn>
            </a:cxnLst>
            <a:rect l="0" t="0" r="r" b="b"/>
            <a:pathLst>
              <a:path w="282" h="202">
                <a:moveTo>
                  <a:pt x="0" y="174"/>
                </a:moveTo>
                <a:cubicBezTo>
                  <a:pt x="28" y="188"/>
                  <a:pt x="58" y="197"/>
                  <a:pt x="84" y="198"/>
                </a:cubicBezTo>
                <a:cubicBezTo>
                  <a:pt x="110" y="199"/>
                  <a:pt x="141" y="202"/>
                  <a:pt x="156" y="180"/>
                </a:cubicBezTo>
                <a:cubicBezTo>
                  <a:pt x="171" y="158"/>
                  <a:pt x="153" y="96"/>
                  <a:pt x="174" y="66"/>
                </a:cubicBezTo>
                <a:cubicBezTo>
                  <a:pt x="195" y="36"/>
                  <a:pt x="260" y="14"/>
                  <a:pt x="282" y="0"/>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287773" name="Group 29"/>
          <p:cNvGrpSpPr>
            <a:grpSpLocks/>
          </p:cNvGrpSpPr>
          <p:nvPr/>
        </p:nvGrpSpPr>
        <p:grpSpPr bwMode="auto">
          <a:xfrm flipH="1">
            <a:off x="633413" y="2984500"/>
            <a:ext cx="1697037" cy="1973263"/>
            <a:chOff x="2189" y="2142"/>
            <a:chExt cx="1069" cy="1243"/>
          </a:xfrm>
        </p:grpSpPr>
        <p:sp>
          <p:nvSpPr>
            <p:cNvPr id="287774" name="Freeform 30"/>
            <p:cNvSpPr>
              <a:spLocks/>
            </p:cNvSpPr>
            <p:nvPr/>
          </p:nvSpPr>
          <p:spPr bwMode="auto">
            <a:xfrm>
              <a:off x="2189" y="2224"/>
              <a:ext cx="122" cy="375"/>
            </a:xfrm>
            <a:custGeom>
              <a:avLst/>
              <a:gdLst>
                <a:gd name="T0" fmla="*/ 3 w 122"/>
                <a:gd name="T1" fmla="*/ 0 h 375"/>
                <a:gd name="T2" fmla="*/ 12 w 122"/>
                <a:gd name="T3" fmla="*/ 192 h 375"/>
                <a:gd name="T4" fmla="*/ 76 w 122"/>
                <a:gd name="T5" fmla="*/ 320 h 375"/>
                <a:gd name="T6" fmla="*/ 122 w 122"/>
                <a:gd name="T7" fmla="*/ 375 h 375"/>
              </a:gdLst>
              <a:ahLst/>
              <a:cxnLst>
                <a:cxn ang="0">
                  <a:pos x="T0" y="T1"/>
                </a:cxn>
                <a:cxn ang="0">
                  <a:pos x="T2" y="T3"/>
                </a:cxn>
                <a:cxn ang="0">
                  <a:pos x="T4" y="T5"/>
                </a:cxn>
                <a:cxn ang="0">
                  <a:pos x="T6" y="T7"/>
                </a:cxn>
              </a:cxnLst>
              <a:rect l="0" t="0" r="r" b="b"/>
              <a:pathLst>
                <a:path w="122" h="375">
                  <a:moveTo>
                    <a:pt x="3" y="0"/>
                  </a:moveTo>
                  <a:cubicBezTo>
                    <a:pt x="1" y="69"/>
                    <a:pt x="0" y="139"/>
                    <a:pt x="12" y="192"/>
                  </a:cubicBezTo>
                  <a:cubicBezTo>
                    <a:pt x="24" y="245"/>
                    <a:pt x="58" y="290"/>
                    <a:pt x="76" y="320"/>
                  </a:cubicBezTo>
                  <a:cubicBezTo>
                    <a:pt x="94" y="350"/>
                    <a:pt x="114" y="366"/>
                    <a:pt x="122" y="375"/>
                  </a:cubicBezTo>
                </a:path>
              </a:pathLst>
            </a:custGeom>
            <a:noFill/>
            <a:ln w="571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75" name="Freeform 31"/>
            <p:cNvSpPr>
              <a:spLocks/>
            </p:cNvSpPr>
            <p:nvPr/>
          </p:nvSpPr>
          <p:spPr bwMode="auto">
            <a:xfrm>
              <a:off x="2292" y="2580"/>
              <a:ext cx="216" cy="468"/>
            </a:xfrm>
            <a:custGeom>
              <a:avLst/>
              <a:gdLst>
                <a:gd name="T0" fmla="*/ 0 w 216"/>
                <a:gd name="T1" fmla="*/ 0 h 468"/>
                <a:gd name="T2" fmla="*/ 46 w 216"/>
                <a:gd name="T3" fmla="*/ 120 h 468"/>
                <a:gd name="T4" fmla="*/ 64 w 216"/>
                <a:gd name="T5" fmla="*/ 239 h 468"/>
                <a:gd name="T6" fmla="*/ 92 w 216"/>
                <a:gd name="T7" fmla="*/ 348 h 468"/>
                <a:gd name="T8" fmla="*/ 147 w 216"/>
                <a:gd name="T9" fmla="*/ 431 h 468"/>
                <a:gd name="T10" fmla="*/ 216 w 216"/>
                <a:gd name="T11" fmla="*/ 468 h 468"/>
              </a:gdLst>
              <a:ahLst/>
              <a:cxnLst>
                <a:cxn ang="0">
                  <a:pos x="T0" y="T1"/>
                </a:cxn>
                <a:cxn ang="0">
                  <a:pos x="T2" y="T3"/>
                </a:cxn>
                <a:cxn ang="0">
                  <a:pos x="T4" y="T5"/>
                </a:cxn>
                <a:cxn ang="0">
                  <a:pos x="T6" y="T7"/>
                </a:cxn>
                <a:cxn ang="0">
                  <a:pos x="T8" y="T9"/>
                </a:cxn>
                <a:cxn ang="0">
                  <a:pos x="T10" y="T11"/>
                </a:cxn>
              </a:cxnLst>
              <a:rect l="0" t="0" r="r" b="b"/>
              <a:pathLst>
                <a:path w="216" h="468">
                  <a:moveTo>
                    <a:pt x="0" y="0"/>
                  </a:moveTo>
                  <a:cubicBezTo>
                    <a:pt x="7" y="20"/>
                    <a:pt x="35" y="80"/>
                    <a:pt x="46" y="120"/>
                  </a:cubicBezTo>
                  <a:cubicBezTo>
                    <a:pt x="57" y="160"/>
                    <a:pt x="56" y="201"/>
                    <a:pt x="64" y="239"/>
                  </a:cubicBezTo>
                  <a:cubicBezTo>
                    <a:pt x="72" y="277"/>
                    <a:pt x="78" y="316"/>
                    <a:pt x="92" y="348"/>
                  </a:cubicBezTo>
                  <a:cubicBezTo>
                    <a:pt x="106" y="380"/>
                    <a:pt x="126" y="411"/>
                    <a:pt x="147" y="431"/>
                  </a:cubicBezTo>
                  <a:cubicBezTo>
                    <a:pt x="168" y="451"/>
                    <a:pt x="202" y="460"/>
                    <a:pt x="216" y="468"/>
                  </a:cubicBezTo>
                </a:path>
              </a:pathLst>
            </a:custGeom>
            <a:noFill/>
            <a:ln w="381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76" name="Freeform 32"/>
            <p:cNvSpPr>
              <a:spLocks/>
            </p:cNvSpPr>
            <p:nvPr/>
          </p:nvSpPr>
          <p:spPr bwMode="auto">
            <a:xfrm>
              <a:off x="2475" y="3029"/>
              <a:ext cx="106" cy="238"/>
            </a:xfrm>
            <a:custGeom>
              <a:avLst/>
              <a:gdLst>
                <a:gd name="T0" fmla="*/ 0 w 106"/>
                <a:gd name="T1" fmla="*/ 0 h 238"/>
                <a:gd name="T2" fmla="*/ 73 w 106"/>
                <a:gd name="T3" fmla="*/ 46 h 238"/>
                <a:gd name="T4" fmla="*/ 101 w 106"/>
                <a:gd name="T5" fmla="*/ 128 h 238"/>
                <a:gd name="T6" fmla="*/ 101 w 106"/>
                <a:gd name="T7" fmla="*/ 238 h 238"/>
              </a:gdLst>
              <a:ahLst/>
              <a:cxnLst>
                <a:cxn ang="0">
                  <a:pos x="T0" y="T1"/>
                </a:cxn>
                <a:cxn ang="0">
                  <a:pos x="T2" y="T3"/>
                </a:cxn>
                <a:cxn ang="0">
                  <a:pos x="T4" y="T5"/>
                </a:cxn>
                <a:cxn ang="0">
                  <a:pos x="T6" y="T7"/>
                </a:cxn>
              </a:cxnLst>
              <a:rect l="0" t="0" r="r" b="b"/>
              <a:pathLst>
                <a:path w="106" h="238">
                  <a:moveTo>
                    <a:pt x="0" y="0"/>
                  </a:moveTo>
                  <a:cubicBezTo>
                    <a:pt x="12" y="8"/>
                    <a:pt x="56" y="25"/>
                    <a:pt x="73" y="46"/>
                  </a:cubicBezTo>
                  <a:cubicBezTo>
                    <a:pt x="90" y="67"/>
                    <a:pt x="96" y="96"/>
                    <a:pt x="101" y="128"/>
                  </a:cubicBezTo>
                  <a:cubicBezTo>
                    <a:pt x="106" y="160"/>
                    <a:pt x="104" y="200"/>
                    <a:pt x="101" y="238"/>
                  </a:cubicBezTo>
                </a:path>
              </a:pathLst>
            </a:cu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77" name="Freeform 33"/>
            <p:cNvSpPr>
              <a:spLocks/>
            </p:cNvSpPr>
            <p:nvPr/>
          </p:nvSpPr>
          <p:spPr bwMode="auto">
            <a:xfrm>
              <a:off x="2574" y="3234"/>
              <a:ext cx="174" cy="150"/>
            </a:xfrm>
            <a:custGeom>
              <a:avLst/>
              <a:gdLst>
                <a:gd name="T0" fmla="*/ 0 w 174"/>
                <a:gd name="T1" fmla="*/ 0 h 150"/>
                <a:gd name="T2" fmla="*/ 24 w 174"/>
                <a:gd name="T3" fmla="*/ 72 h 150"/>
                <a:gd name="T4" fmla="*/ 72 w 174"/>
                <a:gd name="T5" fmla="*/ 114 h 150"/>
                <a:gd name="T6" fmla="*/ 174 w 174"/>
                <a:gd name="T7" fmla="*/ 150 h 150"/>
              </a:gdLst>
              <a:ahLst/>
              <a:cxnLst>
                <a:cxn ang="0">
                  <a:pos x="T0" y="T1"/>
                </a:cxn>
                <a:cxn ang="0">
                  <a:pos x="T2" y="T3"/>
                </a:cxn>
                <a:cxn ang="0">
                  <a:pos x="T4" y="T5"/>
                </a:cxn>
                <a:cxn ang="0">
                  <a:pos x="T6" y="T7"/>
                </a:cxn>
              </a:cxnLst>
              <a:rect l="0" t="0" r="r" b="b"/>
              <a:pathLst>
                <a:path w="174" h="150">
                  <a:moveTo>
                    <a:pt x="0" y="0"/>
                  </a:moveTo>
                  <a:cubicBezTo>
                    <a:pt x="6" y="26"/>
                    <a:pt x="12" y="53"/>
                    <a:pt x="24" y="72"/>
                  </a:cubicBezTo>
                  <a:cubicBezTo>
                    <a:pt x="36" y="91"/>
                    <a:pt x="47" y="101"/>
                    <a:pt x="72" y="114"/>
                  </a:cubicBezTo>
                  <a:cubicBezTo>
                    <a:pt x="97" y="127"/>
                    <a:pt x="156" y="144"/>
                    <a:pt x="174" y="150"/>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78" name="Freeform 34"/>
            <p:cNvSpPr>
              <a:spLocks/>
            </p:cNvSpPr>
            <p:nvPr/>
          </p:nvSpPr>
          <p:spPr bwMode="auto">
            <a:xfrm>
              <a:off x="2424" y="3240"/>
              <a:ext cx="150" cy="145"/>
            </a:xfrm>
            <a:custGeom>
              <a:avLst/>
              <a:gdLst>
                <a:gd name="T0" fmla="*/ 150 w 150"/>
                <a:gd name="T1" fmla="*/ 0 h 145"/>
                <a:gd name="T2" fmla="*/ 126 w 150"/>
                <a:gd name="T3" fmla="*/ 66 h 145"/>
                <a:gd name="T4" fmla="*/ 60 w 150"/>
                <a:gd name="T5" fmla="*/ 132 h 145"/>
                <a:gd name="T6" fmla="*/ 0 w 150"/>
                <a:gd name="T7" fmla="*/ 144 h 145"/>
              </a:gdLst>
              <a:ahLst/>
              <a:cxnLst>
                <a:cxn ang="0">
                  <a:pos x="T0" y="T1"/>
                </a:cxn>
                <a:cxn ang="0">
                  <a:pos x="T2" y="T3"/>
                </a:cxn>
                <a:cxn ang="0">
                  <a:pos x="T4" y="T5"/>
                </a:cxn>
                <a:cxn ang="0">
                  <a:pos x="T6" y="T7"/>
                </a:cxn>
              </a:cxnLst>
              <a:rect l="0" t="0" r="r" b="b"/>
              <a:pathLst>
                <a:path w="150" h="145">
                  <a:moveTo>
                    <a:pt x="150" y="0"/>
                  </a:moveTo>
                  <a:cubicBezTo>
                    <a:pt x="145" y="22"/>
                    <a:pt x="141" y="44"/>
                    <a:pt x="126" y="66"/>
                  </a:cubicBezTo>
                  <a:cubicBezTo>
                    <a:pt x="111" y="88"/>
                    <a:pt x="81" y="119"/>
                    <a:pt x="60" y="132"/>
                  </a:cubicBezTo>
                  <a:cubicBezTo>
                    <a:pt x="39" y="145"/>
                    <a:pt x="12" y="140"/>
                    <a:pt x="0" y="144"/>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79" name="Freeform 35"/>
            <p:cNvSpPr>
              <a:spLocks/>
            </p:cNvSpPr>
            <p:nvPr/>
          </p:nvSpPr>
          <p:spPr bwMode="auto">
            <a:xfrm>
              <a:off x="2508" y="3012"/>
              <a:ext cx="282" cy="42"/>
            </a:xfrm>
            <a:custGeom>
              <a:avLst/>
              <a:gdLst>
                <a:gd name="T0" fmla="*/ 0 w 282"/>
                <a:gd name="T1" fmla="*/ 36 h 42"/>
                <a:gd name="T2" fmla="*/ 54 w 282"/>
                <a:gd name="T3" fmla="*/ 36 h 42"/>
                <a:gd name="T4" fmla="*/ 180 w 282"/>
                <a:gd name="T5" fmla="*/ 0 h 42"/>
                <a:gd name="T6" fmla="*/ 282 w 282"/>
                <a:gd name="T7" fmla="*/ 36 h 42"/>
              </a:gdLst>
              <a:ahLst/>
              <a:cxnLst>
                <a:cxn ang="0">
                  <a:pos x="T0" y="T1"/>
                </a:cxn>
                <a:cxn ang="0">
                  <a:pos x="T2" y="T3"/>
                </a:cxn>
                <a:cxn ang="0">
                  <a:pos x="T4" y="T5"/>
                </a:cxn>
                <a:cxn ang="0">
                  <a:pos x="T6" y="T7"/>
                </a:cxn>
              </a:cxnLst>
              <a:rect l="0" t="0" r="r" b="b"/>
              <a:pathLst>
                <a:path w="282" h="42">
                  <a:moveTo>
                    <a:pt x="0" y="36"/>
                  </a:moveTo>
                  <a:cubicBezTo>
                    <a:pt x="12" y="39"/>
                    <a:pt x="24" y="42"/>
                    <a:pt x="54" y="36"/>
                  </a:cubicBezTo>
                  <a:cubicBezTo>
                    <a:pt x="84" y="30"/>
                    <a:pt x="142" y="0"/>
                    <a:pt x="180" y="0"/>
                  </a:cubicBezTo>
                  <a:cubicBezTo>
                    <a:pt x="218" y="0"/>
                    <a:pt x="250" y="18"/>
                    <a:pt x="282" y="36"/>
                  </a:cubicBezTo>
                </a:path>
              </a:pathLst>
            </a:cu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80" name="Freeform 36"/>
            <p:cNvSpPr>
              <a:spLocks/>
            </p:cNvSpPr>
            <p:nvPr/>
          </p:nvSpPr>
          <p:spPr bwMode="auto">
            <a:xfrm>
              <a:off x="2772" y="3042"/>
              <a:ext cx="54" cy="204"/>
            </a:xfrm>
            <a:custGeom>
              <a:avLst/>
              <a:gdLst>
                <a:gd name="T0" fmla="*/ 0 w 54"/>
                <a:gd name="T1" fmla="*/ 0 h 204"/>
                <a:gd name="T2" fmla="*/ 18 w 54"/>
                <a:gd name="T3" fmla="*/ 42 h 204"/>
                <a:gd name="T4" fmla="*/ 6 w 54"/>
                <a:gd name="T5" fmla="*/ 132 h 204"/>
                <a:gd name="T6" fmla="*/ 54 w 54"/>
                <a:gd name="T7" fmla="*/ 204 h 204"/>
              </a:gdLst>
              <a:ahLst/>
              <a:cxnLst>
                <a:cxn ang="0">
                  <a:pos x="T0" y="T1"/>
                </a:cxn>
                <a:cxn ang="0">
                  <a:pos x="T2" y="T3"/>
                </a:cxn>
                <a:cxn ang="0">
                  <a:pos x="T4" y="T5"/>
                </a:cxn>
                <a:cxn ang="0">
                  <a:pos x="T6" y="T7"/>
                </a:cxn>
              </a:cxnLst>
              <a:rect l="0" t="0" r="r" b="b"/>
              <a:pathLst>
                <a:path w="54" h="204">
                  <a:moveTo>
                    <a:pt x="0" y="0"/>
                  </a:moveTo>
                  <a:cubicBezTo>
                    <a:pt x="8" y="10"/>
                    <a:pt x="17" y="20"/>
                    <a:pt x="18" y="42"/>
                  </a:cubicBezTo>
                  <a:cubicBezTo>
                    <a:pt x="19" y="64"/>
                    <a:pt x="0" y="105"/>
                    <a:pt x="6" y="132"/>
                  </a:cubicBezTo>
                  <a:cubicBezTo>
                    <a:pt x="12" y="159"/>
                    <a:pt x="45" y="192"/>
                    <a:pt x="54" y="204"/>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81" name="Freeform 37"/>
            <p:cNvSpPr>
              <a:spLocks/>
            </p:cNvSpPr>
            <p:nvPr/>
          </p:nvSpPr>
          <p:spPr bwMode="auto">
            <a:xfrm>
              <a:off x="2760" y="2994"/>
              <a:ext cx="276" cy="71"/>
            </a:xfrm>
            <a:custGeom>
              <a:avLst/>
              <a:gdLst>
                <a:gd name="T0" fmla="*/ 0 w 276"/>
                <a:gd name="T1" fmla="*/ 42 h 71"/>
                <a:gd name="T2" fmla="*/ 84 w 276"/>
                <a:gd name="T3" fmla="*/ 66 h 71"/>
                <a:gd name="T4" fmla="*/ 162 w 276"/>
                <a:gd name="T5" fmla="*/ 12 h 71"/>
                <a:gd name="T6" fmla="*/ 240 w 276"/>
                <a:gd name="T7" fmla="*/ 0 h 71"/>
                <a:gd name="T8" fmla="*/ 276 w 276"/>
                <a:gd name="T9" fmla="*/ 12 h 71"/>
              </a:gdLst>
              <a:ahLst/>
              <a:cxnLst>
                <a:cxn ang="0">
                  <a:pos x="T0" y="T1"/>
                </a:cxn>
                <a:cxn ang="0">
                  <a:pos x="T2" y="T3"/>
                </a:cxn>
                <a:cxn ang="0">
                  <a:pos x="T4" y="T5"/>
                </a:cxn>
                <a:cxn ang="0">
                  <a:pos x="T6" y="T7"/>
                </a:cxn>
                <a:cxn ang="0">
                  <a:pos x="T8" y="T9"/>
                </a:cxn>
              </a:cxnLst>
              <a:rect l="0" t="0" r="r" b="b"/>
              <a:pathLst>
                <a:path w="276" h="71">
                  <a:moveTo>
                    <a:pt x="0" y="42"/>
                  </a:moveTo>
                  <a:cubicBezTo>
                    <a:pt x="28" y="56"/>
                    <a:pt x="57" y="71"/>
                    <a:pt x="84" y="66"/>
                  </a:cubicBezTo>
                  <a:cubicBezTo>
                    <a:pt x="111" y="61"/>
                    <a:pt x="136" y="23"/>
                    <a:pt x="162" y="12"/>
                  </a:cubicBezTo>
                  <a:cubicBezTo>
                    <a:pt x="188" y="1"/>
                    <a:pt x="221" y="0"/>
                    <a:pt x="240" y="0"/>
                  </a:cubicBezTo>
                  <a:cubicBezTo>
                    <a:pt x="259" y="0"/>
                    <a:pt x="267" y="6"/>
                    <a:pt x="276" y="12"/>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82" name="Freeform 38"/>
            <p:cNvSpPr>
              <a:spLocks/>
            </p:cNvSpPr>
            <p:nvPr/>
          </p:nvSpPr>
          <p:spPr bwMode="auto">
            <a:xfrm>
              <a:off x="2286" y="2580"/>
              <a:ext cx="462" cy="84"/>
            </a:xfrm>
            <a:custGeom>
              <a:avLst/>
              <a:gdLst>
                <a:gd name="T0" fmla="*/ 0 w 462"/>
                <a:gd name="T1" fmla="*/ 0 h 84"/>
                <a:gd name="T2" fmla="*/ 96 w 462"/>
                <a:gd name="T3" fmla="*/ 36 h 84"/>
                <a:gd name="T4" fmla="*/ 180 w 462"/>
                <a:gd name="T5" fmla="*/ 48 h 84"/>
                <a:gd name="T6" fmla="*/ 264 w 462"/>
                <a:gd name="T7" fmla="*/ 42 h 84"/>
                <a:gd name="T8" fmla="*/ 390 w 462"/>
                <a:gd name="T9" fmla="*/ 48 h 84"/>
                <a:gd name="T10" fmla="*/ 462 w 462"/>
                <a:gd name="T11" fmla="*/ 84 h 84"/>
              </a:gdLst>
              <a:ahLst/>
              <a:cxnLst>
                <a:cxn ang="0">
                  <a:pos x="T0" y="T1"/>
                </a:cxn>
                <a:cxn ang="0">
                  <a:pos x="T2" y="T3"/>
                </a:cxn>
                <a:cxn ang="0">
                  <a:pos x="T4" y="T5"/>
                </a:cxn>
                <a:cxn ang="0">
                  <a:pos x="T6" y="T7"/>
                </a:cxn>
                <a:cxn ang="0">
                  <a:pos x="T8" y="T9"/>
                </a:cxn>
                <a:cxn ang="0">
                  <a:pos x="T10" y="T11"/>
                </a:cxn>
              </a:cxnLst>
              <a:rect l="0" t="0" r="r" b="b"/>
              <a:pathLst>
                <a:path w="462" h="84">
                  <a:moveTo>
                    <a:pt x="0" y="0"/>
                  </a:moveTo>
                  <a:cubicBezTo>
                    <a:pt x="33" y="14"/>
                    <a:pt x="66" y="28"/>
                    <a:pt x="96" y="36"/>
                  </a:cubicBezTo>
                  <a:cubicBezTo>
                    <a:pt x="126" y="44"/>
                    <a:pt x="152" y="47"/>
                    <a:pt x="180" y="48"/>
                  </a:cubicBezTo>
                  <a:cubicBezTo>
                    <a:pt x="208" y="49"/>
                    <a:pt x="229" y="42"/>
                    <a:pt x="264" y="42"/>
                  </a:cubicBezTo>
                  <a:cubicBezTo>
                    <a:pt x="299" y="42"/>
                    <a:pt x="357" y="41"/>
                    <a:pt x="390" y="48"/>
                  </a:cubicBezTo>
                  <a:cubicBezTo>
                    <a:pt x="423" y="55"/>
                    <a:pt x="450" y="78"/>
                    <a:pt x="462" y="84"/>
                  </a:cubicBezTo>
                </a:path>
              </a:pathLst>
            </a:custGeom>
            <a:noFill/>
            <a:ln w="381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83" name="Freeform 39"/>
            <p:cNvSpPr>
              <a:spLocks/>
            </p:cNvSpPr>
            <p:nvPr/>
          </p:nvSpPr>
          <p:spPr bwMode="auto">
            <a:xfrm>
              <a:off x="2736" y="2628"/>
              <a:ext cx="282" cy="42"/>
            </a:xfrm>
            <a:custGeom>
              <a:avLst/>
              <a:gdLst>
                <a:gd name="T0" fmla="*/ 0 w 282"/>
                <a:gd name="T1" fmla="*/ 36 h 42"/>
                <a:gd name="T2" fmla="*/ 54 w 282"/>
                <a:gd name="T3" fmla="*/ 36 h 42"/>
                <a:gd name="T4" fmla="*/ 180 w 282"/>
                <a:gd name="T5" fmla="*/ 0 h 42"/>
                <a:gd name="T6" fmla="*/ 282 w 282"/>
                <a:gd name="T7" fmla="*/ 36 h 42"/>
              </a:gdLst>
              <a:ahLst/>
              <a:cxnLst>
                <a:cxn ang="0">
                  <a:pos x="T0" y="T1"/>
                </a:cxn>
                <a:cxn ang="0">
                  <a:pos x="T2" y="T3"/>
                </a:cxn>
                <a:cxn ang="0">
                  <a:pos x="T4" y="T5"/>
                </a:cxn>
                <a:cxn ang="0">
                  <a:pos x="T6" y="T7"/>
                </a:cxn>
              </a:cxnLst>
              <a:rect l="0" t="0" r="r" b="b"/>
              <a:pathLst>
                <a:path w="282" h="42">
                  <a:moveTo>
                    <a:pt x="0" y="36"/>
                  </a:moveTo>
                  <a:cubicBezTo>
                    <a:pt x="12" y="39"/>
                    <a:pt x="24" y="42"/>
                    <a:pt x="54" y="36"/>
                  </a:cubicBezTo>
                  <a:cubicBezTo>
                    <a:pt x="84" y="30"/>
                    <a:pt x="142" y="0"/>
                    <a:pt x="180" y="0"/>
                  </a:cubicBezTo>
                  <a:cubicBezTo>
                    <a:pt x="218" y="0"/>
                    <a:pt x="250" y="18"/>
                    <a:pt x="282" y="36"/>
                  </a:cubicBezTo>
                </a:path>
              </a:pathLst>
            </a:cu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84" name="Freeform 40"/>
            <p:cNvSpPr>
              <a:spLocks/>
            </p:cNvSpPr>
            <p:nvPr/>
          </p:nvSpPr>
          <p:spPr bwMode="auto">
            <a:xfrm rot="3824665">
              <a:off x="2562" y="2712"/>
              <a:ext cx="282" cy="42"/>
            </a:xfrm>
            <a:custGeom>
              <a:avLst/>
              <a:gdLst>
                <a:gd name="T0" fmla="*/ 0 w 282"/>
                <a:gd name="T1" fmla="*/ 36 h 42"/>
                <a:gd name="T2" fmla="*/ 54 w 282"/>
                <a:gd name="T3" fmla="*/ 36 h 42"/>
                <a:gd name="T4" fmla="*/ 180 w 282"/>
                <a:gd name="T5" fmla="*/ 0 h 42"/>
                <a:gd name="T6" fmla="*/ 282 w 282"/>
                <a:gd name="T7" fmla="*/ 36 h 42"/>
              </a:gdLst>
              <a:ahLst/>
              <a:cxnLst>
                <a:cxn ang="0">
                  <a:pos x="T0" y="T1"/>
                </a:cxn>
                <a:cxn ang="0">
                  <a:pos x="T2" y="T3"/>
                </a:cxn>
                <a:cxn ang="0">
                  <a:pos x="T4" y="T5"/>
                </a:cxn>
                <a:cxn ang="0">
                  <a:pos x="T6" y="T7"/>
                </a:cxn>
              </a:cxnLst>
              <a:rect l="0" t="0" r="r" b="b"/>
              <a:pathLst>
                <a:path w="282" h="42">
                  <a:moveTo>
                    <a:pt x="0" y="36"/>
                  </a:moveTo>
                  <a:cubicBezTo>
                    <a:pt x="12" y="39"/>
                    <a:pt x="24" y="42"/>
                    <a:pt x="54" y="36"/>
                  </a:cubicBezTo>
                  <a:cubicBezTo>
                    <a:pt x="84" y="30"/>
                    <a:pt x="142" y="0"/>
                    <a:pt x="180" y="0"/>
                  </a:cubicBezTo>
                  <a:cubicBezTo>
                    <a:pt x="218" y="0"/>
                    <a:pt x="250" y="18"/>
                    <a:pt x="282" y="36"/>
                  </a:cubicBezTo>
                </a:path>
              </a:pathLst>
            </a:cu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85" name="Freeform 41"/>
            <p:cNvSpPr>
              <a:spLocks/>
            </p:cNvSpPr>
            <p:nvPr/>
          </p:nvSpPr>
          <p:spPr bwMode="auto">
            <a:xfrm rot="-3562451">
              <a:off x="2670" y="2514"/>
              <a:ext cx="282" cy="42"/>
            </a:xfrm>
            <a:custGeom>
              <a:avLst/>
              <a:gdLst>
                <a:gd name="T0" fmla="*/ 0 w 282"/>
                <a:gd name="T1" fmla="*/ 36 h 42"/>
                <a:gd name="T2" fmla="*/ 54 w 282"/>
                <a:gd name="T3" fmla="*/ 36 h 42"/>
                <a:gd name="T4" fmla="*/ 180 w 282"/>
                <a:gd name="T5" fmla="*/ 0 h 42"/>
                <a:gd name="T6" fmla="*/ 282 w 282"/>
                <a:gd name="T7" fmla="*/ 36 h 42"/>
              </a:gdLst>
              <a:ahLst/>
              <a:cxnLst>
                <a:cxn ang="0">
                  <a:pos x="T0" y="T1"/>
                </a:cxn>
                <a:cxn ang="0">
                  <a:pos x="T2" y="T3"/>
                </a:cxn>
                <a:cxn ang="0">
                  <a:pos x="T4" y="T5"/>
                </a:cxn>
                <a:cxn ang="0">
                  <a:pos x="T6" y="T7"/>
                </a:cxn>
              </a:cxnLst>
              <a:rect l="0" t="0" r="r" b="b"/>
              <a:pathLst>
                <a:path w="282" h="42">
                  <a:moveTo>
                    <a:pt x="0" y="36"/>
                  </a:moveTo>
                  <a:cubicBezTo>
                    <a:pt x="12" y="39"/>
                    <a:pt x="24" y="42"/>
                    <a:pt x="54" y="36"/>
                  </a:cubicBezTo>
                  <a:cubicBezTo>
                    <a:pt x="84" y="30"/>
                    <a:pt x="142" y="0"/>
                    <a:pt x="180" y="0"/>
                  </a:cubicBezTo>
                  <a:cubicBezTo>
                    <a:pt x="218" y="0"/>
                    <a:pt x="250" y="18"/>
                    <a:pt x="282" y="36"/>
                  </a:cubicBezTo>
                </a:path>
              </a:pathLst>
            </a:cu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86" name="Freeform 42"/>
            <p:cNvSpPr>
              <a:spLocks/>
            </p:cNvSpPr>
            <p:nvPr/>
          </p:nvSpPr>
          <p:spPr bwMode="auto">
            <a:xfrm>
              <a:off x="3024" y="2676"/>
              <a:ext cx="174" cy="150"/>
            </a:xfrm>
            <a:custGeom>
              <a:avLst/>
              <a:gdLst>
                <a:gd name="T0" fmla="*/ 0 w 174"/>
                <a:gd name="T1" fmla="*/ 0 h 150"/>
                <a:gd name="T2" fmla="*/ 24 w 174"/>
                <a:gd name="T3" fmla="*/ 72 h 150"/>
                <a:gd name="T4" fmla="*/ 72 w 174"/>
                <a:gd name="T5" fmla="*/ 114 h 150"/>
                <a:gd name="T6" fmla="*/ 174 w 174"/>
                <a:gd name="T7" fmla="*/ 150 h 150"/>
              </a:gdLst>
              <a:ahLst/>
              <a:cxnLst>
                <a:cxn ang="0">
                  <a:pos x="T0" y="T1"/>
                </a:cxn>
                <a:cxn ang="0">
                  <a:pos x="T2" y="T3"/>
                </a:cxn>
                <a:cxn ang="0">
                  <a:pos x="T4" y="T5"/>
                </a:cxn>
                <a:cxn ang="0">
                  <a:pos x="T6" y="T7"/>
                </a:cxn>
              </a:cxnLst>
              <a:rect l="0" t="0" r="r" b="b"/>
              <a:pathLst>
                <a:path w="174" h="150">
                  <a:moveTo>
                    <a:pt x="0" y="0"/>
                  </a:moveTo>
                  <a:cubicBezTo>
                    <a:pt x="6" y="26"/>
                    <a:pt x="12" y="53"/>
                    <a:pt x="24" y="72"/>
                  </a:cubicBezTo>
                  <a:cubicBezTo>
                    <a:pt x="36" y="91"/>
                    <a:pt x="47" y="101"/>
                    <a:pt x="72" y="114"/>
                  </a:cubicBezTo>
                  <a:cubicBezTo>
                    <a:pt x="97" y="127"/>
                    <a:pt x="156" y="144"/>
                    <a:pt x="174" y="150"/>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87" name="Freeform 43"/>
            <p:cNvSpPr>
              <a:spLocks/>
            </p:cNvSpPr>
            <p:nvPr/>
          </p:nvSpPr>
          <p:spPr bwMode="auto">
            <a:xfrm>
              <a:off x="2976" y="2466"/>
              <a:ext cx="282" cy="202"/>
            </a:xfrm>
            <a:custGeom>
              <a:avLst/>
              <a:gdLst>
                <a:gd name="T0" fmla="*/ 0 w 282"/>
                <a:gd name="T1" fmla="*/ 174 h 202"/>
                <a:gd name="T2" fmla="*/ 84 w 282"/>
                <a:gd name="T3" fmla="*/ 198 h 202"/>
                <a:gd name="T4" fmla="*/ 156 w 282"/>
                <a:gd name="T5" fmla="*/ 180 h 202"/>
                <a:gd name="T6" fmla="*/ 174 w 282"/>
                <a:gd name="T7" fmla="*/ 66 h 202"/>
                <a:gd name="T8" fmla="*/ 282 w 282"/>
                <a:gd name="T9" fmla="*/ 0 h 202"/>
              </a:gdLst>
              <a:ahLst/>
              <a:cxnLst>
                <a:cxn ang="0">
                  <a:pos x="T0" y="T1"/>
                </a:cxn>
                <a:cxn ang="0">
                  <a:pos x="T2" y="T3"/>
                </a:cxn>
                <a:cxn ang="0">
                  <a:pos x="T4" y="T5"/>
                </a:cxn>
                <a:cxn ang="0">
                  <a:pos x="T6" y="T7"/>
                </a:cxn>
                <a:cxn ang="0">
                  <a:pos x="T8" y="T9"/>
                </a:cxn>
              </a:cxnLst>
              <a:rect l="0" t="0" r="r" b="b"/>
              <a:pathLst>
                <a:path w="282" h="202">
                  <a:moveTo>
                    <a:pt x="0" y="174"/>
                  </a:moveTo>
                  <a:cubicBezTo>
                    <a:pt x="28" y="188"/>
                    <a:pt x="58" y="197"/>
                    <a:pt x="84" y="198"/>
                  </a:cubicBezTo>
                  <a:cubicBezTo>
                    <a:pt x="110" y="199"/>
                    <a:pt x="141" y="202"/>
                    <a:pt x="156" y="180"/>
                  </a:cubicBezTo>
                  <a:cubicBezTo>
                    <a:pt x="171" y="158"/>
                    <a:pt x="153" y="96"/>
                    <a:pt x="174" y="66"/>
                  </a:cubicBezTo>
                  <a:cubicBezTo>
                    <a:pt x="195" y="36"/>
                    <a:pt x="260" y="14"/>
                    <a:pt x="282" y="0"/>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88" name="Freeform 44"/>
            <p:cNvSpPr>
              <a:spLocks/>
            </p:cNvSpPr>
            <p:nvPr/>
          </p:nvSpPr>
          <p:spPr bwMode="auto">
            <a:xfrm>
              <a:off x="2292" y="2526"/>
              <a:ext cx="276" cy="71"/>
            </a:xfrm>
            <a:custGeom>
              <a:avLst/>
              <a:gdLst>
                <a:gd name="T0" fmla="*/ 0 w 276"/>
                <a:gd name="T1" fmla="*/ 42 h 71"/>
                <a:gd name="T2" fmla="*/ 84 w 276"/>
                <a:gd name="T3" fmla="*/ 66 h 71"/>
                <a:gd name="T4" fmla="*/ 162 w 276"/>
                <a:gd name="T5" fmla="*/ 12 h 71"/>
                <a:gd name="T6" fmla="*/ 240 w 276"/>
                <a:gd name="T7" fmla="*/ 0 h 71"/>
                <a:gd name="T8" fmla="*/ 276 w 276"/>
                <a:gd name="T9" fmla="*/ 12 h 71"/>
              </a:gdLst>
              <a:ahLst/>
              <a:cxnLst>
                <a:cxn ang="0">
                  <a:pos x="T0" y="T1"/>
                </a:cxn>
                <a:cxn ang="0">
                  <a:pos x="T2" y="T3"/>
                </a:cxn>
                <a:cxn ang="0">
                  <a:pos x="T4" y="T5"/>
                </a:cxn>
                <a:cxn ang="0">
                  <a:pos x="T6" y="T7"/>
                </a:cxn>
                <a:cxn ang="0">
                  <a:pos x="T8" y="T9"/>
                </a:cxn>
              </a:cxnLst>
              <a:rect l="0" t="0" r="r" b="b"/>
              <a:pathLst>
                <a:path w="276" h="71">
                  <a:moveTo>
                    <a:pt x="0" y="42"/>
                  </a:moveTo>
                  <a:cubicBezTo>
                    <a:pt x="28" y="56"/>
                    <a:pt x="57" y="71"/>
                    <a:pt x="84" y="66"/>
                  </a:cubicBezTo>
                  <a:cubicBezTo>
                    <a:pt x="111" y="61"/>
                    <a:pt x="136" y="23"/>
                    <a:pt x="162" y="12"/>
                  </a:cubicBezTo>
                  <a:cubicBezTo>
                    <a:pt x="188" y="1"/>
                    <a:pt x="221" y="0"/>
                    <a:pt x="240" y="0"/>
                  </a:cubicBezTo>
                  <a:cubicBezTo>
                    <a:pt x="259" y="0"/>
                    <a:pt x="267" y="6"/>
                    <a:pt x="276" y="12"/>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89" name="Freeform 45"/>
            <p:cNvSpPr>
              <a:spLocks/>
            </p:cNvSpPr>
            <p:nvPr/>
          </p:nvSpPr>
          <p:spPr bwMode="auto">
            <a:xfrm>
              <a:off x="2196" y="2172"/>
              <a:ext cx="516" cy="93"/>
            </a:xfrm>
            <a:custGeom>
              <a:avLst/>
              <a:gdLst>
                <a:gd name="T0" fmla="*/ 0 w 516"/>
                <a:gd name="T1" fmla="*/ 30 h 93"/>
                <a:gd name="T2" fmla="*/ 96 w 516"/>
                <a:gd name="T3" fmla="*/ 66 h 93"/>
                <a:gd name="T4" fmla="*/ 180 w 516"/>
                <a:gd name="T5" fmla="*/ 78 h 93"/>
                <a:gd name="T6" fmla="*/ 240 w 516"/>
                <a:gd name="T7" fmla="*/ 90 h 93"/>
                <a:gd name="T8" fmla="*/ 384 w 516"/>
                <a:gd name="T9" fmla="*/ 78 h 93"/>
                <a:gd name="T10" fmla="*/ 516 w 516"/>
                <a:gd name="T11" fmla="*/ 0 h 93"/>
              </a:gdLst>
              <a:ahLst/>
              <a:cxnLst>
                <a:cxn ang="0">
                  <a:pos x="T0" y="T1"/>
                </a:cxn>
                <a:cxn ang="0">
                  <a:pos x="T2" y="T3"/>
                </a:cxn>
                <a:cxn ang="0">
                  <a:pos x="T4" y="T5"/>
                </a:cxn>
                <a:cxn ang="0">
                  <a:pos x="T6" y="T7"/>
                </a:cxn>
                <a:cxn ang="0">
                  <a:pos x="T8" y="T9"/>
                </a:cxn>
                <a:cxn ang="0">
                  <a:pos x="T10" y="T11"/>
                </a:cxn>
              </a:cxnLst>
              <a:rect l="0" t="0" r="r" b="b"/>
              <a:pathLst>
                <a:path w="516" h="93">
                  <a:moveTo>
                    <a:pt x="0" y="30"/>
                  </a:moveTo>
                  <a:cubicBezTo>
                    <a:pt x="33" y="44"/>
                    <a:pt x="66" y="58"/>
                    <a:pt x="96" y="66"/>
                  </a:cubicBezTo>
                  <a:cubicBezTo>
                    <a:pt x="126" y="74"/>
                    <a:pt x="156" y="74"/>
                    <a:pt x="180" y="78"/>
                  </a:cubicBezTo>
                  <a:cubicBezTo>
                    <a:pt x="204" y="82"/>
                    <a:pt x="206" y="90"/>
                    <a:pt x="240" y="90"/>
                  </a:cubicBezTo>
                  <a:cubicBezTo>
                    <a:pt x="274" y="90"/>
                    <a:pt x="338" y="93"/>
                    <a:pt x="384" y="78"/>
                  </a:cubicBezTo>
                  <a:cubicBezTo>
                    <a:pt x="430" y="63"/>
                    <a:pt x="489" y="16"/>
                    <a:pt x="516" y="0"/>
                  </a:cubicBezTo>
                </a:path>
              </a:pathLst>
            </a:custGeom>
            <a:noFill/>
            <a:ln w="381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90" name="Freeform 46"/>
            <p:cNvSpPr>
              <a:spLocks/>
            </p:cNvSpPr>
            <p:nvPr/>
          </p:nvSpPr>
          <p:spPr bwMode="auto">
            <a:xfrm>
              <a:off x="2544" y="2262"/>
              <a:ext cx="174" cy="150"/>
            </a:xfrm>
            <a:custGeom>
              <a:avLst/>
              <a:gdLst>
                <a:gd name="T0" fmla="*/ 0 w 174"/>
                <a:gd name="T1" fmla="*/ 0 h 150"/>
                <a:gd name="T2" fmla="*/ 24 w 174"/>
                <a:gd name="T3" fmla="*/ 72 h 150"/>
                <a:gd name="T4" fmla="*/ 72 w 174"/>
                <a:gd name="T5" fmla="*/ 114 h 150"/>
                <a:gd name="T6" fmla="*/ 174 w 174"/>
                <a:gd name="T7" fmla="*/ 150 h 150"/>
              </a:gdLst>
              <a:ahLst/>
              <a:cxnLst>
                <a:cxn ang="0">
                  <a:pos x="T0" y="T1"/>
                </a:cxn>
                <a:cxn ang="0">
                  <a:pos x="T2" y="T3"/>
                </a:cxn>
                <a:cxn ang="0">
                  <a:pos x="T4" y="T5"/>
                </a:cxn>
                <a:cxn ang="0">
                  <a:pos x="T6" y="T7"/>
                </a:cxn>
              </a:cxnLst>
              <a:rect l="0" t="0" r="r" b="b"/>
              <a:pathLst>
                <a:path w="174" h="150">
                  <a:moveTo>
                    <a:pt x="0" y="0"/>
                  </a:moveTo>
                  <a:cubicBezTo>
                    <a:pt x="6" y="26"/>
                    <a:pt x="12" y="53"/>
                    <a:pt x="24" y="72"/>
                  </a:cubicBezTo>
                  <a:cubicBezTo>
                    <a:pt x="36" y="91"/>
                    <a:pt x="47" y="101"/>
                    <a:pt x="72" y="114"/>
                  </a:cubicBezTo>
                  <a:cubicBezTo>
                    <a:pt x="97" y="127"/>
                    <a:pt x="156" y="144"/>
                    <a:pt x="174" y="150"/>
                  </a:cubicBezTo>
                </a:path>
              </a:pathLst>
            </a:custGeom>
            <a:noFill/>
            <a:ln w="28575">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91" name="Freeform 47"/>
            <p:cNvSpPr>
              <a:spLocks/>
            </p:cNvSpPr>
            <p:nvPr/>
          </p:nvSpPr>
          <p:spPr bwMode="auto">
            <a:xfrm>
              <a:off x="2718" y="2142"/>
              <a:ext cx="276" cy="71"/>
            </a:xfrm>
            <a:custGeom>
              <a:avLst/>
              <a:gdLst>
                <a:gd name="T0" fmla="*/ 0 w 276"/>
                <a:gd name="T1" fmla="*/ 42 h 71"/>
                <a:gd name="T2" fmla="*/ 84 w 276"/>
                <a:gd name="T3" fmla="*/ 66 h 71"/>
                <a:gd name="T4" fmla="*/ 162 w 276"/>
                <a:gd name="T5" fmla="*/ 12 h 71"/>
                <a:gd name="T6" fmla="*/ 240 w 276"/>
                <a:gd name="T7" fmla="*/ 0 h 71"/>
                <a:gd name="T8" fmla="*/ 276 w 276"/>
                <a:gd name="T9" fmla="*/ 12 h 71"/>
              </a:gdLst>
              <a:ahLst/>
              <a:cxnLst>
                <a:cxn ang="0">
                  <a:pos x="T0" y="T1"/>
                </a:cxn>
                <a:cxn ang="0">
                  <a:pos x="T2" y="T3"/>
                </a:cxn>
                <a:cxn ang="0">
                  <a:pos x="T4" y="T5"/>
                </a:cxn>
                <a:cxn ang="0">
                  <a:pos x="T6" y="T7"/>
                </a:cxn>
                <a:cxn ang="0">
                  <a:pos x="T8" y="T9"/>
                </a:cxn>
              </a:cxnLst>
              <a:rect l="0" t="0" r="r" b="b"/>
              <a:pathLst>
                <a:path w="276" h="71">
                  <a:moveTo>
                    <a:pt x="0" y="42"/>
                  </a:moveTo>
                  <a:cubicBezTo>
                    <a:pt x="28" y="56"/>
                    <a:pt x="57" y="71"/>
                    <a:pt x="84" y="66"/>
                  </a:cubicBezTo>
                  <a:cubicBezTo>
                    <a:pt x="111" y="61"/>
                    <a:pt x="136" y="23"/>
                    <a:pt x="162" y="12"/>
                  </a:cubicBezTo>
                  <a:cubicBezTo>
                    <a:pt x="188" y="1"/>
                    <a:pt x="221" y="0"/>
                    <a:pt x="240" y="0"/>
                  </a:cubicBezTo>
                  <a:cubicBezTo>
                    <a:pt x="259" y="0"/>
                    <a:pt x="267" y="6"/>
                    <a:pt x="276" y="12"/>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92" name="Freeform 48"/>
            <p:cNvSpPr>
              <a:spLocks/>
            </p:cNvSpPr>
            <p:nvPr/>
          </p:nvSpPr>
          <p:spPr bwMode="auto">
            <a:xfrm>
              <a:off x="2884" y="2253"/>
              <a:ext cx="116" cy="171"/>
            </a:xfrm>
            <a:custGeom>
              <a:avLst/>
              <a:gdLst>
                <a:gd name="T0" fmla="*/ 8 w 116"/>
                <a:gd name="T1" fmla="*/ 123 h 123"/>
                <a:gd name="T2" fmla="*/ 8 w 116"/>
                <a:gd name="T3" fmla="*/ 63 h 123"/>
                <a:gd name="T4" fmla="*/ 56 w 116"/>
                <a:gd name="T5" fmla="*/ 9 h 123"/>
                <a:gd name="T6" fmla="*/ 116 w 116"/>
                <a:gd name="T7" fmla="*/ 9 h 123"/>
              </a:gdLst>
              <a:ahLst/>
              <a:cxnLst>
                <a:cxn ang="0">
                  <a:pos x="T0" y="T1"/>
                </a:cxn>
                <a:cxn ang="0">
                  <a:pos x="T2" y="T3"/>
                </a:cxn>
                <a:cxn ang="0">
                  <a:pos x="T4" y="T5"/>
                </a:cxn>
                <a:cxn ang="0">
                  <a:pos x="T6" y="T7"/>
                </a:cxn>
              </a:cxnLst>
              <a:rect l="0" t="0" r="r" b="b"/>
              <a:pathLst>
                <a:path w="116" h="123">
                  <a:moveTo>
                    <a:pt x="8" y="123"/>
                  </a:moveTo>
                  <a:cubicBezTo>
                    <a:pt x="4" y="102"/>
                    <a:pt x="0" y="82"/>
                    <a:pt x="8" y="63"/>
                  </a:cubicBezTo>
                  <a:cubicBezTo>
                    <a:pt x="16" y="44"/>
                    <a:pt x="38" y="18"/>
                    <a:pt x="56" y="9"/>
                  </a:cubicBezTo>
                  <a:cubicBezTo>
                    <a:pt x="74" y="0"/>
                    <a:pt x="95" y="4"/>
                    <a:pt x="116" y="9"/>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93" name="Freeform 49"/>
            <p:cNvSpPr>
              <a:spLocks/>
            </p:cNvSpPr>
            <p:nvPr/>
          </p:nvSpPr>
          <p:spPr bwMode="auto">
            <a:xfrm>
              <a:off x="2880" y="2430"/>
              <a:ext cx="114" cy="57"/>
            </a:xfrm>
            <a:custGeom>
              <a:avLst/>
              <a:gdLst>
                <a:gd name="T0" fmla="*/ 0 w 114"/>
                <a:gd name="T1" fmla="*/ 0 h 57"/>
                <a:gd name="T2" fmla="*/ 42 w 114"/>
                <a:gd name="T3" fmla="*/ 48 h 57"/>
                <a:gd name="T4" fmla="*/ 114 w 114"/>
                <a:gd name="T5" fmla="*/ 54 h 57"/>
              </a:gdLst>
              <a:ahLst/>
              <a:cxnLst>
                <a:cxn ang="0">
                  <a:pos x="T0" y="T1"/>
                </a:cxn>
                <a:cxn ang="0">
                  <a:pos x="T2" y="T3"/>
                </a:cxn>
                <a:cxn ang="0">
                  <a:pos x="T4" y="T5"/>
                </a:cxn>
              </a:cxnLst>
              <a:rect l="0" t="0" r="r" b="b"/>
              <a:pathLst>
                <a:path w="114" h="57">
                  <a:moveTo>
                    <a:pt x="0" y="0"/>
                  </a:moveTo>
                  <a:cubicBezTo>
                    <a:pt x="11" y="19"/>
                    <a:pt x="23" y="39"/>
                    <a:pt x="42" y="48"/>
                  </a:cubicBezTo>
                  <a:cubicBezTo>
                    <a:pt x="61" y="57"/>
                    <a:pt x="101" y="53"/>
                    <a:pt x="114" y="54"/>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94" name="Freeform 50"/>
            <p:cNvSpPr>
              <a:spLocks/>
            </p:cNvSpPr>
            <p:nvPr/>
          </p:nvSpPr>
          <p:spPr bwMode="auto">
            <a:xfrm>
              <a:off x="2358" y="2328"/>
              <a:ext cx="210" cy="136"/>
            </a:xfrm>
            <a:custGeom>
              <a:avLst/>
              <a:gdLst>
                <a:gd name="T0" fmla="*/ 0 w 282"/>
                <a:gd name="T1" fmla="*/ 174 h 202"/>
                <a:gd name="T2" fmla="*/ 84 w 282"/>
                <a:gd name="T3" fmla="*/ 198 h 202"/>
                <a:gd name="T4" fmla="*/ 156 w 282"/>
                <a:gd name="T5" fmla="*/ 180 h 202"/>
                <a:gd name="T6" fmla="*/ 174 w 282"/>
                <a:gd name="T7" fmla="*/ 66 h 202"/>
                <a:gd name="T8" fmla="*/ 282 w 282"/>
                <a:gd name="T9" fmla="*/ 0 h 202"/>
              </a:gdLst>
              <a:ahLst/>
              <a:cxnLst>
                <a:cxn ang="0">
                  <a:pos x="T0" y="T1"/>
                </a:cxn>
                <a:cxn ang="0">
                  <a:pos x="T2" y="T3"/>
                </a:cxn>
                <a:cxn ang="0">
                  <a:pos x="T4" y="T5"/>
                </a:cxn>
                <a:cxn ang="0">
                  <a:pos x="T6" y="T7"/>
                </a:cxn>
                <a:cxn ang="0">
                  <a:pos x="T8" y="T9"/>
                </a:cxn>
              </a:cxnLst>
              <a:rect l="0" t="0" r="r" b="b"/>
              <a:pathLst>
                <a:path w="282" h="202">
                  <a:moveTo>
                    <a:pt x="0" y="174"/>
                  </a:moveTo>
                  <a:cubicBezTo>
                    <a:pt x="28" y="188"/>
                    <a:pt x="58" y="197"/>
                    <a:pt x="84" y="198"/>
                  </a:cubicBezTo>
                  <a:cubicBezTo>
                    <a:pt x="110" y="199"/>
                    <a:pt x="141" y="202"/>
                    <a:pt x="156" y="180"/>
                  </a:cubicBezTo>
                  <a:cubicBezTo>
                    <a:pt x="171" y="158"/>
                    <a:pt x="153" y="96"/>
                    <a:pt x="174" y="66"/>
                  </a:cubicBezTo>
                  <a:cubicBezTo>
                    <a:pt x="195" y="36"/>
                    <a:pt x="260" y="14"/>
                    <a:pt x="282" y="0"/>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sp>
        <p:nvSpPr>
          <p:cNvPr id="287795" name="Freeform 51"/>
          <p:cNvSpPr>
            <a:spLocks/>
          </p:cNvSpPr>
          <p:nvPr/>
        </p:nvSpPr>
        <p:spPr bwMode="auto">
          <a:xfrm>
            <a:off x="2111375" y="3794125"/>
            <a:ext cx="361950" cy="571500"/>
          </a:xfrm>
          <a:custGeom>
            <a:avLst/>
            <a:gdLst>
              <a:gd name="T0" fmla="*/ 0 w 462"/>
              <a:gd name="T1" fmla="*/ 0 h 84"/>
              <a:gd name="T2" fmla="*/ 96 w 462"/>
              <a:gd name="T3" fmla="*/ 36 h 84"/>
              <a:gd name="T4" fmla="*/ 180 w 462"/>
              <a:gd name="T5" fmla="*/ 48 h 84"/>
              <a:gd name="T6" fmla="*/ 264 w 462"/>
              <a:gd name="T7" fmla="*/ 42 h 84"/>
              <a:gd name="T8" fmla="*/ 390 w 462"/>
              <a:gd name="T9" fmla="*/ 48 h 84"/>
              <a:gd name="T10" fmla="*/ 462 w 462"/>
              <a:gd name="T11" fmla="*/ 84 h 84"/>
            </a:gdLst>
            <a:ahLst/>
            <a:cxnLst>
              <a:cxn ang="0">
                <a:pos x="T0" y="T1"/>
              </a:cxn>
              <a:cxn ang="0">
                <a:pos x="T2" y="T3"/>
              </a:cxn>
              <a:cxn ang="0">
                <a:pos x="T4" y="T5"/>
              </a:cxn>
              <a:cxn ang="0">
                <a:pos x="T6" y="T7"/>
              </a:cxn>
              <a:cxn ang="0">
                <a:pos x="T8" y="T9"/>
              </a:cxn>
              <a:cxn ang="0">
                <a:pos x="T10" y="T11"/>
              </a:cxn>
            </a:cxnLst>
            <a:rect l="0" t="0" r="r" b="b"/>
            <a:pathLst>
              <a:path w="462" h="84">
                <a:moveTo>
                  <a:pt x="0" y="0"/>
                </a:moveTo>
                <a:cubicBezTo>
                  <a:pt x="33" y="14"/>
                  <a:pt x="66" y="28"/>
                  <a:pt x="96" y="36"/>
                </a:cubicBezTo>
                <a:cubicBezTo>
                  <a:pt x="126" y="44"/>
                  <a:pt x="152" y="47"/>
                  <a:pt x="180" y="48"/>
                </a:cubicBezTo>
                <a:cubicBezTo>
                  <a:pt x="208" y="49"/>
                  <a:pt x="229" y="42"/>
                  <a:pt x="264" y="42"/>
                </a:cubicBezTo>
                <a:cubicBezTo>
                  <a:pt x="299" y="42"/>
                  <a:pt x="357" y="41"/>
                  <a:pt x="390" y="48"/>
                </a:cubicBezTo>
                <a:cubicBezTo>
                  <a:pt x="423" y="55"/>
                  <a:pt x="450" y="78"/>
                  <a:pt x="462" y="84"/>
                </a:cubicBezTo>
              </a:path>
            </a:pathLst>
          </a:custGeom>
          <a:noFill/>
          <a:ln w="381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96" name="Freeform 52"/>
          <p:cNvSpPr>
            <a:spLocks/>
          </p:cNvSpPr>
          <p:nvPr/>
        </p:nvSpPr>
        <p:spPr bwMode="auto">
          <a:xfrm>
            <a:off x="2047875" y="4356100"/>
            <a:ext cx="415925" cy="323850"/>
          </a:xfrm>
          <a:custGeom>
            <a:avLst/>
            <a:gdLst>
              <a:gd name="T0" fmla="*/ 262 w 262"/>
              <a:gd name="T1" fmla="*/ 0 h 204"/>
              <a:gd name="T2" fmla="*/ 178 w 262"/>
              <a:gd name="T3" fmla="*/ 54 h 204"/>
              <a:gd name="T4" fmla="*/ 106 w 262"/>
              <a:gd name="T5" fmla="*/ 36 h 204"/>
              <a:gd name="T6" fmla="*/ 16 w 262"/>
              <a:gd name="T7" fmla="*/ 126 h 204"/>
              <a:gd name="T8" fmla="*/ 10 w 262"/>
              <a:gd name="T9" fmla="*/ 204 h 204"/>
            </a:gdLst>
            <a:ahLst/>
            <a:cxnLst>
              <a:cxn ang="0">
                <a:pos x="T0" y="T1"/>
              </a:cxn>
              <a:cxn ang="0">
                <a:pos x="T2" y="T3"/>
              </a:cxn>
              <a:cxn ang="0">
                <a:pos x="T4" y="T5"/>
              </a:cxn>
              <a:cxn ang="0">
                <a:pos x="T6" y="T7"/>
              </a:cxn>
              <a:cxn ang="0">
                <a:pos x="T8" y="T9"/>
              </a:cxn>
            </a:cxnLst>
            <a:rect l="0" t="0" r="r" b="b"/>
            <a:pathLst>
              <a:path w="262" h="204">
                <a:moveTo>
                  <a:pt x="262" y="0"/>
                </a:moveTo>
                <a:cubicBezTo>
                  <a:pt x="233" y="24"/>
                  <a:pt x="204" y="48"/>
                  <a:pt x="178" y="54"/>
                </a:cubicBezTo>
                <a:cubicBezTo>
                  <a:pt x="152" y="60"/>
                  <a:pt x="133" y="24"/>
                  <a:pt x="106" y="36"/>
                </a:cubicBezTo>
                <a:cubicBezTo>
                  <a:pt x="79" y="48"/>
                  <a:pt x="32" y="98"/>
                  <a:pt x="16" y="126"/>
                </a:cubicBezTo>
                <a:cubicBezTo>
                  <a:pt x="0" y="154"/>
                  <a:pt x="5" y="179"/>
                  <a:pt x="10" y="204"/>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97" name="Freeform 53"/>
          <p:cNvSpPr>
            <a:spLocks/>
          </p:cNvSpPr>
          <p:nvPr/>
        </p:nvSpPr>
        <p:spPr bwMode="auto">
          <a:xfrm>
            <a:off x="2397125" y="4365625"/>
            <a:ext cx="138113" cy="295275"/>
          </a:xfrm>
          <a:custGeom>
            <a:avLst/>
            <a:gdLst>
              <a:gd name="T0" fmla="*/ 48 w 87"/>
              <a:gd name="T1" fmla="*/ 0 h 186"/>
              <a:gd name="T2" fmla="*/ 84 w 87"/>
              <a:gd name="T3" fmla="*/ 54 h 186"/>
              <a:gd name="T4" fmla="*/ 66 w 87"/>
              <a:gd name="T5" fmla="*/ 138 h 186"/>
              <a:gd name="T6" fmla="*/ 0 w 87"/>
              <a:gd name="T7" fmla="*/ 186 h 186"/>
            </a:gdLst>
            <a:ahLst/>
            <a:cxnLst>
              <a:cxn ang="0">
                <a:pos x="T0" y="T1"/>
              </a:cxn>
              <a:cxn ang="0">
                <a:pos x="T2" y="T3"/>
              </a:cxn>
              <a:cxn ang="0">
                <a:pos x="T4" y="T5"/>
              </a:cxn>
              <a:cxn ang="0">
                <a:pos x="T6" y="T7"/>
              </a:cxn>
            </a:cxnLst>
            <a:rect l="0" t="0" r="r" b="b"/>
            <a:pathLst>
              <a:path w="87" h="186">
                <a:moveTo>
                  <a:pt x="48" y="0"/>
                </a:moveTo>
                <a:cubicBezTo>
                  <a:pt x="64" y="15"/>
                  <a:pt x="81" y="31"/>
                  <a:pt x="84" y="54"/>
                </a:cubicBezTo>
                <a:cubicBezTo>
                  <a:pt x="87" y="77"/>
                  <a:pt x="80" y="116"/>
                  <a:pt x="66" y="138"/>
                </a:cubicBezTo>
                <a:cubicBezTo>
                  <a:pt x="52" y="160"/>
                  <a:pt x="11" y="178"/>
                  <a:pt x="0" y="186"/>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798" name="Oval 54"/>
          <p:cNvSpPr>
            <a:spLocks noChangeArrowheads="1"/>
          </p:cNvSpPr>
          <p:nvPr/>
        </p:nvSpPr>
        <p:spPr bwMode="auto">
          <a:xfrm>
            <a:off x="762000" y="3879850"/>
            <a:ext cx="1597025" cy="145256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7799" name="Freeform 55"/>
          <p:cNvSpPr>
            <a:spLocks/>
          </p:cNvSpPr>
          <p:nvPr/>
        </p:nvSpPr>
        <p:spPr bwMode="auto">
          <a:xfrm>
            <a:off x="739775" y="4035425"/>
            <a:ext cx="1524000" cy="812800"/>
          </a:xfrm>
          <a:custGeom>
            <a:avLst/>
            <a:gdLst>
              <a:gd name="T0" fmla="*/ 732 w 960"/>
              <a:gd name="T1" fmla="*/ 55 h 512"/>
              <a:gd name="T2" fmla="*/ 576 w 960"/>
              <a:gd name="T3" fmla="*/ 155 h 512"/>
              <a:gd name="T4" fmla="*/ 403 w 960"/>
              <a:gd name="T5" fmla="*/ 256 h 512"/>
              <a:gd name="T6" fmla="*/ 201 w 960"/>
              <a:gd name="T7" fmla="*/ 320 h 512"/>
              <a:gd name="T8" fmla="*/ 83 w 960"/>
              <a:gd name="T9" fmla="*/ 338 h 512"/>
              <a:gd name="T10" fmla="*/ 9 w 960"/>
              <a:gd name="T11" fmla="*/ 338 h 512"/>
              <a:gd name="T12" fmla="*/ 0 w 960"/>
              <a:gd name="T13" fmla="*/ 512 h 512"/>
              <a:gd name="T14" fmla="*/ 147 w 960"/>
              <a:gd name="T15" fmla="*/ 493 h 512"/>
              <a:gd name="T16" fmla="*/ 375 w 960"/>
              <a:gd name="T17" fmla="*/ 439 h 512"/>
              <a:gd name="T18" fmla="*/ 549 w 960"/>
              <a:gd name="T19" fmla="*/ 365 h 512"/>
              <a:gd name="T20" fmla="*/ 686 w 960"/>
              <a:gd name="T21" fmla="*/ 265 h 512"/>
              <a:gd name="T22" fmla="*/ 832 w 960"/>
              <a:gd name="T23" fmla="*/ 164 h 512"/>
              <a:gd name="T24" fmla="*/ 960 w 960"/>
              <a:gd name="T25" fmla="*/ 91 h 512"/>
              <a:gd name="T26" fmla="*/ 896 w 960"/>
              <a:gd name="T27" fmla="*/ 36 h 512"/>
              <a:gd name="T28" fmla="*/ 851 w 960"/>
              <a:gd name="T29" fmla="*/ 0 h 512"/>
              <a:gd name="T30" fmla="*/ 732 w 960"/>
              <a:gd name="T31" fmla="*/ 5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0" h="512">
                <a:moveTo>
                  <a:pt x="732" y="55"/>
                </a:moveTo>
                <a:lnTo>
                  <a:pt x="576" y="155"/>
                </a:lnTo>
                <a:lnTo>
                  <a:pt x="403" y="256"/>
                </a:lnTo>
                <a:lnTo>
                  <a:pt x="201" y="320"/>
                </a:lnTo>
                <a:lnTo>
                  <a:pt x="83" y="338"/>
                </a:lnTo>
                <a:lnTo>
                  <a:pt x="9" y="338"/>
                </a:lnTo>
                <a:lnTo>
                  <a:pt x="0" y="512"/>
                </a:lnTo>
                <a:lnTo>
                  <a:pt x="147" y="493"/>
                </a:lnTo>
                <a:lnTo>
                  <a:pt x="375" y="439"/>
                </a:lnTo>
                <a:lnTo>
                  <a:pt x="549" y="365"/>
                </a:lnTo>
                <a:lnTo>
                  <a:pt x="686" y="265"/>
                </a:lnTo>
                <a:lnTo>
                  <a:pt x="832" y="164"/>
                </a:lnTo>
                <a:lnTo>
                  <a:pt x="960" y="91"/>
                </a:lnTo>
                <a:lnTo>
                  <a:pt x="896" y="36"/>
                </a:lnTo>
                <a:lnTo>
                  <a:pt x="851" y="0"/>
                </a:lnTo>
                <a:lnTo>
                  <a:pt x="732" y="55"/>
                </a:lnTo>
                <a:close/>
              </a:path>
            </a:pathLst>
          </a:custGeom>
          <a:solidFill>
            <a:schemeClr val="accent1"/>
          </a:solidFill>
          <a:ln w="9525">
            <a:solidFill>
              <a:srgbClr val="8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800" name="Freeform 56"/>
          <p:cNvSpPr>
            <a:spLocks/>
          </p:cNvSpPr>
          <p:nvPr/>
        </p:nvSpPr>
        <p:spPr bwMode="auto">
          <a:xfrm>
            <a:off x="812800" y="4441825"/>
            <a:ext cx="754063" cy="217488"/>
          </a:xfrm>
          <a:custGeom>
            <a:avLst/>
            <a:gdLst>
              <a:gd name="T0" fmla="*/ 0 w 475"/>
              <a:gd name="T1" fmla="*/ 137 h 137"/>
              <a:gd name="T2" fmla="*/ 274 w 475"/>
              <a:gd name="T3" fmla="*/ 91 h 137"/>
              <a:gd name="T4" fmla="*/ 475 w 475"/>
              <a:gd name="T5" fmla="*/ 0 h 137"/>
            </a:gdLst>
            <a:ahLst/>
            <a:cxnLst>
              <a:cxn ang="0">
                <a:pos x="T0" y="T1"/>
              </a:cxn>
              <a:cxn ang="0">
                <a:pos x="T2" y="T3"/>
              </a:cxn>
              <a:cxn ang="0">
                <a:pos x="T4" y="T5"/>
              </a:cxn>
            </a:cxnLst>
            <a:rect l="0" t="0" r="r" b="b"/>
            <a:pathLst>
              <a:path w="475" h="137">
                <a:moveTo>
                  <a:pt x="0" y="137"/>
                </a:moveTo>
                <a:cubicBezTo>
                  <a:pt x="46" y="129"/>
                  <a:pt x="195" y="114"/>
                  <a:pt x="274" y="91"/>
                </a:cubicBezTo>
                <a:cubicBezTo>
                  <a:pt x="353" y="68"/>
                  <a:pt x="433" y="19"/>
                  <a:pt x="475" y="0"/>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801" name="Freeform 57"/>
          <p:cNvSpPr>
            <a:spLocks/>
          </p:cNvSpPr>
          <p:nvPr/>
        </p:nvSpPr>
        <p:spPr bwMode="auto">
          <a:xfrm>
            <a:off x="798513" y="4106863"/>
            <a:ext cx="1349375" cy="609600"/>
          </a:xfrm>
          <a:custGeom>
            <a:avLst/>
            <a:gdLst>
              <a:gd name="T0" fmla="*/ 0 w 850"/>
              <a:gd name="T1" fmla="*/ 384 h 384"/>
              <a:gd name="T2" fmla="*/ 384 w 850"/>
              <a:gd name="T3" fmla="*/ 311 h 384"/>
              <a:gd name="T4" fmla="*/ 612 w 850"/>
              <a:gd name="T5" fmla="*/ 165 h 384"/>
              <a:gd name="T6" fmla="*/ 850 w 850"/>
              <a:gd name="T7" fmla="*/ 0 h 384"/>
            </a:gdLst>
            <a:ahLst/>
            <a:cxnLst>
              <a:cxn ang="0">
                <a:pos x="T0" y="T1"/>
              </a:cxn>
              <a:cxn ang="0">
                <a:pos x="T2" y="T3"/>
              </a:cxn>
              <a:cxn ang="0">
                <a:pos x="T4" y="T5"/>
              </a:cxn>
              <a:cxn ang="0">
                <a:pos x="T6" y="T7"/>
              </a:cxn>
            </a:cxnLst>
            <a:rect l="0" t="0" r="r" b="b"/>
            <a:pathLst>
              <a:path w="850" h="384">
                <a:moveTo>
                  <a:pt x="0" y="384"/>
                </a:moveTo>
                <a:cubicBezTo>
                  <a:pt x="64" y="372"/>
                  <a:pt x="282" y="347"/>
                  <a:pt x="384" y="311"/>
                </a:cubicBezTo>
                <a:cubicBezTo>
                  <a:pt x="486" y="275"/>
                  <a:pt x="534" y="217"/>
                  <a:pt x="612" y="165"/>
                </a:cubicBezTo>
                <a:cubicBezTo>
                  <a:pt x="690" y="113"/>
                  <a:pt x="801" y="35"/>
                  <a:pt x="850" y="0"/>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802" name="Freeform 58"/>
          <p:cNvSpPr>
            <a:spLocks/>
          </p:cNvSpPr>
          <p:nvPr/>
        </p:nvSpPr>
        <p:spPr bwMode="auto">
          <a:xfrm>
            <a:off x="1549400" y="4078288"/>
            <a:ext cx="584200" cy="366712"/>
          </a:xfrm>
          <a:custGeom>
            <a:avLst/>
            <a:gdLst>
              <a:gd name="T0" fmla="*/ 0 w 368"/>
              <a:gd name="T1" fmla="*/ 231 h 231"/>
              <a:gd name="T2" fmla="*/ 213 w 368"/>
              <a:gd name="T3" fmla="*/ 82 h 231"/>
              <a:gd name="T4" fmla="*/ 368 w 368"/>
              <a:gd name="T5" fmla="*/ 0 h 231"/>
            </a:gdLst>
            <a:ahLst/>
            <a:cxnLst>
              <a:cxn ang="0">
                <a:pos x="T0" y="T1"/>
              </a:cxn>
              <a:cxn ang="0">
                <a:pos x="T2" y="T3"/>
              </a:cxn>
              <a:cxn ang="0">
                <a:pos x="T4" y="T5"/>
              </a:cxn>
            </a:cxnLst>
            <a:rect l="0" t="0" r="r" b="b"/>
            <a:pathLst>
              <a:path w="368" h="231">
                <a:moveTo>
                  <a:pt x="0" y="231"/>
                </a:moveTo>
                <a:cubicBezTo>
                  <a:pt x="36" y="206"/>
                  <a:pt x="152" y="121"/>
                  <a:pt x="213" y="82"/>
                </a:cubicBezTo>
                <a:cubicBezTo>
                  <a:pt x="274" y="43"/>
                  <a:pt x="336" y="17"/>
                  <a:pt x="368" y="0"/>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803" name="Freeform 59"/>
          <p:cNvSpPr>
            <a:spLocks/>
          </p:cNvSpPr>
          <p:nvPr/>
        </p:nvSpPr>
        <p:spPr bwMode="auto">
          <a:xfrm>
            <a:off x="1712913" y="4151313"/>
            <a:ext cx="493712" cy="319087"/>
          </a:xfrm>
          <a:custGeom>
            <a:avLst/>
            <a:gdLst>
              <a:gd name="T0" fmla="*/ 0 w 311"/>
              <a:gd name="T1" fmla="*/ 201 h 201"/>
              <a:gd name="T2" fmla="*/ 228 w 311"/>
              <a:gd name="T3" fmla="*/ 36 h 201"/>
              <a:gd name="T4" fmla="*/ 311 w 311"/>
              <a:gd name="T5" fmla="*/ 0 h 201"/>
            </a:gdLst>
            <a:ahLst/>
            <a:cxnLst>
              <a:cxn ang="0">
                <a:pos x="T0" y="T1"/>
              </a:cxn>
              <a:cxn ang="0">
                <a:pos x="T2" y="T3"/>
              </a:cxn>
              <a:cxn ang="0">
                <a:pos x="T4" y="T5"/>
              </a:cxn>
            </a:cxnLst>
            <a:rect l="0" t="0" r="r" b="b"/>
            <a:pathLst>
              <a:path w="311" h="201">
                <a:moveTo>
                  <a:pt x="0" y="201"/>
                </a:moveTo>
                <a:cubicBezTo>
                  <a:pt x="36" y="174"/>
                  <a:pt x="176" y="69"/>
                  <a:pt x="228" y="36"/>
                </a:cubicBezTo>
                <a:cubicBezTo>
                  <a:pt x="280" y="3"/>
                  <a:pt x="289" y="6"/>
                  <a:pt x="311" y="0"/>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804" name="Freeform 60"/>
          <p:cNvSpPr>
            <a:spLocks/>
          </p:cNvSpPr>
          <p:nvPr/>
        </p:nvSpPr>
        <p:spPr bwMode="auto">
          <a:xfrm>
            <a:off x="754063" y="4470400"/>
            <a:ext cx="958850" cy="304800"/>
          </a:xfrm>
          <a:custGeom>
            <a:avLst/>
            <a:gdLst>
              <a:gd name="T0" fmla="*/ 604 w 604"/>
              <a:gd name="T1" fmla="*/ 0 h 192"/>
              <a:gd name="T2" fmla="*/ 531 w 604"/>
              <a:gd name="T3" fmla="*/ 55 h 192"/>
              <a:gd name="T4" fmla="*/ 467 w 604"/>
              <a:gd name="T5" fmla="*/ 91 h 192"/>
              <a:gd name="T6" fmla="*/ 394 w 604"/>
              <a:gd name="T7" fmla="*/ 119 h 192"/>
              <a:gd name="T8" fmla="*/ 275 w 604"/>
              <a:gd name="T9" fmla="*/ 155 h 192"/>
              <a:gd name="T10" fmla="*/ 101 w 604"/>
              <a:gd name="T11" fmla="*/ 183 h 192"/>
              <a:gd name="T12" fmla="*/ 0 w 604"/>
              <a:gd name="T13" fmla="*/ 192 h 192"/>
            </a:gdLst>
            <a:ahLst/>
            <a:cxnLst>
              <a:cxn ang="0">
                <a:pos x="T0" y="T1"/>
              </a:cxn>
              <a:cxn ang="0">
                <a:pos x="T2" y="T3"/>
              </a:cxn>
              <a:cxn ang="0">
                <a:pos x="T4" y="T5"/>
              </a:cxn>
              <a:cxn ang="0">
                <a:pos x="T6" y="T7"/>
              </a:cxn>
              <a:cxn ang="0">
                <a:pos x="T8" y="T9"/>
              </a:cxn>
              <a:cxn ang="0">
                <a:pos x="T10" y="T11"/>
              </a:cxn>
              <a:cxn ang="0">
                <a:pos x="T12" y="T13"/>
              </a:cxn>
            </a:cxnLst>
            <a:rect l="0" t="0" r="r" b="b"/>
            <a:pathLst>
              <a:path w="604" h="192">
                <a:moveTo>
                  <a:pt x="604" y="0"/>
                </a:moveTo>
                <a:cubicBezTo>
                  <a:pt x="579" y="20"/>
                  <a:pt x="554" y="40"/>
                  <a:pt x="531" y="55"/>
                </a:cubicBezTo>
                <a:cubicBezTo>
                  <a:pt x="508" y="70"/>
                  <a:pt x="490" y="80"/>
                  <a:pt x="467" y="91"/>
                </a:cubicBezTo>
                <a:cubicBezTo>
                  <a:pt x="444" y="102"/>
                  <a:pt x="426" y="108"/>
                  <a:pt x="394" y="119"/>
                </a:cubicBezTo>
                <a:cubicBezTo>
                  <a:pt x="362" y="130"/>
                  <a:pt x="324" y="144"/>
                  <a:pt x="275" y="155"/>
                </a:cubicBezTo>
                <a:cubicBezTo>
                  <a:pt x="226" y="166"/>
                  <a:pt x="147" y="177"/>
                  <a:pt x="101" y="183"/>
                </a:cubicBezTo>
                <a:cubicBezTo>
                  <a:pt x="55" y="189"/>
                  <a:pt x="27" y="190"/>
                  <a:pt x="0" y="192"/>
                </a:cubicBezTo>
              </a:path>
            </a:pathLst>
          </a:custGeom>
          <a:noFill/>
          <a:ln w="1905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805" name="Line 61"/>
          <p:cNvSpPr>
            <a:spLocks noChangeShapeType="1"/>
          </p:cNvSpPr>
          <p:nvPr/>
        </p:nvSpPr>
        <p:spPr bwMode="auto">
          <a:xfrm flipH="1">
            <a:off x="638175" y="4557713"/>
            <a:ext cx="682625" cy="12049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7806" name="Text Box 62"/>
          <p:cNvSpPr txBox="1">
            <a:spLocks noChangeArrowheads="1"/>
          </p:cNvSpPr>
          <p:nvPr/>
        </p:nvSpPr>
        <p:spPr bwMode="auto">
          <a:xfrm>
            <a:off x="285750" y="5673725"/>
            <a:ext cx="18764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solidFill>
                  <a:schemeClr val="accent2"/>
                </a:solidFill>
                <a:latin typeface="Times New Roman" pitchFamily="18" charset="0"/>
              </a:rPr>
              <a:t>axony</a:t>
            </a:r>
          </a:p>
          <a:p>
            <a:r>
              <a:rPr lang="cs-CZ" sz="2000">
                <a:solidFill>
                  <a:schemeClr val="accent2"/>
                </a:solidFill>
                <a:latin typeface="Times New Roman" pitchFamily="18" charset="0"/>
              </a:rPr>
              <a:t>orientované</a:t>
            </a:r>
          </a:p>
          <a:p>
            <a:r>
              <a:rPr lang="cs-CZ" sz="2000">
                <a:solidFill>
                  <a:schemeClr val="accent2"/>
                </a:solidFill>
                <a:latin typeface="Times New Roman" pitchFamily="18" charset="0"/>
              </a:rPr>
              <a:t>buňky v nervech</a:t>
            </a:r>
          </a:p>
        </p:txBody>
      </p:sp>
      <p:sp>
        <p:nvSpPr>
          <p:cNvPr id="287807" name="Text Box 63"/>
          <p:cNvSpPr txBox="1">
            <a:spLocks noChangeArrowheads="1"/>
          </p:cNvSpPr>
          <p:nvPr/>
        </p:nvSpPr>
        <p:spPr bwMode="auto">
          <a:xfrm>
            <a:off x="4117975" y="2263775"/>
            <a:ext cx="45704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a:buFontTx/>
              <a:buAutoNum type="arabicPeriod"/>
            </a:pPr>
            <a:r>
              <a:rPr lang="cs-CZ" sz="2000">
                <a:latin typeface="Times New Roman" pitchFamily="18" charset="0"/>
              </a:rPr>
              <a:t>tloušťka nervů </a:t>
            </a:r>
            <a:r>
              <a:rPr lang="cs-CZ" sz="2000" i="1">
                <a:latin typeface="Times New Roman" pitchFamily="18" charset="0"/>
              </a:rPr>
              <a:t>d</a:t>
            </a:r>
            <a:r>
              <a:rPr lang="cs-CZ" sz="2000">
                <a:latin typeface="Times New Roman" pitchFamily="18" charset="0"/>
              </a:rPr>
              <a:t> je různá</a:t>
            </a:r>
          </a:p>
          <a:p>
            <a:pPr>
              <a:buFontTx/>
              <a:buAutoNum type="arabicPeriod"/>
            </a:pPr>
            <a:r>
              <a:rPr lang="cs-CZ" sz="2000">
                <a:latin typeface="Times New Roman" pitchFamily="18" charset="0"/>
              </a:rPr>
              <a:t>rozdíl </a:t>
            </a:r>
            <a:r>
              <a:rPr lang="cs-CZ" sz="2000" i="1">
                <a:latin typeface="Times New Roman" pitchFamily="18" charset="0"/>
              </a:rPr>
              <a:t>(n</a:t>
            </a:r>
            <a:r>
              <a:rPr lang="cs-CZ" sz="1900" i="1" baseline="-25000">
                <a:latin typeface="Times New Roman" pitchFamily="18" charset="0"/>
              </a:rPr>
              <a:t>e</a:t>
            </a:r>
            <a:r>
              <a:rPr lang="cs-CZ" sz="2000" i="1">
                <a:latin typeface="Times New Roman" pitchFamily="18" charset="0"/>
              </a:rPr>
              <a:t> – n</a:t>
            </a:r>
            <a:r>
              <a:rPr lang="cs-CZ" sz="1900" i="1" baseline="-25000">
                <a:latin typeface="Times New Roman" pitchFamily="18" charset="0"/>
              </a:rPr>
              <a:t>o</a:t>
            </a:r>
            <a:r>
              <a:rPr lang="cs-CZ" sz="2000" i="1">
                <a:latin typeface="Times New Roman" pitchFamily="18" charset="0"/>
              </a:rPr>
              <a:t>) </a:t>
            </a:r>
            <a:r>
              <a:rPr lang="cs-CZ" sz="2000">
                <a:latin typeface="Times New Roman" pitchFamily="18" charset="0"/>
              </a:rPr>
              <a:t>je konstantní</a:t>
            </a:r>
          </a:p>
          <a:p>
            <a:pPr>
              <a:buFontTx/>
              <a:buAutoNum type="arabicPeriod"/>
            </a:pPr>
            <a:r>
              <a:rPr lang="cs-CZ" sz="2000">
                <a:latin typeface="Symbol" pitchFamily="18" charset="2"/>
              </a:rPr>
              <a:t>l</a:t>
            </a:r>
            <a:r>
              <a:rPr lang="cs-CZ" sz="2000">
                <a:latin typeface="Times New Roman" pitchFamily="18" charset="0"/>
              </a:rPr>
              <a:t> je konstantní</a:t>
            </a:r>
          </a:p>
          <a:p>
            <a:r>
              <a:rPr lang="cs-CZ" sz="2000">
                <a:latin typeface="Times New Roman" pitchFamily="18" charset="0"/>
              </a:rPr>
              <a:t>4.	úhel </a:t>
            </a:r>
            <a:r>
              <a:rPr lang="cs-CZ" sz="2000">
                <a:latin typeface="Symbol" pitchFamily="18" charset="2"/>
              </a:rPr>
              <a:t>j</a:t>
            </a:r>
            <a:r>
              <a:rPr lang="cs-CZ" sz="2000">
                <a:latin typeface="Times New Roman" pitchFamily="18" charset="0"/>
              </a:rPr>
              <a:t> je úměrný tloušťce  </a:t>
            </a:r>
            <a:r>
              <a:rPr lang="cs-CZ" sz="2000" i="1">
                <a:latin typeface="Times New Roman" pitchFamily="18" charset="0"/>
              </a:rPr>
              <a:t>d </a:t>
            </a:r>
            <a:endParaRPr lang="cs-CZ" sz="2000">
              <a:latin typeface="Times New Roman" pitchFamily="18" charset="0"/>
            </a:endParaRPr>
          </a:p>
          <a:p>
            <a:pPr>
              <a:buFontTx/>
              <a:buAutoNum type="arabicPeriod" startAt="5"/>
            </a:pPr>
            <a:r>
              <a:rPr lang="cs-CZ" sz="2000">
                <a:latin typeface="Times New Roman" pitchFamily="18" charset="0"/>
              </a:rPr>
              <a:t>optická osa dvojlomu má v každé části</a:t>
            </a:r>
          </a:p>
          <a:p>
            <a:r>
              <a:rPr lang="cs-CZ" sz="2000">
                <a:latin typeface="Times New Roman" pitchFamily="18" charset="0"/>
              </a:rPr>
              <a:t>	 nervového vlákna jiný směr </a:t>
            </a:r>
          </a:p>
        </p:txBody>
      </p:sp>
      <p:sp>
        <p:nvSpPr>
          <p:cNvPr id="287808" name="Text Box 64"/>
          <p:cNvSpPr txBox="1">
            <a:spLocks noChangeArrowheads="1"/>
          </p:cNvSpPr>
          <p:nvPr/>
        </p:nvSpPr>
        <p:spPr bwMode="auto">
          <a:xfrm>
            <a:off x="3494088" y="4904333"/>
            <a:ext cx="5340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dirty="0">
                <a:solidFill>
                  <a:schemeClr val="accent2"/>
                </a:solidFill>
                <a:latin typeface="Times New Roman" pitchFamily="18" charset="0"/>
              </a:rPr>
              <a:t>Intenzita obrazu při rovnoběžných směrech A </a:t>
            </a:r>
            <a:r>
              <a:rPr lang="cs-CZ" sz="2000" dirty="0" err="1">
                <a:solidFill>
                  <a:schemeClr val="accent2"/>
                </a:solidFill>
                <a:latin typeface="Times New Roman" pitchFamily="18" charset="0"/>
              </a:rPr>
              <a:t>a</a:t>
            </a:r>
            <a:r>
              <a:rPr lang="cs-CZ" sz="2000" dirty="0">
                <a:solidFill>
                  <a:schemeClr val="accent2"/>
                </a:solidFill>
                <a:latin typeface="Times New Roman" pitchFamily="18" charset="0"/>
              </a:rPr>
              <a:t> P:</a:t>
            </a:r>
            <a:r>
              <a:rPr lang="cs-CZ" sz="2000" dirty="0">
                <a:latin typeface="Times New Roman" pitchFamily="18" charset="0"/>
              </a:rPr>
              <a:t> </a:t>
            </a:r>
            <a:endParaRPr lang="cs-CZ" sz="2000" dirty="0">
              <a:solidFill>
                <a:schemeClr val="accent2"/>
              </a:solidFill>
              <a:latin typeface="Times New Roman" pitchFamily="18" charset="0"/>
            </a:endParaRPr>
          </a:p>
        </p:txBody>
      </p:sp>
      <p:sp>
        <p:nvSpPr>
          <p:cNvPr id="287809" name="Text Box 65"/>
          <p:cNvSpPr txBox="1">
            <a:spLocks noChangeArrowheads="1"/>
          </p:cNvSpPr>
          <p:nvPr/>
        </p:nvSpPr>
        <p:spPr bwMode="auto">
          <a:xfrm>
            <a:off x="3508375" y="5358085"/>
            <a:ext cx="55308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dirty="0">
                <a:latin typeface="Times New Roman" pitchFamily="18" charset="0"/>
              </a:rPr>
              <a:t>Interferenčním kontrastem se zobrazí nejkontrastněji</a:t>
            </a:r>
          </a:p>
          <a:p>
            <a:r>
              <a:rPr lang="cs-CZ" sz="2000" dirty="0">
                <a:latin typeface="Times New Roman" pitchFamily="18" charset="0"/>
              </a:rPr>
              <a:t>jen ty části nervového vlákna, jejichž úhel </a:t>
            </a:r>
            <a:r>
              <a:rPr lang="cs-CZ" sz="2000" dirty="0">
                <a:latin typeface="Symbol" pitchFamily="18" charset="2"/>
              </a:rPr>
              <a:t>b</a:t>
            </a:r>
            <a:r>
              <a:rPr lang="cs-CZ" sz="2000" dirty="0">
                <a:latin typeface="Times New Roman" pitchFamily="18" charset="0"/>
              </a:rPr>
              <a:t> = 45</a:t>
            </a:r>
            <a:r>
              <a:rPr lang="cs-CZ" sz="1900" baseline="30000" dirty="0">
                <a:latin typeface="Times New Roman" pitchFamily="18" charset="0"/>
              </a:rPr>
              <a:t>o</a:t>
            </a:r>
            <a:r>
              <a:rPr lang="cs-CZ" sz="2000" dirty="0">
                <a:latin typeface="Times New Roman" pitchFamily="18" charset="0"/>
              </a:rPr>
              <a:t>.</a:t>
            </a:r>
          </a:p>
          <a:p>
            <a:r>
              <a:rPr lang="cs-CZ" sz="2000" dirty="0">
                <a:latin typeface="Times New Roman" pitchFamily="18" charset="0"/>
              </a:rPr>
              <a:t>Se zmenšujícím úhlem </a:t>
            </a:r>
            <a:r>
              <a:rPr lang="cs-CZ" sz="2000" dirty="0">
                <a:latin typeface="Symbol" pitchFamily="18" charset="2"/>
              </a:rPr>
              <a:t>b</a:t>
            </a:r>
            <a:r>
              <a:rPr lang="cs-CZ" sz="2000" dirty="0">
                <a:latin typeface="Times New Roman" pitchFamily="18" charset="0"/>
              </a:rPr>
              <a:t> bude kontrast klesat.</a:t>
            </a:r>
          </a:p>
          <a:p>
            <a:r>
              <a:rPr lang="cs-CZ" sz="2000" dirty="0">
                <a:latin typeface="Times New Roman" pitchFamily="18" charset="0"/>
              </a:rPr>
              <a:t>Pro </a:t>
            </a:r>
            <a:r>
              <a:rPr lang="cs-CZ" sz="2000" dirty="0">
                <a:latin typeface="Symbol" pitchFamily="18" charset="2"/>
              </a:rPr>
              <a:t>b</a:t>
            </a:r>
            <a:r>
              <a:rPr lang="cs-CZ" sz="2000" dirty="0">
                <a:latin typeface="Times New Roman" pitchFamily="18" charset="0"/>
              </a:rPr>
              <a:t> = 0 se kontrast neobjeví.</a:t>
            </a:r>
          </a:p>
        </p:txBody>
      </p:sp>
      <p:graphicFrame>
        <p:nvGraphicFramePr>
          <p:cNvPr id="2" name="Objekt 1"/>
          <p:cNvGraphicFramePr>
            <a:graphicFrameLocks noChangeAspect="1"/>
          </p:cNvGraphicFramePr>
          <p:nvPr>
            <p:extLst>
              <p:ext uri="{D42A27DB-BD31-4B8C-83A1-F6EECF244321}">
                <p14:modId xmlns:p14="http://schemas.microsoft.com/office/powerpoint/2010/main" val="3731684604"/>
              </p:ext>
            </p:extLst>
          </p:nvPr>
        </p:nvGraphicFramePr>
        <p:xfrm>
          <a:off x="5220072" y="4151313"/>
          <a:ext cx="2720975" cy="771525"/>
        </p:xfrm>
        <a:graphic>
          <a:graphicData uri="http://schemas.openxmlformats.org/presentationml/2006/ole">
            <mc:AlternateContent xmlns:mc="http://schemas.openxmlformats.org/markup-compatibility/2006">
              <mc:Choice xmlns:v="urn:schemas-microsoft-com:vml" Requires="v">
                <p:oleObj spid="_x0000_s18497" name="Rovnice" r:id="rId5" imgW="1066337" imgH="393529" progId="Equation.3">
                  <p:embed/>
                </p:oleObj>
              </mc:Choice>
              <mc:Fallback>
                <p:oleObj name="Rovnice" r:id="rId5" imgW="1066337" imgH="393529" progId="Equation.3">
                  <p:embed/>
                  <p:pic>
                    <p:nvPicPr>
                      <p:cNvPr id="0" name="Objek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072" y="4151313"/>
                        <a:ext cx="2720975" cy="7715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345919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563563" y="334963"/>
            <a:ext cx="8134350" cy="1143000"/>
          </a:xfrm>
          <a:noFill/>
          <a:ln/>
          <a:extLst>
            <a:ext uri="{909E8E84-426E-40DD-AFC4-6F175D3DCCD1}">
              <a14:hiddenFill xmlns:a14="http://schemas.microsoft.com/office/drawing/2010/main">
                <a:solidFill>
                  <a:srgbClr val="FBF6C3"/>
                </a:solidFill>
              </a14:hiddenFill>
            </a:ext>
            <a:ext uri="{91240B29-F687-4F45-9708-019B960494DF}">
              <a14:hiddenLine xmlns:a14="http://schemas.microsoft.com/office/drawing/2010/main" w="9525">
                <a:solidFill>
                  <a:srgbClr val="FF0000"/>
                </a:solidFill>
                <a:miter lim="800000"/>
                <a:headEnd/>
                <a:tailEnd/>
              </a14:hiddenLine>
            </a:ext>
          </a:extLst>
        </p:spPr>
        <p:txBody>
          <a:bodyPr/>
          <a:lstStyle/>
          <a:p>
            <a:r>
              <a:rPr lang="cs-CZ">
                <a:solidFill>
                  <a:schemeClr val="tx1"/>
                </a:solidFill>
              </a:rPr>
              <a:t>Měření tloušťky nervového</a:t>
            </a:r>
            <a:r>
              <a:rPr lang="cs-CZ">
                <a:solidFill>
                  <a:schemeClr val="accent2"/>
                </a:solidFill>
              </a:rPr>
              <a:t> </a:t>
            </a:r>
            <a:r>
              <a:rPr lang="cs-CZ">
                <a:solidFill>
                  <a:schemeClr val="tx1"/>
                </a:solidFill>
              </a:rPr>
              <a:t>vlákna</a:t>
            </a:r>
          </a:p>
        </p:txBody>
      </p:sp>
      <p:sp>
        <p:nvSpPr>
          <p:cNvPr id="289798" name="Line 6"/>
          <p:cNvSpPr>
            <a:spLocks noChangeShapeType="1"/>
          </p:cNvSpPr>
          <p:nvPr/>
        </p:nvSpPr>
        <p:spPr bwMode="auto">
          <a:xfrm>
            <a:off x="348746" y="3965681"/>
            <a:ext cx="4051300"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grpSp>
        <p:nvGrpSpPr>
          <p:cNvPr id="2" name="Skupina 1"/>
          <p:cNvGrpSpPr/>
          <p:nvPr/>
        </p:nvGrpSpPr>
        <p:grpSpPr>
          <a:xfrm>
            <a:off x="456406" y="1313979"/>
            <a:ext cx="8221663" cy="3203575"/>
            <a:chOff x="612775" y="3179763"/>
            <a:chExt cx="8221663" cy="3203575"/>
          </a:xfrm>
        </p:grpSpPr>
        <p:sp>
          <p:nvSpPr>
            <p:cNvPr id="289796" name="Text Box 4"/>
            <p:cNvSpPr txBox="1">
              <a:spLocks noChangeArrowheads="1"/>
            </p:cNvSpPr>
            <p:nvPr/>
          </p:nvSpPr>
          <p:spPr bwMode="auto">
            <a:xfrm>
              <a:off x="4886325" y="4106863"/>
              <a:ext cx="3862388"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2000">
                  <a:latin typeface="Times New Roman" pitchFamily="18" charset="0"/>
                </a:rPr>
                <a:t>Když označíme úhel mezi optickou osou a analyzátorem A jako </a:t>
              </a:r>
              <a:r>
                <a:rPr lang="cs-CZ" sz="2000">
                  <a:latin typeface="Symbol" pitchFamily="18" charset="2"/>
                </a:rPr>
                <a:t>b</a:t>
              </a:r>
              <a:r>
                <a:rPr lang="cs-CZ" sz="2000">
                  <a:latin typeface="Times New Roman" pitchFamily="18" charset="0"/>
                </a:rPr>
                <a:t>, pak</a:t>
              </a:r>
            </a:p>
          </p:txBody>
        </p:sp>
        <p:sp>
          <p:nvSpPr>
            <p:cNvPr id="289797" name="Line 5"/>
            <p:cNvSpPr>
              <a:spLocks noChangeShapeType="1"/>
            </p:cNvSpPr>
            <p:nvPr/>
          </p:nvSpPr>
          <p:spPr bwMode="auto">
            <a:xfrm>
              <a:off x="1162050" y="3562350"/>
              <a:ext cx="0" cy="2820988"/>
            </a:xfrm>
            <a:prstGeom prst="line">
              <a:avLst/>
            </a:prstGeom>
            <a:noFill/>
            <a:ln w="9525">
              <a:solidFill>
                <a:schemeClr val="tx1"/>
              </a:solidFill>
              <a:prstDash val="dash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799" name="Line 7"/>
            <p:cNvSpPr>
              <a:spLocks noChangeShapeType="1"/>
            </p:cNvSpPr>
            <p:nvPr/>
          </p:nvSpPr>
          <p:spPr bwMode="auto">
            <a:xfrm flipV="1">
              <a:off x="641350" y="3825875"/>
              <a:ext cx="4019550" cy="2320925"/>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00" name="Line 8"/>
            <p:cNvSpPr>
              <a:spLocks noChangeShapeType="1"/>
            </p:cNvSpPr>
            <p:nvPr/>
          </p:nvSpPr>
          <p:spPr bwMode="auto">
            <a:xfrm flipV="1">
              <a:off x="1162050" y="4240213"/>
              <a:ext cx="2784475" cy="16081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01" name="Line 9"/>
            <p:cNvSpPr>
              <a:spLocks noChangeShapeType="1"/>
            </p:cNvSpPr>
            <p:nvPr/>
          </p:nvSpPr>
          <p:spPr bwMode="auto">
            <a:xfrm flipH="1">
              <a:off x="1162050" y="4240213"/>
              <a:ext cx="2759075"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02" name="Line 10"/>
            <p:cNvSpPr>
              <a:spLocks noChangeShapeType="1"/>
            </p:cNvSpPr>
            <p:nvPr/>
          </p:nvSpPr>
          <p:spPr bwMode="auto">
            <a:xfrm>
              <a:off x="3921125" y="4256088"/>
              <a:ext cx="0" cy="1592262"/>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03" name="Line 11"/>
            <p:cNvSpPr>
              <a:spLocks noChangeShapeType="1"/>
            </p:cNvSpPr>
            <p:nvPr/>
          </p:nvSpPr>
          <p:spPr bwMode="auto">
            <a:xfrm flipV="1">
              <a:off x="1162050" y="4240213"/>
              <a:ext cx="0" cy="1608137"/>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04" name="Line 12"/>
            <p:cNvSpPr>
              <a:spLocks noChangeShapeType="1"/>
            </p:cNvSpPr>
            <p:nvPr/>
          </p:nvSpPr>
          <p:spPr bwMode="auto">
            <a:xfrm>
              <a:off x="1162050" y="5848350"/>
              <a:ext cx="2759075" cy="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05" name="Line 13"/>
            <p:cNvSpPr>
              <a:spLocks noChangeShapeType="1"/>
            </p:cNvSpPr>
            <p:nvPr/>
          </p:nvSpPr>
          <p:spPr bwMode="auto">
            <a:xfrm>
              <a:off x="1162050" y="4256088"/>
              <a:ext cx="661988" cy="1146175"/>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06" name="Line 14"/>
            <p:cNvSpPr>
              <a:spLocks noChangeShapeType="1"/>
            </p:cNvSpPr>
            <p:nvPr/>
          </p:nvSpPr>
          <p:spPr bwMode="auto">
            <a:xfrm flipH="1" flipV="1">
              <a:off x="3227388" y="4648200"/>
              <a:ext cx="693737" cy="120015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07" name="Line 15"/>
            <p:cNvSpPr>
              <a:spLocks noChangeShapeType="1"/>
            </p:cNvSpPr>
            <p:nvPr/>
          </p:nvSpPr>
          <p:spPr bwMode="auto">
            <a:xfrm flipV="1">
              <a:off x="1162050" y="4665663"/>
              <a:ext cx="2049463" cy="1182687"/>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08" name="Line 16"/>
            <p:cNvSpPr>
              <a:spLocks noChangeShapeType="1"/>
            </p:cNvSpPr>
            <p:nvPr/>
          </p:nvSpPr>
          <p:spPr bwMode="auto">
            <a:xfrm flipV="1">
              <a:off x="1162050" y="5456238"/>
              <a:ext cx="677863" cy="392112"/>
            </a:xfrm>
            <a:prstGeom prst="line">
              <a:avLst/>
            </a:prstGeom>
            <a:noFill/>
            <a:ln w="57150">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09" name="Text Box 17"/>
            <p:cNvSpPr txBox="1">
              <a:spLocks noChangeArrowheads="1"/>
            </p:cNvSpPr>
            <p:nvPr/>
          </p:nvSpPr>
          <p:spPr bwMode="auto">
            <a:xfrm>
              <a:off x="1557338" y="3179763"/>
              <a:ext cx="199548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Times New Roman" pitchFamily="18" charset="0"/>
                </a:rPr>
                <a:t>optická osa</a:t>
              </a:r>
            </a:p>
            <a:p>
              <a:r>
                <a:rPr lang="cs-CZ" sz="2000">
                  <a:latin typeface="Times New Roman" pitchFamily="18" charset="0"/>
                </a:rPr>
                <a:t>nervového vlákna</a:t>
              </a:r>
            </a:p>
          </p:txBody>
        </p:sp>
        <p:sp>
          <p:nvSpPr>
            <p:cNvPr id="289810" name="Line 18"/>
            <p:cNvSpPr>
              <a:spLocks noChangeShapeType="1"/>
            </p:cNvSpPr>
            <p:nvPr/>
          </p:nvSpPr>
          <p:spPr bwMode="auto">
            <a:xfrm flipV="1">
              <a:off x="1209675" y="3562350"/>
              <a:ext cx="377825" cy="2682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11" name="Freeform 19"/>
            <p:cNvSpPr>
              <a:spLocks/>
            </p:cNvSpPr>
            <p:nvPr/>
          </p:nvSpPr>
          <p:spPr bwMode="auto">
            <a:xfrm>
              <a:off x="1162050" y="4029075"/>
              <a:ext cx="1528763" cy="935038"/>
            </a:xfrm>
            <a:custGeom>
              <a:avLst/>
              <a:gdLst>
                <a:gd name="T0" fmla="*/ 0 w 963"/>
                <a:gd name="T1" fmla="*/ 4 h 589"/>
                <a:gd name="T2" fmla="*/ 228 w 963"/>
                <a:gd name="T3" fmla="*/ 14 h 589"/>
                <a:gd name="T4" fmla="*/ 476 w 963"/>
                <a:gd name="T5" fmla="*/ 91 h 589"/>
                <a:gd name="T6" fmla="*/ 655 w 963"/>
                <a:gd name="T7" fmla="*/ 202 h 589"/>
                <a:gd name="T8" fmla="*/ 725 w 963"/>
                <a:gd name="T9" fmla="*/ 272 h 589"/>
                <a:gd name="T10" fmla="*/ 804 w 963"/>
                <a:gd name="T11" fmla="*/ 361 h 589"/>
                <a:gd name="T12" fmla="*/ 913 w 963"/>
                <a:gd name="T13" fmla="*/ 502 h 589"/>
                <a:gd name="T14" fmla="*/ 963 w 963"/>
                <a:gd name="T15" fmla="*/ 589 h 5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63" h="589">
                  <a:moveTo>
                    <a:pt x="0" y="4"/>
                  </a:moveTo>
                  <a:cubicBezTo>
                    <a:pt x="74" y="2"/>
                    <a:pt x="149" y="0"/>
                    <a:pt x="228" y="14"/>
                  </a:cubicBezTo>
                  <a:cubicBezTo>
                    <a:pt x="307" y="28"/>
                    <a:pt x="405" y="60"/>
                    <a:pt x="476" y="91"/>
                  </a:cubicBezTo>
                  <a:cubicBezTo>
                    <a:pt x="547" y="122"/>
                    <a:pt x="614" y="172"/>
                    <a:pt x="655" y="202"/>
                  </a:cubicBezTo>
                  <a:cubicBezTo>
                    <a:pt x="696" y="232"/>
                    <a:pt x="700" y="246"/>
                    <a:pt x="725" y="272"/>
                  </a:cubicBezTo>
                  <a:cubicBezTo>
                    <a:pt x="750" y="298"/>
                    <a:pt x="773" y="323"/>
                    <a:pt x="804" y="361"/>
                  </a:cubicBezTo>
                  <a:cubicBezTo>
                    <a:pt x="835" y="399"/>
                    <a:pt x="887" y="464"/>
                    <a:pt x="913" y="502"/>
                  </a:cubicBezTo>
                  <a:cubicBezTo>
                    <a:pt x="939" y="540"/>
                    <a:pt x="955" y="575"/>
                    <a:pt x="963" y="589"/>
                  </a:cubicBezTo>
                </a:path>
              </a:pathLst>
            </a:custGeom>
            <a:noFill/>
            <a:ln w="12700">
              <a:solidFill>
                <a:schemeClr val="tx1"/>
              </a:solidFill>
              <a:round/>
              <a:headEnd type="arrow"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12" name="Text Box 20"/>
            <p:cNvSpPr txBox="1">
              <a:spLocks noChangeArrowheads="1"/>
            </p:cNvSpPr>
            <p:nvPr/>
          </p:nvSpPr>
          <p:spPr bwMode="auto">
            <a:xfrm>
              <a:off x="1763713" y="4478338"/>
              <a:ext cx="3238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solidFill>
                    <a:schemeClr val="hlink"/>
                  </a:solidFill>
                  <a:latin typeface="Symbol" pitchFamily="18" charset="2"/>
                </a:rPr>
                <a:t>b</a:t>
              </a:r>
            </a:p>
          </p:txBody>
        </p:sp>
        <p:sp>
          <p:nvSpPr>
            <p:cNvPr id="289813" name="Text Box 21"/>
            <p:cNvSpPr txBox="1">
              <a:spLocks noChangeArrowheads="1"/>
            </p:cNvSpPr>
            <p:nvPr/>
          </p:nvSpPr>
          <p:spPr bwMode="auto">
            <a:xfrm>
              <a:off x="5522913" y="3360738"/>
              <a:ext cx="27479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Times New Roman" pitchFamily="18" charset="0"/>
                </a:rPr>
                <a:t>směry propustnosti P a A</a:t>
              </a:r>
            </a:p>
          </p:txBody>
        </p:sp>
        <p:sp>
          <p:nvSpPr>
            <p:cNvPr id="289814" name="Line 22"/>
            <p:cNvSpPr>
              <a:spLocks noChangeShapeType="1"/>
            </p:cNvSpPr>
            <p:nvPr/>
          </p:nvSpPr>
          <p:spPr bwMode="auto">
            <a:xfrm flipV="1">
              <a:off x="4486275" y="3616325"/>
              <a:ext cx="1169988"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9815" name="Text Box 23"/>
            <p:cNvSpPr txBox="1">
              <a:spLocks noChangeArrowheads="1"/>
            </p:cNvSpPr>
            <p:nvPr/>
          </p:nvSpPr>
          <p:spPr bwMode="auto">
            <a:xfrm>
              <a:off x="3497263" y="3886200"/>
              <a:ext cx="3540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b="1">
                  <a:latin typeface="Times New Roman" pitchFamily="18" charset="0"/>
                </a:rPr>
                <a:t>E</a:t>
              </a:r>
            </a:p>
          </p:txBody>
        </p:sp>
        <p:sp>
          <p:nvSpPr>
            <p:cNvPr id="289816" name="Text Box 24"/>
            <p:cNvSpPr txBox="1">
              <a:spLocks noChangeArrowheads="1"/>
            </p:cNvSpPr>
            <p:nvPr/>
          </p:nvSpPr>
          <p:spPr bwMode="auto">
            <a:xfrm>
              <a:off x="3449638" y="5888038"/>
              <a:ext cx="4270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b="1">
                  <a:latin typeface="Times New Roman" pitchFamily="18" charset="0"/>
                </a:rPr>
                <a:t>E</a:t>
              </a:r>
              <a:r>
                <a:rPr lang="cs-CZ" sz="1900" b="1" baseline="-25000">
                  <a:latin typeface="Times New Roman" pitchFamily="18" charset="0"/>
                </a:rPr>
                <a:t>e</a:t>
              </a:r>
              <a:endParaRPr lang="cs-CZ" sz="2000" b="1">
                <a:latin typeface="Times New Roman" pitchFamily="18" charset="0"/>
              </a:endParaRPr>
            </a:p>
          </p:txBody>
        </p:sp>
        <p:sp>
          <p:nvSpPr>
            <p:cNvPr id="289817" name="Text Box 25"/>
            <p:cNvSpPr txBox="1">
              <a:spLocks noChangeArrowheads="1"/>
            </p:cNvSpPr>
            <p:nvPr/>
          </p:nvSpPr>
          <p:spPr bwMode="auto">
            <a:xfrm>
              <a:off x="612775" y="4406900"/>
              <a:ext cx="436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b="1">
                  <a:latin typeface="Times New Roman" pitchFamily="18" charset="0"/>
                </a:rPr>
                <a:t>E</a:t>
              </a:r>
              <a:r>
                <a:rPr lang="cs-CZ" sz="1900" b="1" baseline="-25000">
                  <a:latin typeface="Times New Roman" pitchFamily="18" charset="0"/>
                </a:rPr>
                <a:t>o</a:t>
              </a:r>
              <a:endParaRPr lang="cs-CZ" sz="2000" b="1">
                <a:latin typeface="Times New Roman" pitchFamily="18" charset="0"/>
              </a:endParaRPr>
            </a:p>
          </p:txBody>
        </p:sp>
        <p:sp>
          <p:nvSpPr>
            <p:cNvPr id="289818" name="Text Box 26"/>
            <p:cNvSpPr txBox="1">
              <a:spLocks noChangeArrowheads="1"/>
            </p:cNvSpPr>
            <p:nvPr/>
          </p:nvSpPr>
          <p:spPr bwMode="auto">
            <a:xfrm>
              <a:off x="2535238" y="4957763"/>
              <a:ext cx="5191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2000" b="1">
                  <a:latin typeface="Times New Roman" pitchFamily="18" charset="0"/>
                </a:rPr>
                <a:t>E</a:t>
              </a:r>
              <a:r>
                <a:rPr lang="cs-CZ" sz="1900" b="1" baseline="-25000">
                  <a:latin typeface="Times New Roman" pitchFamily="18" charset="0"/>
                </a:rPr>
                <a:t>ep</a:t>
              </a:r>
              <a:endParaRPr lang="cs-CZ" sz="2000" b="1">
                <a:latin typeface="Times New Roman" pitchFamily="18" charset="0"/>
              </a:endParaRPr>
            </a:p>
          </p:txBody>
        </p:sp>
        <p:sp>
          <p:nvSpPr>
            <p:cNvPr id="289819" name="Text Box 27"/>
            <p:cNvSpPr txBox="1">
              <a:spLocks noChangeArrowheads="1"/>
            </p:cNvSpPr>
            <p:nvPr/>
          </p:nvSpPr>
          <p:spPr bwMode="auto">
            <a:xfrm>
              <a:off x="1747838" y="5446713"/>
              <a:ext cx="5286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2000" b="1">
                  <a:latin typeface="Times New Roman" pitchFamily="18" charset="0"/>
                </a:rPr>
                <a:t>E</a:t>
              </a:r>
              <a:r>
                <a:rPr lang="cs-CZ" sz="1900" b="1" baseline="-25000">
                  <a:latin typeface="Times New Roman" pitchFamily="18" charset="0"/>
                </a:rPr>
                <a:t>op</a:t>
              </a:r>
              <a:endParaRPr lang="cs-CZ" sz="2000" b="1">
                <a:latin typeface="Times New Roman" pitchFamily="18" charset="0"/>
              </a:endParaRPr>
            </a:p>
          </p:txBody>
        </p:sp>
        <p:graphicFrame>
          <p:nvGraphicFramePr>
            <p:cNvPr id="289820" name="Object 28"/>
            <p:cNvGraphicFramePr>
              <a:graphicFrameLocks noChangeAspect="1"/>
            </p:cNvGraphicFramePr>
            <p:nvPr>
              <p:extLst>
                <p:ext uri="{D42A27DB-BD31-4B8C-83A1-F6EECF244321}">
                  <p14:modId xmlns:p14="http://schemas.microsoft.com/office/powerpoint/2010/main" val="3286358925"/>
                </p:ext>
              </p:extLst>
            </p:nvPr>
          </p:nvGraphicFramePr>
          <p:xfrm>
            <a:off x="4946650" y="4951413"/>
            <a:ext cx="3887788" cy="612775"/>
          </p:xfrm>
          <a:graphic>
            <a:graphicData uri="http://schemas.openxmlformats.org/presentationml/2006/ole">
              <mc:AlternateContent xmlns:mc="http://schemas.openxmlformats.org/markup-compatibility/2006">
                <mc:Choice xmlns:v="urn:schemas-microsoft-com:vml" Requires="v">
                  <p:oleObj spid="_x0000_s19595" name="Rovnice" r:id="rId3" imgW="1422400" imgH="266700" progId="Equation.3">
                    <p:embed/>
                  </p:oleObj>
                </mc:Choice>
                <mc:Fallback>
                  <p:oleObj name="Rovnice" r:id="rId3" imgW="1422400" imgH="266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6650" y="4951413"/>
                          <a:ext cx="3887788" cy="612775"/>
                        </a:xfrm>
                        <a:prstGeom prst="rect">
                          <a:avLst/>
                        </a:prstGeom>
                        <a:solidFill>
                          <a:srgbClr val="EAEAEA"/>
                        </a:solidFill>
                      </p:spPr>
                    </p:pic>
                  </p:oleObj>
                </mc:Fallback>
              </mc:AlternateContent>
            </a:graphicData>
          </a:graphic>
        </p:graphicFrame>
        <p:graphicFrame>
          <p:nvGraphicFramePr>
            <p:cNvPr id="289821" name="Object 29"/>
            <p:cNvGraphicFramePr>
              <a:graphicFrameLocks noChangeAspect="1"/>
            </p:cNvGraphicFramePr>
            <p:nvPr>
              <p:extLst>
                <p:ext uri="{D42A27DB-BD31-4B8C-83A1-F6EECF244321}">
                  <p14:modId xmlns:p14="http://schemas.microsoft.com/office/powerpoint/2010/main" val="2077193229"/>
                </p:ext>
              </p:extLst>
            </p:nvPr>
          </p:nvGraphicFramePr>
          <p:xfrm>
            <a:off x="4954588" y="5721350"/>
            <a:ext cx="3770312" cy="630238"/>
          </p:xfrm>
          <a:graphic>
            <a:graphicData uri="http://schemas.openxmlformats.org/presentationml/2006/ole">
              <mc:AlternateContent xmlns:mc="http://schemas.openxmlformats.org/markup-compatibility/2006">
                <mc:Choice xmlns:v="urn:schemas-microsoft-com:vml" Requires="v">
                  <p:oleObj spid="_x0000_s19596" name="Rovnice" r:id="rId5" imgW="1396394" imgH="266584" progId="Equation.3">
                    <p:embed/>
                  </p:oleObj>
                </mc:Choice>
                <mc:Fallback>
                  <p:oleObj name="Rovnice" r:id="rId5" imgW="1396394" imgH="266584"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4588" y="5721350"/>
                          <a:ext cx="3770312" cy="630238"/>
                        </a:xfrm>
                        <a:prstGeom prst="rect">
                          <a:avLst/>
                        </a:prstGeom>
                        <a:solidFill>
                          <a:srgbClr val="EAEAEA"/>
                        </a:solidFill>
                      </p:spPr>
                    </p:pic>
                  </p:oleObj>
                </mc:Fallback>
              </mc:AlternateContent>
            </a:graphicData>
          </a:graphic>
        </p:graphicFrame>
        <p:graphicFrame>
          <p:nvGraphicFramePr>
            <p:cNvPr id="289822" name="Object 30"/>
            <p:cNvGraphicFramePr>
              <a:graphicFrameLocks noChangeAspect="1"/>
            </p:cNvGraphicFramePr>
            <p:nvPr>
              <p:extLst>
                <p:ext uri="{D42A27DB-BD31-4B8C-83A1-F6EECF244321}">
                  <p14:modId xmlns:p14="http://schemas.microsoft.com/office/powerpoint/2010/main" val="674440262"/>
                </p:ext>
              </p:extLst>
            </p:nvPr>
          </p:nvGraphicFramePr>
          <p:xfrm>
            <a:off x="4241800" y="4092575"/>
            <a:ext cx="114300" cy="215900"/>
          </p:xfrm>
          <a:graphic>
            <a:graphicData uri="http://schemas.openxmlformats.org/presentationml/2006/ole">
              <mc:AlternateContent xmlns:mc="http://schemas.openxmlformats.org/markup-compatibility/2006">
                <mc:Choice xmlns:v="urn:schemas-microsoft-com:vml" Requires="v">
                  <p:oleObj spid="_x0000_s19597" name="Rovnice" r:id="rId7" imgW="114151" imgH="215619" progId="Equation.3">
                    <p:embed/>
                  </p:oleObj>
                </mc:Choice>
                <mc:Fallback>
                  <p:oleObj name="Rovnice" r:id="rId7" imgW="114151"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41800" y="4092575"/>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32" name="Object 3"/>
          <p:cNvGraphicFramePr>
            <a:graphicFrameLocks noChangeAspect="1"/>
          </p:cNvGraphicFramePr>
          <p:nvPr>
            <p:extLst>
              <p:ext uri="{D42A27DB-BD31-4B8C-83A1-F6EECF244321}">
                <p14:modId xmlns:p14="http://schemas.microsoft.com/office/powerpoint/2010/main" val="1296129553"/>
              </p:ext>
            </p:extLst>
          </p:nvPr>
        </p:nvGraphicFramePr>
        <p:xfrm>
          <a:off x="1907381" y="5866640"/>
          <a:ext cx="2720975" cy="771525"/>
        </p:xfrm>
        <a:graphic>
          <a:graphicData uri="http://schemas.openxmlformats.org/presentationml/2006/ole">
            <mc:AlternateContent xmlns:mc="http://schemas.openxmlformats.org/markup-compatibility/2006">
              <mc:Choice xmlns:v="urn:schemas-microsoft-com:vml" Requires="v">
                <p:oleObj spid="_x0000_s19598" name="Rovnice" r:id="rId9" imgW="1066337" imgH="393529" progId="Equation.3">
                  <p:embed/>
                </p:oleObj>
              </mc:Choice>
              <mc:Fallback>
                <p:oleObj name="Rovnice" r:id="rId9" imgW="1066337" imgH="393529"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7381" y="5866640"/>
                        <a:ext cx="2720975" cy="771525"/>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4"/>
          <p:cNvGraphicFramePr>
            <a:graphicFrameLocks noChangeAspect="1"/>
          </p:cNvGraphicFramePr>
          <p:nvPr>
            <p:extLst>
              <p:ext uri="{D42A27DB-BD31-4B8C-83A1-F6EECF244321}">
                <p14:modId xmlns:p14="http://schemas.microsoft.com/office/powerpoint/2010/main" val="482521129"/>
              </p:ext>
            </p:extLst>
          </p:nvPr>
        </p:nvGraphicFramePr>
        <p:xfrm>
          <a:off x="416718" y="5022090"/>
          <a:ext cx="8401050" cy="614363"/>
        </p:xfrm>
        <a:graphic>
          <a:graphicData uri="http://schemas.openxmlformats.org/presentationml/2006/ole">
            <mc:AlternateContent xmlns:mc="http://schemas.openxmlformats.org/markup-compatibility/2006">
              <mc:Choice xmlns:v="urn:schemas-microsoft-com:vml" Requires="v">
                <p:oleObj spid="_x0000_s19599" name="Rovnice" r:id="rId11" imgW="3505200" imgH="241300" progId="Equation.3">
                  <p:embed/>
                </p:oleObj>
              </mc:Choice>
              <mc:Fallback>
                <p:oleObj name="Rovnice" r:id="rId11" imgW="3505200" imgH="2413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16718" y="5022090"/>
                        <a:ext cx="8401050" cy="61436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4" name="Text Box 5"/>
          <p:cNvSpPr txBox="1">
            <a:spLocks noChangeArrowheads="1"/>
          </p:cNvSpPr>
          <p:nvPr/>
        </p:nvSpPr>
        <p:spPr bwMode="auto">
          <a:xfrm>
            <a:off x="456406" y="4525203"/>
            <a:ext cx="63166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solidFill>
                  <a:schemeClr val="accent2"/>
                </a:solidFill>
                <a:latin typeface="Times New Roman" pitchFamily="18" charset="0"/>
              </a:rPr>
              <a:t>Po dosazení do vztahu pro interferenční intenzitu dostaneme</a:t>
            </a:r>
          </a:p>
        </p:txBody>
      </p:sp>
      <p:sp>
        <p:nvSpPr>
          <p:cNvPr id="35" name="Text Box 6"/>
          <p:cNvSpPr txBox="1">
            <a:spLocks noChangeArrowheads="1"/>
          </p:cNvSpPr>
          <p:nvPr/>
        </p:nvSpPr>
        <p:spPr bwMode="auto">
          <a:xfrm>
            <a:off x="464343" y="6034915"/>
            <a:ext cx="14160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solidFill>
                  <a:schemeClr val="accent2"/>
                </a:solidFill>
                <a:latin typeface="Times New Roman" pitchFamily="18" charset="0"/>
              </a:rPr>
              <a:t>kde veličina</a:t>
            </a:r>
          </a:p>
        </p:txBody>
      </p:sp>
      <p:sp>
        <p:nvSpPr>
          <p:cNvPr id="36" name="Text Box 8"/>
          <p:cNvSpPr txBox="1">
            <a:spLocks noChangeArrowheads="1"/>
          </p:cNvSpPr>
          <p:nvPr/>
        </p:nvSpPr>
        <p:spPr bwMode="auto">
          <a:xfrm>
            <a:off x="5388768" y="5974590"/>
            <a:ext cx="1868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400" b="1" dirty="0">
                <a:solidFill>
                  <a:srgbClr val="FF0000"/>
                </a:solidFill>
                <a:latin typeface="Times New Roman" pitchFamily="18" charset="0"/>
              </a:rPr>
              <a:t>Metoda </a:t>
            </a:r>
            <a:r>
              <a:rPr lang="cs-CZ" sz="2400" b="1" dirty="0" err="1">
                <a:solidFill>
                  <a:srgbClr val="FF0000"/>
                </a:solidFill>
                <a:latin typeface="Times New Roman" pitchFamily="18" charset="0"/>
              </a:rPr>
              <a:t>GDx</a:t>
            </a:r>
            <a:endParaRPr lang="cs-CZ" sz="2400" b="1" dirty="0">
              <a:solidFill>
                <a:srgbClr val="FF0000"/>
              </a:solidFill>
              <a:latin typeface="Times New Roman" pitchFamily="18" charset="0"/>
            </a:endParaRPr>
          </a:p>
        </p:txBody>
      </p:sp>
    </p:spTree>
    <p:extLst>
      <p:ext uri="{BB962C8B-B14F-4D97-AF65-F5344CB8AC3E}">
        <p14:creationId xmlns:p14="http://schemas.microsoft.com/office/powerpoint/2010/main" val="5943416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1842" name="Rectangle 2"/>
          <p:cNvSpPr>
            <a:spLocks noChangeArrowheads="1"/>
          </p:cNvSpPr>
          <p:nvPr/>
        </p:nvSpPr>
        <p:spPr bwMode="auto">
          <a:xfrm>
            <a:off x="4427538" y="3222625"/>
            <a:ext cx="4251325" cy="2887663"/>
          </a:xfrm>
          <a:prstGeom prst="rect">
            <a:avLst/>
          </a:prstGeom>
          <a:solidFill>
            <a:srgbClr val="CC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91843" name="Rectangle 3"/>
          <p:cNvSpPr>
            <a:spLocks noGrp="1" noChangeArrowheads="1"/>
          </p:cNvSpPr>
          <p:nvPr>
            <p:ph type="title"/>
          </p:nvPr>
        </p:nvSpPr>
        <p:spPr/>
        <p:txBody>
          <a:bodyPr/>
          <a:lstStyle/>
          <a:p>
            <a:r>
              <a:rPr lang="cs-CZ" smtClean="0"/>
              <a:t>Výpočet tloušťky pro gt = 1</a:t>
            </a:r>
            <a:endParaRPr lang="cs-CZ"/>
          </a:p>
        </p:txBody>
      </p:sp>
      <p:graphicFrame>
        <p:nvGraphicFramePr>
          <p:cNvPr id="291844" name="Object 4"/>
          <p:cNvGraphicFramePr>
            <a:graphicFrameLocks noChangeAspect="1"/>
          </p:cNvGraphicFramePr>
          <p:nvPr/>
        </p:nvGraphicFramePr>
        <p:xfrm>
          <a:off x="1871663" y="1612900"/>
          <a:ext cx="1255712" cy="508000"/>
        </p:xfrm>
        <a:graphic>
          <a:graphicData uri="http://schemas.openxmlformats.org/presentationml/2006/ole">
            <mc:AlternateContent xmlns:mc="http://schemas.openxmlformats.org/markup-compatibility/2006">
              <mc:Choice xmlns:v="urn:schemas-microsoft-com:vml" Requires="v">
                <p:oleObj spid="_x0000_s21611" name="Rovnice" r:id="rId3" imgW="596900" imgH="241300" progId="Equation.3">
                  <p:embed/>
                </p:oleObj>
              </mc:Choice>
              <mc:Fallback>
                <p:oleObj name="Rovnice" r:id="rId3" imgW="596900" imgH="241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1663" y="1612900"/>
                        <a:ext cx="1255712" cy="508000"/>
                      </a:xfrm>
                      <a:prstGeom prst="rect">
                        <a:avLst/>
                      </a:prstGeom>
                      <a:solidFill>
                        <a:srgbClr val="EAEAEA"/>
                      </a:solidFill>
                    </p:spPr>
                  </p:pic>
                </p:oleObj>
              </mc:Fallback>
            </mc:AlternateContent>
          </a:graphicData>
        </a:graphic>
      </p:graphicFrame>
      <p:sp>
        <p:nvSpPr>
          <p:cNvPr id="291845" name="Text Box 5"/>
          <p:cNvSpPr txBox="1">
            <a:spLocks noChangeArrowheads="1"/>
          </p:cNvSpPr>
          <p:nvPr/>
        </p:nvSpPr>
        <p:spPr bwMode="auto">
          <a:xfrm>
            <a:off x="366713" y="1614488"/>
            <a:ext cx="13509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400" b="1">
                <a:latin typeface="Symbol" pitchFamily="18" charset="2"/>
              </a:rPr>
              <a:t>1.   b</a:t>
            </a:r>
            <a:r>
              <a:rPr lang="cs-CZ" sz="2400" b="1">
                <a:latin typeface="Times New Roman" pitchFamily="18" charset="0"/>
              </a:rPr>
              <a:t> = 0</a:t>
            </a:r>
            <a:r>
              <a:rPr lang="cs-CZ" sz="2000">
                <a:latin typeface="Times New Roman" pitchFamily="18" charset="0"/>
              </a:rPr>
              <a:t> </a:t>
            </a:r>
            <a:endParaRPr lang="cs-CZ" sz="2000">
              <a:latin typeface="Symbol" pitchFamily="18" charset="2"/>
            </a:endParaRPr>
          </a:p>
        </p:txBody>
      </p:sp>
      <p:sp>
        <p:nvSpPr>
          <p:cNvPr id="291846" name="Text Box 6"/>
          <p:cNvSpPr txBox="1">
            <a:spLocks noChangeArrowheads="1"/>
          </p:cNvSpPr>
          <p:nvPr/>
        </p:nvSpPr>
        <p:spPr bwMode="auto">
          <a:xfrm>
            <a:off x="365125" y="2244725"/>
            <a:ext cx="15351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400" b="1">
                <a:latin typeface="Times New Roman" pitchFamily="18" charset="0"/>
              </a:rPr>
              <a:t>2.  </a:t>
            </a:r>
            <a:r>
              <a:rPr lang="cs-CZ" sz="2400" b="1">
                <a:latin typeface="Symbol" pitchFamily="18" charset="2"/>
              </a:rPr>
              <a:t>b</a:t>
            </a:r>
            <a:r>
              <a:rPr lang="cs-CZ" sz="2400" b="1">
                <a:latin typeface="Times New Roman" pitchFamily="18" charset="0"/>
              </a:rPr>
              <a:t> = 45</a:t>
            </a:r>
            <a:r>
              <a:rPr lang="cs-CZ" sz="2800" b="1" baseline="30000">
                <a:latin typeface="Times New Roman" pitchFamily="18" charset="0"/>
              </a:rPr>
              <a:t>o</a:t>
            </a:r>
            <a:r>
              <a:rPr lang="cs-CZ" sz="2400" baseline="30000">
                <a:latin typeface="Times New Roman" pitchFamily="18" charset="0"/>
              </a:rPr>
              <a:t> </a:t>
            </a:r>
            <a:endParaRPr lang="cs-CZ" sz="2400">
              <a:latin typeface="Times New Roman" pitchFamily="18" charset="0"/>
            </a:endParaRPr>
          </a:p>
        </p:txBody>
      </p:sp>
      <p:graphicFrame>
        <p:nvGraphicFramePr>
          <p:cNvPr id="291847" name="Object 7"/>
          <p:cNvGraphicFramePr>
            <a:graphicFrameLocks noChangeAspect="1"/>
          </p:cNvGraphicFramePr>
          <p:nvPr/>
        </p:nvGraphicFramePr>
        <p:xfrm>
          <a:off x="1854200" y="2209800"/>
          <a:ext cx="7085013" cy="474663"/>
        </p:xfrm>
        <a:graphic>
          <a:graphicData uri="http://schemas.openxmlformats.org/presentationml/2006/ole">
            <mc:AlternateContent xmlns:mc="http://schemas.openxmlformats.org/markup-compatibility/2006">
              <mc:Choice xmlns:v="urn:schemas-microsoft-com:vml" Requires="v">
                <p:oleObj spid="_x0000_s21612" name="Rovnice" r:id="rId5" imgW="3606800" imgH="241300" progId="Equation.3">
                  <p:embed/>
                </p:oleObj>
              </mc:Choice>
              <mc:Fallback>
                <p:oleObj name="Rovnice" r:id="rId5" imgW="3606800" imgH="241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4200" y="2209800"/>
                        <a:ext cx="7085013" cy="474663"/>
                      </a:xfrm>
                      <a:prstGeom prst="rect">
                        <a:avLst/>
                      </a:prstGeom>
                      <a:solidFill>
                        <a:srgbClr val="EAEAEA"/>
                      </a:solidFill>
                    </p:spPr>
                  </p:pic>
                </p:oleObj>
              </mc:Fallback>
            </mc:AlternateContent>
          </a:graphicData>
        </a:graphic>
      </p:graphicFrame>
      <p:pic>
        <p:nvPicPr>
          <p:cNvPr id="291848" name="Picture 8" descr="BET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33888" y="3294063"/>
            <a:ext cx="4176712" cy="2887662"/>
          </a:xfrm>
          <a:prstGeom prst="rect">
            <a:avLst/>
          </a:prstGeom>
          <a:noFill/>
          <a:extLst>
            <a:ext uri="{909E8E84-426E-40DD-AFC4-6F175D3DCCD1}">
              <a14:hiddenFill xmlns:a14="http://schemas.microsoft.com/office/drawing/2010/main">
                <a:solidFill>
                  <a:srgbClr val="FFFFFF"/>
                </a:solidFill>
              </a14:hiddenFill>
            </a:ext>
          </a:extLst>
        </p:spPr>
      </p:pic>
      <p:sp>
        <p:nvSpPr>
          <p:cNvPr id="291849" name="Text Box 9"/>
          <p:cNvSpPr txBox="1">
            <a:spLocks noChangeArrowheads="1"/>
          </p:cNvSpPr>
          <p:nvPr/>
        </p:nvSpPr>
        <p:spPr bwMode="auto">
          <a:xfrm>
            <a:off x="212725" y="2828925"/>
            <a:ext cx="355917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solidFill>
                  <a:schemeClr val="accent2"/>
                </a:solidFill>
                <a:latin typeface="Times New Roman" pitchFamily="18" charset="0"/>
              </a:rPr>
              <a:t>Z těchto rovnic pro fázový posuv</a:t>
            </a:r>
          </a:p>
          <a:p>
            <a:r>
              <a:rPr lang="cs-CZ" sz="2000">
                <a:solidFill>
                  <a:schemeClr val="accent2"/>
                </a:solidFill>
                <a:latin typeface="Times New Roman" pitchFamily="18" charset="0"/>
              </a:rPr>
              <a:t>mezi řádným a mimořádným </a:t>
            </a:r>
          </a:p>
          <a:p>
            <a:r>
              <a:rPr lang="cs-CZ" sz="2000">
                <a:solidFill>
                  <a:schemeClr val="accent2"/>
                </a:solidFill>
                <a:latin typeface="Times New Roman" pitchFamily="18" charset="0"/>
              </a:rPr>
              <a:t>paprskem dostaneme vztah</a:t>
            </a:r>
          </a:p>
        </p:txBody>
      </p:sp>
      <p:graphicFrame>
        <p:nvGraphicFramePr>
          <p:cNvPr id="291850" name="Object 10"/>
          <p:cNvGraphicFramePr>
            <a:graphicFrameLocks noChangeAspect="1"/>
          </p:cNvGraphicFramePr>
          <p:nvPr/>
        </p:nvGraphicFramePr>
        <p:xfrm>
          <a:off x="817563" y="3916363"/>
          <a:ext cx="2582862" cy="1084262"/>
        </p:xfrm>
        <a:graphic>
          <a:graphicData uri="http://schemas.openxmlformats.org/presentationml/2006/ole">
            <mc:AlternateContent xmlns:mc="http://schemas.openxmlformats.org/markup-compatibility/2006">
              <mc:Choice xmlns:v="urn:schemas-microsoft-com:vml" Requires="v">
                <p:oleObj spid="_x0000_s21613" name="Rovnice" r:id="rId8" imgW="1028254" imgH="431613" progId="Equation.3">
                  <p:embed/>
                </p:oleObj>
              </mc:Choice>
              <mc:Fallback>
                <p:oleObj name="Rovnice" r:id="rId8" imgW="1028254" imgH="431613"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7563" y="3916363"/>
                        <a:ext cx="2582862" cy="1084262"/>
                      </a:xfrm>
                      <a:prstGeom prst="rect">
                        <a:avLst/>
                      </a:prstGeom>
                      <a:solidFill>
                        <a:srgbClr val="EAEAEA"/>
                      </a:solidFill>
                    </p:spPr>
                  </p:pic>
                </p:oleObj>
              </mc:Fallback>
            </mc:AlternateContent>
          </a:graphicData>
        </a:graphic>
      </p:graphicFrame>
      <p:sp>
        <p:nvSpPr>
          <p:cNvPr id="291851" name="Line 11"/>
          <p:cNvSpPr>
            <a:spLocks noChangeShapeType="1"/>
          </p:cNvSpPr>
          <p:nvPr/>
        </p:nvSpPr>
        <p:spPr bwMode="auto">
          <a:xfrm>
            <a:off x="5980113" y="3903663"/>
            <a:ext cx="0" cy="1670050"/>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1852" name="Line 12"/>
          <p:cNvSpPr>
            <a:spLocks noChangeShapeType="1"/>
          </p:cNvSpPr>
          <p:nvPr/>
        </p:nvSpPr>
        <p:spPr bwMode="auto">
          <a:xfrm>
            <a:off x="6611938" y="4143375"/>
            <a:ext cx="0" cy="1438275"/>
          </a:xfrm>
          <a:prstGeom prst="line">
            <a:avLst/>
          </a:prstGeom>
          <a:noFill/>
          <a:ln w="9525">
            <a:solidFill>
              <a:schemeClr val="accent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91853" name="Text Box 13"/>
          <p:cNvSpPr txBox="1">
            <a:spLocks noChangeArrowheads="1"/>
          </p:cNvSpPr>
          <p:nvPr/>
        </p:nvSpPr>
        <p:spPr bwMode="auto">
          <a:xfrm rot="-5400000">
            <a:off x="5422901" y="4573587"/>
            <a:ext cx="5524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i="1">
                <a:latin typeface="Times New Roman" pitchFamily="18" charset="0"/>
              </a:rPr>
              <a:t>I</a:t>
            </a:r>
            <a:r>
              <a:rPr lang="cs-CZ" sz="1900" baseline="-25000">
                <a:latin typeface="Times New Roman" pitchFamily="18" charset="0"/>
              </a:rPr>
              <a:t>max</a:t>
            </a:r>
            <a:endParaRPr lang="cs-CZ" sz="2000" i="1">
              <a:latin typeface="Times New Roman" pitchFamily="18" charset="0"/>
            </a:endParaRPr>
          </a:p>
        </p:txBody>
      </p:sp>
      <p:sp>
        <p:nvSpPr>
          <p:cNvPr id="291854" name="Text Box 14"/>
          <p:cNvSpPr txBox="1">
            <a:spLocks noChangeArrowheads="1"/>
          </p:cNvSpPr>
          <p:nvPr/>
        </p:nvSpPr>
        <p:spPr bwMode="auto">
          <a:xfrm rot="-5400000">
            <a:off x="6120607" y="4615656"/>
            <a:ext cx="5254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i="1">
                <a:latin typeface="Times New Roman" pitchFamily="18" charset="0"/>
              </a:rPr>
              <a:t>I</a:t>
            </a:r>
            <a:r>
              <a:rPr lang="cs-CZ" sz="1900" baseline="-25000">
                <a:latin typeface="Times New Roman" pitchFamily="18" charset="0"/>
              </a:rPr>
              <a:t>min</a:t>
            </a:r>
            <a:endParaRPr lang="cs-CZ" sz="2000" i="1">
              <a:latin typeface="Times New Roman" pitchFamily="18" charset="0"/>
            </a:endParaRPr>
          </a:p>
        </p:txBody>
      </p:sp>
      <p:sp>
        <p:nvSpPr>
          <p:cNvPr id="291855" name="Text Box 15"/>
          <p:cNvSpPr txBox="1">
            <a:spLocks noChangeArrowheads="1"/>
          </p:cNvSpPr>
          <p:nvPr/>
        </p:nvSpPr>
        <p:spPr bwMode="auto">
          <a:xfrm>
            <a:off x="300038" y="5110163"/>
            <a:ext cx="38338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solidFill>
                  <a:schemeClr val="accent2"/>
                </a:solidFill>
                <a:latin typeface="Times New Roman" pitchFamily="18" charset="0"/>
              </a:rPr>
              <a:t>Tím je problém výpočtu tloušťky</a:t>
            </a:r>
          </a:p>
          <a:p>
            <a:r>
              <a:rPr lang="cs-CZ" sz="2000">
                <a:solidFill>
                  <a:schemeClr val="accent2"/>
                </a:solidFill>
                <a:latin typeface="Times New Roman" pitchFamily="18" charset="0"/>
              </a:rPr>
              <a:t>dvojlomné tkáně v bodě P´ vyřešen,</a:t>
            </a:r>
          </a:p>
          <a:p>
            <a:r>
              <a:rPr lang="cs-CZ" sz="2000">
                <a:solidFill>
                  <a:schemeClr val="accent2"/>
                </a:solidFill>
                <a:latin typeface="Times New Roman" pitchFamily="18" charset="0"/>
              </a:rPr>
              <a:t>protože </a:t>
            </a:r>
            <a:r>
              <a:rPr lang="cs-CZ" sz="2000" b="1" i="1">
                <a:solidFill>
                  <a:schemeClr val="accent2"/>
                </a:solidFill>
                <a:latin typeface="Times New Roman" pitchFamily="18" charset="0"/>
              </a:rPr>
              <a:t>I</a:t>
            </a:r>
            <a:r>
              <a:rPr lang="cs-CZ" sz="1900" i="1" baseline="-25000">
                <a:solidFill>
                  <a:schemeClr val="accent2"/>
                </a:solidFill>
                <a:latin typeface="Times New Roman" pitchFamily="18" charset="0"/>
              </a:rPr>
              <a:t>max</a:t>
            </a:r>
            <a:r>
              <a:rPr lang="cs-CZ" sz="2000">
                <a:solidFill>
                  <a:schemeClr val="accent2"/>
                </a:solidFill>
                <a:latin typeface="Times New Roman" pitchFamily="18" charset="0"/>
              </a:rPr>
              <a:t> a  </a:t>
            </a:r>
            <a:r>
              <a:rPr lang="cs-CZ" sz="2000" b="1" i="1">
                <a:solidFill>
                  <a:schemeClr val="accent2"/>
                </a:solidFill>
                <a:latin typeface="Times New Roman" pitchFamily="18" charset="0"/>
              </a:rPr>
              <a:t>I</a:t>
            </a:r>
            <a:r>
              <a:rPr lang="cs-CZ" sz="1900" baseline="-25000">
                <a:solidFill>
                  <a:schemeClr val="accent2"/>
                </a:solidFill>
                <a:latin typeface="Times New Roman" pitchFamily="18" charset="0"/>
              </a:rPr>
              <a:t>min </a:t>
            </a:r>
            <a:r>
              <a:rPr lang="cs-CZ" sz="2000">
                <a:solidFill>
                  <a:schemeClr val="accent2"/>
                </a:solidFill>
                <a:latin typeface="Times New Roman" pitchFamily="18" charset="0"/>
              </a:rPr>
              <a:t>jsme naměřili.</a:t>
            </a:r>
          </a:p>
        </p:txBody>
      </p:sp>
      <p:sp>
        <p:nvSpPr>
          <p:cNvPr id="291856" name="Text Box 16"/>
          <p:cNvSpPr txBox="1">
            <a:spLocks noChangeArrowheads="1"/>
          </p:cNvSpPr>
          <p:nvPr/>
        </p:nvSpPr>
        <p:spPr bwMode="auto">
          <a:xfrm>
            <a:off x="5394325" y="3181350"/>
            <a:ext cx="24653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sz="2400" b="1">
                <a:solidFill>
                  <a:schemeClr val="hlink"/>
                </a:solidFill>
                <a:latin typeface="Times New Roman" pitchFamily="18" charset="0"/>
              </a:rPr>
              <a:t>Závislost I na </a:t>
            </a:r>
            <a:r>
              <a:rPr lang="cs-CZ" sz="2400" b="1">
                <a:solidFill>
                  <a:schemeClr val="hlink"/>
                </a:solidFill>
                <a:latin typeface="Symbol" pitchFamily="18" charset="2"/>
              </a:rPr>
              <a:t>b</a:t>
            </a:r>
            <a:endParaRPr lang="cs-CZ" sz="2400" b="1">
              <a:solidFill>
                <a:schemeClr val="hlink"/>
              </a:solidFill>
              <a:latin typeface="Times New Roman" pitchFamily="18" charset="0"/>
            </a:endParaRPr>
          </a:p>
        </p:txBody>
      </p:sp>
      <p:sp>
        <p:nvSpPr>
          <p:cNvPr id="291857" name="Text Box 17"/>
          <p:cNvSpPr txBox="1">
            <a:spLocks noChangeArrowheads="1"/>
          </p:cNvSpPr>
          <p:nvPr/>
        </p:nvSpPr>
        <p:spPr bwMode="auto">
          <a:xfrm>
            <a:off x="4852988" y="1593850"/>
            <a:ext cx="1868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400" b="1">
                <a:solidFill>
                  <a:schemeClr val="accent2"/>
                </a:solidFill>
                <a:latin typeface="Times New Roman" pitchFamily="18" charset="0"/>
              </a:rPr>
              <a:t>Metoda GDx</a:t>
            </a:r>
          </a:p>
        </p:txBody>
      </p:sp>
      <p:sp>
        <p:nvSpPr>
          <p:cNvPr id="291858" name="Text Box 18"/>
          <p:cNvSpPr txBox="1">
            <a:spLocks noChangeArrowheads="1"/>
          </p:cNvSpPr>
          <p:nvPr/>
        </p:nvSpPr>
        <p:spPr bwMode="auto">
          <a:xfrm>
            <a:off x="320675" y="6207125"/>
            <a:ext cx="85169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b="1">
                <a:solidFill>
                  <a:srgbClr val="FF0000"/>
                </a:solidFill>
                <a:latin typeface="Times New Roman" pitchFamily="18" charset="0"/>
              </a:rPr>
              <a:t>Vyšší matematimatika tento výpočet provádí pomocí fourierovy analýzy I(</a:t>
            </a:r>
            <a:r>
              <a:rPr lang="cs-CZ" sz="2000" b="1">
                <a:solidFill>
                  <a:srgbClr val="FF0000"/>
                </a:solidFill>
                <a:latin typeface="Times New Roman" pitchFamily="18" charset="0"/>
                <a:sym typeface="Symbol" pitchFamily="18" charset="2"/>
              </a:rPr>
              <a:t></a:t>
            </a:r>
            <a:r>
              <a:rPr lang="cs-CZ" sz="2000" b="1">
                <a:solidFill>
                  <a:srgbClr val="FF0000"/>
                </a:solidFill>
                <a:latin typeface="Times New Roman" pitchFamily="18" charset="0"/>
              </a:rPr>
              <a:t>).</a:t>
            </a:r>
          </a:p>
        </p:txBody>
      </p:sp>
    </p:spTree>
    <p:extLst>
      <p:ext uri="{BB962C8B-B14F-4D97-AF65-F5344CB8AC3E}">
        <p14:creationId xmlns:p14="http://schemas.microsoft.com/office/powerpoint/2010/main" val="2607158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Zástupný symbol pro číslo snímku 4"/>
          <p:cNvSpPr>
            <a:spLocks noGrp="1"/>
          </p:cNvSpPr>
          <p:nvPr>
            <p:ph type="sldNum" sz="quarter" idx="12"/>
          </p:nvPr>
        </p:nvSpPr>
        <p:spPr/>
        <p:txBody>
          <a:bodyPr/>
          <a:lstStyle/>
          <a:p>
            <a:fld id="{56AC1C22-4D55-4F5D-A8C7-3606975AE557}" type="slidenum">
              <a:rPr lang="cs-CZ"/>
              <a:pPr/>
              <a:t>37</a:t>
            </a:fld>
            <a:endParaRPr lang="cs-CZ"/>
          </a:p>
        </p:txBody>
      </p:sp>
      <p:sp>
        <p:nvSpPr>
          <p:cNvPr id="50182" name="Rectangle 6"/>
          <p:cNvSpPr>
            <a:spLocks noGrp="1" noChangeArrowheads="1"/>
          </p:cNvSpPr>
          <p:nvPr>
            <p:ph type="title"/>
          </p:nvPr>
        </p:nvSpPr>
        <p:spPr>
          <a:xfrm>
            <a:off x="671513" y="304800"/>
            <a:ext cx="7772400" cy="1028700"/>
          </a:xfrm>
          <a:solidFill>
            <a:srgbClr val="FBF6C3"/>
          </a:solidFill>
          <a:ln/>
          <a:extLst>
            <a:ext uri="{91240B29-F687-4F45-9708-019B960494DF}">
              <a14:hiddenLine xmlns:a14="http://schemas.microsoft.com/office/drawing/2010/main" w="9525">
                <a:solidFill>
                  <a:srgbClr val="FF0000"/>
                </a:solidFill>
                <a:miter lim="800000"/>
                <a:headEnd/>
                <a:tailEnd/>
              </a14:hiddenLine>
            </a:ext>
          </a:extLst>
        </p:spPr>
        <p:txBody>
          <a:bodyPr/>
          <a:lstStyle/>
          <a:p>
            <a:r>
              <a:rPr lang="cs-CZ">
                <a:solidFill>
                  <a:schemeClr val="accent2"/>
                </a:solidFill>
              </a:rPr>
              <a:t>Graf interferenční intenzity P  A</a:t>
            </a:r>
          </a:p>
        </p:txBody>
      </p:sp>
      <p:pic>
        <p:nvPicPr>
          <p:cNvPr id="50181" name="Picture 5" descr="INTERFERENCE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75" y="1998663"/>
            <a:ext cx="6902450" cy="4511675"/>
          </a:xfrm>
          <a:prstGeom prst="rect">
            <a:avLst/>
          </a:prstGeom>
          <a:solidFill>
            <a:srgbClr val="EAEAEA"/>
          </a:solidFill>
        </p:spPr>
      </p:pic>
      <p:graphicFrame>
        <p:nvGraphicFramePr>
          <p:cNvPr id="50180" name="Object 4"/>
          <p:cNvGraphicFramePr>
            <a:graphicFrameLocks noChangeAspect="1"/>
          </p:cNvGraphicFramePr>
          <p:nvPr/>
        </p:nvGraphicFramePr>
        <p:xfrm>
          <a:off x="7372350" y="636588"/>
          <a:ext cx="438150" cy="474662"/>
        </p:xfrm>
        <a:graphic>
          <a:graphicData uri="http://schemas.openxmlformats.org/presentationml/2006/ole">
            <mc:AlternateContent xmlns:mc="http://schemas.openxmlformats.org/markup-compatibility/2006">
              <mc:Choice xmlns:v="urn:schemas-microsoft-com:vml" Requires="v">
                <p:oleObj spid="_x0000_s3155" name="Rovnice" r:id="rId4" imgW="152268" imgH="164957" progId="Equation.3">
                  <p:embed/>
                </p:oleObj>
              </mc:Choice>
              <mc:Fallback>
                <p:oleObj name="Rovnice" r:id="rId4" imgW="152268" imgH="164957"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2350" y="636588"/>
                        <a:ext cx="438150" cy="474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79" name="Text Box 3"/>
          <p:cNvSpPr txBox="1">
            <a:spLocks noChangeArrowheads="1"/>
          </p:cNvSpPr>
          <p:nvPr/>
        </p:nvSpPr>
        <p:spPr bwMode="auto">
          <a:xfrm>
            <a:off x="1279525" y="1490663"/>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cs-CZ" sz="1600"/>
          </a:p>
        </p:txBody>
      </p:sp>
      <p:sp>
        <p:nvSpPr>
          <p:cNvPr id="50178" name="Text Box 2"/>
          <p:cNvSpPr txBox="1">
            <a:spLocks noChangeArrowheads="1"/>
          </p:cNvSpPr>
          <p:nvPr/>
        </p:nvSpPr>
        <p:spPr bwMode="auto">
          <a:xfrm>
            <a:off x="939800" y="1566863"/>
            <a:ext cx="7108825" cy="396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b="1">
                <a:solidFill>
                  <a:schemeClr val="hlink"/>
                </a:solidFill>
              </a:rPr>
              <a:t>Když roste velikost fázového rozdílu,  tak zprvu intenzita roste! </a:t>
            </a:r>
          </a:p>
        </p:txBody>
      </p:sp>
    </p:spTree>
    <p:extLst>
      <p:ext uri="{BB962C8B-B14F-4D97-AF65-F5344CB8AC3E}">
        <p14:creationId xmlns:p14="http://schemas.microsoft.com/office/powerpoint/2010/main" val="2906128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Oval 2"/>
          <p:cNvSpPr>
            <a:spLocks noChangeArrowheads="1"/>
          </p:cNvSpPr>
          <p:nvPr/>
        </p:nvSpPr>
        <p:spPr bwMode="auto">
          <a:xfrm>
            <a:off x="5704780" y="1690018"/>
            <a:ext cx="782638" cy="10731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8771" name="Rectangle 3"/>
          <p:cNvSpPr>
            <a:spLocks noGrp="1" noChangeArrowheads="1"/>
          </p:cNvSpPr>
          <p:nvPr>
            <p:ph type="title"/>
          </p:nvPr>
        </p:nvSpPr>
        <p:spPr>
          <a:xfrm>
            <a:off x="323528" y="188640"/>
            <a:ext cx="7943850" cy="1066800"/>
          </a:xfrm>
          <a:solidFill>
            <a:srgbClr val="FBF6C3"/>
          </a:solidFill>
          <a:ln/>
          <a:extLst>
            <a:ext uri="{91240B29-F687-4F45-9708-019B960494DF}">
              <a14:hiddenLine xmlns:a14="http://schemas.microsoft.com/office/drawing/2010/main" w="9525">
                <a:solidFill>
                  <a:srgbClr val="FF0000"/>
                </a:solidFill>
                <a:miter lim="800000"/>
                <a:headEnd/>
                <a:tailEnd/>
              </a14:hiddenLine>
            </a:ext>
          </a:extLst>
        </p:spPr>
        <p:txBody>
          <a:bodyPr/>
          <a:lstStyle/>
          <a:p>
            <a:r>
              <a:rPr lang="cs-CZ" sz="4000">
                <a:solidFill>
                  <a:schemeClr val="accent2"/>
                </a:solidFill>
              </a:rPr>
              <a:t>Zobrazení tloušťky nervového vlákna </a:t>
            </a:r>
          </a:p>
        </p:txBody>
      </p:sp>
      <p:sp>
        <p:nvSpPr>
          <p:cNvPr id="288773" name="Oval 5"/>
          <p:cNvSpPr>
            <a:spLocks noChangeArrowheads="1"/>
          </p:cNvSpPr>
          <p:nvPr/>
        </p:nvSpPr>
        <p:spPr bwMode="auto">
          <a:xfrm>
            <a:off x="5807968" y="1778918"/>
            <a:ext cx="565150" cy="898525"/>
          </a:xfrm>
          <a:prstGeom prst="ellipse">
            <a:avLst/>
          </a:prstGeom>
          <a:solidFill>
            <a:srgbClr val="99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8774" name="Text Box 6"/>
          <p:cNvSpPr txBox="1">
            <a:spLocks noChangeArrowheads="1"/>
          </p:cNvSpPr>
          <p:nvPr/>
        </p:nvSpPr>
        <p:spPr bwMode="auto">
          <a:xfrm>
            <a:off x="0" y="3294063"/>
            <a:ext cx="91440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a:solidFill>
                  <a:schemeClr val="tx1"/>
                </a:solidFill>
                <a:latin typeface="Arial" pitchFamily="34" charset="0"/>
              </a:defRPr>
            </a:lvl1pPr>
            <a:lvl2pPr marL="914400" indent="-457200">
              <a:defRPr>
                <a:solidFill>
                  <a:schemeClr val="tx1"/>
                </a:solidFill>
                <a:latin typeface="Arial" pitchFamily="34" charset="0"/>
              </a:defRPr>
            </a:lvl2pPr>
            <a:lvl3pPr marL="1371600" indent="-457200">
              <a:defRPr>
                <a:solidFill>
                  <a:schemeClr val="tx1"/>
                </a:solidFill>
                <a:latin typeface="Arial" pitchFamily="34" charset="0"/>
              </a:defRPr>
            </a:lvl3pPr>
            <a:lvl4pPr marL="1828800" indent="-457200">
              <a:defRPr>
                <a:solidFill>
                  <a:schemeClr val="tx1"/>
                </a:solidFill>
                <a:latin typeface="Arial" pitchFamily="34" charset="0"/>
              </a:defRPr>
            </a:lvl4pPr>
            <a:lvl5pPr marL="2286000" indent="-457200">
              <a:defRPr>
                <a:solidFill>
                  <a:schemeClr val="tx1"/>
                </a:solidFill>
                <a:latin typeface="Arial" pitchFamily="34" charset="0"/>
              </a:defRPr>
            </a:lvl5pPr>
            <a:lvl6pPr marL="2743200" indent="-457200" fontAlgn="base">
              <a:spcBef>
                <a:spcPct val="0"/>
              </a:spcBef>
              <a:spcAft>
                <a:spcPct val="0"/>
              </a:spcAft>
              <a:defRPr>
                <a:solidFill>
                  <a:schemeClr val="tx1"/>
                </a:solidFill>
                <a:latin typeface="Arial" pitchFamily="34" charset="0"/>
              </a:defRPr>
            </a:lvl6pPr>
            <a:lvl7pPr marL="3200400" indent="-457200" fontAlgn="base">
              <a:spcBef>
                <a:spcPct val="0"/>
              </a:spcBef>
              <a:spcAft>
                <a:spcPct val="0"/>
              </a:spcAft>
              <a:defRPr>
                <a:solidFill>
                  <a:schemeClr val="tx1"/>
                </a:solidFill>
                <a:latin typeface="Arial" pitchFamily="34" charset="0"/>
              </a:defRPr>
            </a:lvl7pPr>
            <a:lvl8pPr marL="3657600" indent="-457200" fontAlgn="base">
              <a:spcBef>
                <a:spcPct val="0"/>
              </a:spcBef>
              <a:spcAft>
                <a:spcPct val="0"/>
              </a:spcAft>
              <a:defRPr>
                <a:solidFill>
                  <a:schemeClr val="tx1"/>
                </a:solidFill>
                <a:latin typeface="Arial" pitchFamily="34" charset="0"/>
              </a:defRPr>
            </a:lvl8pPr>
            <a:lvl9pPr marL="4114800" indent="-457200" fontAlgn="base">
              <a:spcBef>
                <a:spcPct val="0"/>
              </a:spcBef>
              <a:spcAft>
                <a:spcPct val="0"/>
              </a:spcAft>
              <a:defRPr>
                <a:solidFill>
                  <a:schemeClr val="tx1"/>
                </a:solidFill>
                <a:latin typeface="Arial" pitchFamily="34" charset="0"/>
              </a:defRPr>
            </a:lvl9pPr>
          </a:lstStyle>
          <a:p>
            <a:pPr>
              <a:buFontTx/>
              <a:buAutoNum type="arabicPeriod"/>
            </a:pPr>
            <a:r>
              <a:rPr lang="cs-CZ" sz="1600" dirty="0">
                <a:latin typeface="Times New Roman" pitchFamily="18" charset="0"/>
              </a:rPr>
              <a:t>Lineárně polarizovaný paprsek projde nervovým vláknem </a:t>
            </a:r>
            <a:r>
              <a:rPr lang="cs-CZ" sz="1600" b="1" dirty="0">
                <a:latin typeface="Times New Roman" pitchFamily="18" charset="0"/>
              </a:rPr>
              <a:t>tam a </a:t>
            </a:r>
            <a:r>
              <a:rPr lang="cs-CZ" sz="1600" b="1" dirty="0" smtClean="0">
                <a:latin typeface="Times New Roman" pitchFamily="18" charset="0"/>
              </a:rPr>
              <a:t>zpět</a:t>
            </a:r>
            <a:r>
              <a:rPr lang="cs-CZ" sz="1600" dirty="0">
                <a:latin typeface="Times New Roman" pitchFamily="18" charset="0"/>
              </a:rPr>
              <a:t>,</a:t>
            </a:r>
            <a:r>
              <a:rPr lang="cs-CZ" sz="1600" dirty="0" smtClean="0">
                <a:latin typeface="Times New Roman" pitchFamily="18" charset="0"/>
              </a:rPr>
              <a:t> </a:t>
            </a:r>
            <a:r>
              <a:rPr lang="cs-CZ" sz="1600" dirty="0">
                <a:latin typeface="Times New Roman" pitchFamily="18" charset="0"/>
              </a:rPr>
              <a:t>o</a:t>
            </a:r>
            <a:r>
              <a:rPr lang="cs-CZ" sz="1600" dirty="0" smtClean="0">
                <a:latin typeface="Times New Roman" pitchFamily="18" charset="0"/>
              </a:rPr>
              <a:t>dražené </a:t>
            </a:r>
            <a:r>
              <a:rPr lang="cs-CZ" sz="1600" dirty="0">
                <a:latin typeface="Times New Roman" pitchFamily="18" charset="0"/>
              </a:rPr>
              <a:t>paprsky </a:t>
            </a:r>
            <a:r>
              <a:rPr lang="cs-CZ" sz="1600" b="1" i="1" dirty="0">
                <a:latin typeface="Times New Roman" pitchFamily="18" charset="0"/>
              </a:rPr>
              <a:t>o  </a:t>
            </a:r>
            <a:r>
              <a:rPr lang="cs-CZ" sz="1600" dirty="0">
                <a:latin typeface="Times New Roman" pitchFamily="18" charset="0"/>
              </a:rPr>
              <a:t>a</a:t>
            </a:r>
            <a:r>
              <a:rPr lang="cs-CZ" sz="1600" b="1" i="1" dirty="0">
                <a:latin typeface="Times New Roman" pitchFamily="18" charset="0"/>
              </a:rPr>
              <a:t>  e  </a:t>
            </a:r>
            <a:r>
              <a:rPr lang="cs-CZ" sz="1600" dirty="0">
                <a:latin typeface="Times New Roman" pitchFamily="18" charset="0"/>
              </a:rPr>
              <a:t>po průchodu A </a:t>
            </a:r>
            <a:r>
              <a:rPr lang="cs-CZ" sz="1600" b="1" dirty="0">
                <a:latin typeface="Times New Roman" pitchFamily="18" charset="0"/>
              </a:rPr>
              <a:t>interferují</a:t>
            </a:r>
            <a:r>
              <a:rPr lang="cs-CZ" sz="1600" dirty="0">
                <a:latin typeface="Times New Roman" pitchFamily="18" charset="0"/>
              </a:rPr>
              <a:t>.</a:t>
            </a:r>
          </a:p>
          <a:p>
            <a:pPr>
              <a:buFontTx/>
              <a:buAutoNum type="arabicPeriod"/>
            </a:pPr>
            <a:r>
              <a:rPr lang="cs-CZ" sz="1600" b="1" dirty="0">
                <a:latin typeface="Times New Roman" pitchFamily="18" charset="0"/>
              </a:rPr>
              <a:t>Největší kontrast</a:t>
            </a:r>
            <a:r>
              <a:rPr lang="cs-CZ" sz="1600" dirty="0">
                <a:latin typeface="Times New Roman" pitchFamily="18" charset="0"/>
              </a:rPr>
              <a:t> nastane </a:t>
            </a:r>
            <a:r>
              <a:rPr lang="cs-CZ" sz="1600" b="1" dirty="0">
                <a:latin typeface="Times New Roman" pitchFamily="18" charset="0"/>
              </a:rPr>
              <a:t>jen</a:t>
            </a:r>
            <a:r>
              <a:rPr lang="cs-CZ" sz="1600" dirty="0">
                <a:latin typeface="Times New Roman" pitchFamily="18" charset="0"/>
              </a:rPr>
              <a:t> u těch částí vláken, kdy je </a:t>
            </a:r>
            <a:r>
              <a:rPr lang="cs-CZ" sz="1600" dirty="0">
                <a:latin typeface="Symbol" pitchFamily="18" charset="2"/>
              </a:rPr>
              <a:t>b</a:t>
            </a:r>
            <a:r>
              <a:rPr lang="cs-CZ" sz="1600" dirty="0">
                <a:latin typeface="Times New Roman" pitchFamily="18" charset="0"/>
              </a:rPr>
              <a:t> = 45</a:t>
            </a:r>
            <a:r>
              <a:rPr lang="cs-CZ" sz="1600" baseline="30000" dirty="0">
                <a:latin typeface="Times New Roman" pitchFamily="18" charset="0"/>
              </a:rPr>
              <a:t>o</a:t>
            </a:r>
            <a:r>
              <a:rPr lang="cs-CZ" sz="1600" dirty="0">
                <a:latin typeface="Times New Roman" pitchFamily="18" charset="0"/>
              </a:rPr>
              <a:t>.</a:t>
            </a:r>
            <a:endParaRPr lang="cs-CZ" sz="1600" baseline="30000" dirty="0">
              <a:latin typeface="Times New Roman" pitchFamily="18" charset="0"/>
            </a:endParaRPr>
          </a:p>
          <a:p>
            <a:pPr>
              <a:buFontTx/>
              <a:buAutoNum type="arabicPeriod"/>
            </a:pPr>
            <a:r>
              <a:rPr lang="cs-CZ" sz="1600" b="1" dirty="0">
                <a:latin typeface="Times New Roman" pitchFamily="18" charset="0"/>
              </a:rPr>
              <a:t>Zobrazení různě orientovaných vláken</a:t>
            </a:r>
            <a:r>
              <a:rPr lang="cs-CZ" sz="1600" dirty="0">
                <a:latin typeface="Times New Roman" pitchFamily="18" charset="0"/>
              </a:rPr>
              <a:t> se dosáhne tím, že se do počítače sejme sada snímků pro řadu úhlů </a:t>
            </a:r>
            <a:r>
              <a:rPr lang="cs-CZ" sz="1600" dirty="0" err="1">
                <a:latin typeface="Symbol" pitchFamily="18" charset="2"/>
              </a:rPr>
              <a:t>b</a:t>
            </a:r>
            <a:r>
              <a:rPr lang="cs-CZ" sz="1600" baseline="-25000" dirty="0" err="1">
                <a:latin typeface="Times New Roman" pitchFamily="18" charset="0"/>
              </a:rPr>
              <a:t>i</a:t>
            </a:r>
            <a:r>
              <a:rPr lang="cs-CZ" sz="1600" dirty="0">
                <a:latin typeface="Times New Roman" pitchFamily="18" charset="0"/>
              </a:rPr>
              <a:t>. Na každém snímku budou zobrazeny kontrastně jiné části nervové sítě. Počítač pak provede superpozici všech snímků a jejím výsledkem je zobrazení celé sítě.</a:t>
            </a:r>
          </a:p>
          <a:p>
            <a:pPr>
              <a:buFontTx/>
              <a:buAutoNum type="arabicPeriod" startAt="5"/>
            </a:pPr>
            <a:r>
              <a:rPr lang="cs-CZ" sz="1600" dirty="0" smtClean="0">
                <a:latin typeface="Times New Roman" pitchFamily="18" charset="0"/>
              </a:rPr>
              <a:t>Fázového </a:t>
            </a:r>
            <a:r>
              <a:rPr lang="cs-CZ" sz="1600" dirty="0">
                <a:latin typeface="Times New Roman" pitchFamily="18" charset="0"/>
              </a:rPr>
              <a:t>posuvu mezi ordinárním a extraordinárním paprskem po </a:t>
            </a:r>
            <a:r>
              <a:rPr lang="cs-CZ" sz="1600" dirty="0">
                <a:latin typeface="Times New Roman" pitchFamily="18" charset="0"/>
                <a:cs typeface="Times New Roman" pitchFamily="18" charset="0"/>
              </a:rPr>
              <a:t>pr</a:t>
            </a:r>
            <a:r>
              <a:rPr lang="cs-CZ" sz="1600" dirty="0">
                <a:latin typeface="Times New Roman" pitchFamily="18" charset="0"/>
              </a:rPr>
              <a:t>ůchodu</a:t>
            </a:r>
            <a:r>
              <a:rPr lang="cs-CZ" sz="1600" dirty="0">
                <a:latin typeface="Times New Roman" pitchFamily="18" charset="0"/>
                <a:cs typeface="Times New Roman" pitchFamily="18" charset="0"/>
              </a:rPr>
              <a:t> vrstvou nervových vláken sítnice</a:t>
            </a:r>
            <a:r>
              <a:rPr lang="cs-CZ" sz="1600" dirty="0">
                <a:latin typeface="Times New Roman" pitchFamily="18" charset="0"/>
              </a:rPr>
              <a:t> se využije k měření</a:t>
            </a:r>
            <a:r>
              <a:rPr lang="cs-CZ" sz="1600" dirty="0">
                <a:latin typeface="Times New Roman" pitchFamily="18" charset="0"/>
                <a:cs typeface="Times New Roman" pitchFamily="18" charset="0"/>
              </a:rPr>
              <a:t> její </a:t>
            </a:r>
            <a:r>
              <a:rPr lang="cs-CZ" sz="1600" dirty="0" smtClean="0">
                <a:latin typeface="Times New Roman" pitchFamily="18" charset="0"/>
                <a:cs typeface="Times New Roman" pitchFamily="18" charset="0"/>
              </a:rPr>
              <a:t>tloušťk</a:t>
            </a:r>
            <a:r>
              <a:rPr lang="cs-CZ" sz="1600" dirty="0" smtClean="0">
                <a:latin typeface="Times New Roman" pitchFamily="18" charset="0"/>
              </a:rPr>
              <a:t>y. </a:t>
            </a:r>
            <a:endParaRPr lang="cs-CZ" sz="1600" dirty="0">
              <a:latin typeface="Times New Roman" pitchFamily="18" charset="0"/>
            </a:endParaRPr>
          </a:p>
          <a:p>
            <a:pPr>
              <a:buFontTx/>
              <a:buAutoNum type="arabicPeriod" startAt="5"/>
            </a:pPr>
            <a:r>
              <a:rPr lang="cs-CZ" sz="1600" dirty="0" smtClean="0">
                <a:latin typeface="Times New Roman" pitchFamily="18" charset="0"/>
              </a:rPr>
              <a:t>Současnou </a:t>
            </a:r>
            <a:r>
              <a:rPr lang="cs-CZ" sz="1600" dirty="0">
                <a:latin typeface="Times New Roman" pitchFamily="18" charset="0"/>
              </a:rPr>
              <a:t>rotaci v úhlovém oboru </a:t>
            </a:r>
            <a:r>
              <a:rPr lang="cs-CZ" sz="1600" dirty="0">
                <a:latin typeface="Symbol" pitchFamily="18" charset="2"/>
              </a:rPr>
              <a:t>b </a:t>
            </a:r>
            <a:r>
              <a:rPr lang="cs-CZ" sz="1600" dirty="0">
                <a:latin typeface="Times New Roman" pitchFamily="18" charset="0"/>
              </a:rPr>
              <a:t>od - 45</a:t>
            </a:r>
            <a:r>
              <a:rPr lang="cs-CZ" sz="1600" baseline="30000" dirty="0">
                <a:latin typeface="Times New Roman" pitchFamily="18" charset="0"/>
              </a:rPr>
              <a:t>o</a:t>
            </a:r>
            <a:r>
              <a:rPr lang="cs-CZ" sz="1600" dirty="0">
                <a:latin typeface="Times New Roman" pitchFamily="18" charset="0"/>
              </a:rPr>
              <a:t> do 45</a:t>
            </a:r>
            <a:r>
              <a:rPr lang="cs-CZ" sz="1600" baseline="30000" dirty="0">
                <a:latin typeface="Times New Roman" pitchFamily="18" charset="0"/>
              </a:rPr>
              <a:t>o</a:t>
            </a:r>
            <a:r>
              <a:rPr lang="cs-CZ" sz="1600" dirty="0">
                <a:latin typeface="Times New Roman" pitchFamily="18" charset="0"/>
              </a:rPr>
              <a:t> a </a:t>
            </a:r>
            <a:r>
              <a:rPr lang="cs-CZ" sz="1600" b="1" dirty="0">
                <a:latin typeface="Times New Roman" pitchFamily="18" charset="0"/>
              </a:rPr>
              <a:t>výpočet tloušťky</a:t>
            </a:r>
            <a:r>
              <a:rPr lang="cs-CZ" sz="1600" dirty="0">
                <a:latin typeface="Times New Roman" pitchFamily="18" charset="0"/>
              </a:rPr>
              <a:t> v každém bodě zajistí počítač. Podle tloušťky určí jas bodu na monitoru.</a:t>
            </a:r>
          </a:p>
          <a:p>
            <a:pPr>
              <a:buAutoNum type="arabicPeriod" startAt="6"/>
            </a:pPr>
            <a:r>
              <a:rPr lang="cs-CZ" sz="1600" dirty="0" smtClean="0">
                <a:latin typeface="Times New Roman" pitchFamily="18" charset="0"/>
              </a:rPr>
              <a:t>Použije </a:t>
            </a:r>
            <a:r>
              <a:rPr lang="cs-CZ" sz="1600" dirty="0">
                <a:latin typeface="Times New Roman" pitchFamily="18" charset="0"/>
              </a:rPr>
              <a:t>se IR laser, aby </a:t>
            </a:r>
            <a:r>
              <a:rPr lang="cs-CZ" sz="1600" b="1" dirty="0">
                <a:latin typeface="Times New Roman" pitchFamily="18" charset="0"/>
              </a:rPr>
              <a:t>neoslňoval</a:t>
            </a:r>
            <a:r>
              <a:rPr lang="cs-CZ" sz="1600" dirty="0">
                <a:latin typeface="Times New Roman" pitchFamily="18" charset="0"/>
              </a:rPr>
              <a:t> </a:t>
            </a:r>
            <a:r>
              <a:rPr lang="cs-CZ" sz="1600" dirty="0" smtClean="0">
                <a:latin typeface="Times New Roman" pitchFamily="18" charset="0"/>
              </a:rPr>
              <a:t>pacienta (dioda </a:t>
            </a:r>
            <a:r>
              <a:rPr lang="cs-CZ" sz="1600" dirty="0">
                <a:latin typeface="Times New Roman" pitchFamily="18" charset="0"/>
                <a:cs typeface="Times New Roman" pitchFamily="18" charset="0"/>
              </a:rPr>
              <a:t>780 </a:t>
            </a:r>
            <a:r>
              <a:rPr lang="cs-CZ" sz="1600" dirty="0" err="1" smtClean="0">
                <a:latin typeface="Times New Roman" pitchFamily="18" charset="0"/>
                <a:cs typeface="Times New Roman" pitchFamily="18" charset="0"/>
              </a:rPr>
              <a:t>nm</a:t>
            </a:r>
            <a:r>
              <a:rPr lang="cs-CZ" sz="1600" dirty="0" smtClean="0">
                <a:latin typeface="Times New Roman" pitchFamily="18" charset="0"/>
                <a:cs typeface="Times New Roman" pitchFamily="18" charset="0"/>
              </a:rPr>
              <a:t>), vyšetřované </a:t>
            </a:r>
            <a:r>
              <a:rPr lang="cs-CZ" sz="1600" dirty="0">
                <a:latin typeface="Times New Roman" pitchFamily="18" charset="0"/>
                <a:cs typeface="Times New Roman" pitchFamily="18" charset="0"/>
              </a:rPr>
              <a:t>oko má normální šíři </a:t>
            </a:r>
            <a:r>
              <a:rPr lang="cs-CZ" sz="1600" dirty="0" smtClean="0">
                <a:latin typeface="Times New Roman" pitchFamily="18" charset="0"/>
                <a:cs typeface="Times New Roman" pitchFamily="18" charset="0"/>
              </a:rPr>
              <a:t>zornice</a:t>
            </a:r>
            <a:r>
              <a:rPr lang="cs-CZ" sz="1600" dirty="0">
                <a:latin typeface="Times New Roman" pitchFamily="18" charset="0"/>
                <a:cs typeface="Times New Roman" pitchFamily="18" charset="0"/>
              </a:rPr>
              <a:t>.</a:t>
            </a:r>
            <a:endParaRPr lang="cs-CZ" sz="1600" dirty="0" smtClean="0">
              <a:latin typeface="Times New Roman" pitchFamily="18" charset="0"/>
            </a:endParaRPr>
          </a:p>
          <a:p>
            <a:pPr>
              <a:buFontTx/>
              <a:buAutoNum type="arabicPeriod" startAt="6"/>
            </a:pPr>
            <a:r>
              <a:rPr lang="cs-CZ" sz="1600" dirty="0" smtClean="0">
                <a:latin typeface="Times New Roman" pitchFamily="18" charset="0"/>
                <a:cs typeface="Times New Roman" pitchFamily="18" charset="0"/>
              </a:rPr>
              <a:t>Metoda </a:t>
            </a:r>
            <a:r>
              <a:rPr lang="cs-CZ" sz="1600" dirty="0">
                <a:latin typeface="Times New Roman" pitchFamily="18" charset="0"/>
                <a:cs typeface="Times New Roman" pitchFamily="18" charset="0"/>
              </a:rPr>
              <a:t>je vhodná pro </a:t>
            </a:r>
            <a:r>
              <a:rPr lang="cs-CZ" sz="1600" dirty="0">
                <a:latin typeface="Times New Roman" pitchFamily="18" charset="0"/>
              </a:rPr>
              <a:t>v</a:t>
            </a:r>
            <a:r>
              <a:rPr lang="cs-CZ" sz="1600" dirty="0">
                <a:latin typeface="Times New Roman" pitchFamily="18" charset="0"/>
                <a:cs typeface="Times New Roman" pitchFamily="18" charset="0"/>
              </a:rPr>
              <a:t>yšetření rizikových osob s podezřením na glaukom a pro dlouhodobé sledování pacientů</a:t>
            </a:r>
            <a:r>
              <a:rPr lang="cs-CZ" sz="1600" dirty="0">
                <a:latin typeface="Times New Roman" pitchFamily="18" charset="0"/>
              </a:rPr>
              <a:t> </a:t>
            </a:r>
            <a:r>
              <a:rPr lang="cs-CZ" sz="1600" dirty="0">
                <a:latin typeface="Times New Roman" pitchFamily="18" charset="0"/>
                <a:cs typeface="Times New Roman" pitchFamily="18" charset="0"/>
              </a:rPr>
              <a:t>s glaukomem, protože změna tloušťky nervových vláken  je známkou progrese tohoto </a:t>
            </a:r>
            <a:r>
              <a:rPr lang="cs-CZ" sz="1600" dirty="0" smtClean="0">
                <a:latin typeface="Times New Roman" pitchFamily="18" charset="0"/>
                <a:cs typeface="Times New Roman" pitchFamily="18" charset="0"/>
              </a:rPr>
              <a:t>onemocnění.</a:t>
            </a:r>
            <a:endParaRPr lang="cs-CZ" sz="1600" dirty="0">
              <a:latin typeface="Times New Roman" pitchFamily="18" charset="0"/>
              <a:cs typeface="Times New Roman" pitchFamily="18" charset="0"/>
            </a:endParaRPr>
          </a:p>
          <a:p>
            <a:pPr>
              <a:buFontTx/>
              <a:buAutoNum type="arabicPeriod" startAt="6"/>
            </a:pPr>
            <a:endParaRPr lang="cs-CZ" sz="1600" dirty="0">
              <a:latin typeface="Times New Roman" pitchFamily="18" charset="0"/>
              <a:cs typeface="Times New Roman" pitchFamily="18" charset="0"/>
            </a:endParaRPr>
          </a:p>
          <a:p>
            <a:pPr>
              <a:buAutoNum type="arabicPeriod" startAt="6"/>
            </a:pPr>
            <a:endParaRPr lang="cs-CZ" sz="1600" dirty="0">
              <a:latin typeface="Times New Roman" pitchFamily="18" charset="0"/>
            </a:endParaRPr>
          </a:p>
        </p:txBody>
      </p:sp>
      <p:sp>
        <p:nvSpPr>
          <p:cNvPr id="288775" name="Line 7"/>
          <p:cNvSpPr>
            <a:spLocks noChangeShapeType="1"/>
          </p:cNvSpPr>
          <p:nvPr/>
        </p:nvSpPr>
        <p:spPr bwMode="auto">
          <a:xfrm flipV="1">
            <a:off x="4950718" y="1894806"/>
            <a:ext cx="666750" cy="66675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8776" name="Rectangle 8"/>
          <p:cNvSpPr>
            <a:spLocks noChangeArrowheads="1"/>
          </p:cNvSpPr>
          <p:nvPr/>
        </p:nvSpPr>
        <p:spPr bwMode="auto">
          <a:xfrm>
            <a:off x="4398268" y="1893218"/>
            <a:ext cx="88900" cy="6397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8777" name="Rectangle 9"/>
          <p:cNvSpPr>
            <a:spLocks noChangeArrowheads="1"/>
          </p:cNvSpPr>
          <p:nvPr/>
        </p:nvSpPr>
        <p:spPr bwMode="auto">
          <a:xfrm>
            <a:off x="4922143" y="2852068"/>
            <a:ext cx="639762" cy="88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8778" name="Line 10"/>
          <p:cNvSpPr>
            <a:spLocks noChangeShapeType="1"/>
          </p:cNvSpPr>
          <p:nvPr/>
        </p:nvSpPr>
        <p:spPr bwMode="auto">
          <a:xfrm flipH="1">
            <a:off x="5284093" y="2258342"/>
            <a:ext cx="0" cy="942975"/>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8779" name="Text Box 11"/>
          <p:cNvSpPr txBox="1">
            <a:spLocks noChangeArrowheads="1"/>
          </p:cNvSpPr>
          <p:nvPr/>
        </p:nvSpPr>
        <p:spPr bwMode="auto">
          <a:xfrm>
            <a:off x="4277618" y="2531393"/>
            <a:ext cx="3254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Times New Roman" pitchFamily="18" charset="0"/>
              </a:rPr>
              <a:t>P</a:t>
            </a:r>
          </a:p>
        </p:txBody>
      </p:sp>
      <p:sp>
        <p:nvSpPr>
          <p:cNvPr id="288780" name="Text Box 12"/>
          <p:cNvSpPr txBox="1">
            <a:spLocks noChangeArrowheads="1"/>
          </p:cNvSpPr>
          <p:nvPr/>
        </p:nvSpPr>
        <p:spPr bwMode="auto">
          <a:xfrm>
            <a:off x="5582543" y="2679031"/>
            <a:ext cx="368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latin typeface="Times New Roman" pitchFamily="18" charset="0"/>
              </a:rPr>
              <a:t>A</a:t>
            </a:r>
          </a:p>
        </p:txBody>
      </p:sp>
      <p:sp>
        <p:nvSpPr>
          <p:cNvPr id="288781" name="Text Box 13"/>
          <p:cNvSpPr txBox="1">
            <a:spLocks noChangeArrowheads="1"/>
          </p:cNvSpPr>
          <p:nvPr/>
        </p:nvSpPr>
        <p:spPr bwMode="auto">
          <a:xfrm>
            <a:off x="7093843" y="1674143"/>
            <a:ext cx="17986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solidFill>
                  <a:schemeClr val="accent2"/>
                </a:solidFill>
                <a:latin typeface="Times New Roman" pitchFamily="18" charset="0"/>
              </a:rPr>
              <a:t>nervová </a:t>
            </a:r>
            <a:r>
              <a:rPr lang="en-US" sz="2000">
                <a:solidFill>
                  <a:schemeClr val="accent2"/>
                </a:solidFill>
                <a:latin typeface="Times New Roman" pitchFamily="18" charset="0"/>
              </a:rPr>
              <a:t>pochva</a:t>
            </a:r>
          </a:p>
          <a:p>
            <a:r>
              <a:rPr lang="cs-CZ" sz="2000">
                <a:solidFill>
                  <a:schemeClr val="accent2"/>
                </a:solidFill>
                <a:latin typeface="Times New Roman" pitchFamily="18" charset="0"/>
              </a:rPr>
              <a:t>(izotropní)</a:t>
            </a:r>
          </a:p>
        </p:txBody>
      </p:sp>
      <p:sp>
        <p:nvSpPr>
          <p:cNvPr id="288782" name="Text Box 14"/>
          <p:cNvSpPr txBox="1">
            <a:spLocks noChangeArrowheads="1"/>
          </p:cNvSpPr>
          <p:nvPr/>
        </p:nvSpPr>
        <p:spPr bwMode="auto">
          <a:xfrm>
            <a:off x="6787455" y="2444081"/>
            <a:ext cx="17557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dirty="0">
                <a:solidFill>
                  <a:schemeClr val="accent2"/>
                </a:solidFill>
                <a:latin typeface="Times New Roman" pitchFamily="18" charset="0"/>
              </a:rPr>
              <a:t>nervové vlákno</a:t>
            </a:r>
          </a:p>
          <a:p>
            <a:r>
              <a:rPr lang="cs-CZ" sz="2000" dirty="0">
                <a:solidFill>
                  <a:schemeClr val="accent2"/>
                </a:solidFill>
                <a:latin typeface="Times New Roman" pitchFamily="18" charset="0"/>
              </a:rPr>
              <a:t>(dvojlomné)</a:t>
            </a:r>
          </a:p>
        </p:txBody>
      </p:sp>
      <p:sp>
        <p:nvSpPr>
          <p:cNvPr id="288783" name="Oval 15"/>
          <p:cNvSpPr>
            <a:spLocks noChangeArrowheads="1"/>
          </p:cNvSpPr>
          <p:nvPr/>
        </p:nvSpPr>
        <p:spPr bwMode="auto">
          <a:xfrm>
            <a:off x="5885755" y="1872581"/>
            <a:ext cx="203200" cy="188912"/>
          </a:xfrm>
          <a:prstGeom prst="ellipse">
            <a:avLst/>
          </a:prstGeom>
          <a:solidFill>
            <a:srgbClr val="660066"/>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8784" name="Oval 16"/>
          <p:cNvSpPr>
            <a:spLocks noChangeArrowheads="1"/>
          </p:cNvSpPr>
          <p:nvPr/>
        </p:nvSpPr>
        <p:spPr bwMode="auto">
          <a:xfrm>
            <a:off x="6119118" y="2002756"/>
            <a:ext cx="203200" cy="188912"/>
          </a:xfrm>
          <a:prstGeom prst="ellipse">
            <a:avLst/>
          </a:prstGeom>
          <a:solidFill>
            <a:srgbClr val="660066"/>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8785" name="Oval 17"/>
          <p:cNvSpPr>
            <a:spLocks noChangeArrowheads="1"/>
          </p:cNvSpPr>
          <p:nvPr/>
        </p:nvSpPr>
        <p:spPr bwMode="auto">
          <a:xfrm>
            <a:off x="5863530" y="2183731"/>
            <a:ext cx="203200" cy="188912"/>
          </a:xfrm>
          <a:prstGeom prst="ellipse">
            <a:avLst/>
          </a:prstGeom>
          <a:solidFill>
            <a:srgbClr val="660066"/>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8786" name="Oval 18"/>
          <p:cNvSpPr>
            <a:spLocks noChangeArrowheads="1"/>
          </p:cNvSpPr>
          <p:nvPr/>
        </p:nvSpPr>
        <p:spPr bwMode="auto">
          <a:xfrm>
            <a:off x="5950843" y="2458368"/>
            <a:ext cx="203200" cy="188913"/>
          </a:xfrm>
          <a:prstGeom prst="ellipse">
            <a:avLst/>
          </a:prstGeom>
          <a:solidFill>
            <a:srgbClr val="660066"/>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8787" name="Oval 19"/>
          <p:cNvSpPr>
            <a:spLocks noChangeArrowheads="1"/>
          </p:cNvSpPr>
          <p:nvPr/>
        </p:nvSpPr>
        <p:spPr bwMode="auto">
          <a:xfrm>
            <a:off x="6139755" y="2328193"/>
            <a:ext cx="203200" cy="188913"/>
          </a:xfrm>
          <a:prstGeom prst="ellipse">
            <a:avLst/>
          </a:prstGeom>
          <a:solidFill>
            <a:srgbClr val="660066"/>
          </a:solidFill>
          <a:ln w="952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s-CZ"/>
          </a:p>
        </p:txBody>
      </p:sp>
      <p:sp>
        <p:nvSpPr>
          <p:cNvPr id="288788" name="Line 20"/>
          <p:cNvSpPr>
            <a:spLocks noChangeShapeType="1"/>
          </p:cNvSpPr>
          <p:nvPr/>
        </p:nvSpPr>
        <p:spPr bwMode="auto">
          <a:xfrm flipH="1">
            <a:off x="5242818" y="2286918"/>
            <a:ext cx="1131887" cy="0"/>
          </a:xfrm>
          <a:prstGeom prst="line">
            <a:avLst/>
          </a:prstGeom>
          <a:noFill/>
          <a:ln w="28575">
            <a:solidFill>
              <a:schemeClr val="hlink"/>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8789" name="Line 21"/>
          <p:cNvSpPr>
            <a:spLocks noChangeShapeType="1"/>
          </p:cNvSpPr>
          <p:nvPr/>
        </p:nvSpPr>
        <p:spPr bwMode="auto">
          <a:xfrm>
            <a:off x="4037905" y="2228181"/>
            <a:ext cx="2365375"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8790" name="Text Box 22"/>
          <p:cNvSpPr txBox="1">
            <a:spLocks noChangeArrowheads="1"/>
          </p:cNvSpPr>
          <p:nvPr/>
        </p:nvSpPr>
        <p:spPr bwMode="auto">
          <a:xfrm>
            <a:off x="6773168" y="1340768"/>
            <a:ext cx="8048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000">
                <a:solidFill>
                  <a:schemeClr val="accent2"/>
                </a:solidFill>
                <a:latin typeface="Times New Roman" pitchFamily="18" charset="0"/>
              </a:rPr>
              <a:t>axony</a:t>
            </a:r>
          </a:p>
        </p:txBody>
      </p:sp>
      <p:sp>
        <p:nvSpPr>
          <p:cNvPr id="288791" name="Line 23"/>
          <p:cNvSpPr>
            <a:spLocks noChangeShapeType="1"/>
          </p:cNvSpPr>
          <p:nvPr/>
        </p:nvSpPr>
        <p:spPr bwMode="auto">
          <a:xfrm flipV="1">
            <a:off x="5995293" y="1661443"/>
            <a:ext cx="739775"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8792" name="Line 24"/>
          <p:cNvSpPr>
            <a:spLocks noChangeShapeType="1"/>
          </p:cNvSpPr>
          <p:nvPr/>
        </p:nvSpPr>
        <p:spPr bwMode="auto">
          <a:xfrm flipV="1">
            <a:off x="6430268" y="1936081"/>
            <a:ext cx="638175" cy="2190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8793" name="Line 25"/>
          <p:cNvSpPr>
            <a:spLocks noChangeShapeType="1"/>
          </p:cNvSpPr>
          <p:nvPr/>
        </p:nvSpPr>
        <p:spPr bwMode="auto">
          <a:xfrm>
            <a:off x="6096893" y="2328193"/>
            <a:ext cx="739775" cy="3349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288794" name="Text Box 26"/>
          <p:cNvSpPr txBox="1">
            <a:spLocks noChangeArrowheads="1"/>
          </p:cNvSpPr>
          <p:nvPr/>
        </p:nvSpPr>
        <p:spPr bwMode="auto">
          <a:xfrm>
            <a:off x="538163" y="2816225"/>
            <a:ext cx="18684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2400" b="1">
                <a:solidFill>
                  <a:srgbClr val="FF0000"/>
                </a:solidFill>
                <a:latin typeface="Times New Roman" pitchFamily="18" charset="0"/>
              </a:rPr>
              <a:t>Metoda GDx</a:t>
            </a:r>
          </a:p>
        </p:txBody>
      </p:sp>
      <p:pic>
        <p:nvPicPr>
          <p:cNvPr id="27" name="Picture 4" descr="gdx_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523186"/>
            <a:ext cx="1828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8095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Nepolarizované a lineárně polarizované světlo</a:t>
            </a:r>
            <a:endParaRPr lang="cs-CZ" dirty="0"/>
          </a:p>
        </p:txBody>
      </p:sp>
      <p:cxnSp>
        <p:nvCxnSpPr>
          <p:cNvPr id="18" name="Přímá spojnice se šipkou 17"/>
          <p:cNvCxnSpPr/>
          <p:nvPr/>
        </p:nvCxnSpPr>
        <p:spPr>
          <a:xfrm>
            <a:off x="2915816" y="3789040"/>
            <a:ext cx="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27" name="Zástupný symbol pro obsah 2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7544" y="1639341"/>
            <a:ext cx="3636002" cy="4525963"/>
          </a:xfrm>
        </p:spPr>
      </p:pic>
      <p:pic>
        <p:nvPicPr>
          <p:cNvPr id="28" name="Obrázek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1628800"/>
            <a:ext cx="3816424" cy="4970120"/>
          </a:xfrm>
          <a:prstGeom prst="rect">
            <a:avLst/>
          </a:prstGeom>
        </p:spPr>
      </p:pic>
    </p:spTree>
    <p:extLst>
      <p:ext uri="{BB962C8B-B14F-4D97-AF65-F5344CB8AC3E}">
        <p14:creationId xmlns:p14="http://schemas.microsoft.com/office/powerpoint/2010/main" val="241013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Lineárně a kruhově polarizované světlo</a:t>
            </a:r>
            <a:endParaRPr lang="cs-CZ" dirty="0"/>
          </a:p>
        </p:txBody>
      </p:sp>
      <p:pic>
        <p:nvPicPr>
          <p:cNvPr id="4" name="Zástupný symbol pro obsah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1484784"/>
            <a:ext cx="4062486" cy="4525963"/>
          </a:xfrm>
        </p:spPr>
      </p:pic>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1772815"/>
            <a:ext cx="3675135" cy="4680521"/>
          </a:xfrm>
          <a:prstGeom prst="rect">
            <a:avLst/>
          </a:prstGeom>
        </p:spPr>
      </p:pic>
    </p:spTree>
    <p:extLst>
      <p:ext uri="{BB962C8B-B14F-4D97-AF65-F5344CB8AC3E}">
        <p14:creationId xmlns:p14="http://schemas.microsoft.com/office/powerpoint/2010/main" val="298971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získat lineárně polarizované světlo?</a:t>
            </a:r>
            <a:endParaRPr lang="cs-CZ" dirty="0"/>
          </a:p>
        </p:txBody>
      </p:sp>
      <p:sp>
        <p:nvSpPr>
          <p:cNvPr id="3" name="Zástupný symbol pro obsah 2"/>
          <p:cNvSpPr>
            <a:spLocks noGrp="1"/>
          </p:cNvSpPr>
          <p:nvPr>
            <p:ph idx="1"/>
          </p:nvPr>
        </p:nvSpPr>
        <p:spPr/>
        <p:txBody>
          <a:bodyPr/>
          <a:lstStyle/>
          <a:p>
            <a:r>
              <a:rPr lang="cs-CZ" dirty="0" smtClean="0"/>
              <a:t>Průchod polarizačním filtrem</a:t>
            </a:r>
          </a:p>
          <a:p>
            <a:r>
              <a:rPr lang="cs-CZ" dirty="0" smtClean="0"/>
              <a:t>Odrazem či mnohonásobným lomem</a:t>
            </a:r>
          </a:p>
          <a:p>
            <a:r>
              <a:rPr lang="cs-CZ" dirty="0" smtClean="0"/>
              <a:t>Dvojlomem</a:t>
            </a:r>
          </a:p>
          <a:p>
            <a:r>
              <a:rPr lang="cs-CZ" dirty="0" smtClean="0"/>
              <a:t>Rozptylem</a:t>
            </a:r>
          </a:p>
          <a:p>
            <a:r>
              <a:rPr lang="cs-CZ" dirty="0" smtClean="0"/>
              <a:t>…</a:t>
            </a:r>
            <a:endParaRPr lang="cs-CZ" dirty="0"/>
          </a:p>
        </p:txBody>
      </p:sp>
    </p:spTree>
    <p:extLst>
      <p:ext uri="{BB962C8B-B14F-4D97-AF65-F5344CB8AC3E}">
        <p14:creationId xmlns:p14="http://schemas.microsoft.com/office/powerpoint/2010/main" val="241277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Jak poznat lineárně polarizované světlo?</a:t>
            </a:r>
            <a:endParaRPr lang="cs-CZ" dirty="0"/>
          </a:p>
        </p:txBody>
      </p:sp>
      <p:sp>
        <p:nvSpPr>
          <p:cNvPr id="3" name="Zástupný symbol pro obsah 2"/>
          <p:cNvSpPr>
            <a:spLocks noGrp="1"/>
          </p:cNvSpPr>
          <p:nvPr>
            <p:ph idx="1"/>
          </p:nvPr>
        </p:nvSpPr>
        <p:spPr/>
        <p:txBody>
          <a:bodyPr/>
          <a:lstStyle/>
          <a:p>
            <a:r>
              <a:rPr lang="cs-CZ" dirty="0" smtClean="0"/>
              <a:t>Nepolarizované světlo – je třeba dvou polarizačních filtrů</a:t>
            </a:r>
          </a:p>
          <a:p>
            <a:r>
              <a:rPr lang="cs-CZ" dirty="0" smtClean="0"/>
              <a:t>Polarizované světlo – stačí jediný polarizační filtr</a:t>
            </a:r>
            <a:endParaRPr lang="cs-CZ" dirty="0"/>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688" y="3645024"/>
            <a:ext cx="6020602" cy="2641414"/>
          </a:xfrm>
          <a:prstGeom prst="rect">
            <a:avLst/>
          </a:prstGeom>
        </p:spPr>
      </p:pic>
    </p:spTree>
    <p:extLst>
      <p:ext uri="{BB962C8B-B14F-4D97-AF65-F5344CB8AC3E}">
        <p14:creationId xmlns:p14="http://schemas.microsoft.com/office/powerpoint/2010/main" val="1979229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co včely?</a:t>
            </a:r>
            <a:endParaRPr lang="cs-CZ" dirty="0"/>
          </a:p>
        </p:txBody>
      </p:sp>
      <p:sp>
        <p:nvSpPr>
          <p:cNvPr id="3" name="Zástupný symbol pro obsah 2"/>
          <p:cNvSpPr>
            <a:spLocks noGrp="1"/>
          </p:cNvSpPr>
          <p:nvPr>
            <p:ph idx="1"/>
          </p:nvPr>
        </p:nvSpPr>
        <p:spPr/>
        <p:txBody>
          <a:bodyPr/>
          <a:lstStyle/>
          <a:p>
            <a:pPr marL="0" indent="0">
              <a:buNone/>
            </a:pPr>
            <a:r>
              <a:rPr lang="cs-CZ" dirty="0" smtClean="0"/>
              <a:t>„natřásavý včelí taneček“ – určuje vzdálenost a směr ke zdroji potravy </a:t>
            </a:r>
          </a:p>
          <a:p>
            <a:pPr marL="0" indent="0">
              <a:buNone/>
            </a:pPr>
            <a:r>
              <a:rPr lang="cs-CZ" dirty="0" smtClean="0"/>
              <a:t>Vzdálenost:</a:t>
            </a:r>
          </a:p>
          <a:p>
            <a:r>
              <a:rPr lang="cs-CZ" sz="2000" dirty="0"/>
              <a:t>15 sekund 9 - 10 </a:t>
            </a:r>
            <a:r>
              <a:rPr lang="cs-CZ" sz="2000" dirty="0" smtClean="0"/>
              <a:t>osmiček =150 </a:t>
            </a:r>
            <a:r>
              <a:rPr lang="cs-CZ" sz="2000" dirty="0"/>
              <a:t>- 180 metrů, </a:t>
            </a:r>
            <a:endParaRPr lang="cs-CZ" sz="2000" dirty="0" smtClean="0"/>
          </a:p>
          <a:p>
            <a:r>
              <a:rPr lang="cs-CZ" sz="2000" dirty="0" smtClean="0"/>
              <a:t>15 sekund 7 osmiček = </a:t>
            </a:r>
            <a:r>
              <a:rPr lang="cs-CZ" sz="2000" dirty="0"/>
              <a:t>600 </a:t>
            </a:r>
            <a:r>
              <a:rPr lang="cs-CZ" sz="2000" dirty="0" smtClean="0"/>
              <a:t>metrů,</a:t>
            </a:r>
          </a:p>
          <a:p>
            <a:r>
              <a:rPr lang="cs-CZ" sz="2000" dirty="0" smtClean="0"/>
              <a:t>4 osmičky =1 km</a:t>
            </a:r>
          </a:p>
          <a:p>
            <a:r>
              <a:rPr lang="cs-CZ" sz="2000" dirty="0" smtClean="0"/>
              <a:t>2 osmičky do 6 km, vzdálenější zdroje ignoruje </a:t>
            </a:r>
          </a:p>
          <a:p>
            <a:endParaRPr lang="cs-CZ" sz="2000" dirty="0"/>
          </a:p>
          <a:p>
            <a:r>
              <a:rPr lang="cs-CZ" sz="2000" dirty="0" smtClean="0"/>
              <a:t>Počtem natřásavých pohybů zadečku udává vydatnost zdroje, ochutnávkami přineseného nektaru dává posoudit kvalitu.</a:t>
            </a:r>
            <a:endParaRPr lang="cs-CZ" sz="2000"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2780928"/>
            <a:ext cx="2220694"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4283968" y="6093296"/>
            <a:ext cx="4529766" cy="369332"/>
          </a:xfrm>
          <a:prstGeom prst="rect">
            <a:avLst/>
          </a:prstGeom>
        </p:spPr>
        <p:txBody>
          <a:bodyPr wrap="none">
            <a:spAutoFit/>
          </a:bodyPr>
          <a:lstStyle/>
          <a:p>
            <a:r>
              <a:rPr lang="cs-CZ" dirty="0">
                <a:hlinkClick r:id="rId3"/>
              </a:rPr>
              <a:t>http://www.youtube.com/watch?v=-7ijI-g4jHg</a:t>
            </a:r>
            <a:endParaRPr lang="cs-CZ" dirty="0"/>
          </a:p>
        </p:txBody>
      </p:sp>
    </p:spTree>
    <p:extLst>
      <p:ext uri="{BB962C8B-B14F-4D97-AF65-F5344CB8AC3E}">
        <p14:creationId xmlns:p14="http://schemas.microsoft.com/office/powerpoint/2010/main" val="30276062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 co včely? – svítí sluníčko</a:t>
            </a:r>
            <a:endParaRPr lang="cs-CZ" dirty="0"/>
          </a:p>
        </p:txBody>
      </p:sp>
      <p:sp>
        <p:nvSpPr>
          <p:cNvPr id="3" name="Zástupný symbol pro obsah 2"/>
          <p:cNvSpPr>
            <a:spLocks noGrp="1"/>
          </p:cNvSpPr>
          <p:nvPr>
            <p:ph idx="1"/>
          </p:nvPr>
        </p:nvSpPr>
        <p:spPr>
          <a:xfrm>
            <a:off x="467544" y="1292613"/>
            <a:ext cx="8229600" cy="4525963"/>
          </a:xfrm>
        </p:spPr>
        <p:txBody>
          <a:bodyPr/>
          <a:lstStyle/>
          <a:p>
            <a:pPr marL="0" indent="0">
              <a:buNone/>
            </a:pPr>
            <a:r>
              <a:rPr lang="cs-CZ" dirty="0" smtClean="0"/>
              <a:t>Směr:</a:t>
            </a:r>
          </a:p>
          <a:p>
            <a:pPr marL="0" indent="0">
              <a:buNone/>
            </a:pPr>
            <a:endParaRPr lang="cs-CZ" sz="2000" dirty="0"/>
          </a:p>
        </p:txBody>
      </p:sp>
      <p:sp>
        <p:nvSpPr>
          <p:cNvPr id="4" name="Obdélník 3"/>
          <p:cNvSpPr/>
          <p:nvPr/>
        </p:nvSpPr>
        <p:spPr>
          <a:xfrm>
            <a:off x="335538" y="2007423"/>
            <a:ext cx="4092446" cy="4278094"/>
          </a:xfrm>
          <a:prstGeom prst="rect">
            <a:avLst/>
          </a:prstGeom>
        </p:spPr>
        <p:txBody>
          <a:bodyPr wrap="square">
            <a:spAutoFit/>
          </a:bodyPr>
          <a:lstStyle/>
          <a:p>
            <a:r>
              <a:rPr lang="cs-CZ" sz="1600" dirty="0"/>
              <a:t>„Pokaždé uprostřed osmičkového tvaru začne tanečnice kývat celým tělem ze strany na stranu. V tom okamžiku je vždy obrácena čelem ke zdroji potravy v relaci s okamžitou polohou slunce a samozřejmě i s nakloněním „tanečního parketu“ kolmo na skutečnou plochu reálného světa. Jestliže je potrava na místě ležícím směrem ke slunci, postupuje včela za současného kývání tělem přímo vzhůru (ke dvanáctce na pomyslném ciferníku hodin). Nalézají-li se „dobrůtky“ 135° vpravo (po směru hodinových ručiček) od slunce, směřuje létavka při kývavé části tance také ve směru 135° vpravo od dvanáctky (tedy mezi čtyřku a pětku na ciferníku). Směr od slunce udává tanečnice pohybem přímo dolů (k šestce na ciferníku) </a:t>
            </a:r>
            <a:r>
              <a:rPr lang="cs-CZ" sz="1600" dirty="0" smtClean="0"/>
              <a:t>.“</a:t>
            </a:r>
            <a:endParaRPr lang="cs-CZ" sz="16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048452"/>
            <a:ext cx="465615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bdélník 4"/>
          <p:cNvSpPr/>
          <p:nvPr/>
        </p:nvSpPr>
        <p:spPr>
          <a:xfrm>
            <a:off x="4427984" y="5962351"/>
            <a:ext cx="4572000" cy="646331"/>
          </a:xfrm>
          <a:prstGeom prst="rect">
            <a:avLst/>
          </a:prstGeom>
        </p:spPr>
        <p:txBody>
          <a:bodyPr>
            <a:spAutoFit/>
          </a:bodyPr>
          <a:lstStyle/>
          <a:p>
            <a:r>
              <a:rPr lang="cs-CZ" dirty="0">
                <a:hlinkClick r:id="rId3"/>
              </a:rPr>
              <a:t>http://www.vesmir.cz/clanek/o-vcelich-taneccich-orientaci-a-robotech</a:t>
            </a:r>
            <a:endParaRPr lang="cs-CZ" dirty="0"/>
          </a:p>
        </p:txBody>
      </p:sp>
    </p:spTree>
    <p:extLst>
      <p:ext uri="{BB962C8B-B14F-4D97-AF65-F5344CB8AC3E}">
        <p14:creationId xmlns:p14="http://schemas.microsoft.com/office/powerpoint/2010/main" val="354449550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990</TotalTime>
  <Words>2054</Words>
  <Application>Microsoft Office PowerPoint</Application>
  <PresentationFormat>Předvádění na obrazovce (4:3)</PresentationFormat>
  <Paragraphs>299</Paragraphs>
  <Slides>38</Slides>
  <Notes>2</Notes>
  <HiddenSlides>3</HiddenSlides>
  <MMClips>0</MMClips>
  <ScaleCrop>false</ScaleCrop>
  <HeadingPairs>
    <vt:vector size="6" baseType="variant">
      <vt:variant>
        <vt:lpstr>Motiv</vt:lpstr>
      </vt:variant>
      <vt:variant>
        <vt:i4>1</vt:i4>
      </vt:variant>
      <vt:variant>
        <vt:lpstr>Vložené servery OLE</vt:lpstr>
      </vt:variant>
      <vt:variant>
        <vt:i4>2</vt:i4>
      </vt:variant>
      <vt:variant>
        <vt:lpstr>Nadpisy snímků</vt:lpstr>
      </vt:variant>
      <vt:variant>
        <vt:i4>38</vt:i4>
      </vt:variant>
    </vt:vector>
  </HeadingPairs>
  <TitlesOfParts>
    <vt:vector size="41" baseType="lpstr">
      <vt:lpstr>Motiv systému Office</vt:lpstr>
      <vt:lpstr>Rovnice</vt:lpstr>
      <vt:lpstr>Klip</vt:lpstr>
      <vt:lpstr>LZE vidět polarizované světlo?</vt:lpstr>
      <vt:lpstr>Prezentace aplikace PowerPoint</vt:lpstr>
      <vt:lpstr>Světlo jako elektromagnetické vlnění</vt:lpstr>
      <vt:lpstr>Nepolarizované a lineárně polarizované světlo</vt:lpstr>
      <vt:lpstr>Lineárně a kruhově polarizované světlo</vt:lpstr>
      <vt:lpstr>Jak získat lineárně polarizované světlo?</vt:lpstr>
      <vt:lpstr>Jak poznat lineárně polarizované světlo?</vt:lpstr>
      <vt:lpstr>A co včely?</vt:lpstr>
      <vt:lpstr>A co včely? – svítí sluníčko</vt:lpstr>
      <vt:lpstr>A co když nesvítí?</vt:lpstr>
      <vt:lpstr>Rozptýlené světlo a polarizace – jak určit směr propustnosti prvního polaroidu</vt:lpstr>
      <vt:lpstr>Polarizace oblohy</vt:lpstr>
      <vt:lpstr>Včelí oko</vt:lpstr>
      <vt:lpstr>Včelí oko</vt:lpstr>
      <vt:lpstr>Včelí oko</vt:lpstr>
      <vt:lpstr>Včelí oko</vt:lpstr>
      <vt:lpstr>Jak lidé vidí polarizované světlo?- polarizační brýle</vt:lpstr>
      <vt:lpstr>Poznáte polarizaci tohoto světla?</vt:lpstr>
      <vt:lpstr>Odbočka – princip barevného vidění</vt:lpstr>
      <vt:lpstr>Odbočka – princip barevného vidění</vt:lpstr>
      <vt:lpstr>Odbočka – princip barevného vidění</vt:lpstr>
      <vt:lpstr>Haidingerův snop (Büschel,brush)</vt:lpstr>
      <vt:lpstr>Haidingerův snop – vnímání  lineární a kruhové polarizace </vt:lpstr>
      <vt:lpstr>Poznáte polarizaci tohoto světla?</vt:lpstr>
      <vt:lpstr>Medicínské využití - strabismus</vt:lpstr>
      <vt:lpstr>Jak korigovat strabismus jinak?</vt:lpstr>
      <vt:lpstr>Medicínské využití – vyšetření makulární degenerace</vt:lpstr>
      <vt:lpstr>Glaukom (zelený zákal)</vt:lpstr>
      <vt:lpstr>Diagnostika glaukomu</vt:lpstr>
      <vt:lpstr>Několik slov ke skenovacím metodám</vt:lpstr>
      <vt:lpstr>Zobrazení skenovací optikou </vt:lpstr>
      <vt:lpstr>Dvojlomné látky</vt:lpstr>
      <vt:lpstr>Deformační dvojlom</vt:lpstr>
      <vt:lpstr>Dvojlom biologických preparátů</vt:lpstr>
      <vt:lpstr>Měření tloušťky nervového vlákna</vt:lpstr>
      <vt:lpstr>Výpočet tloušťky pro gt = 1</vt:lpstr>
      <vt:lpstr>Graf interferenční intenzity P  A</vt:lpstr>
      <vt:lpstr>Zobrazení tloušťky nervového vlákna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jana</dc:creator>
  <cp:lastModifiedBy>jana</cp:lastModifiedBy>
  <cp:revision>92</cp:revision>
  <dcterms:created xsi:type="dcterms:W3CDTF">2011-08-24T18:34:44Z</dcterms:created>
  <dcterms:modified xsi:type="dcterms:W3CDTF">2019-08-15T04:59:14Z</dcterms:modified>
</cp:coreProperties>
</file>