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061" autoAdjust="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6A0A0E-F812-49DF-8643-279AE1C22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C66F78E-8B99-4C24-925F-D519BA1D7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67A612-1F4D-42CB-AB81-8E9517DF9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7875-9475-43ED-B4B7-BF8D75F6179B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41FA3F-DAEE-4BBD-9119-7767F6EA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44E873-A0B6-454A-9924-1D3D2BE78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9538-37D8-4F9E-ACA0-D4BB04F3C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619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BAAF10-E012-463F-8E00-8EADB84A8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478D699-78CE-4F10-81D3-8466CADB5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2B9772-9401-4EFD-8C9D-26620EB21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7875-9475-43ED-B4B7-BF8D75F6179B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681FCF-6EB1-4884-A683-6DBFCF4A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80110B-9CBE-4BBA-84F3-4799329E9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9538-37D8-4F9E-ACA0-D4BB04F3C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70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2413E2A-5FB8-482D-BF6D-519C6BC259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40CA830-038C-4383-A251-56C4746D62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1B5509-479E-40D8-B1CA-EF1C499D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7875-9475-43ED-B4B7-BF8D75F6179B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4278F8-8704-44C1-AD71-D1ED3A8A9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63FAC0-2F34-4CD9-B56D-197659D3B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9538-37D8-4F9E-ACA0-D4BB04F3C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08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7FA375-75D0-49AC-9377-E1384D21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A85D1B-DFCE-4148-A9C4-7DF0950F6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0FB23A-CFBD-40AB-87D9-6F5DC0A57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7875-9475-43ED-B4B7-BF8D75F6179B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472700-E5BC-4F95-9E61-BD762C326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DAEC40-035F-49C3-8BBD-B26C5A9F3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9538-37D8-4F9E-ACA0-D4BB04F3C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20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2B2E6B-4BB6-490A-B173-239BCD82D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0C841F7-F040-45F4-AE13-B51B67D61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A04860-A19B-43C5-A34A-E5F4CD240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7875-9475-43ED-B4B7-BF8D75F6179B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30CD36-779C-410A-8B82-4E6EAD57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88493B-658D-4B0C-864F-33D8A1D74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9538-37D8-4F9E-ACA0-D4BB04F3C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49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B3A157-48AE-4D79-968D-2CB18DEBC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46A49E-DD51-4CBE-995A-EC780D7FB4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EF0FB62-63A6-4462-A90F-D45991176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1D35494-A501-4654-A91B-6D00682D5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7875-9475-43ED-B4B7-BF8D75F6179B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17E5859-D465-4EFB-B29E-692E2EB34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C8D326E-C506-4D61-88A8-6C9C70DE9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9538-37D8-4F9E-ACA0-D4BB04F3C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647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2FD4C3-7E64-47FA-AF0E-94555C21B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49EAEC-A955-4606-A277-D047A936C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B12A950-27D6-424F-BDDA-C3AD41298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416EFC9-F8B2-434E-AC3A-846BF563EB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AB8DF46-A6F6-4010-8B9E-478ACDE684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617B2AB-420A-4C7F-A494-043E87939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7875-9475-43ED-B4B7-BF8D75F6179B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E60C77E-11A3-4723-97FA-AD6601D25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1F97C8D-B1B7-4EDE-9E27-5548BFED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9538-37D8-4F9E-ACA0-D4BB04F3C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22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A3B204-527E-40AA-A67A-FB9037B5C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2235FDD-75DF-44DF-86C8-1A076442C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7875-9475-43ED-B4B7-BF8D75F6179B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48B187A-2D43-4165-B4AC-7F8929B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6D39024-A858-40D4-8A78-8448F709B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9538-37D8-4F9E-ACA0-D4BB04F3C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96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70ABB13-7346-4F34-B52D-2153C01EE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7875-9475-43ED-B4B7-BF8D75F6179B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8B0094-6541-4FBA-AEA1-78F58B337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09343E2-8B47-417C-92D7-DBA5949DA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9538-37D8-4F9E-ACA0-D4BB04F3C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612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C7D8AF-3851-42E4-AE28-EC132C59C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8F10AF-C1B5-400F-9377-3A07AA46D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1553AB7-A977-4FE1-A994-48270DA88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E1A9E95-C2CC-4D03-B6A0-ECFA28C87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7875-9475-43ED-B4B7-BF8D75F6179B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AA4AD91-759B-4502-AB1A-292E5541E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6028D11-3AE5-4E1C-BE43-850E593AA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9538-37D8-4F9E-ACA0-D4BB04F3C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6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93BF5A-E1E2-4B4E-BEDF-8BDDC44B4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FC6E278-45F2-44DD-AD73-F8097D3C21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40D4A63-6B8E-48E1-9970-DE2591510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6444676-2E68-4A05-B69B-0EBE6F270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7875-9475-43ED-B4B7-BF8D75F6179B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F307854-D718-4762-82EB-C6B0420A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49916DC-6425-4790-B597-979467C65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9538-37D8-4F9E-ACA0-D4BB04F3C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56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E407FB7-6A01-45E5-8EE2-067152868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5282F9-D0F6-4C35-A273-EDF01B194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E1C13F-592A-4DE4-90AE-CEA3D5EAE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07875-9475-43ED-B4B7-BF8D75F6179B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2A67E2-30B7-496A-8B49-9CF44FE93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AF089F-64A0-4DEF-80A1-68627F3C7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99538-37D8-4F9E-ACA0-D4BB04F3C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78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ach.upol.cz/ucebnice/hodnoceni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11CCB4-06F6-4507-9C2C-3F9823D66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9512"/>
            <a:ext cx="9144000" cy="1367264"/>
          </a:xfrm>
        </p:spPr>
        <p:txBody>
          <a:bodyPr>
            <a:normAutofit/>
          </a:bodyPr>
          <a:lstStyle/>
          <a:p>
            <a:r>
              <a:rPr lang="cs-CZ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Správná praxe</a:t>
            </a:r>
            <a:r>
              <a:rPr lang="cs-CZ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hodnocení analytických výsledků </a:t>
            </a:r>
            <a:endParaRPr lang="en-GB" sz="4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2CAB5A9-7816-43B4-88F8-97B28E4988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15264"/>
            <a:ext cx="9144000" cy="517691"/>
          </a:xfrm>
        </p:spPr>
        <p:txBody>
          <a:bodyPr/>
          <a:lstStyle/>
          <a:p>
            <a:r>
              <a:rPr lang="cs-CZ" i="1" dirty="0"/>
              <a:t>Mgr. Štěpán Káňa</a:t>
            </a:r>
            <a:endParaRPr lang="en-GB" i="1" dirty="0"/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FCA52371-81E4-4476-BF4A-84B52AF38A7A}"/>
              </a:ext>
            </a:extLst>
          </p:cNvPr>
          <p:cNvSpPr txBox="1">
            <a:spLocks/>
          </p:cNvSpPr>
          <p:nvPr/>
        </p:nvSpPr>
        <p:spPr>
          <a:xfrm>
            <a:off x="1621809" y="6044680"/>
            <a:ext cx="9143999" cy="702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G6141, </a:t>
            </a:r>
            <a:r>
              <a:rPr lang="cs-CZ" dirty="0" err="1"/>
              <a:t>PřF</a:t>
            </a:r>
            <a:r>
              <a:rPr lang="cs-CZ" dirty="0"/>
              <a:t> MU,</a:t>
            </a:r>
            <a:br>
              <a:rPr lang="cs-CZ" dirty="0"/>
            </a:b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Brno 2022</a:t>
            </a:r>
            <a:endParaRPr lang="en-GB" dirty="0"/>
          </a:p>
        </p:txBody>
      </p:sp>
      <p:pic>
        <p:nvPicPr>
          <p:cNvPr id="1026" name="Picture 2" descr="40 procent voličů chce Babiše za premiéra. Co na to Gaussova křivka? |  Reflex.cz">
            <a:extLst>
              <a:ext uri="{FF2B5EF4-FFF2-40B4-BE49-F238E27FC236}">
                <a16:creationId xmlns:a16="http://schemas.microsoft.com/office/drawing/2014/main" id="{4BD692AD-8642-4487-A56B-E69E6AA4B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59" y="3850235"/>
            <a:ext cx="4876586" cy="176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trologie v chemii">
            <a:extLst>
              <a:ext uri="{FF2B5EF4-FFF2-40B4-BE49-F238E27FC236}">
                <a16:creationId xmlns:a16="http://schemas.microsoft.com/office/drawing/2014/main" id="{3B581466-A7BC-43E2-B601-4ECB484F9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423" y="3208325"/>
            <a:ext cx="3606018" cy="283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674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E17A6-19D7-49F6-82F4-56DE7F5BD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Normální (Gaussovo) rozdělení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B1A66AA-A84D-4EC3-933D-0893FA6CB9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98" t="37198" r="12177" b="9012"/>
          <a:stretch/>
        </p:blipFill>
        <p:spPr>
          <a:xfrm>
            <a:off x="2138515" y="2669458"/>
            <a:ext cx="6769511" cy="368709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D0F76AF-03D5-47C9-ACF5-5CB7C4CAEE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47" t="36552" r="26936" b="47741"/>
          <a:stretch/>
        </p:blipFill>
        <p:spPr>
          <a:xfrm>
            <a:off x="7433187" y="1504335"/>
            <a:ext cx="408564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0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601110-B1A9-4497-A161-F6C7B3E3C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Směrodatná odchylka, rozptyl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ozptyl a směrodatná odchylka příklady">
            <a:extLst>
              <a:ext uri="{FF2B5EF4-FFF2-40B4-BE49-F238E27FC236}">
                <a16:creationId xmlns:a16="http://schemas.microsoft.com/office/drawing/2014/main" id="{FA11C6C1-39C8-4229-A513-0A46A103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804" y="1971829"/>
            <a:ext cx="4876056" cy="184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0FA9575-A11C-4E9F-B83A-A43F3E83480D}"/>
              </a:ext>
            </a:extLst>
          </p:cNvPr>
          <p:cNvSpPr txBox="1"/>
          <p:nvPr/>
        </p:nvSpPr>
        <p:spPr>
          <a:xfrm>
            <a:off x="2905432" y="5058696"/>
            <a:ext cx="7241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Jak se vypočítá relativní směrodatná odchylka?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83212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6E9E63-817F-431B-89D5-9B5C722A8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Příklad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D6A306-F400-4803-BB04-ED97D3AF1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</a:t>
            </a:r>
            <a:r>
              <a:rPr lang="en-GB" dirty="0" err="1"/>
              <a:t>tanovení</a:t>
            </a:r>
            <a:r>
              <a:rPr lang="en-GB" dirty="0"/>
              <a:t> </a:t>
            </a:r>
            <a:r>
              <a:rPr lang="cs-CZ" dirty="0"/>
              <a:t>mědi</a:t>
            </a:r>
            <a:r>
              <a:rPr lang="en-GB" dirty="0"/>
              <a:t> v </a:t>
            </a:r>
            <a:r>
              <a:rPr lang="cs-CZ" dirty="0"/>
              <a:t>horninovém materiálu pomocí XRF poskytlo</a:t>
            </a:r>
            <a:r>
              <a:rPr lang="en-GB" dirty="0"/>
              <a:t> </a:t>
            </a:r>
            <a:r>
              <a:rPr lang="en-GB" dirty="0" err="1"/>
              <a:t>tyto</a:t>
            </a:r>
            <a:r>
              <a:rPr lang="en-GB" dirty="0"/>
              <a:t> </a:t>
            </a:r>
            <a:r>
              <a:rPr lang="en-GB" dirty="0" err="1"/>
              <a:t>výsledky</a:t>
            </a:r>
            <a:r>
              <a:rPr lang="en-GB" dirty="0"/>
              <a:t>: 3,22 %, 3,18 %, 3,66 %, 3,34 %, 3,48 %, 3,55 % </a:t>
            </a:r>
            <a:r>
              <a:rPr lang="cs-CZ" dirty="0" err="1"/>
              <a:t>Cu</a:t>
            </a:r>
            <a:r>
              <a:rPr lang="en-GB" dirty="0"/>
              <a:t>. </a:t>
            </a:r>
            <a:r>
              <a:rPr lang="en-GB" dirty="0" err="1"/>
              <a:t>Jaká</a:t>
            </a:r>
            <a:r>
              <a:rPr lang="en-GB" dirty="0"/>
              <a:t> je</a:t>
            </a:r>
            <a:r>
              <a:rPr lang="cs-CZ" dirty="0"/>
              <a:t> směrodatná odchylka měření a</a:t>
            </a:r>
            <a:r>
              <a:rPr lang="en-GB" dirty="0"/>
              <a:t> </a:t>
            </a:r>
            <a:r>
              <a:rPr lang="en-GB" dirty="0" err="1"/>
              <a:t>relativní</a:t>
            </a:r>
            <a:r>
              <a:rPr lang="en-GB" dirty="0"/>
              <a:t> </a:t>
            </a:r>
            <a:r>
              <a:rPr lang="en-GB" dirty="0" err="1"/>
              <a:t>směrodatná</a:t>
            </a:r>
            <a:r>
              <a:rPr lang="en-GB" dirty="0"/>
              <a:t> </a:t>
            </a:r>
            <a:r>
              <a:rPr lang="en-GB" dirty="0" err="1"/>
              <a:t>odchylka</a:t>
            </a:r>
            <a:r>
              <a:rPr lang="cs-CZ" dirty="0"/>
              <a:t>?</a:t>
            </a:r>
            <a:r>
              <a:rPr lang="en-GB" dirty="0"/>
              <a:t> </a:t>
            </a:r>
            <a:r>
              <a:rPr lang="cs-CZ" dirty="0"/>
              <a:t>Rovněž otestujte odlehlost výsledků.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146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B6F90F-4070-475C-8970-52E0D5B2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Význam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r - How to plot line with standard deviation of each row with ggplot -  Stack Overflow">
            <a:extLst>
              <a:ext uri="{FF2B5EF4-FFF2-40B4-BE49-F238E27FC236}">
                <a16:creationId xmlns:a16="http://schemas.microsoft.com/office/drawing/2014/main" id="{44F01968-E2C7-4071-8E34-8664613A9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20181"/>
            <a:ext cx="4783884" cy="346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ifferences - ordinal, interval, ratio data - LCPS Research Resources">
            <a:extLst>
              <a:ext uri="{FF2B5EF4-FFF2-40B4-BE49-F238E27FC236}">
                <a16:creationId xmlns:a16="http://schemas.microsoft.com/office/drawing/2014/main" id="{2C5B555F-8E09-4FE4-B086-9EEDCA7E2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105" y="2374431"/>
            <a:ext cx="4783884" cy="315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969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A40C2B-B585-47F8-A8AB-381282DD6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Testování přesnosti výsledků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5A6D45-3FF0-4279-9703-548949229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78362"/>
          </a:xfrm>
        </p:spPr>
        <p:txBody>
          <a:bodyPr/>
          <a:lstStyle/>
          <a:p>
            <a:r>
              <a:rPr lang="cs-CZ" dirty="0"/>
              <a:t>Pro malé soubory (do 10 paralelních měření) se užívá </a:t>
            </a:r>
            <a:r>
              <a:rPr lang="cs-CZ" b="1" dirty="0"/>
              <a:t>Lordův</a:t>
            </a:r>
            <a:r>
              <a:rPr lang="cs-CZ" dirty="0"/>
              <a:t> test: </a:t>
            </a:r>
          </a:p>
          <a:p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12B6AC9-C021-4761-9E94-7480395C3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132" t="42875" r="49093" b="51854"/>
          <a:stretch/>
        </p:blipFill>
        <p:spPr>
          <a:xfrm>
            <a:off x="4586747" y="2861187"/>
            <a:ext cx="2595719" cy="11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23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2FD858-E1A1-4E67-B9AD-766BD8A4A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151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Příklad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2D4F07-2A0C-40EC-B192-E2E9ADFB8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645" y="1250439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Elementární</a:t>
            </a:r>
            <a:r>
              <a:rPr lang="en-GB" dirty="0"/>
              <a:t> </a:t>
            </a:r>
            <a:r>
              <a:rPr lang="en-GB" dirty="0" err="1"/>
              <a:t>analýzou</a:t>
            </a:r>
            <a:r>
              <a:rPr lang="en-GB" dirty="0"/>
              <a:t> </a:t>
            </a:r>
            <a:r>
              <a:rPr lang="cs-CZ" dirty="0"/>
              <a:t>standardu lignitu</a:t>
            </a:r>
            <a:r>
              <a:rPr lang="en-GB" dirty="0"/>
              <a:t> </a:t>
            </a:r>
            <a:r>
              <a:rPr lang="en-GB" dirty="0" err="1"/>
              <a:t>byl</a:t>
            </a:r>
            <a:r>
              <a:rPr lang="en-GB" dirty="0"/>
              <a:t> </a:t>
            </a:r>
            <a:r>
              <a:rPr lang="en-GB" dirty="0" err="1"/>
              <a:t>zjištěn</a:t>
            </a:r>
            <a:r>
              <a:rPr lang="en-GB" dirty="0"/>
              <a:t> </a:t>
            </a:r>
            <a:r>
              <a:rPr lang="en-GB" dirty="0" err="1"/>
              <a:t>následující</a:t>
            </a:r>
            <a:r>
              <a:rPr lang="en-GB" dirty="0"/>
              <a:t> </a:t>
            </a:r>
            <a:r>
              <a:rPr lang="en-GB" dirty="0" err="1"/>
              <a:t>obsah</a:t>
            </a:r>
            <a:r>
              <a:rPr lang="en-GB" dirty="0"/>
              <a:t> </a:t>
            </a:r>
            <a:r>
              <a:rPr lang="en-GB" dirty="0" err="1"/>
              <a:t>uhlíku</a:t>
            </a:r>
            <a:r>
              <a:rPr lang="en-GB" dirty="0"/>
              <a:t>: </a:t>
            </a:r>
            <a:r>
              <a:rPr lang="en-GB" b="1" dirty="0"/>
              <a:t>48,05</a:t>
            </a:r>
            <a:r>
              <a:rPr lang="en-GB" dirty="0"/>
              <a:t> %, </a:t>
            </a:r>
            <a:r>
              <a:rPr lang="en-GB" b="1" dirty="0"/>
              <a:t>48,15 </a:t>
            </a:r>
            <a:r>
              <a:rPr lang="en-GB" dirty="0"/>
              <a:t>%, </a:t>
            </a:r>
            <a:r>
              <a:rPr lang="en-GB" b="1" dirty="0"/>
              <a:t>48,08</a:t>
            </a:r>
            <a:r>
              <a:rPr lang="en-GB" dirty="0"/>
              <a:t> %, </a:t>
            </a:r>
            <a:r>
              <a:rPr lang="en-GB" b="1" dirty="0"/>
              <a:t>47,80</a:t>
            </a:r>
            <a:r>
              <a:rPr lang="en-GB" dirty="0"/>
              <a:t> %, </a:t>
            </a:r>
            <a:r>
              <a:rPr lang="en-GB" b="1" dirty="0"/>
              <a:t>48,12</a:t>
            </a:r>
            <a:r>
              <a:rPr lang="en-GB" dirty="0"/>
              <a:t> %. </a:t>
            </a:r>
            <a:r>
              <a:rPr lang="cs-CZ" dirty="0"/>
              <a:t>Certifikovaný obsah</a:t>
            </a:r>
            <a:r>
              <a:rPr lang="en-GB" dirty="0"/>
              <a:t> je </a:t>
            </a:r>
            <a:r>
              <a:rPr lang="en-GB" b="1" dirty="0"/>
              <a:t>48,19</a:t>
            </a:r>
            <a:r>
              <a:rPr lang="en-GB" dirty="0"/>
              <a:t> %. </a:t>
            </a:r>
            <a:r>
              <a:rPr lang="en-GB" dirty="0" err="1"/>
              <a:t>Otestujte</a:t>
            </a:r>
            <a:r>
              <a:rPr lang="en-GB" dirty="0"/>
              <a:t> </a:t>
            </a:r>
            <a:r>
              <a:rPr lang="cs-CZ" dirty="0"/>
              <a:t>přesnost</a:t>
            </a:r>
            <a:r>
              <a:rPr lang="en-GB" dirty="0"/>
              <a:t> </a:t>
            </a:r>
            <a:r>
              <a:rPr lang="cs-CZ" dirty="0"/>
              <a:t>metody</a:t>
            </a:r>
            <a:r>
              <a:rPr lang="en-GB" dirty="0"/>
              <a:t> pro </a:t>
            </a:r>
            <a:r>
              <a:rPr lang="el-GR" dirty="0"/>
              <a:t>α = 0,0</a:t>
            </a:r>
            <a:r>
              <a:rPr lang="cs-CZ" dirty="0"/>
              <a:t>5. </a:t>
            </a: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EB45B9-851A-42B3-B0FD-EA04C95DC5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51" t="18910" r="25363" b="17834"/>
          <a:stretch/>
        </p:blipFill>
        <p:spPr>
          <a:xfrm>
            <a:off x="3746091" y="2850023"/>
            <a:ext cx="5375746" cy="377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67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3F4682-A5D3-4A88-B896-3E270C97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551" y="1028803"/>
            <a:ext cx="7967817" cy="1325563"/>
          </a:xfrm>
        </p:spPr>
        <p:txBody>
          <a:bodyPr>
            <a:norm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Neměřím, raději si zaplatím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7F13BAC-4F06-49F3-87FC-1AE49667421E}"/>
              </a:ext>
            </a:extLst>
          </p:cNvPr>
          <p:cNvSpPr txBox="1"/>
          <p:nvPr/>
        </p:nvSpPr>
        <p:spPr>
          <a:xfrm>
            <a:off x="2166169" y="3429000"/>
            <a:ext cx="8406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Jak se vyznat v protokolu u zkoušce z akreditované laboratoře?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7504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ozbor vodyz 30.3.2015 vodovod Bonkovice">
            <a:extLst>
              <a:ext uri="{FF2B5EF4-FFF2-40B4-BE49-F238E27FC236}">
                <a16:creationId xmlns:a16="http://schemas.microsoft.com/office/drawing/2014/main" id="{DE5B6732-8E61-49E6-83E1-E53CC9B8F4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" t="6098" r="1967" b="22079"/>
          <a:stretch/>
        </p:blipFill>
        <p:spPr bwMode="auto">
          <a:xfrm>
            <a:off x="322462" y="103672"/>
            <a:ext cx="5267177" cy="665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ozbor vodyz 30.3.2015 vodovod Bonkovice">
            <a:extLst>
              <a:ext uri="{FF2B5EF4-FFF2-40B4-BE49-F238E27FC236}">
                <a16:creationId xmlns:a16="http://schemas.microsoft.com/office/drawing/2014/main" id="{16BB9B30-94B1-403B-AC7C-72E2F4619A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" t="6515" b="29246"/>
          <a:stretch/>
        </p:blipFill>
        <p:spPr bwMode="auto">
          <a:xfrm>
            <a:off x="6096000" y="553064"/>
            <a:ext cx="5580468" cy="625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510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9FBD50-A798-4932-9E75-7315F1AF1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Úkol 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8D4C92-EA3B-43C5-9218-7C53CB058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783529" cy="3306815"/>
          </a:xfrm>
        </p:spPr>
        <p:txBody>
          <a:bodyPr>
            <a:normAutofit/>
          </a:bodyPr>
          <a:lstStyle/>
          <a:p>
            <a:r>
              <a:rPr lang="en-GB" dirty="0"/>
              <a:t>V</a:t>
            </a:r>
            <a:r>
              <a:rPr lang="cs-CZ" dirty="0"/>
              <a:t>e standardu </a:t>
            </a:r>
            <a:r>
              <a:rPr lang="en-GB" dirty="0" err="1"/>
              <a:t>byl</a:t>
            </a:r>
            <a:r>
              <a:rPr lang="en-GB" dirty="0"/>
              <a:t> </a:t>
            </a:r>
            <a:r>
              <a:rPr lang="en-GB" dirty="0" err="1"/>
              <a:t>stanoven</a:t>
            </a:r>
            <a:r>
              <a:rPr lang="en-GB" dirty="0"/>
              <a:t> </a:t>
            </a:r>
            <a:r>
              <a:rPr lang="cs-CZ" dirty="0"/>
              <a:t>draslík</a:t>
            </a:r>
            <a:r>
              <a:rPr lang="en-GB" dirty="0"/>
              <a:t> s </a:t>
            </a:r>
            <a:r>
              <a:rPr lang="en-GB" dirty="0" err="1"/>
              <a:t>těmito</a:t>
            </a:r>
            <a:r>
              <a:rPr lang="en-GB" dirty="0"/>
              <a:t> </a:t>
            </a:r>
            <a:r>
              <a:rPr lang="en-GB" dirty="0" err="1"/>
              <a:t>výsledky</a:t>
            </a:r>
            <a:r>
              <a:rPr lang="en-GB" dirty="0"/>
              <a:t>: </a:t>
            </a:r>
            <a:r>
              <a:rPr lang="en-GB" b="1" dirty="0"/>
              <a:t>258</a:t>
            </a:r>
            <a:r>
              <a:rPr lang="en-GB" dirty="0"/>
              <a:t> </a:t>
            </a:r>
            <a:r>
              <a:rPr lang="cs-CZ" dirty="0"/>
              <a:t>mg/l</a:t>
            </a:r>
            <a:r>
              <a:rPr lang="en-GB" dirty="0"/>
              <a:t>, </a:t>
            </a:r>
            <a:br>
              <a:rPr lang="cs-CZ" dirty="0"/>
            </a:br>
            <a:r>
              <a:rPr lang="en-GB" b="1" dirty="0"/>
              <a:t>259</a:t>
            </a:r>
            <a:r>
              <a:rPr lang="cs-CZ" dirty="0"/>
              <a:t> mg/l</a:t>
            </a:r>
            <a:r>
              <a:rPr lang="en-GB" dirty="0"/>
              <a:t>, </a:t>
            </a:r>
            <a:r>
              <a:rPr lang="en-GB" b="1" dirty="0"/>
              <a:t>25</a:t>
            </a:r>
            <a:r>
              <a:rPr lang="cs-CZ" b="1" dirty="0"/>
              <a:t>7</a:t>
            </a:r>
            <a:r>
              <a:rPr lang="cs-CZ" dirty="0"/>
              <a:t> mg/l</a:t>
            </a:r>
            <a:r>
              <a:rPr lang="en-GB" dirty="0"/>
              <a:t>, </a:t>
            </a:r>
            <a:r>
              <a:rPr lang="en-GB" b="1" dirty="0"/>
              <a:t>2</a:t>
            </a:r>
            <a:r>
              <a:rPr lang="cs-CZ" b="1" dirty="0"/>
              <a:t>4</a:t>
            </a:r>
            <a:r>
              <a:rPr lang="en-GB" b="1" dirty="0"/>
              <a:t>9 </a:t>
            </a:r>
            <a:r>
              <a:rPr lang="cs-CZ" dirty="0"/>
              <a:t>mg/l</a:t>
            </a:r>
            <a:r>
              <a:rPr lang="en-GB" dirty="0"/>
              <a:t>, </a:t>
            </a:r>
            <a:r>
              <a:rPr lang="en-GB" b="1" dirty="0"/>
              <a:t>259</a:t>
            </a:r>
            <a:r>
              <a:rPr lang="en-GB" dirty="0"/>
              <a:t> </a:t>
            </a:r>
            <a:r>
              <a:rPr lang="cs-CZ" dirty="0"/>
              <a:t>mg/l</a:t>
            </a:r>
            <a:r>
              <a:rPr lang="en-GB" dirty="0"/>
              <a:t>, </a:t>
            </a:r>
            <a:r>
              <a:rPr lang="en-GB" b="1" dirty="0"/>
              <a:t>257</a:t>
            </a:r>
            <a:r>
              <a:rPr lang="en-GB" dirty="0"/>
              <a:t> </a:t>
            </a:r>
            <a:r>
              <a:rPr lang="cs-CZ" dirty="0"/>
              <a:t>mg/l a </a:t>
            </a:r>
            <a:r>
              <a:rPr lang="cs-CZ" b="1" dirty="0"/>
              <a:t>260</a:t>
            </a:r>
            <a:r>
              <a:rPr lang="cs-CZ" dirty="0"/>
              <a:t> mg/l. Referenční hodnota standardu je </a:t>
            </a:r>
            <a:r>
              <a:rPr lang="cs-CZ" b="1" dirty="0"/>
              <a:t>257</a:t>
            </a:r>
            <a:r>
              <a:rPr lang="cs-CZ" dirty="0"/>
              <a:t> mg/l.</a:t>
            </a:r>
            <a:r>
              <a:rPr lang="en-GB" dirty="0"/>
              <a:t> </a:t>
            </a:r>
            <a:br>
              <a:rPr lang="cs-CZ" dirty="0"/>
            </a:br>
            <a:br>
              <a:rPr lang="cs-CZ" dirty="0"/>
            </a:br>
            <a:r>
              <a:rPr lang="cs-CZ" dirty="0"/>
              <a:t>Otestujte: </a:t>
            </a:r>
            <a:br>
              <a:rPr lang="cs-CZ" dirty="0"/>
            </a:br>
            <a:r>
              <a:rPr lang="cs-CZ" dirty="0"/>
              <a:t>a) odlehlost výsledků</a:t>
            </a:r>
            <a:br>
              <a:rPr lang="cs-CZ" dirty="0"/>
            </a:br>
            <a:r>
              <a:rPr lang="cs-CZ" dirty="0"/>
              <a:t>b) stanovte střední hodnotu, směrodatnou odchylku a RSD</a:t>
            </a:r>
            <a:br>
              <a:rPr lang="cs-CZ" dirty="0"/>
            </a:br>
            <a:r>
              <a:rPr lang="cs-CZ" dirty="0"/>
              <a:t>c) učiňte závěr, zda-</a:t>
            </a:r>
            <a:r>
              <a:rPr lang="cs-CZ" dirty="0" err="1"/>
              <a:t>li</a:t>
            </a:r>
            <a:r>
              <a:rPr lang="cs-CZ" dirty="0"/>
              <a:t> metoda je přesná pro měření draslíku</a:t>
            </a:r>
          </a:p>
        </p:txBody>
      </p:sp>
    </p:spTree>
    <p:extLst>
      <p:ext uri="{BB962C8B-B14F-4D97-AF65-F5344CB8AC3E}">
        <p14:creationId xmlns:p14="http://schemas.microsoft.com/office/powerpoint/2010/main" val="270300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A16E29-C364-40BC-A706-B51831200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53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Chci vědět více?!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FA629E-8D29-4874-BEF7-4902D5BEA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477" y="2400813"/>
            <a:ext cx="6919452" cy="607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https://ach.upol.cz/ucebnice/hodnoceni.htm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31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D2213A-C9F0-408C-9AA2-31D9708A9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Přesnost měření a zaokrouhlování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00C99D-EBAB-4827-AE74-EBD88606A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9649"/>
            <a:ext cx="10515600" cy="4351338"/>
          </a:xfrm>
        </p:spPr>
        <p:txBody>
          <a:bodyPr/>
          <a:lstStyle/>
          <a:p>
            <a:r>
              <a:rPr lang="cs-CZ" dirty="0"/>
              <a:t>Co jsou platné místa?</a:t>
            </a:r>
            <a:br>
              <a:rPr lang="cs-CZ" dirty="0"/>
            </a:br>
            <a:r>
              <a:rPr lang="cs-CZ" dirty="0"/>
              <a:t>		0,0034	0,003400	1200</a:t>
            </a:r>
          </a:p>
          <a:p>
            <a:r>
              <a:rPr lang="cs-CZ" dirty="0"/>
              <a:t>Jaký je správný zápis čísel? (ten exponenciální)</a:t>
            </a:r>
          </a:p>
          <a:p>
            <a:pPr marL="1828800" lvl="4" indent="0">
              <a:buNone/>
            </a:pPr>
            <a:r>
              <a:rPr lang="cs-CZ" sz="2800" dirty="0"/>
              <a:t>1,23 10</a:t>
            </a:r>
            <a:r>
              <a:rPr lang="cs-CZ" sz="2800" baseline="30000" dirty="0"/>
              <a:t>23</a:t>
            </a:r>
            <a:endParaRPr lang="cs-CZ" sz="2800" dirty="0"/>
          </a:p>
          <a:p>
            <a:r>
              <a:rPr lang="cs-CZ" dirty="0"/>
              <a:t>Prakticky se výsledky měření zapisují s přesností na 2 – 3 platné místa</a:t>
            </a:r>
          </a:p>
          <a:p>
            <a:r>
              <a:rPr lang="cs-CZ" dirty="0"/>
              <a:t>Zaokrouhlování a kdy zaokrouhlujeme?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308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4E36D4-6E51-4394-8169-AD8A6D398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Příklad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11D73A-CBBE-4018-9894-B24BB5158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135"/>
            <a:ext cx="10515600" cy="4165743"/>
          </a:xfrm>
        </p:spPr>
        <p:txBody>
          <a:bodyPr>
            <a:normAutofit/>
          </a:bodyPr>
          <a:lstStyle/>
          <a:p>
            <a:r>
              <a:rPr lang="cs-CZ" dirty="0"/>
              <a:t>Vypočítejte látkové množství ideálního plynu ze stavové rovnice, znáte-li:</a:t>
            </a:r>
            <a:br>
              <a:rPr lang="cs-CZ" dirty="0"/>
            </a:br>
            <a:r>
              <a:rPr lang="cs-CZ" i="1" dirty="0"/>
              <a:t>p</a:t>
            </a:r>
            <a:r>
              <a:rPr lang="cs-CZ" dirty="0"/>
              <a:t> = 9.9 10</a:t>
            </a:r>
            <a:r>
              <a:rPr lang="cs-CZ" baseline="30000" dirty="0"/>
              <a:t>4 </a:t>
            </a:r>
            <a:r>
              <a:rPr lang="cs-CZ" dirty="0"/>
              <a:t>Pa</a:t>
            </a:r>
            <a:br>
              <a:rPr lang="cs-CZ" dirty="0"/>
            </a:br>
            <a:r>
              <a:rPr lang="cs-CZ" i="1" dirty="0"/>
              <a:t>V</a:t>
            </a:r>
            <a:r>
              <a:rPr lang="cs-CZ" dirty="0"/>
              <a:t> = 1.254 10</a:t>
            </a:r>
            <a:r>
              <a:rPr lang="cs-CZ" baseline="30000" dirty="0"/>
              <a:t>-3</a:t>
            </a:r>
            <a:r>
              <a:rPr lang="cs-CZ" dirty="0"/>
              <a:t> m</a:t>
            </a:r>
            <a:r>
              <a:rPr lang="cs-CZ" baseline="30000" dirty="0"/>
              <a:t>3</a:t>
            </a:r>
            <a:br>
              <a:rPr lang="cs-CZ" baseline="30000" dirty="0"/>
            </a:br>
            <a:r>
              <a:rPr lang="cs-CZ" i="1" dirty="0"/>
              <a:t>T = </a:t>
            </a:r>
            <a:r>
              <a:rPr lang="cs-CZ" dirty="0"/>
              <a:t>298 K</a:t>
            </a:r>
            <a:br>
              <a:rPr lang="cs-CZ" dirty="0"/>
            </a:br>
            <a:r>
              <a:rPr lang="cs-CZ" i="1" dirty="0"/>
              <a:t>R</a:t>
            </a:r>
            <a:r>
              <a:rPr lang="cs-CZ" dirty="0"/>
              <a:t> = 8.314 J K</a:t>
            </a:r>
            <a:r>
              <a:rPr lang="cs-CZ" baseline="30000" dirty="0"/>
              <a:t>-1</a:t>
            </a:r>
            <a:r>
              <a:rPr lang="cs-CZ" dirty="0"/>
              <a:t> mol</a:t>
            </a:r>
            <a:r>
              <a:rPr lang="cs-CZ" baseline="30000" dirty="0"/>
              <a:t>-1</a:t>
            </a:r>
            <a:br>
              <a:rPr lang="cs-CZ" baseline="30000" dirty="0"/>
            </a:br>
            <a:endParaRPr lang="cs-CZ" baseline="30000" dirty="0"/>
          </a:p>
          <a:p>
            <a:r>
              <a:rPr lang="cs-CZ" dirty="0"/>
              <a:t>Naměříme 25 cm pomocí pravítka, 1.2 µm pomocí mikrometru a sečteme. Jak výsledek zapíšeme?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963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8AA8F2-8FA3-4D17-ADFC-AEE308B43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Teorie chyb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2A20D3-6758-4D05-824C-FF6B1DB82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chyby </a:t>
            </a:r>
            <a:r>
              <a:rPr lang="cs-CZ" b="1" dirty="0"/>
              <a:t>hrubé</a:t>
            </a:r>
            <a:br>
              <a:rPr lang="cs-CZ" b="1" dirty="0"/>
            </a:br>
            <a:r>
              <a:rPr lang="cs-CZ" sz="2400" dirty="0"/>
              <a:t>objektivní i subjektivní charakter, vznikají v důsledku (jednorázového) omylu při měření nebo vyhodnocení dat</a:t>
            </a:r>
            <a:br>
              <a:rPr lang="cs-CZ" b="1" dirty="0"/>
            </a:br>
            <a:endParaRPr lang="cs-CZ" b="1" dirty="0"/>
          </a:p>
          <a:p>
            <a:r>
              <a:rPr lang="cs-CZ" dirty="0"/>
              <a:t>chyby </a:t>
            </a:r>
            <a:r>
              <a:rPr lang="cs-CZ" b="1" dirty="0"/>
              <a:t>náhodné</a:t>
            </a:r>
            <a:br>
              <a:rPr lang="cs-CZ" b="1" dirty="0"/>
            </a:br>
            <a:r>
              <a:rPr lang="cs-CZ" sz="2400" dirty="0"/>
              <a:t>nepravidelný charakter; způsobené drobnými nepřesnostmi při operacích; mají tendenci vzájemné kompenzace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   </a:t>
            </a:r>
          </a:p>
          <a:p>
            <a:r>
              <a:rPr lang="cs-CZ" dirty="0"/>
              <a:t>chyby </a:t>
            </a:r>
            <a:r>
              <a:rPr lang="cs-CZ" b="1" dirty="0"/>
              <a:t>systematické</a:t>
            </a:r>
            <a:br>
              <a:rPr lang="cs-CZ" b="1" dirty="0"/>
            </a:br>
            <a:r>
              <a:rPr lang="cs-CZ" sz="2400" dirty="0"/>
              <a:t>opakovaná (stálá) chyba během celého měření nebo vyhodnocení, lze ji korigovat či úplně eliminovat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75272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D7BFB-7B96-4D1A-8B4A-4EC176D02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 + P = P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AB1D4B-AAB0-4E95-A1AC-F3822B6A1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899"/>
            <a:ext cx="10515600" cy="4351338"/>
          </a:xfrm>
        </p:spPr>
        <p:txBody>
          <a:bodyPr/>
          <a:lstStyle/>
          <a:p>
            <a:r>
              <a:rPr lang="cs-CZ" b="1" dirty="0"/>
              <a:t>Pravdivost: </a:t>
            </a:r>
            <a:r>
              <a:rPr lang="cs-CZ" dirty="0"/>
              <a:t>těsnost shody mezi aritmetickým průměrem nekonečného počtu opakovaných naměřených hodnot veličiny a referenční hodnotou veličiny.</a:t>
            </a:r>
          </a:p>
          <a:p>
            <a:r>
              <a:rPr lang="cs-CZ" b="1" dirty="0"/>
              <a:t>Preciznost:</a:t>
            </a:r>
            <a:r>
              <a:rPr lang="cs-CZ" dirty="0"/>
              <a:t> těsnost shody mezi naměřenými hodnotami veličiny získanými opakovanými měřeními na stejném objektu nebo na podobných objektech za specifikovaných podmínek.</a:t>
            </a:r>
          </a:p>
          <a:p>
            <a:r>
              <a:rPr lang="cs-CZ" b="1" dirty="0"/>
              <a:t>Přesnost: </a:t>
            </a:r>
            <a:r>
              <a:rPr lang="cs-CZ" dirty="0"/>
              <a:t>těsnost shody mezi naměřenou hodnotou veličiny a pravou hodnotou měřené veličiny.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17026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etrologie v chemii">
            <a:extLst>
              <a:ext uri="{FF2B5EF4-FFF2-40B4-BE49-F238E27FC236}">
                <a16:creationId xmlns:a16="http://schemas.microsoft.com/office/drawing/2014/main" id="{1F08D6DD-2DB8-459F-89D8-3D58F121D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37" y="1722450"/>
            <a:ext cx="5406469" cy="425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399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070C7F-09B7-49FE-8EFC-DD153D39C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Zlaté pravidlo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208FB4-05ED-42DB-AD15-8AB0C8089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098" y="2320356"/>
            <a:ext cx="10515600" cy="11086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4000" b="1" i="1" dirty="0">
                <a:solidFill>
                  <a:srgbClr val="FFC000"/>
                </a:solidFill>
              </a:rPr>
              <a:t>Jedno měření, žádné měření.</a:t>
            </a:r>
          </a:p>
          <a:p>
            <a:pPr marL="0" indent="0" algn="ctr">
              <a:buNone/>
            </a:pPr>
            <a:r>
              <a:rPr lang="cs-CZ" sz="4000" b="1" i="1" dirty="0">
                <a:solidFill>
                  <a:srgbClr val="FFC000"/>
                </a:solidFill>
              </a:rPr>
              <a:t>Dvě měření jsou horší než to jedno měření. </a:t>
            </a:r>
            <a:br>
              <a:rPr lang="cs-CZ" sz="4000" b="1" i="1" dirty="0">
                <a:solidFill>
                  <a:srgbClr val="FFC000"/>
                </a:solidFill>
              </a:rPr>
            </a:br>
            <a:endParaRPr lang="cs-CZ" sz="4000" b="1" i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cs-CZ" sz="4000" b="1" i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cs-CZ" sz="3000" dirty="0"/>
              <a:t>Je tedy třeba pracovat se </a:t>
            </a:r>
            <a:r>
              <a:rPr lang="cs-CZ" sz="3000" b="1" dirty="0"/>
              <a:t>souborem dat</a:t>
            </a:r>
            <a:r>
              <a:rPr lang="cs-CZ" sz="3000" dirty="0"/>
              <a:t> (3 ≤ n)</a:t>
            </a:r>
            <a:br>
              <a:rPr lang="cs-CZ" sz="3000" dirty="0"/>
            </a:br>
            <a:r>
              <a:rPr lang="cs-CZ" sz="3000" dirty="0"/>
              <a:t>a zvolit statistický přístup. </a:t>
            </a:r>
            <a:endParaRPr lang="en-GB" sz="3000" b="1" dirty="0"/>
          </a:p>
        </p:txBody>
      </p:sp>
    </p:spTree>
    <p:extLst>
      <p:ext uri="{BB962C8B-B14F-4D97-AF65-F5344CB8AC3E}">
        <p14:creationId xmlns:p14="http://schemas.microsoft.com/office/powerpoint/2010/main" val="3164060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14D46C-20B6-4711-A095-B375CE7FF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Deanův-Dixonův</a:t>
            </a: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 test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E073B7B9-ED30-4217-980D-304C5A5381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814614"/>
              </a:xfrm>
            </p:spPr>
            <p:txBody>
              <a:bodyPr/>
              <a:lstStyle/>
              <a:p>
                <a:r>
                  <a:rPr lang="cs-CZ" dirty="0"/>
                  <a:t>Vyloučení odlehlých hodnot (eliminace hrubých chyb) pro malé soubory (do 10 paralelních měření)</a:t>
                </a:r>
              </a:p>
              <a:p>
                <a:endParaRPr lang="cs-CZ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kde R je rozpětí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E073B7B9-ED30-4217-980D-304C5A5381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814614"/>
              </a:xfrm>
              <a:blipFill>
                <a:blip r:embed="rId2"/>
                <a:stretch>
                  <a:fillRect l="-1217" t="-34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2523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CEB08C-7C81-4995-B78E-3D5CB7EC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0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Příklad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F2A9BE-258B-4FC6-A1B5-9BC7E5E22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3488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rozboru</a:t>
            </a:r>
            <a:r>
              <a:rPr lang="en-GB" dirty="0"/>
              <a:t> </a:t>
            </a:r>
            <a:r>
              <a:rPr lang="en-GB" dirty="0" err="1"/>
              <a:t>křemičitanu</a:t>
            </a:r>
            <a:r>
              <a:rPr lang="en-GB" dirty="0"/>
              <a:t> </a:t>
            </a:r>
            <a:r>
              <a:rPr lang="en-GB" dirty="0" err="1"/>
              <a:t>byl</a:t>
            </a:r>
            <a:r>
              <a:rPr lang="en-GB" dirty="0"/>
              <a:t> </a:t>
            </a:r>
            <a:r>
              <a:rPr lang="en-GB" dirty="0" err="1"/>
              <a:t>nalezen</a:t>
            </a:r>
            <a:r>
              <a:rPr lang="en-GB" dirty="0"/>
              <a:t> </a:t>
            </a:r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obsah</a:t>
            </a:r>
            <a:r>
              <a:rPr lang="en-GB" dirty="0"/>
              <a:t> SiO2: </a:t>
            </a:r>
            <a:r>
              <a:rPr lang="en-GB" b="1" dirty="0"/>
              <a:t>52,44 </a:t>
            </a:r>
            <a:r>
              <a:rPr lang="en-GB" dirty="0"/>
              <a:t>%, </a:t>
            </a:r>
            <a:r>
              <a:rPr lang="en-GB" b="1" dirty="0"/>
              <a:t>53,82 </a:t>
            </a:r>
            <a:r>
              <a:rPr lang="en-GB" dirty="0"/>
              <a:t>%, </a:t>
            </a:r>
            <a:r>
              <a:rPr lang="en-GB" b="1" dirty="0"/>
              <a:t>52,91</a:t>
            </a:r>
            <a:r>
              <a:rPr lang="en-GB" dirty="0"/>
              <a:t> %, </a:t>
            </a:r>
            <a:r>
              <a:rPr lang="en-GB" b="1" dirty="0"/>
              <a:t>50,10</a:t>
            </a:r>
            <a:r>
              <a:rPr lang="en-GB" dirty="0"/>
              <a:t> %, </a:t>
            </a:r>
            <a:r>
              <a:rPr lang="en-GB" b="1" dirty="0"/>
              <a:t>54,03</a:t>
            </a:r>
            <a:r>
              <a:rPr lang="en-GB" dirty="0"/>
              <a:t> %, </a:t>
            </a:r>
            <a:r>
              <a:rPr lang="en-GB" b="1" dirty="0"/>
              <a:t>53,89</a:t>
            </a:r>
            <a:r>
              <a:rPr lang="en-GB" dirty="0"/>
              <a:t> %. Je </a:t>
            </a:r>
            <a:r>
              <a:rPr lang="en-GB" dirty="0" err="1"/>
              <a:t>některý</a:t>
            </a:r>
            <a:r>
              <a:rPr lang="en-GB" dirty="0"/>
              <a:t> z </a:t>
            </a:r>
            <a:r>
              <a:rPr lang="en-GB" dirty="0" err="1"/>
              <a:t>výsledků</a:t>
            </a:r>
            <a:r>
              <a:rPr lang="en-GB" dirty="0"/>
              <a:t> </a:t>
            </a:r>
            <a:r>
              <a:rPr lang="en-GB" dirty="0" err="1"/>
              <a:t>odlehlý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hladině</a:t>
            </a:r>
            <a:r>
              <a:rPr lang="en-GB" dirty="0"/>
              <a:t> </a:t>
            </a:r>
            <a:r>
              <a:rPr lang="en-GB" dirty="0" err="1"/>
              <a:t>významnosti</a:t>
            </a:r>
            <a:r>
              <a:rPr lang="en-GB" dirty="0"/>
              <a:t> </a:t>
            </a:r>
            <a:r>
              <a:rPr lang="el-GR" dirty="0"/>
              <a:t>α = 0,05 ?</a:t>
            </a: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7844377-38A6-4F6B-94E9-ED60FA5ED8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27" t="18479" r="27419" b="22997"/>
          <a:stretch/>
        </p:blipFill>
        <p:spPr>
          <a:xfrm>
            <a:off x="3404419" y="2691375"/>
            <a:ext cx="5383162" cy="401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134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572</Words>
  <Application>Microsoft Office PowerPoint</Application>
  <PresentationFormat>Širokoúhlá obrazovka</PresentationFormat>
  <Paragraphs>50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Motiv Office</vt:lpstr>
      <vt:lpstr>Správná praxe hodnocení analytických výsledků </vt:lpstr>
      <vt:lpstr>Přesnost měření a zaokrouhlování</vt:lpstr>
      <vt:lpstr>Příklad</vt:lpstr>
      <vt:lpstr>Teorie chyb</vt:lpstr>
      <vt:lpstr>P + P = P</vt:lpstr>
      <vt:lpstr>Prezentace aplikace PowerPoint</vt:lpstr>
      <vt:lpstr>Zlaté pravidlo </vt:lpstr>
      <vt:lpstr>Deanův-Dixonův test</vt:lpstr>
      <vt:lpstr>Příklad</vt:lpstr>
      <vt:lpstr>Normální (Gaussovo) rozdělení</vt:lpstr>
      <vt:lpstr>Směrodatná odchylka, rozptyl</vt:lpstr>
      <vt:lpstr>Příklad</vt:lpstr>
      <vt:lpstr>Význam</vt:lpstr>
      <vt:lpstr>Testování přesnosti výsledků</vt:lpstr>
      <vt:lpstr> Příklad</vt:lpstr>
      <vt:lpstr>Neměřím, raději si zaplatím</vt:lpstr>
      <vt:lpstr>Prezentace aplikace PowerPoint</vt:lpstr>
      <vt:lpstr>Úkol </vt:lpstr>
      <vt:lpstr>Chci vědět více?!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Správná praxe hodnocení analytických výsledků </dc:title>
  <dc:creator>Štěpán Káňa</dc:creator>
  <cp:lastModifiedBy>Štěpán Káňa</cp:lastModifiedBy>
  <cp:revision>4</cp:revision>
  <dcterms:created xsi:type="dcterms:W3CDTF">2022-03-15T19:41:20Z</dcterms:created>
  <dcterms:modified xsi:type="dcterms:W3CDTF">2022-03-15T23:14:47Z</dcterms:modified>
</cp:coreProperties>
</file>