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56" r:id="rId2"/>
    <p:sldId id="452" r:id="rId3"/>
    <p:sldId id="341" r:id="rId4"/>
    <p:sldId id="438" r:id="rId5"/>
    <p:sldId id="437" r:id="rId6"/>
    <p:sldId id="436" r:id="rId7"/>
    <p:sldId id="451" r:id="rId8"/>
    <p:sldId id="450" r:id="rId9"/>
    <p:sldId id="275" r:id="rId10"/>
    <p:sldId id="379" r:id="rId11"/>
    <p:sldId id="300" r:id="rId12"/>
    <p:sldId id="305" r:id="rId13"/>
    <p:sldId id="318" r:id="rId14"/>
    <p:sldId id="319" r:id="rId15"/>
    <p:sldId id="267" r:id="rId16"/>
    <p:sldId id="259" r:id="rId17"/>
    <p:sldId id="268" r:id="rId18"/>
    <p:sldId id="360" r:id="rId19"/>
    <p:sldId id="454" r:id="rId20"/>
    <p:sldId id="316" r:id="rId21"/>
    <p:sldId id="320" r:id="rId22"/>
    <p:sldId id="256" r:id="rId23"/>
    <p:sldId id="321" r:id="rId24"/>
    <p:sldId id="322" r:id="rId25"/>
    <p:sldId id="453" r:id="rId26"/>
    <p:sldId id="45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4"/>
    <p:restoredTop sz="94793"/>
  </p:normalViewPr>
  <p:slideViewPr>
    <p:cSldViewPr snapToGrid="0" snapToObjects="1">
      <p:cViewPr varScale="1">
        <p:scale>
          <a:sx n="179" d="100"/>
          <a:sy n="179" d="100"/>
        </p:scale>
        <p:origin x="20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A99ED-70FE-7744-9809-FED2E1E7F84F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26581-02D0-7644-85D3-55B965C9B96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57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4FC1A-DE69-8444-B68A-49F20E5FBFC5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5439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800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5926A-7004-DF48-BE36-16A709AC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19 March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34399-4387-B143-924B-A2B4C272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Karel Kubíček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4A527-5C2F-B848-9636-7D3FA6FE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D372DE8B-0A12-024C-8010-E66D632444E1}" type="slidenum">
              <a:rPr lang="cs-CZ" altLang="en-CZ"/>
              <a:pPr/>
              <a:t>‹#›</a:t>
            </a:fld>
            <a:endParaRPr lang="cs-CZ" altLang="en-CZ"/>
          </a:p>
        </p:txBody>
      </p:sp>
    </p:spTree>
    <p:extLst>
      <p:ext uri="{BB962C8B-B14F-4D97-AF65-F5344CB8AC3E}">
        <p14:creationId xmlns:p14="http://schemas.microsoft.com/office/powerpoint/2010/main" val="334507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8E408-0011-0347-B873-A70C5944A96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10935-EDE4-0F46-BE48-709251736F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nocore-project.eu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innocore-project@unitn.it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emf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nocore-project.eu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innocore-project@unitn.it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www.rcsb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4C52C02-C07F-AA49-9228-FFDC36BFAC54}"/>
              </a:ext>
            </a:extLst>
          </p:cNvPr>
          <p:cNvGrpSpPr/>
          <p:nvPr/>
        </p:nvGrpSpPr>
        <p:grpSpPr>
          <a:xfrm>
            <a:off x="-5428" y="997907"/>
            <a:ext cx="9145081" cy="5036508"/>
            <a:chOff x="-7237" y="187542"/>
            <a:chExt cx="12193441" cy="671534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4C8815A-1F95-7241-9845-2FA6264F54EF}"/>
                </a:ext>
              </a:extLst>
            </p:cNvPr>
            <p:cNvSpPr txBox="1"/>
            <p:nvPr/>
          </p:nvSpPr>
          <p:spPr>
            <a:xfrm>
              <a:off x="-7237" y="6595110"/>
              <a:ext cx="1219199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This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project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received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funding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by the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European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Commission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under the GA n° 2019-1-IT02-KA203-063391</a:t>
              </a:r>
            </a:p>
          </p:txBody>
        </p:sp>
        <p:pic>
          <p:nvPicPr>
            <p:cNvPr id="720" name="Picture 2" descr="Innoco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07" y="187542"/>
              <a:ext cx="2138626" cy="55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1" name="Picture 14" descr="https://innocore-project.eu/wp-content/uploads/2019/11/logosbeneficaireserasmusright_en_crop-300x6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724" y="376588"/>
              <a:ext cx="1274439" cy="28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2" name="Connettore 1 4">
              <a:extLst>
                <a:ext uri="{FF2B5EF4-FFF2-40B4-BE49-F238E27FC236}">
                  <a16:creationId xmlns:a16="http://schemas.microsoft.com/office/drawing/2014/main" id="{97AC5743-9598-FC41-8C21-06786D96F62B}"/>
                </a:ext>
              </a:extLst>
            </p:cNvPr>
            <p:cNvCxnSpPr/>
            <p:nvPr/>
          </p:nvCxnSpPr>
          <p:spPr>
            <a:xfrm>
              <a:off x="-7237" y="827880"/>
              <a:ext cx="12192000" cy="0"/>
            </a:xfrm>
            <a:prstGeom prst="line">
              <a:avLst/>
            </a:prstGeom>
            <a:ln>
              <a:solidFill>
                <a:srgbClr val="5483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Rettangolo 715"/>
            <p:cNvSpPr/>
            <p:nvPr/>
          </p:nvSpPr>
          <p:spPr>
            <a:xfrm>
              <a:off x="-392" y="6498121"/>
              <a:ext cx="228951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  <a:hlinkClick r:id="rId7"/>
                </a:rPr>
                <a:t>innocore-project@unitn.it</a:t>
              </a:r>
              <a:endParaRPr lang="en-US" sz="1050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717" name="Rettangolo 716"/>
            <p:cNvSpPr/>
            <p:nvPr/>
          </p:nvSpPr>
          <p:spPr>
            <a:xfrm>
              <a:off x="9954396" y="6498121"/>
              <a:ext cx="2231808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  <a:hlinkClick r:id="rId8"/>
                </a:rPr>
                <a:t>www.innocore-project.eu</a:t>
              </a:r>
              <a:endParaRPr lang="en-US" sz="1050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727" name="Rettangolo 726"/>
            <p:cNvSpPr/>
            <p:nvPr/>
          </p:nvSpPr>
          <p:spPr>
            <a:xfrm>
              <a:off x="2703102" y="298733"/>
              <a:ext cx="7154524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Core Technologies for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Education</a:t>
              </a:r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and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Innovation</a:t>
              </a:r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in Life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Sciences</a:t>
              </a:r>
              <a:endParaRPr lang="it-IT" sz="1350" b="1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A702213-259D-DE4F-A882-BBB5F4433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1790700"/>
          </a:xfrm>
        </p:spPr>
        <p:txBody>
          <a:bodyPr/>
          <a:lstStyle/>
          <a:p>
            <a:r>
              <a:rPr lang="en-US" b="1" dirty="0"/>
              <a:t>What NMR can tell about proteins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4D17F4-E2F3-5C40-9795-2510EB75F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241822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For Application to Protein Characterization</a:t>
            </a:r>
          </a:p>
          <a:p>
            <a:endParaRPr lang="en-US" b="1" dirty="0"/>
          </a:p>
          <a:p>
            <a:r>
              <a:rPr lang="en-US" b="1" dirty="0"/>
              <a:t>by</a:t>
            </a:r>
          </a:p>
          <a:p>
            <a:r>
              <a:rPr lang="en-US" b="1" dirty="0"/>
              <a:t>Radovan Fiala, Karel </a:t>
            </a:r>
            <a:r>
              <a:rPr lang="en-US" b="1" dirty="0" err="1"/>
              <a:t>Kubicek</a:t>
            </a:r>
            <a:r>
              <a:rPr lang="en-US" b="1" dirty="0"/>
              <a:t>, and Pavel </a:t>
            </a:r>
            <a:r>
              <a:rPr lang="en-US" b="1" dirty="0" err="1"/>
              <a:t>Kaderavek</a:t>
            </a:r>
            <a:endParaRPr lang="en-US" b="1" dirty="0"/>
          </a:p>
          <a:p>
            <a:r>
              <a:rPr lang="en-US" b="1" dirty="0"/>
              <a:t>CEITEC, Masaryk University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7E71AA-1752-604B-ABB3-873FAA9CC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2"/>
    </mc:Choice>
    <mc:Fallback>
      <p:transition spd="slow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5770" y="138473"/>
            <a:ext cx="94355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 most of modern NMR applications,</a:t>
            </a:r>
          </a:p>
          <a:p>
            <a:pPr algn="ctr"/>
            <a:r>
              <a:rPr lang="en-US" sz="3200" baseline="30000" dirty="0"/>
              <a:t>13</a:t>
            </a:r>
            <a:r>
              <a:rPr lang="en-US" sz="3200" dirty="0"/>
              <a:t>C, </a:t>
            </a:r>
            <a:r>
              <a:rPr lang="en-US" sz="3200" baseline="30000" dirty="0"/>
              <a:t>15</a:t>
            </a:r>
            <a:r>
              <a:rPr lang="en-US" sz="3200" dirty="0"/>
              <a:t>N, and often </a:t>
            </a:r>
            <a:r>
              <a:rPr lang="en-US" sz="3200" baseline="30000" dirty="0"/>
              <a:t>2</a:t>
            </a:r>
            <a:r>
              <a:rPr lang="en-US" sz="3200" dirty="0"/>
              <a:t>H needed</a:t>
            </a:r>
          </a:p>
          <a:p>
            <a:pPr marL="257175" indent="-257175" algn="ctr">
              <a:buAutoNum type="arabicParenR"/>
            </a:pPr>
            <a:endParaRPr lang="en-US" sz="40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37490"/>
              </p:ext>
            </p:extLst>
          </p:nvPr>
        </p:nvGraphicFramePr>
        <p:xfrm>
          <a:off x="1162300" y="1987826"/>
          <a:ext cx="6819400" cy="420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15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Isotope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Ground state spin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Natural abundance [%]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Rel.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Sensitivity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</a:t>
                      </a:r>
                      <a:r>
                        <a:rPr lang="en-US" sz="2400" dirty="0"/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~100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r>
                        <a:rPr lang="en-US" sz="2400" baseline="0" dirty="0"/>
                        <a:t>   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1.00x10</a:t>
                      </a:r>
                      <a:r>
                        <a:rPr lang="en-US" sz="2400" baseline="30000" dirty="0"/>
                        <a:t>+0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13</a:t>
                      </a:r>
                      <a:r>
                        <a:rPr lang="en-US" sz="2400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1.10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1.59x10</a:t>
                      </a:r>
                      <a:r>
                        <a:rPr lang="en-US" sz="2400" baseline="30000" dirty="0"/>
                        <a:t>-2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15</a:t>
                      </a:r>
                      <a:r>
                        <a:rPr lang="en-US" sz="2400" dirty="0"/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0.37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1.04x10</a:t>
                      </a:r>
                      <a:r>
                        <a:rPr lang="en-US" sz="2400" baseline="30000" dirty="0"/>
                        <a:t>-3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19</a:t>
                      </a:r>
                      <a:r>
                        <a:rPr lang="en-US" sz="2400" dirty="0"/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½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100</a:t>
                      </a:r>
                      <a:r>
                        <a:rPr lang="en-US" sz="2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__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8.30x10</a:t>
                      </a:r>
                      <a:r>
                        <a:rPr lang="en-US" sz="2400" baseline="30000" dirty="0"/>
                        <a:t>-1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31</a:t>
                      </a:r>
                      <a:r>
                        <a:rPr lang="en-US" sz="2400" dirty="0"/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~100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6.63x10</a:t>
                      </a:r>
                      <a:r>
                        <a:rPr lang="en-US" sz="2400" baseline="30000" dirty="0"/>
                        <a:t>-2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12</a:t>
                      </a:r>
                      <a:r>
                        <a:rPr lang="en-US" sz="2400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98.90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78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/>
                        <a:t>16</a:t>
                      </a:r>
                      <a:r>
                        <a:rPr lang="en-US" sz="2400" dirty="0"/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~100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18878-B531-2D4D-B00D-A272810C2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09"/>
    </mc:Choice>
    <mc:Fallback>
      <p:transition spd="slow" advTm="8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214" y="734785"/>
            <a:ext cx="89897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Samples:</a:t>
            </a:r>
          </a:p>
          <a:p>
            <a:endParaRPr lang="en-US" sz="3200" b="1" dirty="0"/>
          </a:p>
          <a:p>
            <a:pPr marL="800100" lvl="1" indent="-342900">
              <a:buAutoNum type="arabicParenR"/>
            </a:pPr>
            <a:r>
              <a:rPr lang="en-US" sz="2000" dirty="0"/>
              <a:t>Small organic molecules  	-	synthesis		 			</a:t>
            </a:r>
          </a:p>
          <a:p>
            <a:pPr marL="800100" lvl="1" indent="-342900">
              <a:buAutoNum type="arabicParenR"/>
            </a:pPr>
            <a:r>
              <a:rPr lang="en-US" sz="2000" dirty="0"/>
              <a:t>Peptides (10-40 aa)		-	synthesis		 			</a:t>
            </a:r>
          </a:p>
          <a:p>
            <a:pPr marL="800100" lvl="1" indent="-342900">
              <a:buAutoNum type="arabicParenR"/>
            </a:pPr>
            <a:r>
              <a:rPr lang="en-US" sz="2000" dirty="0"/>
              <a:t>Proteins (40-200 aa)		-	</a:t>
            </a:r>
            <a:r>
              <a:rPr lang="en-US" sz="2000" baseline="30000" dirty="0"/>
              <a:t>13</a:t>
            </a:r>
            <a:r>
              <a:rPr lang="en-US" sz="2000" dirty="0"/>
              <a:t>C/</a:t>
            </a:r>
            <a:r>
              <a:rPr lang="en-US" sz="2000" baseline="30000" dirty="0"/>
              <a:t>15</a:t>
            </a:r>
            <a:r>
              <a:rPr lang="en-US" sz="2000" dirty="0"/>
              <a:t>N enriched media		</a:t>
            </a:r>
          </a:p>
          <a:p>
            <a:pPr marL="800100" lvl="1" indent="-342900">
              <a:buAutoNum type="arabicParenR"/>
            </a:pPr>
            <a:r>
              <a:rPr lang="en-US" sz="2000" dirty="0"/>
              <a:t>Large proteins &gt; 200 aa		-	</a:t>
            </a:r>
            <a:r>
              <a:rPr lang="en-US" sz="2000" baseline="30000" dirty="0"/>
              <a:t>2</a:t>
            </a:r>
            <a:r>
              <a:rPr lang="en-US" sz="2000" dirty="0"/>
              <a:t>H/</a:t>
            </a:r>
            <a:r>
              <a:rPr lang="en-US" sz="2000" baseline="30000" dirty="0"/>
              <a:t>13</a:t>
            </a:r>
            <a:r>
              <a:rPr lang="en-US" sz="2000" dirty="0"/>
              <a:t>C/</a:t>
            </a:r>
            <a:r>
              <a:rPr lang="en-US" sz="2000" baseline="30000" dirty="0"/>
              <a:t>15</a:t>
            </a:r>
            <a:r>
              <a:rPr lang="en-US" sz="2000" dirty="0"/>
              <a:t>N enriched media	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/>
            <a:r>
              <a:rPr lang="en-US" sz="2000" dirty="0"/>
              <a:t>	If high concentrations (&gt;1 mM) multidimensional spectra in natural abundance can be performed</a:t>
            </a:r>
            <a:endParaRPr lang="en-US" sz="2000" b="1" i="1" dirty="0"/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53F0F6-6F1B-3343-A832-825095F89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36"/>
    </mc:Choice>
    <mc:Fallback>
      <p:transition spd="slow" advTm="118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495300"/>
            <a:ext cx="843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algn="ctr"/>
            <a:r>
              <a:rPr lang="en-US" sz="3600" b="1" dirty="0"/>
              <a:t>NMR as a tool for structure determination of proteins and biological complexes: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From single proteins to large systems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BA7C02-302C-9E4C-B100-241BD44EE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3"/>
    </mc:Choice>
    <mc:Fallback>
      <p:transition spd="slow" advTm="1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0"/>
            <a:ext cx="8305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Conventional scheme for structure determination by NMR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Sample preparation / protein expression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NMR data acquisition and processing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b="1" dirty="0">
                <a:solidFill>
                  <a:srgbClr val="800000"/>
                </a:solidFill>
              </a:rPr>
              <a:t>Backbone chemical shifts assignment 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Assignment of side-chain chemical shifts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Peak-picking of NOESY spectra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Structure calculation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b="1" dirty="0">
                <a:solidFill>
                  <a:srgbClr val="000090"/>
                </a:solidFill>
              </a:rPr>
              <a:t>(iterative improvement of 5 and 6)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AC9F2C-B9E7-2545-BDE9-98EC573B4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3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79"/>
    </mc:Choice>
    <mc:Fallback>
      <p:transition spd="slow" advTm="7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09600"/>
            <a:ext cx="8610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Before we start with assignment of backbone chemical shifts we need to know:</a:t>
            </a:r>
          </a:p>
          <a:p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1) Protein primary sequence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b="1" dirty="0">
                <a:latin typeface="Courier"/>
                <a:cs typeface="Courier"/>
              </a:rPr>
              <a:t>MQQDDDFQNF VATLESFKDL KSGISGSRIK KLTTYALDHI DIESKIISLI IDYSRLCPDS HKLGSLYIID SIGRAYLDET RSNSNSSSNK PGTCAHAINT LGEVIQELLS DAIAKSNQDH KEKIRMLLDI WDRSGLFQKS YLNAIRSKCF AMDLE</a:t>
            </a:r>
            <a:r>
              <a:rPr lang="en-US" dirty="0"/>
              <a:t>HHHHHH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2) Standard chemical shifts of C</a:t>
            </a:r>
            <a:r>
              <a:rPr lang="en-US" sz="2000" b="1" dirty="0">
                <a:solidFill>
                  <a:srgbClr val="000090"/>
                </a:solidFill>
                <a:latin typeface="Symbol" pitchFamily="2" charset="2"/>
                <a:cs typeface="Arial"/>
              </a:rPr>
              <a:t>a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b="1" dirty="0" err="1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sz="2000" b="1" dirty="0" err="1">
                <a:solidFill>
                  <a:srgbClr val="000090"/>
                </a:solidFill>
                <a:latin typeface="Symbol" pitchFamily="2" charset="2"/>
                <a:cs typeface="Arial"/>
              </a:rPr>
              <a:t>b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/>
              <a:t>(</a:t>
            </a:r>
            <a:r>
              <a:rPr lang="en-US" i="1" dirty="0"/>
              <a:t>vide infra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0090"/>
                </a:solidFill>
              </a:rPr>
              <a:t>3) Secondary structure prediction </a:t>
            </a:r>
            <a:r>
              <a:rPr lang="en-US" dirty="0"/>
              <a:t>(values of 2) will be affected accordingly)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0090"/>
                </a:solidFill>
              </a:rPr>
              <a:t>4) Precise peak-picking </a:t>
            </a:r>
            <a:r>
              <a:rPr lang="en-US" dirty="0"/>
              <a:t>(manually or semi-automatically)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0090"/>
                </a:solidFill>
              </a:rPr>
              <a:t>5) </a:t>
            </a:r>
            <a:r>
              <a:rPr lang="en-US" sz="2000" b="1" baseline="30000" dirty="0">
                <a:solidFill>
                  <a:srgbClr val="000090"/>
                </a:solidFill>
              </a:rPr>
              <a:t>13</a:t>
            </a:r>
            <a:r>
              <a:rPr lang="en-US" sz="2000" b="1" dirty="0">
                <a:solidFill>
                  <a:srgbClr val="000090"/>
                </a:solidFill>
              </a:rPr>
              <a:t>C/</a:t>
            </a:r>
            <a:r>
              <a:rPr lang="en-US" sz="2000" b="1" baseline="30000" dirty="0">
                <a:solidFill>
                  <a:srgbClr val="000090"/>
                </a:solidFill>
              </a:rPr>
              <a:t>15</a:t>
            </a:r>
            <a:r>
              <a:rPr lang="en-US" sz="2000" b="1" dirty="0">
                <a:solidFill>
                  <a:srgbClr val="000090"/>
                </a:solidFill>
              </a:rPr>
              <a:t>N uniformly labeled protein (6-30kDa)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C669C6-5E74-934E-A7BC-3E76B4497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75"/>
    </mc:Choice>
    <mc:Fallback>
      <p:transition spd="slow" advTm="8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ondary_struct_prot.gif"/>
          <p:cNvPicPr>
            <a:picLocks noChangeAspect="1"/>
          </p:cNvPicPr>
          <p:nvPr/>
        </p:nvPicPr>
        <p:blipFill>
          <a:blip r:embed="rId4"/>
          <a:srcRect b="7029"/>
          <a:stretch>
            <a:fillRect/>
          </a:stretch>
        </p:blipFill>
        <p:spPr>
          <a:xfrm>
            <a:off x="381000" y="1644650"/>
            <a:ext cx="8521700" cy="44513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38200" y="6399212"/>
            <a:ext cx="1295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799" y="6183868"/>
            <a:ext cx="326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                                C-terminus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343400" y="6273324"/>
            <a:ext cx="20574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0" y="62600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bond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0" y="172760"/>
            <a:ext cx="88328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Protein backbone and secondary structure</a:t>
            </a:r>
          </a:p>
          <a:p>
            <a:endParaRPr lang="en-US" dirty="0"/>
          </a:p>
          <a:p>
            <a:r>
              <a:rPr lang="en-US" sz="2000" b="1" dirty="0">
                <a:latin typeface="Symbol" charset="2"/>
                <a:cs typeface="Symbol" charset="2"/>
              </a:rPr>
              <a:t>					b</a:t>
            </a:r>
            <a:r>
              <a:rPr lang="en-US" sz="2000" b="1" dirty="0"/>
              <a:t>-strand										</a:t>
            </a:r>
            <a:r>
              <a:rPr lang="en-US" sz="2000" b="1" dirty="0">
                <a:latin typeface="Symbol" charset="2"/>
                <a:cs typeface="Symbol" charset="2"/>
              </a:rPr>
              <a:t>a</a:t>
            </a:r>
            <a:r>
              <a:rPr lang="en-US" sz="2000" b="1" dirty="0"/>
              <a:t>-helix</a:t>
            </a:r>
          </a:p>
          <a:p>
            <a:r>
              <a:rPr lang="en-US" sz="2000" b="1" dirty="0"/>
              <a:t>			parallel					antiparallel				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92DE06-CE12-434F-B39B-DA2B01AB7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20"/>
    </mc:Choice>
    <mc:Fallback>
      <p:transition spd="slow" advTm="8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57200"/>
            <a:ext cx="4072076" cy="5867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10200" y="4824000"/>
            <a:ext cx="533400" cy="2286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457200" cy="2286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4039394" y="3276600"/>
            <a:ext cx="5638800" cy="158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781800" y="2438400"/>
            <a:ext cx="457200" cy="2286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53400" y="576000"/>
            <a:ext cx="457200" cy="2286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eta-sheet.png"/>
          <p:cNvPicPr>
            <a:picLocks noChangeAspect="1"/>
          </p:cNvPicPr>
          <p:nvPr/>
        </p:nvPicPr>
        <p:blipFill>
          <a:blip r:embed="rId5"/>
          <a:srcRect l="5919" r="33869"/>
          <a:stretch>
            <a:fillRect/>
          </a:stretch>
        </p:blipFill>
        <p:spPr>
          <a:xfrm>
            <a:off x="838200" y="3696899"/>
            <a:ext cx="2438400" cy="2627701"/>
          </a:xfrm>
          <a:prstGeom prst="rect">
            <a:avLst/>
          </a:prstGeom>
        </p:spPr>
      </p:pic>
      <p:pic>
        <p:nvPicPr>
          <p:cNvPr id="12" name="Picture 11" descr="alfa-heli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00" y="598314"/>
            <a:ext cx="2489400" cy="2754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228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ymbol" charset="2"/>
                <a:cs typeface="Symbol" charset="2"/>
              </a:rPr>
              <a:t>a</a:t>
            </a:r>
            <a:r>
              <a:rPr lang="en-US" sz="2000" b="1" dirty="0"/>
              <a:t>-helix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3440286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ymbol" charset="2"/>
                <a:cs typeface="Symbol" charset="2"/>
              </a:rPr>
              <a:t>b</a:t>
            </a:r>
            <a:r>
              <a:rPr lang="en-US" sz="2000" b="1" dirty="0"/>
              <a:t>-strand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14724" y="6324600"/>
            <a:ext cx="43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Cavanagh</a:t>
            </a:r>
            <a:r>
              <a:rPr lang="en-US" sz="1600" dirty="0"/>
              <a:t> et al. Protein NMR Spectroscopy 2</a:t>
            </a:r>
            <a:r>
              <a:rPr lang="en-US" sz="1600" baseline="30000" dirty="0"/>
              <a:t>nd</a:t>
            </a:r>
            <a:r>
              <a:rPr lang="en-US" sz="1600" dirty="0"/>
              <a:t> ed.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152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13</a:t>
            </a:r>
            <a:r>
              <a:rPr lang="en-US" b="1" dirty="0"/>
              <a:t>C chem. shift in proteins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676800-6ED8-F645-89DF-96B7840BC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12"/>
    </mc:Choice>
    <mc:Fallback>
      <p:transition spd="slow" advTm="13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2600" y="1676400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baseline="-250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2691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baseline="-250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3834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3834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dirty="0">
                <a:latin typeface="Symbol" charset="2"/>
                <a:cs typeface="Symbol" charset="2"/>
              </a:rPr>
              <a:t>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49016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667000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</a:t>
            </a:r>
            <a:r>
              <a:rPr lang="en-US" sz="3200" b="1" baseline="-25000" dirty="0" err="1">
                <a:latin typeface="Symbol" charset="2"/>
                <a:cs typeface="Symbol" charset="2"/>
              </a:rPr>
              <a:t>b</a:t>
            </a:r>
            <a:endParaRPr lang="en-US" sz="3200" b="1" baseline="-25000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2667000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</a:t>
            </a:r>
            <a:r>
              <a:rPr lang="en-US" sz="3200" b="1" baseline="-25000" dirty="0" err="1">
                <a:latin typeface="Symbol" charset="2"/>
                <a:cs typeface="Symbol" charset="2"/>
              </a:rPr>
              <a:t>b</a:t>
            </a:r>
            <a:endParaRPr lang="en-US" sz="3200" b="1" baseline="-25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834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15</a:t>
            </a:r>
            <a:r>
              <a:rPr lang="en-US" sz="3200" b="1" dirty="0"/>
              <a:t>N</a:t>
            </a:r>
            <a:endParaRPr lang="en-US" sz="3200" b="1" baseline="-25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4876800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300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2691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baseline="-250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834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1800" y="38348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/>
              <a:t>13</a:t>
            </a:r>
            <a:r>
              <a:rPr lang="en-US" sz="3200" b="1" dirty="0"/>
              <a:t>C</a:t>
            </a:r>
            <a:r>
              <a:rPr lang="en-US" sz="3200" b="1" dirty="0">
                <a:latin typeface="Symbol" charset="2"/>
                <a:cs typeface="Symbol" charset="2"/>
              </a:rPr>
              <a:t>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8800" y="4901624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>
                <a:latin typeface="Symbol" charset="2"/>
                <a:cs typeface="Symbol" charset="2"/>
              </a:rPr>
              <a:t>a</a:t>
            </a:r>
          </a:p>
        </p:txBody>
      </p:sp>
      <p:cxnSp>
        <p:nvCxnSpPr>
          <p:cNvPr id="18" name="Straight Connector 17"/>
          <p:cNvCxnSpPr>
            <a:stCxn id="13" idx="2"/>
            <a:endCxn id="14" idx="0"/>
          </p:cNvCxnSpPr>
          <p:nvPr/>
        </p:nvCxnSpPr>
        <p:spPr>
          <a:xfrm rot="5400000">
            <a:off x="1778288" y="3555712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779082" y="4673094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11388" y="4178588"/>
            <a:ext cx="760412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444494" y="4697918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816094" y="4697918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816094" y="3606294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816094" y="2539494"/>
            <a:ext cx="5582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1400" y="4178588"/>
            <a:ext cx="609600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76800" y="4191000"/>
            <a:ext cx="685800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24600" y="4191000"/>
            <a:ext cx="685800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035588"/>
            <a:ext cx="533400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81600" y="3048000"/>
            <a:ext cx="381000" cy="1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2346036" y="4375727"/>
            <a:ext cx="2251364" cy="546486"/>
          </a:xfrm>
          <a:custGeom>
            <a:avLst/>
            <a:gdLst>
              <a:gd name="connsiteX0" fmla="*/ 0 w 2251364"/>
              <a:gd name="connsiteY0" fmla="*/ 23091 h 546486"/>
              <a:gd name="connsiteX1" fmla="*/ 1212273 w 2251364"/>
              <a:gd name="connsiteY1" fmla="*/ 542637 h 546486"/>
              <a:gd name="connsiteX2" fmla="*/ 2251364 w 2251364"/>
              <a:gd name="connsiteY2" fmla="*/ 0 h 54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364" h="546486">
                <a:moveTo>
                  <a:pt x="0" y="23091"/>
                </a:moveTo>
                <a:cubicBezTo>
                  <a:pt x="418523" y="284788"/>
                  <a:pt x="837046" y="546486"/>
                  <a:pt x="1212273" y="542637"/>
                </a:cubicBezTo>
                <a:cubicBezTo>
                  <a:pt x="1587500" y="538789"/>
                  <a:pt x="1919432" y="269394"/>
                  <a:pt x="2251364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987636" y="4343400"/>
            <a:ext cx="2251364" cy="546486"/>
          </a:xfrm>
          <a:custGeom>
            <a:avLst/>
            <a:gdLst>
              <a:gd name="connsiteX0" fmla="*/ 0 w 2251364"/>
              <a:gd name="connsiteY0" fmla="*/ 23091 h 546486"/>
              <a:gd name="connsiteX1" fmla="*/ 1212273 w 2251364"/>
              <a:gd name="connsiteY1" fmla="*/ 542637 h 546486"/>
              <a:gd name="connsiteX2" fmla="*/ 2251364 w 2251364"/>
              <a:gd name="connsiteY2" fmla="*/ 0 h 54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364" h="546486">
                <a:moveTo>
                  <a:pt x="0" y="23091"/>
                </a:moveTo>
                <a:cubicBezTo>
                  <a:pt x="418523" y="284788"/>
                  <a:pt x="837046" y="546486"/>
                  <a:pt x="1212273" y="542637"/>
                </a:cubicBezTo>
                <a:cubicBezTo>
                  <a:pt x="1587500" y="538789"/>
                  <a:pt x="1919432" y="269394"/>
                  <a:pt x="2251364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96000" y="2297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35Hz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72200" y="2667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130Hz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19800" y="4419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140Hz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960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35Hz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24600" y="3821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55Hz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574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35Hz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3821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55Hz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57600" y="3810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-15Hz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76800" y="3821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-11Hz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00400" y="4572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7Hz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24400" y="4572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-92Hz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05600" y="4572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&lt; 1Hz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In a </a:t>
            </a:r>
            <a:r>
              <a:rPr lang="en-US" sz="2400" b="1" baseline="30000" dirty="0">
                <a:solidFill>
                  <a:srgbClr val="000090"/>
                </a:solidFill>
              </a:rPr>
              <a:t>13</a:t>
            </a:r>
            <a:r>
              <a:rPr lang="en-US" sz="2400" b="1" dirty="0">
                <a:solidFill>
                  <a:srgbClr val="000090"/>
                </a:solidFill>
              </a:rPr>
              <a:t>C/</a:t>
            </a:r>
            <a:r>
              <a:rPr lang="en-US" sz="2400" b="1" baseline="30000" dirty="0">
                <a:solidFill>
                  <a:srgbClr val="000090"/>
                </a:solidFill>
              </a:rPr>
              <a:t>15</a:t>
            </a:r>
            <a:r>
              <a:rPr lang="en-US" sz="2400" b="1" dirty="0">
                <a:solidFill>
                  <a:srgbClr val="000090"/>
                </a:solidFill>
              </a:rPr>
              <a:t>N uniformly labeled protein, correlation spectra can be measured through single- and double-bond couplings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33800" y="626006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Sattler et al. </a:t>
            </a:r>
            <a:r>
              <a:rPr lang="en-US" dirty="0" err="1"/>
              <a:t>Prog</a:t>
            </a:r>
            <a:r>
              <a:rPr lang="en-US" dirty="0"/>
              <a:t>. NMR </a:t>
            </a:r>
            <a:r>
              <a:rPr lang="en-US" dirty="0" err="1"/>
              <a:t>Spectrosc</a:t>
            </a:r>
            <a:r>
              <a:rPr lang="en-US" dirty="0"/>
              <a:t>. (</a:t>
            </a:r>
            <a:r>
              <a:rPr lang="en-US" b="1" dirty="0"/>
              <a:t>1999</a:t>
            </a:r>
            <a:r>
              <a:rPr lang="en-US" dirty="0"/>
              <a:t>) 34, 93-158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8DAC94EF-A870-0947-AAB6-8E1AA59F1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7"/>
    </mc:Choice>
    <mc:Fallback>
      <p:transition spd="slow" advTm="4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39742" y="345699"/>
            <a:ext cx="2638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aseline="30000" dirty="0"/>
              <a:t>1</a:t>
            </a:r>
            <a:r>
              <a:rPr lang="en-US" sz="1350" dirty="0"/>
              <a:t>H 1D, Cavanagh et al., 2007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220809-514C-D047-9522-AF9D26B69401}"/>
              </a:ext>
            </a:extLst>
          </p:cNvPr>
          <p:cNvGrpSpPr/>
          <p:nvPr/>
        </p:nvGrpSpPr>
        <p:grpSpPr>
          <a:xfrm>
            <a:off x="146092" y="140606"/>
            <a:ext cx="4378880" cy="3111548"/>
            <a:chOff x="1287326" y="982323"/>
            <a:chExt cx="3739862" cy="2657474"/>
          </a:xfrm>
        </p:grpSpPr>
        <p:pic>
          <p:nvPicPr>
            <p:cNvPr id="6" name="Picture 5" descr="Screen Shot 2013-10-09 at 9.53.04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327" y="982323"/>
              <a:ext cx="3739861" cy="265747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287326" y="1925155"/>
              <a:ext cx="1481774" cy="346347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2229109" y="2385802"/>
              <a:ext cx="761294" cy="346347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270143" y="2850719"/>
              <a:ext cx="0" cy="4044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70143" y="2174637"/>
              <a:ext cx="0" cy="4044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16200000">
              <a:off x="2976645" y="1799723"/>
              <a:ext cx="586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water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0EA6D2-FC44-9746-AE06-2A54B883168F}"/>
              </a:ext>
            </a:extLst>
          </p:cNvPr>
          <p:cNvGrpSpPr/>
          <p:nvPr/>
        </p:nvGrpSpPr>
        <p:grpSpPr>
          <a:xfrm>
            <a:off x="1910842" y="4333385"/>
            <a:ext cx="2628900" cy="1480837"/>
            <a:chOff x="1345950" y="3940819"/>
            <a:chExt cx="2628900" cy="1480837"/>
          </a:xfrm>
        </p:grpSpPr>
        <p:pic>
          <p:nvPicPr>
            <p:cNvPr id="13" name="Picture 12" descr="backbone.e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5950" y="3940819"/>
              <a:ext cx="2628900" cy="1480837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455293" y="45754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2229743" y="41182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2998343" y="45754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A611F3-393F-9242-B580-E9C4803BB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00"/>
    </mc:Choice>
    <mc:Fallback>
      <p:transition spd="slow" advTm="9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39742" y="345699"/>
            <a:ext cx="2638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aseline="30000" dirty="0"/>
              <a:t>1</a:t>
            </a:r>
            <a:r>
              <a:rPr lang="en-US" sz="1350" dirty="0"/>
              <a:t>H 1D, Cavanagh et al., 2007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220809-514C-D047-9522-AF9D26B69401}"/>
              </a:ext>
            </a:extLst>
          </p:cNvPr>
          <p:cNvGrpSpPr/>
          <p:nvPr/>
        </p:nvGrpSpPr>
        <p:grpSpPr>
          <a:xfrm>
            <a:off x="146092" y="140606"/>
            <a:ext cx="4378880" cy="3111548"/>
            <a:chOff x="1287326" y="982323"/>
            <a:chExt cx="3739862" cy="2657474"/>
          </a:xfrm>
        </p:grpSpPr>
        <p:pic>
          <p:nvPicPr>
            <p:cNvPr id="6" name="Picture 5" descr="Screen Shot 2013-10-09 at 9.53.04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327" y="982323"/>
              <a:ext cx="3739861" cy="265747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287326" y="1925155"/>
              <a:ext cx="1481774" cy="346347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2229109" y="2385802"/>
              <a:ext cx="761294" cy="346347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270143" y="2850719"/>
              <a:ext cx="0" cy="4044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70143" y="2174637"/>
              <a:ext cx="0" cy="4044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16200000">
              <a:off x="2976645" y="1799723"/>
              <a:ext cx="586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water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0EA6D2-FC44-9746-AE06-2A54B883168F}"/>
              </a:ext>
            </a:extLst>
          </p:cNvPr>
          <p:cNvGrpSpPr/>
          <p:nvPr/>
        </p:nvGrpSpPr>
        <p:grpSpPr>
          <a:xfrm>
            <a:off x="1910842" y="2991175"/>
            <a:ext cx="6654167" cy="3382625"/>
            <a:chOff x="1345950" y="2598609"/>
            <a:chExt cx="6654167" cy="3382625"/>
          </a:xfrm>
        </p:grpSpPr>
        <p:pic>
          <p:nvPicPr>
            <p:cNvPr id="10" name="Picture 9" descr="CID-15N-HSQC_JCh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1707" y="2598609"/>
              <a:ext cx="4168410" cy="322104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52253" y="5681152"/>
              <a:ext cx="447333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 baseline="30000" dirty="0"/>
                <a:t>1</a:t>
              </a:r>
              <a:r>
                <a:rPr lang="en-US" sz="1350" dirty="0"/>
                <a:t>H-</a:t>
              </a:r>
              <a:r>
                <a:rPr lang="en-US" sz="1350" baseline="30000" dirty="0"/>
                <a:t>15</a:t>
              </a:r>
              <a:r>
                <a:rPr lang="en-US" sz="1350" dirty="0"/>
                <a:t>N HSQC, </a:t>
              </a:r>
              <a:r>
                <a:rPr lang="en-US" sz="1350" dirty="0" err="1"/>
                <a:t>cca</a:t>
              </a:r>
              <a:r>
                <a:rPr lang="en-US" sz="1350" dirty="0"/>
                <a:t> 155 </a:t>
              </a:r>
              <a:r>
                <a:rPr lang="en-US" sz="1350" dirty="0" err="1"/>
                <a:t>aa</a:t>
              </a:r>
              <a:r>
                <a:rPr lang="en-US" sz="1350" dirty="0"/>
                <a:t>, well folded, 600MHz, 293K</a:t>
              </a:r>
            </a:p>
          </p:txBody>
        </p:sp>
        <p:pic>
          <p:nvPicPr>
            <p:cNvPr id="13" name="Picture 12" descr="backbone.eps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5950" y="3940819"/>
              <a:ext cx="2628900" cy="1480837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455293" y="45754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2229743" y="41182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2998343" y="4575406"/>
              <a:ext cx="228600" cy="685800"/>
            </a:xfrm>
            <a:prstGeom prst="ellipse">
              <a:avLst/>
            </a:prstGeom>
            <a:noFill/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A9472347-FE37-FB4A-8E77-1863E9C700B9}"/>
                </a:ext>
              </a:extLst>
            </p:cNvPr>
            <p:cNvSpPr/>
            <p:nvPr/>
          </p:nvSpPr>
          <p:spPr>
            <a:xfrm>
              <a:off x="1600200" y="5099797"/>
              <a:ext cx="4269441" cy="591671"/>
            </a:xfrm>
            <a:custGeom>
              <a:avLst/>
              <a:gdLst>
                <a:gd name="connsiteX0" fmla="*/ 0 w 5692588"/>
                <a:gd name="connsiteY0" fmla="*/ 0 h 788895"/>
                <a:gd name="connsiteX1" fmla="*/ 1013012 w 5692588"/>
                <a:gd name="connsiteY1" fmla="*/ 717177 h 788895"/>
                <a:gd name="connsiteX2" fmla="*/ 4061012 w 5692588"/>
                <a:gd name="connsiteY2" fmla="*/ 699247 h 788895"/>
                <a:gd name="connsiteX3" fmla="*/ 5692588 w 5692588"/>
                <a:gd name="connsiteY3" fmla="*/ 788895 h 78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2588" h="788895">
                  <a:moveTo>
                    <a:pt x="0" y="0"/>
                  </a:moveTo>
                  <a:cubicBezTo>
                    <a:pt x="168088" y="300318"/>
                    <a:pt x="336177" y="600636"/>
                    <a:pt x="1013012" y="717177"/>
                  </a:cubicBezTo>
                  <a:cubicBezTo>
                    <a:pt x="1689847" y="833718"/>
                    <a:pt x="3281083" y="687294"/>
                    <a:pt x="4061012" y="699247"/>
                  </a:cubicBezTo>
                  <a:cubicBezTo>
                    <a:pt x="4840941" y="711200"/>
                    <a:pt x="5266764" y="750047"/>
                    <a:pt x="5692588" y="78889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DF048D7-5052-0D4F-81E8-14A8381EE4B4}"/>
                </a:ext>
              </a:extLst>
            </p:cNvPr>
            <p:cNvSpPr/>
            <p:nvPr/>
          </p:nvSpPr>
          <p:spPr>
            <a:xfrm>
              <a:off x="2169225" y="4266080"/>
              <a:ext cx="3660075" cy="1418665"/>
            </a:xfrm>
            <a:custGeom>
              <a:avLst/>
              <a:gdLst>
                <a:gd name="connsiteX0" fmla="*/ 101912 w 4880100"/>
                <a:gd name="connsiteY0" fmla="*/ 0 h 1891553"/>
                <a:gd name="connsiteX1" fmla="*/ 3300 w 4880100"/>
                <a:gd name="connsiteY1" fmla="*/ 654423 h 1891553"/>
                <a:gd name="connsiteX2" fmla="*/ 209488 w 4880100"/>
                <a:gd name="connsiteY2" fmla="*/ 1515035 h 1891553"/>
                <a:gd name="connsiteX3" fmla="*/ 774265 w 4880100"/>
                <a:gd name="connsiteY3" fmla="*/ 1694329 h 1891553"/>
                <a:gd name="connsiteX4" fmla="*/ 1491441 w 4880100"/>
                <a:gd name="connsiteY4" fmla="*/ 1721223 h 1891553"/>
                <a:gd name="connsiteX5" fmla="*/ 3696759 w 4880100"/>
                <a:gd name="connsiteY5" fmla="*/ 1766047 h 1891553"/>
                <a:gd name="connsiteX6" fmla="*/ 4880100 w 4880100"/>
                <a:gd name="connsiteY6" fmla="*/ 1891553 h 189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80100" h="1891553">
                  <a:moveTo>
                    <a:pt x="101912" y="0"/>
                  </a:moveTo>
                  <a:cubicBezTo>
                    <a:pt x="43641" y="200958"/>
                    <a:pt x="-14629" y="401917"/>
                    <a:pt x="3300" y="654423"/>
                  </a:cubicBezTo>
                  <a:cubicBezTo>
                    <a:pt x="21229" y="906929"/>
                    <a:pt x="80994" y="1341717"/>
                    <a:pt x="209488" y="1515035"/>
                  </a:cubicBezTo>
                  <a:cubicBezTo>
                    <a:pt x="337982" y="1688353"/>
                    <a:pt x="560606" y="1659964"/>
                    <a:pt x="774265" y="1694329"/>
                  </a:cubicBezTo>
                  <a:cubicBezTo>
                    <a:pt x="987924" y="1728694"/>
                    <a:pt x="1491441" y="1721223"/>
                    <a:pt x="1491441" y="1721223"/>
                  </a:cubicBezTo>
                  <a:cubicBezTo>
                    <a:pt x="1978523" y="1733176"/>
                    <a:pt x="3131983" y="1737659"/>
                    <a:pt x="3696759" y="1766047"/>
                  </a:cubicBezTo>
                  <a:cubicBezTo>
                    <a:pt x="4261535" y="1794435"/>
                    <a:pt x="4570817" y="1842994"/>
                    <a:pt x="4880100" y="189155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917C387-199B-634D-8FA3-ACB636C0F9FC}"/>
                </a:ext>
              </a:extLst>
            </p:cNvPr>
            <p:cNvSpPr/>
            <p:nvPr/>
          </p:nvSpPr>
          <p:spPr>
            <a:xfrm>
              <a:off x="2962589" y="5072904"/>
              <a:ext cx="2886882" cy="618565"/>
            </a:xfrm>
            <a:custGeom>
              <a:avLst/>
              <a:gdLst>
                <a:gd name="connsiteX0" fmla="*/ 146753 w 3849176"/>
                <a:gd name="connsiteY0" fmla="*/ 0 h 824753"/>
                <a:gd name="connsiteX1" fmla="*/ 3317 w 3849176"/>
                <a:gd name="connsiteY1" fmla="*/ 259976 h 824753"/>
                <a:gd name="connsiteX2" fmla="*/ 101929 w 3849176"/>
                <a:gd name="connsiteY2" fmla="*/ 430305 h 824753"/>
                <a:gd name="connsiteX3" fmla="*/ 666706 w 3849176"/>
                <a:gd name="connsiteY3" fmla="*/ 466164 h 824753"/>
                <a:gd name="connsiteX4" fmla="*/ 1930729 w 3849176"/>
                <a:gd name="connsiteY4" fmla="*/ 582705 h 824753"/>
                <a:gd name="connsiteX5" fmla="*/ 3257506 w 3849176"/>
                <a:gd name="connsiteY5" fmla="*/ 699247 h 824753"/>
                <a:gd name="connsiteX6" fmla="*/ 3849176 w 3849176"/>
                <a:gd name="connsiteY6" fmla="*/ 824753 h 824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9176" h="824753">
                  <a:moveTo>
                    <a:pt x="146753" y="0"/>
                  </a:moveTo>
                  <a:cubicBezTo>
                    <a:pt x="78770" y="94129"/>
                    <a:pt x="10788" y="188259"/>
                    <a:pt x="3317" y="259976"/>
                  </a:cubicBezTo>
                  <a:cubicBezTo>
                    <a:pt x="-4154" y="331694"/>
                    <a:pt x="-8636" y="395940"/>
                    <a:pt x="101929" y="430305"/>
                  </a:cubicBezTo>
                  <a:cubicBezTo>
                    <a:pt x="212494" y="464670"/>
                    <a:pt x="666706" y="466164"/>
                    <a:pt x="666706" y="466164"/>
                  </a:cubicBezTo>
                  <a:lnTo>
                    <a:pt x="1930729" y="582705"/>
                  </a:lnTo>
                  <a:cubicBezTo>
                    <a:pt x="2362529" y="621552"/>
                    <a:pt x="2937765" y="658906"/>
                    <a:pt x="3257506" y="699247"/>
                  </a:cubicBezTo>
                  <a:cubicBezTo>
                    <a:pt x="3577247" y="739588"/>
                    <a:pt x="3713211" y="782170"/>
                    <a:pt x="3849176" y="824753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B2E234D-AABE-034C-B05B-78488B42724F}"/>
                </a:ext>
              </a:extLst>
            </p:cNvPr>
            <p:cNvSpPr/>
            <p:nvPr/>
          </p:nvSpPr>
          <p:spPr>
            <a:xfrm>
              <a:off x="1437119" y="3725080"/>
              <a:ext cx="2516317" cy="863729"/>
            </a:xfrm>
            <a:custGeom>
              <a:avLst/>
              <a:gdLst>
                <a:gd name="connsiteX0" fmla="*/ 82971 w 3355089"/>
                <a:gd name="connsiteY0" fmla="*/ 1151638 h 1151638"/>
                <a:gd name="connsiteX1" fmla="*/ 333983 w 3355089"/>
                <a:gd name="connsiteY1" fmla="*/ 129661 h 1151638"/>
                <a:gd name="connsiteX2" fmla="*/ 2763418 w 3355089"/>
                <a:gd name="connsiteY2" fmla="*/ 66908 h 1151638"/>
                <a:gd name="connsiteX3" fmla="*/ 3355089 w 3355089"/>
                <a:gd name="connsiteY3" fmla="*/ 613755 h 115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089" h="1151638">
                  <a:moveTo>
                    <a:pt x="82971" y="1151638"/>
                  </a:moveTo>
                  <a:cubicBezTo>
                    <a:pt x="-14894" y="731043"/>
                    <a:pt x="-112758" y="310449"/>
                    <a:pt x="333983" y="129661"/>
                  </a:cubicBezTo>
                  <a:cubicBezTo>
                    <a:pt x="780724" y="-51127"/>
                    <a:pt x="2259900" y="-13774"/>
                    <a:pt x="2763418" y="66908"/>
                  </a:cubicBezTo>
                  <a:cubicBezTo>
                    <a:pt x="3266936" y="147590"/>
                    <a:pt x="3311012" y="380672"/>
                    <a:pt x="3355089" y="61375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6BB2DF6-7D2D-CB4F-BC7C-62DE0D07B66C}"/>
                </a:ext>
              </a:extLst>
            </p:cNvPr>
            <p:cNvSpPr/>
            <p:nvPr/>
          </p:nvSpPr>
          <p:spPr>
            <a:xfrm>
              <a:off x="2420471" y="3867649"/>
              <a:ext cx="1526241" cy="667372"/>
            </a:xfrm>
            <a:custGeom>
              <a:avLst/>
              <a:gdLst>
                <a:gd name="connsiteX0" fmla="*/ 0 w 2034988"/>
                <a:gd name="connsiteY0" fmla="*/ 889829 h 889829"/>
                <a:gd name="connsiteX1" fmla="*/ 519953 w 2034988"/>
                <a:gd name="connsiteY1" fmla="*/ 271264 h 889829"/>
                <a:gd name="connsiteX2" fmla="*/ 1308847 w 2034988"/>
                <a:gd name="connsiteY2" fmla="*/ 2323 h 889829"/>
                <a:gd name="connsiteX3" fmla="*/ 2034988 w 2034988"/>
                <a:gd name="connsiteY3" fmla="*/ 405735 h 88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4988" h="889829">
                  <a:moveTo>
                    <a:pt x="0" y="889829"/>
                  </a:moveTo>
                  <a:cubicBezTo>
                    <a:pt x="150906" y="654505"/>
                    <a:pt x="301812" y="419182"/>
                    <a:pt x="519953" y="271264"/>
                  </a:cubicBezTo>
                  <a:cubicBezTo>
                    <a:pt x="738094" y="123346"/>
                    <a:pt x="1056341" y="-20089"/>
                    <a:pt x="1308847" y="2323"/>
                  </a:cubicBezTo>
                  <a:cubicBezTo>
                    <a:pt x="1561353" y="24735"/>
                    <a:pt x="1798170" y="215235"/>
                    <a:pt x="2034988" y="40573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379E608-04DE-BF4C-BEB7-02CBE2D14ABB}"/>
                </a:ext>
              </a:extLst>
            </p:cNvPr>
            <p:cNvSpPr/>
            <p:nvPr/>
          </p:nvSpPr>
          <p:spPr>
            <a:xfrm>
              <a:off x="3045759" y="3918942"/>
              <a:ext cx="900953" cy="710209"/>
            </a:xfrm>
            <a:custGeom>
              <a:avLst/>
              <a:gdLst>
                <a:gd name="connsiteX0" fmla="*/ 0 w 1201271"/>
                <a:gd name="connsiteY0" fmla="*/ 946945 h 946945"/>
                <a:gd name="connsiteX1" fmla="*/ 107577 w 1201271"/>
                <a:gd name="connsiteY1" fmla="*/ 113227 h 946945"/>
                <a:gd name="connsiteX2" fmla="*/ 618565 w 1201271"/>
                <a:gd name="connsiteY2" fmla="*/ 32545 h 946945"/>
                <a:gd name="connsiteX3" fmla="*/ 1201271 w 1201271"/>
                <a:gd name="connsiteY3" fmla="*/ 346310 h 94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1271" h="946945">
                  <a:moveTo>
                    <a:pt x="0" y="946945"/>
                  </a:moveTo>
                  <a:cubicBezTo>
                    <a:pt x="2241" y="606286"/>
                    <a:pt x="4483" y="265627"/>
                    <a:pt x="107577" y="113227"/>
                  </a:cubicBezTo>
                  <a:cubicBezTo>
                    <a:pt x="210671" y="-39173"/>
                    <a:pt x="436283" y="-6302"/>
                    <a:pt x="618565" y="32545"/>
                  </a:cubicBezTo>
                  <a:cubicBezTo>
                    <a:pt x="800847" y="71392"/>
                    <a:pt x="1001059" y="208851"/>
                    <a:pt x="1201271" y="34631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2499B2-12EA-FA47-8231-72D5AFC99FD9}"/>
                </a:ext>
              </a:extLst>
            </p:cNvPr>
            <p:cNvSpPr/>
            <p:nvPr/>
          </p:nvSpPr>
          <p:spPr>
            <a:xfrm>
              <a:off x="5802407" y="5460390"/>
              <a:ext cx="181535" cy="25797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C03959-9DCF-2243-8C4C-8A6367AA50DA}"/>
                </a:ext>
              </a:extLst>
            </p:cNvPr>
            <p:cNvSpPr/>
            <p:nvPr/>
          </p:nvSpPr>
          <p:spPr>
            <a:xfrm>
              <a:off x="3913096" y="4110182"/>
              <a:ext cx="181535" cy="25797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sz="1350"/>
            </a:p>
          </p:txBody>
        </p:sp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D813C7C-D929-634D-A25E-15C6ABDA9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8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76"/>
    </mc:Choice>
    <mc:Fallback>
      <p:transition spd="slow" advTm="8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C45E5-E1C5-8049-A2EC-CE717987837F}"/>
              </a:ext>
            </a:extLst>
          </p:cNvPr>
          <p:cNvSpPr txBox="1"/>
          <p:nvPr/>
        </p:nvSpPr>
        <p:spPr>
          <a:xfrm>
            <a:off x="1550503" y="1386254"/>
            <a:ext cx="74841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B5CC0"/>
                </a:solidFill>
              </a:rPr>
              <a:t>A] Scientific question / I’d like to obtain</a:t>
            </a:r>
            <a:r>
              <a:rPr lang="en-GB" sz="2400" dirty="0"/>
              <a:t>:</a:t>
            </a:r>
          </a:p>
          <a:p>
            <a:pPr marL="257175" indent="-257175">
              <a:buAutoNum type="arabicParenR"/>
            </a:pPr>
            <a:endParaRPr lang="en-GB" sz="800" dirty="0"/>
          </a:p>
          <a:p>
            <a:pPr marL="714375" lvl="1" indent="-257175">
              <a:buAutoNum type="arabicParenR"/>
            </a:pPr>
            <a:r>
              <a:rPr lang="en-GB" sz="2400" dirty="0"/>
              <a:t>S</a:t>
            </a:r>
            <a:r>
              <a:rPr lang="en-CZ" sz="2400" dirty="0"/>
              <a:t>tructure</a:t>
            </a:r>
          </a:p>
          <a:p>
            <a:pPr marL="714375" lvl="1" indent="-257175">
              <a:buAutoNum type="arabicParenR"/>
            </a:pPr>
            <a:r>
              <a:rPr lang="en-GB" sz="2400" dirty="0"/>
              <a:t>R</a:t>
            </a:r>
            <a:r>
              <a:rPr lang="en-CZ" sz="2400" dirty="0"/>
              <a:t>elaxation properties</a:t>
            </a:r>
          </a:p>
          <a:p>
            <a:pPr marL="714375" lvl="1" indent="-257175">
              <a:buAutoNum type="arabicParenR"/>
            </a:pPr>
            <a:r>
              <a:rPr lang="en-CZ" sz="2400" dirty="0"/>
              <a:t>Interaction at atomic level resolution</a:t>
            </a:r>
          </a:p>
          <a:p>
            <a:pPr marL="714375" lvl="1" indent="-257175">
              <a:buAutoNum type="arabicParenR"/>
            </a:pPr>
            <a:r>
              <a:rPr lang="en-CZ" sz="2400" dirty="0"/>
              <a:t>Analysis (NMR is also analytical method)</a:t>
            </a:r>
          </a:p>
          <a:p>
            <a:pPr marL="714375" lvl="1" indent="-257175">
              <a:buAutoNum type="arabicParenR"/>
            </a:pPr>
            <a:r>
              <a:rPr lang="en-CZ" sz="2400" dirty="0"/>
              <a:t>Image (MRI)</a:t>
            </a:r>
          </a:p>
          <a:p>
            <a:pPr marL="257175" indent="-257175">
              <a:buAutoNum type="arabicParenR"/>
            </a:pPr>
            <a:endParaRPr lang="en-CZ" sz="800" dirty="0"/>
          </a:p>
          <a:p>
            <a:r>
              <a:rPr lang="en-CZ" sz="2400" dirty="0">
                <a:solidFill>
                  <a:srgbClr val="0070C0"/>
                </a:solidFill>
              </a:rPr>
              <a:t>B] What do I need to provide / prepare?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C] How much would it cost?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D] How long would it take?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E] Can I do it on my own (or a sudent/colleague of mine)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28EF4-0F06-074B-8F25-1A548DF51A47}"/>
              </a:ext>
            </a:extLst>
          </p:cNvPr>
          <p:cNvSpPr txBox="1"/>
          <p:nvPr/>
        </p:nvSpPr>
        <p:spPr>
          <a:xfrm>
            <a:off x="536712" y="0"/>
            <a:ext cx="8070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dirty="0"/>
              <a:t>How to prepare and what to expect from NMR spectroscopy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25F101-4E11-3042-98F3-3E5146B80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2"/>
    </mc:Choice>
    <mc:Fallback>
      <p:transition spd="slow" advTm="7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ID-15N-HSQC_JCh.png"/>
          <p:cNvPicPr>
            <a:picLocks noChangeAspect="1"/>
          </p:cNvPicPr>
          <p:nvPr/>
        </p:nvPicPr>
        <p:blipFill>
          <a:blip r:embed="rId4"/>
          <a:srcRect r="5416"/>
          <a:stretch>
            <a:fillRect/>
          </a:stretch>
        </p:blipFill>
        <p:spPr>
          <a:xfrm>
            <a:off x="3050357" y="729341"/>
            <a:ext cx="6071429" cy="496022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0070" y="5211824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92670" y="4602224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17470" y="5211824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213772"/>
            <a:ext cx="7503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800000"/>
                </a:solidFill>
              </a:rPr>
              <a:t>15</a:t>
            </a:r>
            <a:r>
              <a:rPr lang="en-US" sz="2000" b="1" dirty="0">
                <a:solidFill>
                  <a:srgbClr val="800000"/>
                </a:solidFill>
              </a:rPr>
              <a:t>N-</a:t>
            </a:r>
            <a:r>
              <a:rPr lang="en-US" sz="2000" b="1" baseline="30000" dirty="0">
                <a:solidFill>
                  <a:srgbClr val="800000"/>
                </a:solidFill>
              </a:rPr>
              <a:t>1</a:t>
            </a:r>
            <a:r>
              <a:rPr lang="en-US" sz="2000" b="1" dirty="0">
                <a:solidFill>
                  <a:srgbClr val="800000"/>
                </a:solidFill>
              </a:rPr>
              <a:t>H HSQC – H</a:t>
            </a:r>
            <a:r>
              <a:rPr lang="en-US" sz="2000" dirty="0"/>
              <a:t>eteronuclear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>
                <a:solidFill>
                  <a:srgbClr val="800000"/>
                </a:solidFill>
              </a:rPr>
              <a:t>S</a:t>
            </a:r>
            <a:r>
              <a:rPr lang="en-US" sz="2000" dirty="0" err="1"/>
              <a:t>ingle</a:t>
            </a:r>
            <a:r>
              <a:rPr lang="en-US" sz="2000" b="1" dirty="0" err="1">
                <a:solidFill>
                  <a:srgbClr val="800000"/>
                </a:solidFill>
              </a:rPr>
              <a:t>Q</a:t>
            </a:r>
            <a:r>
              <a:rPr lang="en-US" sz="2000" dirty="0" err="1"/>
              <a:t>uantum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800000"/>
                </a:solidFill>
              </a:rPr>
              <a:t>C</a:t>
            </a:r>
            <a:r>
              <a:rPr lang="en-US" sz="2000" dirty="0"/>
              <a:t>orrelation</a:t>
            </a:r>
          </a:p>
          <a:p>
            <a:pPr marL="342900" indent="-342900">
              <a:buAutoNum type="arabicParenR"/>
            </a:pPr>
            <a:r>
              <a:rPr lang="en-US" dirty="0"/>
              <a:t>1 peak </a:t>
            </a:r>
            <a:r>
              <a:rPr lang="en-US" sz="2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 1 amino acid</a:t>
            </a:r>
          </a:p>
          <a:p>
            <a:pPr marL="342900" indent="-342900">
              <a:buAutoNum type="arabicParenR"/>
            </a:pPr>
            <a:r>
              <a:rPr lang="en-US" dirty="0"/>
              <a:t>Excellent info about the protein fold</a:t>
            </a:r>
          </a:p>
          <a:p>
            <a:pPr marL="342900" indent="-342900">
              <a:buAutoNum type="arabicParenR"/>
            </a:pPr>
            <a:r>
              <a:rPr lang="en-US" dirty="0"/>
              <a:t>No info about primary sequence</a:t>
            </a:r>
          </a:p>
        </p:txBody>
      </p:sp>
      <p:pic>
        <p:nvPicPr>
          <p:cNvPr id="13" name="Picture 12" descr="backbone.eps">
            <a:extLst>
              <a:ext uri="{FF2B5EF4-FFF2-40B4-BE49-F238E27FC236}">
                <a16:creationId xmlns:a16="http://schemas.microsoft.com/office/drawing/2014/main" id="{B4272A00-9CBE-AD4F-B889-0DF031771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85" y="4408651"/>
            <a:ext cx="3502800" cy="19730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3920D9-E253-7942-A31A-6BFD3051F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2"/>
    </mc:Choice>
    <mc:Fallback>
      <p:transition spd="slow" advTm="4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CID-15N-HSQC_J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027" y="2590800"/>
            <a:ext cx="6228173" cy="4812680"/>
          </a:xfrm>
          <a:prstGeom prst="rect">
            <a:avLst/>
          </a:prstGeom>
          <a:scene3d>
            <a:camera prst="perspectiveFront">
              <a:rot lat="17460000" lon="0" rev="0"/>
            </a:camera>
            <a:lightRig rig="threePt" dir="t"/>
          </a:scene3d>
        </p:spPr>
      </p:pic>
      <p:grpSp>
        <p:nvGrpSpPr>
          <p:cNvPr id="13" name="Group 12"/>
          <p:cNvGrpSpPr/>
          <p:nvPr/>
        </p:nvGrpSpPr>
        <p:grpSpPr>
          <a:xfrm>
            <a:off x="3503610" y="3505200"/>
            <a:ext cx="304800" cy="1600200"/>
            <a:chOff x="2133600" y="533400"/>
            <a:chExt cx="436418" cy="1600200"/>
          </a:xfrm>
        </p:grpSpPr>
        <p:sp>
          <p:nvSpPr>
            <p:cNvPr id="8" name="Rectangle 7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210" y="3733800"/>
            <a:ext cx="304800" cy="1600200"/>
            <a:chOff x="2133600" y="533400"/>
            <a:chExt cx="436418" cy="1600200"/>
          </a:xfrm>
        </p:grpSpPr>
        <p:sp>
          <p:nvSpPr>
            <p:cNvPr id="15" name="Rectangle 14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37210" y="4114800"/>
            <a:ext cx="304800" cy="1600200"/>
            <a:chOff x="2133600" y="533400"/>
            <a:chExt cx="436418" cy="1600200"/>
          </a:xfrm>
        </p:grpSpPr>
        <p:sp>
          <p:nvSpPr>
            <p:cNvPr id="21" name="Rectangle 20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37410" y="3657600"/>
            <a:ext cx="304800" cy="1600200"/>
            <a:chOff x="2133600" y="533400"/>
            <a:chExt cx="436418" cy="1600200"/>
          </a:xfrm>
        </p:grpSpPr>
        <p:sp>
          <p:nvSpPr>
            <p:cNvPr id="27" name="Rectangle 26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/>
          <p:cNvCxnSpPr/>
          <p:nvPr/>
        </p:nvCxnSpPr>
        <p:spPr>
          <a:xfrm rot="5400000" flipH="1" flipV="1">
            <a:off x="1232010" y="4814206"/>
            <a:ext cx="180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1917016" y="3490006"/>
            <a:ext cx="1800000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6336616" y="3518806"/>
            <a:ext cx="1800000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6947804" y="4814206"/>
            <a:ext cx="180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1817116" y="2934494"/>
            <a:ext cx="1314000" cy="684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V="1">
            <a:off x="6900404" y="2956606"/>
            <a:ext cx="1285200" cy="611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>
            <a:off x="2131217" y="3915000"/>
            <a:ext cx="5717383" cy="1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2815428" y="2590801"/>
            <a:ext cx="4420394" cy="18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494210" y="3352800"/>
            <a:ext cx="304800" cy="1600200"/>
            <a:chOff x="2133600" y="533400"/>
            <a:chExt cx="436418" cy="1600200"/>
          </a:xfrm>
        </p:grpSpPr>
        <p:sp>
          <p:nvSpPr>
            <p:cNvPr id="46" name="Rectangle 45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32410" y="3200400"/>
            <a:ext cx="304800" cy="1600200"/>
            <a:chOff x="2133600" y="533400"/>
            <a:chExt cx="436418" cy="1600200"/>
          </a:xfrm>
        </p:grpSpPr>
        <p:sp>
          <p:nvSpPr>
            <p:cNvPr id="52" name="Rectangle 51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46810" y="3048000"/>
            <a:ext cx="304800" cy="1600200"/>
            <a:chOff x="2133600" y="533400"/>
            <a:chExt cx="436418" cy="1600200"/>
          </a:xfrm>
        </p:grpSpPr>
        <p:sp>
          <p:nvSpPr>
            <p:cNvPr id="58" name="Rectangle 57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665410" y="3352800"/>
            <a:ext cx="304800" cy="1600200"/>
            <a:chOff x="2133600" y="533400"/>
            <a:chExt cx="436418" cy="1600200"/>
          </a:xfrm>
        </p:grpSpPr>
        <p:sp>
          <p:nvSpPr>
            <p:cNvPr id="64" name="Rectangle 63"/>
            <p:cNvSpPr/>
            <p:nvPr/>
          </p:nvSpPr>
          <p:spPr>
            <a:xfrm>
              <a:off x="2133600" y="533400"/>
              <a:ext cx="436418" cy="16002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244436" y="644236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244436" y="13716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44436" y="990600"/>
              <a:ext cx="193964" cy="1939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244436" y="1828800"/>
              <a:ext cx="193964" cy="19396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722810" y="5802868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74810" y="4888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79610" y="3048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14" y="59343"/>
            <a:ext cx="8382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Traditional triple resonance NMR spectra for protein backbone assignment</a:t>
            </a:r>
          </a:p>
          <a:p>
            <a:pPr marL="342900" indent="-342900">
              <a:buAutoNum type="arabicParenR"/>
            </a:pPr>
            <a:r>
              <a:rPr lang="en-US" sz="2200" dirty="0"/>
              <a:t>HNCO – chem. shifts of  C=O</a:t>
            </a:r>
          </a:p>
          <a:p>
            <a:pPr marL="342900" indent="-342900">
              <a:buAutoNum type="arabicParenR"/>
            </a:pPr>
            <a:r>
              <a:rPr lang="en-US" sz="2200" dirty="0"/>
              <a:t>HNCA – chem. shifts of  </a:t>
            </a:r>
            <a:r>
              <a:rPr lang="en-US" sz="2200" dirty="0" err="1"/>
              <a:t>C</a:t>
            </a:r>
            <a:r>
              <a:rPr lang="en-US" sz="2200" baseline="-25000" dirty="0" err="1">
                <a:latin typeface="Symbol" charset="2"/>
                <a:cs typeface="Symbol" charset="2"/>
              </a:rPr>
              <a:t>a</a:t>
            </a:r>
            <a:r>
              <a:rPr lang="en-US" sz="2200" baseline="-25000" dirty="0" err="1"/>
              <a:t>,i</a:t>
            </a:r>
            <a:r>
              <a:rPr lang="en-US" sz="2200" dirty="0"/>
              <a:t>, C</a:t>
            </a:r>
            <a:r>
              <a:rPr lang="en-US" sz="2200" baseline="-25000" dirty="0">
                <a:latin typeface="Symbol" charset="2"/>
                <a:cs typeface="Symbol" charset="2"/>
              </a:rPr>
              <a:t>a</a:t>
            </a:r>
            <a:r>
              <a:rPr lang="en-US" sz="2200" baseline="-25000" dirty="0"/>
              <a:t>,i-1</a:t>
            </a:r>
          </a:p>
          <a:p>
            <a:pPr marL="342900" indent="-342900">
              <a:buAutoNum type="arabicParenR"/>
            </a:pPr>
            <a:r>
              <a:rPr lang="en-US" sz="2200" dirty="0"/>
              <a:t>HNCOCA – chem. shifts of  C</a:t>
            </a:r>
            <a:r>
              <a:rPr lang="en-US" sz="2200" baseline="-25000" dirty="0">
                <a:latin typeface="Symbol" charset="2"/>
                <a:cs typeface="Symbol" charset="2"/>
              </a:rPr>
              <a:t>a</a:t>
            </a:r>
            <a:r>
              <a:rPr lang="en-US" sz="2200" baseline="-25000" dirty="0"/>
              <a:t>,i-1</a:t>
            </a:r>
            <a:endParaRPr lang="en-US" sz="2200" dirty="0"/>
          </a:p>
          <a:p>
            <a:pPr marL="342900" indent="-342900">
              <a:buAutoNum type="arabicParenR"/>
            </a:pPr>
            <a:r>
              <a:rPr lang="en-US" sz="2200" b="1" dirty="0">
                <a:solidFill>
                  <a:srgbClr val="008000"/>
                </a:solidFill>
              </a:rPr>
              <a:t>HNCACB</a:t>
            </a:r>
            <a:r>
              <a:rPr lang="en-US" sz="2200" dirty="0"/>
              <a:t> – chem. shifts of  </a:t>
            </a:r>
            <a:r>
              <a:rPr lang="en-US" sz="2200" dirty="0" err="1"/>
              <a:t>C</a:t>
            </a:r>
            <a:r>
              <a:rPr lang="en-US" sz="2200" baseline="-25000" dirty="0" err="1">
                <a:latin typeface="Symbol" charset="2"/>
                <a:cs typeface="Symbol" charset="2"/>
              </a:rPr>
              <a:t>a</a:t>
            </a:r>
            <a:r>
              <a:rPr lang="en-US" sz="2200" baseline="-25000" dirty="0" err="1"/>
              <a:t>,i</a:t>
            </a:r>
            <a:r>
              <a:rPr lang="en-US" sz="2200" dirty="0"/>
              <a:t>, C</a:t>
            </a:r>
            <a:r>
              <a:rPr lang="en-US" sz="2200" baseline="-25000" dirty="0">
                <a:latin typeface="Symbol" charset="2"/>
                <a:cs typeface="Symbol" charset="2"/>
              </a:rPr>
              <a:t>a</a:t>
            </a:r>
            <a:r>
              <a:rPr lang="en-US" sz="2200" baseline="-25000" dirty="0"/>
              <a:t>,i-1</a:t>
            </a:r>
            <a:r>
              <a:rPr lang="en-US" sz="2200" dirty="0"/>
              <a:t>, </a:t>
            </a:r>
            <a:r>
              <a:rPr lang="en-US" sz="2200" dirty="0" err="1"/>
              <a:t>C</a:t>
            </a:r>
            <a:r>
              <a:rPr lang="en-US" sz="2200" baseline="-25000" dirty="0" err="1">
                <a:latin typeface="Symbol" charset="2"/>
                <a:cs typeface="Symbol" charset="2"/>
              </a:rPr>
              <a:t>b</a:t>
            </a:r>
            <a:r>
              <a:rPr lang="en-US" sz="2200" baseline="-25000" dirty="0" err="1"/>
              <a:t>,i</a:t>
            </a:r>
            <a:r>
              <a:rPr lang="en-US" sz="2200" dirty="0"/>
              <a:t>, C</a:t>
            </a:r>
            <a:r>
              <a:rPr lang="en-US" sz="2200" baseline="-25000" dirty="0">
                <a:latin typeface="Symbol" charset="2"/>
                <a:cs typeface="Symbol" charset="2"/>
              </a:rPr>
              <a:t>b</a:t>
            </a:r>
            <a:r>
              <a:rPr lang="en-US" sz="2200" baseline="-25000" dirty="0"/>
              <a:t>,i-1</a:t>
            </a:r>
            <a:endParaRPr lang="en-US" sz="2200" dirty="0"/>
          </a:p>
          <a:p>
            <a:pPr marL="342900" indent="-342900">
              <a:buAutoNum type="arabicParenR"/>
            </a:pPr>
            <a:r>
              <a:rPr lang="en-US" sz="2200" b="1" dirty="0">
                <a:solidFill>
                  <a:srgbClr val="000090"/>
                </a:solidFill>
              </a:rPr>
              <a:t>HNCOCACB</a:t>
            </a:r>
            <a:r>
              <a:rPr lang="en-US" sz="2200" dirty="0">
                <a:solidFill>
                  <a:srgbClr val="000090"/>
                </a:solidFill>
              </a:rPr>
              <a:t> </a:t>
            </a:r>
            <a:r>
              <a:rPr lang="en-US" sz="2200" dirty="0"/>
              <a:t>– chem. shifts of  C</a:t>
            </a:r>
            <a:r>
              <a:rPr lang="en-US" sz="2200" baseline="-25000" dirty="0">
                <a:latin typeface="Symbol" charset="2"/>
                <a:cs typeface="Symbol" charset="2"/>
              </a:rPr>
              <a:t>a</a:t>
            </a:r>
            <a:r>
              <a:rPr lang="en-US" sz="2200" baseline="-25000" dirty="0"/>
              <a:t>,i-1</a:t>
            </a:r>
            <a:r>
              <a:rPr lang="en-US" sz="2200" dirty="0"/>
              <a:t>, C</a:t>
            </a:r>
            <a:r>
              <a:rPr lang="en-US" sz="2200" baseline="-25000" dirty="0">
                <a:latin typeface="Symbol" charset="2"/>
                <a:cs typeface="Symbol" charset="2"/>
              </a:rPr>
              <a:t>b</a:t>
            </a:r>
            <a:r>
              <a:rPr lang="en-US" sz="2200" baseline="-25000" dirty="0"/>
              <a:t>,i-1</a:t>
            </a:r>
            <a:endParaRPr lang="en-US" sz="2200" dirty="0"/>
          </a:p>
        </p:txBody>
      </p:sp>
      <p:sp>
        <p:nvSpPr>
          <p:cNvPr id="73" name="TextBox 72"/>
          <p:cNvSpPr txBox="1"/>
          <p:nvPr/>
        </p:nvSpPr>
        <p:spPr>
          <a:xfrm>
            <a:off x="304800" y="609153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Two of the above spectra needed</a:t>
            </a:r>
          </a:p>
        </p:txBody>
      </p:sp>
      <p:sp>
        <p:nvSpPr>
          <p:cNvPr id="78" name="Trapezoid 77"/>
          <p:cNvSpPr/>
          <p:nvPr/>
        </p:nvSpPr>
        <p:spPr>
          <a:xfrm>
            <a:off x="2133600" y="2619599"/>
            <a:ext cx="5714206" cy="1295401"/>
          </a:xfrm>
          <a:prstGeom prst="trapezoid">
            <a:avLst>
              <a:gd name="adj" fmla="val 51156"/>
            </a:avLst>
          </a:prstGeom>
          <a:solidFill>
            <a:schemeClr val="tx2">
              <a:alpha val="6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048000" y="2831068"/>
            <a:ext cx="2130420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15</a:t>
            </a:r>
            <a:r>
              <a:rPr lang="en-US" b="1" dirty="0"/>
              <a:t>N-</a:t>
            </a:r>
            <a:r>
              <a:rPr lang="en-US" b="1" baseline="30000" dirty="0"/>
              <a:t>1</a:t>
            </a:r>
            <a:r>
              <a:rPr lang="en-US" b="1" dirty="0"/>
              <a:t>H HSQC </a:t>
            </a:r>
            <a:r>
              <a:rPr lang="en-US" b="1" dirty="0" err="1"/>
              <a:t>rovina</a:t>
            </a:r>
            <a:endParaRPr lang="en-US" b="1" dirty="0"/>
          </a:p>
        </p:txBody>
      </p:sp>
      <p:pic>
        <p:nvPicPr>
          <p:cNvPr id="75" name="Picture 74" descr="backbone.eps">
            <a:extLst>
              <a:ext uri="{FF2B5EF4-FFF2-40B4-BE49-F238E27FC236}">
                <a16:creationId xmlns:a16="http://schemas.microsoft.com/office/drawing/2014/main" id="{0AA87839-1A13-494E-8F83-FCB7CDB6E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810" y="855453"/>
            <a:ext cx="2628900" cy="14808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04D05F-37B8-864B-83A5-4B2DCB94B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00"/>
    </mc:Choice>
    <mc:Fallback>
      <p:transition spd="slow" advTm="10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70600" y="3581400"/>
            <a:ext cx="1219200" cy="220980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36733" y="6243935"/>
            <a:ext cx="452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i-1				</a:t>
            </a:r>
            <a:r>
              <a:rPr lang="en-US" sz="2400" b="1" dirty="0" err="1"/>
              <a:t>i</a:t>
            </a:r>
            <a:r>
              <a:rPr lang="en-US" sz="2400" b="1" dirty="0"/>
              <a:t>			i+1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1600" y="4110335"/>
            <a:ext cx="1295400" cy="9144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13800" y="3581400"/>
            <a:ext cx="1219200" cy="220980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89600" y="3212068"/>
            <a:ext cx="480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b="1" dirty="0" err="1">
                <a:solidFill>
                  <a:srgbClr val="800000"/>
                </a:solidFill>
              </a:rPr>
              <a:t>Alanine</a:t>
            </a:r>
            <a:r>
              <a:rPr lang="en-US" b="1" dirty="0"/>
              <a:t>		</a:t>
            </a:r>
            <a:r>
              <a:rPr lang="en-US" b="1" dirty="0">
                <a:solidFill>
                  <a:srgbClr val="800000"/>
                </a:solidFill>
              </a:rPr>
              <a:t>  </a:t>
            </a:r>
            <a:r>
              <a:rPr lang="en-US" b="1" dirty="0" err="1">
                <a:solidFill>
                  <a:srgbClr val="800000"/>
                </a:solidFill>
              </a:rPr>
              <a:t>Glycine</a:t>
            </a:r>
            <a:r>
              <a:rPr lang="en-US" b="1" dirty="0"/>
              <a:t>		      </a:t>
            </a:r>
            <a:r>
              <a:rPr lang="en-US" b="1" dirty="0">
                <a:solidFill>
                  <a:srgbClr val="800000"/>
                </a:solidFill>
              </a:rPr>
              <a:t>Serine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65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27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89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51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13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75800" y="685800"/>
            <a:ext cx="685800" cy="25146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80200" y="27432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980400" y="22860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428200" y="19812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18400" y="914400"/>
            <a:ext cx="304800" cy="304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18400" y="22860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42400" y="19812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18400" y="19812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42400" y="24384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742400" y="2743200"/>
            <a:ext cx="304800" cy="304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694400" y="914400"/>
            <a:ext cx="304800" cy="304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694400" y="22860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694400" y="1752600"/>
            <a:ext cx="304800" cy="304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694400" y="27432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571200" y="1143000"/>
            <a:ext cx="304800" cy="304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571200" y="167640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447000" y="5302250"/>
            <a:ext cx="533400" cy="102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75400" y="3957935"/>
            <a:ext cx="1981200" cy="190500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42200" y="4114800"/>
            <a:ext cx="1219200" cy="220980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1846800" y="2436812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52800" y="2133600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28600" y="2894012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894800" y="2590800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894800" y="2894012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5400000">
            <a:off x="4521362" y="1796534"/>
            <a:ext cx="3352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baseline="30000" dirty="0"/>
              <a:t>13</a:t>
            </a:r>
            <a:r>
              <a:rPr lang="en-US" dirty="0"/>
              <a:t>C  10   20   30   40   50   60 </a:t>
            </a:r>
            <a:r>
              <a:rPr lang="en-US" dirty="0" err="1"/>
              <a:t>ppm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894000" y="605135"/>
            <a:ext cx="15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baseline="-25000" dirty="0"/>
              <a:t>i-1</a:t>
            </a:r>
            <a:r>
              <a:rPr lang="en-US" sz="2400" dirty="0"/>
              <a:t>, C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baseline="-25000" dirty="0"/>
              <a:t>i-1</a:t>
            </a:r>
          </a:p>
          <a:p>
            <a:endParaRPr lang="en-US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6876000" y="1062335"/>
            <a:ext cx="9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dirty="0" err="1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, i-1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76000" y="1600200"/>
            <a:ext cx="9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dirty="0" err="1">
                <a:latin typeface="Symbol" charset="2"/>
                <a:cs typeface="Symbol" charset="2"/>
              </a:rPr>
              <a:t>a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, i-1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66200" y="1479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</a:t>
            </a:r>
            <a:r>
              <a:rPr lang="en-US" sz="2400" dirty="0"/>
              <a:t>H</a:t>
            </a:r>
            <a:r>
              <a:rPr lang="en-US" sz="2400" baseline="-25000" dirty="0"/>
              <a:t>i</a:t>
            </a:r>
            <a:r>
              <a:rPr lang="en-US" sz="2400" dirty="0"/>
              <a:t>/</a:t>
            </a:r>
            <a:r>
              <a:rPr lang="en-US" sz="2400" baseline="30000" dirty="0"/>
              <a:t> 15</a:t>
            </a:r>
            <a:r>
              <a:rPr lang="en-US" sz="2400" dirty="0"/>
              <a:t>N</a:t>
            </a:r>
            <a:r>
              <a:rPr lang="en-US" sz="2400" baseline="-25000" dirty="0"/>
              <a:t>i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42200" y="1479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</a:t>
            </a:r>
            <a:r>
              <a:rPr lang="en-US" sz="2400" dirty="0"/>
              <a:t>H</a:t>
            </a:r>
            <a:r>
              <a:rPr lang="en-US" sz="2400" baseline="-25000" dirty="0"/>
              <a:t>i</a:t>
            </a:r>
            <a:r>
              <a:rPr lang="en-US" sz="2400" dirty="0"/>
              <a:t>/</a:t>
            </a:r>
            <a:r>
              <a:rPr lang="en-US" sz="2400" baseline="30000" dirty="0"/>
              <a:t> 15</a:t>
            </a:r>
            <a:r>
              <a:rPr lang="en-US" sz="2400" dirty="0"/>
              <a:t>N</a:t>
            </a:r>
            <a:r>
              <a:rPr lang="en-US" sz="2400" baseline="-25000" dirty="0"/>
              <a:t>i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694400" y="1479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</a:t>
            </a:r>
            <a:r>
              <a:rPr lang="en-US" sz="2400" dirty="0"/>
              <a:t>H</a:t>
            </a:r>
            <a:r>
              <a:rPr lang="en-US" sz="2400" baseline="-25000" dirty="0"/>
              <a:t>i</a:t>
            </a:r>
            <a:r>
              <a:rPr lang="en-US" sz="2400" dirty="0"/>
              <a:t>/</a:t>
            </a:r>
            <a:r>
              <a:rPr lang="en-US" sz="2400" baseline="30000" dirty="0"/>
              <a:t> 15</a:t>
            </a:r>
            <a:r>
              <a:rPr lang="en-US" sz="2400" dirty="0"/>
              <a:t>N</a:t>
            </a:r>
            <a:r>
              <a:rPr lang="en-US" sz="2400" baseline="-25000" dirty="0"/>
              <a:t>i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523200" y="4953000"/>
            <a:ext cx="1371600" cy="9144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380200" y="17526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980400" y="9144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228600" y="1905000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46800" y="1066800"/>
            <a:ext cx="2304000" cy="158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6571200" y="6858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 rot="5400000">
            <a:off x="5281634" y="4653240"/>
            <a:ext cx="2579132" cy="1588"/>
          </a:xfrm>
          <a:prstGeom prst="line">
            <a:avLst/>
          </a:pr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553200" y="4109541"/>
            <a:ext cx="685800" cy="1588"/>
          </a:xfrm>
          <a:prstGeom prst="line">
            <a:avLst/>
          </a:pr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571995" y="5176341"/>
            <a:ext cx="667005" cy="1588"/>
          </a:xfrm>
          <a:prstGeom prst="line">
            <a:avLst/>
          </a:pr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6881834" y="4641572"/>
            <a:ext cx="2579132" cy="1588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467600" y="4097873"/>
            <a:ext cx="685800" cy="1588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172195" y="5164673"/>
            <a:ext cx="667005" cy="1588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backbone.eps">
            <a:extLst>
              <a:ext uri="{FF2B5EF4-FFF2-40B4-BE49-F238E27FC236}">
                <a16:creationId xmlns:a16="http://schemas.microsoft.com/office/drawing/2014/main" id="{A14BD9C8-B422-3F45-9EA1-51F2FB39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316" y="3696586"/>
            <a:ext cx="4652653" cy="2620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B41D10-6289-8845-A1A6-4107BBE62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09"/>
    </mc:Choice>
    <mc:Fallback>
      <p:transition spd="slow" advTm="12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ippl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7451"/>
            <a:ext cx="9144000" cy="482334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66800" y="3886200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66800" y="4341812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2514600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1400" y="2970212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00600" y="5486400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9800" y="5332412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39000" y="2895600"/>
            <a:ext cx="1295400" cy="158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4572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Backbone chemical shifts assignment example:</a:t>
            </a:r>
          </a:p>
          <a:p>
            <a:r>
              <a:rPr lang="en-US" sz="2400" b="1" dirty="0"/>
              <a:t>- fragment </a:t>
            </a:r>
            <a:r>
              <a:rPr lang="en-US" sz="2400" b="1" dirty="0">
                <a:solidFill>
                  <a:srgbClr val="800000"/>
                </a:solidFill>
              </a:rPr>
              <a:t>S65-S71 (</a:t>
            </a:r>
            <a:r>
              <a:rPr lang="en-US" sz="2400" dirty="0"/>
              <a:t>50-66ppm </a:t>
            </a:r>
            <a:r>
              <a:rPr lang="en-US" sz="2400" dirty="0" err="1"/>
              <a:t>v</a:t>
            </a:r>
            <a:r>
              <a:rPr lang="en-US" sz="2400" dirty="0"/>
              <a:t> </a:t>
            </a:r>
            <a:r>
              <a:rPr lang="en-US" sz="2400" baseline="30000" dirty="0"/>
              <a:t>13</a:t>
            </a:r>
            <a:r>
              <a:rPr lang="en-US" sz="2400" dirty="0"/>
              <a:t>C</a:t>
            </a:r>
            <a:r>
              <a:rPr lang="en-US" sz="2400" b="1" dirty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6DB901-F8B8-C241-AC6A-85A8BD99D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8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64"/>
    </mc:Choice>
    <mc:Fallback>
      <p:transition spd="slow" advTm="4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37" y="381000"/>
            <a:ext cx="8915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Automatic chemical shifts assignment</a:t>
            </a:r>
            <a:endParaRPr lang="en-US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/>
              <a:t>With a known 3D protein structure (e.g. X-ray, </a:t>
            </a:r>
            <a:r>
              <a:rPr lang="en-US" dirty="0" err="1"/>
              <a:t>Modeller</a:t>
            </a:r>
            <a:r>
              <a:rPr lang="en-US" dirty="0"/>
              <a:t>)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dirty="0"/>
              <a:t>Without prior knowledge of a structure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b="1" dirty="0"/>
              <a:t>e.g. A</a:t>
            </a:r>
            <a:r>
              <a:rPr lang="en-US" dirty="0"/>
              <a:t>utomated </a:t>
            </a:r>
            <a:r>
              <a:rPr lang="en-US" b="1" dirty="0"/>
              <a:t>P</a:t>
            </a:r>
            <a:r>
              <a:rPr lang="en-US" dirty="0"/>
              <a:t>rojection </a:t>
            </a:r>
            <a:r>
              <a:rPr lang="en-US" b="1" dirty="0" err="1"/>
              <a:t>S</a:t>
            </a:r>
            <a:r>
              <a:rPr lang="en-US" dirty="0" err="1"/>
              <a:t>pectroscop</a:t>
            </a:r>
            <a:r>
              <a:rPr lang="en-US" b="1" dirty="0" err="1"/>
              <a:t>Y</a:t>
            </a:r>
            <a:r>
              <a:rPr lang="en-US" b="1" dirty="0"/>
              <a:t>  </a:t>
            </a:r>
            <a:r>
              <a:rPr lang="en-US" dirty="0"/>
              <a:t>APSY (S. Hiller, F. </a:t>
            </a:r>
            <a:r>
              <a:rPr lang="en-US" dirty="0" err="1"/>
              <a:t>Fiorito</a:t>
            </a:r>
            <a:r>
              <a:rPr lang="en-US" dirty="0"/>
              <a:t>, K. </a:t>
            </a:r>
            <a:r>
              <a:rPr lang="en-US" dirty="0" err="1"/>
              <a:t>Wüthrich</a:t>
            </a:r>
            <a:r>
              <a:rPr lang="en-US" dirty="0"/>
              <a:t> &amp; G. Wider, </a:t>
            </a:r>
            <a:r>
              <a:rPr lang="en-US" i="1" dirty="0"/>
              <a:t>PNAS</a:t>
            </a:r>
            <a:r>
              <a:rPr lang="en-US" dirty="0"/>
              <a:t> (</a:t>
            </a:r>
            <a:r>
              <a:rPr lang="en-US" b="1" dirty="0"/>
              <a:t>2005</a:t>
            </a:r>
            <a:r>
              <a:rPr lang="en-US" dirty="0"/>
              <a:t>) 102, 10876-81)</a:t>
            </a: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r>
              <a:rPr lang="en-US" sz="2400" b="1" dirty="0">
                <a:solidFill>
                  <a:srgbClr val="000090"/>
                </a:solidFill>
              </a:rPr>
              <a:t>Advantages</a:t>
            </a:r>
          </a:p>
          <a:p>
            <a:pPr marL="342900" indent="-342900"/>
            <a:endParaRPr lang="en-US" sz="800" dirty="0"/>
          </a:p>
          <a:p>
            <a:pPr marL="342900" indent="-342900">
              <a:buAutoNum type="arabicParenR"/>
            </a:pPr>
            <a:r>
              <a:rPr lang="en-US" dirty="0"/>
              <a:t>Time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/>
            <a:r>
              <a:rPr lang="en-US" sz="2400" b="1" dirty="0" err="1">
                <a:solidFill>
                  <a:srgbClr val="000090"/>
                </a:solidFill>
              </a:rPr>
              <a:t>Disadavantages</a:t>
            </a:r>
            <a:endParaRPr lang="en-US" sz="2400" b="1" dirty="0">
              <a:solidFill>
                <a:srgbClr val="000090"/>
              </a:solidFill>
            </a:endParaRPr>
          </a:p>
          <a:p>
            <a:pPr marL="342900" indent="-342900"/>
            <a:endParaRPr lang="en-US" sz="800" dirty="0"/>
          </a:p>
          <a:p>
            <a:pPr marL="342900" indent="-342900"/>
            <a:r>
              <a:rPr lang="en-US" dirty="0"/>
              <a:t>1) With increasing size of the protein (increasing spectral overlap) the reliability is decreasing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08EE7D-1604-0840-A042-65ED9CFE5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0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24"/>
    </mc:Choice>
    <mc:Fallback>
      <p:transition spd="slow" advTm="7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C45E5-E1C5-8049-A2EC-CE717987837F}"/>
              </a:ext>
            </a:extLst>
          </p:cNvPr>
          <p:cNvSpPr txBox="1"/>
          <p:nvPr/>
        </p:nvSpPr>
        <p:spPr>
          <a:xfrm>
            <a:off x="1550503" y="1386254"/>
            <a:ext cx="74841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B5CC0"/>
                </a:solidFill>
              </a:rPr>
              <a:t>A] Scientific question / I’d like to obtain</a:t>
            </a:r>
            <a:r>
              <a:rPr lang="en-GB" sz="2400" dirty="0"/>
              <a:t>:</a:t>
            </a:r>
          </a:p>
          <a:p>
            <a:pPr marL="257175" indent="-257175">
              <a:buAutoNum type="arabicParenR"/>
            </a:pPr>
            <a:endParaRPr lang="en-GB" sz="800" dirty="0"/>
          </a:p>
          <a:p>
            <a:pPr marL="714375" lvl="1" indent="-257175">
              <a:buAutoNum type="arabicParenR"/>
            </a:pPr>
            <a:r>
              <a:rPr lang="en-GB" sz="2400" dirty="0"/>
              <a:t>S</a:t>
            </a:r>
            <a:r>
              <a:rPr lang="en-CZ" sz="2400" dirty="0"/>
              <a:t>tructure</a:t>
            </a:r>
          </a:p>
          <a:p>
            <a:pPr marL="714375" lvl="1" indent="-257175">
              <a:buAutoNum type="arabicParenR"/>
            </a:pPr>
            <a:r>
              <a:rPr lang="en-GB" sz="2400" dirty="0"/>
              <a:t>R</a:t>
            </a:r>
            <a:r>
              <a:rPr lang="en-CZ" sz="2400" dirty="0"/>
              <a:t>elaxation properties</a:t>
            </a:r>
          </a:p>
          <a:p>
            <a:pPr marL="714375" lvl="1" indent="-257175">
              <a:buAutoNum type="arabicParenR"/>
            </a:pPr>
            <a:r>
              <a:rPr lang="en-CZ" sz="2400" dirty="0"/>
              <a:t>Interaction at atomic level resolution</a:t>
            </a:r>
          </a:p>
          <a:p>
            <a:pPr marL="714375" lvl="1" indent="-257175">
              <a:buAutoNum type="arabicParenR"/>
            </a:pPr>
            <a:r>
              <a:rPr lang="en-CZ" sz="2400" dirty="0">
                <a:solidFill>
                  <a:schemeClr val="bg1">
                    <a:lumMod val="75000"/>
                  </a:schemeClr>
                </a:solidFill>
              </a:rPr>
              <a:t>Analysis (NMR is also analytical method)</a:t>
            </a:r>
          </a:p>
          <a:p>
            <a:pPr marL="714375" lvl="1" indent="-257175">
              <a:buAutoNum type="arabicParenR"/>
            </a:pPr>
            <a:r>
              <a:rPr lang="en-CZ" sz="2400" dirty="0">
                <a:solidFill>
                  <a:schemeClr val="bg1">
                    <a:lumMod val="75000"/>
                  </a:schemeClr>
                </a:solidFill>
              </a:rPr>
              <a:t>Image (MRI)</a:t>
            </a:r>
          </a:p>
          <a:p>
            <a:pPr marL="257175" indent="-257175">
              <a:buAutoNum type="arabicParenR"/>
            </a:pPr>
            <a:endParaRPr lang="en-CZ" sz="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B] What do I need to provide / prepare?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C] How much would it cost?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D] How long would it take?</a:t>
            </a:r>
          </a:p>
          <a:p>
            <a:endParaRPr lang="en-CZ" sz="800" dirty="0">
              <a:solidFill>
                <a:srgbClr val="0070C0"/>
              </a:solidFill>
            </a:endParaRPr>
          </a:p>
          <a:p>
            <a:r>
              <a:rPr lang="en-CZ" sz="2400" dirty="0">
                <a:solidFill>
                  <a:srgbClr val="0070C0"/>
                </a:solidFill>
              </a:rPr>
              <a:t>E] Can I do it on my own (or a sudent/colleague of mine)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28EF4-0F06-074B-8F25-1A548DF51A47}"/>
              </a:ext>
            </a:extLst>
          </p:cNvPr>
          <p:cNvSpPr txBox="1"/>
          <p:nvPr/>
        </p:nvSpPr>
        <p:spPr>
          <a:xfrm>
            <a:off x="536712" y="0"/>
            <a:ext cx="8070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dirty="0"/>
              <a:t>How to prepare and what to expect from NMR spectroscopy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C1703-63EB-994D-8F31-0479739D00AD}"/>
              </a:ext>
            </a:extLst>
          </p:cNvPr>
          <p:cNvSpPr txBox="1"/>
          <p:nvPr/>
        </p:nvSpPr>
        <p:spPr>
          <a:xfrm>
            <a:off x="1269242" y="3725839"/>
            <a:ext cx="7644299" cy="600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8319E-6797-A44C-9622-997698A10E95}"/>
              </a:ext>
            </a:extLst>
          </p:cNvPr>
          <p:cNvSpPr txBox="1"/>
          <p:nvPr/>
        </p:nvSpPr>
        <p:spPr>
          <a:xfrm>
            <a:off x="1269242" y="5249773"/>
            <a:ext cx="7644299" cy="600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19818-F05A-0443-BBB7-AEF45D12F76B}"/>
              </a:ext>
            </a:extLst>
          </p:cNvPr>
          <p:cNvSpPr txBox="1"/>
          <p:nvPr/>
        </p:nvSpPr>
        <p:spPr>
          <a:xfrm>
            <a:off x="1269241" y="1789243"/>
            <a:ext cx="7644299" cy="126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CZ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433DCC-83BD-4442-82CD-CEB2B6E61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15"/>
    </mc:Choice>
    <mc:Fallback>
      <p:transition spd="slow" advTm="7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4C52C02-C07F-AA49-9228-FFDC36BFAC54}"/>
              </a:ext>
            </a:extLst>
          </p:cNvPr>
          <p:cNvGrpSpPr/>
          <p:nvPr/>
        </p:nvGrpSpPr>
        <p:grpSpPr>
          <a:xfrm>
            <a:off x="-5428" y="997907"/>
            <a:ext cx="9145081" cy="5036508"/>
            <a:chOff x="-7237" y="187542"/>
            <a:chExt cx="12193441" cy="671534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4C8815A-1F95-7241-9845-2FA6264F54EF}"/>
                </a:ext>
              </a:extLst>
            </p:cNvPr>
            <p:cNvSpPr txBox="1"/>
            <p:nvPr/>
          </p:nvSpPr>
          <p:spPr>
            <a:xfrm>
              <a:off x="-7237" y="6595110"/>
              <a:ext cx="1219199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This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project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received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funding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by the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European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</a:t>
              </a:r>
              <a:r>
                <a:rPr lang="it-IT" sz="9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Commission</a:t>
              </a:r>
              <a:r>
                <a:rPr lang="it-IT" sz="9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under the GA n° 2019-1-IT02-KA203-063391</a:t>
              </a:r>
            </a:p>
          </p:txBody>
        </p:sp>
        <p:pic>
          <p:nvPicPr>
            <p:cNvPr id="720" name="Picture 2" descr="Innoco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07" y="187542"/>
              <a:ext cx="2138626" cy="55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1" name="Picture 14" descr="https://innocore-project.eu/wp-content/uploads/2019/11/logosbeneficaireserasmusright_en_crop-300x6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724" y="376588"/>
              <a:ext cx="1274439" cy="28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2" name="Connettore 1 4">
              <a:extLst>
                <a:ext uri="{FF2B5EF4-FFF2-40B4-BE49-F238E27FC236}">
                  <a16:creationId xmlns:a16="http://schemas.microsoft.com/office/drawing/2014/main" id="{97AC5743-9598-FC41-8C21-06786D96F62B}"/>
                </a:ext>
              </a:extLst>
            </p:cNvPr>
            <p:cNvCxnSpPr/>
            <p:nvPr/>
          </p:nvCxnSpPr>
          <p:spPr>
            <a:xfrm>
              <a:off x="-7237" y="827880"/>
              <a:ext cx="12192000" cy="0"/>
            </a:xfrm>
            <a:prstGeom prst="line">
              <a:avLst/>
            </a:prstGeom>
            <a:ln>
              <a:solidFill>
                <a:srgbClr val="5483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Rettangolo 715"/>
            <p:cNvSpPr/>
            <p:nvPr/>
          </p:nvSpPr>
          <p:spPr>
            <a:xfrm>
              <a:off x="-392" y="6498121"/>
              <a:ext cx="228951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  <a:hlinkClick r:id="rId7"/>
                </a:rPr>
                <a:t>innocore-project@unitn.it</a:t>
              </a:r>
              <a:endParaRPr lang="en-US" sz="1050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717" name="Rettangolo 716"/>
            <p:cNvSpPr/>
            <p:nvPr/>
          </p:nvSpPr>
          <p:spPr>
            <a:xfrm>
              <a:off x="9954396" y="6498121"/>
              <a:ext cx="2231808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  <a:hlinkClick r:id="rId8"/>
                </a:rPr>
                <a:t>www.innocore-project.eu</a:t>
              </a:r>
              <a:endParaRPr lang="en-US" sz="1050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  <p:sp>
          <p:nvSpPr>
            <p:cNvPr id="727" name="Rettangolo 726"/>
            <p:cNvSpPr/>
            <p:nvPr/>
          </p:nvSpPr>
          <p:spPr>
            <a:xfrm>
              <a:off x="2703102" y="298733"/>
              <a:ext cx="7154524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Core Technologies for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Education</a:t>
              </a:r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and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Innovation</a:t>
              </a:r>
              <a:r>
                <a:rPr lang="it-IT" sz="135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 in Life </a:t>
              </a:r>
              <a:r>
                <a:rPr lang="it-IT" sz="1350" b="1" dirty="0" err="1">
                  <a:solidFill>
                    <a:schemeClr val="accent1">
                      <a:lumMod val="75000"/>
                    </a:schemeClr>
                  </a:solidFill>
                  <a:latin typeface="Open Sans" panose="020B0606030504020204"/>
                  <a:cs typeface="Arial" panose="020B0604020202020204" pitchFamily="34" charset="0"/>
                </a:rPr>
                <a:t>Sciences</a:t>
              </a:r>
              <a:endParaRPr lang="it-IT" sz="1350" b="1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A702213-259D-DE4F-A882-BBB5F4433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1790700"/>
          </a:xfrm>
        </p:spPr>
        <p:txBody>
          <a:bodyPr/>
          <a:lstStyle/>
          <a:p>
            <a:r>
              <a:rPr lang="en-US" b="1" dirty="0"/>
              <a:t>Thank you for your attention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4D17F4-E2F3-5C40-9795-2510EB75F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8"/>
            <a:ext cx="6858000" cy="1241822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For Application to Protein Characterization</a:t>
            </a:r>
          </a:p>
          <a:p>
            <a:endParaRPr lang="en-US" b="1" dirty="0"/>
          </a:p>
          <a:p>
            <a:r>
              <a:rPr lang="en-US" b="1" dirty="0"/>
              <a:t>by</a:t>
            </a:r>
          </a:p>
          <a:p>
            <a:r>
              <a:rPr lang="en-US" b="1" dirty="0"/>
              <a:t>Radovan Fiala, Karel </a:t>
            </a:r>
            <a:r>
              <a:rPr lang="en-US" b="1" dirty="0" err="1"/>
              <a:t>Kubicek</a:t>
            </a:r>
            <a:r>
              <a:rPr lang="en-US" b="1" dirty="0"/>
              <a:t>, and Pavel </a:t>
            </a:r>
            <a:r>
              <a:rPr lang="en-US" b="1" dirty="0" err="1"/>
              <a:t>Kaderavek</a:t>
            </a:r>
            <a:endParaRPr lang="en-US" b="1" dirty="0"/>
          </a:p>
          <a:p>
            <a:r>
              <a:rPr lang="en-US" b="1" dirty="0"/>
              <a:t>CEITEC, Masaryk University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3043D4-A177-2D47-BDBF-4D9F834EE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6"/>
    </mc:Choice>
    <mc:Fallback>
      <p:transition spd="slow" advTm="1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6773C806-1949-FC4F-BECD-E195B65D1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512" y="1987262"/>
            <a:ext cx="3086100" cy="2628900"/>
          </a:xfrm>
          <a:prstGeom prst="cube">
            <a:avLst>
              <a:gd name="adj" fmla="val 25000"/>
            </a:avLst>
          </a:prstGeom>
          <a:solidFill>
            <a:srgbClr val="60606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350">
              <a:ln>
                <a:solidFill>
                  <a:srgbClr val="000000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91AB0-6339-7649-9E92-CA306F58A35F}"/>
              </a:ext>
            </a:extLst>
          </p:cNvPr>
          <p:cNvSpPr txBox="1"/>
          <p:nvPr/>
        </p:nvSpPr>
        <p:spPr>
          <a:xfrm>
            <a:off x="2613312" y="3296132"/>
            <a:ext cx="120015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3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NMR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4F9F5D-39D9-554E-9D4C-0462E51AF6BC}"/>
              </a:ext>
            </a:extLst>
          </p:cNvPr>
          <p:cNvCxnSpPr/>
          <p:nvPr/>
        </p:nvCxnSpPr>
        <p:spPr>
          <a:xfrm>
            <a:off x="155862" y="3583890"/>
            <a:ext cx="17145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0" name="TextBox 5">
            <a:extLst>
              <a:ext uri="{FF2B5EF4-FFF2-40B4-BE49-F238E27FC236}">
                <a16:creationId xmlns:a16="http://schemas.microsoft.com/office/drawing/2014/main" id="{0997D976-31FD-C647-9807-C9FDB32FB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12" y="3240990"/>
            <a:ext cx="971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/>
              <a:t>sample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1C5FB8-AE31-E54E-BDC8-676E78CCBC6A}"/>
              </a:ext>
            </a:extLst>
          </p:cNvPr>
          <p:cNvSpPr/>
          <p:nvPr/>
        </p:nvSpPr>
        <p:spPr>
          <a:xfrm>
            <a:off x="898812" y="5301962"/>
            <a:ext cx="285750" cy="2857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D2334-B8EF-8545-BC6B-C4E20658DF3D}"/>
              </a:ext>
            </a:extLst>
          </p:cNvPr>
          <p:cNvSpPr/>
          <p:nvPr/>
        </p:nvSpPr>
        <p:spPr>
          <a:xfrm>
            <a:off x="898812" y="3701762"/>
            <a:ext cx="285750" cy="17145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675AF-AD70-1746-95F2-5AC3C475496D}"/>
              </a:ext>
            </a:extLst>
          </p:cNvPr>
          <p:cNvSpPr/>
          <p:nvPr/>
        </p:nvSpPr>
        <p:spPr>
          <a:xfrm>
            <a:off x="898812" y="1587212"/>
            <a:ext cx="285750" cy="17145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25E65E-D876-FF4A-B292-76BE6F1D289D}"/>
              </a:ext>
            </a:extLst>
          </p:cNvPr>
          <p:cNvSpPr/>
          <p:nvPr/>
        </p:nvSpPr>
        <p:spPr>
          <a:xfrm>
            <a:off x="898812" y="2730212"/>
            <a:ext cx="285750" cy="5715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8B245-FEF0-7E42-A7C6-D976F40994B9}"/>
              </a:ext>
            </a:extLst>
          </p:cNvPr>
          <p:cNvSpPr/>
          <p:nvPr/>
        </p:nvSpPr>
        <p:spPr>
          <a:xfrm>
            <a:off x="911911" y="2558762"/>
            <a:ext cx="259556" cy="28575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4DACAE-0681-BA48-ABE3-6C48ADF044C8}"/>
              </a:ext>
            </a:extLst>
          </p:cNvPr>
          <p:cNvSpPr/>
          <p:nvPr/>
        </p:nvSpPr>
        <p:spPr>
          <a:xfrm>
            <a:off x="898812" y="1472912"/>
            <a:ext cx="285750" cy="28575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9316E1-F51A-764D-8CBB-35471E0B255C}"/>
              </a:ext>
            </a:extLst>
          </p:cNvPr>
          <p:cNvCxnSpPr/>
          <p:nvPr/>
        </p:nvCxnSpPr>
        <p:spPr>
          <a:xfrm>
            <a:off x="5127912" y="3587462"/>
            <a:ext cx="17145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13">
            <a:extLst>
              <a:ext uri="{FF2B5EF4-FFF2-40B4-BE49-F238E27FC236}">
                <a16:creationId xmlns:a16="http://schemas.microsoft.com/office/drawing/2014/main" id="{0DC9E4DC-8D12-FC4E-A4C6-23A0FE46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512" y="3187412"/>
            <a:ext cx="1480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 dirty="0"/>
              <a:t>spectrum</a:t>
            </a:r>
          </a:p>
        </p:txBody>
      </p:sp>
      <p:pic>
        <p:nvPicPr>
          <p:cNvPr id="19469" name="Picture 4" descr="1pulse">
            <a:extLst>
              <a:ext uri="{FF2B5EF4-FFF2-40B4-BE49-F238E27FC236}">
                <a16:creationId xmlns:a16="http://schemas.microsoft.com/office/drawing/2014/main" id="{F86AD6CB-2B9D-C845-9DD6-B9BC7177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7"/>
          <a:stretch>
            <a:fillRect/>
          </a:stretch>
        </p:blipFill>
        <p:spPr bwMode="auto">
          <a:xfrm>
            <a:off x="5127913" y="3701761"/>
            <a:ext cx="1712119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6" descr="11_HSQC_15N_zoom1">
            <a:extLst>
              <a:ext uri="{FF2B5EF4-FFF2-40B4-BE49-F238E27FC236}">
                <a16:creationId xmlns:a16="http://schemas.microsoft.com/office/drawing/2014/main" id="{4AB8971A-14F0-F14E-B24A-9CAD8E54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1"/>
          <a:stretch>
            <a:fillRect/>
          </a:stretch>
        </p:blipFill>
        <p:spPr bwMode="auto">
          <a:xfrm>
            <a:off x="5113624" y="1683653"/>
            <a:ext cx="1785938" cy="13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C45E5-E1C5-8049-A2EC-CE717987837F}"/>
              </a:ext>
            </a:extLst>
          </p:cNvPr>
          <p:cNvSpPr txBox="1"/>
          <p:nvPr/>
        </p:nvSpPr>
        <p:spPr>
          <a:xfrm>
            <a:off x="7476258" y="2147880"/>
            <a:ext cx="1480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arenR"/>
            </a:pPr>
            <a:r>
              <a:rPr lang="en-GB" sz="1350" dirty="0"/>
              <a:t>S</a:t>
            </a:r>
            <a:r>
              <a:rPr lang="en-CZ" sz="1350" dirty="0"/>
              <a:t>tructure</a:t>
            </a:r>
          </a:p>
          <a:p>
            <a:pPr marL="257175" indent="-257175">
              <a:buAutoNum type="arabicParenR"/>
            </a:pPr>
            <a:endParaRPr lang="en-CZ" sz="1350" dirty="0"/>
          </a:p>
          <a:p>
            <a:pPr marL="257175" indent="-257175">
              <a:buAutoNum type="arabicParenR"/>
            </a:pPr>
            <a:r>
              <a:rPr lang="en-GB" sz="1350" dirty="0"/>
              <a:t>R</a:t>
            </a:r>
            <a:r>
              <a:rPr lang="en-CZ" sz="1350" dirty="0"/>
              <a:t>elaxation properties</a:t>
            </a:r>
          </a:p>
          <a:p>
            <a:pPr marL="257175" indent="-257175">
              <a:buAutoNum type="arabicParenR"/>
            </a:pPr>
            <a:endParaRPr lang="en-CZ" sz="1350" dirty="0"/>
          </a:p>
          <a:p>
            <a:pPr marL="257175" indent="-257175">
              <a:buAutoNum type="arabicParenR"/>
            </a:pPr>
            <a:r>
              <a:rPr lang="en-CZ" sz="1350" dirty="0"/>
              <a:t>Interaction at atomic level resolution</a:t>
            </a:r>
          </a:p>
          <a:p>
            <a:pPr marL="257175" indent="-257175">
              <a:buAutoNum type="arabicParenR"/>
            </a:pPr>
            <a:endParaRPr lang="en-CZ" sz="1350" dirty="0"/>
          </a:p>
          <a:p>
            <a:pPr marL="257175" indent="-257175">
              <a:buAutoNum type="arabicParenR"/>
            </a:pPr>
            <a:r>
              <a:rPr lang="en-CZ" sz="1350" dirty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marL="257175" indent="-257175">
              <a:buAutoNum type="arabicParenR"/>
            </a:pPr>
            <a:endParaRPr lang="en-CZ" sz="1350" dirty="0">
              <a:solidFill>
                <a:schemeClr val="bg1">
                  <a:lumMod val="75000"/>
                </a:schemeClr>
              </a:solidFill>
            </a:endParaRPr>
          </a:p>
          <a:p>
            <a:pPr marL="257175" indent="-257175">
              <a:buAutoNum type="arabicParenR"/>
            </a:pPr>
            <a:r>
              <a:rPr lang="en-CZ" sz="1350" dirty="0">
                <a:solidFill>
                  <a:schemeClr val="bg1">
                    <a:lumMod val="75000"/>
                  </a:schemeClr>
                </a:solidFill>
              </a:rPr>
              <a:t>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9E0AC-0755-BA4F-BBF1-76A1C550A17A}"/>
              </a:ext>
            </a:extLst>
          </p:cNvPr>
          <p:cNvSpPr txBox="1"/>
          <p:nvPr/>
        </p:nvSpPr>
        <p:spPr>
          <a:xfrm>
            <a:off x="93670" y="788463"/>
            <a:ext cx="18960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1350" dirty="0"/>
              <a:t>200-500 </a:t>
            </a:r>
            <a:r>
              <a:rPr lang="en-CZ" sz="1350" dirty="0">
                <a:latin typeface="Symbol" pitchFamily="2" charset="2"/>
              </a:rPr>
              <a:t>m</a:t>
            </a:r>
            <a:r>
              <a:rPr lang="en-CZ" sz="1350" dirty="0"/>
              <a:t>l of</a:t>
            </a:r>
          </a:p>
          <a:p>
            <a:pPr algn="ctr"/>
            <a:r>
              <a:rPr lang="en-CZ" sz="1350" dirty="0"/>
              <a:t>100-1000 </a:t>
            </a:r>
            <a:r>
              <a:rPr lang="en-CZ" sz="1350" dirty="0">
                <a:latin typeface="Symbol" pitchFamily="2" charset="2"/>
              </a:rPr>
              <a:t>m</a:t>
            </a:r>
            <a:r>
              <a:rPr lang="en-CZ" sz="1350" dirty="0"/>
              <a:t>M compound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A50A1-132A-AE4C-A5C1-C49EB487939D}"/>
              </a:ext>
            </a:extLst>
          </p:cNvPr>
          <p:cNvSpPr txBox="1"/>
          <p:nvPr/>
        </p:nvSpPr>
        <p:spPr>
          <a:xfrm>
            <a:off x="2426734" y="1025323"/>
            <a:ext cx="18960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1350" dirty="0"/>
              <a:t>Method of choice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89063-FA04-B84A-B2DD-5D7C0018C996}"/>
              </a:ext>
            </a:extLst>
          </p:cNvPr>
          <p:cNvSpPr txBox="1"/>
          <p:nvPr/>
        </p:nvSpPr>
        <p:spPr>
          <a:xfrm>
            <a:off x="5013612" y="1025323"/>
            <a:ext cx="1885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1350" dirty="0"/>
              <a:t>Data to be analyzed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6E4D3-4655-3946-BCA1-AD4C952F5792}"/>
              </a:ext>
            </a:extLst>
          </p:cNvPr>
          <p:cNvSpPr txBox="1"/>
          <p:nvPr/>
        </p:nvSpPr>
        <p:spPr>
          <a:xfrm>
            <a:off x="7342095" y="1025323"/>
            <a:ext cx="16674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1350" dirty="0"/>
              <a:t>Results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A8271E-78BA-3748-ABC5-105D12C9A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34"/>
    </mc:Choice>
    <mc:Fallback>
      <p:transition spd="slow" advTm="7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3B185B9-21A4-F343-9C22-E022FDE36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20059"/>
              </p:ext>
            </p:extLst>
          </p:nvPr>
        </p:nvGraphicFramePr>
        <p:xfrm>
          <a:off x="940905" y="2894495"/>
          <a:ext cx="726219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748">
                  <a:extLst>
                    <a:ext uri="{9D8B030D-6E8A-4147-A177-3AD203B41FA5}">
                      <a16:colId xmlns:a16="http://schemas.microsoft.com/office/drawing/2014/main" val="2685526429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2079329954"/>
                    </a:ext>
                  </a:extLst>
                </a:gridCol>
                <a:gridCol w="1060173">
                  <a:extLst>
                    <a:ext uri="{9D8B030D-6E8A-4147-A177-3AD203B41FA5}">
                      <a16:colId xmlns:a16="http://schemas.microsoft.com/office/drawing/2014/main" val="562002412"/>
                    </a:ext>
                  </a:extLst>
                </a:gridCol>
                <a:gridCol w="1311966">
                  <a:extLst>
                    <a:ext uri="{9D8B030D-6E8A-4147-A177-3AD203B41FA5}">
                      <a16:colId xmlns:a16="http://schemas.microsoft.com/office/drawing/2014/main" val="1216148583"/>
                    </a:ext>
                  </a:extLst>
                </a:gridCol>
                <a:gridCol w="1108764">
                  <a:extLst>
                    <a:ext uri="{9D8B030D-6E8A-4147-A177-3AD203B41FA5}">
                      <a16:colId xmlns:a16="http://schemas.microsoft.com/office/drawing/2014/main" val="565014582"/>
                    </a:ext>
                  </a:extLst>
                </a:gridCol>
                <a:gridCol w="1210365">
                  <a:extLst>
                    <a:ext uri="{9D8B030D-6E8A-4147-A177-3AD203B41FA5}">
                      <a16:colId xmlns:a16="http://schemas.microsoft.com/office/drawing/2014/main" val="1668482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Exp.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Proteins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Protein/NA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Z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88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133461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2098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7091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8082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b="1" dirty="0"/>
                        <a:t>150732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34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NMR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11493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1309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b="1" dirty="0"/>
                        <a:t>13161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18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4181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b="1" dirty="0"/>
                        <a:t>6207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8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b="1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Z" dirty="0"/>
                        <a:t>Multi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Z" b="1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0777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3ED8FD-421E-064E-BDC0-5685220C306F}"/>
              </a:ext>
            </a:extLst>
          </p:cNvPr>
          <p:cNvSpPr txBox="1"/>
          <p:nvPr/>
        </p:nvSpPr>
        <p:spPr>
          <a:xfrm>
            <a:off x="212035" y="357809"/>
            <a:ext cx="83621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PDB Data Distribution by Experimental Method and Molecular Type</a:t>
            </a:r>
          </a:p>
          <a:p>
            <a:pPr algn="ctr"/>
            <a:endParaRPr lang="en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503C5-02C7-F645-B954-45AA1709015A}"/>
              </a:ext>
            </a:extLst>
          </p:cNvPr>
          <p:cNvSpPr txBox="1"/>
          <p:nvPr/>
        </p:nvSpPr>
        <p:spPr>
          <a:xfrm>
            <a:off x="4472609" y="6315525"/>
            <a:ext cx="452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dirty="0"/>
              <a:t>Source: </a:t>
            </a:r>
            <a:r>
              <a:rPr lang="en-CZ" dirty="0">
                <a:hlinkClick r:id="rId4"/>
              </a:rPr>
              <a:t>http://www.rcsb.org</a:t>
            </a:r>
            <a:r>
              <a:rPr lang="en-CZ" dirty="0"/>
              <a:t> as of 03Nov2020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30C347-8B81-5449-9735-CF497DC06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87"/>
    </mc:Choice>
    <mc:Fallback>
      <p:transition spd="slow" advTm="8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3F83C-C1F0-0845-96E3-3480B25F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AFD00B-1F64-7341-8078-6031D83DB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7"/>
    </mc:Choice>
    <mc:Fallback>
      <p:transition spd="slow" advTm="6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8C3FE-3EB7-7C42-9ACF-AB702337F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7447C5-FB8D-8146-8562-686660CAB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3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9"/>
    </mc:Choice>
    <mc:Fallback>
      <p:transition spd="slow" advTm="11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8C3FE-3EB7-7C42-9ACF-AB702337F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D1C053-A7E0-9B49-81CF-90E1CA2F0323}"/>
              </a:ext>
            </a:extLst>
          </p:cNvPr>
          <p:cNvSpPr/>
          <p:nvPr/>
        </p:nvSpPr>
        <p:spPr>
          <a:xfrm>
            <a:off x="1351722" y="4711148"/>
            <a:ext cx="1480930" cy="12722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561562-9326-A842-AAD4-F42094085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54"/>
    </mc:Choice>
    <mc:Fallback>
      <p:transition spd="slow" advTm="7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21826E-F392-0D49-936E-92490F4711FA}"/>
              </a:ext>
            </a:extLst>
          </p:cNvPr>
          <p:cNvSpPr txBox="1"/>
          <p:nvPr/>
        </p:nvSpPr>
        <p:spPr>
          <a:xfrm>
            <a:off x="1571624" y="959125"/>
            <a:ext cx="60007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Z" sz="4000" b="1" dirty="0">
                <a:latin typeface="+mj-lt"/>
                <a:cs typeface="Arial" panose="020B0604020202020204" pitchFamily="34" charset="0"/>
              </a:rPr>
              <a:t>NMR</a:t>
            </a:r>
          </a:p>
          <a:p>
            <a:pPr algn="ctr" eaLnBrk="1" hangingPunct="1"/>
            <a:r>
              <a:rPr lang="en-US" altLang="en-CZ" sz="4000" b="1" dirty="0">
                <a:latin typeface="+mj-lt"/>
                <a:cs typeface="Arial" panose="020B0604020202020204" pitchFamily="34" charset="0"/>
              </a:rPr>
              <a:t>Safety First</a:t>
            </a:r>
          </a:p>
        </p:txBody>
      </p:sp>
      <p:pic>
        <p:nvPicPr>
          <p:cNvPr id="21506" name="Picture 2" descr="IMG_1617.jpg">
            <a:extLst>
              <a:ext uri="{FF2B5EF4-FFF2-40B4-BE49-F238E27FC236}">
                <a16:creationId xmlns:a16="http://schemas.microsoft.com/office/drawing/2014/main" id="{BEBFFFFA-2B31-1D4E-B044-09D2F2F5B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981" r="14655" b="6012"/>
          <a:stretch>
            <a:fillRect/>
          </a:stretch>
        </p:blipFill>
        <p:spPr bwMode="auto">
          <a:xfrm>
            <a:off x="3131343" y="3143769"/>
            <a:ext cx="2881313" cy="27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C02025-4D98-A945-BE54-8E99DBEB4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3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25"/>
    </mc:Choice>
    <mc:Fallback>
      <p:transition spd="slow" advTm="5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y:\Presentations\080513_KampusBohunice_Mornstein\composition_earth_seawater_human_bod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1314451"/>
            <a:ext cx="5086350" cy="36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657850" y="1657350"/>
            <a:ext cx="1543050" cy="160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08AA7E-D6C2-464E-B179-627CBB52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55"/>
    </mc:Choice>
    <mc:Fallback>
      <p:transition spd="slow" advTm="4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1070</Words>
  <Application>Microsoft Macintosh PowerPoint</Application>
  <PresentationFormat>On-screen Show (4:3)</PresentationFormat>
  <Paragraphs>269</Paragraphs>
  <Slides>26</Slides>
  <Notes>3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ゴシック</vt:lpstr>
      <vt:lpstr>Arial</vt:lpstr>
      <vt:lpstr>Calibri</vt:lpstr>
      <vt:lpstr>Courier</vt:lpstr>
      <vt:lpstr>Open Sans</vt:lpstr>
      <vt:lpstr>Symbol</vt:lpstr>
      <vt:lpstr>Office Theme</vt:lpstr>
      <vt:lpstr>What NMR can tell about proteins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Structure Determination by NMR</dc:title>
  <dc:creator>Karel Kubíček</dc:creator>
  <cp:lastModifiedBy>Karel Kubíček</cp:lastModifiedBy>
  <cp:revision>61</cp:revision>
  <dcterms:created xsi:type="dcterms:W3CDTF">2020-11-03T08:11:07Z</dcterms:created>
  <dcterms:modified xsi:type="dcterms:W3CDTF">2020-11-04T07:13:09Z</dcterms:modified>
</cp:coreProperties>
</file>