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  <p:sldMasterId id="2147483701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2" r:id="rId5"/>
    <p:sldId id="272" r:id="rId6"/>
    <p:sldId id="276" r:id="rId7"/>
    <p:sldId id="278" r:id="rId8"/>
    <p:sldId id="280" r:id="rId9"/>
    <p:sldId id="263" r:id="rId10"/>
    <p:sldId id="274" r:id="rId11"/>
    <p:sldId id="279" r:id="rId12"/>
    <p:sldId id="277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660"/>
  </p:normalViewPr>
  <p:slideViewPr>
    <p:cSldViewPr>
      <p:cViewPr varScale="1">
        <p:scale>
          <a:sx n="96" d="100"/>
          <a:sy n="96" d="100"/>
        </p:scale>
        <p:origin x="72" y="62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4530"/>
            <a:ext cx="9141619" cy="2387600"/>
          </a:xfrm>
        </p:spPr>
        <p:txBody>
          <a:bodyPr anchor="b">
            <a:normAutofit/>
          </a:bodyPr>
          <a:lstStyle>
            <a:lvl1pPr algn="ctr">
              <a:defRPr sz="5998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>
            <a:normAutofit/>
          </a:bodyPr>
          <a:lstStyle>
            <a:lvl1pPr marL="0" indent="0" algn="ctr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27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8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0362"/>
            <a:ext cx="262821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0363"/>
            <a:ext cx="7732286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91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599784" y="2386744"/>
            <a:ext cx="898925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799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4492" y="4352544"/>
            <a:ext cx="6799841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2899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2087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599784" y="2386744"/>
            <a:ext cx="8989258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799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4492" y="4352465"/>
            <a:ext cx="6799841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56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500" y="2638044"/>
            <a:ext cx="4270659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6665" y="2638044"/>
            <a:ext cx="4269135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4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024" y="2313434"/>
            <a:ext cx="426913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899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024" y="3143250"/>
            <a:ext cx="4269136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6666" y="3143250"/>
            <a:ext cx="425237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6665" y="2313434"/>
            <a:ext cx="426913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899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063" indent="0">
              <a:buNone/>
              <a:defRPr sz="18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37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204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4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462" y="2243829"/>
            <a:ext cx="4485488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99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4326" y="804672"/>
            <a:ext cx="4814586" cy="5248656"/>
          </a:xfrm>
        </p:spPr>
        <p:txBody>
          <a:bodyPr>
            <a:normAutofit/>
          </a:bodyPr>
          <a:lstStyle>
            <a:lvl1pPr>
              <a:defRPr sz="1899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277" y="3549918"/>
            <a:ext cx="3793772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463" y="6236208"/>
            <a:ext cx="5123462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1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6544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441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313" y="2243828"/>
            <a:ext cx="4493827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199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4412" y="0"/>
            <a:ext cx="6100508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199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277" y="3549919"/>
            <a:ext cx="3793772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463" y="6236208"/>
            <a:ext cx="5123462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7040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94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0858" y="937260"/>
            <a:ext cx="1298270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0555" y="937260"/>
            <a:ext cx="6196875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83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12423"/>
            <a:ext cx="10512862" cy="2851208"/>
          </a:xfrm>
        </p:spPr>
        <p:txBody>
          <a:bodyPr anchor="b">
            <a:normAutofit/>
          </a:bodyPr>
          <a:lstStyle>
            <a:lvl1pPr>
              <a:defRPr sz="5998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52634"/>
            <a:ext cx="10512862" cy="1500187"/>
          </a:xfrm>
        </p:spPr>
        <p:txBody>
          <a:bodyPr anchor="t">
            <a:normAutofit/>
          </a:bodyPr>
          <a:lstStyle>
            <a:lvl1pPr marL="0" indent="0"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7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4907" y="1828801"/>
            <a:ext cx="5180251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8801"/>
            <a:ext cx="5180251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705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681851"/>
            <a:ext cx="5154857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4907" y="2507551"/>
            <a:ext cx="5154857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851"/>
            <a:ext cx="5180252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7551"/>
            <a:ext cx="5180252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4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3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1"/>
            <a:ext cx="3930896" cy="1600197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399"/>
            <a:ext cx="3930896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53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029" y="457200"/>
            <a:ext cx="3930896" cy="1600200"/>
          </a:xfrm>
        </p:spPr>
        <p:txBody>
          <a:bodyPr anchor="b">
            <a:normAutofit/>
          </a:bodyPr>
          <a:lstStyle>
            <a:lvl1pPr>
              <a:defRPr sz="3199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0250" y="990600"/>
            <a:ext cx="6170593" cy="4876800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029" y="2057400"/>
            <a:ext cx="3930896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16.02.2022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930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4907" y="365760"/>
            <a:ext cx="10512862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907" y="1828801"/>
            <a:ext cx="10512862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5283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051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Wingdings 2" pitchFamily="18" charset="2"/>
        <a:buChar char="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0555" y="964692"/>
            <a:ext cx="772771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0555" y="2638045"/>
            <a:ext cx="772771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19392" y="6238816"/>
            <a:ext cx="2753029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16.02.2022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9784" y="6236208"/>
            <a:ext cx="58996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6120" y="6217920"/>
            <a:ext cx="365665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545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126" rtl="0" eaLnBrk="1" latinLnBrk="0" hangingPunct="1">
        <a:lnSpc>
          <a:spcPct val="90000"/>
        </a:lnSpc>
        <a:spcBef>
          <a:spcPct val="0"/>
        </a:spcBef>
        <a:buNone/>
        <a:defRPr sz="2799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799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063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594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126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2657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469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3868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6853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210" indent="-228531" algn="l" defTabSz="914126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14630" y="2492896"/>
            <a:ext cx="8359052" cy="2098226"/>
          </a:xfrm>
        </p:spPr>
        <p:txBody>
          <a:bodyPr/>
          <a:lstStyle/>
          <a:p>
            <a:r>
              <a:rPr lang="cs-CZ" dirty="0"/>
              <a:t>Základy regionální geografie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79209" y="4781163"/>
            <a:ext cx="6829894" cy="1086237"/>
          </a:xfrm>
        </p:spPr>
        <p:txBody>
          <a:bodyPr/>
          <a:lstStyle/>
          <a:p>
            <a:r>
              <a:rPr lang="cs-CZ" dirty="0" err="1" smtClean="0"/>
              <a:t>Kristína</a:t>
            </a:r>
            <a:r>
              <a:rPr lang="cs-CZ" dirty="0" smtClean="0"/>
              <a:t> </a:t>
            </a:r>
            <a:r>
              <a:rPr lang="cs-CZ" dirty="0" err="1" smtClean="0"/>
              <a:t>Ďuratná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07C8AE8-BEFC-46EE-BCA7-BE622047F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Ďalší</a:t>
            </a:r>
            <a:r>
              <a:rPr lang="cs-CZ" dirty="0" smtClean="0"/>
              <a:t> </a:t>
            </a:r>
            <a:r>
              <a:rPr lang="cs-CZ" dirty="0" err="1" smtClean="0"/>
              <a:t>seminár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97EBAC-EED3-447D-B1FD-B165C2577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55" y="2638045"/>
            <a:ext cx="7727715" cy="3599267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Rozprávanie o dátach, práci s nimi a aké </a:t>
            </a:r>
            <a:r>
              <a:rPr lang="sk-SK" dirty="0"/>
              <a:t>problémy môžu </a:t>
            </a:r>
            <a:r>
              <a:rPr lang="sk-SK" dirty="0" smtClean="0"/>
              <a:t>nastať</a:t>
            </a:r>
          </a:p>
          <a:p>
            <a:r>
              <a:rPr lang="sk-SK" dirty="0" smtClean="0"/>
              <a:t>Zadanie 1. časti semestrálnej práce</a:t>
            </a:r>
            <a:endParaRPr lang="sk-SK" dirty="0" smtClean="0"/>
          </a:p>
          <a:p>
            <a:r>
              <a:rPr lang="sk-SK" dirty="0" smtClean="0"/>
              <a:t>Úloha pre vás:</a:t>
            </a:r>
          </a:p>
          <a:p>
            <a:r>
              <a:rPr lang="sk-SK" dirty="0" smtClean="0"/>
              <a:t>Rozdeľte sa do skupiniek po 3 osoby a pripravte si </a:t>
            </a:r>
            <a:r>
              <a:rPr lang="sk-SK" b="1" dirty="0" smtClean="0"/>
              <a:t>okres</a:t>
            </a:r>
            <a:r>
              <a:rPr lang="sk-SK" dirty="0" smtClean="0"/>
              <a:t>, ktorému sa budete venovať v semestrálnej práci. Okres by nemal zdieľať hranicu s krajským mestom. Každá skupina = iný okres. </a:t>
            </a:r>
          </a:p>
          <a:p>
            <a:r>
              <a:rPr lang="sk-SK" dirty="0" smtClean="0"/>
              <a:t>Zapíšte sa do zdieľanej </a:t>
            </a:r>
            <a:r>
              <a:rPr lang="sk-SK" dirty="0" err="1" smtClean="0"/>
              <a:t>google</a:t>
            </a:r>
            <a:r>
              <a:rPr lang="sk-SK" dirty="0" smtClean="0"/>
              <a:t> tabuľky (názov okresu + 3 mená) môžete byť naprieč seminárnymi skupinami do </a:t>
            </a:r>
            <a:r>
              <a:rPr lang="sk-SK" b="1" dirty="0" smtClean="0"/>
              <a:t>pondelka 21. 2. 23:59 </a:t>
            </a:r>
          </a:p>
          <a:p>
            <a:r>
              <a:rPr lang="sk-SK" dirty="0" smtClean="0"/>
              <a:t>Odkaz </a:t>
            </a:r>
            <a:r>
              <a:rPr lang="sk-SK" dirty="0"/>
              <a:t>na tabuľku: https://docs.google.com/spreadsheets/d/1dziCrgSViNA_Zii4sgmMvMz3jeNDsxd1DmoSHNLko3A/edit?usp=sharing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7346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86748" y="548680"/>
            <a:ext cx="9753600" cy="1051520"/>
          </a:xfrm>
        </p:spPr>
        <p:txBody>
          <a:bodyPr>
            <a:normAutofit/>
          </a:bodyPr>
          <a:lstStyle/>
          <a:p>
            <a:r>
              <a:rPr lang="cs-CZ" dirty="0" smtClean="0"/>
              <a:t>ORGANIZÁCIA PREDMETU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8160" y="1700808"/>
            <a:ext cx="9753600" cy="4343400"/>
          </a:xfrm>
        </p:spPr>
        <p:txBody>
          <a:bodyPr>
            <a:normAutofit/>
          </a:bodyPr>
          <a:lstStyle/>
          <a:p>
            <a:r>
              <a:rPr lang="sk-SK" dirty="0" smtClean="0"/>
              <a:t>Dotácia1/1</a:t>
            </a:r>
          </a:p>
          <a:p>
            <a:r>
              <a:rPr lang="sk-SK" dirty="0" smtClean="0"/>
              <a:t>Zakončenie: kolokvium</a:t>
            </a:r>
          </a:p>
          <a:p>
            <a:r>
              <a:rPr lang="sk-SK" dirty="0" smtClean="0"/>
              <a:t>2 skupiny – </a:t>
            </a:r>
            <a:r>
              <a:rPr lang="sk-SK" dirty="0" err="1" smtClean="0"/>
              <a:t>Ut</a:t>
            </a:r>
            <a:r>
              <a:rPr lang="sk-SK" dirty="0" smtClean="0"/>
              <a:t>: 14:00 – 14:50;  </a:t>
            </a:r>
            <a:r>
              <a:rPr lang="sk-SK" dirty="0" err="1" smtClean="0"/>
              <a:t>St</a:t>
            </a:r>
            <a:r>
              <a:rPr lang="sk-SK" dirty="0" smtClean="0"/>
              <a:t>: 19:00 – 19:50</a:t>
            </a:r>
          </a:p>
          <a:p>
            <a:r>
              <a:rPr lang="sk-SK" dirty="0" smtClean="0"/>
              <a:t>Podmienky zápočtu: </a:t>
            </a:r>
          </a:p>
          <a:p>
            <a:pPr marL="45720" indent="0">
              <a:buNone/>
            </a:pPr>
            <a:r>
              <a:rPr lang="sk-SK" dirty="0" smtClean="0"/>
              <a:t>Dochádzka (max. 2 neospravedlnené absencie)</a:t>
            </a:r>
          </a:p>
          <a:p>
            <a:pPr marL="45720" indent="0">
              <a:buNone/>
            </a:pPr>
            <a:r>
              <a:rPr lang="sk-SK" dirty="0" smtClean="0"/>
              <a:t>Odovzdaná a včas uznaná semestrálna práca (dve časti)</a:t>
            </a:r>
          </a:p>
          <a:p>
            <a:pPr marL="45720" indent="0">
              <a:buNone/>
            </a:pPr>
            <a:r>
              <a:rPr lang="sk-SK" dirty="0" smtClean="0"/>
              <a:t>3x článok na prečítanie + aktívna diskusia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620688"/>
            <a:ext cx="9753600" cy="979512"/>
          </a:xfrm>
        </p:spPr>
        <p:txBody>
          <a:bodyPr/>
          <a:lstStyle/>
          <a:p>
            <a:r>
              <a:rPr lang="cs-CZ" dirty="0"/>
              <a:t>Obsah </a:t>
            </a:r>
            <a:r>
              <a:rPr lang="cs-CZ" dirty="0" err="1" smtClean="0"/>
              <a:t>pRedmetu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Obsah </a:t>
            </a:r>
            <a:r>
              <a:rPr lang="sk-SK" dirty="0" smtClean="0"/>
              <a:t>semináro</a:t>
            </a:r>
            <a:r>
              <a:rPr lang="sk-SK" dirty="0" smtClean="0"/>
              <a:t>v možno rozdeliť na dve časti:</a:t>
            </a:r>
            <a:endParaRPr lang="sk-SK" dirty="0"/>
          </a:p>
          <a:p>
            <a:pPr fontAlgn="base"/>
            <a:r>
              <a:rPr lang="sk-SK" sz="1800" dirty="0"/>
              <a:t>Teoretická </a:t>
            </a:r>
            <a:r>
              <a:rPr lang="sk-SK" sz="1800" dirty="0" smtClean="0"/>
              <a:t>časť</a:t>
            </a:r>
            <a:r>
              <a:rPr lang="sk-SK" sz="1800" dirty="0"/>
              <a:t> </a:t>
            </a:r>
            <a:r>
              <a:rPr lang="sk-SK" sz="1800" dirty="0" smtClean="0"/>
              <a:t>= </a:t>
            </a:r>
            <a:r>
              <a:rPr lang="sk-SK" sz="1800" dirty="0"/>
              <a:t>zoznámenie sa s regionálnou geografiou pomocou </a:t>
            </a:r>
            <a:r>
              <a:rPr lang="sk-SK" sz="1800" b="1" dirty="0"/>
              <a:t>čítania článkov</a:t>
            </a:r>
            <a:r>
              <a:rPr lang="sk-SK" sz="1800" dirty="0"/>
              <a:t>, diskusie nad nimi + teoretický základ </a:t>
            </a:r>
            <a:r>
              <a:rPr lang="sk-SK" sz="1800" dirty="0"/>
              <a:t>seminárnej práce</a:t>
            </a:r>
            <a:endParaRPr lang="sk-SK" sz="1800" dirty="0"/>
          </a:p>
          <a:p>
            <a:pPr lvl="0"/>
            <a:r>
              <a:rPr lang="sk-SK" sz="1800" dirty="0"/>
              <a:t>Praktická časť = metódy vymedzovania regiónov (na základe </a:t>
            </a:r>
            <a:r>
              <a:rPr lang="sk-SK" sz="1800" dirty="0" err="1"/>
              <a:t>dojížďky</a:t>
            </a:r>
            <a:r>
              <a:rPr lang="sk-SK" sz="1800" dirty="0"/>
              <a:t>, </a:t>
            </a:r>
            <a:r>
              <a:rPr lang="sk-SK" sz="1800" dirty="0" smtClean="0"/>
              <a:t>dát </a:t>
            </a:r>
            <a:r>
              <a:rPr lang="sk-SK" sz="1800" dirty="0"/>
              <a:t>od mobilných operátorov), identifikácia periférnych </a:t>
            </a:r>
            <a:r>
              <a:rPr lang="sk-SK" sz="1800" dirty="0" smtClean="0"/>
              <a:t>regiónov</a:t>
            </a:r>
            <a:r>
              <a:rPr lang="cs-CZ" sz="1800" dirty="0" smtClean="0"/>
              <a:t>, </a:t>
            </a:r>
            <a:r>
              <a:rPr lang="sk-SK" sz="1800" dirty="0" smtClean="0"/>
              <a:t>práca </a:t>
            </a:r>
            <a:r>
              <a:rPr lang="sk-SK" sz="1800" dirty="0"/>
              <a:t>s dátami pri porovnávaní regiónov, </a:t>
            </a:r>
            <a:r>
              <a:rPr lang="sk-SK" sz="1800" dirty="0" smtClean="0"/>
              <a:t>d</a:t>
            </a:r>
            <a:r>
              <a:rPr lang="cs-CZ" dirty="0"/>
              <a:t>ô</a:t>
            </a:r>
            <a:r>
              <a:rPr lang="sk-SK" sz="1800" dirty="0" smtClean="0"/>
              <a:t>raz </a:t>
            </a:r>
            <a:r>
              <a:rPr lang="sk-SK" sz="1800" dirty="0"/>
              <a:t>na získanie </a:t>
            </a:r>
            <a:r>
              <a:rPr lang="sk-SK" sz="1800" dirty="0" smtClean="0"/>
              <a:t>znalostí </a:t>
            </a:r>
            <a:r>
              <a:rPr lang="sk-SK" sz="1800" dirty="0"/>
              <a:t>uplatniteľných v praxi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64123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VypracovANIE</a:t>
            </a:r>
            <a:r>
              <a:rPr lang="sk-SK" dirty="0" smtClean="0"/>
              <a:t> </a:t>
            </a:r>
            <a:r>
              <a:rPr lang="sk-SK" dirty="0" err="1" smtClean="0"/>
              <a:t>semestrálnEJ</a:t>
            </a:r>
            <a:r>
              <a:rPr lang="sk-SK" dirty="0" smtClean="0"/>
              <a:t> </a:t>
            </a:r>
            <a:r>
              <a:rPr lang="sk-SK" dirty="0"/>
              <a:t>práce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sk-SK" dirty="0"/>
              <a:t>1. </a:t>
            </a:r>
            <a:r>
              <a:rPr lang="sk-SK" dirty="0" smtClean="0"/>
              <a:t>Vymedzenie </a:t>
            </a:r>
            <a:r>
              <a:rPr lang="sk-SK" dirty="0"/>
              <a:t>a popis vybraného </a:t>
            </a:r>
            <a:r>
              <a:rPr lang="sk-SK" dirty="0" smtClean="0"/>
              <a:t>regiónu </a:t>
            </a:r>
            <a:r>
              <a:rPr lang="sk-SK" dirty="0"/>
              <a:t>(syntéza </a:t>
            </a:r>
            <a:r>
              <a:rPr lang="sk-SK" dirty="0" smtClean="0"/>
              <a:t>fyzickej </a:t>
            </a:r>
            <a:r>
              <a:rPr lang="sk-SK" dirty="0"/>
              <a:t>a </a:t>
            </a:r>
            <a:r>
              <a:rPr lang="sk-SK" dirty="0" smtClean="0"/>
              <a:t>humánnej geografie</a:t>
            </a:r>
            <a:r>
              <a:rPr lang="sk-SK" dirty="0"/>
              <a:t>)</a:t>
            </a:r>
          </a:p>
          <a:p>
            <a:pPr fontAlgn="base"/>
            <a:r>
              <a:rPr lang="sk-SK" dirty="0"/>
              <a:t>2. </a:t>
            </a:r>
            <a:r>
              <a:rPr lang="sk-SK" dirty="0" smtClean="0"/>
              <a:t>Analýzy</a:t>
            </a:r>
            <a:endParaRPr lang="sk-SK" dirty="0"/>
          </a:p>
          <a:p>
            <a:pPr lvl="1" fontAlgn="base"/>
            <a:r>
              <a:rPr lang="sk-SK" dirty="0" smtClean="0"/>
              <a:t>Vymedzovanie periférnych regiónov</a:t>
            </a:r>
            <a:endParaRPr lang="sk-SK" dirty="0"/>
          </a:p>
          <a:p>
            <a:pPr lvl="1" fontAlgn="base"/>
            <a:r>
              <a:rPr lang="sk-SK" dirty="0" smtClean="0"/>
              <a:t>Vymedzovanie spádových regiónov</a:t>
            </a:r>
            <a:endParaRPr lang="sk-SK" dirty="0"/>
          </a:p>
          <a:p>
            <a:pPr lvl="1" fontAlgn="base"/>
            <a:r>
              <a:rPr lang="sk-SK" dirty="0" smtClean="0"/>
              <a:t>Práca so strategickými dokumentami</a:t>
            </a:r>
            <a:endParaRPr lang="sk-SK" dirty="0"/>
          </a:p>
          <a:p>
            <a:pPr fontAlgn="base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039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ACCC81-19F6-43BE-8CCB-226BFFE39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Semestrálna</a:t>
            </a:r>
            <a:r>
              <a:rPr lang="cs-CZ" dirty="0" smtClean="0"/>
              <a:t> </a:t>
            </a:r>
            <a:r>
              <a:rPr lang="cs-CZ" dirty="0" err="1" smtClean="0"/>
              <a:t>práca</a:t>
            </a:r>
            <a:r>
              <a:rPr lang="cs-CZ" dirty="0" smtClean="0"/>
              <a:t> –</a:t>
            </a:r>
            <a:r>
              <a:rPr lang="cs-CZ" dirty="0" err="1" smtClean="0"/>
              <a:t>konkrétnejšie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5C0271-7174-47D3-A2A3-5F81A84D8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0555" y="2638045"/>
            <a:ext cx="7727715" cy="3527259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Čítanie článko</a:t>
            </a:r>
            <a:r>
              <a:rPr lang="sk-SK" dirty="0" smtClean="0"/>
              <a:t>v:</a:t>
            </a:r>
            <a:endParaRPr lang="sk-SK" dirty="0" smtClean="0"/>
          </a:p>
          <a:p>
            <a:pPr lvl="1"/>
            <a:r>
              <a:rPr lang="sk-SK" dirty="0" smtClean="0"/>
              <a:t>Chromý (2009): </a:t>
            </a:r>
            <a:r>
              <a:rPr lang="sk-SK" dirty="0" err="1" smtClean="0"/>
              <a:t>Region</a:t>
            </a:r>
            <a:r>
              <a:rPr lang="sk-SK" dirty="0" smtClean="0"/>
              <a:t> a </a:t>
            </a:r>
            <a:r>
              <a:rPr lang="sk-SK" dirty="0" err="1" smtClean="0"/>
              <a:t>regionalismus</a:t>
            </a:r>
            <a:r>
              <a:rPr lang="sk-SK" dirty="0" smtClean="0"/>
              <a:t>; </a:t>
            </a:r>
          </a:p>
          <a:p>
            <a:pPr lvl="1"/>
            <a:r>
              <a:rPr lang="sk-SK" dirty="0" smtClean="0"/>
              <a:t>Kučer (2011): Rozmanité cesty </a:t>
            </a:r>
            <a:r>
              <a:rPr lang="sk-SK" dirty="0" err="1" smtClean="0"/>
              <a:t>regionální</a:t>
            </a:r>
            <a:r>
              <a:rPr lang="sk-SK" dirty="0" smtClean="0"/>
              <a:t> geografie; </a:t>
            </a:r>
          </a:p>
          <a:p>
            <a:pPr lvl="1"/>
            <a:r>
              <a:rPr lang="sk-SK" dirty="0" smtClean="0"/>
              <a:t>Marek (2019): Využití konceptu </a:t>
            </a:r>
            <a:r>
              <a:rPr lang="sk-SK" dirty="0" err="1" smtClean="0"/>
              <a:t>percepčního</a:t>
            </a:r>
            <a:r>
              <a:rPr lang="sk-SK" dirty="0" smtClean="0"/>
              <a:t> </a:t>
            </a:r>
            <a:r>
              <a:rPr lang="sk-SK" dirty="0" err="1" smtClean="0"/>
              <a:t>regionu</a:t>
            </a:r>
            <a:r>
              <a:rPr lang="sk-SK" dirty="0" smtClean="0"/>
              <a:t> </a:t>
            </a:r>
            <a:r>
              <a:rPr lang="sk-SK" dirty="0" err="1" smtClean="0"/>
              <a:t>při</a:t>
            </a:r>
            <a:r>
              <a:rPr lang="sk-SK" dirty="0" smtClean="0"/>
              <a:t> </a:t>
            </a:r>
            <a:r>
              <a:rPr lang="sk-SK" dirty="0" err="1" smtClean="0"/>
              <a:t>výzkumu</a:t>
            </a:r>
            <a:r>
              <a:rPr lang="sk-SK" dirty="0" smtClean="0"/>
              <a:t> </a:t>
            </a:r>
            <a:r>
              <a:rPr lang="sk-SK" dirty="0" err="1" smtClean="0"/>
              <a:t>institucionalizace</a:t>
            </a:r>
            <a:r>
              <a:rPr lang="sk-SK" dirty="0" smtClean="0"/>
              <a:t> a </a:t>
            </a:r>
            <a:r>
              <a:rPr lang="sk-SK" dirty="0" err="1" smtClean="0"/>
              <a:t>deinstitucionalizace</a:t>
            </a:r>
            <a:r>
              <a:rPr lang="sk-SK" dirty="0" smtClean="0"/>
              <a:t> </a:t>
            </a:r>
            <a:r>
              <a:rPr lang="sk-SK" dirty="0" err="1" smtClean="0"/>
              <a:t>regionů</a:t>
            </a:r>
            <a:r>
              <a:rPr lang="sk-SK" dirty="0" smtClean="0"/>
              <a:t> na </a:t>
            </a:r>
            <a:r>
              <a:rPr lang="sk-SK" dirty="0" err="1" smtClean="0"/>
              <a:t>příkladu</a:t>
            </a:r>
            <a:r>
              <a:rPr lang="sk-SK" dirty="0" smtClean="0"/>
              <a:t> (</a:t>
            </a:r>
            <a:r>
              <a:rPr lang="sk-SK" dirty="0" err="1" smtClean="0"/>
              <a:t>ne</a:t>
            </a:r>
            <a:r>
              <a:rPr lang="sk-SK" dirty="0" smtClean="0"/>
              <a:t>)</a:t>
            </a:r>
            <a:r>
              <a:rPr lang="sk-SK" dirty="0" err="1" smtClean="0"/>
              <a:t>existence</a:t>
            </a:r>
            <a:r>
              <a:rPr lang="sk-SK" dirty="0" smtClean="0"/>
              <a:t> českých zemí </a:t>
            </a:r>
          </a:p>
          <a:p>
            <a:r>
              <a:rPr lang="sk-SK" dirty="0" smtClean="0"/>
              <a:t>Spracovanie a </a:t>
            </a:r>
            <a:r>
              <a:rPr lang="sk-SK" b="1" dirty="0" smtClean="0"/>
              <a:t>interpretácia</a:t>
            </a:r>
            <a:r>
              <a:rPr lang="sk-SK" dirty="0" smtClean="0"/>
              <a:t> dát</a:t>
            </a:r>
            <a:endParaRPr lang="sk-SK" dirty="0" smtClean="0"/>
          </a:p>
          <a:p>
            <a:r>
              <a:rPr lang="sk-SK" dirty="0" smtClean="0"/>
              <a:t>Tvorba jednoduchých modelov </a:t>
            </a:r>
          </a:p>
          <a:p>
            <a:r>
              <a:rPr lang="sk-SK" dirty="0" smtClean="0"/>
              <a:t>Práca v skupinách (3 osoby)</a:t>
            </a:r>
          </a:p>
          <a:p>
            <a:r>
              <a:rPr lang="sk-SK" dirty="0" smtClean="0"/>
              <a:t>Prezentácia (každá skupina 1 prezentácia v priebehu semestra)</a:t>
            </a:r>
          </a:p>
          <a:p>
            <a:r>
              <a:rPr lang="sk-SK" dirty="0" smtClean="0"/>
              <a:t>Spätná väzba od vyučujúcich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7396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0339C4-9F86-4F24-BC78-EC1DCA6E9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HODNOTENIE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D2D935-B2A7-4BA9-AE23-3D34BEA9B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Úroveň </a:t>
            </a:r>
            <a:r>
              <a:rPr lang="cs-CZ" dirty="0" err="1" smtClean="0"/>
              <a:t>odovzdaných</a:t>
            </a:r>
            <a:r>
              <a:rPr lang="cs-CZ" dirty="0" smtClean="0"/>
              <a:t> </a:t>
            </a:r>
            <a:r>
              <a:rPr lang="cs-CZ" dirty="0" err="1" smtClean="0"/>
              <a:t>prác</a:t>
            </a:r>
            <a:endParaRPr lang="cs-CZ" dirty="0"/>
          </a:p>
          <a:p>
            <a:pPr marL="530193" lvl="1" indent="0">
              <a:buNone/>
            </a:pPr>
            <a:r>
              <a:rPr lang="cs-CZ" dirty="0"/>
              <a:t>		</a:t>
            </a:r>
            <a:r>
              <a:rPr lang="cs-CZ" b="1" dirty="0"/>
              <a:t>+</a:t>
            </a:r>
          </a:p>
          <a:p>
            <a:r>
              <a:rPr lang="cs-CZ" dirty="0" err="1" smtClean="0"/>
              <a:t>Zapojenie</a:t>
            </a:r>
            <a:r>
              <a:rPr lang="cs-CZ" dirty="0" smtClean="0"/>
              <a:t> </a:t>
            </a:r>
            <a:r>
              <a:rPr lang="cs-CZ" dirty="0"/>
              <a:t>do </a:t>
            </a:r>
            <a:r>
              <a:rPr lang="cs-CZ" dirty="0" err="1" smtClean="0"/>
              <a:t>diskusie</a:t>
            </a:r>
            <a:r>
              <a:rPr lang="cs-CZ" dirty="0" smtClean="0"/>
              <a:t> </a:t>
            </a:r>
            <a:r>
              <a:rPr lang="cs-CZ" dirty="0"/>
              <a:t>nad </a:t>
            </a:r>
            <a:r>
              <a:rPr lang="cs-CZ" dirty="0" err="1" smtClean="0"/>
              <a:t>článkami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		</a:t>
            </a:r>
            <a:r>
              <a:rPr lang="cs-CZ" b="1" dirty="0" err="1" smtClean="0"/>
              <a:t>ll</a:t>
            </a:r>
            <a:endParaRPr lang="cs-CZ" b="1" dirty="0" smtClean="0"/>
          </a:p>
          <a:p>
            <a:pPr marL="685595" lvl="3" indent="0">
              <a:buNone/>
            </a:pPr>
            <a:r>
              <a:rPr lang="cs-CZ" b="1" dirty="0" smtClean="0"/>
              <a:t>Výhoda </a:t>
            </a:r>
            <a:r>
              <a:rPr lang="cs-CZ" b="1" dirty="0" err="1" smtClean="0"/>
              <a:t>pri</a:t>
            </a:r>
            <a:r>
              <a:rPr lang="cs-CZ" b="1" dirty="0" smtClean="0"/>
              <a:t> kolokviu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55099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PREČO ZRG?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061964" y="2420888"/>
            <a:ext cx="9289032" cy="4343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Potreby štátnej správy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Plánovanie dopravnej siete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Tvorba efektívneho systému verejnej dopravy (IDS JMK)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Plánovanie rozvoja miest a regiónov (napríklad služieb)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Vymedzovanie mestských areálov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Marketing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Účelové vymedzenie regiónov pre ďalšie potreby (humanitárna pomoc, bezpečnostné opatrenia, zabránenie </a:t>
            </a:r>
            <a:r>
              <a:rPr lang="sk-SK" dirty="0"/>
              <a:t>šíreniu chorôb</a:t>
            </a:r>
            <a:r>
              <a:rPr lang="sk-SK" dirty="0" smtClean="0"/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41" y="685800"/>
            <a:ext cx="9266972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8758708" y="5589240"/>
            <a:ext cx="14826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  <a:cs typeface="+mn-cs"/>
              </a:defRPr>
            </a:lvl9pPr>
          </a:lstStyle>
          <a:p>
            <a:r>
              <a:rPr lang="cs-CZ" altLang="cs-CZ" sz="1000" dirty="0">
                <a:solidFill>
                  <a:schemeClr val="tx1"/>
                </a:solidFill>
              </a:rPr>
              <a:t>Zdroj: Kunc et al. 20x</a:t>
            </a:r>
            <a:endParaRPr lang="sk-SK" alt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3EEAD-2F5F-441E-8176-9DB6DAD87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3A64DD8-1EA8-4819-9C2A-81711CE97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2486CF0-B6BD-430E-B3B4-56DF4FE5A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9" y="0"/>
            <a:ext cx="11927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19690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TM02900688[[fn=Fazeta]]</Template>
  <TotalTime>0</TotalTime>
  <Words>359</Words>
  <Application>Microsoft Office PowerPoint</Application>
  <PresentationFormat>Vlastní</PresentationFormat>
  <Paragraphs>59</Paragraphs>
  <Slides>10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MS Gothic</vt:lpstr>
      <vt:lpstr>Arial</vt:lpstr>
      <vt:lpstr>Calibri</vt:lpstr>
      <vt:lpstr>Calibri Light</vt:lpstr>
      <vt:lpstr>Century Gothic</vt:lpstr>
      <vt:lpstr>Gill Sans MT</vt:lpstr>
      <vt:lpstr>Times New Roman</vt:lpstr>
      <vt:lpstr>Wingdings 2</vt:lpstr>
      <vt:lpstr>HDOfficeLightV0</vt:lpstr>
      <vt:lpstr>Parcel</vt:lpstr>
      <vt:lpstr>Základy regionální geografie</vt:lpstr>
      <vt:lpstr>ORGANIZÁCIA PREDMETU</vt:lpstr>
      <vt:lpstr>Obsah pRedmetu</vt:lpstr>
      <vt:lpstr>VypracovANIE semestrálnEJ práce</vt:lpstr>
      <vt:lpstr>Semestrálna práca –konkrétnejšie:</vt:lpstr>
      <vt:lpstr>HODNOTENIE</vt:lpstr>
      <vt:lpstr>PREČO ZRG?</vt:lpstr>
      <vt:lpstr>Prezentace aplikace PowerPoint</vt:lpstr>
      <vt:lpstr>Prezentace aplikace PowerPoint</vt:lpstr>
      <vt:lpstr>Ďalší seminár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2017-02-18T16:34:29Z</dcterms:created>
  <dcterms:modified xsi:type="dcterms:W3CDTF">2022-02-16T17:11:15Z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