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73" r:id="rId6"/>
    <p:sldId id="274" r:id="rId7"/>
    <p:sldId id="278" r:id="rId8"/>
    <p:sldId id="275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9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614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2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3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0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life-expectanc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Indikátory a </a:t>
            </a:r>
            <a:r>
              <a:rPr lang="cs-CZ" dirty="0" err="1" smtClean="0"/>
              <a:t>práca</a:t>
            </a:r>
            <a:r>
              <a:rPr lang="cs-CZ" dirty="0" smtClean="0"/>
              <a:t> </a:t>
            </a:r>
            <a:r>
              <a:rPr lang="cs-CZ" dirty="0" smtClean="0"/>
              <a:t>s </a:t>
            </a:r>
            <a:r>
              <a:rPr lang="cs-CZ" dirty="0" err="1" smtClean="0"/>
              <a:t>dátami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Kristína</a:t>
            </a:r>
            <a:r>
              <a:rPr lang="cs-CZ" dirty="0" smtClean="0"/>
              <a:t> </a:t>
            </a:r>
            <a:r>
              <a:rPr lang="cs-CZ" dirty="0" err="1" smtClean="0"/>
              <a:t>Ďuratná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98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indikátor?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S</a:t>
            </a:r>
            <a:r>
              <a:rPr lang="sk-SK" dirty="0" smtClean="0"/>
              <a:t>pravidla druh kvantitatívnej informácie, ktorá poskytuje ucelenú a základnú informáciu o určitom jave.</a:t>
            </a:r>
          </a:p>
          <a:p>
            <a:r>
              <a:rPr lang="sk-SK" dirty="0" smtClean="0"/>
              <a:t>Vďaka</a:t>
            </a:r>
            <a:r>
              <a:rPr lang="sk-SK" dirty="0" smtClean="0"/>
              <a:t> indikátorom sa stávajú (nielen) geografické javy  merateľné </a:t>
            </a:r>
          </a:p>
          <a:p>
            <a:r>
              <a:rPr lang="sk-SK" dirty="0" smtClean="0"/>
              <a:t>Používanie indikátorov nachádza svoje uplatnenie hlavne pri politickom rozhodovaní na všetkých úrovniach, vrátane medzinárodných a pre informovanie odbornej i laickej verejnosti</a:t>
            </a:r>
          </a:p>
          <a:p>
            <a:r>
              <a:rPr lang="sk-SK" dirty="0" smtClean="0"/>
              <a:t>Obvykle sa vytvárajú ucelené súbory indikátorov – </a:t>
            </a:r>
            <a:r>
              <a:rPr lang="sk-SK" b="1" dirty="0" smtClean="0"/>
              <a:t>súbor má vyššiu vypovedajúcu hodnotu</a:t>
            </a:r>
            <a:r>
              <a:rPr lang="sk-SK" dirty="0" smtClean="0"/>
              <a:t>. </a:t>
            </a:r>
          </a:p>
          <a:p>
            <a:r>
              <a:rPr lang="sk-SK" dirty="0" smtClean="0"/>
              <a:t>Ale.… </a:t>
            </a:r>
            <a:r>
              <a:rPr lang="sk-SK" b="1" dirty="0" smtClean="0"/>
              <a:t>so stúpajúcim počtom indikátorov sa stráca prehľadnosť</a:t>
            </a:r>
            <a:r>
              <a:rPr lang="sk-SK" dirty="0" smtClean="0"/>
              <a:t>, schopnosť </a:t>
            </a:r>
            <a:r>
              <a:rPr lang="sk-SK" dirty="0"/>
              <a:t>i</a:t>
            </a:r>
            <a:r>
              <a:rPr lang="sk-SK" dirty="0" smtClean="0"/>
              <a:t>ch vnímania v potrebných súvislostiach a znižuje sa vypovedajúca schopnosť analýzy.</a:t>
            </a:r>
          </a:p>
          <a:p>
            <a:r>
              <a:rPr lang="sk-SK" dirty="0" smtClean="0"/>
              <a:t>Vždy vyberáme </a:t>
            </a:r>
            <a:r>
              <a:rPr lang="sk-SK" b="1" dirty="0" smtClean="0"/>
              <a:t>kľúčové indikátory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62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710005"/>
            <a:ext cx="9601200" cy="51573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Indikátory</a:t>
            </a:r>
            <a:r>
              <a:rPr lang="cs-CZ" b="1" dirty="0"/>
              <a:t>  ekonomického </a:t>
            </a:r>
            <a:r>
              <a:rPr lang="cs-CZ" b="1" dirty="0" err="1" smtClean="0"/>
              <a:t>piliera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 smtClean="0"/>
              <a:t>posilňovanie</a:t>
            </a:r>
            <a:r>
              <a:rPr lang="cs-CZ" dirty="0" smtClean="0"/>
              <a:t> </a:t>
            </a:r>
            <a:r>
              <a:rPr lang="cs-CZ" dirty="0" err="1" smtClean="0"/>
              <a:t>konkurencieschopnosti</a:t>
            </a:r>
            <a:r>
              <a:rPr lang="cs-CZ" dirty="0" smtClean="0"/>
              <a:t> </a:t>
            </a:r>
            <a:r>
              <a:rPr lang="cs-CZ" dirty="0"/>
              <a:t>ekonomiky) </a:t>
            </a:r>
            <a:r>
              <a:rPr lang="cs-CZ" dirty="0" err="1" smtClean="0"/>
              <a:t>napr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HDP na osobu</a:t>
            </a:r>
          </a:p>
          <a:p>
            <a:r>
              <a:rPr lang="cs-CZ" dirty="0" err="1" smtClean="0"/>
              <a:t>Podiel</a:t>
            </a:r>
            <a:r>
              <a:rPr lang="cs-CZ" dirty="0" smtClean="0"/>
              <a:t> </a:t>
            </a:r>
            <a:r>
              <a:rPr lang="cs-CZ" dirty="0" err="1" smtClean="0"/>
              <a:t>vládneho</a:t>
            </a:r>
            <a:r>
              <a:rPr lang="cs-CZ" dirty="0" smtClean="0"/>
              <a:t> deficitu/</a:t>
            </a:r>
            <a:r>
              <a:rPr lang="cs-CZ" dirty="0" err="1" smtClean="0"/>
              <a:t>prebytku</a:t>
            </a:r>
            <a:r>
              <a:rPr lang="cs-CZ" dirty="0" smtClean="0"/>
              <a:t> </a:t>
            </a:r>
            <a:r>
              <a:rPr lang="cs-CZ" dirty="0"/>
              <a:t>na HDP</a:t>
            </a:r>
          </a:p>
          <a:p>
            <a:r>
              <a:rPr lang="cs-CZ" dirty="0"/>
              <a:t>Produktivita práce</a:t>
            </a:r>
          </a:p>
          <a:p>
            <a:r>
              <a:rPr lang="cs-CZ" dirty="0" err="1" smtClean="0"/>
              <a:t>Prepravná</a:t>
            </a:r>
            <a:r>
              <a:rPr lang="cs-CZ" dirty="0" smtClean="0"/>
              <a:t> </a:t>
            </a:r>
            <a:r>
              <a:rPr lang="cs-CZ" dirty="0" err="1" smtClean="0"/>
              <a:t>náročnosť</a:t>
            </a:r>
            <a:r>
              <a:rPr lang="cs-CZ" dirty="0" smtClean="0"/>
              <a:t> </a:t>
            </a:r>
            <a:r>
              <a:rPr lang="cs-CZ" dirty="0"/>
              <a:t>v </a:t>
            </a:r>
            <a:r>
              <a:rPr lang="cs-CZ" dirty="0" err="1" smtClean="0"/>
              <a:t>doprave</a:t>
            </a:r>
            <a:endParaRPr lang="cs-CZ" dirty="0"/>
          </a:p>
          <a:p>
            <a:r>
              <a:rPr lang="cs-CZ" dirty="0" err="1" smtClean="0"/>
              <a:t>Spotreba</a:t>
            </a:r>
            <a:r>
              <a:rPr lang="cs-CZ" dirty="0" smtClean="0"/>
              <a:t> </a:t>
            </a:r>
            <a:r>
              <a:rPr lang="cs-CZ" dirty="0" err="1" smtClean="0"/>
              <a:t>primárnych</a:t>
            </a:r>
            <a:r>
              <a:rPr lang="cs-CZ" dirty="0" smtClean="0"/>
              <a:t> </a:t>
            </a:r>
            <a:r>
              <a:rPr lang="cs-CZ" dirty="0"/>
              <a:t>energetických </a:t>
            </a:r>
            <a:r>
              <a:rPr lang="cs-CZ" dirty="0" err="1" smtClean="0"/>
              <a:t>zdrojov</a:t>
            </a:r>
            <a:endParaRPr lang="cs-CZ" dirty="0"/>
          </a:p>
          <a:p>
            <a:r>
              <a:rPr lang="cs-CZ" dirty="0" err="1" smtClean="0"/>
              <a:t>Podiel</a:t>
            </a:r>
            <a:r>
              <a:rPr lang="cs-CZ" dirty="0" smtClean="0"/>
              <a:t> </a:t>
            </a:r>
            <a:r>
              <a:rPr lang="cs-CZ" dirty="0"/>
              <a:t>energie z </a:t>
            </a:r>
            <a:r>
              <a:rPr lang="cs-CZ" dirty="0" err="1" smtClean="0"/>
              <a:t>obnoviteľných</a:t>
            </a:r>
            <a:r>
              <a:rPr lang="cs-CZ" dirty="0" smtClean="0"/>
              <a:t> </a:t>
            </a:r>
            <a:r>
              <a:rPr lang="cs-CZ" dirty="0" err="1" smtClean="0"/>
              <a:t>zdrojov</a:t>
            </a:r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70" y="1173136"/>
            <a:ext cx="5939642" cy="40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892885"/>
            <a:ext cx="9601200" cy="497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Indikátory </a:t>
            </a:r>
            <a:r>
              <a:rPr lang="sk-SK" b="1" dirty="0" smtClean="0"/>
              <a:t>environmentálneho </a:t>
            </a:r>
            <a:r>
              <a:rPr lang="sk-SK" b="1" dirty="0" smtClean="0"/>
              <a:t> piliera </a:t>
            </a:r>
            <a:r>
              <a:rPr lang="sk-SK" b="1" dirty="0" smtClean="0"/>
              <a:t> </a:t>
            </a:r>
            <a:r>
              <a:rPr lang="sk-SK" dirty="0" smtClean="0"/>
              <a:t>(ochrana prírody, ŽP, prírodných zdrojov a krajiny, environmentálne limity)</a:t>
            </a:r>
          </a:p>
          <a:p>
            <a:r>
              <a:rPr lang="sk-SK" dirty="0" smtClean="0"/>
              <a:t>Emisie skleníkových plynov na obyvateľa</a:t>
            </a:r>
          </a:p>
          <a:p>
            <a:r>
              <a:rPr lang="sk-SK" dirty="0" smtClean="0"/>
              <a:t>Emisie skleníkových plynov na jednotku HDP</a:t>
            </a:r>
          </a:p>
          <a:p>
            <a:r>
              <a:rPr lang="sk-SK" dirty="0" smtClean="0"/>
              <a:t>Materiálová spotreba</a:t>
            </a:r>
          </a:p>
          <a:p>
            <a:r>
              <a:rPr lang="sk-SK" dirty="0" smtClean="0"/>
              <a:t>Spotreba základných živín v minerálnych hnojivách</a:t>
            </a:r>
          </a:p>
          <a:p>
            <a:r>
              <a:rPr lang="sk-SK" dirty="0" smtClean="0"/>
              <a:t>Spotreba prípravkov na ochranu rastlín</a:t>
            </a:r>
          </a:p>
          <a:p>
            <a:r>
              <a:rPr lang="sk-SK" dirty="0" smtClean="0"/>
              <a:t>Podiel ekologického poľnohospodárstva</a:t>
            </a:r>
          </a:p>
          <a:p>
            <a:r>
              <a:rPr lang="sk-SK" dirty="0" smtClean="0"/>
              <a:t>Výdaje na ochranu ŽP a verejné výdaje na ochranu ŽP</a:t>
            </a:r>
          </a:p>
          <a:p>
            <a:r>
              <a:rPr lang="sk-SK" dirty="0"/>
              <a:t>Podiel materiálovo využitých odpadov na </a:t>
            </a:r>
            <a:r>
              <a:rPr lang="sk-SK" dirty="0" smtClean="0"/>
              <a:t>celkovej</a:t>
            </a:r>
          </a:p>
          <a:p>
            <a:pPr marL="0" indent="0">
              <a:buNone/>
            </a:pPr>
            <a:r>
              <a:rPr lang="sk-SK" dirty="0" smtClean="0"/>
              <a:t>produkcii odpadov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95412"/>
            <a:ext cx="6119630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817581"/>
            <a:ext cx="9601200" cy="5049819"/>
          </a:xfrm>
        </p:spPr>
        <p:txBody>
          <a:bodyPr/>
          <a:lstStyle/>
          <a:p>
            <a:r>
              <a:rPr lang="cs-CZ" dirty="0"/>
              <a:t>Indikátory</a:t>
            </a:r>
            <a:r>
              <a:rPr lang="cs-CZ" b="1" dirty="0"/>
              <a:t> </a:t>
            </a:r>
            <a:r>
              <a:rPr lang="cs-CZ" b="1" dirty="0" smtClean="0"/>
              <a:t>sociálního </a:t>
            </a:r>
            <a:r>
              <a:rPr lang="cs-CZ" b="1" dirty="0" err="1" smtClean="0"/>
              <a:t>piliera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posilnenie</a:t>
            </a:r>
            <a:r>
              <a:rPr lang="cs-CZ" dirty="0" smtClean="0"/>
              <a:t> </a:t>
            </a:r>
            <a:r>
              <a:rPr lang="cs-CZ" dirty="0" err="1" smtClean="0"/>
              <a:t>sociáln</a:t>
            </a:r>
            <a:r>
              <a:rPr lang="cs-CZ" dirty="0" err="1" smtClean="0"/>
              <a:t>ej</a:t>
            </a:r>
            <a:r>
              <a:rPr lang="cs-CZ" dirty="0" smtClean="0"/>
              <a:t> </a:t>
            </a:r>
            <a:r>
              <a:rPr lang="cs-CZ" dirty="0" err="1" smtClean="0"/>
              <a:t>súdržnosti</a:t>
            </a:r>
            <a:r>
              <a:rPr lang="cs-CZ" dirty="0" smtClean="0"/>
              <a:t> </a:t>
            </a:r>
            <a:r>
              <a:rPr lang="cs-CZ" dirty="0"/>
              <a:t>a stability)</a:t>
            </a:r>
          </a:p>
          <a:p>
            <a:r>
              <a:rPr lang="cs-CZ" dirty="0" smtClean="0">
                <a:hlinkClick r:id="rId2"/>
              </a:rPr>
              <a:t>Očakávaná </a:t>
            </a:r>
            <a:r>
              <a:rPr lang="cs-CZ" dirty="0" err="1" smtClean="0">
                <a:hlinkClick r:id="rId2"/>
              </a:rPr>
              <a:t>dĺžka</a:t>
            </a:r>
            <a:r>
              <a:rPr lang="cs-CZ" dirty="0" smtClean="0">
                <a:hlinkClick r:id="rId2"/>
              </a:rPr>
              <a:t> </a:t>
            </a:r>
            <a:r>
              <a:rPr lang="cs-CZ" dirty="0">
                <a:hlinkClick r:id="rId2"/>
              </a:rPr>
              <a:t>života</a:t>
            </a:r>
            <a:endParaRPr lang="cs-CZ" dirty="0"/>
          </a:p>
          <a:p>
            <a:r>
              <a:rPr lang="cs-CZ" dirty="0" err="1" smtClean="0"/>
              <a:t>Miera</a:t>
            </a:r>
            <a:r>
              <a:rPr lang="cs-CZ" dirty="0" smtClean="0"/>
              <a:t> </a:t>
            </a:r>
            <a:r>
              <a:rPr lang="cs-CZ" dirty="0"/>
              <a:t>úmrtnosti</a:t>
            </a:r>
          </a:p>
          <a:p>
            <a:r>
              <a:rPr lang="cs-CZ" dirty="0" err="1"/>
              <a:t>Miera</a:t>
            </a:r>
            <a:r>
              <a:rPr lang="cs-CZ" dirty="0"/>
              <a:t> </a:t>
            </a:r>
            <a:r>
              <a:rPr lang="cs-CZ" dirty="0"/>
              <a:t>nezaměstnanosti</a:t>
            </a:r>
          </a:p>
          <a:p>
            <a:r>
              <a:rPr lang="cs-CZ" dirty="0" err="1" smtClean="0"/>
              <a:t>Miera</a:t>
            </a:r>
            <a:r>
              <a:rPr lang="cs-CZ" dirty="0" smtClean="0"/>
              <a:t> </a:t>
            </a:r>
            <a:r>
              <a:rPr lang="cs-CZ" dirty="0" err="1" smtClean="0"/>
              <a:t>zamestnanosti</a:t>
            </a:r>
            <a:r>
              <a:rPr lang="cs-CZ" dirty="0" smtClean="0"/>
              <a:t> </a:t>
            </a:r>
            <a:r>
              <a:rPr lang="cs-CZ" dirty="0"/>
              <a:t>starších </a:t>
            </a:r>
            <a:r>
              <a:rPr lang="cs-CZ" dirty="0" err="1" smtClean="0"/>
              <a:t>pracovníkov</a:t>
            </a:r>
            <a:endParaRPr lang="cs-CZ" dirty="0"/>
          </a:p>
          <a:p>
            <a:r>
              <a:rPr lang="cs-CZ" dirty="0" err="1" smtClean="0"/>
              <a:t>Populácia</a:t>
            </a:r>
            <a:r>
              <a:rPr lang="cs-CZ" dirty="0" smtClean="0"/>
              <a:t> </a:t>
            </a:r>
            <a:r>
              <a:rPr lang="cs-CZ" dirty="0" err="1" smtClean="0"/>
              <a:t>žijícúca</a:t>
            </a:r>
            <a:r>
              <a:rPr lang="cs-CZ" dirty="0" smtClean="0"/>
              <a:t> </a:t>
            </a:r>
            <a:r>
              <a:rPr lang="cs-CZ" dirty="0"/>
              <a:t>pod </a:t>
            </a:r>
            <a:r>
              <a:rPr lang="cs-CZ" dirty="0" err="1" smtClean="0"/>
              <a:t>hranicou</a:t>
            </a:r>
            <a:r>
              <a:rPr lang="cs-CZ" dirty="0" smtClean="0"/>
              <a:t> </a:t>
            </a:r>
            <a:r>
              <a:rPr lang="cs-CZ" dirty="0"/>
              <a:t>chudoby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6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Požiadavky</a:t>
            </a:r>
            <a:r>
              <a:rPr lang="cs-CZ" dirty="0" smtClean="0"/>
              <a:t> </a:t>
            </a:r>
            <a:r>
              <a:rPr lang="cs-CZ" dirty="0"/>
              <a:t>kladené na indikátory: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67622"/>
            <a:ext cx="9601200" cy="4049358"/>
          </a:xfrm>
        </p:spPr>
        <p:txBody>
          <a:bodyPr>
            <a:normAutofit/>
          </a:bodyPr>
          <a:lstStyle/>
          <a:p>
            <a:r>
              <a:rPr lang="sk-SK" b="1" dirty="0" smtClean="0"/>
              <a:t>Významnosť </a:t>
            </a:r>
            <a:r>
              <a:rPr lang="sk-SK" dirty="0" smtClean="0"/>
              <a:t>Indikátory musia byť významné v danej súvislosti.</a:t>
            </a:r>
            <a:endParaRPr lang="sk-SK" b="1" dirty="0" smtClean="0"/>
          </a:p>
          <a:p>
            <a:r>
              <a:rPr lang="sk-SK" b="1" dirty="0" smtClean="0"/>
              <a:t>Správnosť </a:t>
            </a:r>
            <a:r>
              <a:rPr lang="sk-SK" dirty="0" smtClean="0"/>
              <a:t>Napr. v prípade hodnotenia biodiverzity je nutné zdôvodniť, či je meraná veľkosť chránených území, počet ohrozených alebo počet všetkých druhov apod., </a:t>
            </a:r>
          </a:p>
          <a:p>
            <a:r>
              <a:rPr lang="sk-SK" dirty="0" smtClean="0"/>
              <a:t>Obdobne, pre hodnotenie dopadov znečisteného ovzdušia na </a:t>
            </a:r>
            <a:r>
              <a:rPr lang="sk-SK" dirty="0" smtClean="0"/>
              <a:t>ľ</a:t>
            </a:r>
            <a:r>
              <a:rPr lang="sk-SK" dirty="0" smtClean="0"/>
              <a:t>udské zdravie musia experti stanoviť koncentrácie aké veľké prachové častice merať (PM1; PM2,5; PM10 ?), a tiež ako zbierať tieto dáta (v akých intervaloch, akými prístrojmi s akou mierou chyby apod.).</a:t>
            </a:r>
          </a:p>
          <a:p>
            <a:r>
              <a:rPr lang="sk-SK" b="1" dirty="0" smtClean="0"/>
              <a:t>Reprezentatívnosť</a:t>
            </a:r>
            <a:endParaRPr lang="sk-SK" dirty="0" smtClean="0"/>
          </a:p>
          <a:p>
            <a:pPr lvl="1"/>
            <a:r>
              <a:rPr lang="sk-SK" dirty="0" smtClean="0"/>
              <a:t>Musí byť zrejmé, aký predmet daný indikátor reprezentuje</a:t>
            </a:r>
          </a:p>
          <a:p>
            <a:pPr lvl="1"/>
            <a:r>
              <a:rPr lang="sk-SK" dirty="0" smtClean="0"/>
              <a:t>Musí byť zvolená vhodná geografická mierka, prípadne vhodné časové rozloženie merania či odoberania </a:t>
            </a:r>
            <a:r>
              <a:rPr lang="sk-SK" dirty="0" err="1" smtClean="0"/>
              <a:t>vzorkov</a:t>
            </a:r>
            <a:r>
              <a:rPr lang="sk-SK" dirty="0" smtClean="0"/>
              <a:t>,  ktorých analýzy sú podkladom pre indikátory. </a:t>
            </a:r>
          </a:p>
          <a:p>
            <a:pPr lvl="1"/>
            <a:r>
              <a:rPr lang="sk-SK" dirty="0" smtClean="0"/>
              <a:t>Takisto je dôležité, ktoré merania a ktoré analýzy sa majú vytvárať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63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kladené na indikátory: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Jedinečnosť</a:t>
            </a:r>
            <a:r>
              <a:rPr lang="cs-CZ" dirty="0" smtClean="0"/>
              <a:t>. </a:t>
            </a:r>
            <a:r>
              <a:rPr lang="cs-CZ" dirty="0"/>
              <a:t>Získané údaje </a:t>
            </a:r>
            <a:r>
              <a:rPr lang="cs-CZ" dirty="0" err="1" smtClean="0"/>
              <a:t>majú</a:t>
            </a:r>
            <a:r>
              <a:rPr lang="cs-CZ" dirty="0" smtClean="0"/>
              <a:t> byť </a:t>
            </a:r>
            <a:r>
              <a:rPr lang="cs-CZ" dirty="0"/>
              <a:t>jedinečné, </a:t>
            </a:r>
            <a:r>
              <a:rPr lang="cs-CZ" dirty="0" err="1" smtClean="0"/>
              <a:t>nie</a:t>
            </a:r>
            <a:r>
              <a:rPr lang="cs-CZ" dirty="0" smtClean="0"/>
              <a:t> </a:t>
            </a:r>
            <a:r>
              <a:rPr lang="cs-CZ" dirty="0" err="1" smtClean="0"/>
              <a:t>redundan</a:t>
            </a:r>
            <a:r>
              <a:rPr lang="cs-CZ" dirty="0" err="1" smtClean="0"/>
              <a:t>tné</a:t>
            </a:r>
            <a:r>
              <a:rPr lang="cs-CZ" dirty="0" smtClean="0"/>
              <a:t>, </a:t>
            </a:r>
            <a:r>
              <a:rPr lang="cs-CZ" dirty="0" smtClean="0"/>
              <a:t>opakované. </a:t>
            </a:r>
            <a:r>
              <a:rPr lang="cs-CZ" dirty="0"/>
              <a:t>Každý indikátor má </a:t>
            </a:r>
            <a:r>
              <a:rPr lang="cs-CZ" dirty="0" smtClean="0"/>
              <a:t>mať </a:t>
            </a:r>
            <a:r>
              <a:rPr lang="cs-CZ" dirty="0" err="1" smtClean="0"/>
              <a:t>svoju</a:t>
            </a:r>
            <a:r>
              <a:rPr lang="cs-CZ" dirty="0" smtClean="0"/>
              <a:t> originalitu </a:t>
            </a:r>
            <a:r>
              <a:rPr lang="cs-CZ" dirty="0"/>
              <a:t>a </a:t>
            </a:r>
            <a:r>
              <a:rPr lang="cs-CZ" dirty="0" err="1" smtClean="0"/>
              <a:t>nesmie</a:t>
            </a:r>
            <a:r>
              <a:rPr lang="cs-CZ" dirty="0" smtClean="0"/>
              <a:t> </a:t>
            </a:r>
            <a:r>
              <a:rPr lang="cs-CZ" dirty="0"/>
              <a:t>opakovat to, </a:t>
            </a:r>
            <a:r>
              <a:rPr lang="cs-CZ" dirty="0" err="1" smtClean="0"/>
              <a:t>čo</a:t>
            </a:r>
            <a:r>
              <a:rPr lang="cs-CZ" dirty="0" smtClean="0"/>
              <a:t> už je známe</a:t>
            </a:r>
            <a:endParaRPr lang="cs-CZ" dirty="0"/>
          </a:p>
          <a:p>
            <a:r>
              <a:rPr lang="cs-CZ" b="1" dirty="0" err="1" smtClean="0"/>
              <a:t>Merateľnosť</a:t>
            </a:r>
            <a:endParaRPr lang="cs-CZ" dirty="0"/>
          </a:p>
          <a:p>
            <a:r>
              <a:rPr lang="cs-CZ" b="1" dirty="0" err="1" smtClean="0"/>
              <a:t>Z</a:t>
            </a:r>
            <a:r>
              <a:rPr lang="cs-CZ" b="1" dirty="0" err="1" smtClean="0"/>
              <a:t>rovnateľnosť</a:t>
            </a:r>
            <a:endParaRPr lang="cs-CZ" dirty="0"/>
          </a:p>
          <a:p>
            <a:r>
              <a:rPr lang="cs-CZ" b="1" dirty="0" err="1" smtClean="0"/>
              <a:t>Priehľadnosť</a:t>
            </a:r>
            <a:r>
              <a:rPr lang="cs-CZ" dirty="0" smtClean="0"/>
              <a:t>. </a:t>
            </a:r>
            <a:r>
              <a:rPr lang="cs-CZ" dirty="0"/>
              <a:t>Postup </a:t>
            </a:r>
            <a:r>
              <a:rPr lang="cs-CZ" dirty="0" err="1" smtClean="0"/>
              <a:t>získavania</a:t>
            </a:r>
            <a:r>
              <a:rPr lang="cs-CZ" dirty="0" smtClean="0"/>
              <a:t> dát </a:t>
            </a:r>
            <a:r>
              <a:rPr lang="cs-CZ" dirty="0"/>
              <a:t>a </a:t>
            </a:r>
            <a:r>
              <a:rPr lang="cs-CZ" dirty="0" err="1" smtClean="0"/>
              <a:t>indikátorov</a:t>
            </a:r>
            <a:r>
              <a:rPr lang="cs-CZ" dirty="0" smtClean="0"/>
              <a:t> </a:t>
            </a:r>
            <a:r>
              <a:rPr lang="cs-CZ" dirty="0"/>
              <a:t>musí </a:t>
            </a:r>
            <a:r>
              <a:rPr lang="cs-CZ" dirty="0" smtClean="0"/>
              <a:t>byť </a:t>
            </a:r>
            <a:r>
              <a:rPr lang="cs-CZ" dirty="0" err="1" smtClean="0"/>
              <a:t>transparentný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 err="1" smtClean="0"/>
              <a:t>Pochopitelnosť</a:t>
            </a:r>
            <a:r>
              <a:rPr lang="cs-CZ" dirty="0" smtClean="0"/>
              <a:t>.</a:t>
            </a:r>
            <a:r>
              <a:rPr lang="cs-CZ" dirty="0"/>
              <a:t> </a:t>
            </a:r>
          </a:p>
          <a:p>
            <a:r>
              <a:rPr lang="cs-CZ" b="1" dirty="0" err="1" smtClean="0"/>
              <a:t>Výpovedná</a:t>
            </a:r>
            <a:r>
              <a:rPr lang="cs-CZ" b="1" dirty="0" smtClean="0"/>
              <a:t> hodnota.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22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Agregované (integrované)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Tvoríme</a:t>
            </a:r>
            <a:r>
              <a:rPr lang="cs-CZ" dirty="0" smtClean="0"/>
              <a:t> </a:t>
            </a:r>
            <a:r>
              <a:rPr lang="cs-CZ" dirty="0"/>
              <a:t>jeden indikátor </a:t>
            </a:r>
            <a:r>
              <a:rPr lang="cs-CZ" dirty="0" err="1" smtClean="0"/>
              <a:t>zložený</a:t>
            </a:r>
            <a:r>
              <a:rPr lang="cs-CZ" dirty="0" smtClean="0"/>
              <a:t> </a:t>
            </a:r>
            <a:r>
              <a:rPr lang="cs-CZ" dirty="0"/>
              <a:t>z </a:t>
            </a:r>
            <a:r>
              <a:rPr lang="cs-CZ" dirty="0" err="1" smtClean="0"/>
              <a:t>viac</a:t>
            </a:r>
            <a:r>
              <a:rPr lang="cs-CZ" dirty="0" smtClean="0"/>
              <a:t> </a:t>
            </a:r>
            <a:r>
              <a:rPr lang="cs-CZ" dirty="0" err="1" smtClean="0"/>
              <a:t>indikátorov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abstraktný</a:t>
            </a:r>
            <a:r>
              <a:rPr lang="cs-CZ" dirty="0" smtClean="0"/>
              <a:t>, </a:t>
            </a:r>
            <a:r>
              <a:rPr lang="cs-CZ" b="1" dirty="0"/>
              <a:t>syntetický, </a:t>
            </a:r>
            <a:r>
              <a:rPr lang="cs-CZ" dirty="0" err="1"/>
              <a:t>multi</a:t>
            </a:r>
            <a:r>
              <a:rPr lang="cs-CZ" dirty="0"/>
              <a:t>-dimenzionální </a:t>
            </a:r>
            <a:r>
              <a:rPr lang="cs-CZ" dirty="0" smtClean="0"/>
              <a:t>indikátor</a:t>
            </a:r>
            <a:r>
              <a:rPr lang="cs-CZ" dirty="0"/>
              <a:t>, </a:t>
            </a:r>
            <a:r>
              <a:rPr lang="cs-CZ" dirty="0" err="1" smtClean="0"/>
              <a:t>ktorým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/>
              <a:t>snažíme </a:t>
            </a:r>
            <a:r>
              <a:rPr lang="cs-CZ" dirty="0" err="1" smtClean="0"/>
              <a:t>poskytnúť</a:t>
            </a:r>
            <a:r>
              <a:rPr lang="cs-CZ" dirty="0" smtClean="0"/>
              <a:t> </a:t>
            </a:r>
            <a:r>
              <a:rPr lang="cs-CZ" dirty="0"/>
              <a:t>celkový obraz.</a:t>
            </a:r>
          </a:p>
          <a:p>
            <a:r>
              <a:rPr lang="cs-CZ" dirty="0" err="1" smtClean="0"/>
              <a:t>Vyššia</a:t>
            </a:r>
            <a:r>
              <a:rPr lang="cs-CZ" dirty="0" smtClean="0"/>
              <a:t> </a:t>
            </a:r>
            <a:r>
              <a:rPr lang="cs-CZ" dirty="0" err="1" smtClean="0"/>
              <a:t>prehľadnosť</a:t>
            </a:r>
            <a:r>
              <a:rPr lang="cs-CZ" dirty="0" smtClean="0"/>
              <a:t>, </a:t>
            </a:r>
            <a:r>
              <a:rPr lang="cs-CZ" dirty="0" err="1" smtClean="0"/>
              <a:t>vyššia</a:t>
            </a:r>
            <a:r>
              <a:rPr lang="cs-CZ" dirty="0" smtClean="0"/>
              <a:t> </a:t>
            </a:r>
            <a:r>
              <a:rPr lang="cs-CZ" dirty="0"/>
              <a:t>atraktivita.</a:t>
            </a:r>
          </a:p>
          <a:p>
            <a:r>
              <a:rPr lang="cs-CZ" b="1" dirty="0" err="1" smtClean="0"/>
              <a:t>súhrnné</a:t>
            </a:r>
            <a:r>
              <a:rPr lang="cs-CZ" b="1" dirty="0" smtClean="0"/>
              <a:t> </a:t>
            </a:r>
            <a:r>
              <a:rPr lang="cs-CZ" b="1" dirty="0"/>
              <a:t>(agregované) indikátory</a:t>
            </a:r>
            <a:r>
              <a:rPr lang="cs-CZ" dirty="0"/>
              <a:t> - </a:t>
            </a:r>
            <a:r>
              <a:rPr lang="cs-CZ" dirty="0" err="1" smtClean="0"/>
              <a:t>integrujú</a:t>
            </a:r>
            <a:r>
              <a:rPr lang="cs-CZ" dirty="0" smtClean="0"/>
              <a:t> </a:t>
            </a:r>
            <a:r>
              <a:rPr lang="cs-CZ" dirty="0"/>
              <a:t>do jediného </a:t>
            </a:r>
            <a:r>
              <a:rPr lang="cs-CZ" dirty="0" err="1" smtClean="0"/>
              <a:t>údaju</a:t>
            </a:r>
            <a:r>
              <a:rPr lang="cs-CZ" dirty="0" smtClean="0"/>
              <a:t> </a:t>
            </a:r>
            <a:r>
              <a:rPr lang="cs-CZ" dirty="0"/>
              <a:t>r</a:t>
            </a:r>
            <a:r>
              <a:rPr lang="cs-CZ" dirty="0" smtClean="0"/>
              <a:t>adu </a:t>
            </a:r>
            <a:r>
              <a:rPr lang="cs-CZ" dirty="0" err="1" smtClean="0"/>
              <a:t>skutočností</a:t>
            </a:r>
            <a:r>
              <a:rPr lang="cs-CZ" dirty="0" smtClean="0"/>
              <a:t> </a:t>
            </a:r>
            <a:r>
              <a:rPr lang="cs-CZ" dirty="0"/>
              <a:t>s </a:t>
            </a:r>
            <a:r>
              <a:rPr lang="cs-CZ" dirty="0" err="1" smtClean="0"/>
              <a:t>cieľom</a:t>
            </a:r>
            <a:r>
              <a:rPr lang="cs-CZ" dirty="0" smtClean="0"/>
              <a:t> </a:t>
            </a:r>
            <a:r>
              <a:rPr lang="cs-CZ" dirty="0" err="1" smtClean="0"/>
              <a:t>poskytnúť</a:t>
            </a:r>
            <a:r>
              <a:rPr lang="cs-CZ" dirty="0" smtClean="0"/>
              <a:t> celkový </a:t>
            </a:r>
            <a:r>
              <a:rPr lang="cs-CZ" dirty="0"/>
              <a:t>obraz (</a:t>
            </a:r>
            <a:r>
              <a:rPr lang="cs-CZ" dirty="0" err="1" smtClean="0"/>
              <a:t>napr</a:t>
            </a:r>
            <a:r>
              <a:rPr lang="cs-CZ" dirty="0" smtClean="0"/>
              <a:t>. </a:t>
            </a:r>
            <a:r>
              <a:rPr lang="cs-CZ" dirty="0"/>
              <a:t>hrubý </a:t>
            </a:r>
            <a:r>
              <a:rPr lang="cs-CZ" dirty="0" err="1" smtClean="0"/>
              <a:t>domáci</a:t>
            </a:r>
            <a:r>
              <a:rPr lang="cs-CZ" dirty="0" smtClean="0"/>
              <a:t> </a:t>
            </a:r>
            <a:r>
              <a:rPr lang="cs-CZ" dirty="0"/>
              <a:t>produkt, Index </a:t>
            </a:r>
            <a:r>
              <a:rPr lang="cs-CZ" dirty="0" err="1" smtClean="0"/>
              <a:t>environmentálnej</a:t>
            </a:r>
            <a:r>
              <a:rPr lang="cs-CZ" dirty="0" smtClean="0"/>
              <a:t> </a:t>
            </a:r>
            <a:r>
              <a:rPr lang="cs-CZ" dirty="0" err="1" smtClean="0"/>
              <a:t>udržateľnosti</a:t>
            </a:r>
            <a:r>
              <a:rPr lang="cs-CZ" dirty="0"/>
              <a:t>)</a:t>
            </a:r>
          </a:p>
          <a:p>
            <a:r>
              <a:rPr lang="cs-CZ" b="1" dirty="0" smtClean="0"/>
              <a:t>vysoko </a:t>
            </a:r>
            <a:r>
              <a:rPr lang="cs-CZ" b="1" dirty="0"/>
              <a:t>agregované indikátory</a:t>
            </a:r>
            <a:r>
              <a:rPr lang="cs-CZ" dirty="0"/>
              <a:t> - indexy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0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57416" cy="1485900"/>
          </a:xfrm>
        </p:spPr>
        <p:txBody>
          <a:bodyPr/>
          <a:lstStyle/>
          <a:p>
            <a:r>
              <a:rPr lang="cs-CZ" dirty="0"/>
              <a:t>Prostup </a:t>
            </a:r>
            <a:r>
              <a:rPr lang="cs-CZ" dirty="0" err="1" smtClean="0"/>
              <a:t>vytvárania</a:t>
            </a:r>
            <a:r>
              <a:rPr lang="cs-CZ" dirty="0" smtClean="0"/>
              <a:t> </a:t>
            </a:r>
            <a:r>
              <a:rPr lang="cs-CZ" dirty="0"/>
              <a:t>syntetických </a:t>
            </a:r>
            <a:r>
              <a:rPr lang="cs-CZ" dirty="0" err="1" smtClean="0"/>
              <a:t>indikátorov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4940" y="2285552"/>
            <a:ext cx="9601200" cy="40923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b="1" dirty="0" err="1" smtClean="0"/>
              <a:t>Normalizácia</a:t>
            </a:r>
            <a:r>
              <a:rPr lang="cs-CZ" b="1" dirty="0" smtClean="0"/>
              <a:t> (</a:t>
            </a:r>
            <a:r>
              <a:rPr lang="cs-CZ" b="1" dirty="0" err="1" smtClean="0"/>
              <a:t>štandardizácia</a:t>
            </a:r>
            <a:r>
              <a:rPr lang="cs-CZ" b="1" dirty="0" smtClean="0"/>
              <a:t>) </a:t>
            </a:r>
            <a:r>
              <a:rPr lang="cs-CZ" b="1" dirty="0" err="1" smtClean="0"/>
              <a:t>premenných</a:t>
            </a:r>
            <a:r>
              <a:rPr lang="cs-CZ" dirty="0" smtClean="0"/>
              <a:t>, </a:t>
            </a:r>
            <a:r>
              <a:rPr lang="cs-CZ" dirty="0" err="1" smtClean="0"/>
              <a:t>ktorá</a:t>
            </a:r>
            <a:r>
              <a:rPr lang="cs-CZ" dirty="0" smtClean="0"/>
              <a:t> </a:t>
            </a:r>
            <a:r>
              <a:rPr lang="cs-CZ" dirty="0"/>
              <a:t>umožní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porovnanie</a:t>
            </a:r>
            <a:r>
              <a:rPr lang="cs-CZ" dirty="0" smtClean="0"/>
              <a:t> </a:t>
            </a:r>
            <a:r>
              <a:rPr lang="cs-CZ" dirty="0"/>
              <a:t>bez </a:t>
            </a:r>
            <a:r>
              <a:rPr lang="cs-CZ" dirty="0" smtClean="0"/>
              <a:t>vplyvu </a:t>
            </a:r>
            <a:r>
              <a:rPr lang="cs-CZ" dirty="0"/>
              <a:t>dopadu rozsahu </a:t>
            </a:r>
            <a:r>
              <a:rPr lang="cs-CZ" dirty="0" err="1" smtClean="0"/>
              <a:t>skú</a:t>
            </a:r>
            <a:r>
              <a:rPr lang="cs-CZ" dirty="0" err="1" smtClean="0"/>
              <a:t>maného</a:t>
            </a:r>
            <a:r>
              <a:rPr lang="cs-CZ" dirty="0" smtClean="0"/>
              <a:t> </a:t>
            </a:r>
            <a:r>
              <a:rPr lang="cs-CZ" dirty="0"/>
              <a:t>vzorku; tento proces je </a:t>
            </a:r>
            <a:r>
              <a:rPr lang="cs-CZ" dirty="0" err="1" smtClean="0"/>
              <a:t>veľmi</a:t>
            </a:r>
            <a:r>
              <a:rPr lang="cs-CZ" dirty="0" smtClean="0"/>
              <a:t> </a:t>
            </a:r>
            <a:r>
              <a:rPr lang="cs-CZ" dirty="0"/>
              <a:t>citlivý na </a:t>
            </a:r>
            <a:r>
              <a:rPr lang="cs-CZ" dirty="0" err="1" smtClean="0"/>
              <a:t>voľbu</a:t>
            </a:r>
            <a:r>
              <a:rPr lang="cs-CZ" dirty="0" smtClean="0"/>
              <a:t> </a:t>
            </a:r>
            <a:r>
              <a:rPr lang="cs-CZ" dirty="0"/>
              <a:t>techniky </a:t>
            </a:r>
            <a:r>
              <a:rPr lang="cs-CZ" dirty="0" err="1" smtClean="0"/>
              <a:t>normalizácie</a:t>
            </a:r>
            <a:r>
              <a:rPr lang="cs-CZ" dirty="0" smtClean="0"/>
              <a:t>, </a:t>
            </a:r>
            <a:r>
              <a:rPr lang="cs-CZ" dirty="0" err="1" smtClean="0"/>
              <a:t>prispôsobenie</a:t>
            </a:r>
            <a:r>
              <a:rPr lang="cs-CZ" dirty="0" smtClean="0"/>
              <a:t> </a:t>
            </a:r>
            <a:r>
              <a:rPr lang="cs-CZ" dirty="0"/>
              <a:t>rozsahu a </a:t>
            </a:r>
            <a:r>
              <a:rPr lang="cs-CZ" dirty="0" err="1" smtClean="0"/>
              <a:t>voľbu</a:t>
            </a:r>
            <a:r>
              <a:rPr lang="cs-CZ" dirty="0" smtClean="0"/>
              <a:t> </a:t>
            </a:r>
            <a:r>
              <a:rPr lang="cs-CZ" dirty="0" err="1" smtClean="0"/>
              <a:t>spoločnej</a:t>
            </a:r>
            <a:r>
              <a:rPr lang="cs-CZ" dirty="0" smtClean="0"/>
              <a:t> </a:t>
            </a:r>
            <a:r>
              <a:rPr lang="cs-CZ" dirty="0" err="1" smtClean="0"/>
              <a:t>mernej</a:t>
            </a:r>
            <a:r>
              <a:rPr lang="cs-CZ" dirty="0" smtClean="0"/>
              <a:t> jednotky </a:t>
            </a:r>
            <a:r>
              <a:rPr lang="cs-CZ" dirty="0"/>
              <a:t>(</a:t>
            </a:r>
            <a:r>
              <a:rPr lang="cs-CZ" dirty="0" err="1" smtClean="0"/>
              <a:t>mena</a:t>
            </a:r>
            <a:r>
              <a:rPr lang="cs-CZ" dirty="0"/>
              <a:t>, </a:t>
            </a:r>
            <a:r>
              <a:rPr lang="cs-CZ" dirty="0" err="1" smtClean="0"/>
              <a:t>energia</a:t>
            </a:r>
            <a:r>
              <a:rPr lang="cs-CZ" dirty="0" smtClean="0"/>
              <a:t>, </a:t>
            </a:r>
            <a:r>
              <a:rPr lang="cs-CZ" dirty="0" err="1" smtClean="0"/>
              <a:t>priestor</a:t>
            </a:r>
            <a:r>
              <a:rPr lang="cs-CZ" dirty="0"/>
              <a:t>);</a:t>
            </a:r>
          </a:p>
          <a:p>
            <a:r>
              <a:rPr lang="cs-CZ" b="1" dirty="0"/>
              <a:t>Min-Max</a:t>
            </a:r>
            <a:r>
              <a:rPr lang="cs-CZ" dirty="0"/>
              <a:t> </a:t>
            </a:r>
            <a:r>
              <a:rPr lang="cs-CZ" dirty="0" err="1" smtClean="0"/>
              <a:t>normalizácia</a:t>
            </a:r>
            <a:r>
              <a:rPr lang="cs-CZ" dirty="0" smtClean="0"/>
              <a:t>: </a:t>
            </a:r>
            <a:r>
              <a:rPr lang="cs-CZ" dirty="0" err="1" smtClean="0"/>
              <a:t>Prevedenie</a:t>
            </a:r>
            <a:r>
              <a:rPr lang="cs-CZ" dirty="0" smtClean="0"/>
              <a:t> </a:t>
            </a:r>
            <a:r>
              <a:rPr lang="cs-CZ" dirty="0" err="1" smtClean="0"/>
              <a:t>hodnôt</a:t>
            </a:r>
            <a:r>
              <a:rPr lang="cs-CZ" dirty="0" smtClean="0"/>
              <a:t> </a:t>
            </a:r>
            <a:r>
              <a:rPr lang="cs-CZ" dirty="0"/>
              <a:t>na škálu </a:t>
            </a:r>
            <a:r>
              <a:rPr lang="en-US" dirty="0"/>
              <a:t>[</a:t>
            </a:r>
            <a:r>
              <a:rPr lang="cs-CZ" dirty="0"/>
              <a:t>0,1</a:t>
            </a:r>
            <a:r>
              <a:rPr lang="en-US" dirty="0"/>
              <a:t>]</a:t>
            </a:r>
            <a:r>
              <a:rPr lang="cs-CZ" dirty="0"/>
              <a:t>. </a:t>
            </a:r>
            <a:r>
              <a:rPr lang="cs-CZ" b="1" dirty="0" err="1" smtClean="0"/>
              <a:t>Veľký</a:t>
            </a:r>
            <a:r>
              <a:rPr lang="cs-CZ" b="1" dirty="0" smtClean="0"/>
              <a:t> vplyv </a:t>
            </a:r>
            <a:r>
              <a:rPr lang="cs-CZ" b="1" dirty="0" err="1" smtClean="0"/>
              <a:t>extrémnych</a:t>
            </a:r>
            <a:r>
              <a:rPr lang="cs-CZ" b="1" dirty="0" smtClean="0"/>
              <a:t> </a:t>
            </a:r>
            <a:r>
              <a:rPr lang="cs-CZ" b="1" dirty="0" err="1" smtClean="0"/>
              <a:t>hodnôt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Z-</a:t>
            </a:r>
            <a:r>
              <a:rPr lang="cs-CZ" b="1" dirty="0" err="1"/>
              <a:t>score</a:t>
            </a:r>
            <a:r>
              <a:rPr lang="cs-CZ" dirty="0"/>
              <a:t> </a:t>
            </a:r>
            <a:r>
              <a:rPr lang="cs-CZ" b="1" dirty="0" err="1" smtClean="0"/>
              <a:t>štandardizácie</a:t>
            </a:r>
            <a:r>
              <a:rPr lang="cs-CZ" dirty="0" smtClean="0"/>
              <a:t>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normované</a:t>
            </a:r>
            <a:r>
              <a:rPr lang="cs-CZ" dirty="0"/>
              <a:t> (</a:t>
            </a:r>
            <a:r>
              <a:rPr lang="cs-CZ" b="1" dirty="0"/>
              <a:t>standardizované</a:t>
            </a:r>
            <a:r>
              <a:rPr lang="cs-CZ" dirty="0"/>
              <a:t>) </a:t>
            </a:r>
            <a:r>
              <a:rPr lang="cs-CZ" b="1" dirty="0" err="1" smtClean="0"/>
              <a:t>normálne</a:t>
            </a:r>
            <a:r>
              <a:rPr lang="cs-CZ" b="1" dirty="0" smtClean="0"/>
              <a:t> </a:t>
            </a:r>
            <a:r>
              <a:rPr lang="cs-CZ" b="1" dirty="0" err="1" smtClean="0"/>
              <a:t>rozdelenie</a:t>
            </a:r>
            <a:r>
              <a:rPr lang="cs-CZ" dirty="0"/>
              <a:t> </a:t>
            </a:r>
          </a:p>
          <a:p>
            <a:r>
              <a:rPr lang="cs-CZ" dirty="0" smtClean="0"/>
              <a:t>T-</a:t>
            </a:r>
            <a:r>
              <a:rPr lang="cs-CZ" dirty="0" err="1" smtClean="0"/>
              <a:t>Normalizácia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2. vážená </a:t>
            </a:r>
            <a:r>
              <a:rPr lang="cs-CZ" b="1" dirty="0" err="1" smtClean="0"/>
              <a:t>agregácia</a:t>
            </a:r>
            <a:r>
              <a:rPr lang="cs-CZ" b="1" dirty="0" smtClean="0"/>
              <a:t> </a:t>
            </a:r>
            <a:r>
              <a:rPr lang="cs-CZ" b="1" dirty="0" err="1" smtClean="0"/>
              <a:t>týchto</a:t>
            </a:r>
            <a:r>
              <a:rPr lang="cs-CZ" b="1" dirty="0" smtClean="0"/>
              <a:t> </a:t>
            </a:r>
            <a:r>
              <a:rPr lang="cs-CZ" b="1" dirty="0" err="1" smtClean="0"/>
              <a:t>premenných</a:t>
            </a:r>
            <a:r>
              <a:rPr lang="cs-CZ" dirty="0"/>
              <a:t>. Váhy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/>
              <a:t>obvykle významný dopad na výsledky </a:t>
            </a:r>
            <a:r>
              <a:rPr lang="cs-CZ" dirty="0" err="1" smtClean="0"/>
              <a:t>súhrnného</a:t>
            </a:r>
            <a:r>
              <a:rPr lang="cs-CZ" dirty="0" smtClean="0"/>
              <a:t> </a:t>
            </a:r>
            <a:r>
              <a:rPr lang="cs-CZ" dirty="0"/>
              <a:t>indikátoru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0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ZADANIE SEMESTRÁLNEJ PRÁCE – 1. ČASŤ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každý </a:t>
            </a:r>
            <a:r>
              <a:rPr lang="cs-CZ" dirty="0" err="1" smtClean="0"/>
              <a:t>svoju</a:t>
            </a:r>
            <a:r>
              <a:rPr lang="cs-CZ" dirty="0" smtClean="0"/>
              <a:t> skupinu na </a:t>
            </a:r>
            <a:r>
              <a:rPr lang="cs-CZ" dirty="0" err="1" smtClean="0"/>
              <a:t>spracovanie</a:t>
            </a:r>
            <a:r>
              <a:rPr lang="cs-CZ" dirty="0" smtClean="0"/>
              <a:t> </a:t>
            </a:r>
            <a:r>
              <a:rPr lang="cs-CZ" dirty="0" err="1" smtClean="0"/>
              <a:t>semestrálnej</a:t>
            </a:r>
            <a:r>
              <a:rPr lang="cs-CZ" dirty="0" smtClean="0"/>
              <a:t> práce?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57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539" y="2632934"/>
            <a:ext cx="9601200" cy="1485900"/>
          </a:xfrm>
        </p:spPr>
        <p:txBody>
          <a:bodyPr/>
          <a:lstStyle/>
          <a:p>
            <a:r>
              <a:rPr lang="cs-CZ" dirty="0" smtClean="0"/>
              <a:t>VĎAKA </a:t>
            </a:r>
            <a:r>
              <a:rPr lang="cs-CZ" dirty="0" smtClean="0"/>
              <a:t>za </a:t>
            </a:r>
            <a:r>
              <a:rPr lang="cs-CZ" dirty="0" err="1" smtClean="0"/>
              <a:t>pozornosť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DÁta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5661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Geografická analýza</a:t>
            </a:r>
          </a:p>
          <a:p>
            <a:pPr lvl="1"/>
            <a:r>
              <a:rPr lang="sk-SK" dirty="0" smtClean="0"/>
              <a:t>Dáva nám </a:t>
            </a:r>
            <a:r>
              <a:rPr lang="sk-SK" dirty="0" smtClean="0"/>
              <a:t>celkovú predstavu o aktuálnom stave, </a:t>
            </a:r>
          </a:p>
          <a:p>
            <a:pPr lvl="1"/>
            <a:r>
              <a:rPr lang="sk-SK" dirty="0" smtClean="0"/>
              <a:t>vývoji v minulosti,</a:t>
            </a:r>
          </a:p>
          <a:p>
            <a:pPr lvl="1"/>
            <a:r>
              <a:rPr lang="sk-SK" dirty="0"/>
              <a:t>u</a:t>
            </a:r>
            <a:r>
              <a:rPr lang="sk-SK" dirty="0" smtClean="0"/>
              <a:t>možňuje </a:t>
            </a:r>
            <a:r>
              <a:rPr lang="sk-SK" dirty="0" err="1" smtClean="0"/>
              <a:t>predikovať</a:t>
            </a:r>
            <a:r>
              <a:rPr lang="sk-SK" dirty="0" smtClean="0"/>
              <a:t> budúcnosť a hodnotiť situáciu v regi</a:t>
            </a:r>
            <a:r>
              <a:rPr lang="sk-SK" dirty="0" smtClean="0"/>
              <a:t>óne</a:t>
            </a:r>
            <a:endParaRPr lang="sk-SK" dirty="0" smtClean="0"/>
          </a:p>
          <a:p>
            <a:endParaRPr lang="sk-SK" b="1" dirty="0" smtClean="0"/>
          </a:p>
          <a:p>
            <a:r>
              <a:rPr lang="sk-SK" dirty="0" smtClean="0"/>
              <a:t>Analytická časť </a:t>
            </a:r>
            <a:r>
              <a:rPr lang="cs-CZ" dirty="0" smtClean="0"/>
              <a:t>≠</a:t>
            </a:r>
            <a:r>
              <a:rPr lang="sk-SK" dirty="0"/>
              <a:t> </a:t>
            </a:r>
            <a:r>
              <a:rPr lang="sk-SK" dirty="0" smtClean="0"/>
              <a:t>súbory</a:t>
            </a:r>
            <a:r>
              <a:rPr lang="sk-SK" dirty="0" smtClean="0"/>
              <a:t> tabuliek a grafov, ale </a:t>
            </a:r>
            <a:r>
              <a:rPr lang="sk-SK" b="1" dirty="0" smtClean="0"/>
              <a:t>adekvátne okomentované a vyslovené jasné závery</a:t>
            </a:r>
          </a:p>
          <a:p>
            <a:r>
              <a:rPr lang="sk-SK" b="1" dirty="0" smtClean="0"/>
              <a:t>Nie vždy je možné rovnako vypadajúce ukazovatele porovnávať</a:t>
            </a:r>
          </a:p>
          <a:p>
            <a:r>
              <a:rPr lang="sk-SK" b="1" dirty="0" smtClean="0"/>
              <a:t> Vždy záleží na metodike zberu dát. </a:t>
            </a:r>
            <a:r>
              <a:rPr lang="sk-SK" dirty="0" smtClean="0"/>
              <a:t>Príklad: Dáta o nezamestnanosti (Podiel nezamestnaných osôb x Miera registrovanej nezamestnanosti)</a:t>
            </a:r>
          </a:p>
          <a:p>
            <a:r>
              <a:rPr lang="sk-SK" dirty="0" smtClean="0"/>
              <a:t>Prípadne porovnávanie dát medzi štátmi (EUROSTAT)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28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333052" y="386640"/>
            <a:ext cx="10515600" cy="1325563"/>
          </a:xfrm>
        </p:spPr>
        <p:txBody>
          <a:bodyPr/>
          <a:lstStyle/>
          <a:p>
            <a:r>
              <a:rPr lang="cs-CZ" dirty="0" err="1" smtClean="0"/>
              <a:t>Práca</a:t>
            </a:r>
            <a:r>
              <a:rPr lang="cs-CZ" dirty="0" smtClean="0"/>
              <a:t> </a:t>
            </a:r>
            <a:r>
              <a:rPr lang="cs-CZ" dirty="0" smtClean="0"/>
              <a:t>s </a:t>
            </a:r>
            <a:r>
              <a:rPr lang="cs-CZ" dirty="0" err="1" smtClean="0"/>
              <a:t>dátami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333052" y="1847140"/>
            <a:ext cx="10515600" cy="4351338"/>
          </a:xfrm>
        </p:spPr>
        <p:txBody>
          <a:bodyPr/>
          <a:lstStyle/>
          <a:p>
            <a:r>
              <a:rPr lang="sk-SK" b="1" dirty="0" smtClean="0"/>
              <a:t>Kde je to možné, uvádzajte hodnoty v časových radách.</a:t>
            </a:r>
          </a:p>
          <a:p>
            <a:pPr lvl="1"/>
            <a:r>
              <a:rPr lang="sk-SK" dirty="0" smtClean="0"/>
              <a:t>Možnosť lepšie pochopiť skúman</a:t>
            </a:r>
            <a:r>
              <a:rPr lang="sk-SK" dirty="0" smtClean="0"/>
              <a:t>ý jav, </a:t>
            </a:r>
            <a:r>
              <a:rPr lang="sk-SK" dirty="0" smtClean="0"/>
              <a:t>monitorova</a:t>
            </a:r>
            <a:r>
              <a:rPr lang="sk-SK" dirty="0" smtClean="0"/>
              <a:t>ť </a:t>
            </a:r>
            <a:r>
              <a:rPr lang="sk-SK" dirty="0" smtClean="0"/>
              <a:t>zmeny a tiež počítať rôzne </a:t>
            </a:r>
            <a:r>
              <a:rPr lang="sk-SK" dirty="0" smtClean="0"/>
              <a:t>š</a:t>
            </a:r>
            <a:r>
              <a:rPr lang="sk-SK" dirty="0" smtClean="0"/>
              <a:t>tatistické ukazovatele</a:t>
            </a:r>
          </a:p>
          <a:p>
            <a:endParaRPr lang="sk-SK" dirty="0"/>
          </a:p>
        </p:txBody>
      </p:sp>
      <p:pic>
        <p:nvPicPr>
          <p:cNvPr id="12" name="Picture 4" descr="Výsledek obrázku pro vývoj nezaměstna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75" y="2957251"/>
            <a:ext cx="6941450" cy="27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590584" y="5822274"/>
            <a:ext cx="833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ČSÚ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7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54567" y="644824"/>
            <a:ext cx="10515600" cy="1325563"/>
          </a:xfrm>
        </p:spPr>
        <p:txBody>
          <a:bodyPr/>
          <a:lstStyle/>
          <a:p>
            <a:r>
              <a:rPr lang="cs-CZ" dirty="0" err="1"/>
              <a:t>Práca</a:t>
            </a:r>
            <a:r>
              <a:rPr lang="cs-CZ" dirty="0"/>
              <a:t> s </a:t>
            </a:r>
            <a:r>
              <a:rPr lang="cs-CZ" dirty="0" err="1"/>
              <a:t>dátami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354567" y="2105324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 smtClean="0"/>
              <a:t>Časové rady: </a:t>
            </a:r>
            <a:r>
              <a:rPr lang="sk-SK" b="1" dirty="0" smtClean="0"/>
              <a:t>intervalové </a:t>
            </a:r>
            <a:r>
              <a:rPr lang="sk-SK" dirty="0" smtClean="0"/>
              <a:t>= veľkosť sledovaného ukazovateľa závisí na dĺžke intervalu, za ktorý je sledovaný (napr. mesačné náklady na rekvalifikácie)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		x </a:t>
            </a:r>
          </a:p>
          <a:p>
            <a:pPr marL="1255713" lvl="6" indent="0">
              <a:buNone/>
            </a:pPr>
            <a:r>
              <a:rPr lang="sk-SK" sz="1800" b="1" dirty="0" err="1" smtClean="0"/>
              <a:t>okamžikové</a:t>
            </a:r>
            <a:r>
              <a:rPr lang="sk-SK" sz="1800" dirty="0" smtClean="0"/>
              <a:t> = hodnota ukazovateľa k určitému časovému okamžiku (napr. počet evidovaných uchádzačov o zamestnanie)</a:t>
            </a:r>
            <a:endParaRPr lang="sk-SK" sz="1800" b="1" dirty="0" smtClean="0"/>
          </a:p>
          <a:p>
            <a:r>
              <a:rPr lang="sk-SK" dirty="0" smtClean="0"/>
              <a:t>Chceme porovnávať jednotlivé hodnoty u intervalových krátkodobých časových rád, musia sa tieto hodnoty vzťahovať k rovnako dlhým časovým intervalom</a:t>
            </a:r>
          </a:p>
          <a:p>
            <a:r>
              <a:rPr lang="sk-SK" dirty="0" smtClean="0"/>
              <a:t>Problém nastáva hlavne pri porovnávaní časových rad z rôznych zdrojov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3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40628" y="548005"/>
            <a:ext cx="10515600" cy="1325563"/>
          </a:xfrm>
        </p:spPr>
        <p:txBody>
          <a:bodyPr/>
          <a:lstStyle/>
          <a:p>
            <a:r>
              <a:rPr lang="cs-CZ" dirty="0" err="1"/>
              <a:t>Práca</a:t>
            </a:r>
            <a:r>
              <a:rPr lang="cs-CZ" dirty="0"/>
              <a:t> s </a:t>
            </a:r>
            <a:r>
              <a:rPr lang="cs-CZ" dirty="0" err="1"/>
              <a:t>dátami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440628" y="2255932"/>
            <a:ext cx="10515600" cy="4351338"/>
          </a:xfrm>
        </p:spPr>
        <p:txBody>
          <a:bodyPr/>
          <a:lstStyle/>
          <a:p>
            <a:r>
              <a:rPr lang="sk-SK" dirty="0" smtClean="0"/>
              <a:t>Kde je to vhodné, tak uvádzať </a:t>
            </a:r>
            <a:r>
              <a:rPr lang="sk-SK" b="1" dirty="0" smtClean="0"/>
              <a:t>relatívne hodnoty:</a:t>
            </a:r>
          </a:p>
          <a:p>
            <a:r>
              <a:rPr lang="sk-SK" dirty="0" smtClean="0"/>
              <a:t>Nezamestnanosť (%), podiel zastúpenia ornej pôdy (%), ….</a:t>
            </a:r>
          </a:p>
          <a:p>
            <a:r>
              <a:rPr lang="sk-SK" dirty="0" smtClean="0"/>
              <a:t>Zaistenie možnosti </a:t>
            </a:r>
            <a:r>
              <a:rPr lang="sk-SK" b="1" dirty="0" smtClean="0"/>
              <a:t>komparácie </a:t>
            </a:r>
            <a:r>
              <a:rPr lang="sk-SK" dirty="0" smtClean="0"/>
              <a:t>s inými regiónmi</a:t>
            </a:r>
          </a:p>
          <a:p>
            <a:r>
              <a:rPr lang="sk-SK" dirty="0" smtClean="0"/>
              <a:t>Kde je to vhodné, tak porovnávať s inými regiónmi a s nadradeným regiónom.  (Tzn.: ukazovateľ nezamestnanosti za okres porovnám s krajom, s ČR, ale takisto porovnám okres s inými okresmi)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4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71687" y="622205"/>
            <a:ext cx="10515600" cy="1120533"/>
          </a:xfrm>
        </p:spPr>
        <p:txBody>
          <a:bodyPr/>
          <a:lstStyle/>
          <a:p>
            <a:r>
              <a:rPr lang="cs-CZ" dirty="0" err="1"/>
              <a:t>Práca</a:t>
            </a:r>
            <a:r>
              <a:rPr lang="cs-CZ" dirty="0"/>
              <a:t> s </a:t>
            </a:r>
            <a:r>
              <a:rPr lang="cs-CZ" dirty="0" err="1" smtClean="0"/>
              <a:t>dátami</a:t>
            </a:r>
            <a:r>
              <a:rPr lang="cs-CZ" dirty="0" smtClean="0"/>
              <a:t> – </a:t>
            </a:r>
            <a:r>
              <a:rPr lang="cs-CZ" dirty="0" err="1" smtClean="0"/>
              <a:t>Hlavné</a:t>
            </a:r>
            <a:r>
              <a:rPr lang="cs-CZ" dirty="0" smtClean="0"/>
              <a:t> zásady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71687" y="1742738"/>
            <a:ext cx="10515600" cy="4756954"/>
          </a:xfrm>
        </p:spPr>
        <p:txBody>
          <a:bodyPr>
            <a:normAutofit/>
          </a:bodyPr>
          <a:lstStyle/>
          <a:p>
            <a:r>
              <a:rPr lang="sk-SK" dirty="0" smtClean="0"/>
              <a:t>Analytické časti by nemali byť len súborom tabul</a:t>
            </a:r>
            <a:r>
              <a:rPr lang="sk-SK" dirty="0" smtClean="0"/>
              <a:t>iek a</a:t>
            </a:r>
            <a:r>
              <a:rPr lang="sk-SK" dirty="0" smtClean="0"/>
              <a:t> grafov, ale mali by byť vždy </a:t>
            </a:r>
            <a:r>
              <a:rPr lang="sk-SK" dirty="0" err="1" smtClean="0"/>
              <a:t>náležito</a:t>
            </a:r>
            <a:r>
              <a:rPr lang="sk-SK" dirty="0" smtClean="0"/>
              <a:t> okomentované a vyslovené závery</a:t>
            </a:r>
          </a:p>
          <a:p>
            <a:endParaRPr lang="sk-SK" dirty="0" smtClean="0"/>
          </a:p>
          <a:p>
            <a:r>
              <a:rPr lang="sk-SK" dirty="0" smtClean="0"/>
              <a:t>Ak je to možné, mali by sa jednotlivé </a:t>
            </a:r>
            <a:r>
              <a:rPr lang="sk-SK" b="1" dirty="0" smtClean="0"/>
              <a:t>analýzy uzatvárať k jednému dátumu </a:t>
            </a:r>
            <a:r>
              <a:rPr lang="sk-SK" dirty="0" smtClean="0"/>
              <a:t>(hlavne v prípade humánnej geografie).  </a:t>
            </a:r>
            <a:r>
              <a:rPr lang="sk-SK" dirty="0"/>
              <a:t>Takisto je vhodné časové rady </a:t>
            </a:r>
            <a:r>
              <a:rPr lang="sk-SK" dirty="0" smtClean="0"/>
              <a:t>začať rovnakým počiatočným dátumom v jednej tematickej oblasti</a:t>
            </a:r>
          </a:p>
          <a:p>
            <a:endParaRPr lang="sk-SK" dirty="0" smtClean="0"/>
          </a:p>
          <a:p>
            <a:r>
              <a:rPr lang="sk-SK" b="1" dirty="0" smtClean="0"/>
              <a:t>Pozor na zvolené územné jednotky pre ktoré tvoríte analýzy</a:t>
            </a:r>
            <a:r>
              <a:rPr lang="sk-SK" dirty="0" smtClean="0"/>
              <a:t>. </a:t>
            </a:r>
            <a:r>
              <a:rPr lang="sk-SK" dirty="0" smtClean="0"/>
              <a:t>Zvolené jednotky (typ jednotky, veľkosť)môžu významne ovplyvniť výsledky.  Taktiež je potrebn</a:t>
            </a:r>
            <a:r>
              <a:rPr lang="sk-SK" dirty="0" smtClean="0"/>
              <a:t>é</a:t>
            </a:r>
            <a:r>
              <a:rPr lang="sk-SK" dirty="0" smtClean="0"/>
              <a:t> ich zvoliť podľa </a:t>
            </a:r>
            <a:r>
              <a:rPr lang="sk-SK" u="sng" dirty="0" smtClean="0"/>
              <a:t>dostupnosti dát </a:t>
            </a:r>
            <a:r>
              <a:rPr lang="sk-SK" dirty="0" smtClean="0"/>
              <a:t>a charakteru skúmaného javu.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např</a:t>
            </a:r>
            <a:r>
              <a:rPr lang="sk-SK" dirty="0" smtClean="0"/>
              <a:t>. hustota zaľudnenia územia/ celková veľkosť územia)</a:t>
            </a:r>
          </a:p>
          <a:p>
            <a:r>
              <a:rPr lang="sk-SK" dirty="0" smtClean="0"/>
              <a:t>Niekedy je lepšie administratívne členenie nepoužívať vôbec a nahradiť</a:t>
            </a:r>
            <a:r>
              <a:rPr lang="sk-SK" dirty="0" smtClean="0"/>
              <a:t> ho</a:t>
            </a:r>
            <a:r>
              <a:rPr lang="sk-SK" dirty="0" smtClean="0"/>
              <a:t> inými jednotkami (napr. </a:t>
            </a:r>
            <a:r>
              <a:rPr lang="sk-SK" dirty="0" err="1" smtClean="0"/>
              <a:t>grid</a:t>
            </a:r>
            <a:r>
              <a:rPr lang="sk-SK" dirty="0" smtClean="0"/>
              <a:t>), využiť interpolačné techniky, atď.  Platí predovšetkým u fyzickej geografie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65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Ã½sledek obrÃ¡zku pro brno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24151"/>
            <a:ext cx="9029519" cy="60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zsj b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3" y="308220"/>
            <a:ext cx="8315661" cy="58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smtClean="0"/>
              <a:t>je indikátor?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6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4375</TotalTime>
  <Words>642</Words>
  <Application>Microsoft Office PowerPoint</Application>
  <PresentationFormat>Širokoúhlá obrazovka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Indikátory a práca s dátami</vt:lpstr>
      <vt:lpstr>DÁta</vt:lpstr>
      <vt:lpstr>Práca s dátami</vt:lpstr>
      <vt:lpstr>Práca s dátami</vt:lpstr>
      <vt:lpstr>Práca s dátami</vt:lpstr>
      <vt:lpstr>Práca s dátami – Hlavné zásady</vt:lpstr>
      <vt:lpstr>Prezentace aplikace PowerPoint</vt:lpstr>
      <vt:lpstr>Prezentace aplikace PowerPoint</vt:lpstr>
      <vt:lpstr>Čo je indikátor?</vt:lpstr>
      <vt:lpstr>Co je indikátor?</vt:lpstr>
      <vt:lpstr>Prezentace aplikace PowerPoint</vt:lpstr>
      <vt:lpstr>Prezentace aplikace PowerPoint</vt:lpstr>
      <vt:lpstr>Prezentace aplikace PowerPoint</vt:lpstr>
      <vt:lpstr>Požiadavky kladené na indikátory:</vt:lpstr>
      <vt:lpstr>Požadavky kladené na indikátory:</vt:lpstr>
      <vt:lpstr>Agregované (integrované) indikátory</vt:lpstr>
      <vt:lpstr>Prostup vytvárania syntetických indikátorov</vt:lpstr>
      <vt:lpstr>ZADANIE SEMESTRÁLNEJ PRÁCE – 1. ČASŤ</vt:lpstr>
      <vt:lpstr>VĎAKA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(geografickými) daty</dc:title>
  <dc:creator>Admin</dc:creator>
  <cp:lastModifiedBy>kduratna</cp:lastModifiedBy>
  <cp:revision>22</cp:revision>
  <dcterms:created xsi:type="dcterms:W3CDTF">2019-02-22T16:22:16Z</dcterms:created>
  <dcterms:modified xsi:type="dcterms:W3CDTF">2022-02-21T21:21:50Z</dcterms:modified>
</cp:coreProperties>
</file>