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83" r:id="rId3"/>
    <p:sldId id="265" r:id="rId4"/>
    <p:sldId id="276" r:id="rId5"/>
    <p:sldId id="277" r:id="rId6"/>
    <p:sldId id="270" r:id="rId7"/>
    <p:sldId id="279" r:id="rId8"/>
    <p:sldId id="278" r:id="rId9"/>
    <p:sldId id="281" r:id="rId10"/>
    <p:sldId id="282" r:id="rId11"/>
    <p:sldId id="284" r:id="rId12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349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757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3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22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39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32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97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4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407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4/11/2022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160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7DE6118-2437-4B30-8E3C-4D2BE6020583}" type="datetimeFigureOut">
              <a:rPr lang="en-US" smtClean="0"/>
              <a:pPr/>
              <a:t>4/11/2022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520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11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cenars.upol.cz/wp-content/uploads/2013/01/Halas-SC.pdf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rostove-nezavisli.cz/regiony/plzensky-kraj/kvalita-zivota-i-v-perifernich-plzenskeho-kraj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9013372" cy="1850520"/>
          </a:xfrm>
        </p:spPr>
        <p:txBody>
          <a:bodyPr>
            <a:normAutofit/>
          </a:bodyPr>
          <a:lstStyle/>
          <a:p>
            <a:r>
              <a:rPr lang="cs-CZ" dirty="0" err="1" smtClean="0"/>
              <a:t>Periférne</a:t>
            </a:r>
            <a:r>
              <a:rPr lang="cs-CZ" dirty="0" smtClean="0"/>
              <a:t> regióny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Kristína</a:t>
            </a:r>
            <a:r>
              <a:rPr lang="cs-CZ" dirty="0" smtClean="0"/>
              <a:t> </a:t>
            </a:r>
            <a:r>
              <a:rPr lang="cs-CZ" dirty="0" err="1" smtClean="0"/>
              <a:t>Ďuratná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452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993392" y="974217"/>
            <a:ext cx="7729728" cy="1188720"/>
          </a:xfrm>
        </p:spPr>
        <p:txBody>
          <a:bodyPr/>
          <a:lstStyle/>
          <a:p>
            <a:r>
              <a:rPr lang="cs-CZ" dirty="0" smtClean="0"/>
              <a:t>SEMESTRÁLNA PRÁCA 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1581912" y="2352293"/>
            <a:ext cx="8552688" cy="4123943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Kategórie indikátorov vychádzajú z výskumu Halása (2008): </a:t>
            </a:r>
            <a:r>
              <a:rPr lang="sk-SK" dirty="0" smtClean="0">
                <a:hlinkClick r:id="rId2"/>
              </a:rPr>
              <a:t>http://cenars.upol.cz/wp-content/uploads/2013/01/Halas-SC.pdf</a:t>
            </a:r>
            <a:endParaRPr lang="sk-SK" dirty="0" smtClean="0"/>
          </a:p>
          <a:p>
            <a:r>
              <a:rPr lang="sk-SK" dirty="0" smtClean="0"/>
              <a:t>(nepracujete so všetkými údajmi, nakoľko vybrané dáta už sú </a:t>
            </a:r>
            <a:r>
              <a:rPr lang="sk-SK" dirty="0" err="1" smtClean="0"/>
              <a:t>zastaralé</a:t>
            </a:r>
            <a:r>
              <a:rPr lang="sk-SK" dirty="0" smtClean="0"/>
              <a:t> – SLDB 2011)</a:t>
            </a:r>
          </a:p>
          <a:p>
            <a:r>
              <a:rPr lang="sk-SK" u="sng" dirty="0" smtClean="0"/>
              <a:t>Metodické poznámky</a:t>
            </a:r>
            <a:r>
              <a:rPr lang="sk-SK" dirty="0" smtClean="0"/>
              <a:t>: </a:t>
            </a:r>
          </a:p>
          <a:p>
            <a:r>
              <a:rPr lang="sk-SK" dirty="0" smtClean="0"/>
              <a:t>údaje o obciach musia byť vztiahnuté k </a:t>
            </a:r>
            <a:r>
              <a:rPr lang="sk-SK" b="1" dirty="0" smtClean="0"/>
              <a:t>rovnakému časovému okamžiku </a:t>
            </a:r>
            <a:r>
              <a:rPr lang="sk-SK" dirty="0" smtClean="0"/>
              <a:t>(tzn. pokiaľ pracujete s počtom obyvateľov k 31.12. 2019,  údaje o nezamestnanosti budú tiež k 31.12. 2019)</a:t>
            </a:r>
          </a:p>
          <a:p>
            <a:r>
              <a:rPr lang="sk-SK" dirty="0" smtClean="0"/>
              <a:t>Vzdialenosť – berte najkratšiu </a:t>
            </a:r>
            <a:r>
              <a:rPr lang="sk-SK" b="1" dirty="0" smtClean="0"/>
              <a:t>cestnú </a:t>
            </a:r>
            <a:r>
              <a:rPr lang="sk-SK" dirty="0" smtClean="0"/>
              <a:t>vzdialenosť z obce do </a:t>
            </a:r>
            <a:r>
              <a:rPr lang="sk-SK" dirty="0" smtClean="0"/>
              <a:t>vybraných miest prislúchajúceho okresu/kraja </a:t>
            </a:r>
            <a:endParaRPr lang="sk-SK" dirty="0" smtClean="0"/>
          </a:p>
          <a:p>
            <a:r>
              <a:rPr lang="sk-SK" dirty="0" smtClean="0"/>
              <a:t>Mestá za hranicou okresu brať do úvahy nemusíte – jedná sa o analýzu periférnosti vášho okresu. Pokiaľ však na prvý pohľad vidíte, že obce majú bližšie k inému </a:t>
            </a:r>
            <a:r>
              <a:rPr lang="sk-SK" dirty="0" smtClean="0"/>
              <a:t>mestu</a:t>
            </a:r>
            <a:r>
              <a:rPr lang="sk-SK" dirty="0" smtClean="0"/>
              <a:t>, náležite to okomentujte. Môžete sa zamyslieť nad zmysluplnosťou/funkčnosťou hraníc vymedzeného okresu a príslušnosti obcí v ňom. </a:t>
            </a:r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5853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ZADANIE CVIČENIA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half" idx="1"/>
          </p:nvPr>
        </p:nvSpPr>
        <p:spPr>
          <a:xfrm>
            <a:off x="1581912" y="2352293"/>
            <a:ext cx="8552688" cy="4123943"/>
          </a:xfrm>
        </p:spPr>
        <p:txBody>
          <a:bodyPr>
            <a:normAutofit/>
          </a:bodyPr>
          <a:lstStyle/>
          <a:p>
            <a:r>
              <a:rPr lang="sk-SK" dirty="0" smtClean="0"/>
              <a:t>Prečítajte si text v študijných materiáloch: Kučera (2011): Rozmanité cesty </a:t>
            </a:r>
            <a:r>
              <a:rPr lang="sk-SK" dirty="0" err="1" smtClean="0"/>
              <a:t>regionální</a:t>
            </a:r>
            <a:r>
              <a:rPr lang="sk-SK" dirty="0" smtClean="0"/>
              <a:t> geografie. Do IS odovzdajte stručné zhrnutie textu, prípadne myšlienky, ktoré vás zaujali (rozsah 0,5 - 1 A4), na nasledujúcom seminári o ňom budeme diskutovať. </a:t>
            </a:r>
          </a:p>
          <a:p>
            <a:r>
              <a:rPr lang="sk-SK" dirty="0" smtClean="0"/>
              <a:t>Termín odovzdania: 17.4. 23:59</a:t>
            </a: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7366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924709" y="2795233"/>
            <a:ext cx="10515600" cy="1325563"/>
          </a:xfrm>
        </p:spPr>
        <p:txBody>
          <a:bodyPr/>
          <a:lstStyle/>
          <a:p>
            <a:r>
              <a:rPr lang="cs-CZ" dirty="0" err="1" smtClean="0"/>
              <a:t>čO</a:t>
            </a:r>
            <a:r>
              <a:rPr lang="cs-CZ" dirty="0" smtClean="0"/>
              <a:t> si </a:t>
            </a:r>
            <a:r>
              <a:rPr lang="cs-CZ" dirty="0" err="1" smtClean="0"/>
              <a:t>predstavíte</a:t>
            </a:r>
            <a:r>
              <a:rPr lang="cs-CZ" dirty="0" smtClean="0"/>
              <a:t> pod </a:t>
            </a:r>
            <a:r>
              <a:rPr lang="cs-CZ" dirty="0" err="1" smtClean="0"/>
              <a:t>pojmom</a:t>
            </a:r>
            <a:r>
              <a:rPr lang="cs-CZ" dirty="0" smtClean="0"/>
              <a:t> </a:t>
            </a:r>
            <a:r>
              <a:rPr lang="cs-CZ" dirty="0" err="1" smtClean="0"/>
              <a:t>periférny</a:t>
            </a:r>
            <a:r>
              <a:rPr lang="cs-CZ" dirty="0" smtClean="0"/>
              <a:t> región?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88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1343809" y="1808592"/>
            <a:ext cx="10515600" cy="4351338"/>
          </a:xfrm>
        </p:spPr>
        <p:txBody>
          <a:bodyPr/>
          <a:lstStyle/>
          <a:p>
            <a:r>
              <a:rPr lang="sk-SK" dirty="0" smtClean="0"/>
              <a:t>Oblasti, kt. sú v rôznych pohľadoch menej </a:t>
            </a:r>
            <a:r>
              <a:rPr lang="sk-SK" b="1" dirty="0" smtClean="0"/>
              <a:t>pokročilé </a:t>
            </a:r>
            <a:r>
              <a:rPr lang="sk-SK" dirty="0" smtClean="0"/>
              <a:t>a nedisponujú priaznivými </a:t>
            </a:r>
            <a:r>
              <a:rPr lang="sk-SK" b="1" dirty="0" smtClean="0"/>
              <a:t>možnosťami interakcie </a:t>
            </a:r>
            <a:r>
              <a:rPr lang="sk-SK" dirty="0" smtClean="0"/>
              <a:t>s rozvojovými centrami</a:t>
            </a:r>
          </a:p>
          <a:p>
            <a:r>
              <a:rPr lang="sk-SK" dirty="0" smtClean="0"/>
              <a:t>70. roky – </a:t>
            </a:r>
            <a:r>
              <a:rPr lang="sk-SK" i="1" dirty="0" err="1" smtClean="0"/>
              <a:t>World</a:t>
            </a:r>
            <a:r>
              <a:rPr lang="sk-SK" i="1" dirty="0" smtClean="0"/>
              <a:t> </a:t>
            </a:r>
            <a:r>
              <a:rPr lang="sk-SK" i="1" dirty="0" err="1" smtClean="0"/>
              <a:t>systems</a:t>
            </a:r>
            <a:r>
              <a:rPr lang="sk-SK" i="1" dirty="0" smtClean="0"/>
              <a:t> </a:t>
            </a:r>
            <a:r>
              <a:rPr lang="sk-SK" i="1" dirty="0" err="1" smtClean="0"/>
              <a:t>theory</a:t>
            </a:r>
            <a:r>
              <a:rPr lang="sk-SK" dirty="0" smtClean="0"/>
              <a:t> (I. </a:t>
            </a:r>
            <a:r>
              <a:rPr lang="sk-SK" dirty="0" err="1" smtClean="0"/>
              <a:t>Wallerstein</a:t>
            </a:r>
            <a:r>
              <a:rPr lang="sk-SK" dirty="0" smtClean="0"/>
              <a:t>) – rozdelenie aktivít svetovej ekonomiky do regiónov:</a:t>
            </a:r>
          </a:p>
          <a:p>
            <a:pPr lvl="1"/>
            <a:r>
              <a:rPr lang="sk-SK" dirty="0"/>
              <a:t>j</a:t>
            </a:r>
            <a:r>
              <a:rPr lang="sk-SK" dirty="0" smtClean="0"/>
              <a:t>adra</a:t>
            </a:r>
          </a:p>
          <a:p>
            <a:pPr lvl="1"/>
            <a:r>
              <a:rPr lang="sk-SK" dirty="0" err="1" smtClean="0"/>
              <a:t>semiperiférie</a:t>
            </a:r>
            <a:endParaRPr lang="sk-SK" dirty="0" smtClean="0"/>
          </a:p>
          <a:p>
            <a:pPr lvl="1"/>
            <a:r>
              <a:rPr lang="sk-SK" dirty="0" smtClean="0"/>
              <a:t>periférie</a:t>
            </a:r>
            <a:endParaRPr lang="sk-SK" dirty="0"/>
          </a:p>
        </p:txBody>
      </p:sp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343809" y="375883"/>
            <a:ext cx="10515600" cy="1325563"/>
          </a:xfrm>
        </p:spPr>
        <p:txBody>
          <a:bodyPr/>
          <a:lstStyle/>
          <a:p>
            <a:r>
              <a:rPr lang="cs-CZ" dirty="0" err="1" smtClean="0"/>
              <a:t>čO</a:t>
            </a:r>
            <a:r>
              <a:rPr lang="cs-CZ" dirty="0" smtClean="0"/>
              <a:t> je </a:t>
            </a:r>
            <a:r>
              <a:rPr lang="cs-CZ" dirty="0" err="1" smtClean="0"/>
              <a:t>periférny</a:t>
            </a:r>
            <a:r>
              <a:rPr lang="cs-CZ" dirty="0" smtClean="0"/>
              <a:t> región?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379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23" y="733425"/>
            <a:ext cx="9953891" cy="524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9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1343809" y="1808592"/>
            <a:ext cx="10515600" cy="4351338"/>
          </a:xfrm>
        </p:spPr>
        <p:txBody>
          <a:bodyPr/>
          <a:lstStyle/>
          <a:p>
            <a:r>
              <a:rPr lang="sk-SK" altLang="cs-CZ" dirty="0" smtClean="0"/>
              <a:t>všeobecné trendy</a:t>
            </a:r>
          </a:p>
          <a:p>
            <a:pPr lvl="1"/>
            <a:r>
              <a:rPr lang="sk-SK" altLang="cs-CZ" dirty="0" smtClean="0"/>
              <a:t>industrializácia (utváranie priemyslových oblastí, vývoj železničnej siete…)</a:t>
            </a:r>
          </a:p>
          <a:p>
            <a:pPr lvl="1"/>
            <a:r>
              <a:rPr lang="sk-SK" altLang="cs-CZ" dirty="0" smtClean="0"/>
              <a:t>urbanizácia - koncentrácia obyvateľstva do miest</a:t>
            </a:r>
          </a:p>
          <a:p>
            <a:pPr lvl="1"/>
            <a:r>
              <a:rPr lang="sk-SK" altLang="cs-CZ" dirty="0" smtClean="0"/>
              <a:t>„prirodzené“ vývojové zákonitosti - vplyv prírodných podmienok</a:t>
            </a:r>
          </a:p>
          <a:p>
            <a:r>
              <a:rPr lang="sk-SK" altLang="cs-CZ" dirty="0" smtClean="0"/>
              <a:t>špecifické rysy</a:t>
            </a:r>
          </a:p>
          <a:p>
            <a:pPr lvl="1">
              <a:lnSpc>
                <a:spcPct val="90000"/>
              </a:lnSpc>
            </a:pPr>
            <a:r>
              <a:rPr lang="sk-SK" altLang="cs-CZ" dirty="0" smtClean="0"/>
              <a:t>vývoj štátneho územia – hranice, pohraničie, odsun Nemcov, nedostatočné dosídlenie, redukcia sídelnej štruktúry</a:t>
            </a:r>
          </a:p>
          <a:p>
            <a:pPr lvl="1">
              <a:lnSpc>
                <a:spcPct val="90000"/>
              </a:lnSpc>
            </a:pPr>
            <a:r>
              <a:rPr lang="sk-SK" altLang="cs-CZ" dirty="0" smtClean="0"/>
              <a:t>vývoj administratívneho usporiadania štátu </a:t>
            </a:r>
          </a:p>
          <a:p>
            <a:pPr lvl="1">
              <a:lnSpc>
                <a:spcPct val="90000"/>
              </a:lnSpc>
            </a:pPr>
            <a:r>
              <a:rPr lang="sk-SK" altLang="cs-CZ" dirty="0" smtClean="0"/>
              <a:t>nivelizácia regionálnych rozdielov v období socialistického režimu – narúša prirodzenú a žiadúcu polarizáciu priestoru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sk-SK" altLang="cs-CZ" dirty="0" smtClean="0"/>
          </a:p>
          <a:p>
            <a:pPr>
              <a:buFont typeface="Wingdings" panose="05000000000000000000" pitchFamily="2" charset="2"/>
              <a:buNone/>
            </a:pPr>
            <a:endParaRPr lang="sk-SK" altLang="cs-CZ" dirty="0"/>
          </a:p>
        </p:txBody>
      </p:sp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343809" y="375883"/>
            <a:ext cx="10515600" cy="1325563"/>
          </a:xfrm>
        </p:spPr>
        <p:txBody>
          <a:bodyPr/>
          <a:lstStyle/>
          <a:p>
            <a:r>
              <a:rPr lang="cs-CZ" dirty="0" smtClean="0"/>
              <a:t>Vývoj </a:t>
            </a:r>
            <a:r>
              <a:rPr lang="cs-CZ" dirty="0" err="1" smtClean="0"/>
              <a:t>priestorovej</a:t>
            </a:r>
            <a:r>
              <a:rPr lang="cs-CZ" dirty="0" smtClean="0"/>
              <a:t> </a:t>
            </a:r>
            <a:r>
              <a:rPr lang="cs-CZ" dirty="0" err="1" smtClean="0"/>
              <a:t>polarizácie</a:t>
            </a:r>
            <a:r>
              <a:rPr lang="cs-CZ" dirty="0" smtClean="0"/>
              <a:t> v ČR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254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Geografický </a:t>
            </a:r>
            <a:r>
              <a:rPr lang="cs-CZ" dirty="0" err="1" smtClean="0"/>
              <a:t>výskum</a:t>
            </a:r>
            <a:r>
              <a:rPr lang="cs-CZ" dirty="0" smtClean="0"/>
              <a:t> </a:t>
            </a:r>
            <a:r>
              <a:rPr lang="cs-CZ" dirty="0" err="1" smtClean="0"/>
              <a:t>periférnosti</a:t>
            </a:r>
            <a:r>
              <a:rPr lang="cs-CZ" dirty="0" smtClean="0"/>
              <a:t>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k-SK" dirty="0" err="1" smtClean="0">
                <a:latin typeface="+mj-lt"/>
              </a:rPr>
              <a:t>Musil</a:t>
            </a:r>
            <a:r>
              <a:rPr lang="sk-SK" dirty="0" smtClean="0">
                <a:latin typeface="+mj-lt"/>
              </a:rPr>
              <a:t> (1988):  </a:t>
            </a:r>
            <a:r>
              <a:rPr lang="sk-SK" altLang="cs-CZ" dirty="0" smtClean="0">
                <a:latin typeface="+mj-lt"/>
              </a:rPr>
              <a:t>vymedzuje </a:t>
            </a:r>
            <a:r>
              <a:rPr lang="sk-SK" altLang="cs-CZ" dirty="0" err="1" smtClean="0">
                <a:latin typeface="+mj-lt"/>
              </a:rPr>
              <a:t>periferné</a:t>
            </a:r>
            <a:r>
              <a:rPr lang="sk-SK" altLang="cs-CZ" dirty="0" smtClean="0">
                <a:latin typeface="+mj-lt"/>
              </a:rPr>
              <a:t> územie ako oblasti vyžadujúce zvláštnu ekonomickú a sociálnu starostlivosť </a:t>
            </a:r>
          </a:p>
          <a:p>
            <a:pPr algn="just"/>
            <a:r>
              <a:rPr lang="sk-SK" altLang="cs-CZ" dirty="0" err="1" smtClean="0">
                <a:latin typeface="+mj-lt"/>
              </a:rPr>
              <a:t>zhluková</a:t>
            </a:r>
            <a:r>
              <a:rPr lang="sk-SK" altLang="cs-CZ" dirty="0" smtClean="0">
                <a:latin typeface="+mj-lt"/>
              </a:rPr>
              <a:t> analýza (úbytok obyvateľov, podiel osôb v staršom veku, úbytok ekonomicky aktívnych, rozsah bytovej výstavby, podiel osôb SŠ/VŠ vzdelaných, podiel neobývaných bytov, vysoký podiel pracujúcich v poľnohospodárstve, slabšie vybavenie domácností, nižšia úroveň občianskej vybavenosti)</a:t>
            </a:r>
          </a:p>
          <a:p>
            <a:endParaRPr lang="sk-SK" altLang="cs-CZ" dirty="0" smtClean="0">
              <a:latin typeface="Arial" panose="020B06040202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338315" y="5867399"/>
            <a:ext cx="4270247" cy="6060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err="1" smtClean="0"/>
              <a:t>Vnútorné</a:t>
            </a:r>
            <a:r>
              <a:rPr lang="cs-CZ" dirty="0" smtClean="0"/>
              <a:t> periférie ČSR </a:t>
            </a:r>
            <a:endParaRPr lang="cs-CZ" dirty="0"/>
          </a:p>
        </p:txBody>
      </p:sp>
      <p:pic>
        <p:nvPicPr>
          <p:cNvPr id="4" name="Picture 4" descr="C:\AAA Pavel\Periferie 2002-2003\Musil ma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683" y="2311027"/>
            <a:ext cx="5776934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61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1343809" y="1808592"/>
            <a:ext cx="10515600" cy="4351338"/>
          </a:xfrm>
        </p:spPr>
        <p:txBody>
          <a:bodyPr/>
          <a:lstStyle/>
          <a:p>
            <a:r>
              <a:rPr lang="cs-CZ" dirty="0"/>
              <a:t>Červenka (1989</a:t>
            </a:r>
            <a:r>
              <a:rPr lang="cs-CZ" dirty="0" smtClean="0"/>
              <a:t>) – „</a:t>
            </a:r>
            <a:r>
              <a:rPr lang="cs-CZ" dirty="0" err="1" smtClean="0"/>
              <a:t>necentrálne</a:t>
            </a:r>
            <a:r>
              <a:rPr lang="cs-CZ" dirty="0" smtClean="0"/>
              <a:t>“, </a:t>
            </a:r>
            <a:r>
              <a:rPr lang="cs-CZ" dirty="0" err="1" smtClean="0"/>
              <a:t>zaostávajúce</a:t>
            </a:r>
            <a:r>
              <a:rPr lang="cs-CZ" dirty="0" smtClean="0"/>
              <a:t> regióny </a:t>
            </a:r>
          </a:p>
          <a:p>
            <a:pPr lvl="1"/>
            <a:r>
              <a:rPr lang="cs-CZ" dirty="0" err="1" smtClean="0"/>
              <a:t>Hodnotenie</a:t>
            </a:r>
            <a:r>
              <a:rPr lang="cs-CZ" dirty="0" smtClean="0"/>
              <a:t> </a:t>
            </a:r>
            <a:r>
              <a:rPr lang="cs-CZ" dirty="0" err="1" smtClean="0"/>
              <a:t>sociálnej</a:t>
            </a:r>
            <a:r>
              <a:rPr lang="cs-CZ" dirty="0" smtClean="0"/>
              <a:t> </a:t>
            </a:r>
            <a:r>
              <a:rPr lang="cs-CZ" dirty="0" err="1" smtClean="0"/>
              <a:t>štruktúry</a:t>
            </a:r>
            <a:r>
              <a:rPr lang="cs-CZ" dirty="0" smtClean="0"/>
              <a:t> </a:t>
            </a:r>
            <a:r>
              <a:rPr lang="cs-CZ" dirty="0" err="1" smtClean="0"/>
              <a:t>regiónov</a:t>
            </a:r>
            <a:r>
              <a:rPr lang="cs-CZ" dirty="0" smtClean="0"/>
              <a:t>, úroveň </a:t>
            </a:r>
            <a:r>
              <a:rPr lang="cs-CZ" dirty="0" err="1" smtClean="0"/>
              <a:t>bývania</a:t>
            </a:r>
            <a:r>
              <a:rPr lang="cs-CZ" dirty="0" smtClean="0"/>
              <a:t>, </a:t>
            </a:r>
            <a:r>
              <a:rPr lang="cs-CZ" dirty="0" err="1" smtClean="0"/>
              <a:t>vybavenie</a:t>
            </a:r>
            <a:r>
              <a:rPr lang="cs-CZ" dirty="0" smtClean="0"/>
              <a:t> domácnosti</a:t>
            </a:r>
          </a:p>
          <a:p>
            <a:r>
              <a:rPr lang="cs-CZ" dirty="0" smtClean="0"/>
              <a:t>Strmiska </a:t>
            </a:r>
            <a:r>
              <a:rPr lang="cs-CZ" dirty="0"/>
              <a:t>(</a:t>
            </a:r>
            <a:r>
              <a:rPr lang="cs-CZ" dirty="0" smtClean="0"/>
              <a:t>1999</a:t>
            </a:r>
            <a:r>
              <a:rPr lang="cs-CZ" dirty="0"/>
              <a:t>) – </a:t>
            </a:r>
            <a:r>
              <a:rPr lang="cs-CZ" dirty="0" err="1" smtClean="0"/>
              <a:t>periférne</a:t>
            </a:r>
            <a:r>
              <a:rPr lang="cs-CZ" dirty="0" smtClean="0"/>
              <a:t> regióny </a:t>
            </a:r>
            <a:r>
              <a:rPr lang="cs-CZ" dirty="0" err="1" smtClean="0"/>
              <a:t>ako</a:t>
            </a:r>
            <a:r>
              <a:rPr lang="cs-CZ" dirty="0" smtClean="0"/>
              <a:t> opak centra; </a:t>
            </a:r>
            <a:r>
              <a:rPr lang="cs-CZ" dirty="0" err="1" smtClean="0"/>
              <a:t>tri</a:t>
            </a:r>
            <a:r>
              <a:rPr lang="cs-CZ" dirty="0" smtClean="0"/>
              <a:t> základné znaky:</a:t>
            </a:r>
          </a:p>
          <a:p>
            <a:pPr lvl="1"/>
            <a:r>
              <a:rPr lang="cs-CZ" dirty="0" err="1" smtClean="0"/>
              <a:t>Vzdialenosť</a:t>
            </a:r>
            <a:r>
              <a:rPr lang="cs-CZ" dirty="0" smtClean="0"/>
              <a:t>, </a:t>
            </a:r>
            <a:r>
              <a:rPr lang="cs-CZ" dirty="0" err="1" smtClean="0"/>
              <a:t>odlišnosť</a:t>
            </a:r>
            <a:r>
              <a:rPr lang="cs-CZ" dirty="0" smtClean="0"/>
              <a:t>, </a:t>
            </a:r>
            <a:r>
              <a:rPr lang="cs-CZ" dirty="0" err="1" smtClean="0"/>
              <a:t>závislosť</a:t>
            </a:r>
            <a:r>
              <a:rPr lang="cs-CZ" dirty="0" smtClean="0"/>
              <a:t> na centre</a:t>
            </a:r>
          </a:p>
          <a:p>
            <a:pPr marL="228600" lvl="1"/>
            <a:r>
              <a:rPr lang="cs-CZ" sz="1800" dirty="0"/>
              <a:t>Havlíček a Chromý (2001): </a:t>
            </a:r>
            <a:r>
              <a:rPr lang="cs-CZ" sz="1800" dirty="0" err="1" smtClean="0"/>
              <a:t>vzťah</a:t>
            </a:r>
            <a:r>
              <a:rPr lang="cs-CZ" sz="1800" dirty="0" smtClean="0"/>
              <a:t> centrum-</a:t>
            </a:r>
            <a:r>
              <a:rPr lang="cs-CZ" sz="1800" dirty="0" err="1" smtClean="0"/>
              <a:t>periféria</a:t>
            </a:r>
            <a:r>
              <a:rPr lang="cs-CZ" sz="1800" dirty="0" smtClean="0"/>
              <a:t> </a:t>
            </a:r>
            <a:r>
              <a:rPr lang="cs-CZ" sz="1800" dirty="0"/>
              <a:t>v </a:t>
            </a:r>
            <a:r>
              <a:rPr lang="cs-CZ" sz="1800" dirty="0" smtClean="0"/>
              <a:t>čase; </a:t>
            </a:r>
            <a:r>
              <a:rPr lang="cs-CZ" sz="1800" dirty="0" err="1" smtClean="0"/>
              <a:t>štyri</a:t>
            </a:r>
            <a:r>
              <a:rPr lang="cs-CZ" sz="1800" dirty="0" smtClean="0"/>
              <a:t> možné vývojové typy</a:t>
            </a:r>
          </a:p>
          <a:p>
            <a:pPr marL="228600" lvl="1"/>
            <a:r>
              <a:rPr lang="cs-CZ" sz="1800" dirty="0"/>
              <a:t>Müller a </a:t>
            </a:r>
            <a:r>
              <a:rPr lang="cs-CZ" sz="1800" dirty="0" smtClean="0"/>
              <a:t>Musil (2008): 17 </a:t>
            </a:r>
            <a:r>
              <a:rPr lang="cs-CZ" sz="1800" dirty="0" err="1" smtClean="0"/>
              <a:t>indikátorov</a:t>
            </a:r>
            <a:r>
              <a:rPr lang="cs-CZ" sz="1800" dirty="0" smtClean="0"/>
              <a:t>, </a:t>
            </a:r>
            <a:r>
              <a:rPr lang="cs-CZ" sz="1800" dirty="0" err="1" smtClean="0"/>
              <a:t>identifikácia</a:t>
            </a:r>
            <a:r>
              <a:rPr lang="cs-CZ" sz="1800" dirty="0" smtClean="0"/>
              <a:t> </a:t>
            </a:r>
            <a:r>
              <a:rPr lang="cs-CZ" sz="1800" dirty="0" err="1" smtClean="0"/>
              <a:t>vnútorných</a:t>
            </a:r>
            <a:r>
              <a:rPr lang="cs-CZ" sz="1800" dirty="0" smtClean="0"/>
              <a:t> </a:t>
            </a:r>
          </a:p>
          <a:p>
            <a:pPr marL="0" lvl="1" indent="0">
              <a:buNone/>
            </a:pPr>
            <a:r>
              <a:rPr lang="cs-CZ" sz="1800" dirty="0"/>
              <a:t>p</a:t>
            </a:r>
            <a:r>
              <a:rPr lang="cs-CZ" sz="1800" dirty="0" smtClean="0"/>
              <a:t>eriférií </a:t>
            </a:r>
            <a:endParaRPr lang="cs-CZ" sz="1800" dirty="0"/>
          </a:p>
        </p:txBody>
      </p:sp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343809" y="375883"/>
            <a:ext cx="10515600" cy="1325563"/>
          </a:xfrm>
        </p:spPr>
        <p:txBody>
          <a:bodyPr/>
          <a:lstStyle/>
          <a:p>
            <a:r>
              <a:rPr lang="cs-CZ" dirty="0"/>
              <a:t>Geografický </a:t>
            </a:r>
            <a:r>
              <a:rPr lang="cs-CZ" dirty="0" err="1"/>
              <a:t>výskum</a:t>
            </a:r>
            <a:r>
              <a:rPr lang="cs-CZ" dirty="0"/>
              <a:t> </a:t>
            </a:r>
            <a:r>
              <a:rPr lang="cs-CZ" dirty="0" err="1"/>
              <a:t>periférnosti</a:t>
            </a:r>
            <a:r>
              <a:rPr lang="cs-CZ" dirty="0"/>
              <a:t> v ČR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49" y="3706035"/>
            <a:ext cx="3267075" cy="278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6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1343809" y="2161017"/>
            <a:ext cx="10515600" cy="4351338"/>
          </a:xfrm>
        </p:spPr>
        <p:txBody>
          <a:bodyPr/>
          <a:lstStyle/>
          <a:p>
            <a:r>
              <a:rPr lang="sk-SK" dirty="0" smtClean="0"/>
              <a:t>Vplyv regionálnej politiky EU</a:t>
            </a:r>
          </a:p>
          <a:p>
            <a:r>
              <a:rPr lang="sk-SK" dirty="0" smtClean="0"/>
              <a:t>Kategórie regiónov podľa výšky HDP/</a:t>
            </a:r>
            <a:r>
              <a:rPr lang="sk-SK" dirty="0" err="1" smtClean="0"/>
              <a:t>ob</a:t>
            </a:r>
            <a:r>
              <a:rPr lang="sk-SK" dirty="0" smtClean="0"/>
              <a:t>. </a:t>
            </a:r>
            <a:r>
              <a:rPr lang="sk-SK" dirty="0"/>
              <a:t>v</a:t>
            </a:r>
            <a:r>
              <a:rPr lang="sk-SK" dirty="0" smtClean="0"/>
              <a:t>zhľadom k HDP/ </a:t>
            </a:r>
            <a:r>
              <a:rPr lang="sk-SK" dirty="0" err="1" smtClean="0"/>
              <a:t>ob</a:t>
            </a:r>
            <a:r>
              <a:rPr lang="sk-SK" dirty="0" smtClean="0"/>
              <a:t>. celej EU</a:t>
            </a:r>
          </a:p>
          <a:p>
            <a:pPr lvl="1"/>
            <a:r>
              <a:rPr lang="sk-SK" dirty="0" smtClean="0"/>
              <a:t>Miera spolufinancovania projektov</a:t>
            </a:r>
          </a:p>
          <a:p>
            <a:pPr marL="228600" lvl="1"/>
            <a:r>
              <a:rPr lang="sk-SK" sz="1800" dirty="0" smtClean="0"/>
              <a:t>Vplyv národnej politiky regionálneho rozvoja:  Vymedzenie </a:t>
            </a:r>
            <a:r>
              <a:rPr lang="sk-SK" sz="1800" dirty="0"/>
              <a:t>typových regiónov v ČR s koncentrovanou podporou (finančnou/infraštruktúrnou, PZI,...)</a:t>
            </a:r>
          </a:p>
          <a:p>
            <a:pPr lvl="2"/>
            <a:r>
              <a:rPr lang="sk-SK" dirty="0" smtClean="0"/>
              <a:t>Hospodársky a sociálne ohrozené územia</a:t>
            </a:r>
          </a:p>
          <a:p>
            <a:pPr lvl="2"/>
            <a:r>
              <a:rPr lang="sk-SK" dirty="0" smtClean="0"/>
              <a:t>Štrukturálne postihnuté regióny</a:t>
            </a:r>
          </a:p>
          <a:p>
            <a:pPr marL="228600" lvl="1"/>
            <a:r>
              <a:rPr lang="sk-SK" sz="1800" dirty="0"/>
              <a:t>Aktivizácia vnútorného </a:t>
            </a:r>
            <a:r>
              <a:rPr lang="sk-SK" sz="1800" dirty="0" smtClean="0"/>
              <a:t>potenciálu</a:t>
            </a:r>
          </a:p>
          <a:p>
            <a:pPr marL="457200" lvl="2"/>
            <a:r>
              <a:rPr lang="sk-SK" sz="1800" u="sng" dirty="0" smtClean="0"/>
              <a:t>Príklady,  kedy sa periférna oblasť vyvíja pozitívnym smerom napriek odľahlosti od jadrového územia?</a:t>
            </a:r>
            <a:endParaRPr lang="sk-SK" sz="1800" u="sng" dirty="0"/>
          </a:p>
          <a:p>
            <a:r>
              <a:rPr lang="sk-SK" dirty="0" smtClean="0"/>
              <a:t>Kampaň </a:t>
            </a:r>
            <a:r>
              <a:rPr lang="sk-SK" dirty="0"/>
              <a:t>:) (</a:t>
            </a:r>
            <a:r>
              <a:rPr lang="sk-SK" dirty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www.starostove-nezavisli.cz/regiony/plzensky-kraj/kvalita-zivota-i-v-perifernich-plzenskeho-kraje</a:t>
            </a:r>
            <a:r>
              <a:rPr lang="sk-SK" dirty="0" smtClean="0"/>
              <a:t>)</a:t>
            </a:r>
          </a:p>
          <a:p>
            <a:endParaRPr lang="sk-SK" dirty="0"/>
          </a:p>
        </p:txBody>
      </p:sp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343809" y="375883"/>
            <a:ext cx="10515600" cy="1325563"/>
          </a:xfrm>
        </p:spPr>
        <p:txBody>
          <a:bodyPr/>
          <a:lstStyle/>
          <a:p>
            <a:r>
              <a:rPr lang="cs-CZ" dirty="0" smtClean="0"/>
              <a:t>UPLATNENIE </a:t>
            </a:r>
            <a:r>
              <a:rPr lang="cs-CZ" dirty="0" err="1" smtClean="0"/>
              <a:t>periférnych</a:t>
            </a:r>
            <a:r>
              <a:rPr lang="cs-CZ" dirty="0" smtClean="0"/>
              <a:t> </a:t>
            </a:r>
            <a:r>
              <a:rPr lang="cs-CZ" dirty="0" err="1" smtClean="0"/>
              <a:t>regiónov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113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8928" y="1808163"/>
            <a:ext cx="6183793" cy="4351337"/>
          </a:xfrm>
          <a:prstGeom prst="rect">
            <a:avLst/>
          </a:prstGeom>
        </p:spPr>
      </p:pic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343809" y="375883"/>
            <a:ext cx="10515600" cy="1325563"/>
          </a:xfrm>
        </p:spPr>
        <p:txBody>
          <a:bodyPr/>
          <a:lstStyle/>
          <a:p>
            <a:r>
              <a:rPr lang="cs-CZ" dirty="0" err="1" smtClean="0"/>
              <a:t>StrATÉGIA</a:t>
            </a:r>
            <a:r>
              <a:rPr lang="cs-CZ" dirty="0" smtClean="0"/>
              <a:t> REGIONÁLNEHO ROZVOJA 2021+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34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.1.2618"/>
  <p:tag name="SLIDO_PRESENTATION_ID" val="00000000-0000-0000-0000-000000000000"/>
  <p:tag name="SLIDO_EVENT_UUID" val="23d59164-73c8-4969-b7fb-429c8c78045f"/>
  <p:tag name="SLIDO_EVENT_SECTION_UUID" val="bd9a1cb5-4c3c-457c-bc50-edeb2bd0b3d3"/>
</p:tagLst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1392</TotalTime>
  <Words>531</Words>
  <Application>Microsoft Office PowerPoint</Application>
  <PresentationFormat>Širokoúhlá obrazovka</PresentationFormat>
  <Paragraphs>51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Gill Sans MT</vt:lpstr>
      <vt:lpstr>Wingdings</vt:lpstr>
      <vt:lpstr>Parcel</vt:lpstr>
      <vt:lpstr>Periférne regióny</vt:lpstr>
      <vt:lpstr>čO si predstavíte pod pojmom periférny región?</vt:lpstr>
      <vt:lpstr>čO je periférny región?</vt:lpstr>
      <vt:lpstr>Prezentace aplikace PowerPoint</vt:lpstr>
      <vt:lpstr>Vývoj priestorovej polarizácie v ČR</vt:lpstr>
      <vt:lpstr>Geografický výskum periférnosti v ČR</vt:lpstr>
      <vt:lpstr>Geografický výskum periférnosti v ČR</vt:lpstr>
      <vt:lpstr>UPLATNENIE periférnych regiónov?</vt:lpstr>
      <vt:lpstr>StrATÉGIA REGIONÁLNEHO ROZVOJA 2021+</vt:lpstr>
      <vt:lpstr>SEMESTRÁLNA PRÁCA </vt:lpstr>
      <vt:lpstr>ZADANIE CVIČENIA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Geografická analýza</dc:title>
  <dc:creator>Admin</dc:creator>
  <cp:lastModifiedBy>kduratna</cp:lastModifiedBy>
  <cp:revision>66</cp:revision>
  <dcterms:created xsi:type="dcterms:W3CDTF">2019-03-10T19:18:25Z</dcterms:created>
  <dcterms:modified xsi:type="dcterms:W3CDTF">2022-04-11T20:53:21Z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1.1.1.2618</vt:lpwstr>
  </property>
</Properties>
</file>