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  <p:sldMasterId id="2147483701" r:id="rId3"/>
  </p:sldMasterIdLst>
  <p:notesMasterIdLst>
    <p:notesMasterId r:id="rId7"/>
  </p:notesMasterIdLst>
  <p:handoutMasterIdLst>
    <p:handoutMasterId r:id="rId8"/>
  </p:handoutMasterIdLst>
  <p:sldIdLst>
    <p:sldId id="256" r:id="rId4"/>
    <p:sldId id="262" r:id="rId5"/>
    <p:sldId id="272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/>
  </p:normalViewPr>
  <p:slideViewPr>
    <p:cSldViewPr>
      <p:cViewPr varScale="1">
        <p:scale>
          <a:sx n="88" d="100"/>
          <a:sy n="88" d="100"/>
        </p:scale>
        <p:origin x="466" y="6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4530"/>
            <a:ext cx="9141619" cy="2387600"/>
          </a:xfrm>
        </p:spPr>
        <p:txBody>
          <a:bodyPr anchor="b">
            <a:normAutofit/>
          </a:bodyPr>
          <a:lstStyle>
            <a:lvl1pPr algn="ctr">
              <a:defRPr sz="599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>
            <a:normAutofit/>
          </a:bodyPr>
          <a:lstStyle>
            <a:lvl1pPr marL="0" indent="0" algn="ctr"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 algn="ctr">
              <a:buNone/>
              <a:defRPr sz="27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2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181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0362"/>
            <a:ext cx="262821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0363"/>
            <a:ext cx="7732286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91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599784" y="2386744"/>
            <a:ext cx="898925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799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4492" y="4352544"/>
            <a:ext cx="6799841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899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087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599784" y="2386744"/>
            <a:ext cx="898925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799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4492" y="4352465"/>
            <a:ext cx="6799841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56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500" y="2638044"/>
            <a:ext cx="4270659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6665" y="2638044"/>
            <a:ext cx="4269135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3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024" y="2313434"/>
            <a:ext cx="426913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899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024" y="3143250"/>
            <a:ext cx="4269136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6666" y="3143250"/>
            <a:ext cx="425237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6665" y="2313434"/>
            <a:ext cx="426913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899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16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378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041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441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462" y="2243829"/>
            <a:ext cx="4485488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99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4326" y="804672"/>
            <a:ext cx="4814586" cy="5248656"/>
          </a:xfrm>
        </p:spPr>
        <p:txBody>
          <a:bodyPr>
            <a:normAutofit/>
          </a:bodyPr>
          <a:lstStyle>
            <a:lvl1pPr>
              <a:defRPr sz="1899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277" y="3549918"/>
            <a:ext cx="3793772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463" y="6236208"/>
            <a:ext cx="5123462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17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5447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441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313" y="2243828"/>
            <a:ext cx="4493827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199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4412" y="0"/>
            <a:ext cx="6100508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199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277" y="3549919"/>
            <a:ext cx="3793772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463" y="6236208"/>
            <a:ext cx="5123462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040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949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0858" y="937260"/>
            <a:ext cx="1298270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0555" y="937260"/>
            <a:ext cx="6196875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830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12423"/>
            <a:ext cx="10512862" cy="2851208"/>
          </a:xfrm>
        </p:spPr>
        <p:txBody>
          <a:bodyPr anchor="b">
            <a:normAutofit/>
          </a:bodyPr>
          <a:lstStyle>
            <a:lvl1pPr>
              <a:defRPr sz="5998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52634"/>
            <a:ext cx="10512862" cy="1500187"/>
          </a:xfrm>
        </p:spPr>
        <p:txBody>
          <a:bodyPr anchor="t">
            <a:normAutofit/>
          </a:bodyPr>
          <a:lstStyle>
            <a:lvl1pPr marL="0" indent="0"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77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907" y="1828801"/>
            <a:ext cx="5180251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8801"/>
            <a:ext cx="5180251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05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7" y="1681851"/>
            <a:ext cx="5154857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4907" y="2507551"/>
            <a:ext cx="5154857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851"/>
            <a:ext cx="5180252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7551"/>
            <a:ext cx="5180252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7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4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34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1"/>
            <a:ext cx="3930896" cy="1600197"/>
          </a:xfrm>
        </p:spPr>
        <p:txBody>
          <a:bodyPr anchor="b">
            <a:normAutofit/>
          </a:bodyPr>
          <a:lstStyle>
            <a:lvl1pPr>
              <a:defRPr sz="3199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399"/>
            <a:ext cx="3930896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30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0"/>
            <a:ext cx="3930896" cy="1600200"/>
          </a:xfrm>
        </p:spPr>
        <p:txBody>
          <a:bodyPr anchor="b">
            <a:normAutofit/>
          </a:bodyPr>
          <a:lstStyle>
            <a:lvl1pPr>
              <a:defRPr sz="3199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400"/>
            <a:ext cx="3930896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03.05.2022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30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907" y="365760"/>
            <a:ext cx="10512862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7" y="1828801"/>
            <a:ext cx="10512862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5283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5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Wingdings 2" pitchFamily="18" charset="2"/>
        <a:buChar char="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Wingdings 2" pitchFamily="18" charset="2"/>
        <a:buChar char="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Wingdings 2" pitchFamily="18" charset="2"/>
        <a:buChar char="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Wingdings 2" pitchFamily="18" charset="2"/>
        <a:buChar char="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0555" y="964692"/>
            <a:ext cx="772771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0555" y="2638045"/>
            <a:ext cx="772771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19392" y="6238816"/>
            <a:ext cx="2753029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03.05.2022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9784" y="6236208"/>
            <a:ext cx="58996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6120" y="6217920"/>
            <a:ext cx="365665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45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126" rtl="0" eaLnBrk="1" latinLnBrk="0" hangingPunct="1">
        <a:lnSpc>
          <a:spcPct val="90000"/>
        </a:lnSpc>
        <a:spcBef>
          <a:spcPct val="0"/>
        </a:spcBef>
        <a:buNone/>
        <a:defRPr sz="2799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79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063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594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126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2657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469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3868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6853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210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zcjS1aDojA&amp;ab_channel=StanfordHistoryEducationGrou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4630" y="2492896"/>
            <a:ext cx="8359052" cy="2098226"/>
          </a:xfrm>
        </p:spPr>
        <p:txBody>
          <a:bodyPr/>
          <a:lstStyle/>
          <a:p>
            <a:r>
              <a:rPr lang="cs-CZ" dirty="0"/>
              <a:t>Základy regionální geografie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79209" y="4781163"/>
            <a:ext cx="6829894" cy="1086237"/>
          </a:xfrm>
        </p:spPr>
        <p:txBody>
          <a:bodyPr/>
          <a:lstStyle/>
          <a:p>
            <a:r>
              <a:rPr lang="cs-CZ" dirty="0" err="1" smtClean="0"/>
              <a:t>Kristína</a:t>
            </a:r>
            <a:r>
              <a:rPr lang="cs-CZ" dirty="0" smtClean="0"/>
              <a:t> </a:t>
            </a:r>
            <a:r>
              <a:rPr lang="cs-CZ" dirty="0" err="1" smtClean="0"/>
              <a:t>Ďuratná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86748" y="548680"/>
            <a:ext cx="9753600" cy="105152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NAJčASTEJŠIE</a:t>
            </a:r>
            <a:r>
              <a:rPr lang="cs-CZ" dirty="0" smtClean="0"/>
              <a:t> CHYBY v I. časti </a:t>
            </a:r>
            <a:r>
              <a:rPr lang="cs-CZ" dirty="0" err="1" smtClean="0"/>
              <a:t>semestrálnej</a:t>
            </a:r>
            <a:r>
              <a:rPr lang="cs-CZ" dirty="0" smtClean="0"/>
              <a:t>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160" y="1700808"/>
            <a:ext cx="9753600" cy="4343400"/>
          </a:xfrm>
        </p:spPr>
        <p:txBody>
          <a:bodyPr>
            <a:normAutofit/>
          </a:bodyPr>
          <a:lstStyle/>
          <a:p>
            <a:r>
              <a:rPr lang="sk-SK" dirty="0" err="1" smtClean="0"/>
              <a:t>Wikipedia</a:t>
            </a:r>
            <a:r>
              <a:rPr lang="sk-SK" dirty="0" smtClean="0"/>
              <a:t> – neuvádzať v zdrojoch!    </a:t>
            </a:r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www.youtube.com/watch?v=ZzcjS1aDojA&amp;ab_channel=StanfordHistoryEducationGroup</a:t>
            </a:r>
            <a:endParaRPr lang="sk-SK" dirty="0" smtClean="0"/>
          </a:p>
          <a:p>
            <a:r>
              <a:rPr lang="sk-SK" dirty="0" smtClean="0"/>
              <a:t>Mapové výstupy – ohraničiť zobrazovanú oblasť územím okresu</a:t>
            </a:r>
          </a:p>
          <a:p>
            <a:pPr marL="1083938" lvl="5" indent="0">
              <a:buNone/>
              <a:tabLst>
                <a:tab pos="1704975" algn="l"/>
              </a:tabLst>
            </a:pPr>
            <a:r>
              <a:rPr lang="sk-SK" dirty="0" smtClean="0"/>
              <a:t>	</a:t>
            </a:r>
            <a:r>
              <a:rPr lang="sk-SK" sz="1799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farby (napr. pri zobrazovaní výškopisu)</a:t>
            </a:r>
          </a:p>
          <a:p>
            <a:r>
              <a:rPr lang="sk-SK" b="1" dirty="0" smtClean="0"/>
              <a:t>Interpretácia </a:t>
            </a:r>
            <a:r>
              <a:rPr lang="sk-SK" dirty="0" smtClean="0"/>
              <a:t>– využiť previazanosť tém, zamýšľať sa nad súvislosťami</a:t>
            </a:r>
          </a:p>
          <a:p>
            <a:pPr lvl="2"/>
            <a:r>
              <a:rPr lang="sk-SK" dirty="0" smtClean="0"/>
              <a:t>Kvalitná práca nie je </a:t>
            </a:r>
            <a:r>
              <a:rPr lang="sk-SK" dirty="0" err="1" smtClean="0"/>
              <a:t>nabušená</a:t>
            </a:r>
            <a:r>
              <a:rPr lang="sk-SK" dirty="0" smtClean="0"/>
              <a:t> tabuľkami ale pridanou hodnotou je práve schopnosť autora výstupy vhodne interpretovať</a:t>
            </a:r>
          </a:p>
          <a:p>
            <a:pPr lvl="2"/>
            <a:r>
              <a:rPr lang="sk-SK" dirty="0" smtClean="0"/>
              <a:t>Časové rady – nepopisovať len v ktorých časových úsekoch narástla/klesla hodnota daného ukazovateľa -&gt; </a:t>
            </a:r>
            <a:r>
              <a:rPr lang="sk-SK" b="1" dirty="0" smtClean="0"/>
              <a:t>pátrať po príčinách</a:t>
            </a:r>
            <a:endParaRPr lang="sk-SK" dirty="0" smtClean="0"/>
          </a:p>
          <a:p>
            <a:pPr marL="228531" lvl="2"/>
            <a:r>
              <a:rPr lang="sk-SK" sz="1799" dirty="0"/>
              <a:t>Použitie aktuálnych </a:t>
            </a:r>
            <a:r>
              <a:rPr lang="sk-SK" sz="1799" dirty="0" smtClean="0"/>
              <a:t>dátových </a:t>
            </a:r>
            <a:r>
              <a:rPr lang="sk-SK" sz="1799" dirty="0"/>
              <a:t>zdrojov u charakteristík, ktoré sa rýchlo menia v čase (</a:t>
            </a:r>
            <a:r>
              <a:rPr lang="sk-SK" sz="1799" dirty="0" smtClean="0"/>
              <a:t>Klíma)</a:t>
            </a:r>
            <a:endParaRPr lang="sk-SK" sz="1799" dirty="0"/>
          </a:p>
          <a:p>
            <a:pPr marL="228531" lvl="2"/>
            <a:r>
              <a:rPr lang="sk-SK" sz="1799" dirty="0"/>
              <a:t>Formálne náležitosti – tabuľky – zdroj uvádzame až pod ňu, citácie v texte: (</a:t>
            </a:r>
            <a:r>
              <a:rPr lang="sk-SK" sz="1799" dirty="0" err="1"/>
              <a:t>Herber</a:t>
            </a:r>
            <a:r>
              <a:rPr lang="sk-SK" sz="1799" dirty="0"/>
              <a:t>, 2021).   </a:t>
            </a:r>
            <a:r>
              <a:rPr lang="sk-SK" sz="1799" dirty="0" smtClean="0"/>
              <a:t>Bodka </a:t>
            </a:r>
            <a:r>
              <a:rPr lang="sk-SK" sz="1799" dirty="0"/>
              <a:t>až za uvedením zdroja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9838828" y="5085184"/>
            <a:ext cx="216024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620688"/>
            <a:ext cx="9753600" cy="979512"/>
          </a:xfrm>
        </p:spPr>
        <p:txBody>
          <a:bodyPr/>
          <a:lstStyle/>
          <a:p>
            <a:r>
              <a:rPr lang="cs-CZ" dirty="0" smtClean="0"/>
              <a:t>OPRAVY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972" y="2276872"/>
            <a:ext cx="7727715" cy="3456384"/>
          </a:xfrm>
        </p:spPr>
        <p:txBody>
          <a:bodyPr>
            <a:normAutofit/>
          </a:bodyPr>
          <a:lstStyle/>
          <a:p>
            <a:r>
              <a:rPr lang="sk-SK" dirty="0" smtClean="0"/>
              <a:t>Hodnotenie budete mať i v pozn. bloku</a:t>
            </a:r>
          </a:p>
          <a:p>
            <a:r>
              <a:rPr lang="sk-SK" b="1" dirty="0" smtClean="0"/>
              <a:t>Termín</a:t>
            </a:r>
            <a:r>
              <a:rPr lang="sk-SK" b="1" smtClean="0"/>
              <a:t>: </a:t>
            </a:r>
            <a:r>
              <a:rPr lang="sk-SK" b="1" smtClean="0"/>
              <a:t>30.5. </a:t>
            </a:r>
            <a:endParaRPr lang="sk-SK" dirty="0" smtClean="0"/>
          </a:p>
          <a:p>
            <a:r>
              <a:rPr lang="sk-SK" dirty="0" smtClean="0"/>
              <a:t>Terénne cvičenia – čo, kedy kde:</a:t>
            </a:r>
          </a:p>
          <a:p>
            <a:r>
              <a:rPr lang="sk-SK" dirty="0" smtClean="0"/>
              <a:t>9. – 27.5. </a:t>
            </a:r>
          </a:p>
          <a:p>
            <a:r>
              <a:rPr lang="sk-SK" dirty="0" smtClean="0"/>
              <a:t>FG: </a:t>
            </a:r>
            <a:r>
              <a:rPr lang="sk-SK" dirty="0" err="1" smtClean="0"/>
              <a:t>Hrbáček</a:t>
            </a:r>
            <a:r>
              <a:rPr lang="sk-SK" dirty="0" smtClean="0"/>
              <a:t>, </a:t>
            </a:r>
            <a:r>
              <a:rPr lang="sk-SK" dirty="0" err="1" smtClean="0"/>
              <a:t>Divíšek</a:t>
            </a:r>
            <a:r>
              <a:rPr lang="sk-SK" dirty="0" smtClean="0"/>
              <a:t> (1. </a:t>
            </a:r>
            <a:r>
              <a:rPr lang="sk-SK" dirty="0" err="1" smtClean="0"/>
              <a:t>td</a:t>
            </a:r>
            <a:r>
              <a:rPr lang="sk-SK" dirty="0" smtClean="0"/>
              <a:t>.), </a:t>
            </a:r>
            <a:r>
              <a:rPr lang="sk-SK" dirty="0" err="1" smtClean="0"/>
              <a:t>Kart</a:t>
            </a:r>
            <a:r>
              <a:rPr lang="sk-SK" dirty="0" smtClean="0"/>
              <a:t>: </a:t>
            </a:r>
            <a:r>
              <a:rPr lang="sk-SK" dirty="0" err="1" smtClean="0"/>
              <a:t>Řezník,Herman</a:t>
            </a:r>
            <a:r>
              <a:rPr lang="sk-SK" dirty="0" smtClean="0"/>
              <a:t>, U: </a:t>
            </a:r>
            <a:r>
              <a:rPr lang="sk-SK" dirty="0" err="1" smtClean="0"/>
              <a:t>Mulíček</a:t>
            </a:r>
            <a:r>
              <a:rPr lang="sk-SK" dirty="0" smtClean="0"/>
              <a:t>, Malý</a:t>
            </a:r>
          </a:p>
          <a:p>
            <a:r>
              <a:rPr lang="sk-SK" dirty="0" err="1" smtClean="0"/>
              <a:t>Sg</a:t>
            </a:r>
            <a:r>
              <a:rPr lang="sk-SK" dirty="0" smtClean="0"/>
              <a:t>- FG (2td.) </a:t>
            </a:r>
            <a:r>
              <a:rPr lang="sk-SK" dirty="0" err="1" smtClean="0"/>
              <a:t>Herber</a:t>
            </a:r>
            <a:r>
              <a:rPr lang="sk-SK" dirty="0" smtClean="0"/>
              <a:t>, Tajovská, </a:t>
            </a:r>
            <a:r>
              <a:rPr lang="sk-SK" dirty="0" err="1" smtClean="0"/>
              <a:t>Stachoň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Šulc</a:t>
            </a:r>
            <a:r>
              <a:rPr lang="sk-SK" dirty="0" smtClean="0"/>
              <a:t>, Láska (3td)</a:t>
            </a:r>
          </a:p>
          <a:p>
            <a:r>
              <a:rPr lang="sk-SK" dirty="0" smtClean="0"/>
              <a:t>28.5. – 1.6. </a:t>
            </a:r>
            <a:r>
              <a:rPr lang="sk-SK" dirty="0" err="1" smtClean="0"/>
              <a:t>Biologie</a:t>
            </a:r>
            <a:r>
              <a:rPr lang="sk-SK" dirty="0" smtClean="0"/>
              <a:t> 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64123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0</TotalTime>
  <Words>99</Words>
  <Application>Microsoft Office PowerPoint</Application>
  <PresentationFormat>Vlastní</PresentationFormat>
  <Paragraphs>21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Gill Sans MT</vt:lpstr>
      <vt:lpstr>Wingdings 2</vt:lpstr>
      <vt:lpstr>HDOfficeLightV0</vt:lpstr>
      <vt:lpstr>Parcel</vt:lpstr>
      <vt:lpstr>Základy regionální geografie</vt:lpstr>
      <vt:lpstr>NAJčASTEJŠIE CHYBY v I. časti semestrálnej práce</vt:lpstr>
      <vt:lpstr>OPRAVY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2017-02-18T16:34:29Z</dcterms:created>
  <dcterms:modified xsi:type="dcterms:W3CDTF">2022-05-03T13:16:42Z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