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notesSlides/notesSlide2.xml" ContentType="application/vnd.openxmlformats-officedocument.presentationml.notesSlide+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61" r:id="rId6"/>
    <p:sldId id="263" r:id="rId7"/>
    <p:sldId id="266" r:id="rId8"/>
    <p:sldId id="267" r:id="rId9"/>
    <p:sldId id="270" r:id="rId10"/>
    <p:sldId id="271" r:id="rId11"/>
    <p:sldId id="268" r:id="rId12"/>
    <p:sldId id="275" r:id="rId13"/>
    <p:sldId id="272" r:id="rId14"/>
    <p:sldId id="273" r:id="rId15"/>
    <p:sldId id="262" r:id="rId16"/>
    <p:sldId id="265" r:id="rId17"/>
    <p:sldId id="276" r:id="rId18"/>
    <p:sldId id="283" r:id="rId19"/>
    <p:sldId id="277" r:id="rId20"/>
    <p:sldId id="282" r:id="rId21"/>
    <p:sldId id="278" r:id="rId22"/>
    <p:sldId id="284" r:id="rId23"/>
    <p:sldId id="281" r:id="rId24"/>
    <p:sldId id="280" r:id="rId25"/>
    <p:sldId id="285" r:id="rId26"/>
    <p:sldId id="286" r:id="rId27"/>
    <p:sldId id="287" r:id="rId28"/>
    <p:sldId id="258" r:id="rId29"/>
    <p:sldId id="274"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35" initials="0" lastIdx="2" clrIdx="0"/>
  <p:cmAuthor id="2" name="Martin" initials="0" lastIdx="43" clrIdx="1">
    <p:extLst>
      <p:ext uri="{19B8F6BF-5375-455C-9EA6-DF929625EA0E}">
        <p15:presenceInfo xmlns:p15="http://schemas.microsoft.com/office/powerpoint/2012/main" userId="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2" d="100"/>
          <a:sy n="122" d="100"/>
        </p:scale>
        <p:origin x="9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20T12:01:43.470" idx="1">
    <p:pos x="337" y="423"/>
    <p:text>Tohle je nejdůležitější dokument k dané tematice. Zde si prosím zapamatujte nejen jeho název, ale rovněž číslo tohoto zákona. (tj. 114/1992). Podstatná část této prezentace vychází právě z tohoto zákona.
Níže uvedené zákony jsou výběrem dalších zákonů, ve kterých se ochrana ŽP řeší. Není nutné si je pamatovat všechny, ale je dobré mít představu, že existují a že se této problematiky také dotýkají.</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3-20T13:13:32.425" idx="19">
    <p:pos x="1532" y="156"/>
    <p:text>Územní plán obce, který ukazuje rozvněž plán ÚSES. 
LBK = lokální biokoridor
LBC = lokální biocentrum</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3-20T13:15:09.890" idx="20">
    <p:pos x="234" y="168"/>
    <p:text>Ukázky, jak to vypadá v reálu. V tomto případě jde o vysazení nového biokoridu na původně orné půdě.</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3-20T13:16:10.946" idx="21">
    <p:pos x="246" y="416"/>
    <p:text>Jiný příklad. ÚSES má obecně mnoho pozitivních funkcí v krajině. A to nejen z pohledu migrace a existence organismů. ale také například z pohledu bránění erozi půdy, udržování vody, či působení jako větrolam.</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0-03-20T13:18:06.648" idx="22">
    <p:pos x="289" y="489"/>
    <p:text>Dalčí část zákona 114/1992 Sb.
Relativně krátká, avšak velmi důležitá část hovoří o ochraně krajinného rázu. Krajiný ráz si zjednodušeně můžeme představit jako "jak krajina vypadá".</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3-20T13:21:05.940" idx="23">
    <p:pos x="422" y="374"/>
    <p:text>Specifickou ochranu krajinného rázu jsou přírodní parky.
Často jsou vyhlašovány účelově - tak aby zabránili šíření souvislé zástavby.</p:text>
    <p:extLst>
      <p:ext uri="{C676402C-5697-4E1C-873F-D02D1690AC5C}">
        <p15:threadingInfo xmlns:p15="http://schemas.microsoft.com/office/powerpoint/2012/main" timeZoneBias="-60"/>
      </p:ext>
    </p:extLst>
  </p:cm>
  <p:cm authorId="2" dt="2020-03-20T13:30:08.999" idx="24">
    <p:pos x="89" y="1040"/>
    <p:text>Najděte si alespoň 3 přírodní parky, které budeme umět uvést jako příklady tohoto typu ochrany.  Například v okolí svého bydliště.</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0-03-20T13:32:26.541" idx="25">
    <p:pos x="259" y="374"/>
    <p:text>Znát všechny NP (včetně lokalizace) a alespoň většinu CHKO.</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20-03-25T15:07:46.146" idx="43">
    <p:pos x="4230" y="1892"/>
    <p:text>Pravidla aktualizována v roce 2017. Změnilo se například zónování národních parků.</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2" dt="2020-03-20T13:34:01.001" idx="26">
    <p:pos x="659" y="2447"/>
    <p:text>Rovněž mít představu kdy došlo k vyhlášení první CHKO a které to bylo.</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20-03-20T13:35:37.595" idx="28">
    <p:pos x="416" y="2526"/>
    <p:text>Rozhodně není nutné znát přesné počty. Spíš mít orientační představu.
+ vědět, že národní = vyšší forma ochrany + kdo to vyhlašuje.</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0-03-20T13:37:35.892" idx="29">
    <p:pos x="2381" y="2605"/>
    <p:text>Hranice těchto chráněných území jsou značené "dvěmi vodorovnými čarami" na stromech, sloupech atd.
Horní pruch je podél celého objektu, zatímco dolní jen na půlce. Pokud jdu proti stromu a vidím dva pruhy, znamená to, že do chráneného území vstupuji. Pokud vidím jen jeden pruh, znamená to, že z něho odcházím.
Viz obrázek na: https://www.kct-tabor.cz/gymta/ChranenaUzemiCR/ChranenaUzemi.htm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3-20T12:05:48.830" idx="2">
    <p:pos x="398" y="429"/>
    <p:text>Definice ochrany přírody a krajiny. Není nutné umět z paměti, avšak je vhodné umět tento pojem svými vlastními slovy definovat.</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2" dt="2020-03-25T15:02:04.141" idx="38">
    <p:pos x="59" y="405"/>
    <p:text>Jde o síť zvláště chráněných území, které mají chráni to, co je cené na úrovni Evropy. Cílem je zde chránit živočichy, rostliny, přírodní stanoviště...</p:text>
    <p:extLst>
      <p:ext uri="{C676402C-5697-4E1C-873F-D02D1690AC5C}">
        <p15:threadingInfo xmlns:p15="http://schemas.microsoft.com/office/powerpoint/2012/main" timeZoneBias="-60"/>
      </p:ext>
    </p:extLst>
  </p:cm>
  <p:cm authorId="2" dt="2020-03-25T15:04:19.166" idx="39">
    <p:pos x="323" y="2808"/>
    <p:text>! Do sítě NATURA 2000 spadají Evropsky významné lokality a Ptačí oblasti.</p:text>
    <p:extLst>
      <p:ext uri="{C676402C-5697-4E1C-873F-D02D1690AC5C}">
        <p15:threadingInfo xmlns:p15="http://schemas.microsoft.com/office/powerpoint/2012/main" timeZoneBias="-60"/>
      </p:ext>
    </p:extLst>
  </p:cm>
  <p:cm authorId="2" dt="2020-03-25T15:05:28.984" idx="41">
    <p:pos x="323" y="2944"/>
    <p:text>Tyto území se můžou překrývat se zvlaštně chráněnými oblasti ČR.</p:text>
    <p:extLst>
      <p:ext uri="{C676402C-5697-4E1C-873F-D02D1690AC5C}">
        <p15:threadingInfo xmlns:p15="http://schemas.microsoft.com/office/powerpoint/2012/main" timeZoneBias="-60">
          <p15:parentCm authorId="2" idx="39"/>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20-03-25T15:05:39.382" idx="42">
    <p:pos x="339" y="1755"/>
    <p:text>Opět jde pouze o příklady, reálně jich je mnohem více. Není nutné se učit druhy vyjmenovat nazpaměť - spíš pro představu.</p:text>
    <p:extLst>
      <p:ext uri="{C676402C-5697-4E1C-873F-D02D1690AC5C}">
        <p15:threadingInfo xmlns:p15="http://schemas.microsoft.com/office/powerpoint/2012/main" timeZoneBias="-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2" dt="2020-03-20T13:41:34.653" idx="30">
    <p:pos x="289" y="738"/>
    <p:text>Opět není nutné umět vyjmenovat vše jako seznam. Spíš mít hrubou představu, co všechno sem spadá.
Zákon 114/1992 určuje co dané orgány dělají.</p:text>
    <p:extLst>
      <p:ext uri="{C676402C-5697-4E1C-873F-D02D1690AC5C}">
        <p15:threadingInfo xmlns:p15="http://schemas.microsoft.com/office/powerpoint/2012/main" timeZoneBias="-60"/>
      </p:ext>
    </p:extLst>
  </p:cm>
  <p:cm authorId="2" dt="2020-03-25T14:28:07.733" idx="31">
    <p:pos x="252" y="1273"/>
    <p:text>Pro představu - co konkrétní úřady dělají? Jde pouze o příklady, je toho mnohem více...</p:text>
    <p:extLst>
      <p:ext uri="{C676402C-5697-4E1C-873F-D02D1690AC5C}">
        <p15:threadingInfo xmlns:p15="http://schemas.microsoft.com/office/powerpoint/2012/main" timeZoneBias="-60"/>
      </p:ext>
    </p:extLst>
  </p:cm>
  <p:cm authorId="2" dt="2020-03-25T14:38:14.172" idx="33">
    <p:pos x="252" y="1409"/>
    <p:text>Obecní úřad - povoluje kácení dřevin mimo zvláště chráněná území (ZVCH)
Pověřené obecní úřady - mimo ZVCH - smouvy o chráněných památných stromech; vydávají stanoviska k zásahům do krajinných prvků
Obecní úřad s rozšířenou působností - mimo ZVCH: stanoviska k odlesňování a zalesňování pozemků nad 0,5 ha</p:text>
    <p:extLst>
      <p:ext uri="{C676402C-5697-4E1C-873F-D02D1690AC5C}">
        <p15:threadingInfo xmlns:p15="http://schemas.microsoft.com/office/powerpoint/2012/main" timeZoneBias="-60">
          <p15:parentCm authorId="2" idx="31"/>
        </p15:threadingInfo>
      </p:ext>
    </p:extLst>
  </p:cm>
  <p:cm authorId="2" dt="2020-03-25T14:43:19.388" idx="34">
    <p:pos x="252" y="1545"/>
    <p:text>Kraj a krajský úřad - vydává strategie a koncepce ochrany přírody; vyhlašování a správa P. rezervací a P. památek</p:text>
    <p:extLst>
      <p:ext uri="{C676402C-5697-4E1C-873F-D02D1690AC5C}">
        <p15:threadingInfo xmlns:p15="http://schemas.microsoft.com/office/powerpoint/2012/main" timeZoneBias="-60">
          <p15:parentCm authorId="2" idx="31"/>
        </p15:threadingInfo>
      </p:ext>
    </p:extLst>
  </p:cm>
  <p:cm authorId="2" dt="2020-03-25T14:46:59.585" idx="35">
    <p:pos x="252" y="1681"/>
    <p:text>Agentura (AOPK ČR) - vykonává správu v ochraně přírody v CHKO
Správy NP - vykonává správu v ochraně přírody v CHKO</p:text>
    <p:extLst>
      <p:ext uri="{C676402C-5697-4E1C-873F-D02D1690AC5C}">
        <p15:threadingInfo xmlns:p15="http://schemas.microsoft.com/office/powerpoint/2012/main" timeZoneBias="-60">
          <p15:parentCm authorId="2" idx="31"/>
        </p15:threadingInfo>
      </p:ext>
    </p:extLst>
  </p:cm>
  <p:cm authorId="2" dt="2020-03-25T14:49:15.918" idx="36">
    <p:pos x="252" y="1817"/>
    <p:text>Ministerstvo životního prostředí - ústřední orgán ochrany přírody ČR - nejvíce pravomocí; např: vydávání strategie a koncepce na úrovni ČR, vyhlašuje a vymezuje NPR, NP; schvaluje zásady péče o NP ...</p:text>
    <p:extLst>
      <p:ext uri="{C676402C-5697-4E1C-873F-D02D1690AC5C}">
        <p15:threadingInfo xmlns:p15="http://schemas.microsoft.com/office/powerpoint/2012/main" timeZoneBias="-60">
          <p15:parentCm authorId="2" idx="31"/>
        </p15:threadingInfo>
      </p:ext>
    </p:extLst>
  </p:cm>
  <p:cm authorId="2" dt="2020-03-25T14:52:43.055" idx="37">
    <p:pos x="252" y="1953"/>
    <p:text>Ministerstvo obrany se stará o vojenské újezdy..</p:text>
    <p:extLst>
      <p:ext uri="{C676402C-5697-4E1C-873F-D02D1690AC5C}">
        <p15:threadingInfo xmlns:p15="http://schemas.microsoft.com/office/powerpoint/2012/main" timeZoneBias="-60">
          <p15:parentCm authorId="2" idx="3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3-20T12:07:36.880" idx="4">
    <p:pos x="313" y="404"/>
    <p:text>Tento slajd popisuje vybraná témata, kterými se zákon 114/1992 Sb. zabývá. Opět je vhodné umět aspoň některé z nich vyjmenovat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3-20T12:10:07.189" idx="5">
    <p:pos x="389" y="1613"/>
    <p:text>Zde je nutné chápat, jaký je rozdíl mezi obecnou a zvláštní ochranou. Obecná = celý stát.</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3-20T12:12:02.129" idx="6">
    <p:pos x="289" y="416"/>
    <p:text>Realizace ÚSES je součástí obecné ochrany přírody.</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3-20T12:43:05.040" idx="12">
    <p:pos x="222" y="1186"/>
    <p:text>ÚSES se skládá ze základních 3 částí. Biocentra - na nákresu jde o červené a modré plochy. Zkrátka jde o nějaké hlavní matice v krajině, kde organismy budou schopny dlouhodobě existovat.</p:text>
    <p:extLst>
      <p:ext uri="{C676402C-5697-4E1C-873F-D02D1690AC5C}">
        <p15:threadingInfo xmlns:p15="http://schemas.microsoft.com/office/powerpoint/2012/main" timeZoneBias="-60"/>
      </p:ext>
    </p:extLst>
  </p:cm>
  <p:cm authorId="2" dt="2020-03-20T12:46:10.327" idx="13">
    <p:pos x="192" y="2035"/>
    <p:text>Biokoridory slouží k migraci. Jde o relativně úzké plochy, které spojují biocentra. Například vedou vedou podél řek. Na plánku to jsou hnědé a modré linie.</p:text>
    <p:extLst>
      <p:ext uri="{C676402C-5697-4E1C-873F-D02D1690AC5C}">
        <p15:threadingInfo xmlns:p15="http://schemas.microsoft.com/office/powerpoint/2012/main" timeZoneBias="-60"/>
      </p:ext>
    </p:extLst>
  </p:cm>
  <p:cm authorId="2" dt="2020-03-20T12:48:02.952" idx="14">
    <p:pos x="216" y="2860"/>
    <p:text>V plánku označené zeleně. V krajině si je můžeme představit například jako samostatné drobné lesíky, stromořadí, zeleň podél komunikací, apod.</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3-20T12:51:39.499" idx="15">
    <p:pos x="307" y="422"/>
    <p:text>ÚSES je hierarchický, tedy má jednotlivé úrovně, od lokálního až po nadregionální. S vyšší úrovní se zpravidla zvyšují potřebné rozměry k jeho fungování. Zároveň se u každé úrovně liší, kdo je má v gesci. Zde uvádím jednotlivé definice - ale zjednodušeně řečeno: Jednotlivé úrovně se liší velikostí a tím, co by měli reprezentovat.
Při čtení opět doporučuji nahlídnout do obrázku na předchozím slajdu. Na příkladu biocenter - např. červeně označené plochy budou regionální biocentra a modře označené budou lokální.</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3-20T12:21:34.191" idx="7">
    <p:pos x="5274" y="283"/>
    <p:text>Aby byly jednotlivé skladebné části ÚSES funkční, je nutné aby splňovali určité minimální prostorové parametry. U biocenter to je rozloha, důležitý je však i tvar biocentra (nejlépe aby dané biocentrum bylo co nejvíce konsolidované). U biokoridorů jde pak u minimální šířku.</p:text>
    <p:extLst>
      <p:ext uri="{C676402C-5697-4E1C-873F-D02D1690AC5C}">
        <p15:threadingInfo xmlns:p15="http://schemas.microsoft.com/office/powerpoint/2012/main" timeZoneBias="-60"/>
      </p:ext>
    </p:extLst>
  </p:cm>
  <p:cm authorId="2" dt="2020-03-20T12:29:59.049" idx="10">
    <p:pos x="5158" y="1338"/>
    <p:text>Proč zde ale není pro každou úroveň právě jedno číslo, ale uvádím zde nějaký, celkem široký, rozptyl hodnot?
Důvod je ten, že každý typ ekosystému má minimální hodnoty definované jinak.
Jinými slovy, aby byl ekosystém funkční, musí mít určitou výměru, aby se zde vyvinuly vazby a procesy. Pokud vezmeme v potaz parametry pro regionální biocentra, u lesního ekosystému ve středních nadmořských výškách může stačit například rozloha okolo 23 ha.
Avšak u vysokohorského lesa je tato minimální rozloha pak 46 ha. Naopak u mokřadu regionální úrovně stačí 10 ha. 
Hodnoty jsou popsané podrobně v přiloženém odkazu na str. 48 pro každý typ ekosystému.</p:text>
    <p:extLst>
      <p:ext uri="{C676402C-5697-4E1C-873F-D02D1690AC5C}">
        <p15:threadingInfo xmlns:p15="http://schemas.microsoft.com/office/powerpoint/2012/main" timeZoneBias="-60"/>
      </p:ext>
    </p:extLst>
  </p:cm>
  <p:cm authorId="2" dt="2020-03-20T12:30:25.579" idx="11">
    <p:pos x="5988" y="3806"/>
    <p:text>Jak již bylo řečeno, biokoridory slouží převážně k migraci organismů a biocentra k trvalé existenci. Proto musí být stanoveny rovněž maximální délky biokorydorů mezi biocentry. Tyto maximální délky se liší v závislosti na hierarchii ÚSES (td. nadregionální / regionální / lokální), ale také dle typu ekosystému (lesní, mokřadní, aj.)</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3-20T12:55:33.676" idx="17">
    <p:pos x="1284" y="113"/>
    <p:text>Obrázek ukazuje plán regionálního ÚSES na okraji Brna. Z uvedeného nákresu je jasné, že ne všechny skladebné prvky jsou již realizovány a ne všechny části jsou již funkční. 
Z letmého pohledu v mapě by patrně biocentrum v okolí Holedné, kde jsou lesy by teoreticky mohlo být považováno za více méně funkční. Podobně biocentrum v oblasti myslivny. Biocentrum v JZ části výřezu, vedle chatové kolonie je PR Bosonožský hájek. Funkčnost biokoridoru vedoucí z něj na SZ bude asi omezená, jelikož prochází právě touto chatovou kolonií.
Funkčnost v praxi je ale vždy nutné v praxi posoudit také podle konkrétní rostlinné skladby, takže z mapy ji není zcela možné odvodit.</p:text>
    <p:extLst>
      <p:ext uri="{C676402C-5697-4E1C-873F-D02D1690AC5C}">
        <p15:threadingInfo xmlns:p15="http://schemas.microsoft.com/office/powerpoint/2012/main" timeZoneBias="-60"/>
      </p:ext>
    </p:extLst>
  </p:cm>
  <p:cm authorId="2" dt="2020-03-25T14:30:40.847" idx="32">
    <p:pos x="1284" y="249"/>
    <p:text>EDIT: Biocentrum v JZ části výřezu, vedle chatové kolonie je PR Bosonožský hájek.</p:text>
    <p:extLst>
      <p:ext uri="{C676402C-5697-4E1C-873F-D02D1690AC5C}">
        <p15:threadingInfo xmlns:p15="http://schemas.microsoft.com/office/powerpoint/2012/main" timeZoneBias="-60">
          <p15:parentCm authorId="2" idx="1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58AD-AC7F-45FB-BBC6-3299FE23470B}" type="datetimeFigureOut">
              <a:rPr lang="cs-CZ" smtClean="0"/>
              <a:t>10.5.2022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50891-059C-4BFA-9E18-6BD977982980}" type="slidenum">
              <a:rPr lang="cs-CZ" smtClean="0"/>
              <a:t>‹#›</a:t>
            </a:fld>
            <a:endParaRPr lang="cs-CZ"/>
          </a:p>
        </p:txBody>
      </p:sp>
    </p:spTree>
    <p:extLst>
      <p:ext uri="{BB962C8B-B14F-4D97-AF65-F5344CB8AC3E}">
        <p14:creationId xmlns:p14="http://schemas.microsoft.com/office/powerpoint/2010/main" val="1409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8</a:t>
            </a:fld>
            <a:endParaRPr lang="cs-CZ"/>
          </a:p>
        </p:txBody>
      </p:sp>
    </p:spTree>
    <p:extLst>
      <p:ext uri="{BB962C8B-B14F-4D97-AF65-F5344CB8AC3E}">
        <p14:creationId xmlns:p14="http://schemas.microsoft.com/office/powerpoint/2010/main" val="6426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4 zóny: </a:t>
            </a:r>
            <a:r>
              <a:rPr lang="cs-CZ" sz="1200" b="0" i="0" kern="1200" dirty="0">
                <a:solidFill>
                  <a:schemeClr val="tx1"/>
                </a:solidFill>
                <a:effectLst/>
                <a:latin typeface="+mn-lt"/>
                <a:ea typeface="+mn-ea"/>
                <a:cs typeface="+mn-cs"/>
              </a:rPr>
              <a:t>zóna přírodní -  zóna přírodě blízká - zóna soustředěné péče o přírodu -  zóna kulturní krajiny</a:t>
            </a:r>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20</a:t>
            </a:fld>
            <a:endParaRPr lang="cs-CZ"/>
          </a:p>
        </p:txBody>
      </p:sp>
    </p:spTree>
    <p:extLst>
      <p:ext uri="{BB962C8B-B14F-4D97-AF65-F5344CB8AC3E}">
        <p14:creationId xmlns:p14="http://schemas.microsoft.com/office/powerpoint/2010/main" val="187780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4B371CF8-A0C0-4A77-AEE1-3150B0882EB7}"/>
              </a:ext>
            </a:extLst>
          </p:cNvPr>
          <p:cNvCxnSpPr/>
          <p:nvPr userDrawn="1"/>
        </p:nvCxnSpPr>
        <p:spPr>
          <a:xfrm>
            <a:off x="830286" y="3584310"/>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E51A941-2FA4-475D-B80E-88A708207045}"/>
              </a:ext>
            </a:extLst>
          </p:cNvPr>
          <p:cNvCxnSpPr>
            <a:cxnSpLocks/>
          </p:cNvCxnSpPr>
          <p:nvPr userDrawn="1"/>
        </p:nvCxnSpPr>
        <p:spPr>
          <a:xfrm>
            <a:off x="1524000" y="2571514"/>
            <a:ext cx="982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FEA91ECF-BEB4-4011-88B5-BFE8CB6700DB}"/>
              </a:ext>
            </a:extLst>
          </p:cNvPr>
          <p:cNvCxnSpPr>
            <a:cxnSpLocks/>
          </p:cNvCxnSpPr>
          <p:nvPr userDrawn="1"/>
        </p:nvCxnSpPr>
        <p:spPr>
          <a:xfrm flipV="1">
            <a:off x="11345886" y="2152996"/>
            <a:ext cx="0" cy="5230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B832D0BD-974E-4B6F-AAC9-A3F5FFA77793}"/>
              </a:ext>
            </a:extLst>
          </p:cNvPr>
          <p:cNvSpPr>
            <a:spLocks noGrp="1"/>
          </p:cNvSpPr>
          <p:nvPr>
            <p:ph type="dt" sz="half" idx="14"/>
          </p:nvPr>
        </p:nvSpPr>
        <p:spPr/>
        <p:txBody>
          <a:bodyPr/>
          <a:lstStyle/>
          <a:p>
            <a:fld id="{2A803761-F1E1-445A-A423-465B231438AD}" type="datetimeFigureOut">
              <a:rPr lang="cs-CZ" smtClean="0"/>
              <a:t>10.5.2022</a:t>
            </a:fld>
            <a:endParaRPr lang="cs-CZ"/>
          </a:p>
        </p:txBody>
      </p:sp>
      <p:sp>
        <p:nvSpPr>
          <p:cNvPr id="8" name="Zástupný symbol pro zápatí 7">
            <a:extLst>
              <a:ext uri="{FF2B5EF4-FFF2-40B4-BE49-F238E27FC236}">
                <a16:creationId xmlns:a16="http://schemas.microsoft.com/office/drawing/2014/main" id="{9167CB08-1496-42AA-80B2-D174746590CC}"/>
              </a:ext>
            </a:extLst>
          </p:cNvPr>
          <p:cNvSpPr>
            <a:spLocks noGrp="1"/>
          </p:cNvSpPr>
          <p:nvPr>
            <p:ph type="ftr" sz="quarter" idx="15"/>
          </p:nvPr>
        </p:nvSpPr>
        <p:spPr/>
        <p:txBody>
          <a:bodyPr/>
          <a:lstStyle/>
          <a:p>
            <a:endParaRPr lang="cs-CZ"/>
          </a:p>
        </p:txBody>
      </p:sp>
      <p:sp>
        <p:nvSpPr>
          <p:cNvPr id="9" name="Zástupný symbol pro číslo snímku 8">
            <a:extLst>
              <a:ext uri="{FF2B5EF4-FFF2-40B4-BE49-F238E27FC236}">
                <a16:creationId xmlns:a16="http://schemas.microsoft.com/office/drawing/2014/main" id="{EC241750-B42D-412E-9B5B-209CAC1E5079}"/>
              </a:ext>
            </a:extLst>
          </p:cNvPr>
          <p:cNvSpPr>
            <a:spLocks noGrp="1"/>
          </p:cNvSpPr>
          <p:nvPr>
            <p:ph type="sldNum" sz="quarter" idx="16"/>
          </p:nvPr>
        </p:nvSpPr>
        <p:spPr/>
        <p:txBody>
          <a:bodyPr/>
          <a:lstStyle/>
          <a:p>
            <a:fld id="{18836BCE-F3C4-494B-9D79-CFDFF52410C6}" type="slidenum">
              <a:rPr lang="cs-CZ" smtClean="0"/>
              <a:t>‹#›</a:t>
            </a:fld>
            <a:endParaRPr lang="cs-CZ"/>
          </a:p>
        </p:txBody>
      </p:sp>
      <p:sp>
        <p:nvSpPr>
          <p:cNvPr id="12" name="Nadpis 11">
            <a:extLst>
              <a:ext uri="{FF2B5EF4-FFF2-40B4-BE49-F238E27FC236}">
                <a16:creationId xmlns:a16="http://schemas.microsoft.com/office/drawing/2014/main" id="{E7F8EC59-FFFE-4601-BED5-7513648BD3F1}"/>
              </a:ext>
            </a:extLst>
          </p:cNvPr>
          <p:cNvSpPr>
            <a:spLocks noGrp="1"/>
          </p:cNvSpPr>
          <p:nvPr>
            <p:ph type="title"/>
          </p:nvPr>
        </p:nvSpPr>
        <p:spPr>
          <a:xfrm>
            <a:off x="1734942" y="2475588"/>
            <a:ext cx="8858585" cy="1325563"/>
          </a:xfrm>
        </p:spPr>
        <p:txBody>
          <a:bodyPr/>
          <a:lstStyle>
            <a:lvl1pPr algn="ctr">
              <a:defRPr sz="5000" b="1">
                <a:latin typeface="+mn-lt"/>
              </a:defRPr>
            </a:lvl1pPr>
          </a:lstStyle>
          <a:p>
            <a:r>
              <a:rPr lang="cs-CZ"/>
              <a:t>Kliknutím lze upravit styl.</a:t>
            </a:r>
            <a:endParaRPr lang="cs-CZ" dirty="0"/>
          </a:p>
        </p:txBody>
      </p:sp>
      <p:sp>
        <p:nvSpPr>
          <p:cNvPr id="15" name="Zástupný symbol pro text 14">
            <a:extLst>
              <a:ext uri="{FF2B5EF4-FFF2-40B4-BE49-F238E27FC236}">
                <a16:creationId xmlns:a16="http://schemas.microsoft.com/office/drawing/2014/main" id="{77FECBAC-85FD-4E0B-8E38-8C016157B83B}"/>
              </a:ext>
            </a:extLst>
          </p:cNvPr>
          <p:cNvSpPr>
            <a:spLocks noGrp="1"/>
          </p:cNvSpPr>
          <p:nvPr>
            <p:ph type="body" sz="quarter" idx="17" hasCustomPrompt="1"/>
          </p:nvPr>
        </p:nvSpPr>
        <p:spPr>
          <a:xfrm>
            <a:off x="3107575" y="4164350"/>
            <a:ext cx="6113321" cy="1413490"/>
          </a:xfrm>
        </p:spPr>
        <p:txBody>
          <a:bodyPr/>
          <a:lstStyle>
            <a:lvl1pPr marL="0" indent="0" algn="ctr">
              <a:buNone/>
              <a:defRPr/>
            </a:lvl1pPr>
            <a:lvl2pPr marL="457200" indent="0">
              <a:buNone/>
              <a:defRPr/>
            </a:lvl2pPr>
          </a:lstStyle>
          <a:p>
            <a:pPr lvl="0"/>
            <a:r>
              <a:rPr lang="cs-CZ" dirty="0"/>
              <a:t>Krajinná ekologie</a:t>
            </a:r>
          </a:p>
          <a:p>
            <a:pPr lvl="0"/>
            <a:r>
              <a:rPr lang="cs-CZ" dirty="0"/>
              <a:t>Mgr. Martin Musil</a:t>
            </a:r>
          </a:p>
          <a:p>
            <a:pPr lvl="0"/>
            <a:r>
              <a:rPr lang="cs-CZ" dirty="0"/>
              <a:t>Jaro 2019</a:t>
            </a:r>
          </a:p>
        </p:txBody>
      </p:sp>
      <p:sp>
        <p:nvSpPr>
          <p:cNvPr id="10" name="Rovnoramenný trojúhelník 9">
            <a:extLst>
              <a:ext uri="{FF2B5EF4-FFF2-40B4-BE49-F238E27FC236}">
                <a16:creationId xmlns:a16="http://schemas.microsoft.com/office/drawing/2014/main" id="{833F79E4-28C3-4DF9-8775-26C993C74860}"/>
              </a:ext>
            </a:extLst>
          </p:cNvPr>
          <p:cNvSpPr/>
          <p:nvPr userDrawn="1"/>
        </p:nvSpPr>
        <p:spPr>
          <a:xfrm rot="10800000">
            <a:off x="1099119" y="239211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ovnoramenný trojúhelník 12">
            <a:extLst>
              <a:ext uri="{FF2B5EF4-FFF2-40B4-BE49-F238E27FC236}">
                <a16:creationId xmlns:a16="http://schemas.microsoft.com/office/drawing/2014/main" id="{9874D5A8-600F-4AFC-B239-76AB146341B4}"/>
              </a:ext>
            </a:extLst>
          </p:cNvPr>
          <p:cNvSpPr/>
          <p:nvPr userDrawn="1"/>
        </p:nvSpPr>
        <p:spPr>
          <a:xfrm>
            <a:off x="452231" y="3355710"/>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a:extLst>
              <a:ext uri="{FF2B5EF4-FFF2-40B4-BE49-F238E27FC236}">
                <a16:creationId xmlns:a16="http://schemas.microsoft.com/office/drawing/2014/main" id="{B62E8416-704F-4081-BDDF-8764138A1E68}"/>
              </a:ext>
            </a:extLst>
          </p:cNvPr>
          <p:cNvSpPr/>
          <p:nvPr userDrawn="1"/>
        </p:nvSpPr>
        <p:spPr>
          <a:xfrm>
            <a:off x="11080710" y="1680621"/>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731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p:txBody>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8200" y="1825624"/>
            <a:ext cx="10515600" cy="4896015"/>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a:xfrm>
            <a:off x="838200" y="365125"/>
            <a:ext cx="10515600" cy="848533"/>
          </a:xfrm>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7213" y="1443238"/>
            <a:ext cx="10515600" cy="523188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a:cxnSpLocks/>
          </p:cNvCxnSpPr>
          <p:nvPr userDrawn="1"/>
        </p:nvCxnSpPr>
        <p:spPr>
          <a:xfrm>
            <a:off x="-133004" y="1279056"/>
            <a:ext cx="114858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4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0E9E-3B7E-4881-98A0-EF245306221D}"/>
              </a:ext>
            </a:extLst>
          </p:cNvPr>
          <p:cNvSpPr>
            <a:spLocks noGrp="1"/>
          </p:cNvSpPr>
          <p:nvPr>
            <p:ph type="title"/>
          </p:nvPr>
        </p:nvSpPr>
        <p:spPr>
          <a:xfrm>
            <a:off x="465228" y="898363"/>
            <a:ext cx="4822002" cy="1191122"/>
          </a:xfrm>
        </p:spPr>
        <p:txBody>
          <a:bodyPr anchor="b">
            <a:noAutofit/>
          </a:bodyPr>
          <a:lstStyle>
            <a:lvl1pPr algn="r">
              <a:defRPr sz="4000" b="1">
                <a:latin typeface="+mn-lt"/>
              </a:defRPr>
            </a:lvl1pPr>
          </a:lstStyle>
          <a:p>
            <a:r>
              <a:rPr lang="cs-CZ"/>
              <a:t>Kliknutím lze upravit styl.</a:t>
            </a:r>
            <a:endParaRPr lang="cs-CZ" dirty="0"/>
          </a:p>
        </p:txBody>
      </p:sp>
      <p:cxnSp>
        <p:nvCxnSpPr>
          <p:cNvPr id="7" name="Přímá spojnice 6">
            <a:extLst>
              <a:ext uri="{FF2B5EF4-FFF2-40B4-BE49-F238E27FC236}">
                <a16:creationId xmlns:a16="http://schemas.microsoft.com/office/drawing/2014/main" id="{988D8023-E196-4E36-930F-0F8B41EBAD00}"/>
              </a:ext>
            </a:extLst>
          </p:cNvPr>
          <p:cNvCxnSpPr/>
          <p:nvPr userDrawn="1"/>
        </p:nvCxnSpPr>
        <p:spPr>
          <a:xfrm>
            <a:off x="871869" y="2089484"/>
            <a:ext cx="445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A8CC5616-20B3-4594-A5E5-44CD2D84D6B8}"/>
              </a:ext>
            </a:extLst>
          </p:cNvPr>
          <p:cNvCxnSpPr>
            <a:cxnSpLocks/>
          </p:cNvCxnSpPr>
          <p:nvPr userDrawn="1"/>
        </p:nvCxnSpPr>
        <p:spPr>
          <a:xfrm flipV="1">
            <a:off x="5326475" y="657858"/>
            <a:ext cx="0" cy="5966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ástupný symbol pro obsah 2">
            <a:extLst>
              <a:ext uri="{FF2B5EF4-FFF2-40B4-BE49-F238E27FC236}">
                <a16:creationId xmlns:a16="http://schemas.microsoft.com/office/drawing/2014/main" id="{F44BF91C-A6FD-42F6-88B7-E897DD5B99B0}"/>
              </a:ext>
            </a:extLst>
          </p:cNvPr>
          <p:cNvSpPr>
            <a:spLocks noGrp="1"/>
          </p:cNvSpPr>
          <p:nvPr>
            <p:ph idx="1"/>
          </p:nvPr>
        </p:nvSpPr>
        <p:spPr>
          <a:xfrm>
            <a:off x="471596" y="2294033"/>
            <a:ext cx="4822001" cy="444365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obsah 2">
            <a:extLst>
              <a:ext uri="{FF2B5EF4-FFF2-40B4-BE49-F238E27FC236}">
                <a16:creationId xmlns:a16="http://schemas.microsoft.com/office/drawing/2014/main" id="{E2A3A213-22BA-404C-933C-830DCFE178AA}"/>
              </a:ext>
            </a:extLst>
          </p:cNvPr>
          <p:cNvSpPr>
            <a:spLocks noGrp="1"/>
          </p:cNvSpPr>
          <p:nvPr>
            <p:ph idx="13"/>
          </p:nvPr>
        </p:nvSpPr>
        <p:spPr>
          <a:xfrm>
            <a:off x="5733910" y="694739"/>
            <a:ext cx="6105161" cy="6042946"/>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F65F630A-635F-4D14-9913-3C36BEAB7B5D}"/>
              </a:ext>
            </a:extLst>
          </p:cNvPr>
          <p:cNvCxnSpPr>
            <a:cxnSpLocks/>
          </p:cNvCxnSpPr>
          <p:nvPr userDrawn="1"/>
        </p:nvCxnSpPr>
        <p:spPr>
          <a:xfrm>
            <a:off x="5327269" y="675561"/>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B8BDE469-EEF7-4EA3-9F4D-A116B32BA361}"/>
              </a:ext>
            </a:extLst>
          </p:cNvPr>
          <p:cNvCxnSpPr>
            <a:cxnSpLocks/>
          </p:cNvCxnSpPr>
          <p:nvPr userDrawn="1"/>
        </p:nvCxnSpPr>
        <p:spPr>
          <a:xfrm flipV="1">
            <a:off x="11350622" y="0"/>
            <a:ext cx="0" cy="713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965028C-C404-4A4A-847C-2A223FD21571}"/>
              </a:ext>
            </a:extLst>
          </p:cNvPr>
          <p:cNvCxnSpPr>
            <a:cxnSpLocks/>
          </p:cNvCxnSpPr>
          <p:nvPr userDrawn="1"/>
        </p:nvCxnSpPr>
        <p:spPr>
          <a:xfrm flipV="1">
            <a:off x="11350622" y="6605307"/>
            <a:ext cx="0" cy="2526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7DE41BF-C9B3-44A7-8EEF-1ABB86E86685}"/>
              </a:ext>
            </a:extLst>
          </p:cNvPr>
          <p:cNvCxnSpPr>
            <a:cxnSpLocks/>
          </p:cNvCxnSpPr>
          <p:nvPr userDrawn="1"/>
        </p:nvCxnSpPr>
        <p:spPr>
          <a:xfrm>
            <a:off x="5326475" y="6605307"/>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B4442-A66B-4D9B-B60E-E74C3C89C14D}"/>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5D90F3CC-6231-4A27-A7C1-A50C74D8904D}"/>
              </a:ext>
            </a:extLst>
          </p:cNvPr>
          <p:cNvSpPr>
            <a:spLocks noGrp="1"/>
          </p:cNvSpPr>
          <p:nvPr>
            <p:ph sz="half" idx="1"/>
          </p:nvPr>
        </p:nvSpPr>
        <p:spPr>
          <a:xfrm>
            <a:off x="838200" y="1825625"/>
            <a:ext cx="5181600" cy="424134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a:extLst>
              <a:ext uri="{FF2B5EF4-FFF2-40B4-BE49-F238E27FC236}">
                <a16:creationId xmlns:a16="http://schemas.microsoft.com/office/drawing/2014/main" id="{A51A301F-3308-404A-9E8A-64A2CD704558}"/>
              </a:ext>
            </a:extLst>
          </p:cNvPr>
          <p:cNvSpPr>
            <a:spLocks noGrp="1"/>
          </p:cNvSpPr>
          <p:nvPr>
            <p:ph sz="half" idx="2"/>
          </p:nvPr>
        </p:nvSpPr>
        <p:spPr>
          <a:xfrm>
            <a:off x="6172200" y="1825625"/>
            <a:ext cx="5181600" cy="424134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cxnSp>
        <p:nvCxnSpPr>
          <p:cNvPr id="8" name="Přímá spojnice 7">
            <a:extLst>
              <a:ext uri="{FF2B5EF4-FFF2-40B4-BE49-F238E27FC236}">
                <a16:creationId xmlns:a16="http://schemas.microsoft.com/office/drawing/2014/main" id="{8D92DD66-A7F9-4055-B185-21AE29A6D5B1}"/>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1EEF0BB2-A68A-45B7-AA64-57769B7CBD16}"/>
              </a:ext>
            </a:extLst>
          </p:cNvPr>
          <p:cNvCxnSpPr>
            <a:cxnSpLocks/>
          </p:cNvCxnSpPr>
          <p:nvPr userDrawn="1"/>
        </p:nvCxnSpPr>
        <p:spPr>
          <a:xfrm flipV="1">
            <a:off x="835914" y="6055569"/>
            <a:ext cx="1" cy="522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FED30925-8A37-42A6-BE4B-824559660C26}"/>
              </a:ext>
            </a:extLst>
          </p:cNvPr>
          <p:cNvCxnSpPr>
            <a:cxnSpLocks/>
          </p:cNvCxnSpPr>
          <p:nvPr userDrawn="1"/>
        </p:nvCxnSpPr>
        <p:spPr>
          <a:xfrm flipH="1" flipV="1">
            <a:off x="6095014" y="1752883"/>
            <a:ext cx="1" cy="4314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57AFD26-877E-4BCC-97BD-7DD2ABB9B2A1}"/>
              </a:ext>
            </a:extLst>
          </p:cNvPr>
          <p:cNvCxnSpPr/>
          <p:nvPr userDrawn="1"/>
        </p:nvCxnSpPr>
        <p:spPr>
          <a:xfrm>
            <a:off x="837640" y="606696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E5AA835-7081-4B31-9932-A4DE8F425C87}"/>
              </a:ext>
            </a:extLst>
          </p:cNvPr>
          <p:cNvCxnSpPr/>
          <p:nvPr userDrawn="1"/>
        </p:nvCxnSpPr>
        <p:spPr>
          <a:xfrm>
            <a:off x="836474" y="6578083"/>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413436FC-9D5D-40EC-929D-9506A08E9E07}"/>
              </a:ext>
            </a:extLst>
          </p:cNvPr>
          <p:cNvCxnSpPr>
            <a:cxnSpLocks/>
          </p:cNvCxnSpPr>
          <p:nvPr userDrawn="1"/>
        </p:nvCxnSpPr>
        <p:spPr>
          <a:xfrm flipH="1" flipV="1">
            <a:off x="11350595" y="6055569"/>
            <a:ext cx="1234" cy="9552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E603F27-CFFE-41A0-8C82-2800A4E48C54}"/>
              </a:ext>
            </a:extLst>
          </p:cNvPr>
          <p:cNvCxnSpPr>
            <a:cxnSpLocks/>
          </p:cNvCxnSpPr>
          <p:nvPr userDrawn="1"/>
        </p:nvCxnSpPr>
        <p:spPr>
          <a:xfrm flipV="1">
            <a:off x="11352074" y="1"/>
            <a:ext cx="1" cy="17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ástupný symbol pro obsah 2">
            <a:extLst>
              <a:ext uri="{FF2B5EF4-FFF2-40B4-BE49-F238E27FC236}">
                <a16:creationId xmlns:a16="http://schemas.microsoft.com/office/drawing/2014/main" id="{DA9D434F-E6D8-449D-A609-A5B8A9852207}"/>
              </a:ext>
            </a:extLst>
          </p:cNvPr>
          <p:cNvSpPr>
            <a:spLocks noGrp="1"/>
          </p:cNvSpPr>
          <p:nvPr>
            <p:ph sz="half" idx="10"/>
          </p:nvPr>
        </p:nvSpPr>
        <p:spPr>
          <a:xfrm>
            <a:off x="990600" y="6078361"/>
            <a:ext cx="5394452" cy="414507"/>
          </a:xfrm>
        </p:spPr>
        <p:txBody>
          <a:bodyPr>
            <a:normAutofit/>
          </a:bodyPr>
          <a:lstStyle>
            <a:lvl1pPr>
              <a:defRPr sz="2000"/>
            </a:lvl1pPr>
          </a:lstStyle>
          <a:p>
            <a:pPr lvl="0"/>
            <a:r>
              <a:rPr lang="cs-CZ"/>
              <a:t>Upravte styly předlohy textu.</a:t>
            </a:r>
          </a:p>
        </p:txBody>
      </p:sp>
    </p:spTree>
    <p:extLst>
      <p:ext uri="{BB962C8B-B14F-4D97-AF65-F5344CB8AC3E}">
        <p14:creationId xmlns:p14="http://schemas.microsoft.com/office/powerpoint/2010/main" val="346267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435769" y="1752882"/>
            <a:ext cx="10918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455814" y="1752882"/>
            <a:ext cx="1" cy="4863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FCD81CA-E58E-42B5-A8EF-7476D0CDD4DB}"/>
              </a:ext>
            </a:extLst>
          </p:cNvPr>
          <p:cNvCxnSpPr>
            <a:cxnSpLocks/>
          </p:cNvCxnSpPr>
          <p:nvPr userDrawn="1"/>
        </p:nvCxnSpPr>
        <p:spPr>
          <a:xfrm>
            <a:off x="435769" y="6616699"/>
            <a:ext cx="1091803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2900984A-9AAC-44C2-B157-8BCBEAE54DD6}"/>
              </a:ext>
            </a:extLst>
          </p:cNvPr>
          <p:cNvCxnSpPr>
            <a:cxnSpLocks/>
          </p:cNvCxnSpPr>
          <p:nvPr userDrawn="1"/>
        </p:nvCxnSpPr>
        <p:spPr>
          <a:xfrm flipH="1" flipV="1">
            <a:off x="11353800" y="6598444"/>
            <a:ext cx="1" cy="2595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spTree>
    <p:extLst>
      <p:ext uri="{BB962C8B-B14F-4D97-AF65-F5344CB8AC3E}">
        <p14:creationId xmlns:p14="http://schemas.microsoft.com/office/powerpoint/2010/main" val="136995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720991" y="1752882"/>
            <a:ext cx="10632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716697" y="1734626"/>
            <a:ext cx="0" cy="3638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cxnSp>
        <p:nvCxnSpPr>
          <p:cNvPr id="9" name="Přímá spojnice 8">
            <a:extLst>
              <a:ext uri="{FF2B5EF4-FFF2-40B4-BE49-F238E27FC236}">
                <a16:creationId xmlns:a16="http://schemas.microsoft.com/office/drawing/2014/main" id="{03379B54-B007-42F4-9F33-23F3B2339151}"/>
              </a:ext>
            </a:extLst>
          </p:cNvPr>
          <p:cNvCxnSpPr>
            <a:cxnSpLocks/>
          </p:cNvCxnSpPr>
          <p:nvPr userDrawn="1"/>
        </p:nvCxnSpPr>
        <p:spPr>
          <a:xfrm flipV="1">
            <a:off x="3066357" y="1752883"/>
            <a:ext cx="0" cy="16761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4FE2BED0-4C25-4E04-8B76-8C4DB9406B1C}"/>
              </a:ext>
            </a:extLst>
          </p:cNvPr>
          <p:cNvCxnSpPr>
            <a:cxnSpLocks/>
          </p:cNvCxnSpPr>
          <p:nvPr userDrawn="1"/>
        </p:nvCxnSpPr>
        <p:spPr>
          <a:xfrm flipV="1">
            <a:off x="11352738" y="1734626"/>
            <a:ext cx="0" cy="2875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077C5205-4A09-47DC-B495-4C81071DB24B}"/>
              </a:ext>
            </a:extLst>
          </p:cNvPr>
          <p:cNvCxnSpPr>
            <a:cxnSpLocks/>
          </p:cNvCxnSpPr>
          <p:nvPr userDrawn="1"/>
        </p:nvCxnSpPr>
        <p:spPr>
          <a:xfrm flipH="1" flipV="1">
            <a:off x="5865516" y="1752884"/>
            <a:ext cx="29268" cy="45145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12DE58B0-C1CC-4320-958F-CF1D2D44E9A0}"/>
              </a:ext>
            </a:extLst>
          </p:cNvPr>
          <p:cNvCxnSpPr>
            <a:cxnSpLocks/>
          </p:cNvCxnSpPr>
          <p:nvPr userDrawn="1"/>
        </p:nvCxnSpPr>
        <p:spPr>
          <a:xfrm flipV="1">
            <a:off x="6679196" y="1752882"/>
            <a:ext cx="0" cy="2328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vnoramenný trojúhelník 20">
            <a:extLst>
              <a:ext uri="{FF2B5EF4-FFF2-40B4-BE49-F238E27FC236}">
                <a16:creationId xmlns:a16="http://schemas.microsoft.com/office/drawing/2014/main" id="{5DC3F2F5-CFFB-40B8-B0F8-05A3E9183347}"/>
              </a:ext>
            </a:extLst>
          </p:cNvPr>
          <p:cNvSpPr/>
          <p:nvPr userDrawn="1"/>
        </p:nvSpPr>
        <p:spPr>
          <a:xfrm rot="7202070">
            <a:off x="2871363" y="350873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Rovnoramenný trojúhelník 21">
            <a:extLst>
              <a:ext uri="{FF2B5EF4-FFF2-40B4-BE49-F238E27FC236}">
                <a16:creationId xmlns:a16="http://schemas.microsoft.com/office/drawing/2014/main" id="{830BC0DE-830B-4CE6-B2C0-47DD37FDAD27}"/>
              </a:ext>
            </a:extLst>
          </p:cNvPr>
          <p:cNvSpPr/>
          <p:nvPr userDrawn="1"/>
        </p:nvSpPr>
        <p:spPr>
          <a:xfrm rot="10800000">
            <a:off x="460295" y="537289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ovnoramenný trojúhelník 22">
            <a:extLst>
              <a:ext uri="{FF2B5EF4-FFF2-40B4-BE49-F238E27FC236}">
                <a16:creationId xmlns:a16="http://schemas.microsoft.com/office/drawing/2014/main" id="{38728B86-F63B-4374-BEEC-82A8D8FDBF23}"/>
              </a:ext>
            </a:extLst>
          </p:cNvPr>
          <p:cNvSpPr/>
          <p:nvPr userDrawn="1"/>
        </p:nvSpPr>
        <p:spPr>
          <a:xfrm rot="14090608">
            <a:off x="5497848" y="626427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ovnoramenný trojúhelník 23">
            <a:extLst>
              <a:ext uri="{FF2B5EF4-FFF2-40B4-BE49-F238E27FC236}">
                <a16:creationId xmlns:a16="http://schemas.microsoft.com/office/drawing/2014/main" id="{564FE208-CBC0-48DD-9A2B-25996F18AB36}"/>
              </a:ext>
            </a:extLst>
          </p:cNvPr>
          <p:cNvSpPr/>
          <p:nvPr userDrawn="1"/>
        </p:nvSpPr>
        <p:spPr>
          <a:xfrm rot="1819394">
            <a:off x="6490221" y="394912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ovnoramenný trojúhelník 24">
            <a:extLst>
              <a:ext uri="{FF2B5EF4-FFF2-40B4-BE49-F238E27FC236}">
                <a16:creationId xmlns:a16="http://schemas.microsoft.com/office/drawing/2014/main" id="{F6679F7A-0385-41AA-9481-FDB4E8A0501F}"/>
              </a:ext>
            </a:extLst>
          </p:cNvPr>
          <p:cNvSpPr/>
          <p:nvPr userDrawn="1"/>
        </p:nvSpPr>
        <p:spPr>
          <a:xfrm rot="11759854">
            <a:off x="11087562" y="4610099"/>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Rovnoramenný trojúhelník 28">
            <a:extLst>
              <a:ext uri="{FF2B5EF4-FFF2-40B4-BE49-F238E27FC236}">
                <a16:creationId xmlns:a16="http://schemas.microsoft.com/office/drawing/2014/main" id="{7B9865CA-3141-4ED2-A9F6-5DD0455F299D}"/>
              </a:ext>
            </a:extLst>
          </p:cNvPr>
          <p:cNvSpPr/>
          <p:nvPr userDrawn="1"/>
        </p:nvSpPr>
        <p:spPr>
          <a:xfrm rot="14090608">
            <a:off x="5497848" y="625157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06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1AE9DFA-0CE4-4316-BCE3-82348AC6D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Ochrana přírody v ČR</a:t>
            </a:r>
          </a:p>
        </p:txBody>
      </p:sp>
      <p:sp>
        <p:nvSpPr>
          <p:cNvPr id="3" name="Zástupný symbol pro text 2">
            <a:extLst>
              <a:ext uri="{FF2B5EF4-FFF2-40B4-BE49-F238E27FC236}">
                <a16:creationId xmlns:a16="http://schemas.microsoft.com/office/drawing/2014/main" id="{246CE686-2326-41A2-997D-86303AA74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530287-49E4-44DE-9D9B-8F8C7D9E8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03761-F1E1-445A-A423-465B231438AD}" type="datetimeFigureOut">
              <a:rPr lang="cs-CZ" smtClean="0"/>
              <a:t>10.5.2022</a:t>
            </a:fld>
            <a:endParaRPr lang="cs-CZ"/>
          </a:p>
        </p:txBody>
      </p:sp>
      <p:sp>
        <p:nvSpPr>
          <p:cNvPr id="5" name="Zástupný symbol pro zápatí 4">
            <a:extLst>
              <a:ext uri="{FF2B5EF4-FFF2-40B4-BE49-F238E27FC236}">
                <a16:creationId xmlns:a16="http://schemas.microsoft.com/office/drawing/2014/main" id="{E44A33FA-8C9F-4936-B1B8-DD8050E61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AEC4A7-0C5A-41E7-9D1C-8F1CC2C14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36BCE-F3C4-494B-9D79-CFDFF52410C6}" type="slidenum">
              <a:rPr lang="cs-CZ" smtClean="0"/>
              <a:t>‹#›</a:t>
            </a:fld>
            <a:endParaRPr lang="cs-CZ"/>
          </a:p>
        </p:txBody>
      </p:sp>
    </p:spTree>
    <p:extLst>
      <p:ext uri="{BB962C8B-B14F-4D97-AF65-F5344CB8AC3E}">
        <p14:creationId xmlns:p14="http://schemas.microsoft.com/office/powerpoint/2010/main" val="406089391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ebgis.nature.cz/mapomat/"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hyperlink" Target="https://m.rosice.cz/upo-rudka/d-1605/p1=1096"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mzp.cz/C1257458002F0DC7/cz/vestnik_2017/$FILE/SOTPR_Priloha_Vestnik_Kveten_170609.pdf"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comments" Target="../comments/comment1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omments" Target="../comments/comment1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hyperlink" Target="http://www.ochranaprirody.cz/res/archive/300/036902.pdf?seek=146590298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kct-tabor.cz/gymta/ChranenaUzemiCR/ChranenaUzemi.htm" TargetMode="External"/><Relationship Id="rId3" Type="http://schemas.openxmlformats.org/officeDocument/2006/relationships/hyperlink" Target="http://jmkgis.maps.arcgis.com/apps/webappviewer/index.html?id=c5112c26e5374151aa18c6730b690b29" TargetMode="External"/><Relationship Id="rId7" Type="http://schemas.openxmlformats.org/officeDocument/2006/relationships/hyperlink" Target="https://www.krnap.cz/" TargetMode="External"/><Relationship Id="rId2" Type="http://schemas.openxmlformats.org/officeDocument/2006/relationships/hyperlink" Target="https://www.mzp.cz/cz/obecna_ochrana_prirody_krajiny" TargetMode="External"/><Relationship Id="rId1" Type="http://schemas.openxmlformats.org/officeDocument/2006/relationships/slideLayout" Target="../slideLayouts/slideLayout6.xml"/><Relationship Id="rId6" Type="http://schemas.openxmlformats.org/officeDocument/2006/relationships/hyperlink" Target="https://www.mzp.cz/C1257458002F0DC7/cz/vestnik_2017/$FILE/SOTPR_Priloha_Vestnik_Kveten_170609.pdf" TargetMode="External"/><Relationship Id="rId11" Type="http://schemas.openxmlformats.org/officeDocument/2006/relationships/hyperlink" Target="http://www.nature.cz/natura2000-design3/sub-text.php?id=2102&amp;akce=&amp;ssHledat" TargetMode="External"/><Relationship Id="rId5" Type="http://schemas.openxmlformats.org/officeDocument/2006/relationships/hyperlink" Target="https://www.mzp.cz/cz/struktura_hierarchie_uses" TargetMode="External"/><Relationship Id="rId10" Type="http://schemas.openxmlformats.org/officeDocument/2006/relationships/hyperlink" Target="https://lesycr.cz/casopis-clanek/proc-jsou-na-stromech-ruzne-znacky-a-co-oznacuji/" TargetMode="External"/><Relationship Id="rId4" Type="http://schemas.openxmlformats.org/officeDocument/2006/relationships/hyperlink" Target="http://www.ochranaprirody.cz/obecna-ochrana-prirody-a-krajiny/uses/" TargetMode="External"/><Relationship Id="rId9" Type="http://schemas.openxmlformats.org/officeDocument/2006/relationships/hyperlink" Target="http://www.ochranaprirody.cz/uzemni-ochran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zp.cz/C1257458002F0DC7/cz/vestnik_2017/$FILE/SOTPR_Priloha_Vestnik_Kveten_170609.pdf" TargetMode="External"/><Relationship Id="rId2" Type="http://schemas.openxmlformats.org/officeDocument/2006/relationships/hyperlink" Target="http://anigozanthos.biz/wp-content/uploads/2011/06/BK_Kriz1.jpg" TargetMode="External"/><Relationship Id="rId1" Type="http://schemas.openxmlformats.org/officeDocument/2006/relationships/slideLayout" Target="../slideLayouts/slideLayout6.xml"/><Relationship Id="rId6" Type="http://schemas.openxmlformats.org/officeDocument/2006/relationships/hyperlink" Target="https://lesycr.cz/wp-content/uploads/2016/12/znaceni-03_1.jpg" TargetMode="External"/><Relationship Id="rId5" Type="http://schemas.openxmlformats.org/officeDocument/2006/relationships/hyperlink" Target="https://www.kct-tabor.cz/gymta/ChranenaUzemiCR/ChranenaUzemi.htm" TargetMode="External"/><Relationship Id="rId4" Type="http://schemas.openxmlformats.org/officeDocument/2006/relationships/hyperlink" Target="http://jmkgis.maps.arcgis.com/apps/webappviewer/index.html?id=c5112c26e5374151aa18c6730b690b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9A36A-A9E9-40D6-8DD8-A7C603386AAB}"/>
              </a:ext>
            </a:extLst>
          </p:cNvPr>
          <p:cNvSpPr>
            <a:spLocks noGrp="1"/>
          </p:cNvSpPr>
          <p:nvPr>
            <p:ph type="ctrTitle"/>
          </p:nvPr>
        </p:nvSpPr>
        <p:spPr>
          <a:xfrm>
            <a:off x="1524000" y="2552008"/>
            <a:ext cx="9144000" cy="1032297"/>
          </a:xfrm>
        </p:spPr>
        <p:txBody>
          <a:bodyPr>
            <a:normAutofit/>
          </a:bodyPr>
          <a:lstStyle/>
          <a:p>
            <a:r>
              <a:rPr lang="cs-CZ" dirty="0"/>
              <a:t>Ochrana přírody v ČR</a:t>
            </a:r>
          </a:p>
        </p:txBody>
      </p:sp>
      <p:sp>
        <p:nvSpPr>
          <p:cNvPr id="3" name="Podnadpis 2">
            <a:extLst>
              <a:ext uri="{FF2B5EF4-FFF2-40B4-BE49-F238E27FC236}">
                <a16:creationId xmlns:a16="http://schemas.microsoft.com/office/drawing/2014/main" id="{5A2AC694-E94F-42D8-865B-CA8F10D8A2BE}"/>
              </a:ext>
            </a:extLst>
          </p:cNvPr>
          <p:cNvSpPr>
            <a:spLocks noGrp="1"/>
          </p:cNvSpPr>
          <p:nvPr>
            <p:ph type="subTitle" idx="4294967295"/>
          </p:nvPr>
        </p:nvSpPr>
        <p:spPr>
          <a:xfrm>
            <a:off x="3001109" y="3936991"/>
            <a:ext cx="6033476" cy="1859802"/>
          </a:xfrm>
        </p:spPr>
        <p:txBody>
          <a:bodyPr>
            <a:normAutofit/>
          </a:bodyPr>
          <a:lstStyle/>
          <a:p>
            <a:pPr marL="0" indent="0" algn="ctr">
              <a:buNone/>
            </a:pPr>
            <a:r>
              <a:rPr lang="cs-CZ" dirty="0"/>
              <a:t>Úvod do ekologie a ochrany přírody</a:t>
            </a:r>
          </a:p>
          <a:p>
            <a:pPr marL="0" indent="0" algn="ctr">
              <a:buNone/>
            </a:pPr>
            <a:r>
              <a:rPr lang="cs-CZ" dirty="0"/>
              <a:t>Mgr. Martin Musil</a:t>
            </a:r>
          </a:p>
          <a:p>
            <a:pPr marL="0" indent="0" algn="ctr">
              <a:buNone/>
            </a:pPr>
            <a:r>
              <a:rPr lang="cs-CZ" dirty="0"/>
              <a:t>jaro 2020</a:t>
            </a:r>
          </a:p>
        </p:txBody>
      </p:sp>
    </p:spTree>
    <p:extLst>
      <p:ext uri="{BB962C8B-B14F-4D97-AF65-F5344CB8AC3E}">
        <p14:creationId xmlns:p14="http://schemas.microsoft.com/office/powerpoint/2010/main" val="303508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Limitující hodnoty velikostí ÚSES</a:t>
            </a:r>
          </a:p>
        </p:txBody>
      </p:sp>
      <p:graphicFrame>
        <p:nvGraphicFramePr>
          <p:cNvPr id="13" name="Zástupný symbol pro obsah 12">
            <a:extLst>
              <a:ext uri="{FF2B5EF4-FFF2-40B4-BE49-F238E27FC236}">
                <a16:creationId xmlns:a16="http://schemas.microsoft.com/office/drawing/2014/main" id="{30787460-95ED-473D-BBC2-575AA033BB6A}"/>
              </a:ext>
            </a:extLst>
          </p:cNvPr>
          <p:cNvGraphicFramePr>
            <a:graphicFrameLocks noGrp="1"/>
          </p:cNvGraphicFramePr>
          <p:nvPr>
            <p:ph idx="1"/>
            <p:extLst>
              <p:ext uri="{D42A27DB-BD31-4B8C-83A1-F6EECF244321}">
                <p14:modId xmlns:p14="http://schemas.microsoft.com/office/powerpoint/2010/main" val="2248705669"/>
              </p:ext>
            </p:extLst>
          </p:nvPr>
        </p:nvGraphicFramePr>
        <p:xfrm>
          <a:off x="2021304" y="1517770"/>
          <a:ext cx="7796463" cy="4429125"/>
        </p:xfrm>
        <a:graphic>
          <a:graphicData uri="http://schemas.openxmlformats.org/drawingml/2006/table">
            <a:tbl>
              <a:tblPr>
                <a:tableStyleId>{5C22544A-7EE6-4342-B048-85BDC9FD1C3A}</a:tableStyleId>
              </a:tblPr>
              <a:tblGrid>
                <a:gridCol w="3304077">
                  <a:extLst>
                    <a:ext uri="{9D8B030D-6E8A-4147-A177-3AD203B41FA5}">
                      <a16:colId xmlns:a16="http://schemas.microsoft.com/office/drawing/2014/main" val="4115862701"/>
                    </a:ext>
                  </a:extLst>
                </a:gridCol>
                <a:gridCol w="4492386">
                  <a:extLst>
                    <a:ext uri="{9D8B030D-6E8A-4147-A177-3AD203B41FA5}">
                      <a16:colId xmlns:a16="http://schemas.microsoft.com/office/drawing/2014/main" val="532992061"/>
                    </a:ext>
                  </a:extLst>
                </a:gridCol>
              </a:tblGrid>
              <a:tr h="495300">
                <a:tc>
                  <a:txBody>
                    <a:bodyPr/>
                    <a:lstStyle/>
                    <a:p>
                      <a:pPr algn="l" fontAlgn="b"/>
                      <a:r>
                        <a:rPr lang="cs-CZ" sz="3000" u="none" strike="noStrike">
                          <a:effectLst/>
                        </a:rPr>
                        <a:t>BIOCENTRA</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minimální výměra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1340800"/>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1 - 3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8166885"/>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10 - 46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975779"/>
                  </a:ext>
                </a:extLst>
              </a:tr>
              <a:tr h="495300">
                <a:tc>
                  <a:txBody>
                    <a:bodyPr/>
                    <a:lstStyle/>
                    <a:p>
                      <a:pPr algn="l" fontAlgn="b"/>
                      <a:r>
                        <a:rPr lang="cs-CZ" sz="3000" u="none" strike="noStrike">
                          <a:effectLst/>
                        </a:rPr>
                        <a:t>Nadregionální </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1000 ha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471581"/>
                  </a:ext>
                </a:extLst>
              </a:tr>
              <a:tr h="407486">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0245313"/>
                  </a:ext>
                </a:extLst>
              </a:tr>
              <a:tr h="495300">
                <a:tc>
                  <a:txBody>
                    <a:bodyPr/>
                    <a:lstStyle/>
                    <a:p>
                      <a:pPr algn="l" fontAlgn="b"/>
                      <a:r>
                        <a:rPr lang="cs-CZ" sz="3000" u="none" strike="noStrike">
                          <a:effectLst/>
                        </a:rPr>
                        <a:t>BIOKORIDORY</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minimální šířka</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8388668"/>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15-20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6836146"/>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40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8361240"/>
                  </a:ext>
                </a:extLst>
              </a:tr>
              <a:tr h="495300">
                <a:tc>
                  <a:txBody>
                    <a:bodyPr/>
                    <a:lstStyle/>
                    <a:p>
                      <a:pPr algn="l" fontAlgn="b"/>
                      <a:r>
                        <a:rPr lang="cs-CZ" sz="3000" u="none" strike="noStrike" dirty="0">
                          <a:effectLst/>
                        </a:rPr>
                        <a:t>Nadregionální</a:t>
                      </a:r>
                      <a:endParaRPr lang="cs-CZ" sz="3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3000" b="0" i="0" u="none" strike="noStrike" dirty="0">
                          <a:solidFill>
                            <a:srgbClr val="000000"/>
                          </a:solidFill>
                          <a:effectLst/>
                          <a:latin typeface="Calibri" panose="020F0502020204030204" pitchFamily="34" charset="0"/>
                        </a:rPr>
                        <a:t>široký pás krajiny, min. 40 m</a:t>
                      </a:r>
                    </a:p>
                  </a:txBody>
                  <a:tcPr marL="9525" marR="9525" marT="9525" marB="0" anchor="b"/>
                </a:tc>
                <a:extLst>
                  <a:ext uri="{0D108BD9-81ED-4DB2-BD59-A6C34878D82A}">
                    <a16:rowId xmlns:a16="http://schemas.microsoft.com/office/drawing/2014/main" val="2024505161"/>
                  </a:ext>
                </a:extLst>
              </a:tr>
            </a:tbl>
          </a:graphicData>
        </a:graphic>
      </p:graphicFrame>
      <p:sp>
        <p:nvSpPr>
          <p:cNvPr id="14" name="TextovéPole 13">
            <a:extLst>
              <a:ext uri="{FF2B5EF4-FFF2-40B4-BE49-F238E27FC236}">
                <a16:creationId xmlns:a16="http://schemas.microsoft.com/office/drawing/2014/main" id="{53963E1A-A369-4D07-AAE9-15069328CE29}"/>
              </a:ext>
            </a:extLst>
          </p:cNvPr>
          <p:cNvSpPr txBox="1"/>
          <p:nvPr/>
        </p:nvSpPr>
        <p:spPr>
          <a:xfrm>
            <a:off x="838200" y="5946895"/>
            <a:ext cx="9701463" cy="584775"/>
          </a:xfrm>
          <a:prstGeom prst="rect">
            <a:avLst/>
          </a:prstGeom>
          <a:noFill/>
        </p:spPr>
        <p:txBody>
          <a:bodyPr wrap="square" rtlCol="0">
            <a:spAutoFit/>
          </a:bodyPr>
          <a:lstStyle/>
          <a:p>
            <a:r>
              <a:rPr lang="cs-CZ" sz="3200" dirty="0"/>
              <a:t>+ Maximální vzdálenosti biokoridorů mezi biocentry</a:t>
            </a:r>
          </a:p>
        </p:txBody>
      </p:sp>
      <p:sp>
        <p:nvSpPr>
          <p:cNvPr id="16" name="TextovéPole 15">
            <a:extLst>
              <a:ext uri="{FF2B5EF4-FFF2-40B4-BE49-F238E27FC236}">
                <a16:creationId xmlns:a16="http://schemas.microsoft.com/office/drawing/2014/main" id="{0BB511F4-43DB-4328-987F-B1F5FA6BFF14}"/>
              </a:ext>
            </a:extLst>
          </p:cNvPr>
          <p:cNvSpPr txBox="1"/>
          <p:nvPr/>
        </p:nvSpPr>
        <p:spPr>
          <a:xfrm>
            <a:off x="401052" y="6470737"/>
            <a:ext cx="12352421" cy="369332"/>
          </a:xfrm>
          <a:prstGeom prst="rect">
            <a:avLst/>
          </a:prstGeom>
          <a:noFill/>
        </p:spPr>
        <p:txBody>
          <a:bodyPr wrap="square" rtlCol="0">
            <a:spAutoFit/>
          </a:bodyPr>
          <a:lstStyle/>
          <a:p>
            <a:r>
              <a:rPr lang="cs-CZ" b="1" dirty="0">
                <a:solidFill>
                  <a:srgbClr val="FF0000"/>
                </a:solidFill>
              </a:rPr>
              <a:t>Zdroj: </a:t>
            </a:r>
            <a:r>
              <a:rPr lang="cs-CZ" dirty="0"/>
              <a:t>https://www.mzp.cz/C1257458002F0DC7/cz/vestnik_2017/$FILE/SOTPR_Priloha_Vestnik_Kveten_170609.pdf</a:t>
            </a:r>
          </a:p>
        </p:txBody>
      </p:sp>
    </p:spTree>
    <p:extLst>
      <p:ext uri="{BB962C8B-B14F-4D97-AF65-F5344CB8AC3E}">
        <p14:creationId xmlns:p14="http://schemas.microsoft.com/office/powerpoint/2010/main" val="177367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1" y="0"/>
            <a:ext cx="8689067" cy="682171"/>
          </a:xfrm>
        </p:spPr>
        <p:txBody>
          <a:bodyPr/>
          <a:lstStyle/>
          <a:p>
            <a:r>
              <a:rPr lang="cs-CZ" dirty="0"/>
              <a:t>Plán regionálního ÚSES</a:t>
            </a:r>
          </a:p>
        </p:txBody>
      </p:sp>
      <p:pic>
        <p:nvPicPr>
          <p:cNvPr id="5" name="Zástupný symbol pro obsah 4">
            <a:extLst>
              <a:ext uri="{FF2B5EF4-FFF2-40B4-BE49-F238E27FC236}">
                <a16:creationId xmlns:a16="http://schemas.microsoft.com/office/drawing/2014/main" id="{7A019811-40F9-4AD2-AC47-0B6CE801624C}"/>
              </a:ext>
            </a:extLst>
          </p:cNvPr>
          <p:cNvPicPr>
            <a:picLocks noGrp="1" noChangeAspect="1"/>
          </p:cNvPicPr>
          <p:nvPr>
            <p:ph idx="13"/>
          </p:nvPr>
        </p:nvPicPr>
        <p:blipFill>
          <a:blip r:embed="rId2"/>
          <a:stretch>
            <a:fillRect/>
          </a:stretch>
        </p:blipFill>
        <p:spPr>
          <a:xfrm>
            <a:off x="0" y="682171"/>
            <a:ext cx="8689068" cy="618396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8689066" y="6078458"/>
            <a:ext cx="12352421" cy="553998"/>
          </a:xfrm>
          <a:prstGeom prst="rect">
            <a:avLst/>
          </a:prstGeom>
          <a:noFill/>
        </p:spPr>
        <p:txBody>
          <a:bodyPr wrap="square" rtlCol="0">
            <a:spAutoFit/>
          </a:bodyPr>
          <a:lstStyle/>
          <a:p>
            <a:r>
              <a:rPr lang="cs-CZ" sz="1500" b="1" dirty="0">
                <a:solidFill>
                  <a:srgbClr val="FF0000"/>
                </a:solidFill>
              </a:rPr>
              <a:t>Zdroj: </a:t>
            </a:r>
            <a:r>
              <a:rPr lang="cs-CZ" sz="1500" dirty="0">
                <a:hlinkClick r:id="rId3"/>
              </a:rPr>
              <a:t>http://webgis.nature.cz/</a:t>
            </a:r>
            <a:r>
              <a:rPr lang="cs-CZ" sz="1500" dirty="0" err="1">
                <a:hlinkClick r:id="rId3"/>
              </a:rPr>
              <a:t>mapomat</a:t>
            </a:r>
            <a:r>
              <a:rPr lang="cs-CZ" sz="1500" dirty="0">
                <a:hlinkClick r:id="rId3"/>
              </a:rPr>
              <a:t>/</a:t>
            </a:r>
            <a:r>
              <a:rPr lang="cs-CZ" sz="1500" dirty="0"/>
              <a:t>;</a:t>
            </a:r>
          </a:p>
          <a:p>
            <a:r>
              <a:rPr lang="cs-CZ" sz="1500" dirty="0" err="1"/>
              <a:t>Mapomat</a:t>
            </a:r>
            <a:r>
              <a:rPr lang="cs-CZ" sz="1500" dirty="0"/>
              <a:t> – AOPK ČR, 2012</a:t>
            </a:r>
          </a:p>
        </p:txBody>
      </p:sp>
    </p:spTree>
    <p:extLst>
      <p:ext uri="{BB962C8B-B14F-4D97-AF65-F5344CB8AC3E}">
        <p14:creationId xmlns:p14="http://schemas.microsoft.com/office/powerpoint/2010/main" val="15548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3171214" y="-519256"/>
            <a:ext cx="4822002" cy="1191122"/>
          </a:xfrm>
        </p:spPr>
        <p:txBody>
          <a:bodyPr/>
          <a:lstStyle/>
          <a:p>
            <a:r>
              <a:rPr lang="cs-CZ" dirty="0"/>
              <a:t>Plán lokálního ÚSES</a:t>
            </a:r>
          </a:p>
        </p:txBody>
      </p:sp>
      <p:sp>
        <p:nvSpPr>
          <p:cNvPr id="3" name="Zástupný symbol pro obsah 2">
            <a:extLst>
              <a:ext uri="{FF2B5EF4-FFF2-40B4-BE49-F238E27FC236}">
                <a16:creationId xmlns:a16="http://schemas.microsoft.com/office/drawing/2014/main" id="{5B1D84BD-F061-4C17-86A6-CFFF2BC5E056}"/>
              </a:ext>
            </a:extLst>
          </p:cNvPr>
          <p:cNvSpPr>
            <a:spLocks noGrp="1"/>
          </p:cNvSpPr>
          <p:nvPr>
            <p:ph idx="1"/>
          </p:nvPr>
        </p:nvSpPr>
        <p:spPr/>
        <p:txBody>
          <a:bodyPr/>
          <a:lstStyle/>
          <a:p>
            <a:r>
              <a:rPr lang="cs-CZ" dirty="0"/>
              <a:t>Regionální ÚSES</a:t>
            </a:r>
          </a:p>
          <a:p>
            <a:endParaRPr lang="cs-CZ" dirty="0"/>
          </a:p>
        </p:txBody>
      </p:sp>
      <p:pic>
        <p:nvPicPr>
          <p:cNvPr id="7" name="Obrázek 6">
            <a:extLst>
              <a:ext uri="{FF2B5EF4-FFF2-40B4-BE49-F238E27FC236}">
                <a16:creationId xmlns:a16="http://schemas.microsoft.com/office/drawing/2014/main" id="{7ADF616E-93F7-473A-804F-86FBC3486373}"/>
              </a:ext>
            </a:extLst>
          </p:cNvPr>
          <p:cNvPicPr>
            <a:picLocks noChangeAspect="1"/>
          </p:cNvPicPr>
          <p:nvPr/>
        </p:nvPicPr>
        <p:blipFill>
          <a:blip r:embed="rId2"/>
          <a:stretch>
            <a:fillRect/>
          </a:stretch>
        </p:blipFill>
        <p:spPr>
          <a:xfrm>
            <a:off x="0" y="671866"/>
            <a:ext cx="8534400" cy="617188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5908413" y="6414520"/>
            <a:ext cx="6195165" cy="323165"/>
          </a:xfrm>
          <a:prstGeom prst="rect">
            <a:avLst/>
          </a:prstGeom>
          <a:solidFill>
            <a:schemeClr val="bg1"/>
          </a:solidFill>
        </p:spPr>
        <p:txBody>
          <a:bodyPr wrap="square" rtlCol="0">
            <a:spAutoFit/>
          </a:bodyPr>
          <a:lstStyle/>
          <a:p>
            <a:r>
              <a:rPr lang="cs-CZ" sz="1500" b="1" dirty="0">
                <a:solidFill>
                  <a:srgbClr val="FF0000"/>
                </a:solidFill>
              </a:rPr>
              <a:t>Zdroj: </a:t>
            </a:r>
            <a:r>
              <a:rPr lang="cs-CZ" sz="1500" dirty="0">
                <a:hlinkClick r:id="rId3"/>
              </a:rPr>
              <a:t>https://m.rosice.cz/upo-rudka/d-1605/p1=1096</a:t>
            </a:r>
            <a:r>
              <a:rPr lang="cs-CZ" sz="1500" dirty="0"/>
              <a:t> –ÚP obce Rudka</a:t>
            </a:r>
          </a:p>
        </p:txBody>
      </p:sp>
    </p:spTree>
    <p:extLst>
      <p:ext uri="{BB962C8B-B14F-4D97-AF65-F5344CB8AC3E}">
        <p14:creationId xmlns:p14="http://schemas.microsoft.com/office/powerpoint/2010/main" val="6791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p:txBody>
          <a:bodyPr/>
          <a:lstStyle/>
          <a:p>
            <a:r>
              <a:rPr lang="cs-CZ" dirty="0"/>
              <a:t>Vytvořený biokoridor</a:t>
            </a:r>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a:xfrm>
            <a:off x="246743" y="1443238"/>
            <a:ext cx="11106070" cy="5231882"/>
          </a:xfrm>
        </p:spPr>
        <p:txBody>
          <a:bodyPr/>
          <a:lstStyle/>
          <a:p>
            <a:r>
              <a:rPr lang="cs-CZ" dirty="0"/>
              <a:t>obec Polešovice</a:t>
            </a:r>
          </a:p>
        </p:txBody>
      </p:sp>
      <p:pic>
        <p:nvPicPr>
          <p:cNvPr id="4" name="Obrázek 3">
            <a:extLst>
              <a:ext uri="{FF2B5EF4-FFF2-40B4-BE49-F238E27FC236}">
                <a16:creationId xmlns:a16="http://schemas.microsoft.com/office/drawing/2014/main" id="{F2275116-B7DC-4C60-A02B-7BFE24F44C3B}"/>
              </a:ext>
            </a:extLst>
          </p:cNvPr>
          <p:cNvPicPr>
            <a:picLocks noChangeAspect="1"/>
          </p:cNvPicPr>
          <p:nvPr/>
        </p:nvPicPr>
        <p:blipFill>
          <a:blip r:embed="rId2"/>
          <a:stretch>
            <a:fillRect/>
          </a:stretch>
        </p:blipFill>
        <p:spPr>
          <a:xfrm>
            <a:off x="4165950" y="1123403"/>
            <a:ext cx="7186863" cy="5359987"/>
          </a:xfrm>
          <a:prstGeom prst="rect">
            <a:avLst/>
          </a:prstGeom>
        </p:spPr>
      </p:pic>
      <p:sp>
        <p:nvSpPr>
          <p:cNvPr id="5" name="TextovéPole 4">
            <a:extLst>
              <a:ext uri="{FF2B5EF4-FFF2-40B4-BE49-F238E27FC236}">
                <a16:creationId xmlns:a16="http://schemas.microsoft.com/office/drawing/2014/main" id="{F534A2DA-5044-4A65-8EFF-FF24227E248B}"/>
              </a:ext>
            </a:extLst>
          </p:cNvPr>
          <p:cNvSpPr txBox="1"/>
          <p:nvPr/>
        </p:nvSpPr>
        <p:spPr>
          <a:xfrm>
            <a:off x="401052" y="6483390"/>
            <a:ext cx="12352421" cy="553998"/>
          </a:xfrm>
          <a:prstGeom prst="rect">
            <a:avLst/>
          </a:prstGeom>
          <a:noFill/>
        </p:spPr>
        <p:txBody>
          <a:bodyPr wrap="square" rtlCol="0">
            <a:spAutoFit/>
          </a:bodyPr>
          <a:lstStyle/>
          <a:p>
            <a:r>
              <a:rPr lang="cs-CZ" sz="1500" b="1" dirty="0">
                <a:solidFill>
                  <a:srgbClr val="FF0000"/>
                </a:solidFill>
              </a:rPr>
              <a:t>Zdroje: </a:t>
            </a:r>
            <a:r>
              <a:rPr lang="cs-CZ" sz="1500" dirty="0">
                <a:hlinkClick r:id="rId3"/>
              </a:rPr>
              <a:t>https://www.mzp.cz/C1257458002F0DC7/cz/vestnik_2017/$FILE/SOTPR_Priloha_Vestnik_Kveten_170609.pdf</a:t>
            </a:r>
            <a:r>
              <a:rPr lang="cs-CZ" sz="1500" dirty="0"/>
              <a:t> - archiv obce Polešovice</a:t>
            </a:r>
          </a:p>
          <a:p>
            <a:endParaRPr lang="cs-CZ" sz="1500" dirty="0"/>
          </a:p>
        </p:txBody>
      </p:sp>
    </p:spTree>
    <p:extLst>
      <p:ext uri="{BB962C8B-B14F-4D97-AF65-F5344CB8AC3E}">
        <p14:creationId xmlns:p14="http://schemas.microsoft.com/office/powerpoint/2010/main" val="4522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p:txBody>
          <a:bodyPr/>
          <a:lstStyle/>
          <a:p>
            <a:r>
              <a:rPr lang="cs-CZ" dirty="0"/>
              <a:t>Vytvořený biokoridor</a:t>
            </a:r>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p:txBody>
          <a:bodyPr/>
          <a:lstStyle/>
          <a:p>
            <a:r>
              <a:rPr lang="cs-CZ" dirty="0"/>
              <a:t>obec Křižanovice u Vyškova, vysazen 1991</a:t>
            </a:r>
          </a:p>
        </p:txBody>
      </p:sp>
      <p:sp>
        <p:nvSpPr>
          <p:cNvPr id="5" name="TextovéPole 4">
            <a:extLst>
              <a:ext uri="{FF2B5EF4-FFF2-40B4-BE49-F238E27FC236}">
                <a16:creationId xmlns:a16="http://schemas.microsoft.com/office/drawing/2014/main" id="{F534A2DA-5044-4A65-8EFF-FF24227E248B}"/>
              </a:ext>
            </a:extLst>
          </p:cNvPr>
          <p:cNvSpPr txBox="1"/>
          <p:nvPr/>
        </p:nvSpPr>
        <p:spPr>
          <a:xfrm>
            <a:off x="401052" y="6289242"/>
            <a:ext cx="12352421" cy="553998"/>
          </a:xfrm>
          <a:prstGeom prst="rect">
            <a:avLst/>
          </a:prstGeom>
          <a:noFill/>
        </p:spPr>
        <p:txBody>
          <a:bodyPr wrap="square" rtlCol="0">
            <a:spAutoFit/>
          </a:bodyPr>
          <a:lstStyle/>
          <a:p>
            <a:r>
              <a:rPr lang="cs-CZ" sz="1500" b="1" dirty="0">
                <a:solidFill>
                  <a:srgbClr val="FF0000"/>
                </a:solidFill>
              </a:rPr>
              <a:t>Zdroje: </a:t>
            </a:r>
            <a:r>
              <a:rPr lang="cs-CZ" sz="1500" dirty="0"/>
              <a:t>http://anigozanthos.biz/wp-content/uploads/2011/06/BK_Kriz1.jpg</a:t>
            </a:r>
          </a:p>
          <a:p>
            <a:endParaRPr lang="cs-CZ" sz="1500" dirty="0"/>
          </a:p>
        </p:txBody>
      </p:sp>
      <p:pic>
        <p:nvPicPr>
          <p:cNvPr id="6" name="Obrázek 5">
            <a:extLst>
              <a:ext uri="{FF2B5EF4-FFF2-40B4-BE49-F238E27FC236}">
                <a16:creationId xmlns:a16="http://schemas.microsoft.com/office/drawing/2014/main" id="{F4C1FF06-1A03-47FC-834A-604087CA5C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462136" y="1970690"/>
            <a:ext cx="10406151" cy="4318552"/>
          </a:xfrm>
          <a:prstGeom prst="rect">
            <a:avLst/>
          </a:prstGeom>
        </p:spPr>
      </p:pic>
    </p:spTree>
    <p:extLst>
      <p:ext uri="{BB962C8B-B14F-4D97-AF65-F5344CB8AC3E}">
        <p14:creationId xmlns:p14="http://schemas.microsoft.com/office/powerpoint/2010/main" val="4529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p:txBody>
          <a:bodyPr/>
          <a:lstStyle/>
          <a:p>
            <a:r>
              <a:rPr lang="cs-CZ" dirty="0"/>
              <a:t>Ochrana krajinného rázu</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p:txBody>
          <a:bodyPr>
            <a:normAutofit lnSpcReduction="10000"/>
          </a:bodyPr>
          <a:lstStyle/>
          <a:p>
            <a:r>
              <a:rPr lang="cs-CZ" dirty="0"/>
              <a:t>V zákoně 114/1992 § 12</a:t>
            </a:r>
          </a:p>
          <a:p>
            <a:r>
              <a:rPr lang="cs-CZ" dirty="0"/>
              <a:t>Ochrana krajinného rázu – identita obyvatel</a:t>
            </a:r>
          </a:p>
          <a:p>
            <a:r>
              <a:rPr lang="cs-CZ" dirty="0"/>
              <a:t>Krajinný ráz = přírodní, kulturní a historická charakteristika určitého místa či oblasti, je chráněn před činností snižující jeho estetickou a přírodní hodnotu.</a:t>
            </a:r>
          </a:p>
          <a:p>
            <a:r>
              <a:rPr lang="cs-CZ" dirty="0"/>
              <a:t>Činnosti, které by mohly snížit nebo změnit krajinný ráz, je nezbytný souhlas orgánu ochrany přírody.</a:t>
            </a:r>
          </a:p>
          <a:p>
            <a:r>
              <a:rPr lang="cs-CZ" dirty="0"/>
              <a:t>ALE krajinný ráz se neposuzuje v zastavěném území a v zastavitelných plochách</a:t>
            </a:r>
          </a:p>
          <a:p>
            <a:r>
              <a:rPr lang="cs-CZ" dirty="0"/>
              <a:t>Ochrana krajinného rázu, kraj. úřad pro něj může vyhlásit Přírodní park</a:t>
            </a:r>
          </a:p>
          <a:p>
            <a:endParaRPr lang="cs-CZ" dirty="0"/>
          </a:p>
        </p:txBody>
      </p:sp>
    </p:spTree>
    <p:extLst>
      <p:ext uri="{BB962C8B-B14F-4D97-AF65-F5344CB8AC3E}">
        <p14:creationId xmlns:p14="http://schemas.microsoft.com/office/powerpoint/2010/main" val="309642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9DDDC-2828-49B3-BDE0-246F215254B3}"/>
              </a:ext>
            </a:extLst>
          </p:cNvPr>
          <p:cNvSpPr>
            <a:spLocks noGrp="1"/>
          </p:cNvSpPr>
          <p:nvPr>
            <p:ph type="title"/>
          </p:nvPr>
        </p:nvSpPr>
        <p:spPr/>
        <p:txBody>
          <a:bodyPr/>
          <a:lstStyle/>
          <a:p>
            <a:pPr algn="l"/>
            <a:r>
              <a:rPr lang="cs-CZ" dirty="0"/>
              <a:t>Přírodní parky</a:t>
            </a:r>
          </a:p>
        </p:txBody>
      </p:sp>
      <p:sp>
        <p:nvSpPr>
          <p:cNvPr id="3" name="Zástupný symbol pro obsah 2">
            <a:extLst>
              <a:ext uri="{FF2B5EF4-FFF2-40B4-BE49-F238E27FC236}">
                <a16:creationId xmlns:a16="http://schemas.microsoft.com/office/drawing/2014/main" id="{C299AB31-1466-4BEE-9D63-7CB37FCF8561}"/>
              </a:ext>
            </a:extLst>
          </p:cNvPr>
          <p:cNvSpPr>
            <a:spLocks noGrp="1"/>
          </p:cNvSpPr>
          <p:nvPr>
            <p:ph idx="1"/>
          </p:nvPr>
        </p:nvSpPr>
        <p:spPr/>
        <p:txBody>
          <a:bodyPr/>
          <a:lstStyle/>
          <a:p>
            <a:r>
              <a:rPr lang="cs-CZ" dirty="0"/>
              <a:t>Slouží k ochraně krajinného rázu</a:t>
            </a:r>
          </a:p>
          <a:p>
            <a:r>
              <a:rPr lang="cs-CZ" dirty="0"/>
              <a:t>Často účelové využití proti šíření zástavby (hlavně Praha)</a:t>
            </a:r>
          </a:p>
          <a:p>
            <a:endParaRPr lang="cs-CZ" dirty="0"/>
          </a:p>
        </p:txBody>
      </p:sp>
      <p:pic>
        <p:nvPicPr>
          <p:cNvPr id="5" name="Obrázek 4">
            <a:extLst>
              <a:ext uri="{FF2B5EF4-FFF2-40B4-BE49-F238E27FC236}">
                <a16:creationId xmlns:a16="http://schemas.microsoft.com/office/drawing/2014/main" id="{3A60791E-064C-40CC-9704-ADE7F4BF13B5}"/>
              </a:ext>
            </a:extLst>
          </p:cNvPr>
          <p:cNvPicPr>
            <a:picLocks noChangeAspect="1"/>
          </p:cNvPicPr>
          <p:nvPr/>
        </p:nvPicPr>
        <p:blipFill>
          <a:blip r:embed="rId2"/>
          <a:stretch>
            <a:fillRect/>
          </a:stretch>
        </p:blipFill>
        <p:spPr>
          <a:xfrm>
            <a:off x="5387268" y="771929"/>
            <a:ext cx="6451803" cy="4094871"/>
          </a:xfrm>
          <a:prstGeom prst="rect">
            <a:avLst/>
          </a:prstGeom>
        </p:spPr>
      </p:pic>
      <p:sp>
        <p:nvSpPr>
          <p:cNvPr id="7" name="TextovéPole 6">
            <a:extLst>
              <a:ext uri="{FF2B5EF4-FFF2-40B4-BE49-F238E27FC236}">
                <a16:creationId xmlns:a16="http://schemas.microsoft.com/office/drawing/2014/main" id="{67964969-D8F1-4E82-B28A-1576CA5B2D8D}"/>
              </a:ext>
            </a:extLst>
          </p:cNvPr>
          <p:cNvSpPr txBox="1"/>
          <p:nvPr/>
        </p:nvSpPr>
        <p:spPr>
          <a:xfrm>
            <a:off x="5387268" y="5814355"/>
            <a:ext cx="6451802" cy="784830"/>
          </a:xfrm>
          <a:prstGeom prst="rect">
            <a:avLst/>
          </a:prstGeom>
          <a:noFill/>
        </p:spPr>
        <p:txBody>
          <a:bodyPr wrap="square" rtlCol="0">
            <a:spAutoFit/>
          </a:bodyPr>
          <a:lstStyle/>
          <a:p>
            <a:r>
              <a:rPr lang="cs-CZ" sz="1500" b="1" dirty="0">
                <a:solidFill>
                  <a:srgbClr val="FF0000"/>
                </a:solidFill>
              </a:rPr>
              <a:t>Zdroj: </a:t>
            </a:r>
            <a:r>
              <a:rPr lang="cs-CZ" sz="1500" dirty="0"/>
              <a:t>http://jmkgis.maps.arcgis.com/apps/webappviewer/index.html?id=c5112c26e5374151aa18c6730b690b29</a:t>
            </a:r>
          </a:p>
        </p:txBody>
      </p:sp>
      <p:sp>
        <p:nvSpPr>
          <p:cNvPr id="8" name="Obdélník 7">
            <a:extLst>
              <a:ext uri="{FF2B5EF4-FFF2-40B4-BE49-F238E27FC236}">
                <a16:creationId xmlns:a16="http://schemas.microsoft.com/office/drawing/2014/main" id="{A3DA2D29-D123-418A-8AA1-D6009FF6B1F0}"/>
              </a:ext>
            </a:extLst>
          </p:cNvPr>
          <p:cNvSpPr/>
          <p:nvPr/>
        </p:nvSpPr>
        <p:spPr>
          <a:xfrm>
            <a:off x="5387268" y="4829709"/>
            <a:ext cx="6096000" cy="369332"/>
          </a:xfrm>
          <a:prstGeom prst="rect">
            <a:avLst/>
          </a:prstGeom>
        </p:spPr>
        <p:txBody>
          <a:bodyPr>
            <a:spAutoFit/>
          </a:bodyPr>
          <a:lstStyle/>
          <a:p>
            <a:r>
              <a:rPr lang="cs-CZ" b="1" dirty="0"/>
              <a:t>Přírodní parky v okolí Brna</a:t>
            </a:r>
          </a:p>
        </p:txBody>
      </p:sp>
    </p:spTree>
    <p:extLst>
      <p:ext uri="{BB962C8B-B14F-4D97-AF65-F5344CB8AC3E}">
        <p14:creationId xmlns:p14="http://schemas.microsoft.com/office/powerpoint/2010/main" val="128995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A823C-DBDA-4AEE-8A30-E0F07880F048}"/>
              </a:ext>
            </a:extLst>
          </p:cNvPr>
          <p:cNvSpPr>
            <a:spLocks noGrp="1"/>
          </p:cNvSpPr>
          <p:nvPr>
            <p:ph type="title"/>
          </p:nvPr>
        </p:nvSpPr>
        <p:spPr/>
        <p:txBody>
          <a:bodyPr/>
          <a:lstStyle/>
          <a:p>
            <a:r>
              <a:rPr lang="cs-CZ" dirty="0"/>
              <a:t>Zvláště chráněná území</a:t>
            </a:r>
          </a:p>
        </p:txBody>
      </p:sp>
      <p:sp>
        <p:nvSpPr>
          <p:cNvPr id="3" name="Zástupný symbol pro obsah 2">
            <a:extLst>
              <a:ext uri="{FF2B5EF4-FFF2-40B4-BE49-F238E27FC236}">
                <a16:creationId xmlns:a16="http://schemas.microsoft.com/office/drawing/2014/main" id="{7551E076-9F42-464A-906D-0A3A8450A3B7}"/>
              </a:ext>
            </a:extLst>
          </p:cNvPr>
          <p:cNvSpPr>
            <a:spLocks noGrp="1"/>
          </p:cNvSpPr>
          <p:nvPr>
            <p:ph idx="1"/>
          </p:nvPr>
        </p:nvSpPr>
        <p:spPr>
          <a:xfrm>
            <a:off x="838200" y="1825625"/>
            <a:ext cx="10515600" cy="1325564"/>
          </a:xfrm>
        </p:spPr>
        <p:txBody>
          <a:bodyPr>
            <a:normAutofit fontScale="92500"/>
          </a:bodyPr>
          <a:lstStyle/>
          <a:p>
            <a:r>
              <a:rPr lang="cs-CZ" dirty="0"/>
              <a:t>Území přírodovědecky či esteticky velmi významná nebo jedinečná lze vyhlásit za zvláště chráněná; přitom se stanoví podmínky jejich ochrany</a:t>
            </a:r>
          </a:p>
          <a:p>
            <a:r>
              <a:rPr lang="cs-CZ" dirty="0"/>
              <a:t>Chráněno </a:t>
            </a:r>
            <a:r>
              <a:rPr lang="en-US" dirty="0"/>
              <a:t>~</a:t>
            </a:r>
            <a:r>
              <a:rPr lang="cs-CZ" dirty="0"/>
              <a:t> 16 % republiky</a:t>
            </a:r>
          </a:p>
        </p:txBody>
      </p:sp>
      <p:cxnSp>
        <p:nvCxnSpPr>
          <p:cNvPr id="5" name="Přímá spojnice 4">
            <a:extLst>
              <a:ext uri="{FF2B5EF4-FFF2-40B4-BE49-F238E27FC236}">
                <a16:creationId xmlns:a16="http://schemas.microsoft.com/office/drawing/2014/main" id="{65314B6B-8D51-4095-BD92-0571E003A565}"/>
              </a:ext>
            </a:extLst>
          </p:cNvPr>
          <p:cNvCxnSpPr>
            <a:cxnSpLocks/>
          </p:cNvCxnSpPr>
          <p:nvPr/>
        </p:nvCxnSpPr>
        <p:spPr>
          <a:xfrm>
            <a:off x="5791198" y="3672114"/>
            <a:ext cx="0" cy="3185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ástupný symbol pro obsah 2">
            <a:extLst>
              <a:ext uri="{FF2B5EF4-FFF2-40B4-BE49-F238E27FC236}">
                <a16:creationId xmlns:a16="http://schemas.microsoft.com/office/drawing/2014/main" id="{024DB51E-AC3D-4E63-91B3-AA1D48234205}"/>
              </a:ext>
            </a:extLst>
          </p:cNvPr>
          <p:cNvSpPr txBox="1">
            <a:spLocks/>
          </p:cNvSpPr>
          <p:nvPr/>
        </p:nvSpPr>
        <p:spPr>
          <a:xfrm>
            <a:off x="580571" y="3963991"/>
            <a:ext cx="4717141" cy="304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Velkoplošná ochráněná území</a:t>
            </a:r>
          </a:p>
          <a:p>
            <a:r>
              <a:rPr lang="cs-CZ" dirty="0"/>
              <a:t>Národní parky</a:t>
            </a:r>
          </a:p>
          <a:p>
            <a:r>
              <a:rPr lang="cs-CZ" dirty="0"/>
              <a:t>Chráněné krajinné oblasti</a:t>
            </a:r>
          </a:p>
          <a:p>
            <a:pPr marL="0" indent="0">
              <a:buNone/>
            </a:pPr>
            <a:endParaRPr lang="cs-CZ" dirty="0"/>
          </a:p>
        </p:txBody>
      </p:sp>
      <p:sp>
        <p:nvSpPr>
          <p:cNvPr id="9" name="Zástupný symbol pro obsah 2">
            <a:extLst>
              <a:ext uri="{FF2B5EF4-FFF2-40B4-BE49-F238E27FC236}">
                <a16:creationId xmlns:a16="http://schemas.microsoft.com/office/drawing/2014/main" id="{3BAD5437-6E88-445F-8F0D-E41495F4156B}"/>
              </a:ext>
            </a:extLst>
          </p:cNvPr>
          <p:cNvSpPr txBox="1">
            <a:spLocks/>
          </p:cNvSpPr>
          <p:nvPr/>
        </p:nvSpPr>
        <p:spPr>
          <a:xfrm>
            <a:off x="6226629" y="3945848"/>
            <a:ext cx="4717141" cy="3040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Maloplošná chráněná území</a:t>
            </a:r>
          </a:p>
          <a:p>
            <a:r>
              <a:rPr lang="cs-CZ" dirty="0"/>
              <a:t>Národní přírodní rezervace</a:t>
            </a:r>
          </a:p>
          <a:p>
            <a:r>
              <a:rPr lang="cs-CZ" dirty="0"/>
              <a:t>Přírodní rezervace</a:t>
            </a:r>
          </a:p>
          <a:p>
            <a:r>
              <a:rPr lang="cs-CZ" dirty="0"/>
              <a:t>Národní přírodní památky</a:t>
            </a:r>
          </a:p>
          <a:p>
            <a:r>
              <a:rPr lang="cs-CZ" dirty="0"/>
              <a:t>Přírodní památky</a:t>
            </a:r>
          </a:p>
        </p:txBody>
      </p:sp>
      <p:cxnSp>
        <p:nvCxnSpPr>
          <p:cNvPr id="12" name="Přímá spojnice 11">
            <a:extLst>
              <a:ext uri="{FF2B5EF4-FFF2-40B4-BE49-F238E27FC236}">
                <a16:creationId xmlns:a16="http://schemas.microsoft.com/office/drawing/2014/main" id="{80C6F7F9-B9DE-421D-8FE5-9DF8655D6389}"/>
              </a:ext>
            </a:extLst>
          </p:cNvPr>
          <p:cNvCxnSpPr>
            <a:cxnSpLocks/>
          </p:cNvCxnSpPr>
          <p:nvPr/>
        </p:nvCxnSpPr>
        <p:spPr>
          <a:xfrm>
            <a:off x="0" y="3672114"/>
            <a:ext cx="1135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7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oblasti a národní parky</a:t>
            </a:r>
          </a:p>
        </p:txBody>
      </p:sp>
      <p:pic>
        <p:nvPicPr>
          <p:cNvPr id="4" name="Obrázek 3">
            <a:extLst>
              <a:ext uri="{FF2B5EF4-FFF2-40B4-BE49-F238E27FC236}">
                <a16:creationId xmlns:a16="http://schemas.microsoft.com/office/drawing/2014/main" id="{69A531B2-9C4C-420B-BBF8-8ADA1FF66950}"/>
              </a:ext>
            </a:extLst>
          </p:cNvPr>
          <p:cNvPicPr>
            <a:picLocks noChangeAspect="1"/>
          </p:cNvPicPr>
          <p:nvPr/>
        </p:nvPicPr>
        <p:blipFill>
          <a:blip r:embed="rId2"/>
          <a:stretch>
            <a:fillRect/>
          </a:stretch>
        </p:blipFill>
        <p:spPr>
          <a:xfrm>
            <a:off x="682172" y="1504342"/>
            <a:ext cx="8190360" cy="5099657"/>
          </a:xfrm>
          <a:prstGeom prst="rect">
            <a:avLst/>
          </a:prstGeom>
        </p:spPr>
      </p:pic>
      <p:sp>
        <p:nvSpPr>
          <p:cNvPr id="7" name="TextovéPole 6">
            <a:extLst>
              <a:ext uri="{FF2B5EF4-FFF2-40B4-BE49-F238E27FC236}">
                <a16:creationId xmlns:a16="http://schemas.microsoft.com/office/drawing/2014/main" id="{DC5FA992-8D03-4FB1-AB52-EB06F8298B21}"/>
              </a:ext>
            </a:extLst>
          </p:cNvPr>
          <p:cNvSpPr txBox="1"/>
          <p:nvPr/>
        </p:nvSpPr>
        <p:spPr>
          <a:xfrm>
            <a:off x="6096000" y="6534835"/>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http://www.ochranaprirody.cz/regionalni-pracoviste/</a:t>
            </a:r>
          </a:p>
        </p:txBody>
      </p:sp>
      <p:sp>
        <p:nvSpPr>
          <p:cNvPr id="3" name="TextovéPole 2">
            <a:extLst>
              <a:ext uri="{FF2B5EF4-FFF2-40B4-BE49-F238E27FC236}">
                <a16:creationId xmlns:a16="http://schemas.microsoft.com/office/drawing/2014/main" id="{66A2A19B-689D-23CA-021D-82A1C1DB66F8}"/>
              </a:ext>
            </a:extLst>
          </p:cNvPr>
          <p:cNvSpPr txBox="1"/>
          <p:nvPr/>
        </p:nvSpPr>
        <p:spPr>
          <a:xfrm>
            <a:off x="7567448" y="2325414"/>
            <a:ext cx="3786353" cy="261610"/>
          </a:xfrm>
          <a:prstGeom prst="rect">
            <a:avLst/>
          </a:prstGeom>
          <a:noFill/>
        </p:spPr>
        <p:txBody>
          <a:bodyPr wrap="square" rtlCol="0">
            <a:spAutoFit/>
          </a:bodyPr>
          <a:lstStyle/>
          <a:p>
            <a:r>
              <a:rPr lang="cs-CZ" sz="1100" b="1" dirty="0"/>
              <a:t>AGENTURY OCHRANY PŘÍRODY A KRAJINY</a:t>
            </a:r>
          </a:p>
        </p:txBody>
      </p:sp>
    </p:spTree>
    <p:extLst>
      <p:ext uri="{BB962C8B-B14F-4D97-AF65-F5344CB8AC3E}">
        <p14:creationId xmlns:p14="http://schemas.microsoft.com/office/powerpoint/2010/main" val="26428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p:txBody>
          <a:bodyPr/>
          <a:lstStyle/>
          <a:p>
            <a:r>
              <a:rPr lang="cs-CZ" dirty="0"/>
              <a:t>Národní parky</a:t>
            </a:r>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p:txBody>
          <a:bodyPr/>
          <a:lstStyle/>
          <a:p>
            <a:r>
              <a:rPr lang="cs-CZ" dirty="0"/>
              <a:t>Vyhlašovány formou zákona (Parlament ČR)</a:t>
            </a:r>
          </a:p>
          <a:p>
            <a:pPr marL="0" indent="0">
              <a:buNone/>
            </a:pPr>
            <a:endParaRPr lang="cs-CZ" dirty="0"/>
          </a:p>
          <a:p>
            <a:endParaRPr lang="cs-CZ" dirty="0"/>
          </a:p>
          <a:p>
            <a:endParaRPr lang="cs-CZ" dirty="0"/>
          </a:p>
          <a:p>
            <a:endParaRPr lang="cs-CZ" dirty="0"/>
          </a:p>
        </p:txBody>
      </p:sp>
      <p:graphicFrame>
        <p:nvGraphicFramePr>
          <p:cNvPr id="5" name="Tabulka 4">
            <a:extLst>
              <a:ext uri="{FF2B5EF4-FFF2-40B4-BE49-F238E27FC236}">
                <a16:creationId xmlns:a16="http://schemas.microsoft.com/office/drawing/2014/main" id="{595312DF-A0E7-4CBD-AF08-AAA99271DB07}"/>
              </a:ext>
            </a:extLst>
          </p:cNvPr>
          <p:cNvGraphicFramePr>
            <a:graphicFrameLocks noGrp="1"/>
          </p:cNvGraphicFramePr>
          <p:nvPr>
            <p:extLst>
              <p:ext uri="{D42A27DB-BD31-4B8C-83A1-F6EECF244321}">
                <p14:modId xmlns:p14="http://schemas.microsoft.com/office/powerpoint/2010/main" val="3280585790"/>
              </p:ext>
            </p:extLst>
          </p:nvPr>
        </p:nvGraphicFramePr>
        <p:xfrm>
          <a:off x="2235201" y="2438400"/>
          <a:ext cx="7329714" cy="4054476"/>
        </p:xfrm>
        <a:graphic>
          <a:graphicData uri="http://schemas.openxmlformats.org/drawingml/2006/table">
            <a:tbl>
              <a:tblPr>
                <a:tableStyleId>{5C22544A-7EE6-4342-B048-85BDC9FD1C3A}</a:tableStyleId>
              </a:tblPr>
              <a:tblGrid>
                <a:gridCol w="2296434">
                  <a:extLst>
                    <a:ext uri="{9D8B030D-6E8A-4147-A177-3AD203B41FA5}">
                      <a16:colId xmlns:a16="http://schemas.microsoft.com/office/drawing/2014/main" val="4246410495"/>
                    </a:ext>
                  </a:extLst>
                </a:gridCol>
                <a:gridCol w="2614510">
                  <a:extLst>
                    <a:ext uri="{9D8B030D-6E8A-4147-A177-3AD203B41FA5}">
                      <a16:colId xmlns:a16="http://schemas.microsoft.com/office/drawing/2014/main" val="3716474290"/>
                    </a:ext>
                  </a:extLst>
                </a:gridCol>
                <a:gridCol w="2418770">
                  <a:extLst>
                    <a:ext uri="{9D8B030D-6E8A-4147-A177-3AD203B41FA5}">
                      <a16:colId xmlns:a16="http://schemas.microsoft.com/office/drawing/2014/main" val="1946811081"/>
                    </a:ext>
                  </a:extLst>
                </a:gridCol>
              </a:tblGrid>
              <a:tr h="405448">
                <a:tc>
                  <a:txBody>
                    <a:bodyPr/>
                    <a:lstStyle/>
                    <a:p>
                      <a:pPr algn="l" fontAlgn="ctr"/>
                      <a:r>
                        <a:rPr lang="cs-CZ" sz="2500" u="none" strike="noStrike">
                          <a:effectLst/>
                        </a:rPr>
                        <a:t>Národní park</a:t>
                      </a:r>
                      <a:endParaRPr lang="cs-CZ" sz="25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Rok vyhlášení </a:t>
                      </a:r>
                      <a:endParaRPr lang="cs-CZ" sz="25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Rozloha v ha </a:t>
                      </a:r>
                      <a:endParaRPr lang="cs-CZ" sz="25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8601054"/>
                  </a:ext>
                </a:extLst>
              </a:tr>
              <a:tr h="810895">
                <a:tc>
                  <a:txBody>
                    <a:bodyPr/>
                    <a:lstStyle/>
                    <a:p>
                      <a:pPr algn="l" fontAlgn="ctr"/>
                      <a:r>
                        <a:rPr lang="cs-CZ" sz="2500" u="none" strike="noStrike" dirty="0">
                          <a:effectLst/>
                        </a:rPr>
                        <a:t>Krkonošský národní park</a:t>
                      </a:r>
                      <a:endParaRPr lang="cs-CZ" sz="2500" b="0"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b="1" u="none" strike="noStrike" dirty="0">
                          <a:solidFill>
                            <a:srgbClr val="92D050"/>
                          </a:solidFill>
                          <a:effectLst/>
                        </a:rPr>
                        <a:t> 1963</a:t>
                      </a:r>
                      <a:endParaRPr lang="cs-CZ" sz="2500" b="1" i="0" u="none" strike="noStrike" dirty="0">
                        <a:solidFill>
                          <a:srgbClr val="92D05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36 300 </a:t>
                      </a:r>
                      <a:endParaRPr lang="cs-CZ" sz="25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6388323"/>
                  </a:ext>
                </a:extLst>
              </a:tr>
              <a:tr h="810895">
                <a:tc>
                  <a:txBody>
                    <a:bodyPr/>
                    <a:lstStyle/>
                    <a:p>
                      <a:pPr algn="l" fontAlgn="ctr"/>
                      <a:r>
                        <a:rPr lang="cs-CZ" sz="2500" u="none" strike="noStrike">
                          <a:effectLst/>
                        </a:rPr>
                        <a:t>Národní park Podyjí </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FF0000"/>
                          </a:solidFill>
                          <a:effectLst/>
                        </a:rPr>
                        <a:t>6 300</a:t>
                      </a:r>
                      <a:endParaRPr lang="cs-CZ" sz="2500" b="1"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4663017"/>
                  </a:ext>
                </a:extLst>
              </a:tr>
              <a:tr h="810895">
                <a:tc>
                  <a:txBody>
                    <a:bodyPr/>
                    <a:lstStyle/>
                    <a:p>
                      <a:pPr algn="l" fontAlgn="ctr"/>
                      <a:r>
                        <a:rPr lang="cs-CZ" sz="2500" u="none" strike="noStrike">
                          <a:effectLst/>
                        </a:rPr>
                        <a:t>Národní park Šumava</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92D050"/>
                          </a:solidFill>
                          <a:effectLst/>
                        </a:rPr>
                        <a:t>69 000</a:t>
                      </a:r>
                      <a:endParaRPr lang="cs-CZ" sz="2500" b="1" i="0" u="none" strike="noStrike" dirty="0">
                        <a:solidFill>
                          <a:srgbClr val="92D05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8878781"/>
                  </a:ext>
                </a:extLst>
              </a:tr>
              <a:tr h="1216343">
                <a:tc>
                  <a:txBody>
                    <a:bodyPr/>
                    <a:lstStyle/>
                    <a:p>
                      <a:pPr algn="l" fontAlgn="ctr"/>
                      <a:r>
                        <a:rPr lang="cs-CZ" sz="2500" u="none" strike="noStrike">
                          <a:effectLst/>
                        </a:rPr>
                        <a:t>Národní park České Švýcarsko </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solidFill>
                            <a:srgbClr val="FF0000"/>
                          </a:solidFill>
                          <a:effectLst/>
                        </a:rPr>
                        <a:t> </a:t>
                      </a:r>
                      <a:r>
                        <a:rPr lang="cs-CZ" sz="2500" b="1" u="none" strike="noStrike" dirty="0">
                          <a:solidFill>
                            <a:srgbClr val="FF0000"/>
                          </a:solidFill>
                          <a:effectLst/>
                        </a:rPr>
                        <a:t>2000</a:t>
                      </a:r>
                      <a:endParaRPr lang="cs-CZ" sz="25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7 900</a:t>
                      </a:r>
                      <a:endParaRPr lang="cs-CZ" sz="25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8293251"/>
                  </a:ext>
                </a:extLst>
              </a:tr>
            </a:tbl>
          </a:graphicData>
        </a:graphic>
      </p:graphicFrame>
      <p:sp>
        <p:nvSpPr>
          <p:cNvPr id="6" name="TextovéPole 5">
            <a:extLst>
              <a:ext uri="{FF2B5EF4-FFF2-40B4-BE49-F238E27FC236}">
                <a16:creationId xmlns:a16="http://schemas.microsoft.com/office/drawing/2014/main" id="{10BD3502-2BBB-4809-8F50-4818012BD6FB}"/>
              </a:ext>
            </a:extLst>
          </p:cNvPr>
          <p:cNvSpPr txBox="1"/>
          <p:nvPr/>
        </p:nvSpPr>
        <p:spPr>
          <a:xfrm>
            <a:off x="4603496" y="6560056"/>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http://www.ochranaprirody.cz/uzemni-ochrana/velkoplosna-chranena-uzemi/</a:t>
            </a:r>
          </a:p>
        </p:txBody>
      </p:sp>
    </p:spTree>
    <p:extLst>
      <p:ext uri="{BB962C8B-B14F-4D97-AF65-F5344CB8AC3E}">
        <p14:creationId xmlns:p14="http://schemas.microsoft.com/office/powerpoint/2010/main" val="237367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34C5F-6539-4B7D-A2A3-73E0F629F2E2}"/>
              </a:ext>
            </a:extLst>
          </p:cNvPr>
          <p:cNvSpPr>
            <a:spLocks noGrp="1"/>
          </p:cNvSpPr>
          <p:nvPr>
            <p:ph type="title"/>
          </p:nvPr>
        </p:nvSpPr>
        <p:spPr/>
        <p:txBody>
          <a:bodyPr/>
          <a:lstStyle/>
          <a:p>
            <a:r>
              <a:rPr lang="cs-CZ" dirty="0"/>
              <a:t>Ochrana přírody a krajiny v ČR</a:t>
            </a:r>
          </a:p>
        </p:txBody>
      </p:sp>
      <p:sp>
        <p:nvSpPr>
          <p:cNvPr id="3" name="Zástupný symbol pro obsah 2">
            <a:extLst>
              <a:ext uri="{FF2B5EF4-FFF2-40B4-BE49-F238E27FC236}">
                <a16:creationId xmlns:a16="http://schemas.microsoft.com/office/drawing/2014/main" id="{12125902-A8E7-4F84-90F5-062531E66A27}"/>
              </a:ext>
            </a:extLst>
          </p:cNvPr>
          <p:cNvSpPr>
            <a:spLocks noGrp="1"/>
          </p:cNvSpPr>
          <p:nvPr>
            <p:ph idx="1"/>
          </p:nvPr>
        </p:nvSpPr>
        <p:spPr>
          <a:xfrm>
            <a:off x="838200" y="1825624"/>
            <a:ext cx="10515600" cy="5032376"/>
          </a:xfrm>
        </p:spPr>
        <p:txBody>
          <a:bodyPr>
            <a:normAutofit fontScale="92500" lnSpcReduction="20000"/>
          </a:bodyPr>
          <a:lstStyle/>
          <a:p>
            <a:r>
              <a:rPr lang="cs-CZ" dirty="0"/>
              <a:t>Integrace v legislativě ČR:</a:t>
            </a:r>
          </a:p>
          <a:p>
            <a:r>
              <a:rPr lang="cs-CZ" b="1" dirty="0">
                <a:solidFill>
                  <a:srgbClr val="FF0000"/>
                </a:solidFill>
              </a:rPr>
              <a:t>114/1992 Sb. Zákon o ochraně přírody a krajiny</a:t>
            </a:r>
          </a:p>
          <a:p>
            <a:r>
              <a:rPr lang="cs-CZ" b="1" dirty="0">
                <a:solidFill>
                  <a:srgbClr val="FF0000"/>
                </a:solidFill>
              </a:rPr>
              <a:t>123/2017 Sb.</a:t>
            </a:r>
            <a:r>
              <a:rPr lang="cs-CZ" dirty="0">
                <a:solidFill>
                  <a:srgbClr val="FF0000"/>
                </a:solidFill>
              </a:rPr>
              <a:t> Zákon, kterým se mění zákon č. 114/1992 Sb., o ochraně přírody a krajiny („</a:t>
            </a:r>
            <a:r>
              <a:rPr lang="cs-CZ" b="1" dirty="0">
                <a:solidFill>
                  <a:srgbClr val="FF0000"/>
                </a:solidFill>
              </a:rPr>
              <a:t>Zákon o národních parcích</a:t>
            </a:r>
            <a:r>
              <a:rPr lang="cs-CZ" dirty="0">
                <a:solidFill>
                  <a:srgbClr val="FF0000"/>
                </a:solidFill>
              </a:rPr>
              <a:t>“)</a:t>
            </a:r>
          </a:p>
          <a:p>
            <a:endParaRPr lang="cs-CZ" dirty="0"/>
          </a:p>
          <a:p>
            <a:r>
              <a:rPr lang="cs-CZ" dirty="0"/>
              <a:t>Návaznost na další zákony </a:t>
            </a:r>
            <a:r>
              <a:rPr lang="cs-CZ" sz="2400" i="1" dirty="0"/>
              <a:t>(netřeba znát ke zkoušce):</a:t>
            </a:r>
          </a:p>
          <a:p>
            <a:pPr lvl="1"/>
            <a:r>
              <a:rPr lang="cs-CZ" dirty="0"/>
              <a:t>254/2001 Sb. Vodní zákon</a:t>
            </a:r>
          </a:p>
          <a:p>
            <a:pPr lvl="1"/>
            <a:r>
              <a:rPr lang="cs-CZ" dirty="0"/>
              <a:t>289/1995 Sb. Lesní zákon</a:t>
            </a:r>
          </a:p>
          <a:p>
            <a:pPr lvl="1"/>
            <a:r>
              <a:rPr lang="cs-CZ" dirty="0"/>
              <a:t>334/1992 Sb. Zákon o ochraně zemědělského půdního fondu</a:t>
            </a:r>
          </a:p>
          <a:p>
            <a:pPr lvl="1"/>
            <a:r>
              <a:rPr lang="cs-CZ" dirty="0"/>
              <a:t>183/2006 Sb. Stavební zákon</a:t>
            </a:r>
          </a:p>
          <a:p>
            <a:pPr lvl="1"/>
            <a:r>
              <a:rPr lang="cs-CZ" dirty="0"/>
              <a:t>17/1992 Sb.  Zákon o životním prostředí</a:t>
            </a:r>
          </a:p>
          <a:p>
            <a:pPr lvl="1"/>
            <a:r>
              <a:rPr lang="cs-CZ" dirty="0"/>
              <a:t>…</a:t>
            </a:r>
          </a:p>
          <a:p>
            <a:r>
              <a:rPr lang="cs-CZ" dirty="0"/>
              <a:t>+ Mezinárodní legislativa</a:t>
            </a:r>
          </a:p>
          <a:p>
            <a:endParaRPr lang="cs-CZ" dirty="0"/>
          </a:p>
        </p:txBody>
      </p:sp>
    </p:spTree>
    <p:extLst>
      <p:ext uri="{BB962C8B-B14F-4D97-AF65-F5344CB8AC3E}">
        <p14:creationId xmlns:p14="http://schemas.microsoft.com/office/powerpoint/2010/main" val="157436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p:txBody>
          <a:bodyPr/>
          <a:lstStyle/>
          <a:p>
            <a:r>
              <a:rPr lang="cs-CZ" dirty="0"/>
              <a:t>Národní parky</a:t>
            </a:r>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p:txBody>
          <a:bodyPr/>
          <a:lstStyle/>
          <a:p>
            <a:r>
              <a:rPr lang="cs-CZ" dirty="0"/>
              <a:t>Zákon č.123/2017 Sb.</a:t>
            </a:r>
          </a:p>
          <a:p>
            <a:pPr lvl="1"/>
            <a:r>
              <a:rPr lang="cs-CZ" altLang="cs-CZ" i="1" dirty="0">
                <a:cs typeface="Arial" charset="0"/>
              </a:rPr>
              <a:t>Zákon, kterým se mění zákon č. 114/1992 Sb., o ochraně přírody a krajiny, ve znění pozdějších předpisů</a:t>
            </a:r>
          </a:p>
          <a:p>
            <a:pPr lvl="1"/>
            <a:r>
              <a:rPr lang="cs-CZ" altLang="cs-CZ" dirty="0">
                <a:cs typeface="Arial" charset="0"/>
              </a:rPr>
              <a:t>Nová pravidla v </a:t>
            </a:r>
            <a:r>
              <a:rPr lang="cs-CZ" altLang="cs-CZ" b="1" dirty="0">
                <a:cs typeface="Arial" charset="0"/>
              </a:rPr>
              <a:t>Národních parcích</a:t>
            </a:r>
          </a:p>
          <a:p>
            <a:pPr lvl="2"/>
            <a:r>
              <a:rPr lang="cs-CZ" altLang="cs-CZ" dirty="0">
                <a:cs typeface="Arial" charset="0"/>
              </a:rPr>
              <a:t>Zachování ochrany přírody  a současně posílení vlivu obcí v NP</a:t>
            </a:r>
          </a:p>
          <a:p>
            <a:pPr lvl="2"/>
            <a:r>
              <a:rPr lang="cs-CZ" altLang="cs-CZ" dirty="0">
                <a:cs typeface="Arial" charset="0"/>
              </a:rPr>
              <a:t>Definice ochranných podmínek</a:t>
            </a:r>
          </a:p>
          <a:p>
            <a:pPr lvl="2"/>
            <a:r>
              <a:rPr lang="cs-CZ" altLang="cs-CZ" dirty="0">
                <a:cs typeface="Arial" charset="0"/>
              </a:rPr>
              <a:t>Nová zonace národních parků (4)</a:t>
            </a:r>
          </a:p>
          <a:p>
            <a:pPr marL="457200" lvl="1" indent="0">
              <a:buNone/>
            </a:pPr>
            <a:endParaRPr lang="cs-CZ" altLang="cs-CZ" dirty="0">
              <a:cs typeface="Arial" charset="0"/>
            </a:endParaRPr>
          </a:p>
          <a:p>
            <a:pPr lvl="1"/>
            <a:endParaRPr lang="cs-CZ" altLang="cs-CZ" dirty="0">
              <a:cs typeface="Arial" charset="0"/>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27565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oblasti</a:t>
            </a:r>
          </a:p>
        </p:txBody>
      </p:sp>
      <p:sp>
        <p:nvSpPr>
          <p:cNvPr id="3" name="Zástupný symbol pro obsah 2">
            <a:extLst>
              <a:ext uri="{FF2B5EF4-FFF2-40B4-BE49-F238E27FC236}">
                <a16:creationId xmlns:a16="http://schemas.microsoft.com/office/drawing/2014/main" id="{C3499B0A-9C76-47E5-84EF-541F3A76229D}"/>
              </a:ext>
            </a:extLst>
          </p:cNvPr>
          <p:cNvSpPr>
            <a:spLocks noGrp="1"/>
          </p:cNvSpPr>
          <p:nvPr>
            <p:ph idx="1"/>
          </p:nvPr>
        </p:nvSpPr>
        <p:spPr/>
        <p:txBody>
          <a:bodyPr>
            <a:normAutofit/>
          </a:bodyPr>
          <a:lstStyle/>
          <a:p>
            <a:r>
              <a:rPr lang="cs-CZ" dirty="0"/>
              <a:t>Pravidla chování stanovuje zákon 114/1992 Sb.</a:t>
            </a:r>
          </a:p>
          <a:p>
            <a:r>
              <a:rPr lang="cs-CZ" dirty="0"/>
              <a:t>Zóny s určitými stupni ochrany</a:t>
            </a:r>
          </a:p>
          <a:p>
            <a:r>
              <a:rPr lang="cs-CZ" dirty="0"/>
              <a:t>AOPK ČR - Správy CHKO</a:t>
            </a:r>
          </a:p>
          <a:p>
            <a:r>
              <a:rPr lang="cs-CZ" b="1" dirty="0"/>
              <a:t>Celkem 26 CHKO</a:t>
            </a:r>
          </a:p>
          <a:p>
            <a:pPr lvl="1"/>
            <a:r>
              <a:rPr lang="cs-CZ" dirty="0"/>
              <a:t>Nejstarší CHKO Český ráj 1955</a:t>
            </a:r>
          </a:p>
          <a:p>
            <a:pPr lvl="1"/>
            <a:r>
              <a:rPr lang="cs-CZ" dirty="0"/>
              <a:t>Nejmladší CHKO Brdy 2016</a:t>
            </a:r>
          </a:p>
          <a:p>
            <a:endParaRPr lang="cs-CZ" dirty="0"/>
          </a:p>
          <a:p>
            <a:r>
              <a:rPr lang="cs-CZ" dirty="0"/>
              <a:t>Brožura AOPK ČR </a:t>
            </a:r>
            <a:r>
              <a:rPr lang="cs-CZ" dirty="0">
                <a:hlinkClick r:id="rId2"/>
              </a:rPr>
              <a:t>http://www.ochranaprirody.cz/res/archive/300/036902.pdf?seek=1465902980</a:t>
            </a:r>
            <a:endParaRPr lang="cs-CZ" dirty="0"/>
          </a:p>
          <a:p>
            <a:endParaRPr lang="cs-CZ" dirty="0"/>
          </a:p>
        </p:txBody>
      </p:sp>
    </p:spTree>
    <p:extLst>
      <p:ext uri="{BB962C8B-B14F-4D97-AF65-F5344CB8AC3E}">
        <p14:creationId xmlns:p14="http://schemas.microsoft.com/office/powerpoint/2010/main" val="342412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444B7-A1AA-4831-B453-E807D310EE80}"/>
              </a:ext>
            </a:extLst>
          </p:cNvPr>
          <p:cNvSpPr>
            <a:spLocks noGrp="1"/>
          </p:cNvSpPr>
          <p:nvPr>
            <p:ph type="title"/>
          </p:nvPr>
        </p:nvSpPr>
        <p:spPr/>
        <p:txBody>
          <a:bodyPr/>
          <a:lstStyle/>
          <a:p>
            <a:r>
              <a:rPr lang="cs-CZ" dirty="0"/>
              <a:t>Maloplošná chráněná území</a:t>
            </a:r>
          </a:p>
        </p:txBody>
      </p:sp>
      <p:sp>
        <p:nvSpPr>
          <p:cNvPr id="3" name="Zástupný symbol pro obsah 2">
            <a:extLst>
              <a:ext uri="{FF2B5EF4-FFF2-40B4-BE49-F238E27FC236}">
                <a16:creationId xmlns:a16="http://schemas.microsoft.com/office/drawing/2014/main" id="{BFE00EE2-433B-4EEE-A603-0C9B00A0E4A8}"/>
              </a:ext>
            </a:extLst>
          </p:cNvPr>
          <p:cNvSpPr>
            <a:spLocks noGrp="1"/>
          </p:cNvSpPr>
          <p:nvPr>
            <p:ph sz="half" idx="1"/>
          </p:nvPr>
        </p:nvSpPr>
        <p:spPr/>
        <p:txBody>
          <a:bodyPr/>
          <a:lstStyle/>
          <a:p>
            <a:pPr marL="457200" lvl="1" indent="0">
              <a:buNone/>
            </a:pPr>
            <a:r>
              <a:rPr lang="cs-CZ" dirty="0"/>
              <a:t>Území mimořádných hodnot (reliéf, ekosystémy)</a:t>
            </a:r>
          </a:p>
          <a:p>
            <a:pPr lvl="1"/>
            <a:endParaRPr lang="cs-CZ" dirty="0"/>
          </a:p>
          <a:p>
            <a:pPr lvl="1"/>
            <a:r>
              <a:rPr lang="cs-CZ" b="1" dirty="0"/>
              <a:t>Národní přírodní rezervace</a:t>
            </a:r>
          </a:p>
          <a:p>
            <a:pPr lvl="2"/>
            <a:r>
              <a:rPr lang="cs-CZ" dirty="0"/>
              <a:t>Vyhláška MŽP</a:t>
            </a:r>
          </a:p>
          <a:p>
            <a:pPr lvl="2"/>
            <a:r>
              <a:rPr lang="cs-CZ" dirty="0"/>
              <a:t>109</a:t>
            </a:r>
          </a:p>
          <a:p>
            <a:pPr lvl="1"/>
            <a:r>
              <a:rPr lang="cs-CZ" b="1" dirty="0"/>
              <a:t>Přírodní rezervace</a:t>
            </a:r>
          </a:p>
          <a:p>
            <a:pPr lvl="2"/>
            <a:r>
              <a:rPr lang="cs-CZ" dirty="0"/>
              <a:t>Krajský úřad</a:t>
            </a:r>
          </a:p>
          <a:p>
            <a:pPr lvl="2"/>
            <a:r>
              <a:rPr lang="cs-CZ" dirty="0"/>
              <a:t>810</a:t>
            </a:r>
          </a:p>
        </p:txBody>
      </p:sp>
      <p:sp>
        <p:nvSpPr>
          <p:cNvPr id="4" name="Zástupný symbol pro obsah 3">
            <a:extLst>
              <a:ext uri="{FF2B5EF4-FFF2-40B4-BE49-F238E27FC236}">
                <a16:creationId xmlns:a16="http://schemas.microsoft.com/office/drawing/2014/main" id="{DF8EAD82-339A-4EDA-902B-28BA799EC80F}"/>
              </a:ext>
            </a:extLst>
          </p:cNvPr>
          <p:cNvSpPr>
            <a:spLocks noGrp="1"/>
          </p:cNvSpPr>
          <p:nvPr>
            <p:ph sz="half" idx="2"/>
          </p:nvPr>
        </p:nvSpPr>
        <p:spPr/>
        <p:txBody>
          <a:bodyPr>
            <a:normAutofit lnSpcReduction="10000"/>
          </a:bodyPr>
          <a:lstStyle/>
          <a:p>
            <a:pPr marL="0" indent="0">
              <a:buNone/>
            </a:pPr>
            <a:r>
              <a:rPr lang="cs-CZ" dirty="0"/>
              <a:t>Útvar soustředěných přírodních hodnot (reliéf, výskyt ohrožených druhů, naleziště nerostů)</a:t>
            </a:r>
          </a:p>
          <a:p>
            <a:pPr marL="0" indent="0">
              <a:buNone/>
            </a:pPr>
            <a:endParaRPr lang="cs-CZ" dirty="0"/>
          </a:p>
          <a:p>
            <a:pPr lvl="1"/>
            <a:r>
              <a:rPr lang="cs-CZ" b="1" dirty="0"/>
              <a:t>Národní přírodní památka</a:t>
            </a:r>
          </a:p>
          <a:p>
            <a:pPr lvl="2"/>
            <a:r>
              <a:rPr lang="cs-CZ" dirty="0"/>
              <a:t>Vyhláška MŽP</a:t>
            </a:r>
          </a:p>
          <a:p>
            <a:pPr lvl="2"/>
            <a:r>
              <a:rPr lang="cs-CZ" dirty="0"/>
              <a:t>124</a:t>
            </a:r>
          </a:p>
          <a:p>
            <a:pPr lvl="1"/>
            <a:r>
              <a:rPr lang="cs-CZ" b="1" dirty="0"/>
              <a:t>Přírodní památka</a:t>
            </a:r>
          </a:p>
          <a:p>
            <a:pPr lvl="2"/>
            <a:r>
              <a:rPr lang="cs-CZ" dirty="0"/>
              <a:t>Krajský úřad</a:t>
            </a:r>
          </a:p>
          <a:p>
            <a:pPr lvl="2"/>
            <a:r>
              <a:rPr lang="cs-CZ" dirty="0"/>
              <a:t>1556</a:t>
            </a:r>
          </a:p>
          <a:p>
            <a:pPr lvl="1"/>
            <a:endParaRPr lang="cs-CZ" b="1" dirty="0"/>
          </a:p>
          <a:p>
            <a:pPr marL="0" indent="0">
              <a:buNone/>
            </a:pPr>
            <a:endParaRPr lang="cs-CZ" dirty="0"/>
          </a:p>
          <a:p>
            <a:endParaRPr lang="cs-CZ" dirty="0"/>
          </a:p>
        </p:txBody>
      </p:sp>
      <p:sp>
        <p:nvSpPr>
          <p:cNvPr id="5" name="Zástupný symbol pro obsah 4">
            <a:extLst>
              <a:ext uri="{FF2B5EF4-FFF2-40B4-BE49-F238E27FC236}">
                <a16:creationId xmlns:a16="http://schemas.microsoft.com/office/drawing/2014/main" id="{65DC50C3-0FFC-4AE8-AF81-D355D3369BDA}"/>
              </a:ext>
            </a:extLst>
          </p:cNvPr>
          <p:cNvSpPr>
            <a:spLocks noGrp="1"/>
          </p:cNvSpPr>
          <p:nvPr>
            <p:ph sz="half" idx="10"/>
          </p:nvPr>
        </p:nvSpPr>
        <p:spPr/>
        <p:txBody>
          <a:bodyPr/>
          <a:lstStyle/>
          <a:p>
            <a:endParaRPr lang="cs-CZ"/>
          </a:p>
        </p:txBody>
      </p:sp>
    </p:spTree>
    <p:extLst>
      <p:ext uri="{BB962C8B-B14F-4D97-AF65-F5344CB8AC3E}">
        <p14:creationId xmlns:p14="http://schemas.microsoft.com/office/powerpoint/2010/main" val="160273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DA1A4-A9A9-4071-AA86-3B7E6630E947}"/>
              </a:ext>
            </a:extLst>
          </p:cNvPr>
          <p:cNvSpPr>
            <a:spLocks noGrp="1"/>
          </p:cNvSpPr>
          <p:nvPr>
            <p:ph type="title"/>
          </p:nvPr>
        </p:nvSpPr>
        <p:spPr/>
        <p:txBody>
          <a:bodyPr/>
          <a:lstStyle/>
          <a:p>
            <a:r>
              <a:rPr lang="cs-CZ" dirty="0"/>
              <a:t>Značení</a:t>
            </a:r>
          </a:p>
        </p:txBody>
      </p:sp>
      <p:sp>
        <p:nvSpPr>
          <p:cNvPr id="3" name="Zástupný symbol pro obsah 2">
            <a:extLst>
              <a:ext uri="{FF2B5EF4-FFF2-40B4-BE49-F238E27FC236}">
                <a16:creationId xmlns:a16="http://schemas.microsoft.com/office/drawing/2014/main" id="{886ABE7A-6E82-4666-80DD-A05FC6AB05C3}"/>
              </a:ext>
            </a:extLst>
          </p:cNvPr>
          <p:cNvSpPr>
            <a:spLocks noGrp="1"/>
          </p:cNvSpPr>
          <p:nvPr>
            <p:ph sz="half" idx="1"/>
          </p:nvPr>
        </p:nvSpPr>
        <p:spPr/>
        <p:txBody>
          <a:bodyPr/>
          <a:lstStyle/>
          <a:p>
            <a:r>
              <a:rPr lang="cs-CZ" dirty="0"/>
              <a:t>NP, CHKO, NPR a NPP = tabule s velkým státním znakem</a:t>
            </a:r>
          </a:p>
          <a:p>
            <a:endParaRPr lang="cs-CZ" dirty="0"/>
          </a:p>
        </p:txBody>
      </p:sp>
      <p:sp>
        <p:nvSpPr>
          <p:cNvPr id="4" name="Zástupný symbol pro obsah 3">
            <a:extLst>
              <a:ext uri="{FF2B5EF4-FFF2-40B4-BE49-F238E27FC236}">
                <a16:creationId xmlns:a16="http://schemas.microsoft.com/office/drawing/2014/main" id="{6C1D151F-F343-4BCC-9368-5EB7C06C9082}"/>
              </a:ext>
            </a:extLst>
          </p:cNvPr>
          <p:cNvSpPr>
            <a:spLocks noGrp="1"/>
          </p:cNvSpPr>
          <p:nvPr>
            <p:ph sz="half" idx="2"/>
          </p:nvPr>
        </p:nvSpPr>
        <p:spPr/>
        <p:txBody>
          <a:bodyPr/>
          <a:lstStyle/>
          <a:p>
            <a:r>
              <a:rPr lang="cs-CZ" dirty="0"/>
              <a:t>PP, PR a památné stromy = tabule s malým státním znakem</a:t>
            </a:r>
          </a:p>
          <a:p>
            <a:pPr marL="0" indent="0">
              <a:buNone/>
            </a:pPr>
            <a:endParaRPr lang="cs-CZ" dirty="0"/>
          </a:p>
        </p:txBody>
      </p:sp>
      <p:sp>
        <p:nvSpPr>
          <p:cNvPr id="5" name="Zástupný symbol pro obsah 4">
            <a:extLst>
              <a:ext uri="{FF2B5EF4-FFF2-40B4-BE49-F238E27FC236}">
                <a16:creationId xmlns:a16="http://schemas.microsoft.com/office/drawing/2014/main" id="{789BF978-8C33-43B5-8801-3678E441ED3A}"/>
              </a:ext>
            </a:extLst>
          </p:cNvPr>
          <p:cNvSpPr>
            <a:spLocks noGrp="1"/>
          </p:cNvSpPr>
          <p:nvPr>
            <p:ph sz="half" idx="10"/>
          </p:nvPr>
        </p:nvSpPr>
        <p:spPr>
          <a:xfrm>
            <a:off x="1005115" y="6078368"/>
            <a:ext cx="8443686" cy="414507"/>
          </a:xfrm>
        </p:spPr>
        <p:txBody>
          <a:bodyPr>
            <a:normAutofit/>
          </a:bodyPr>
          <a:lstStyle/>
          <a:p>
            <a:pPr marL="0" indent="0">
              <a:buNone/>
            </a:pPr>
            <a:r>
              <a:rPr lang="cs-CZ" b="1" dirty="0">
                <a:solidFill>
                  <a:srgbClr val="FF0000"/>
                </a:solidFill>
              </a:rPr>
              <a:t>Zdroj: </a:t>
            </a:r>
            <a:r>
              <a:rPr lang="cs-CZ" dirty="0"/>
              <a:t>https://www.kct-tabor.cz/gymta/ChranenaUzemiCR/ChranenaUzemi.htm</a:t>
            </a:r>
          </a:p>
        </p:txBody>
      </p:sp>
      <p:pic>
        <p:nvPicPr>
          <p:cNvPr id="6" name="Obrázek 5">
            <a:extLst>
              <a:ext uri="{FF2B5EF4-FFF2-40B4-BE49-F238E27FC236}">
                <a16:creationId xmlns:a16="http://schemas.microsoft.com/office/drawing/2014/main" id="{16CDD94E-5E7F-4D40-8441-C5910CC1A6D4}"/>
              </a:ext>
            </a:extLst>
          </p:cNvPr>
          <p:cNvPicPr>
            <a:picLocks noChangeAspect="1"/>
          </p:cNvPicPr>
          <p:nvPr/>
        </p:nvPicPr>
        <p:blipFill>
          <a:blip r:embed="rId2"/>
          <a:stretch>
            <a:fillRect/>
          </a:stretch>
        </p:blipFill>
        <p:spPr>
          <a:xfrm>
            <a:off x="2236120" y="2747697"/>
            <a:ext cx="2357551" cy="3174132"/>
          </a:xfrm>
          <a:prstGeom prst="rect">
            <a:avLst/>
          </a:prstGeom>
        </p:spPr>
      </p:pic>
      <p:pic>
        <p:nvPicPr>
          <p:cNvPr id="7" name="Obrázek 6">
            <a:extLst>
              <a:ext uri="{FF2B5EF4-FFF2-40B4-BE49-F238E27FC236}">
                <a16:creationId xmlns:a16="http://schemas.microsoft.com/office/drawing/2014/main" id="{1C5056C6-445C-4717-A46D-91CE45F0352E}"/>
              </a:ext>
            </a:extLst>
          </p:cNvPr>
          <p:cNvPicPr>
            <a:picLocks noChangeAspect="1"/>
          </p:cNvPicPr>
          <p:nvPr/>
        </p:nvPicPr>
        <p:blipFill>
          <a:blip r:embed="rId3"/>
          <a:stretch>
            <a:fillRect/>
          </a:stretch>
        </p:blipFill>
        <p:spPr>
          <a:xfrm>
            <a:off x="7886019" y="2747697"/>
            <a:ext cx="2403689" cy="3209114"/>
          </a:xfrm>
          <a:prstGeom prst="rect">
            <a:avLst/>
          </a:prstGeom>
        </p:spPr>
      </p:pic>
    </p:spTree>
    <p:extLst>
      <p:ext uri="{BB962C8B-B14F-4D97-AF65-F5344CB8AC3E}">
        <p14:creationId xmlns:p14="http://schemas.microsoft.com/office/powerpoint/2010/main" val="326092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90035-D060-49D9-9E93-9EC9F711EA56}"/>
              </a:ext>
            </a:extLst>
          </p:cNvPr>
          <p:cNvSpPr>
            <a:spLocks noGrp="1"/>
          </p:cNvSpPr>
          <p:nvPr>
            <p:ph type="title"/>
          </p:nvPr>
        </p:nvSpPr>
        <p:spPr>
          <a:xfrm>
            <a:off x="837213" y="477461"/>
            <a:ext cx="10515600" cy="848533"/>
          </a:xfrm>
        </p:spPr>
        <p:txBody>
          <a:bodyPr>
            <a:normAutofit fontScale="90000"/>
          </a:bodyPr>
          <a:lstStyle/>
          <a:p>
            <a:r>
              <a:rPr lang="cs-CZ" dirty="0"/>
              <a:t>Značení - pruhy na stromech či sloupcích</a:t>
            </a:r>
            <a:br>
              <a:rPr lang="cs-CZ" dirty="0"/>
            </a:br>
            <a:endParaRPr lang="cs-CZ" dirty="0"/>
          </a:p>
        </p:txBody>
      </p:sp>
      <p:sp>
        <p:nvSpPr>
          <p:cNvPr id="3" name="Zástupný symbol pro obsah 2">
            <a:extLst>
              <a:ext uri="{FF2B5EF4-FFF2-40B4-BE49-F238E27FC236}">
                <a16:creationId xmlns:a16="http://schemas.microsoft.com/office/drawing/2014/main" id="{28ABFB20-72F4-4EDD-A623-D88BB282CFB3}"/>
              </a:ext>
            </a:extLst>
          </p:cNvPr>
          <p:cNvSpPr>
            <a:spLocks noGrp="1"/>
          </p:cNvSpPr>
          <p:nvPr>
            <p:ph idx="1"/>
          </p:nvPr>
        </p:nvSpPr>
        <p:spPr>
          <a:xfrm>
            <a:off x="837213" y="1443238"/>
            <a:ext cx="3444501" cy="5231882"/>
          </a:xfrm>
        </p:spPr>
        <p:txBody>
          <a:bodyPr/>
          <a:lstStyle/>
          <a:p>
            <a:r>
              <a:rPr lang="cs-CZ" dirty="0"/>
              <a:t>u NPR, NPP, PR, PP a I. zóny NP</a:t>
            </a:r>
          </a:p>
          <a:p>
            <a:endParaRPr lang="cs-CZ" dirty="0"/>
          </a:p>
        </p:txBody>
      </p:sp>
      <p:sp>
        <p:nvSpPr>
          <p:cNvPr id="5" name="Zástupný symbol pro obsah 4">
            <a:extLst>
              <a:ext uri="{FF2B5EF4-FFF2-40B4-BE49-F238E27FC236}">
                <a16:creationId xmlns:a16="http://schemas.microsoft.com/office/drawing/2014/main" id="{36790DAE-7FF0-4084-80BD-40CE86C66B71}"/>
              </a:ext>
            </a:extLst>
          </p:cNvPr>
          <p:cNvSpPr txBox="1">
            <a:spLocks/>
          </p:cNvSpPr>
          <p:nvPr/>
        </p:nvSpPr>
        <p:spPr>
          <a:xfrm>
            <a:off x="837213" y="6377857"/>
            <a:ext cx="9329056" cy="41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b="1" dirty="0">
                <a:solidFill>
                  <a:srgbClr val="FF0000"/>
                </a:solidFill>
              </a:rPr>
              <a:t>Zdroj: </a:t>
            </a:r>
            <a:r>
              <a:rPr lang="cs-CZ" sz="1800" dirty="0"/>
              <a:t>https://lesycr.cz/wp-content/uploads/2016/12/znaceni-03_1.jpg/</a:t>
            </a:r>
          </a:p>
        </p:txBody>
      </p:sp>
      <p:pic>
        <p:nvPicPr>
          <p:cNvPr id="6" name="Obrázek 5">
            <a:extLst>
              <a:ext uri="{FF2B5EF4-FFF2-40B4-BE49-F238E27FC236}">
                <a16:creationId xmlns:a16="http://schemas.microsoft.com/office/drawing/2014/main" id="{31410BFF-2333-4986-8BE9-C17F2D320C7C}"/>
              </a:ext>
            </a:extLst>
          </p:cNvPr>
          <p:cNvPicPr>
            <a:picLocks noChangeAspect="1"/>
          </p:cNvPicPr>
          <p:nvPr/>
        </p:nvPicPr>
        <p:blipFill>
          <a:blip r:embed="rId2"/>
          <a:stretch>
            <a:fillRect/>
          </a:stretch>
        </p:blipFill>
        <p:spPr>
          <a:xfrm>
            <a:off x="4748179" y="1443238"/>
            <a:ext cx="6324218" cy="4715564"/>
          </a:xfrm>
          <a:prstGeom prst="rect">
            <a:avLst/>
          </a:prstGeom>
        </p:spPr>
      </p:pic>
    </p:spTree>
    <p:extLst>
      <p:ext uri="{BB962C8B-B14F-4D97-AF65-F5344CB8AC3E}">
        <p14:creationId xmlns:p14="http://schemas.microsoft.com/office/powerpoint/2010/main" val="125583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NATURA 2000</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lstStyle/>
          <a:p>
            <a:r>
              <a:rPr lang="cs-CZ" dirty="0"/>
              <a:t>Směrnice EU: O ptácích, O stanovištích</a:t>
            </a:r>
          </a:p>
          <a:p>
            <a:r>
              <a:rPr lang="cs-CZ" dirty="0"/>
              <a:t>V ČR implementace v zákoně 114/1992</a:t>
            </a:r>
          </a:p>
          <a:p>
            <a:r>
              <a:rPr lang="cs-CZ" dirty="0"/>
              <a:t>Vyhlašuje vláda</a:t>
            </a:r>
          </a:p>
          <a:p>
            <a:r>
              <a:rPr lang="cs-CZ" dirty="0"/>
              <a:t>Zodpovídá MŽP, resp. AOPK ČR</a:t>
            </a:r>
          </a:p>
          <a:p>
            <a:r>
              <a:rPr lang="cs-CZ" dirty="0"/>
              <a:t>Soustava chráněných území Evropského významu</a:t>
            </a:r>
          </a:p>
          <a:p>
            <a:pPr lvl="1"/>
            <a:r>
              <a:rPr lang="cs-CZ" dirty="0"/>
              <a:t>Evropsky významné lokality (EVL), 1113 v ČR</a:t>
            </a:r>
          </a:p>
          <a:p>
            <a:pPr lvl="1"/>
            <a:r>
              <a:rPr lang="cs-CZ" dirty="0"/>
              <a:t>Ptačí oblasti, 41 v ČR</a:t>
            </a:r>
          </a:p>
        </p:txBody>
      </p:sp>
    </p:spTree>
    <p:extLst>
      <p:ext uri="{BB962C8B-B14F-4D97-AF65-F5344CB8AC3E}">
        <p14:creationId xmlns:p14="http://schemas.microsoft.com/office/powerpoint/2010/main" val="111719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Památné stromy, zvláště chráněné druhy rostlin, živočichů a nerostů</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lstStyle/>
          <a:p>
            <a:r>
              <a:rPr lang="cs-CZ" dirty="0"/>
              <a:t>Památné stromy – ochranná pásma (10 x průměr stromu)</a:t>
            </a:r>
          </a:p>
          <a:p>
            <a:r>
              <a:rPr lang="cs-CZ" dirty="0"/>
              <a:t>Zvláště chráněné rostliny a živočichové</a:t>
            </a:r>
          </a:p>
          <a:p>
            <a:pPr lvl="1"/>
            <a:r>
              <a:rPr lang="cs-CZ" dirty="0">
                <a:solidFill>
                  <a:srgbClr val="FF0000"/>
                </a:solidFill>
              </a:rPr>
              <a:t>ohrožené </a:t>
            </a:r>
            <a:r>
              <a:rPr lang="en-US" i="1" dirty="0"/>
              <a:t>(</a:t>
            </a:r>
            <a:r>
              <a:rPr lang="cs-CZ" i="1" dirty="0"/>
              <a:t>krkavec velký, výr velký, užovka obojková, ropucha obecná…</a:t>
            </a:r>
            <a:r>
              <a:rPr lang="en-US" i="1" dirty="0"/>
              <a:t>)</a:t>
            </a:r>
            <a:endParaRPr lang="cs-CZ" i="1" dirty="0"/>
          </a:p>
          <a:p>
            <a:pPr lvl="1"/>
            <a:r>
              <a:rPr lang="cs-CZ" dirty="0">
                <a:solidFill>
                  <a:srgbClr val="FF0000"/>
                </a:solidFill>
              </a:rPr>
              <a:t>silně ohrožené </a:t>
            </a:r>
            <a:r>
              <a:rPr lang="cs-CZ" i="1" dirty="0"/>
              <a:t>(los evropský, rys ostrovid, čáp černý, koniklec velkokvětý, slepýš křehký)</a:t>
            </a:r>
          </a:p>
          <a:p>
            <a:pPr lvl="1"/>
            <a:r>
              <a:rPr lang="cs-CZ" dirty="0">
                <a:solidFill>
                  <a:srgbClr val="FF0000"/>
                </a:solidFill>
              </a:rPr>
              <a:t>kriticky ohrožené </a:t>
            </a:r>
            <a:r>
              <a:rPr lang="cs-CZ" i="1" dirty="0"/>
              <a:t>(sysel obecný, sokol stěhovavý, kudlanka nábožná)</a:t>
            </a:r>
          </a:p>
          <a:p>
            <a:r>
              <a:rPr lang="cs-CZ" dirty="0"/>
              <a:t>I nerosty lze vyhlásit za zvláště chráněné</a:t>
            </a:r>
          </a:p>
          <a:p>
            <a:pPr marL="0" indent="0">
              <a:buNone/>
            </a:pPr>
            <a:endParaRPr lang="cs-CZ" dirty="0"/>
          </a:p>
        </p:txBody>
      </p:sp>
    </p:spTree>
    <p:extLst>
      <p:ext uri="{BB962C8B-B14F-4D97-AF65-F5344CB8AC3E}">
        <p14:creationId xmlns:p14="http://schemas.microsoft.com/office/powerpoint/2010/main" val="63354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Orgány ochrany přírody</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p:txBody>
          <a:bodyPr>
            <a:normAutofit fontScale="92500" lnSpcReduction="10000"/>
          </a:bodyPr>
          <a:lstStyle/>
          <a:p>
            <a:r>
              <a:rPr lang="cs-CZ" dirty="0"/>
              <a:t>Obecní úřady</a:t>
            </a:r>
          </a:p>
          <a:p>
            <a:r>
              <a:rPr lang="cs-CZ" dirty="0"/>
              <a:t>Pověřené obecní úřady</a:t>
            </a:r>
          </a:p>
          <a:p>
            <a:r>
              <a:rPr lang="cs-CZ" dirty="0"/>
              <a:t>Obecní úřady obcí s rozšířenou působností</a:t>
            </a:r>
          </a:p>
          <a:p>
            <a:r>
              <a:rPr lang="cs-CZ" dirty="0"/>
              <a:t>Krajské úřady</a:t>
            </a:r>
          </a:p>
          <a:p>
            <a:r>
              <a:rPr lang="cs-CZ" dirty="0"/>
              <a:t>Agentura (pod MŽP)</a:t>
            </a:r>
          </a:p>
          <a:p>
            <a:r>
              <a:rPr lang="cs-CZ" dirty="0"/>
              <a:t>Správy národních parků</a:t>
            </a:r>
          </a:p>
          <a:p>
            <a:r>
              <a:rPr lang="cs-CZ" dirty="0"/>
              <a:t>Česká inspekce životního prostředí</a:t>
            </a:r>
          </a:p>
          <a:p>
            <a:r>
              <a:rPr lang="cs-CZ" dirty="0"/>
              <a:t>Ministerstvo životního prostředí</a:t>
            </a:r>
          </a:p>
          <a:p>
            <a:r>
              <a:rPr lang="cs-CZ" dirty="0"/>
              <a:t>Újezdní úřady, Ministerstvo obrany</a:t>
            </a:r>
          </a:p>
          <a:p>
            <a:endParaRPr lang="cs-CZ" dirty="0"/>
          </a:p>
          <a:p>
            <a:r>
              <a:rPr lang="cs-CZ" dirty="0"/>
              <a:t>Zákon 114/1992 definuje jejich pravomoci a povinnosti</a:t>
            </a:r>
          </a:p>
          <a:p>
            <a:pPr marL="0" indent="0">
              <a:buNone/>
            </a:pPr>
            <a:endParaRPr lang="cs-CZ" dirty="0"/>
          </a:p>
        </p:txBody>
      </p:sp>
    </p:spTree>
    <p:extLst>
      <p:ext uri="{BB962C8B-B14F-4D97-AF65-F5344CB8AC3E}">
        <p14:creationId xmlns:p14="http://schemas.microsoft.com/office/powerpoint/2010/main" val="209263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https://www.zakonyprolidi.cz</a:t>
            </a:r>
          </a:p>
          <a:p>
            <a:r>
              <a:rPr lang="cs-CZ" dirty="0">
                <a:hlinkClick r:id="rId2"/>
              </a:rPr>
              <a:t>https://www.zakonyprolidi.cz/cs/1992-114</a:t>
            </a:r>
          </a:p>
          <a:p>
            <a:r>
              <a:rPr lang="cs-CZ" dirty="0">
                <a:hlinkClick r:id="rId2"/>
              </a:rPr>
              <a:t>https://www.mzp.cz/cz/obecna_ochrana_prirody_krajiny</a:t>
            </a:r>
            <a:endParaRPr lang="cs-CZ" dirty="0"/>
          </a:p>
          <a:p>
            <a:r>
              <a:rPr lang="cs-CZ" dirty="0">
                <a:hlinkClick r:id="rId3"/>
              </a:rPr>
              <a:t>http://jmkgis.maps.arcgis.com/apps/webappviewer/index.html?id=c5112c26e5374151aa18c6730b690b29</a:t>
            </a:r>
            <a:endParaRPr lang="cs-CZ" dirty="0"/>
          </a:p>
          <a:p>
            <a:r>
              <a:rPr lang="cs-CZ" dirty="0">
                <a:hlinkClick r:id="rId4"/>
              </a:rPr>
              <a:t>http://www.ochranaprirody.cz/obecna-ochrana-prirody-a-krajiny/uses/</a:t>
            </a:r>
            <a:endParaRPr lang="cs-CZ" dirty="0"/>
          </a:p>
          <a:p>
            <a:r>
              <a:rPr lang="cs-CZ" dirty="0">
                <a:hlinkClick r:id="rId5"/>
              </a:rPr>
              <a:t>https://www.mzp.cz/cz/struktura_hierarchie_uses</a:t>
            </a:r>
            <a:endParaRPr lang="cs-CZ" dirty="0"/>
          </a:p>
          <a:p>
            <a:r>
              <a:rPr lang="cs-CZ" dirty="0">
                <a:hlinkClick r:id="rId6"/>
              </a:rPr>
              <a:t>https://www.mzp.cz/C1257458002F0DC7/cz/vestnik_2017/$FILE/SOTPR_Priloha_Vestnik_Kveten_170609.pdf</a:t>
            </a:r>
            <a:endParaRPr lang="cs-CZ" dirty="0"/>
          </a:p>
          <a:p>
            <a:r>
              <a:rPr lang="cs-CZ" dirty="0">
                <a:hlinkClick r:id="rId7"/>
              </a:rPr>
              <a:t>https://www.krnap.cz</a:t>
            </a:r>
            <a:endParaRPr lang="cs-CZ" dirty="0"/>
          </a:p>
          <a:p>
            <a:r>
              <a:rPr lang="cs-CZ" dirty="0">
                <a:hlinkClick r:id="rId8"/>
              </a:rPr>
              <a:t>https://www.kct-tabor.cz/gymta/ChranenaUzemiCR/ChranenaUzemi.htm</a:t>
            </a:r>
            <a:endParaRPr lang="cs-CZ" dirty="0"/>
          </a:p>
          <a:p>
            <a:r>
              <a:rPr lang="cs-CZ" dirty="0">
                <a:hlinkClick r:id="rId9"/>
              </a:rPr>
              <a:t>http://www.ochranaprirody.cz/uzemni-ochrana/</a:t>
            </a:r>
            <a:endParaRPr lang="cs-CZ" dirty="0"/>
          </a:p>
          <a:p>
            <a:r>
              <a:rPr lang="cs-CZ" dirty="0">
                <a:hlinkClick r:id="rId10"/>
              </a:rPr>
              <a:t>https://lesycr.cz/casopis-clanek/proc-jsou-na-stromech-ruzne-znacky-a-co-oznacuji/</a:t>
            </a:r>
            <a:endParaRPr lang="cs-CZ" dirty="0"/>
          </a:p>
          <a:p>
            <a:r>
              <a:rPr lang="cs-CZ" dirty="0">
                <a:hlinkClick r:id="rId11"/>
              </a:rPr>
              <a:t>http://www.nature.cz/natura2000-design3/sub-text.php?id=2102&amp;akce=&amp;ssHledat</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3122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 obrázků</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http://anigozanthos.biz/wp-content/uploads/2011/06/BK_Kriz1.jpg</a:t>
            </a:r>
            <a:endParaRPr lang="cs-CZ" dirty="0"/>
          </a:p>
          <a:p>
            <a:r>
              <a:rPr lang="cs-CZ" dirty="0">
                <a:hlinkClick r:id="rId3"/>
              </a:rPr>
              <a:t>https://www.mzp.cz/C1257458002F0DC7/cz/vestnik_2017/$FILE/SOTPR_Priloha_Vestnik_Kveten_170609.pdf</a:t>
            </a:r>
            <a:endParaRPr lang="cs-CZ" dirty="0"/>
          </a:p>
          <a:p>
            <a:r>
              <a:rPr lang="cs-CZ" dirty="0">
                <a:hlinkClick r:id="rId4"/>
              </a:rPr>
              <a:t>http://jmkgis.maps.arcgis.com/apps/webappviewer/index.html?id=c5112c26e5374151aa18c6730b690b29</a:t>
            </a:r>
            <a:endParaRPr lang="cs-CZ" dirty="0"/>
          </a:p>
          <a:p>
            <a:r>
              <a:rPr lang="cs-CZ" dirty="0">
                <a:hlinkClick r:id="rId5"/>
              </a:rPr>
              <a:t>https://www.kct-tabor.cz/gymta/ChranenaUzemiCR/ChranenaUzemi.htm</a:t>
            </a:r>
            <a:endParaRPr lang="cs-CZ" dirty="0"/>
          </a:p>
          <a:p>
            <a:r>
              <a:rPr lang="cs-CZ" dirty="0">
                <a:hlinkClick r:id="rId6"/>
              </a:rPr>
              <a:t>https://lesycr.cz/wp-content/uploads/2016/12/znaceni-03_1</a:t>
            </a:r>
            <a:r>
              <a:rPr lang="cs-CZ">
                <a:hlinkClick r:id="rId6"/>
              </a:rPr>
              <a:t>.jpg</a:t>
            </a:r>
            <a:endParaRPr lang="cs-CZ"/>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95968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27AA9-7AE7-421A-93BE-5F650AC1B47F}"/>
              </a:ext>
            </a:extLst>
          </p:cNvPr>
          <p:cNvSpPr>
            <a:spLocks noGrp="1"/>
          </p:cNvSpPr>
          <p:nvPr>
            <p:ph type="title"/>
          </p:nvPr>
        </p:nvSpPr>
        <p:spPr/>
        <p:txBody>
          <a:bodyPr/>
          <a:lstStyle/>
          <a:p>
            <a:r>
              <a:rPr lang="cs-CZ" dirty="0"/>
              <a:t>Účel zákona 114/1992 Sb.</a:t>
            </a:r>
          </a:p>
        </p:txBody>
      </p:sp>
      <p:sp>
        <p:nvSpPr>
          <p:cNvPr id="3" name="Zástupný symbol pro obsah 2">
            <a:extLst>
              <a:ext uri="{FF2B5EF4-FFF2-40B4-BE49-F238E27FC236}">
                <a16:creationId xmlns:a16="http://schemas.microsoft.com/office/drawing/2014/main" id="{531179D0-060F-47B5-92DB-24E116260517}"/>
              </a:ext>
            </a:extLst>
          </p:cNvPr>
          <p:cNvSpPr>
            <a:spLocks noGrp="1"/>
          </p:cNvSpPr>
          <p:nvPr>
            <p:ph idx="1"/>
          </p:nvPr>
        </p:nvSpPr>
        <p:spPr/>
        <p:txBody>
          <a:bodyPr/>
          <a:lstStyle/>
          <a:p>
            <a:r>
              <a:rPr lang="cs-CZ" dirty="0"/>
              <a:t>„Účelem zákona je za účasti příslušných krajů, obcí, vlastníků a správců pozemků</a:t>
            </a:r>
          </a:p>
          <a:p>
            <a:pPr lvl="1"/>
            <a:r>
              <a:rPr lang="cs-CZ" dirty="0">
                <a:solidFill>
                  <a:srgbClr val="FF0000"/>
                </a:solidFill>
              </a:rPr>
              <a:t>přispět k udržení a obnově přírodní rovnováhy v krajině</a:t>
            </a:r>
          </a:p>
          <a:p>
            <a:pPr lvl="1"/>
            <a:r>
              <a:rPr lang="cs-CZ" dirty="0">
                <a:solidFill>
                  <a:srgbClr val="FF0000"/>
                </a:solidFill>
              </a:rPr>
              <a:t>k ochraně rozmanitostí forem života přírodních hodnot a krás</a:t>
            </a:r>
          </a:p>
          <a:p>
            <a:pPr lvl="1"/>
            <a:r>
              <a:rPr lang="cs-CZ" dirty="0">
                <a:solidFill>
                  <a:srgbClr val="FF0000"/>
                </a:solidFill>
              </a:rPr>
              <a:t>k šetrnému hospodaření s přírodními zdroji</a:t>
            </a:r>
          </a:p>
          <a:p>
            <a:r>
              <a:rPr lang="cs-CZ" dirty="0"/>
              <a:t>a vytvořit v souladu s právem Evropských společenství v České republice soustavu Natura 2000.</a:t>
            </a:r>
          </a:p>
          <a:p>
            <a:r>
              <a:rPr lang="cs-CZ" dirty="0"/>
              <a:t>Přitom je nutno zohlednit hospodářské, sociální a kulturní potřeby obyvatel a regionální a místní poměry.“</a:t>
            </a:r>
          </a:p>
          <a:p>
            <a:endParaRPr lang="cs-CZ" dirty="0"/>
          </a:p>
          <a:p>
            <a:endParaRPr lang="cs-CZ" dirty="0"/>
          </a:p>
        </p:txBody>
      </p:sp>
      <p:sp>
        <p:nvSpPr>
          <p:cNvPr id="4" name="TextovéPole 3">
            <a:extLst>
              <a:ext uri="{FF2B5EF4-FFF2-40B4-BE49-F238E27FC236}">
                <a16:creationId xmlns:a16="http://schemas.microsoft.com/office/drawing/2014/main" id="{CC1B593A-5BB1-4D88-9D8E-7C016D86FC34}"/>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41099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p:txBody>
          <a:bodyPr/>
          <a:lstStyle/>
          <a:p>
            <a:r>
              <a:rPr lang="cs-CZ" dirty="0"/>
              <a:t>Ochrana přírody a krajiny</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p:txBody>
          <a:bodyPr/>
          <a:lstStyle/>
          <a:p>
            <a:pPr marL="0" indent="0">
              <a:buNone/>
            </a:pPr>
            <a:r>
              <a:rPr lang="cs-CZ" dirty="0"/>
              <a:t>= vymezená péče státu a fyzických i právnických osob o volně žijící živočichy, planě rostoucí rostliny a jejich společenstva, o nerosty, horniny, paleontologické nálezy a geologické celky, péče o ekologické systémy a krajinné celky, jakož i péče o vzhled a přístupnost krajiny.</a:t>
            </a:r>
          </a:p>
          <a:p>
            <a:pPr marL="0" indent="0">
              <a:buNone/>
            </a:pPr>
            <a:endParaRPr lang="cs-CZ" dirty="0"/>
          </a:p>
        </p:txBody>
      </p:sp>
      <p:sp>
        <p:nvSpPr>
          <p:cNvPr id="4" name="TextovéPole 3">
            <a:extLst>
              <a:ext uri="{FF2B5EF4-FFF2-40B4-BE49-F238E27FC236}">
                <a16:creationId xmlns:a16="http://schemas.microsoft.com/office/drawing/2014/main" id="{DE9000F7-D3DF-477A-A3F4-EDE0E69362BB}"/>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20395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A2B2B-C3B5-43D3-8FA8-C71A31A41165}"/>
              </a:ext>
            </a:extLst>
          </p:cNvPr>
          <p:cNvSpPr>
            <a:spLocks noGrp="1"/>
          </p:cNvSpPr>
          <p:nvPr>
            <p:ph type="title"/>
          </p:nvPr>
        </p:nvSpPr>
        <p:spPr/>
        <p:txBody>
          <a:bodyPr/>
          <a:lstStyle/>
          <a:p>
            <a:r>
              <a:rPr lang="cs-CZ" dirty="0"/>
              <a:t>Ochrana přírody a krajiny</a:t>
            </a:r>
          </a:p>
        </p:txBody>
      </p:sp>
      <p:sp>
        <p:nvSpPr>
          <p:cNvPr id="3" name="Zástupný symbol pro obsah 2">
            <a:extLst>
              <a:ext uri="{FF2B5EF4-FFF2-40B4-BE49-F238E27FC236}">
                <a16:creationId xmlns:a16="http://schemas.microsoft.com/office/drawing/2014/main" id="{2C8DB28E-152E-485B-9B6D-77E9AA13F11E}"/>
              </a:ext>
            </a:extLst>
          </p:cNvPr>
          <p:cNvSpPr>
            <a:spLocks noGrp="1"/>
          </p:cNvSpPr>
          <p:nvPr>
            <p:ph sz="half" idx="1"/>
          </p:nvPr>
        </p:nvSpPr>
        <p:spPr/>
        <p:txBody>
          <a:bodyPr>
            <a:normAutofit/>
          </a:bodyPr>
          <a:lstStyle/>
          <a:p>
            <a:r>
              <a:rPr lang="cs-CZ" sz="2400" dirty="0"/>
              <a:t>Ochrana a vytváření ÚSES</a:t>
            </a:r>
          </a:p>
          <a:p>
            <a:r>
              <a:rPr lang="cs-CZ" sz="2400" dirty="0"/>
              <a:t>Obecná ochrana druhů rostlin a živočichů</a:t>
            </a:r>
          </a:p>
          <a:p>
            <a:r>
              <a:rPr lang="cs-CZ" sz="2400" dirty="0"/>
              <a:t>Ochrana nerostů (i nalezišť), geolog. a  </a:t>
            </a:r>
            <a:r>
              <a:rPr lang="cs-CZ" sz="2400" dirty="0" err="1"/>
              <a:t>geomorfolog</a:t>
            </a:r>
            <a:r>
              <a:rPr lang="cs-CZ" sz="2400" dirty="0"/>
              <a:t>. jevů</a:t>
            </a:r>
          </a:p>
          <a:p>
            <a:r>
              <a:rPr lang="cs-CZ" sz="2400" dirty="0"/>
              <a:t>Ochrana dřevin rostoucích mimo les</a:t>
            </a:r>
          </a:p>
          <a:p>
            <a:r>
              <a:rPr lang="cs-CZ" sz="2400" dirty="0"/>
              <a:t>Vytváření a péče o síť zvláště chráněných území</a:t>
            </a:r>
          </a:p>
          <a:p>
            <a:pPr marL="0" indent="0">
              <a:buNone/>
            </a:pPr>
            <a:endParaRPr lang="cs-CZ" sz="2400" dirty="0"/>
          </a:p>
          <a:p>
            <a:endParaRPr lang="cs-CZ" sz="2400" dirty="0"/>
          </a:p>
        </p:txBody>
      </p:sp>
      <p:sp>
        <p:nvSpPr>
          <p:cNvPr id="4" name="Zástupný symbol pro obsah 3">
            <a:extLst>
              <a:ext uri="{FF2B5EF4-FFF2-40B4-BE49-F238E27FC236}">
                <a16:creationId xmlns:a16="http://schemas.microsoft.com/office/drawing/2014/main" id="{FFE232F1-AFE3-4587-B427-4F3FE47C321E}"/>
              </a:ext>
            </a:extLst>
          </p:cNvPr>
          <p:cNvSpPr>
            <a:spLocks noGrp="1"/>
          </p:cNvSpPr>
          <p:nvPr>
            <p:ph sz="half" idx="2"/>
          </p:nvPr>
        </p:nvSpPr>
        <p:spPr/>
        <p:txBody>
          <a:bodyPr>
            <a:normAutofit/>
          </a:bodyPr>
          <a:lstStyle/>
          <a:p>
            <a:r>
              <a:rPr lang="cs-CZ" sz="2400" dirty="0"/>
              <a:t>Účast na tvorbě lesních hospodářských plánů</a:t>
            </a:r>
          </a:p>
          <a:p>
            <a:r>
              <a:rPr lang="cs-CZ" sz="2400" dirty="0"/>
              <a:t>Účast v procesu územního plánování</a:t>
            </a:r>
          </a:p>
          <a:p>
            <a:r>
              <a:rPr lang="cs-CZ" sz="2400" dirty="0"/>
              <a:t>Účast na ochraně půdního fondu</a:t>
            </a:r>
          </a:p>
          <a:p>
            <a:r>
              <a:rPr lang="cs-CZ" sz="2400" dirty="0"/>
              <a:t>Vodní hospodaření v krajině</a:t>
            </a:r>
          </a:p>
          <a:p>
            <a:r>
              <a:rPr lang="cs-CZ" sz="2400" dirty="0"/>
              <a:t>Obnova a vytváření přírodně hodnotných ekosystémů</a:t>
            </a:r>
          </a:p>
          <a:p>
            <a:r>
              <a:rPr lang="cs-CZ" sz="2400" dirty="0"/>
              <a:t>Ochranou krajiny pro ekologicky vhodné využívání</a:t>
            </a:r>
          </a:p>
        </p:txBody>
      </p:sp>
      <p:sp>
        <p:nvSpPr>
          <p:cNvPr id="5" name="Zástupný symbol pro obsah 4">
            <a:extLst>
              <a:ext uri="{FF2B5EF4-FFF2-40B4-BE49-F238E27FC236}">
                <a16:creationId xmlns:a16="http://schemas.microsoft.com/office/drawing/2014/main" id="{91A0DD87-8DA5-46B3-A63C-65F3C216A3B2}"/>
              </a:ext>
            </a:extLst>
          </p:cNvPr>
          <p:cNvSpPr>
            <a:spLocks noGrp="1"/>
          </p:cNvSpPr>
          <p:nvPr>
            <p:ph sz="half" idx="10"/>
          </p:nvPr>
        </p:nvSpPr>
        <p:spPr/>
        <p:txBody>
          <a:bodyPr/>
          <a:lstStyle/>
          <a:p>
            <a:endParaRPr lang="cs-CZ"/>
          </a:p>
        </p:txBody>
      </p:sp>
      <p:sp>
        <p:nvSpPr>
          <p:cNvPr id="7" name="TextovéPole 6">
            <a:extLst>
              <a:ext uri="{FF2B5EF4-FFF2-40B4-BE49-F238E27FC236}">
                <a16:creationId xmlns:a16="http://schemas.microsoft.com/office/drawing/2014/main" id="{9255DB2B-F3E9-4A7A-B559-CEB1135DCA50}"/>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19224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746D7-DECA-433E-9637-DB1D803E3D70}"/>
              </a:ext>
            </a:extLst>
          </p:cNvPr>
          <p:cNvSpPr>
            <a:spLocks noGrp="1"/>
          </p:cNvSpPr>
          <p:nvPr>
            <p:ph type="title"/>
          </p:nvPr>
        </p:nvSpPr>
        <p:spPr/>
        <p:txBody>
          <a:bodyPr/>
          <a:lstStyle/>
          <a:p>
            <a:r>
              <a:rPr lang="cs-CZ" dirty="0"/>
              <a:t>Obecná ochrana přírody a krajiny</a:t>
            </a:r>
          </a:p>
        </p:txBody>
      </p:sp>
      <p:sp>
        <p:nvSpPr>
          <p:cNvPr id="3" name="Zástupný symbol pro obsah 2">
            <a:extLst>
              <a:ext uri="{FF2B5EF4-FFF2-40B4-BE49-F238E27FC236}">
                <a16:creationId xmlns:a16="http://schemas.microsoft.com/office/drawing/2014/main" id="{21476223-0708-4989-8CF0-4ECF8EC2A467}"/>
              </a:ext>
            </a:extLst>
          </p:cNvPr>
          <p:cNvSpPr>
            <a:spLocks noGrp="1"/>
          </p:cNvSpPr>
          <p:nvPr>
            <p:ph idx="1"/>
          </p:nvPr>
        </p:nvSpPr>
        <p:spPr/>
        <p:txBody>
          <a:bodyPr/>
          <a:lstStyle/>
          <a:p>
            <a:r>
              <a:rPr lang="cs-CZ" dirty="0"/>
              <a:t>Ochrana krajiny, rozmanitosti druhů, přírodních hodnot a estetických kvalit přírody a šetrné využívání zdrojů</a:t>
            </a:r>
          </a:p>
          <a:p>
            <a:r>
              <a:rPr lang="cs-CZ" b="1" dirty="0">
                <a:solidFill>
                  <a:srgbClr val="FF0000"/>
                </a:solidFill>
              </a:rPr>
              <a:t>Obecná</a:t>
            </a:r>
            <a:r>
              <a:rPr lang="cs-CZ" b="1" dirty="0"/>
              <a:t> </a:t>
            </a:r>
            <a:r>
              <a:rPr lang="cs-CZ" dirty="0"/>
              <a:t>= týká se nejširších zájmů, největší plochy území státu a největšího okruhu subjektů</a:t>
            </a:r>
          </a:p>
          <a:p>
            <a:endParaRPr lang="cs-CZ" dirty="0"/>
          </a:p>
          <a:p>
            <a:r>
              <a:rPr lang="cs-CZ" dirty="0"/>
              <a:t>Obecná ochrana územní, druhů a neživé části přírody a krajiny</a:t>
            </a:r>
          </a:p>
          <a:p>
            <a:r>
              <a:rPr lang="cs-CZ" dirty="0"/>
              <a:t>Ochrana krajinného rázu – přírodní parky</a:t>
            </a:r>
          </a:p>
          <a:p>
            <a:endParaRPr lang="cs-CZ" b="1" dirty="0"/>
          </a:p>
        </p:txBody>
      </p:sp>
    </p:spTree>
    <p:extLst>
      <p:ext uri="{BB962C8B-B14F-4D97-AF65-F5344CB8AC3E}">
        <p14:creationId xmlns:p14="http://schemas.microsoft.com/office/powerpoint/2010/main" val="380780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EF0E9-F926-4394-A0CF-46983D05F590}"/>
              </a:ext>
            </a:extLst>
          </p:cNvPr>
          <p:cNvSpPr>
            <a:spLocks noGrp="1"/>
          </p:cNvSpPr>
          <p:nvPr>
            <p:ph type="title"/>
          </p:nvPr>
        </p:nvSpPr>
        <p:spPr/>
        <p:txBody>
          <a:bodyPr/>
          <a:lstStyle/>
          <a:p>
            <a:r>
              <a:rPr lang="cs-CZ" dirty="0"/>
              <a:t>Územní systém ekologické stability</a:t>
            </a:r>
          </a:p>
        </p:txBody>
      </p:sp>
      <p:sp>
        <p:nvSpPr>
          <p:cNvPr id="3" name="Zástupný symbol pro obsah 2">
            <a:extLst>
              <a:ext uri="{FF2B5EF4-FFF2-40B4-BE49-F238E27FC236}">
                <a16:creationId xmlns:a16="http://schemas.microsoft.com/office/drawing/2014/main" id="{8CF9C5B9-9C18-483D-A4CF-98420F80B561}"/>
              </a:ext>
            </a:extLst>
          </p:cNvPr>
          <p:cNvSpPr>
            <a:spLocks noGrp="1"/>
          </p:cNvSpPr>
          <p:nvPr>
            <p:ph idx="1"/>
          </p:nvPr>
        </p:nvSpPr>
        <p:spPr/>
        <p:txBody>
          <a:bodyPr/>
          <a:lstStyle/>
          <a:p>
            <a:r>
              <a:rPr lang="cs-CZ" dirty="0"/>
              <a:t>ÚSES</a:t>
            </a:r>
          </a:p>
          <a:p>
            <a:r>
              <a:rPr lang="cs-CZ" dirty="0"/>
              <a:t>vzájemně propojený soubor přirozených i přírodě blízkých ekosystémů, které </a:t>
            </a:r>
            <a:r>
              <a:rPr lang="cs-CZ" dirty="0">
                <a:solidFill>
                  <a:srgbClr val="FF0000"/>
                </a:solidFill>
              </a:rPr>
              <a:t>udržují přírodní rovnováhu</a:t>
            </a:r>
          </a:p>
          <a:p>
            <a:r>
              <a:rPr lang="cs-CZ" dirty="0"/>
              <a:t>Cíle:</a:t>
            </a:r>
          </a:p>
          <a:p>
            <a:pPr lvl="1"/>
            <a:r>
              <a:rPr lang="cs-CZ" dirty="0"/>
              <a:t>Vytvoření sítě relativně ekologicky stabilních území ovlivňujících příznivě okolní krajinu</a:t>
            </a:r>
          </a:p>
          <a:p>
            <a:pPr lvl="1"/>
            <a:r>
              <a:rPr lang="cs-CZ" dirty="0"/>
              <a:t>Zachování či znovuobnovení přirozeného genofondu krajiny</a:t>
            </a:r>
          </a:p>
          <a:p>
            <a:pPr lvl="1"/>
            <a:r>
              <a:rPr lang="cs-CZ" dirty="0"/>
              <a:t>Zachování či podpoření biodiverzity (druhů i společenstev)</a:t>
            </a:r>
          </a:p>
          <a:p>
            <a:pPr lvl="1"/>
            <a:endParaRPr lang="cs-CZ" dirty="0"/>
          </a:p>
        </p:txBody>
      </p:sp>
    </p:spTree>
    <p:extLst>
      <p:ext uri="{BB962C8B-B14F-4D97-AF65-F5344CB8AC3E}">
        <p14:creationId xmlns:p14="http://schemas.microsoft.com/office/powerpoint/2010/main" val="6745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42A0E-EFE3-40B8-83A8-169A63987B94}"/>
              </a:ext>
            </a:extLst>
          </p:cNvPr>
          <p:cNvSpPr>
            <a:spLocks noGrp="1"/>
          </p:cNvSpPr>
          <p:nvPr>
            <p:ph type="title"/>
          </p:nvPr>
        </p:nvSpPr>
        <p:spPr/>
        <p:txBody>
          <a:bodyPr/>
          <a:lstStyle/>
          <a:p>
            <a:r>
              <a:rPr lang="cs-CZ" dirty="0"/>
              <a:t>Skladebné součásti ÚSES</a:t>
            </a:r>
          </a:p>
        </p:txBody>
      </p:sp>
      <p:sp>
        <p:nvSpPr>
          <p:cNvPr id="3" name="Zástupný symbol pro obsah 2">
            <a:extLst>
              <a:ext uri="{FF2B5EF4-FFF2-40B4-BE49-F238E27FC236}">
                <a16:creationId xmlns:a16="http://schemas.microsoft.com/office/drawing/2014/main" id="{A7C7AF2D-5110-4333-84BD-361881CA046D}"/>
              </a:ext>
            </a:extLst>
          </p:cNvPr>
          <p:cNvSpPr>
            <a:spLocks noGrp="1"/>
          </p:cNvSpPr>
          <p:nvPr>
            <p:ph idx="1"/>
          </p:nvPr>
        </p:nvSpPr>
        <p:spPr>
          <a:xfrm>
            <a:off x="538121" y="1798337"/>
            <a:ext cx="6746507" cy="4896015"/>
          </a:xfrm>
        </p:spPr>
        <p:txBody>
          <a:bodyPr/>
          <a:lstStyle/>
          <a:p>
            <a:r>
              <a:rPr lang="cs-CZ" b="1" dirty="0"/>
              <a:t>Biocentrum</a:t>
            </a:r>
            <a:endParaRPr lang="cs-CZ" b="1" dirty="0">
              <a:solidFill>
                <a:srgbClr val="FF0000"/>
              </a:solidFill>
            </a:endParaRPr>
          </a:p>
          <a:p>
            <a:pPr lvl="1"/>
            <a:r>
              <a:rPr lang="cs-CZ" dirty="0"/>
              <a:t>Umožňuje trvalou existenci přirozeného či </a:t>
            </a:r>
            <a:r>
              <a:rPr lang="cs-CZ" dirty="0" err="1"/>
              <a:t>přír</a:t>
            </a:r>
            <a:r>
              <a:rPr lang="cs-CZ" dirty="0"/>
              <a:t>. blízkého ekosystémů</a:t>
            </a:r>
          </a:p>
          <a:p>
            <a:r>
              <a:rPr lang="cs-CZ" b="1" dirty="0"/>
              <a:t>Biokoridor</a:t>
            </a:r>
          </a:p>
          <a:p>
            <a:pPr lvl="1"/>
            <a:r>
              <a:rPr lang="cs-CZ" dirty="0"/>
              <a:t>Umožňuje migraci mezi biocentry, ale ne trvalou existenci</a:t>
            </a:r>
          </a:p>
          <a:p>
            <a:r>
              <a:rPr lang="cs-CZ" b="1" dirty="0"/>
              <a:t>Interakční prvek</a:t>
            </a:r>
          </a:p>
          <a:p>
            <a:pPr lvl="1"/>
            <a:r>
              <a:rPr lang="cs-CZ" dirty="0"/>
              <a:t>Krajinný segment, zprostředkovávající působení ÚSES</a:t>
            </a:r>
          </a:p>
          <a:p>
            <a:pPr lvl="1"/>
            <a:r>
              <a:rPr lang="cs-CZ" dirty="0"/>
              <a:t>„Dokreslení“ systému, výjimečně nenapojené na hlavní skladební části</a:t>
            </a:r>
          </a:p>
          <a:p>
            <a:endParaRPr lang="cs-CZ" dirty="0"/>
          </a:p>
        </p:txBody>
      </p:sp>
      <p:sp>
        <p:nvSpPr>
          <p:cNvPr id="5" name="TextovéPole 4">
            <a:extLst>
              <a:ext uri="{FF2B5EF4-FFF2-40B4-BE49-F238E27FC236}">
                <a16:creationId xmlns:a16="http://schemas.microsoft.com/office/drawing/2014/main" id="{7F65C795-D8F2-4FED-9C58-6FE29339102A}"/>
              </a:ext>
            </a:extLst>
          </p:cNvPr>
          <p:cNvSpPr txBox="1"/>
          <p:nvPr/>
        </p:nvSpPr>
        <p:spPr>
          <a:xfrm>
            <a:off x="8739738" y="6598117"/>
            <a:ext cx="3240507" cy="323165"/>
          </a:xfrm>
          <a:prstGeom prst="rect">
            <a:avLst/>
          </a:prstGeom>
          <a:noFill/>
        </p:spPr>
        <p:txBody>
          <a:bodyPr wrap="square" rtlCol="0">
            <a:spAutoFit/>
          </a:bodyPr>
          <a:lstStyle/>
          <a:p>
            <a:r>
              <a:rPr lang="cs-CZ" sz="1500" b="1" dirty="0">
                <a:solidFill>
                  <a:srgbClr val="FF0000"/>
                </a:solidFill>
              </a:rPr>
              <a:t>Zdroj: </a:t>
            </a:r>
            <a:r>
              <a:rPr lang="cs-CZ" sz="1500" dirty="0"/>
              <a:t>RNDr. Milan Kynčl</a:t>
            </a:r>
          </a:p>
        </p:txBody>
      </p:sp>
      <p:pic>
        <p:nvPicPr>
          <p:cNvPr id="7" name="Obrázek 6">
            <a:extLst>
              <a:ext uri="{FF2B5EF4-FFF2-40B4-BE49-F238E27FC236}">
                <a16:creationId xmlns:a16="http://schemas.microsoft.com/office/drawing/2014/main" id="{AC5B7AE6-F9B2-3AD6-FE08-1FA9CF36F9D6}"/>
              </a:ext>
            </a:extLst>
          </p:cNvPr>
          <p:cNvPicPr>
            <a:picLocks noChangeAspect="1"/>
          </p:cNvPicPr>
          <p:nvPr/>
        </p:nvPicPr>
        <p:blipFill>
          <a:blip r:embed="rId3"/>
          <a:stretch>
            <a:fillRect/>
          </a:stretch>
        </p:blipFill>
        <p:spPr>
          <a:xfrm>
            <a:off x="7384387" y="0"/>
            <a:ext cx="4807613" cy="6492875"/>
          </a:xfrm>
          <a:prstGeom prst="rect">
            <a:avLst/>
          </a:prstGeom>
        </p:spPr>
      </p:pic>
    </p:spTree>
    <p:extLst>
      <p:ext uri="{BB962C8B-B14F-4D97-AF65-F5344CB8AC3E}">
        <p14:creationId xmlns:p14="http://schemas.microsoft.com/office/powerpoint/2010/main" val="396928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Úrovně ÚSES</a:t>
            </a:r>
          </a:p>
        </p:txBody>
      </p:sp>
      <p:sp>
        <p:nvSpPr>
          <p:cNvPr id="3" name="Zástupný symbol pro obsah 2">
            <a:extLst>
              <a:ext uri="{FF2B5EF4-FFF2-40B4-BE49-F238E27FC236}">
                <a16:creationId xmlns:a16="http://schemas.microsoft.com/office/drawing/2014/main" id="{07447C7C-B2A4-497B-9CA3-9502C0C0B4D9}"/>
              </a:ext>
            </a:extLst>
          </p:cNvPr>
          <p:cNvSpPr>
            <a:spLocks noGrp="1"/>
          </p:cNvSpPr>
          <p:nvPr>
            <p:ph idx="1"/>
          </p:nvPr>
        </p:nvSpPr>
        <p:spPr/>
        <p:txBody>
          <a:bodyPr>
            <a:normAutofit/>
          </a:bodyPr>
          <a:lstStyle/>
          <a:p>
            <a:r>
              <a:rPr lang="cs-CZ" b="1" dirty="0"/>
              <a:t>Lokální</a:t>
            </a:r>
          </a:p>
          <a:p>
            <a:pPr lvl="1"/>
            <a:r>
              <a:rPr lang="cs-CZ" dirty="0"/>
              <a:t> je nepravidelnou sítí skladebných částí, které reprezentují celou škálu reprezentativních skupin typů </a:t>
            </a:r>
            <a:r>
              <a:rPr lang="cs-CZ" dirty="0" err="1"/>
              <a:t>geobiocénů</a:t>
            </a:r>
            <a:r>
              <a:rPr lang="cs-CZ" dirty="0"/>
              <a:t> (STG) dané </a:t>
            </a:r>
            <a:r>
              <a:rPr lang="cs-CZ" dirty="0" err="1"/>
              <a:t>biochory</a:t>
            </a:r>
            <a:r>
              <a:rPr lang="cs-CZ" dirty="0"/>
              <a:t>.</a:t>
            </a:r>
          </a:p>
          <a:p>
            <a:pPr lvl="1"/>
            <a:r>
              <a:rPr lang="cs-CZ" dirty="0"/>
              <a:t>obecní úřady ORP (v územních plánech)</a:t>
            </a:r>
          </a:p>
          <a:p>
            <a:r>
              <a:rPr lang="cs-CZ" b="1" dirty="0"/>
              <a:t>Regionální</a:t>
            </a:r>
          </a:p>
          <a:p>
            <a:pPr lvl="1"/>
            <a:r>
              <a:rPr lang="cs-CZ" dirty="0"/>
              <a:t>nepravidelná síť skladebných částí, které reprezentují celou škálu typů biochor v příslušném biogeografickém regionu</a:t>
            </a:r>
          </a:p>
          <a:p>
            <a:pPr lvl="1"/>
            <a:r>
              <a:rPr lang="cs-CZ" dirty="0"/>
              <a:t>krajské úřady </a:t>
            </a:r>
          </a:p>
          <a:p>
            <a:r>
              <a:rPr lang="cs-CZ" b="1" dirty="0"/>
              <a:t>Nadregionální</a:t>
            </a:r>
          </a:p>
          <a:p>
            <a:pPr lvl="1"/>
            <a:r>
              <a:rPr lang="cs-CZ" dirty="0"/>
              <a:t>nepravidelná síť skladebných částí, které reprezentují celou škálu </a:t>
            </a:r>
            <a:r>
              <a:rPr lang="cs-CZ" dirty="0" err="1"/>
              <a:t>bioregionů</a:t>
            </a:r>
            <a:r>
              <a:rPr lang="cs-CZ" dirty="0"/>
              <a:t> a příslušné biogeografické </a:t>
            </a:r>
            <a:r>
              <a:rPr lang="cs-CZ" dirty="0" err="1"/>
              <a:t>podprovincie</a:t>
            </a:r>
            <a:endParaRPr lang="cs-CZ" dirty="0"/>
          </a:p>
          <a:p>
            <a:pPr lvl="1"/>
            <a:r>
              <a:rPr lang="cs-CZ" dirty="0"/>
              <a:t>Ministerstvo životního prostředí</a:t>
            </a:r>
          </a:p>
          <a:p>
            <a:endParaRPr lang="cs-CZ" dirty="0"/>
          </a:p>
        </p:txBody>
      </p:sp>
    </p:spTree>
    <p:extLst>
      <p:ext uri="{BB962C8B-B14F-4D97-AF65-F5344CB8AC3E}">
        <p14:creationId xmlns:p14="http://schemas.microsoft.com/office/powerpoint/2010/main" val="322919821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AE952AD-8ED0-4EC8-A515-BA7983423553}" vid="{1FD8803A-E135-4B99-9979-32BA8A2066C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red_theme_pwp</Template>
  <TotalTime>1623</TotalTime>
  <Words>1716</Words>
  <Application>Microsoft Office PowerPoint</Application>
  <PresentationFormat>Širokoúhlá obrazovka</PresentationFormat>
  <Paragraphs>257</Paragraphs>
  <Slides>29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Calibri Light</vt:lpstr>
      <vt:lpstr>Motiv Office</vt:lpstr>
      <vt:lpstr>Ochrana přírody v ČR</vt:lpstr>
      <vt:lpstr>Ochrana přírody a krajiny v ČR</vt:lpstr>
      <vt:lpstr>Účel zákona 114/1992 Sb.</vt:lpstr>
      <vt:lpstr>Ochrana přírody a krajiny</vt:lpstr>
      <vt:lpstr>Ochrana přírody a krajiny</vt:lpstr>
      <vt:lpstr>Obecná ochrana přírody a krajiny</vt:lpstr>
      <vt:lpstr>Územní systém ekologické stability</vt:lpstr>
      <vt:lpstr>Skladebné součásti ÚSES</vt:lpstr>
      <vt:lpstr>Úrovně ÚSES</vt:lpstr>
      <vt:lpstr>Limitující hodnoty velikostí ÚSES</vt:lpstr>
      <vt:lpstr>Plán regionálního ÚSES</vt:lpstr>
      <vt:lpstr>Plán lokálního ÚSES</vt:lpstr>
      <vt:lpstr>Vytvořený biokoridor</vt:lpstr>
      <vt:lpstr>Vytvořený biokoridor</vt:lpstr>
      <vt:lpstr>Ochrana krajinného rázu</vt:lpstr>
      <vt:lpstr>Přírodní parky</vt:lpstr>
      <vt:lpstr>Zvláště chráněná území</vt:lpstr>
      <vt:lpstr>Chráněné krajinné oblasti a národní parky</vt:lpstr>
      <vt:lpstr>Národní parky</vt:lpstr>
      <vt:lpstr>Národní parky</vt:lpstr>
      <vt:lpstr>Chráněné krajinné oblasti</vt:lpstr>
      <vt:lpstr>Maloplošná chráněná území</vt:lpstr>
      <vt:lpstr>Značení</vt:lpstr>
      <vt:lpstr>Značení - pruhy na stromech či sloupcích </vt:lpstr>
      <vt:lpstr>NATURA 2000</vt:lpstr>
      <vt:lpstr>Památné stromy, zvláště chráněné druhy rostlin, živočichů a nerostů</vt:lpstr>
      <vt:lpstr>Orgány ochrany přírody</vt:lpstr>
      <vt:lpstr>Zdroje</vt:lpstr>
      <vt:lpstr>Zdroje obrázků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přírody v ČR</dc:title>
  <dc:creator>1235</dc:creator>
  <cp:lastModifiedBy>Martin Culek</cp:lastModifiedBy>
  <cp:revision>73</cp:revision>
  <dcterms:created xsi:type="dcterms:W3CDTF">2019-03-07T13:50:59Z</dcterms:created>
  <dcterms:modified xsi:type="dcterms:W3CDTF">2022-05-10T20:50:40Z</dcterms:modified>
</cp:coreProperties>
</file>