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0"/>
  </p:notesMasterIdLst>
  <p:sldIdLst>
    <p:sldId id="314" r:id="rId2"/>
    <p:sldId id="256" r:id="rId3"/>
    <p:sldId id="257" r:id="rId4"/>
    <p:sldId id="305" r:id="rId5"/>
    <p:sldId id="306" r:id="rId6"/>
    <p:sldId id="260" r:id="rId7"/>
    <p:sldId id="308" r:id="rId8"/>
    <p:sldId id="258" r:id="rId9"/>
    <p:sldId id="283" r:id="rId10"/>
    <p:sldId id="262" r:id="rId11"/>
    <p:sldId id="311" r:id="rId12"/>
    <p:sldId id="309" r:id="rId13"/>
    <p:sldId id="310" r:id="rId14"/>
    <p:sldId id="259" r:id="rId15"/>
    <p:sldId id="263" r:id="rId16"/>
    <p:sldId id="312" r:id="rId17"/>
    <p:sldId id="323" r:id="rId18"/>
    <p:sldId id="266" r:id="rId19"/>
    <p:sldId id="270" r:id="rId20"/>
    <p:sldId id="267" r:id="rId21"/>
    <p:sldId id="307" r:id="rId22"/>
    <p:sldId id="284" r:id="rId23"/>
    <p:sldId id="302" r:id="rId24"/>
    <p:sldId id="303" r:id="rId25"/>
    <p:sldId id="268" r:id="rId26"/>
    <p:sldId id="274" r:id="rId27"/>
    <p:sldId id="288" r:id="rId28"/>
    <p:sldId id="285" r:id="rId29"/>
    <p:sldId id="273" r:id="rId30"/>
    <p:sldId id="275" r:id="rId31"/>
    <p:sldId id="316" r:id="rId32"/>
    <p:sldId id="278" r:id="rId33"/>
    <p:sldId id="276" r:id="rId34"/>
    <p:sldId id="280" r:id="rId35"/>
    <p:sldId id="281" r:id="rId36"/>
    <p:sldId id="282" r:id="rId37"/>
    <p:sldId id="286" r:id="rId38"/>
    <p:sldId id="322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87" r:id="rId47"/>
    <p:sldId id="296" r:id="rId48"/>
    <p:sldId id="297" r:id="rId49"/>
    <p:sldId id="298" r:id="rId50"/>
    <p:sldId id="299" r:id="rId51"/>
    <p:sldId id="321" r:id="rId52"/>
    <p:sldId id="319" r:id="rId53"/>
    <p:sldId id="313" r:id="rId54"/>
    <p:sldId id="317" r:id="rId55"/>
    <p:sldId id="318" r:id="rId56"/>
    <p:sldId id="315" r:id="rId57"/>
    <p:sldId id="374" r:id="rId58"/>
    <p:sldId id="320" r:id="rId59"/>
    <p:sldId id="37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489" r:id="rId77"/>
    <p:sldId id="340" r:id="rId78"/>
    <p:sldId id="490" r:id="rId79"/>
    <p:sldId id="341" r:id="rId80"/>
    <p:sldId id="342" r:id="rId81"/>
    <p:sldId id="343" r:id="rId82"/>
    <p:sldId id="488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5" r:id="rId113"/>
    <p:sldId id="376" r:id="rId114"/>
    <p:sldId id="377" r:id="rId115"/>
    <p:sldId id="378" r:id="rId116"/>
    <p:sldId id="379" r:id="rId117"/>
    <p:sldId id="380" r:id="rId118"/>
    <p:sldId id="381" r:id="rId119"/>
    <p:sldId id="382" r:id="rId120"/>
    <p:sldId id="383" r:id="rId121"/>
    <p:sldId id="384" r:id="rId122"/>
    <p:sldId id="385" r:id="rId123"/>
    <p:sldId id="386" r:id="rId124"/>
    <p:sldId id="387" r:id="rId125"/>
    <p:sldId id="388" r:id="rId126"/>
    <p:sldId id="389" r:id="rId127"/>
    <p:sldId id="390" r:id="rId128"/>
    <p:sldId id="391" r:id="rId129"/>
    <p:sldId id="392" r:id="rId130"/>
    <p:sldId id="393" r:id="rId131"/>
    <p:sldId id="394" r:id="rId132"/>
    <p:sldId id="395" r:id="rId133"/>
    <p:sldId id="396" r:id="rId134"/>
    <p:sldId id="397" r:id="rId135"/>
    <p:sldId id="398" r:id="rId136"/>
    <p:sldId id="399" r:id="rId137"/>
    <p:sldId id="400" r:id="rId138"/>
    <p:sldId id="401" r:id="rId139"/>
    <p:sldId id="402" r:id="rId140"/>
    <p:sldId id="403" r:id="rId141"/>
    <p:sldId id="404" r:id="rId142"/>
    <p:sldId id="405" r:id="rId143"/>
    <p:sldId id="406" r:id="rId144"/>
    <p:sldId id="407" r:id="rId145"/>
    <p:sldId id="408" r:id="rId146"/>
    <p:sldId id="409" r:id="rId147"/>
    <p:sldId id="410" r:id="rId148"/>
    <p:sldId id="411" r:id="rId149"/>
    <p:sldId id="412" r:id="rId150"/>
    <p:sldId id="413" r:id="rId151"/>
    <p:sldId id="414" r:id="rId152"/>
    <p:sldId id="415" r:id="rId153"/>
    <p:sldId id="416" r:id="rId154"/>
    <p:sldId id="417" r:id="rId155"/>
    <p:sldId id="418" r:id="rId156"/>
    <p:sldId id="419" r:id="rId157"/>
    <p:sldId id="420" r:id="rId158"/>
    <p:sldId id="421" r:id="rId159"/>
    <p:sldId id="422" r:id="rId160"/>
    <p:sldId id="423" r:id="rId161"/>
    <p:sldId id="424" r:id="rId162"/>
    <p:sldId id="425" r:id="rId163"/>
    <p:sldId id="426" r:id="rId164"/>
    <p:sldId id="427" r:id="rId165"/>
    <p:sldId id="428" r:id="rId166"/>
    <p:sldId id="429" r:id="rId167"/>
    <p:sldId id="430" r:id="rId168"/>
    <p:sldId id="431" r:id="rId169"/>
    <p:sldId id="432" r:id="rId170"/>
    <p:sldId id="433" r:id="rId171"/>
    <p:sldId id="434" r:id="rId172"/>
    <p:sldId id="435" r:id="rId173"/>
    <p:sldId id="436" r:id="rId174"/>
    <p:sldId id="437" r:id="rId175"/>
    <p:sldId id="438" r:id="rId176"/>
    <p:sldId id="439" r:id="rId177"/>
    <p:sldId id="491" r:id="rId178"/>
    <p:sldId id="492" r:id="rId179"/>
    <p:sldId id="493" r:id="rId180"/>
    <p:sldId id="440" r:id="rId181"/>
    <p:sldId id="441" r:id="rId182"/>
    <p:sldId id="442" r:id="rId183"/>
    <p:sldId id="443" r:id="rId184"/>
    <p:sldId id="444" r:id="rId185"/>
    <p:sldId id="445" r:id="rId186"/>
    <p:sldId id="446" r:id="rId187"/>
    <p:sldId id="447" r:id="rId188"/>
    <p:sldId id="448" r:id="rId189"/>
    <p:sldId id="449" r:id="rId190"/>
    <p:sldId id="450" r:id="rId191"/>
    <p:sldId id="494" r:id="rId192"/>
    <p:sldId id="451" r:id="rId193"/>
    <p:sldId id="452" r:id="rId194"/>
    <p:sldId id="453" r:id="rId195"/>
    <p:sldId id="454" r:id="rId196"/>
    <p:sldId id="455" r:id="rId197"/>
    <p:sldId id="456" r:id="rId198"/>
    <p:sldId id="457" r:id="rId199"/>
    <p:sldId id="458" r:id="rId200"/>
    <p:sldId id="459" r:id="rId201"/>
    <p:sldId id="460" r:id="rId202"/>
    <p:sldId id="461" r:id="rId203"/>
    <p:sldId id="462" r:id="rId204"/>
    <p:sldId id="463" r:id="rId205"/>
    <p:sldId id="464" r:id="rId206"/>
    <p:sldId id="465" r:id="rId207"/>
    <p:sldId id="466" r:id="rId208"/>
    <p:sldId id="467" r:id="rId209"/>
    <p:sldId id="468" r:id="rId210"/>
    <p:sldId id="469" r:id="rId211"/>
    <p:sldId id="470" r:id="rId212"/>
    <p:sldId id="471" r:id="rId213"/>
    <p:sldId id="472" r:id="rId214"/>
    <p:sldId id="473" r:id="rId215"/>
    <p:sldId id="474" r:id="rId216"/>
    <p:sldId id="476" r:id="rId217"/>
    <p:sldId id="475" r:id="rId218"/>
    <p:sldId id="477" r:id="rId219"/>
    <p:sldId id="478" r:id="rId220"/>
    <p:sldId id="479" r:id="rId221"/>
    <p:sldId id="480" r:id="rId222"/>
    <p:sldId id="481" r:id="rId223"/>
    <p:sldId id="482" r:id="rId224"/>
    <p:sldId id="483" r:id="rId225"/>
    <p:sldId id="484" r:id="rId226"/>
    <p:sldId id="485" r:id="rId227"/>
    <p:sldId id="486" r:id="rId228"/>
    <p:sldId id="487" r:id="rId22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C0C0C0"/>
    <a:srgbClr val="FF9900"/>
    <a:srgbClr val="FFFF00"/>
    <a:srgbClr val="FF0000"/>
    <a:srgbClr val="292929"/>
    <a:srgbClr val="4D4D4D"/>
    <a:srgbClr val="CE915E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65" autoAdjust="0"/>
    <p:restoredTop sz="94660"/>
  </p:normalViewPr>
  <p:slideViewPr>
    <p:cSldViewPr>
      <p:cViewPr>
        <p:scale>
          <a:sx n="78" d="100"/>
          <a:sy n="78" d="100"/>
        </p:scale>
        <p:origin x="2820" y="11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B0A1F-CA6F-4ABA-97AD-BD8FB711E819}" type="datetimeFigureOut">
              <a:rPr lang="cs-CZ" smtClean="0"/>
              <a:t>29.3.2020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33861-963C-4B99-A365-751330A109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67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33861-963C-4B99-A365-751330A109C4}" type="slidenum">
              <a:rPr lang="cs-CZ" smtClean="0"/>
              <a:t>180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2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9DFDE-A6C4-4185-9AE6-270BEC8171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3954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3CD4F-33AA-4ADC-A2D4-77196E10BA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606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AE44F-5592-4BFB-9D0D-EDF8299E13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137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3CA04-7B40-4D69-BD90-07AA9F9711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661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1C8DF-8FAC-477E-9745-71FEC573E9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400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E6A09-1E90-43CC-972D-7FB54BEA7EC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065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7447A-7AB0-4C23-B5BF-79BEC85946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926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668A5-14C7-4ABB-AC81-FE718C4C30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529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86ECC-EAA2-4652-B252-693CB2409A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536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49579-A9FB-450F-969F-F3AA8DFE47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6208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D06AD-AB39-4779-AAAE-B08B6F51B1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06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26FCBB-1E8C-4267-AB04-0F127C649CB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57338"/>
            <a:ext cx="9144000" cy="719137"/>
          </a:xfrm>
        </p:spPr>
        <p:txBody>
          <a:bodyPr anchor="ctr"/>
          <a:lstStyle/>
          <a:p>
            <a:r>
              <a:rPr lang="cs-CZ" altLang="cs-CZ" sz="660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Krajiny Jižní  Moravy</a:t>
            </a:r>
            <a:br>
              <a:rPr lang="cs-CZ" altLang="cs-CZ" sz="660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- 5 -</a:t>
            </a:r>
            <a:br>
              <a:rPr lang="cs-CZ" altLang="cs-CZ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 altLang="cs-CZ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2738"/>
            <a:ext cx="9144000" cy="3816350"/>
          </a:xfrm>
        </p:spPr>
        <p:txBody>
          <a:bodyPr/>
          <a:lstStyle/>
          <a:p>
            <a:r>
              <a:rPr lang="cs-CZ" altLang="cs-CZ" sz="4800"/>
              <a:t>Bioregiony  severopanonské podprovincie</a:t>
            </a:r>
            <a:endParaRPr lang="cs-CZ" altLang="cs-CZ" sz="5400"/>
          </a:p>
          <a:p>
            <a:endParaRPr lang="cs-CZ" altLang="cs-CZ" sz="1800"/>
          </a:p>
          <a:p>
            <a:r>
              <a:rPr lang="cs-CZ" altLang="cs-CZ" sz="3200"/>
              <a:t>RNDr. </a:t>
            </a:r>
            <a:r>
              <a:rPr lang="cs-CZ" altLang="cs-CZ" sz="3600"/>
              <a:t>Martin Culek</a:t>
            </a:r>
            <a:r>
              <a:rPr lang="cs-CZ" altLang="cs-CZ" sz="3200"/>
              <a:t>, Ph.D.</a:t>
            </a:r>
            <a:r>
              <a:rPr lang="cs-CZ" altLang="cs-CZ" sz="3600"/>
              <a:t> </a:t>
            </a:r>
          </a:p>
          <a:p>
            <a:r>
              <a:rPr lang="cs-CZ" altLang="cs-CZ"/>
              <a:t>(s využitím fotografií vlastních i od různých autorů, z publikovaných na Internetu)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196" name="Picture 4" descr="Havraníky_Hna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79388" y="0"/>
            <a:ext cx="8785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SZ okraj Lechovického bioregionu, vpravo začíná Český masiv (Jevišovický bioregion).  Pohled  od Havraníků k JZ na obec Hnanice a k městu Pulkavě  do Rakouska, kam Lechovický bioregion pokračuje.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6740" name="Picture 4" descr="Falkenstein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179388" y="0"/>
            <a:ext cx="89646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Falkenstein i okolí leží na vystupujících vápencových bradlech, nejsou však tak vysoká jako v ČR.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7764" name="Picture 4" descr="Burgruine-Falke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79388" y="136525"/>
            <a:ext cx="89646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Zřícenina hradu Falkenstein – do konce 80. let 20. stol. uzavřen, sídlo rakouské policie (prý zde byly odposlechy), dnes přístupný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8788" name="Picture 4" descr="Staatz_zdáli"/>
          <p:cNvPicPr>
            <a:picLocks noChangeAspect="1" noChangeArrowheads="1"/>
          </p:cNvPicPr>
          <p:nvPr/>
        </p:nvPicPr>
        <p:blipFill>
          <a:blip r:embed="rId2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3281082" y="92077"/>
            <a:ext cx="56835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dirty="0"/>
              <a:t>Hrad na vápencovém bradle v městečku </a:t>
            </a:r>
            <a:r>
              <a:rPr lang="cs-CZ" altLang="cs-CZ" sz="1600" dirty="0" err="1" smtClean="0"/>
              <a:t>Staatz</a:t>
            </a:r>
            <a:r>
              <a:rPr lang="cs-CZ" altLang="cs-CZ" sz="1600" dirty="0" smtClean="0"/>
              <a:t>, což asi pochází ze slovanského Stožec. </a:t>
            </a:r>
            <a:r>
              <a:rPr lang="cs-CZ" altLang="cs-CZ" sz="1600" dirty="0"/>
              <a:t>Opět s typickou výsadbou borovice černé.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9812" name="Picture 4" descr="Staa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179388" y="2997200"/>
            <a:ext cx="2663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Prohlídka zříceniny hradu Staatz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0836" name="Picture 4" descr="Tři grác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95288" y="136525"/>
            <a:ext cx="3384550" cy="9159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Lednicko-valtický areál s komponovanou krajinou. Od Tří grácií k Rybničnímu zámečku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1860" name="Picture 4" descr="Svatý Hub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2608263" y="65088"/>
            <a:ext cx="23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2195513" y="333375"/>
            <a:ext cx="3889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Monument  sv. Huberta v lesích na píscích mezi Valticemi a Poštornou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2884" name="Picture 4" descr="Apolonův Chrám"/>
          <p:cNvPicPr>
            <a:picLocks noChangeAspect="1" noChangeArrowheads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-92075" y="6400800"/>
            <a:ext cx="631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0" y="6524625"/>
            <a:ext cx="1908175" cy="366713"/>
          </a:xfrm>
          <a:prstGeom prst="rect">
            <a:avLst/>
          </a:prstGeom>
          <a:solidFill>
            <a:srgbClr val="99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Apollonův chrám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3908" name="Picture 4" descr="Kellergasse ve Falkenst"/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2268538" y="0"/>
            <a:ext cx="439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Náměstí vinných sklepů ve Falkensteinu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4932" name="Picture 4" descr="Kasíno Mikul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158750" y="6400800"/>
            <a:ext cx="353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bg1"/>
                </a:solidFill>
              </a:rPr>
              <a:t>Novodobý Mikulov. No comment.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639"/>
            <a:ext cx="8713788" cy="432049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altLang="cs-CZ" sz="3600" dirty="0"/>
              <a:t>Mikulovský bioregion charakteristiky_3a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712"/>
            <a:ext cx="9144000" cy="6192739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15000"/>
              </a:spcBef>
              <a:spcAft>
                <a:spcPts val="400"/>
              </a:spcAft>
              <a:buFontTx/>
              <a:buNone/>
            </a:pPr>
            <a:r>
              <a:rPr lang="cs-CZ" altLang="cs-CZ" sz="2800" b="1" dirty="0"/>
              <a:t>    </a:t>
            </a:r>
            <a:r>
              <a:rPr lang="cs-CZ" altLang="cs-CZ" sz="2400" b="1" u="sng" dirty="0"/>
              <a:t>Geologicko-geomorfologické pozoruhodnosti:</a:t>
            </a:r>
          </a:p>
          <a:p>
            <a:pPr>
              <a:lnSpc>
                <a:spcPct val="90000"/>
              </a:lnSpc>
              <a:spcBef>
                <a:spcPct val="45000"/>
              </a:spcBef>
              <a:spcAft>
                <a:spcPts val="400"/>
              </a:spcAft>
            </a:pPr>
            <a:r>
              <a:rPr lang="cs-CZ" altLang="cs-CZ" sz="2200" dirty="0"/>
              <a:t>Bradla z jurských vápenců (každý vrch má jinou stavbu).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ts val="400"/>
              </a:spcAft>
            </a:pPr>
            <a:r>
              <a:rPr lang="cs-CZ" altLang="cs-CZ" sz="2200" dirty="0"/>
              <a:t>Krasové jevy - jeskyně, propasti, malé závrty) – především </a:t>
            </a:r>
            <a:r>
              <a:rPr lang="cs-CZ" altLang="cs-CZ" sz="2200" dirty="0" err="1"/>
              <a:t>Turold</a:t>
            </a:r>
            <a:r>
              <a:rPr lang="cs-CZ" altLang="cs-CZ" sz="2200" dirty="0"/>
              <a:t>, ale i Stolová hora,  Zámecký vrch – d =100 m, hl. 30 m, srpen 2007.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ts val="400"/>
              </a:spcAft>
            </a:pPr>
            <a:r>
              <a:rPr lang="cs-CZ" altLang="cs-CZ" sz="2200" dirty="0"/>
              <a:t>Naleziště schránek miocenní fauny i žraločích zubů (</a:t>
            </a:r>
            <a:r>
              <a:rPr lang="cs-CZ" altLang="cs-CZ" sz="2200" dirty="0" err="1"/>
              <a:t>Mušlov</a:t>
            </a:r>
            <a:r>
              <a:rPr lang="cs-CZ" altLang="cs-CZ" sz="2200" dirty="0"/>
              <a:t>).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ts val="400"/>
              </a:spcAft>
            </a:pPr>
            <a:r>
              <a:rPr lang="cs-CZ" altLang="cs-CZ" sz="2200" dirty="0" err="1"/>
              <a:t>Miocénní</a:t>
            </a:r>
            <a:r>
              <a:rPr lang="cs-CZ" altLang="cs-CZ" sz="2200" dirty="0"/>
              <a:t> (tzv. </a:t>
            </a:r>
            <a:r>
              <a:rPr lang="cs-CZ" altLang="cs-CZ" sz="2200" dirty="0" err="1"/>
              <a:t>lithothamniové</a:t>
            </a:r>
            <a:r>
              <a:rPr lang="cs-CZ" altLang="cs-CZ" sz="2200" dirty="0"/>
              <a:t>) měkké vápence – četné malé lomy jv. Mikulova – na stavební kámen i sochy. I v nich jediný kras v miocénu v ČR vč. </a:t>
            </a:r>
            <a:r>
              <a:rPr lang="cs-CZ" altLang="cs-CZ" sz="2200" dirty="0" err="1"/>
              <a:t>jesk</a:t>
            </a:r>
            <a:r>
              <a:rPr lang="cs-CZ" altLang="cs-CZ" sz="2200" dirty="0"/>
              <a:t>. (</a:t>
            </a:r>
            <a:r>
              <a:rPr lang="cs-CZ" altLang="cs-CZ" sz="2200" dirty="0" err="1"/>
              <a:t>Mušlovská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propástka</a:t>
            </a:r>
            <a:r>
              <a:rPr lang="cs-CZ" altLang="cs-CZ" sz="2200" dirty="0"/>
              <a:t>, h = 10 m s občas. tokem, malé vyvěračky a propadání), škrapy. Odvodňování – do písků.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ts val="400"/>
              </a:spcAft>
            </a:pPr>
            <a:r>
              <a:rPr lang="cs-CZ" altLang="cs-CZ" sz="2200" dirty="0"/>
              <a:t>Slaniska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ts val="400"/>
              </a:spcAft>
            </a:pPr>
            <a:r>
              <a:rPr lang="cs-CZ" altLang="cs-CZ" sz="2200" dirty="0" err="1"/>
              <a:t>Pliocénní</a:t>
            </a:r>
            <a:r>
              <a:rPr lang="cs-CZ" altLang="cs-CZ" sz="2200" dirty="0"/>
              <a:t> údolí Dyje v místě dnešní státní hranice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ts val="400"/>
              </a:spcAft>
            </a:pPr>
            <a:r>
              <a:rPr lang="cs-CZ" altLang="cs-CZ" sz="2200" dirty="0" err="1"/>
              <a:t>Pliocénní</a:t>
            </a:r>
            <a:r>
              <a:rPr lang="cs-CZ" altLang="cs-CZ" sz="2200" dirty="0"/>
              <a:t> písková terasa mezi Valticemi a Poštornou, i s </a:t>
            </a:r>
            <a:r>
              <a:rPr lang="cs-CZ" altLang="cs-CZ" sz="2200" dirty="0" err="1"/>
              <a:t>vátými</a:t>
            </a:r>
            <a:r>
              <a:rPr lang="cs-CZ" altLang="cs-CZ" sz="2200" dirty="0"/>
              <a:t> písky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ts val="400"/>
              </a:spcAft>
            </a:pPr>
            <a:r>
              <a:rPr lang="cs-CZ" altLang="cs-CZ" sz="2200" dirty="0"/>
              <a:t>Paleontologická naleziště na severním úpatí Pálavy  z pleistocénu (Věstonická Venuše ….)</a:t>
            </a:r>
            <a:r>
              <a:rPr lang="cs-CZ" altLang="cs-CZ" sz="2100" dirty="0"/>
              <a:t> 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ts val="400"/>
              </a:spcAft>
            </a:pPr>
            <a:r>
              <a:rPr lang="cs-CZ" altLang="cs-CZ" sz="2200" dirty="0" err="1"/>
              <a:t>Pseudokrasové</a:t>
            </a:r>
            <a:r>
              <a:rPr lang="cs-CZ" altLang="cs-CZ" sz="2200" dirty="0"/>
              <a:t> jeskyně ve spraších na S. úpatí Pálavy: d = 70 m, </a:t>
            </a:r>
            <a:r>
              <a:rPr lang="cs-CZ" altLang="cs-CZ" sz="2200" dirty="0" smtClean="0"/>
              <a:t>  hl</a:t>
            </a:r>
            <a:r>
              <a:rPr lang="cs-CZ" altLang="cs-CZ" sz="2200" dirty="0"/>
              <a:t>. 8 m. </a:t>
            </a:r>
          </a:p>
          <a:p>
            <a:pPr>
              <a:lnSpc>
                <a:spcPct val="90000"/>
              </a:lnSpc>
              <a:spcBef>
                <a:spcPct val="15000"/>
              </a:spcBef>
            </a:pPr>
            <a:endParaRPr lang="cs-CZ" altLang="cs-CZ" sz="2100" dirty="0"/>
          </a:p>
          <a:p>
            <a:pPr>
              <a:lnSpc>
                <a:spcPct val="80000"/>
              </a:lnSpc>
            </a:pPr>
            <a:endParaRPr lang="cs-CZ" altLang="cs-CZ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5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5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5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4516" name="Picture 4" descr="Hnanice_vi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79388" y="0"/>
            <a:ext cx="89646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 Jižně od Znojma Lechovický bioregion vybíhá na okrajové svahy České vysočiny.       Hranici bioregionu zhruba tvoří rozšíření spraší. Svahy na spraši jsou typovou lokalitou znojemských vín. Jinak se v bioregionu víno pěstuje překvapivě málo, na rozdíl od       </a:t>
            </a:r>
          </a:p>
          <a:p>
            <a:r>
              <a:rPr lang="cs-CZ" altLang="cs-CZ"/>
              <a:t>  dalších panonských bioregionů (s výjimkou niv samozřejmě).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036050" cy="620688"/>
          </a:xfrm>
        </p:spPr>
        <p:txBody>
          <a:bodyPr/>
          <a:lstStyle/>
          <a:p>
            <a:r>
              <a:rPr lang="cs-CZ" altLang="cs-CZ" sz="3200" dirty="0"/>
              <a:t>Mikulovský bioregion_charakteristiky_3b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836713"/>
            <a:ext cx="9036050" cy="6021288"/>
          </a:xfrm>
        </p:spPr>
        <p:txBody>
          <a:bodyPr/>
          <a:lstStyle/>
          <a:p>
            <a:pPr marL="324000" indent="-32400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altLang="cs-CZ" sz="2400" b="1" u="sng" dirty="0"/>
              <a:t>Biologické pozoruhodnosti:</a:t>
            </a:r>
          </a:p>
          <a:p>
            <a:pPr marL="324000" indent="-32400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altLang="cs-CZ" sz="2400" dirty="0"/>
              <a:t>Asi jediný bioregion v ČR s přirozeným výskytem dubu ceru</a:t>
            </a:r>
          </a:p>
          <a:p>
            <a:pPr marL="324000" indent="-32400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altLang="cs-CZ" sz="2400" dirty="0"/>
              <a:t>Bioregion s výskytem teplomilné bioty na tvrdých skalních podkladech, na vápencích ovlivněný alpskou vegetací.</a:t>
            </a:r>
          </a:p>
          <a:p>
            <a:pPr marL="324000" indent="-32400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altLang="cs-CZ" sz="2400" dirty="0"/>
              <a:t>Řada druhů se v ČR vyskytuje pouze zde, mnohé zde mají svoji severní hranici areálu.</a:t>
            </a:r>
          </a:p>
          <a:p>
            <a:pPr marL="324000" indent="-32400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altLang="cs-CZ" sz="2400" dirty="0"/>
              <a:t>Nejrozsáhlejší komplex teplomilných doubrav v ČR (Milovický les </a:t>
            </a:r>
            <a:r>
              <a:rPr lang="cs-CZ" altLang="cs-CZ" sz="2000" dirty="0"/>
              <a:t>– bohužel zde </a:t>
            </a:r>
            <a:r>
              <a:rPr lang="cs-CZ" altLang="cs-CZ" sz="2000" dirty="0" smtClean="0"/>
              <a:t>obora, les devastován, téměř bez bylin. patra</a:t>
            </a:r>
            <a:r>
              <a:rPr lang="cs-CZ" altLang="cs-CZ" sz="2400" dirty="0" smtClean="0"/>
              <a:t>).</a:t>
            </a:r>
            <a:endParaRPr lang="cs-CZ" altLang="cs-CZ" sz="2400" dirty="0"/>
          </a:p>
          <a:p>
            <a:pPr marL="324000" indent="-32400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altLang="cs-CZ" sz="2400" dirty="0"/>
              <a:t>Snad částečně přirozené skalní stepi s bohatou biotou.</a:t>
            </a:r>
          </a:p>
          <a:p>
            <a:pPr marL="324000" indent="-32400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altLang="cs-CZ" sz="2400" dirty="0"/>
              <a:t>Relativně teplomilné suťové vápencové lesy s omějem vlčím.</a:t>
            </a:r>
          </a:p>
          <a:p>
            <a:pPr marL="324000" indent="-324000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</a:pPr>
            <a:r>
              <a:rPr lang="cs-CZ" altLang="cs-CZ" sz="2400" dirty="0"/>
              <a:t>Největší výskyt slanisek v ČR a nejvýraznější slanisko v ČR (Slanisko u Nesytu).</a:t>
            </a:r>
          </a:p>
          <a:p>
            <a:pPr marL="324000" indent="-324000">
              <a:spcBef>
                <a:spcPts val="0"/>
              </a:spcBef>
              <a:spcAft>
                <a:spcPts val="900"/>
              </a:spcAft>
            </a:pPr>
            <a:r>
              <a:rPr lang="cs-CZ" altLang="cs-CZ" sz="2400" dirty="0"/>
              <a:t>Díky teplé oblasti, lesům a jeskyním bohatý výskyt netopýrů a vrápenců (18 druhů z 21 v ČR)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712200" cy="1268760"/>
          </a:xfrm>
        </p:spPr>
        <p:txBody>
          <a:bodyPr/>
          <a:lstStyle/>
          <a:p>
            <a:r>
              <a:rPr lang="cs-CZ" altLang="cs-CZ" sz="4000" dirty="0"/>
              <a:t>Mikulovský  bioregion charakteristiky_4a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8820150" cy="5084762"/>
          </a:xfrm>
        </p:spPr>
        <p:txBody>
          <a:bodyPr/>
          <a:lstStyle/>
          <a:p>
            <a:r>
              <a:rPr lang="cs-CZ" altLang="cs-CZ" b="1" u="sng"/>
              <a:t>Významné stavby:</a:t>
            </a:r>
            <a:r>
              <a:rPr lang="cs-CZ" altLang="cs-CZ" b="1"/>
              <a:t> </a:t>
            </a:r>
          </a:p>
          <a:p>
            <a:r>
              <a:rPr lang="cs-CZ" altLang="cs-CZ" sz="2800" b="1"/>
              <a:t>Mikulovský hrad a zámek, městská památková rezervace, </a:t>
            </a:r>
          </a:p>
          <a:p>
            <a:r>
              <a:rPr lang="cs-CZ" altLang="cs-CZ" sz="2800" b="1"/>
              <a:t>zřícenina Děvičky,  </a:t>
            </a:r>
          </a:p>
          <a:p>
            <a:r>
              <a:rPr lang="cs-CZ" altLang="cs-CZ" sz="2800" b="1"/>
              <a:t>Zámky Valtice, Lednice.</a:t>
            </a:r>
          </a:p>
          <a:p>
            <a:r>
              <a:rPr lang="cs-CZ" altLang="cs-CZ" sz="2800" b="1"/>
              <a:t>Lednicko-valtický areál s celkem asi 20 stavbami a stavbičkami, propojenými průhledy - UNESCO</a:t>
            </a:r>
          </a:p>
          <a:p>
            <a:r>
              <a:rPr lang="cs-CZ" altLang="cs-CZ" sz="2800" b="1"/>
              <a:t>Nejstarší křížová cesta v ČR na Svatý kopeček, vč. kaple na vrcholu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uiExpand="1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altLang="cs-CZ" sz="4100"/>
              <a:t>Mikulovský bioregion charakteristiky_4b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85225" cy="55165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 u="sng" dirty="0"/>
              <a:t>Negativa:</a:t>
            </a:r>
          </a:p>
          <a:p>
            <a:pPr>
              <a:lnSpc>
                <a:spcPct val="80000"/>
              </a:lnSpc>
            </a:pPr>
            <a:r>
              <a:rPr lang="cs-CZ" altLang="cs-CZ" sz="2300" dirty="0"/>
              <a:t>Těžbou silně poškozen </a:t>
            </a:r>
            <a:r>
              <a:rPr lang="cs-CZ" altLang="cs-CZ" sz="2300" dirty="0" err="1"/>
              <a:t>Turold</a:t>
            </a:r>
            <a:r>
              <a:rPr lang="cs-CZ" altLang="cs-CZ" sz="2300" dirty="0"/>
              <a:t> (vč. jeskyní) a zcela zlikvidován Mariánský vrch u Mikulova.</a:t>
            </a:r>
          </a:p>
          <a:p>
            <a:pPr>
              <a:lnSpc>
                <a:spcPct val="80000"/>
              </a:lnSpc>
            </a:pPr>
            <a:r>
              <a:rPr lang="cs-CZ" altLang="cs-CZ" sz="2300" dirty="0"/>
              <a:t>LVA bez dostatečné údržby.</a:t>
            </a:r>
          </a:p>
          <a:p>
            <a:pPr>
              <a:lnSpc>
                <a:spcPct val="80000"/>
              </a:lnSpc>
            </a:pPr>
            <a:r>
              <a:rPr lang="cs-CZ" altLang="cs-CZ" sz="2300" dirty="0"/>
              <a:t>Rozvoj pochybných příhraničních podniků.</a:t>
            </a:r>
          </a:p>
          <a:p>
            <a:pPr>
              <a:lnSpc>
                <a:spcPct val="80000"/>
              </a:lnSpc>
            </a:pPr>
            <a:r>
              <a:rPr lang="cs-CZ" altLang="cs-CZ" sz="2300" dirty="0"/>
              <a:t>Vysoká návštěvnost a devastace Pálavy (vč. vysílače). </a:t>
            </a:r>
          </a:p>
          <a:p>
            <a:pPr>
              <a:lnSpc>
                <a:spcPct val="80000"/>
              </a:lnSpc>
            </a:pPr>
            <a:r>
              <a:rPr lang="cs-CZ" altLang="cs-CZ" sz="2300" dirty="0"/>
              <a:t>Zarůstání </a:t>
            </a:r>
            <a:r>
              <a:rPr lang="cs-CZ" altLang="cs-CZ" sz="2300" dirty="0" smtClean="0"/>
              <a:t>stepí křovinami a jasanem.</a:t>
            </a:r>
            <a:endParaRPr lang="cs-CZ" altLang="cs-CZ" sz="2300" dirty="0"/>
          </a:p>
          <a:p>
            <a:pPr>
              <a:lnSpc>
                <a:spcPct val="80000"/>
              </a:lnSpc>
            </a:pPr>
            <a:r>
              <a:rPr lang="cs-CZ" altLang="cs-CZ" sz="2300" dirty="0"/>
              <a:t>Milovický les – intenzivní oborní chov – likvidace lesního podrostu.</a:t>
            </a:r>
          </a:p>
          <a:p>
            <a:pPr>
              <a:lnSpc>
                <a:spcPct val="80000"/>
              </a:lnSpc>
            </a:pPr>
            <a:r>
              <a:rPr lang="cs-CZ" altLang="cs-CZ" sz="2300" dirty="0"/>
              <a:t>Boří les – převážně borové monokultury.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altLang="cs-CZ" sz="2800" u="sng" dirty="0"/>
              <a:t>Environmentální kauzy:</a:t>
            </a:r>
          </a:p>
          <a:p>
            <a:pPr>
              <a:lnSpc>
                <a:spcPct val="80000"/>
              </a:lnSpc>
            </a:pPr>
            <a:r>
              <a:rPr lang="cs-CZ" altLang="cs-CZ" sz="2300" dirty="0"/>
              <a:t>Snahy o přestavbu vysílače na Děvíně a stavbu příjezdové komunikace.</a:t>
            </a:r>
          </a:p>
          <a:p>
            <a:pPr>
              <a:lnSpc>
                <a:spcPct val="80000"/>
              </a:lnSpc>
            </a:pPr>
            <a:r>
              <a:rPr lang="cs-CZ" altLang="cs-CZ" sz="2300" dirty="0"/>
              <a:t>R 52 – prosazovaná po západním úpatí Pálavy a přes okraj Mikulova. </a:t>
            </a:r>
          </a:p>
          <a:p>
            <a:pPr>
              <a:lnSpc>
                <a:spcPct val="80000"/>
              </a:lnSpc>
            </a:pPr>
            <a:endParaRPr lang="cs-CZ" altLang="cs-CZ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5888"/>
            <a:ext cx="7772400" cy="649287"/>
          </a:xfrm>
        </p:spPr>
        <p:txBody>
          <a:bodyPr anchor="ctr"/>
          <a:lstStyle/>
          <a:p>
            <a:r>
              <a:rPr lang="cs-CZ" altLang="cs-CZ" sz="4000"/>
              <a:t>Hustopečský bioregion  (4.3)</a:t>
            </a:r>
          </a:p>
        </p:txBody>
      </p:sp>
      <p:pic>
        <p:nvPicPr>
          <p:cNvPr id="132099" name="Picture 3" descr="Hustopeče_sady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3124" name="Picture 4" descr="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081087"/>
          </a:xfrm>
        </p:spPr>
        <p:txBody>
          <a:bodyPr/>
          <a:lstStyle/>
          <a:p>
            <a:r>
              <a:rPr lang="cs-CZ" altLang="cs-CZ" sz="4000"/>
              <a:t>Hustopečský bioregion_charakteristiky 1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9144000" cy="52292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u="sng"/>
              <a:t>Poloha:</a:t>
            </a:r>
            <a:r>
              <a:rPr lang="cs-CZ" altLang="cs-CZ"/>
              <a:t> </a:t>
            </a:r>
            <a:r>
              <a:rPr lang="cs-CZ" altLang="cs-CZ" sz="2800"/>
              <a:t>jižní Morava, severně od řek Moravy a Dyje, panonský bioregion silně ovlivněný Karpatami (v georeliéfu, půdách i biotě). Oblast vápnomilné panonské bioty bez skalních biotopů.</a:t>
            </a:r>
          </a:p>
          <a:p>
            <a:pPr>
              <a:lnSpc>
                <a:spcPct val="90000"/>
              </a:lnSpc>
            </a:pPr>
            <a:r>
              <a:rPr lang="cs-CZ" altLang="cs-CZ" u="sng"/>
              <a:t>Rozloha:</a:t>
            </a:r>
            <a:r>
              <a:rPr lang="cs-CZ" altLang="cs-CZ" sz="2800"/>
              <a:t> 1088 km</a:t>
            </a:r>
            <a:r>
              <a:rPr lang="cs-CZ" altLang="cs-CZ" sz="2800" baseline="30000"/>
              <a:t>2</a:t>
            </a:r>
          </a:p>
          <a:p>
            <a:pPr>
              <a:lnSpc>
                <a:spcPct val="90000"/>
              </a:lnSpc>
            </a:pPr>
            <a:r>
              <a:rPr lang="cs-CZ" altLang="cs-CZ" u="sng"/>
              <a:t>Charakteristiky:</a:t>
            </a:r>
            <a:r>
              <a:rPr lang="cs-CZ" altLang="cs-CZ" sz="2800"/>
              <a:t> Převážně členitá pahorkatina až vrchovina na měkkém flyši ždánické jednotky, na severu a jihovýchodně též na miocénních mořských píscích, jílech, místy slepence a několikametrové vrstvy měkkých vápenců. Četné spraše. Reliéf ovlivněn velmi mladou tektonikou (kry – Výhon, deprese – Čejčské jezero) a silnou vodní erozí.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1138237"/>
          </a:xfrm>
        </p:spPr>
        <p:txBody>
          <a:bodyPr/>
          <a:lstStyle/>
          <a:p>
            <a:r>
              <a:rPr lang="cs-CZ" altLang="cs-CZ" sz="4000"/>
              <a:t>Hustopečský bioregion charakteristiky_ 2a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8893175" cy="5084762"/>
          </a:xfrm>
        </p:spPr>
        <p:txBody>
          <a:bodyPr/>
          <a:lstStyle/>
          <a:p>
            <a:r>
              <a:rPr lang="cs-CZ" altLang="cs-CZ"/>
              <a:t>Vegetační stupně:  1. – 3.</a:t>
            </a:r>
          </a:p>
          <a:p>
            <a:r>
              <a:rPr lang="cs-CZ" altLang="cs-CZ">
                <a:solidFill>
                  <a:srgbClr val="008000"/>
                </a:solidFill>
              </a:rPr>
              <a:t>1.</a:t>
            </a:r>
            <a:r>
              <a:rPr lang="cs-CZ" altLang="cs-CZ"/>
              <a:t> (50 %),  </a:t>
            </a:r>
            <a:r>
              <a:rPr lang="cs-CZ" altLang="cs-CZ">
                <a:solidFill>
                  <a:srgbClr val="008000"/>
                </a:solidFill>
              </a:rPr>
              <a:t>2.</a:t>
            </a:r>
            <a:r>
              <a:rPr lang="cs-CZ" altLang="cs-CZ"/>
              <a:t> (48%),  </a:t>
            </a:r>
            <a:r>
              <a:rPr lang="cs-CZ" altLang="cs-CZ">
                <a:solidFill>
                  <a:srgbClr val="008000"/>
                </a:solidFill>
              </a:rPr>
              <a:t>3.</a:t>
            </a:r>
            <a:r>
              <a:rPr lang="cs-CZ" altLang="cs-CZ"/>
              <a:t> (2%)</a:t>
            </a:r>
          </a:p>
          <a:p>
            <a:r>
              <a:rPr lang="cs-CZ" altLang="cs-CZ">
                <a:solidFill>
                  <a:srgbClr val="FF0000"/>
                </a:solidFill>
              </a:rPr>
              <a:t>A</a:t>
            </a:r>
            <a:r>
              <a:rPr lang="cs-CZ" altLang="cs-CZ"/>
              <a:t>  (0%), </a:t>
            </a:r>
            <a:r>
              <a:rPr lang="cs-CZ" altLang="cs-CZ">
                <a:solidFill>
                  <a:srgbClr val="FF0000"/>
                </a:solidFill>
              </a:rPr>
              <a:t>B</a:t>
            </a:r>
            <a:r>
              <a:rPr lang="cs-CZ" altLang="cs-CZ"/>
              <a:t> (7%), </a:t>
            </a:r>
            <a:r>
              <a:rPr lang="cs-CZ" altLang="cs-CZ">
                <a:solidFill>
                  <a:srgbClr val="FF0000"/>
                </a:solidFill>
              </a:rPr>
              <a:t>Cs</a:t>
            </a:r>
            <a:r>
              <a:rPr lang="cs-CZ" altLang="cs-CZ"/>
              <a:t> (7%), </a:t>
            </a:r>
            <a:r>
              <a:rPr lang="cs-CZ" altLang="cs-CZ">
                <a:solidFill>
                  <a:srgbClr val="FF0000"/>
                </a:solidFill>
              </a:rPr>
              <a:t>Ca</a:t>
            </a:r>
            <a:r>
              <a:rPr lang="cs-CZ" altLang="cs-CZ"/>
              <a:t> (5%),  </a:t>
            </a:r>
            <a:r>
              <a:rPr lang="cs-CZ" altLang="cs-CZ">
                <a:solidFill>
                  <a:srgbClr val="FF0000"/>
                </a:solidFill>
              </a:rPr>
              <a:t>D</a:t>
            </a:r>
            <a:r>
              <a:rPr lang="cs-CZ" altLang="cs-CZ"/>
              <a:t> (81%)</a:t>
            </a:r>
          </a:p>
          <a:p>
            <a:r>
              <a:rPr lang="cs-CZ" altLang="cs-CZ">
                <a:solidFill>
                  <a:schemeClr val="accent2"/>
                </a:solidFill>
              </a:rPr>
              <a:t>N</a:t>
            </a:r>
            <a:r>
              <a:rPr lang="cs-CZ" altLang="cs-CZ"/>
              <a:t>  (92%), </a:t>
            </a:r>
            <a:r>
              <a:rPr lang="cs-CZ" altLang="cs-CZ">
                <a:solidFill>
                  <a:schemeClr val="accent2"/>
                </a:solidFill>
              </a:rPr>
              <a:t>z</a:t>
            </a:r>
            <a:r>
              <a:rPr lang="cs-CZ" altLang="cs-CZ"/>
              <a:t> (2%), </a:t>
            </a:r>
            <a:r>
              <a:rPr lang="cs-CZ" altLang="cs-CZ">
                <a:solidFill>
                  <a:schemeClr val="accent2"/>
                </a:solidFill>
              </a:rPr>
              <a:t>a</a:t>
            </a:r>
            <a:r>
              <a:rPr lang="cs-CZ" altLang="cs-CZ"/>
              <a:t> (5%), </a:t>
            </a:r>
            <a:r>
              <a:rPr lang="cs-CZ" altLang="cs-CZ">
                <a:solidFill>
                  <a:schemeClr val="accent2"/>
                </a:solidFill>
              </a:rPr>
              <a:t>o</a:t>
            </a:r>
            <a:r>
              <a:rPr lang="cs-CZ" altLang="cs-CZ"/>
              <a:t> (1%)</a:t>
            </a:r>
          </a:p>
          <a:p>
            <a:pPr>
              <a:lnSpc>
                <a:spcPct val="95000"/>
              </a:lnSpc>
            </a:pPr>
            <a:r>
              <a:rPr lang="cs-CZ" altLang="cs-CZ" sz="3100"/>
              <a:t>Využití půdy: </a:t>
            </a:r>
          </a:p>
          <a:p>
            <a:pPr>
              <a:lnSpc>
                <a:spcPct val="95000"/>
              </a:lnSpc>
            </a:pPr>
            <a:r>
              <a:rPr lang="cs-CZ" altLang="cs-CZ" sz="3100"/>
              <a:t>Orná: 68%,  TTP 3%,  lesy 5%,  vody 0,8%</a:t>
            </a:r>
          </a:p>
          <a:p>
            <a:pPr>
              <a:lnSpc>
                <a:spcPct val="95000"/>
              </a:lnSpc>
            </a:pPr>
            <a:r>
              <a:rPr lang="cs-CZ" altLang="cs-CZ" sz="3100"/>
              <a:t>Hodně sadů a v jižní části i vinic</a:t>
            </a:r>
          </a:p>
          <a:p>
            <a:pPr>
              <a:lnSpc>
                <a:spcPct val="95000"/>
              </a:lnSpc>
            </a:pPr>
            <a:r>
              <a:rPr lang="cs-CZ" altLang="cs-CZ" sz="3100"/>
              <a:t>KES 0,3</a:t>
            </a:r>
          </a:p>
          <a:p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18487" cy="1196975"/>
          </a:xfrm>
        </p:spPr>
        <p:txBody>
          <a:bodyPr/>
          <a:lstStyle/>
          <a:p>
            <a:r>
              <a:rPr lang="cs-CZ" altLang="cs-CZ" sz="4000"/>
              <a:t>Hustopečský bioregion charakteristiky_ 2b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9144000" cy="5300662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800"/>
              <a:t>Lesy – zastoupení dřevin v %:  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800" u="sng"/>
              <a:t>Sm 0,5,</a:t>
            </a:r>
            <a:r>
              <a:rPr lang="cs-CZ" altLang="cs-CZ" sz="2800"/>
              <a:t>  </a:t>
            </a:r>
            <a:r>
              <a:rPr lang="cs-CZ" altLang="cs-CZ" sz="2800" u="sng"/>
              <a:t>Bo 3,</a:t>
            </a:r>
            <a:r>
              <a:rPr lang="cs-CZ" altLang="cs-CZ" sz="2800"/>
              <a:t>  Jd 0,  Md 0,5 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700" u="sng"/>
              <a:t>Db 52</a:t>
            </a:r>
            <a:r>
              <a:rPr lang="cs-CZ" altLang="cs-CZ" sz="2700"/>
              <a:t>,  Hb 12,  Bk 0,2,  Cenné l. 9,  Bř 1,  </a:t>
            </a:r>
            <a:r>
              <a:rPr lang="cs-CZ" altLang="cs-CZ" sz="2700" u="sng"/>
              <a:t>Ak 19</a:t>
            </a:r>
            <a:r>
              <a:rPr lang="cs-CZ" altLang="cs-CZ" sz="2700"/>
              <a:t>.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800"/>
              <a:t>Podíl přirozených dřevin: </a:t>
            </a:r>
            <a:r>
              <a:rPr lang="cs-CZ" altLang="cs-CZ" sz="2800" b="1">
                <a:solidFill>
                  <a:srgbClr val="009900"/>
                </a:solidFill>
              </a:rPr>
              <a:t>74 %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800">
                <a:solidFill>
                  <a:srgbClr val="CC0000"/>
                </a:solidFill>
              </a:rPr>
              <a:t>VZCHÚ:</a:t>
            </a:r>
            <a:r>
              <a:rPr lang="cs-CZ" altLang="cs-CZ" sz="2800"/>
              <a:t>   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800">
                <a:solidFill>
                  <a:srgbClr val="CC0000"/>
                </a:solidFill>
              </a:rPr>
              <a:t>Přírodní parky:  </a:t>
            </a:r>
            <a:r>
              <a:rPr lang="cs-CZ" altLang="cs-CZ" sz="2800"/>
              <a:t>Výhon</a:t>
            </a:r>
            <a:r>
              <a:rPr lang="cs-CZ" altLang="cs-CZ" sz="2800">
                <a:solidFill>
                  <a:srgbClr val="CC0000"/>
                </a:solidFill>
              </a:rPr>
              <a:t> </a:t>
            </a:r>
            <a:endParaRPr lang="cs-CZ" altLang="cs-CZ" sz="2800"/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800">
                <a:solidFill>
                  <a:srgbClr val="CC0000"/>
                </a:solidFill>
              </a:rPr>
              <a:t>MZCHÚ: </a:t>
            </a:r>
            <a:r>
              <a:rPr lang="cs-CZ" altLang="cs-CZ" sz="2800"/>
              <a:t>NPR Pouzdřanská step-Kolby (výrazná drnová step a háj), NPR Větrníky (step), PR Velký Kuntínov (teplomilná doubrava), PR Roviny (dubová bučina !) + řada dalších, většinou menších stepních rezervací.</a:t>
            </a:r>
            <a:r>
              <a:rPr lang="cs-CZ" altLang="cs-CZ" sz="2800">
                <a:solidFill>
                  <a:srgbClr val="CC0000"/>
                </a:solidFill>
              </a:rPr>
              <a:t> 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800"/>
              <a:t>Bývalá slaniska téměř beze zbytku zanikla v 60. letech</a:t>
            </a:r>
          </a:p>
          <a:p>
            <a:endParaRPr lang="cs-CZ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136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7220" name="Picture 4" descr="Přední Kout z Bab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107950" y="65088"/>
            <a:ext cx="9036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Hustopečský bioregion se nachází v pozadí jv. od Brna. Převážná část vystupuje nad úvaly. Na fotografii z Babího lomu (severně od Brna) je vidět na horizontu uprostřed nejvyšší vrch – Přední kout – 410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35976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Hřebenatkový vápencový útes </a:t>
            </a:r>
            <a:r>
              <a:rPr lang="cs-CZ" altLang="cs-CZ" sz="2400" dirty="0" smtClean="0"/>
              <a:t>(sediment </a:t>
            </a:r>
            <a:r>
              <a:rPr lang="cs-CZ" altLang="cs-CZ" sz="2400" dirty="0" err="1" smtClean="0"/>
              <a:t>miocénního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moře) u Rousínova </a:t>
            </a:r>
            <a:r>
              <a:rPr lang="cs-CZ" altLang="cs-CZ" sz="2000" dirty="0"/>
              <a:t>– zbytky po </a:t>
            </a:r>
            <a:r>
              <a:rPr lang="cs-CZ" altLang="cs-CZ" sz="2000" dirty="0" smtClean="0"/>
              <a:t>těžbě v lomu – jediný kámen v okolí</a:t>
            </a:r>
            <a:endParaRPr lang="cs-CZ" altLang="cs-CZ" sz="2000" dirty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8244" name="Picture 4" descr="Hrebenat_u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600"/>
            <a:ext cx="91440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2468" name="Picture 4" descr="Pustý kopec_zdál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250825" y="280988"/>
            <a:ext cx="8713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Vystupující kra granitu pod Havraníky jižně od Znojma – PP Pustý kopec s výrazně teplomilnou biotou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9268" name="Picture 4" descr="Hreben_ut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231775" y="65088"/>
            <a:ext cx="504825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Detail miocénního vápence s ulitami hřebenatek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613" cy="549275"/>
          </a:xfrm>
        </p:spPr>
        <p:txBody>
          <a:bodyPr/>
          <a:lstStyle/>
          <a:p>
            <a:r>
              <a:rPr lang="cs-CZ" altLang="cs-CZ" sz="1800"/>
              <a:t>Vinný sklep vykopaný již ve středověku v miocénních mořských píscích - Bzenec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0292" name="Picture 4" descr="Bzenec_sklep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cs-CZ" altLang="cs-CZ" sz="2400"/>
              <a:t>Horizontálně uložené miocénní slepence a pískovce u Němčan u Slavkova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1316" name="Picture 4" descr="Němčičky_neog slepen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2340" name="Picture 4" descr="Horní Bojano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082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/>
              <a:t>    Krajina v centrální (a nejvyšší části) bioregionu – Horní Bojanovice, vpravo komplex 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                        lesa na Předním Koutu (410 m) – nejvyšším vrchu bioregionu.             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    Lesy v bioregionu se nacházejí v nejvyšších polohách nebo na severních svazích. Na jižních svazích  vždy bývaly vinice a sady s parcelami vedenými tradičně po spádnici.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3364" name="Picture 4" descr="Přední k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1" y="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Pohled z Holého vrchu na plochý vrchol Předního </a:t>
            </a:r>
            <a:r>
              <a:rPr lang="cs-CZ" altLang="cs-CZ" dirty="0" smtClean="0"/>
              <a:t>Koutu (410 m).  </a:t>
            </a:r>
            <a:r>
              <a:rPr lang="cs-CZ" altLang="cs-CZ" dirty="0"/>
              <a:t>V popředí jámy po těžbě </a:t>
            </a:r>
            <a:r>
              <a:rPr lang="cs-CZ" altLang="cs-CZ" dirty="0" err="1"/>
              <a:t>miocénních</a:t>
            </a:r>
            <a:r>
              <a:rPr lang="cs-CZ" altLang="cs-CZ" dirty="0"/>
              <a:t> vápenců – dnes step s teplomilnou vegetací.  </a:t>
            </a:r>
            <a:r>
              <a:rPr lang="cs-CZ" altLang="cs-CZ" sz="1600" dirty="0"/>
              <a:t>Stojí zde komunikační věž.</a:t>
            </a:r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4388" name="Picture 4" descr="Třemda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9" name="Picture 5" descr="třemda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4643438" y="0"/>
            <a:ext cx="45005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dirty="0">
                <a:solidFill>
                  <a:schemeClr val="bg1"/>
                </a:solidFill>
              </a:rPr>
              <a:t>Teplomilné doubravy  s třemdavou. Nacházejí se  v tomto bioregionu </a:t>
            </a:r>
            <a:r>
              <a:rPr lang="cs-CZ" altLang="cs-CZ" sz="1600" dirty="0" smtClean="0">
                <a:solidFill>
                  <a:schemeClr val="bg1"/>
                </a:solidFill>
              </a:rPr>
              <a:t>na </a:t>
            </a:r>
            <a:r>
              <a:rPr lang="cs-CZ" altLang="cs-CZ" sz="1600" dirty="0">
                <a:solidFill>
                  <a:schemeClr val="bg1"/>
                </a:solidFill>
              </a:rPr>
              <a:t>jižních svazích a u okraje </a:t>
            </a:r>
            <a:r>
              <a:rPr lang="cs-CZ" altLang="cs-CZ" sz="1600" dirty="0" smtClean="0">
                <a:solidFill>
                  <a:schemeClr val="bg1"/>
                </a:solidFill>
              </a:rPr>
              <a:t>lesů – nejrozsáhlejší a nejčetnější v ČR.                     Asi  </a:t>
            </a:r>
            <a:r>
              <a:rPr lang="cs-CZ" altLang="cs-CZ" sz="1600" dirty="0">
                <a:solidFill>
                  <a:schemeClr val="bg1"/>
                </a:solidFill>
              </a:rPr>
              <a:t>PR Velký </a:t>
            </a:r>
            <a:r>
              <a:rPr lang="cs-CZ" altLang="cs-CZ" sz="1600" dirty="0" err="1">
                <a:solidFill>
                  <a:schemeClr val="bg1"/>
                </a:solidFill>
              </a:rPr>
              <a:t>Kuntínov</a:t>
            </a:r>
            <a:endParaRPr lang="cs-CZ" altLang="cs-CZ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5412" name="Picture 4" descr="Leton_doub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Teplomilné doubravy v sever. části bioregionu jsou méně výrazné.  Okraj háje u Letonic.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6436" name="Picture 4" descr="Letoni_haj_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323850" y="0"/>
            <a:ext cx="84804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Severní svahy jsou zalesněné podstatně častěji. Často náležejí již do 3. v.s., bez účasti teplomilné bioty.  Zde bývalé lipovo-habrové pařeziny u Letonic.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7460" name="Picture 4" descr="Letonic_hvezd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1258888" y="0"/>
            <a:ext cx="6769100" cy="915988"/>
          </a:xfrm>
          <a:prstGeom prst="rect">
            <a:avLst/>
          </a:prstGeom>
          <a:solidFill>
            <a:srgbClr val="B9FE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Snímek podrostu dokumentující přechodnou polohu bioregionu – současný výskyt karpatského hvězdnatce zubatého (se žlutým středem) a hercynského jaterníku podléšťky (list vlevo)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18487" cy="431800"/>
          </a:xfrm>
        </p:spPr>
        <p:txBody>
          <a:bodyPr/>
          <a:lstStyle/>
          <a:p>
            <a:r>
              <a:rPr lang="cs-CZ" altLang="cs-CZ" sz="2000"/>
              <a:t>Krásné habrovo-lipové háje na sz. svazích s porostem dymnivky duté. Letonický hájek.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8484" name="Picture 4" descr="Leton_dym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3492" name="Picture 4" descr="P5150160a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50825" y="0"/>
            <a:ext cx="856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Vrchol Pustého kopce s kavyly, vzadu okraj Českého masívu - Hercynika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cs-CZ" sz="2000"/>
              <a:t>Bažantnice u Moutnic na dně mírně zasolené deprese – les devastovaný intenzivním mysliveckým provozem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9508" name="Picture 4" descr="Bažantnice_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025"/>
            <a:ext cx="91440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0532" name="Picture 4" descr="Bažant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158750" y="6308725"/>
            <a:ext cx="2325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Odchovna  bažantů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836613"/>
          </a:xfrm>
        </p:spPr>
        <p:txBody>
          <a:bodyPr/>
          <a:lstStyle/>
          <a:p>
            <a:r>
              <a:rPr lang="cs-CZ" altLang="cs-CZ" sz="1700"/>
              <a:t>Krajina v jižní části bioregionu - okolí Hustopečí – členité, prakticky bezlesé, se stepmi a rozsáhlými, částečně opuštěnými sady. Vlevo v popředí kvetoucí mandloně (pěstovány v celé ČR jedině zde).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1556" name="Picture 4" descr="Hustopečsko_Mandloňový s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/>
          <a:lstStyle/>
          <a:p>
            <a:r>
              <a:rPr lang="cs-CZ" altLang="cs-CZ" sz="2000" dirty="0" smtClean="0"/>
              <a:t>Rozsáhlé, dnes místy opouštěné sady ze 70. let. 20. stol.</a:t>
            </a:r>
            <a:endParaRPr lang="cs-CZ" altLang="cs-CZ" sz="2000" dirty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2580" name="Picture 4" descr="Hustopečsko_sa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04" name="Picture 4" descr="Vinohrad u Němčiček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395288" y="115888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Krajina u Němčiček na jz. okraji bioregionu – v pozadí vpravo Velké Pavlovice, vlevo na kopci Vrbice. Vpravo v pozadí nížinná část bioregionu táhnoucí se k Dyji.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4628" name="Picture 4" descr="Kurdějovs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107950" y="0"/>
            <a:ext cx="90360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700"/>
              <a:t>Kurdějovsko – zbytky sadů jsou opuštěné a zarůstají křovinami, pole byla sjednocena, při orbě po spádnici na takto dlouhých a strmých svazích se extrémně rozvinula vodní eroze.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cs-CZ" sz="1800"/>
              <a:t>Okolí Šardic – humusový horizont půd je poškozen vodní erozí, místy již zcela chybí. Severně od Šardic budovy bývalých lignitových dolů.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5652" name="Picture 4" descr="Šardicko_eroze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4"/>
            <a:ext cx="2267744" cy="6854825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cs-CZ" altLang="cs-CZ" sz="1550" dirty="0"/>
              <a:t>Ještě mapy II. vojenského mapování z doby před polovinou 19. stol. uvádějí j. od Čejče tzv. </a:t>
            </a:r>
            <a:r>
              <a:rPr lang="cs-CZ" altLang="cs-CZ" sz="1550" dirty="0" err="1"/>
              <a:t>Čejčské</a:t>
            </a:r>
            <a:r>
              <a:rPr lang="cs-CZ" altLang="cs-CZ" sz="1550" dirty="0"/>
              <a:t> jezero – na tektonickém poklesu. </a:t>
            </a:r>
            <a:r>
              <a:rPr lang="cs-CZ" altLang="cs-CZ" sz="1550" dirty="0" smtClean="0"/>
              <a:t>Vývěry minerálních vod, jezero bez života, v 16. stol. známé lázně! Odvodněno </a:t>
            </a:r>
            <a:r>
              <a:rPr lang="cs-CZ" altLang="cs-CZ" sz="1550" dirty="0"/>
              <a:t>bylo průkopem a čerpáním </a:t>
            </a:r>
            <a:r>
              <a:rPr lang="cs-CZ" altLang="cs-CZ" sz="1550" dirty="0" smtClean="0"/>
              <a:t>vody (musí se čerpat dodnes). Všimněte si názvu rybníka v levém horním rohu </a:t>
            </a:r>
            <a:r>
              <a:rPr lang="cs-CZ" altLang="cs-CZ" sz="1550" dirty="0" err="1" smtClean="0"/>
              <a:t>Smradaker</a:t>
            </a:r>
            <a:r>
              <a:rPr lang="cs-CZ" altLang="cs-CZ" sz="1550" dirty="0" smtClean="0"/>
              <a:t> </a:t>
            </a:r>
            <a:r>
              <a:rPr lang="cs-CZ" altLang="cs-CZ" sz="1550" dirty="0" err="1" smtClean="0"/>
              <a:t>Teich</a:t>
            </a:r>
            <a:r>
              <a:rPr lang="cs-CZ" altLang="cs-CZ" sz="1550" dirty="0" smtClean="0"/>
              <a:t> – to od minerálních vod. Vývěr zde dodnes - </a:t>
            </a:r>
            <a:r>
              <a:rPr lang="cs-CZ" altLang="cs-CZ" sz="1550" dirty="0" err="1" smtClean="0"/>
              <a:t>Heliga</a:t>
            </a:r>
            <a:r>
              <a:rPr lang="cs-CZ" altLang="cs-CZ" sz="1550" dirty="0" smtClean="0"/>
              <a:t>.  </a:t>
            </a:r>
            <a:br>
              <a:rPr lang="cs-CZ" altLang="cs-CZ" sz="1550" dirty="0" smtClean="0"/>
            </a:br>
            <a:r>
              <a:rPr lang="cs-CZ" altLang="cs-CZ" sz="1550" dirty="0"/>
              <a:t/>
            </a:r>
            <a:br>
              <a:rPr lang="cs-CZ" altLang="cs-CZ" sz="1550" dirty="0"/>
            </a:br>
            <a:r>
              <a:rPr lang="cs-CZ" altLang="cs-CZ" sz="1550" dirty="0" smtClean="0"/>
              <a:t>V nedalekém  </a:t>
            </a:r>
            <a:r>
              <a:rPr lang="cs-CZ" altLang="cs-CZ" sz="1550" dirty="0"/>
              <a:t>údolí Trkmanky bylo ještě větší jezero (tzv. Kobylské) s plochou snad až 10 km</a:t>
            </a:r>
            <a:r>
              <a:rPr lang="cs-CZ" altLang="cs-CZ" sz="1550" baseline="30000" dirty="0"/>
              <a:t>2</a:t>
            </a:r>
            <a:r>
              <a:rPr lang="cs-CZ" altLang="cs-CZ" sz="1550" dirty="0"/>
              <a:t>. Bylo největším moravským přirozeným jezerem. </a:t>
            </a:r>
            <a:r>
              <a:rPr lang="cs-CZ" altLang="cs-CZ" sz="1550" dirty="0" smtClean="0"/>
              <a:t>Zanášelo se. Následně </a:t>
            </a:r>
            <a:r>
              <a:rPr lang="cs-CZ" altLang="cs-CZ" sz="1550" dirty="0"/>
              <a:t>zde vznikla slaniska, dnes jsou zde jen pole.</a:t>
            </a:r>
          </a:p>
        </p:txBody>
      </p:sp>
      <p:pic>
        <p:nvPicPr>
          <p:cNvPr id="15667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3175"/>
            <a:ext cx="6948487" cy="685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dirty="0"/>
              <a:t>Typický současný vzhled toků bioregionu.  Zde </a:t>
            </a:r>
            <a:r>
              <a:rPr lang="cs-CZ" altLang="cs-CZ" sz="2000" dirty="0" err="1"/>
              <a:t>Litava</a:t>
            </a:r>
            <a:r>
              <a:rPr lang="cs-CZ" altLang="cs-CZ" sz="2000" dirty="0"/>
              <a:t> u Slavkova, stejný je i druhý větší tok – Trkmanka.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7700" name="Picture 4" descr="Lita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8724" name="Picture 4" descr="MVŠarat2003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1043609" y="136525"/>
            <a:ext cx="662473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008000"/>
                </a:solidFill>
              </a:rPr>
              <a:t>Prameny </a:t>
            </a:r>
            <a:r>
              <a:rPr lang="cs-CZ" altLang="cs-CZ" sz="2000" b="1" dirty="0" smtClean="0">
                <a:solidFill>
                  <a:srgbClr val="008000"/>
                </a:solidFill>
              </a:rPr>
              <a:t>minerálky Šaratice </a:t>
            </a:r>
            <a:r>
              <a:rPr lang="cs-CZ" altLang="cs-CZ" sz="2000" b="1" dirty="0">
                <a:solidFill>
                  <a:srgbClr val="008000"/>
                </a:solidFill>
              </a:rPr>
              <a:t>s býv. gradační </a:t>
            </a:r>
            <a:r>
              <a:rPr lang="cs-CZ" altLang="cs-CZ" sz="2000" b="1" dirty="0" smtClean="0">
                <a:solidFill>
                  <a:srgbClr val="008000"/>
                </a:solidFill>
              </a:rPr>
              <a:t>věží - </a:t>
            </a:r>
            <a:r>
              <a:rPr lang="cs-CZ" altLang="cs-CZ" dirty="0" smtClean="0">
                <a:solidFill>
                  <a:srgbClr val="008000"/>
                </a:solidFill>
              </a:rPr>
              <a:t>rozpouští se soli v mladotřetihorních mořských sedimentech.  Jen 17 km jv. od centra Brna</a:t>
            </a:r>
            <a:endParaRPr lang="cs-CZ" altLang="cs-CZ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124" name="Picture 4" descr="Na Kocourk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95288" y="188913"/>
            <a:ext cx="8569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Výchoz  ruly  jižně od M. Krumlova – PP Na Kocourkách s kosatcem písečným.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r>
              <a:rPr lang="cs-CZ" altLang="cs-CZ" sz="1600"/>
              <a:t>Jižní svahy s drobnou držbou nad Bzencem. Podobně vypadala do kolektivizace značná část bioregionu. Vpravo býv. Břetislavovo hradiště z 11. stol. (radiálně se od něj rozbíhají pozemky).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9748" name="Picture 4" descr="Bzenec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713788" cy="8366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/>
              <a:t>Úzké parcely se v bioregionu místy zachovaly v blízkosti vesnic, kde přežily kolektivizaci  jako soukromá, tzv. drobná držba. V pozadí vlevo svah zdevastovaný terasováním, pro neplodnost terasy opuštěny a zarůstají plevelnými dřevinami.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0772" name="Picture 4" descr="Jihomor_vi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490537"/>
          </a:xfrm>
        </p:spPr>
        <p:txBody>
          <a:bodyPr/>
          <a:lstStyle/>
          <a:p>
            <a:r>
              <a:rPr lang="cs-CZ" altLang="cs-CZ" sz="2400" dirty="0"/>
              <a:t>Přírodní park Výhon u Blučiny </a:t>
            </a:r>
            <a:br>
              <a:rPr lang="cs-CZ" altLang="cs-CZ" sz="2400" dirty="0"/>
            </a:br>
            <a:r>
              <a:rPr lang="cs-CZ" altLang="cs-CZ" sz="1600" dirty="0"/>
              <a:t>chrání právě zbytky krajiny s úzkými pruhy polí, sadů a vinic.</a:t>
            </a: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600" dirty="0"/>
              <a:t>Na záp. rozsáhlé zbytky drobné držby, na s. akátové lesíky, na jv. </a:t>
            </a:r>
            <a:r>
              <a:rPr lang="cs-CZ" altLang="cs-CZ" sz="1600" dirty="0" err="1"/>
              <a:t>zterasované</a:t>
            </a:r>
            <a:r>
              <a:rPr lang="cs-CZ" altLang="cs-CZ" sz="1600" dirty="0"/>
              <a:t> svahy</a:t>
            </a:r>
            <a:r>
              <a:rPr lang="cs-CZ" altLang="cs-CZ" sz="1800" dirty="0"/>
              <a:t>.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27649" r="591" b="5611"/>
          <a:stretch>
            <a:fillRect/>
          </a:stretch>
        </p:blipFill>
        <p:spPr>
          <a:xfrm>
            <a:off x="0" y="1052513"/>
            <a:ext cx="9144000" cy="58054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2820" name="Picture 4" descr="Výhon_studán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5867400" y="136525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Jeden z četných praménků (žídel) na svazích Výhonu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cs-CZ" altLang="cs-CZ" sz="2000"/>
              <a:t>Na sz. úbočí Výhonu na vrcholu mohutného ranně holocénního sesuvu vzniklo v době bronzové mohutné hradiště, evropsky známá lokalita.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3844" name="Picture 4" descr="Blučina_doba bronzová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3"/>
            <a:ext cx="9144000" cy="6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785225" cy="692150"/>
          </a:xfrm>
        </p:spPr>
        <p:txBody>
          <a:bodyPr/>
          <a:lstStyle/>
          <a:p>
            <a:r>
              <a:rPr lang="cs-CZ" altLang="cs-CZ" sz="2000"/>
              <a:t>Krajina  v severní části bioregionu je téměř bez vinic, velká pole však jsou i zde. Ostrůvky dřevin zpravidla signalizují malá prameniště.   U Němčan.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4868" name="Picture 4" descr="Němčičky_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r>
              <a:rPr lang="cs-CZ" altLang="cs-CZ" sz="2000"/>
              <a:t>Severní část bioregionu – okolí Letonic, v pozadí  NPR Větrníky (394 m n.m.)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5892" name="Picture 4" descr="Letoni_Vetr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6916" name="Picture 4" descr="Větrníky_cel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107950" y="0"/>
            <a:ext cx="903605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NPR Větrníky – 22 ha sesuvného území, pův. využitého pro sady, vinice a hlavně pastviny.  Dnes velmi cenná rozsáhlá stepní lokalita s řadou chráněných druhů, udržovaná Ochranou přírody pastvou ovcí.</a:t>
            </a:r>
            <a:r>
              <a:rPr lang="cs-CZ" altLang="cs-CZ" sz="1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692150"/>
          </a:xfrm>
        </p:spPr>
        <p:txBody>
          <a:bodyPr/>
          <a:lstStyle/>
          <a:p>
            <a:r>
              <a:rPr lang="cs-CZ" altLang="cs-CZ" sz="2400"/>
              <a:t>Záp. část Větrníků má zřetelně původ na sesuvu na miocénních slínech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7940" name="Picture 4" descr="Větrníky_ses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360362"/>
          </a:xfrm>
        </p:spPr>
        <p:txBody>
          <a:bodyPr/>
          <a:lstStyle/>
          <a:p>
            <a:r>
              <a:rPr lang="cs-CZ" altLang="cs-CZ" sz="2800"/>
              <a:t>Odlučná oblast sesuvu má dodnes sklon až 100%.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8964" name="Picture 4" descr="Větrníky_srá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"/>
            <a:ext cx="9144000" cy="61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20" name="Picture 4" descr="Miroslavské koppce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-36513" y="-26988"/>
            <a:ext cx="5689601" cy="6413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Skály z permských slepenců vystupující u Miroslavi, se stepní květenou (NPP Miroslavské kopce)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86687" cy="476250"/>
          </a:xfrm>
        </p:spPr>
        <p:txBody>
          <a:bodyPr/>
          <a:lstStyle/>
          <a:p>
            <a:r>
              <a:rPr lang="cs-CZ" altLang="cs-CZ" sz="2800"/>
              <a:t>Porosty stepní trávy kavylu na Větrníkách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9988" name="Picture 4" descr="Větrníky_kavy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64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1012" name="Picture 4" descr="Větrníky_kosatec pestr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7308850" y="115888"/>
            <a:ext cx="1835150" cy="641350"/>
          </a:xfrm>
          <a:prstGeom prst="rect">
            <a:avLst/>
          </a:prstGeom>
          <a:solidFill>
            <a:srgbClr val="B9FE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Vzácný kosatec různobarvý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2036" name="Picture 4" descr="NaAda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7" name="Picture 5" descr="Adonis-verna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5076825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376238" y="65088"/>
            <a:ext cx="719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NPP Na Adamcích – stepní srázy, býv. pastvina s hlaváčkem jarním.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cs-CZ" altLang="cs-CZ" sz="2400"/>
              <a:t>Nejznámější jihomoravská step – Pouzdřanská (NPR), blízká přirozené drnové stepi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3060" name="Picture 4" descr="Pouzdřanská st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4084" name="Picture 4" descr="PouzKolb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5" name="Picture 5" descr="Pouzdřany_kos_níz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8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5076825" y="-7938"/>
            <a:ext cx="4067175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Bývalá pole dnes také hostí stepní květenu, třeba kosatec nízký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cs-CZ" altLang="cs-CZ" sz="2000" dirty="0"/>
              <a:t>NPR Kolby – háj s se souvislým podrostem česneku medvědího v jarním aspektu</a:t>
            </a:r>
            <a:r>
              <a:rPr lang="cs-CZ" altLang="cs-CZ" sz="2000" dirty="0" smtClean="0"/>
              <a:t>. Navazuje na severním svahu na </a:t>
            </a:r>
            <a:r>
              <a:rPr lang="cs-CZ" altLang="cs-CZ" sz="2000" dirty="0" err="1" smtClean="0"/>
              <a:t>Pouzdřanskou</a:t>
            </a:r>
            <a:r>
              <a:rPr lang="cs-CZ" altLang="cs-CZ" sz="2000" dirty="0" smtClean="0"/>
              <a:t> step.</a:t>
            </a:r>
            <a:endParaRPr lang="cs-CZ" altLang="cs-CZ" sz="200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5108" name="Picture 4" descr="Kol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225"/>
            <a:ext cx="9144000" cy="607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 dirty="0"/>
              <a:t>Zámek v Bučovicích – snad nejlepší (slohově nejčistší a </a:t>
            </a:r>
            <a:r>
              <a:rPr lang="cs-CZ" altLang="cs-CZ" sz="1800" dirty="0" smtClean="0"/>
              <a:t>zachovalý, vč. parku) </a:t>
            </a:r>
            <a:r>
              <a:rPr lang="cs-CZ" altLang="cs-CZ" sz="1800" dirty="0"/>
              <a:t>renesanční zámek v </a:t>
            </a:r>
            <a:r>
              <a:rPr lang="cs-CZ" altLang="cs-CZ" sz="1800" dirty="0" smtClean="0"/>
              <a:t>ČR. Dílo nejbohatšího a vzdělaného moravského rodu – Boskoviců.</a:t>
            </a:r>
            <a:endParaRPr lang="cs-CZ" altLang="cs-CZ" sz="1800" dirty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6132" name="Picture 4" descr="Bučovice_zám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7156" name="Picture 4" descr="Slavkov_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107950" y="5949950"/>
            <a:ext cx="90360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Slavkovský zámek z parku. Zámek byl původně románským hradem řádu německých rytířů. Po bitvě u Slavkova zde pobýval Napoleon (proto bitva u Slavkova, i když byla spíš u Brna). Park v dnešní době částečně slouží jako golfové hřiště.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38" y="692150"/>
            <a:ext cx="2652712" cy="5545138"/>
          </a:xfrm>
        </p:spPr>
        <p:txBody>
          <a:bodyPr/>
          <a:lstStyle/>
          <a:p>
            <a:r>
              <a:rPr lang="cs-CZ" altLang="cs-CZ" sz="2400" dirty="0"/>
              <a:t>Ojedinělý klasicistní – empírový kostel ve Slavkově. Součást městské památkové zóny. </a:t>
            </a:r>
            <a:r>
              <a:rPr lang="cs-CZ" altLang="cs-CZ" sz="2400" dirty="0" smtClean="0"/>
              <a:t>Působivý, zvl. vevnitř.</a:t>
            </a:r>
            <a:endParaRPr lang="cs-CZ" altLang="cs-CZ" sz="2400" dirty="0"/>
          </a:p>
        </p:txBody>
      </p:sp>
      <p:pic>
        <p:nvPicPr>
          <p:cNvPr id="178179" name="Picture 3" descr="Slavkov_kos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-22225"/>
            <a:ext cx="5795962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651500" y="188913"/>
            <a:ext cx="3241675" cy="64801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V Hustopečích na náměstí stával pozdně gotický kostel. Počátkem 60. let 20. stol. ho </a:t>
            </a:r>
            <a:r>
              <a:rPr lang="cs-CZ" altLang="cs-CZ" sz="2400" dirty="0" smtClean="0"/>
              <a:t>záměrně nechala </a:t>
            </a:r>
            <a:r>
              <a:rPr lang="cs-CZ" altLang="cs-CZ" sz="2400" dirty="0"/>
              <a:t>komunistická moc spadnout. </a:t>
            </a: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r>
              <a:rPr lang="cs-CZ" altLang="cs-CZ" sz="2400" dirty="0" smtClean="0"/>
              <a:t>V </a:t>
            </a:r>
            <a:r>
              <a:rPr lang="cs-CZ" altLang="cs-CZ" sz="2400" dirty="0"/>
              <a:t>90. </a:t>
            </a:r>
            <a:r>
              <a:rPr lang="cs-CZ" altLang="cs-CZ" sz="2400" dirty="0" smtClean="0"/>
              <a:t>letech </a:t>
            </a:r>
            <a:r>
              <a:rPr lang="cs-CZ" altLang="cs-CZ" sz="2400" dirty="0" smtClean="0"/>
              <a:t>20. stol. </a:t>
            </a:r>
            <a:r>
              <a:rPr lang="cs-CZ" altLang="cs-CZ" sz="2400" dirty="0" smtClean="0"/>
              <a:t>byl </a:t>
            </a:r>
            <a:r>
              <a:rPr lang="cs-CZ" altLang="cs-CZ" sz="2400" dirty="0"/>
              <a:t>na jeho místě postaven kostel moderní s replikami gotických oken. </a:t>
            </a:r>
            <a:br>
              <a:rPr lang="cs-CZ" altLang="cs-CZ" sz="2400" dirty="0"/>
            </a:br>
            <a:r>
              <a:rPr lang="cs-CZ" altLang="cs-CZ" sz="2400" dirty="0"/>
              <a:t>Ze staré zástavby města zbylo málo.</a:t>
            </a:r>
          </a:p>
        </p:txBody>
      </p:sp>
      <p:pic>
        <p:nvPicPr>
          <p:cNvPr id="179203" name="Picture 3" descr="Hustopeče_kos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940425" y="188913"/>
            <a:ext cx="2519363" cy="1228725"/>
          </a:xfrm>
        </p:spPr>
        <p:txBody>
          <a:bodyPr/>
          <a:lstStyle/>
          <a:p>
            <a:r>
              <a:rPr lang="cs-CZ" altLang="cs-CZ" sz="2000">
                <a:solidFill>
                  <a:schemeClr val="tx1"/>
                </a:solidFill>
              </a:rPr>
              <a:t>NPP Stránská skála leží na okraji Brna. Vlevo relativně zachovalý sráz na jurských vápencích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5540" name="Picture 4" descr="stranska-skala-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9450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stranska-skala-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619375"/>
            <a:ext cx="56578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07950" y="5013325"/>
            <a:ext cx="345598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Odtěžený vrchol Stránské skály – patrné je subhorizontální uložení vápenců. Jeskyně jsou významnou archeologickou lokalitou. Výskyt výrazně teplomilné bioty, hl. stepní.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0228" name="Picture 4" descr="Kyjov_lete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5435600" y="5661025"/>
            <a:ext cx="3708400" cy="1190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Město Kyjov – uprostřed malé his-torické jádro, poválečná výstavba byla pro horníky v okolních lignitových dolech a sklárnách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1251" name="Picture 3" descr="Kyjov_rad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10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>
                <a:solidFill>
                  <a:schemeClr val="tx2"/>
                </a:solidFill>
              </a:rPr>
              <a:t>			Symbolem Kyjova je renesanční radnice </a:t>
            </a:r>
          </a:p>
          <a:p>
            <a:r>
              <a:rPr lang="cs-CZ" altLang="cs-CZ" sz="1600">
                <a:solidFill>
                  <a:schemeClr val="tx2"/>
                </a:solidFill>
              </a:rPr>
              <a:t>		(její stará část je ta pravá polovina, levá je z 1. pol. 20. stol.)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solidFill>
            <a:schemeClr val="accent1"/>
          </a:solidFill>
        </p:spPr>
        <p:txBody>
          <a:bodyPr/>
          <a:lstStyle/>
          <a:p>
            <a:r>
              <a:rPr lang="cs-CZ" altLang="cs-CZ" sz="2000" dirty="0"/>
              <a:t>Náměstí v Kyjově je až na výjimky bez pozoruhodných staveb.   </a:t>
            </a:r>
            <a:r>
              <a:rPr lang="cs-CZ" altLang="cs-CZ" sz="2000" dirty="0" smtClean="0"/>
              <a:t>                          Často </a:t>
            </a:r>
            <a:r>
              <a:rPr lang="cs-CZ" altLang="cs-CZ" sz="2000" dirty="0"/>
              <a:t>se zde přestavovalo</a:t>
            </a:r>
            <a:r>
              <a:rPr lang="cs-CZ" altLang="cs-CZ" sz="2000" dirty="0" smtClean="0"/>
              <a:t>. Muselo. Město nemělo hradby, jen brány.</a:t>
            </a:r>
            <a:endParaRPr lang="cs-CZ" altLang="cs-CZ" sz="2000" dirty="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2276" name="Picture 4" descr="Kyjov_ná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3300" name="Picture 4" descr="Sklárny Kyj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323850" y="0"/>
            <a:ext cx="88201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700" b="1"/>
              <a:t>Průmyslová zóna na jihu Kyjova. Kyjovské sklárny kromě zaměstnanosti přinášejí i problémy s životním prostředím.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765175"/>
          </a:xfrm>
        </p:spPr>
        <p:txBody>
          <a:bodyPr/>
          <a:lstStyle/>
          <a:p>
            <a:r>
              <a:rPr lang="cs-CZ" altLang="cs-CZ" sz="2400" dirty="0"/>
              <a:t>Zemědělské maloměsto Klobouky od JZ. </a:t>
            </a:r>
            <a:r>
              <a:rPr lang="cs-CZ" altLang="cs-CZ" sz="2400" dirty="0" smtClean="0"/>
              <a:t>V historii významné. Na </a:t>
            </a:r>
            <a:r>
              <a:rPr lang="cs-CZ" altLang="cs-CZ" sz="2400" dirty="0"/>
              <a:t>horizontu již Ždánický les.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4324" name="Picture 4" descr="Klobou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463"/>
            <a:ext cx="9144000" cy="595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99392"/>
            <a:ext cx="8785101" cy="86456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dirty="0"/>
              <a:t>Renovovaný větrný mlýn v Kloboukách (původní koncem války shořel), téměř funkční, přístupný. Pochopitelný v kraji bez dostatku vodní energie.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5348" name="Picture 4" descr="Klobouky_mlý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225"/>
            <a:ext cx="9144000" cy="607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altLang="cs-CZ" sz="2000"/>
              <a:t>Kurdějov s pevnostním gotickým kostelem německých rytířů.  V pozadí Přední Kout a na okrajích lesů kvetoucí akátiny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6372" name="Picture 4" descr="Kurdějov_Přední K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3601269" cy="6336704"/>
          </a:xfrm>
        </p:spPr>
        <p:txBody>
          <a:bodyPr/>
          <a:lstStyle/>
          <a:p>
            <a:r>
              <a:rPr lang="cs-CZ" altLang="cs-CZ" sz="2000" dirty="0"/>
              <a:t>Opevněný areál kostela v Kurdějově. </a:t>
            </a:r>
            <a:r>
              <a:rPr lang="cs-CZ" altLang="cs-CZ" sz="2000" dirty="0" smtClean="0"/>
              <a:t/>
            </a:r>
            <a:br>
              <a:rPr lang="cs-CZ" altLang="cs-CZ" sz="2000" dirty="0" smtClean="0"/>
            </a:br>
            <a:r>
              <a:rPr lang="cs-CZ" altLang="cs-CZ" sz="2000" dirty="0" smtClean="0"/>
              <a:t>Zvláštní místo ve výhradně vesnické venkovské krajině. </a:t>
            </a:r>
            <a:br>
              <a:rPr lang="cs-CZ" altLang="cs-CZ" sz="2000" dirty="0" smtClean="0"/>
            </a:br>
            <a:r>
              <a:rPr lang="cs-CZ" altLang="cs-CZ" sz="2000" dirty="0" smtClean="0"/>
              <a:t>Současný </a:t>
            </a:r>
            <a:r>
              <a:rPr lang="cs-CZ" altLang="cs-CZ" sz="2000" dirty="0"/>
              <a:t>pozdně gotický vzhled pochází z poč. 16. stol. Na rozdíl od jiných lokalit, kde jsou to jen báje, zde opravdu vede z kostela podzemní chodba do vsi a končí v hostinci ve sklepě. </a:t>
            </a:r>
            <a:r>
              <a:rPr lang="cs-CZ" altLang="cs-CZ" sz="2000" dirty="0" smtClean="0"/>
              <a:t>                        V </a:t>
            </a:r>
            <a:r>
              <a:rPr lang="cs-CZ" altLang="cs-CZ" sz="2000" dirty="0"/>
              <a:t>80. letech </a:t>
            </a:r>
            <a:r>
              <a:rPr lang="cs-CZ" altLang="cs-CZ" sz="2000" dirty="0" smtClean="0"/>
              <a:t>20. stol. tak </a:t>
            </a:r>
            <a:r>
              <a:rPr lang="cs-CZ" altLang="cs-CZ" sz="2000" dirty="0"/>
              <a:t>podstatně vzrostla návštěvnost kostela </a:t>
            </a:r>
            <a:r>
              <a:rPr lang="cs-CZ" altLang="cs-CZ" sz="2000" dirty="0" smtClean="0">
                <a:sym typeface="Wingdings" panose="05000000000000000000" pitchFamily="2" charset="2"/>
              </a:rPr>
              <a:t>                   </a:t>
            </a:r>
            <a:r>
              <a:rPr lang="cs-CZ" altLang="cs-CZ" sz="2000" dirty="0" smtClean="0"/>
              <a:t>a </a:t>
            </a:r>
            <a:r>
              <a:rPr lang="cs-CZ" altLang="cs-CZ" sz="2000" dirty="0"/>
              <a:t>chodba musela být zazděna.</a:t>
            </a:r>
          </a:p>
        </p:txBody>
      </p:sp>
      <p:pic>
        <p:nvPicPr>
          <p:cNvPr id="187395" name="Picture 3" descr="Kurděj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2800" dirty="0"/>
              <a:t>Opevnění  kostela v </a:t>
            </a:r>
            <a:r>
              <a:rPr lang="cs-CZ" altLang="cs-CZ" sz="2800" dirty="0" err="1" smtClean="0"/>
              <a:t>Nosislavi</a:t>
            </a:r>
            <a:r>
              <a:rPr lang="cs-CZ" altLang="cs-CZ" sz="2800" dirty="0" smtClean="0"/>
              <a:t> – typické u velkých vsí a městeček, které neměly hradby</a:t>
            </a:r>
            <a:r>
              <a:rPr lang="cs-CZ" altLang="cs-CZ" sz="3600" dirty="0" smtClean="0"/>
              <a:t> </a:t>
            </a:r>
            <a:endParaRPr lang="cs-CZ" altLang="cs-CZ" sz="3600" dirty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8420" name="Picture 4" descr="nosislav_hrad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68388"/>
            <a:ext cx="7235825" cy="578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7"/>
            <a:ext cx="9252520" cy="752475"/>
          </a:xfrm>
        </p:spPr>
        <p:txBody>
          <a:bodyPr/>
          <a:lstStyle/>
          <a:p>
            <a:r>
              <a:rPr lang="cs-CZ" altLang="cs-CZ" sz="1600" dirty="0"/>
              <a:t>Čejkovice – původně ranně gotický hrad (z něj je dnes viditelná jen věž), přestavován goticky, renesančně i barokně  na zámek. Dnes hotel, pod zámkem a v okolí rozsáhlé vinné sklepy („templářské“). </a:t>
            </a:r>
            <a:r>
              <a:rPr lang="cs-CZ" altLang="cs-CZ" sz="1600" dirty="0" smtClean="0"/>
              <a:t>Jeden z hradů či tvrzí, přebudovaných v renezanci na zámky                                         – velmi typické pro bioregion.</a:t>
            </a:r>
            <a:endParaRPr lang="cs-CZ" altLang="cs-CZ" sz="1600" dirty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9444" name="Picture 4" descr="Čejkovi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0"/>
          <a:stretch/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7828" name="Picture 4" descr="Stránská skála_ Št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8451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stranska-skal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26988"/>
            <a:ext cx="2754312" cy="36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-36513" y="-26988"/>
            <a:ext cx="1223963" cy="228917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Štoly po podzemní těžbě vápence a válečné výrobě německé říše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856984" cy="57551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 dirty="0"/>
              <a:t>Zámek v Bzenci – pův. gotický hrad, pak barokní zámek, přestavěn v 19. stol. ve stylu romantické pseudogotiky. Dost zdevastován, součást provozu vinařství Bzenec.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0468" name="Picture 4" descr="Bzenec_zám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569325" cy="433387"/>
          </a:xfrm>
        </p:spPr>
        <p:txBody>
          <a:bodyPr/>
          <a:lstStyle/>
          <a:p>
            <a:r>
              <a:rPr lang="cs-CZ" altLang="cs-CZ" sz="1700"/>
              <a:t>Bzenecká  lípa, údajně 1000 let stará, dnes již rozlomená, ale stále prosperující. Asi nejvýznamnější strom bioregionu. Podle ní se i místní víno jmenovalo Bzenecká lipka.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1492" name="Picture 4" descr="PA262170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620713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altLang="cs-CZ" sz="1400" dirty="0"/>
              <a:t>Původně německé vsi se </a:t>
            </a:r>
            <a:r>
              <a:rPr lang="cs-CZ" altLang="cs-CZ" sz="1400" dirty="0" smtClean="0"/>
              <a:t>vyznačovaly </a:t>
            </a:r>
            <a:r>
              <a:rPr lang="cs-CZ" altLang="cs-CZ" sz="1400" dirty="0"/>
              <a:t>gotickými kostely. Zde pozdně gotický kostel v </a:t>
            </a:r>
            <a:r>
              <a:rPr lang="cs-CZ" altLang="cs-CZ" sz="1400" dirty="0" smtClean="0"/>
              <a:t>Pouzdřanech. Problémem většiny je nekvalitní stavební kámen - flyšový pískovec – rozpadá se a památky vyžadují přestavby. Ukázka, jak se geologie promítá do kulturních dějin regionu. Rozdíl proti Třebíčsku – tam ze syenitu stavby vydržely.</a:t>
            </a:r>
            <a:endParaRPr lang="cs-CZ" altLang="cs-CZ" sz="1400" dirty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2516" name="Picture 4" descr="Pouzdřany_kostel_b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3"/>
            <a:ext cx="9144000" cy="62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7" name="Picture 5" descr="Pouzdřany_kos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549275"/>
          </a:xfrm>
        </p:spPr>
        <p:txBody>
          <a:bodyPr/>
          <a:lstStyle/>
          <a:p>
            <a:r>
              <a:rPr lang="cs-CZ" altLang="cs-CZ" sz="1800"/>
              <a:t>Pouzdřany – zdejší němečtí obyvatelé se cítili na víc než jen na vesnici a ojediněle si začali stavět renesanční domy podle vzorů z měst.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3540" name="Picture 4" descr="Pouzdřany_dů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8"/>
            <a:ext cx="9144000" cy="62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cs-CZ" altLang="cs-CZ" sz="1800" dirty="0"/>
              <a:t>Nádvoří tohoto (dnes soukromého) domu s arkádami. Každoročně zde brněnští ochránci přírody slaví Den Země.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4564" name="Picture 4" descr="Pouzdřany_nádvoř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763"/>
            <a:ext cx="9144000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504825"/>
          </a:xfrm>
        </p:spPr>
        <p:txBody>
          <a:bodyPr/>
          <a:lstStyle/>
          <a:p>
            <a:r>
              <a:rPr lang="cs-CZ" altLang="cs-CZ" sz="2000"/>
              <a:t>Poutní místo Lautršték nad Němčany u Slavkova.   Vzniklo u pramene vysoko na svahu   (z miocénních štěrků a slepenců), dnes voda není pitná.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5588" name="Picture 4" descr="Lauteršté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19" y="0"/>
            <a:ext cx="8641655" cy="620688"/>
          </a:xfrm>
        </p:spPr>
        <p:txBody>
          <a:bodyPr/>
          <a:lstStyle/>
          <a:p>
            <a:r>
              <a:rPr lang="cs-CZ" altLang="cs-CZ" sz="2000" dirty="0"/>
              <a:t>Porevoluční doba – velká kořenová čistírna odpadních vod v </a:t>
            </a:r>
            <a:r>
              <a:rPr lang="cs-CZ" altLang="cs-CZ" sz="2000" dirty="0" smtClean="0"/>
              <a:t>Dražovicích, jedna z mála realizovaných v ČR.</a:t>
            </a:r>
            <a:endParaRPr lang="cs-CZ" altLang="cs-CZ" sz="2000" dirty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6612" name="Picture 4" descr="Dražovice_kořenov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6"/>
          <a:stretch/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-23112"/>
            <a:ext cx="5432040" cy="688058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1556792"/>
            <a:ext cx="295232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Obce, na jejichž katastru se těží ropa. Naprostá většina leží v Hustopečském bioregionu, který je tak nejvýznamnějším producentem ropy u nás. Ložiska přesahují do bioregionu Ždánicko-</a:t>
            </a:r>
            <a:r>
              <a:rPr lang="cs-CZ" sz="1600" dirty="0" err="1" smtClean="0"/>
              <a:t>Litenčického</a:t>
            </a:r>
            <a:r>
              <a:rPr lang="cs-CZ" sz="1600" dirty="0" smtClean="0"/>
              <a:t> (3.1) ve Ždánickém lese, do Chřibů (3.2) – Kostelany a do Dyjsko-</a:t>
            </a:r>
            <a:r>
              <a:rPr lang="cs-CZ" sz="1600" dirty="0" err="1" smtClean="0"/>
              <a:t>moravního</a:t>
            </a:r>
            <a:r>
              <a:rPr lang="cs-CZ" sz="1600" dirty="0" smtClean="0"/>
              <a:t> (4.5) – lokality Břeclav, částečně i Lanžhot, Tvrdonice, Týnec. </a:t>
            </a:r>
          </a:p>
          <a:p>
            <a:endParaRPr lang="cs-CZ" sz="1600" dirty="0"/>
          </a:p>
          <a:p>
            <a:r>
              <a:rPr lang="cs-CZ" sz="1400" dirty="0" smtClean="0"/>
              <a:t>Kostelany byly v r. 2016 dotěženy.</a:t>
            </a:r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55576" y="836712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CC6600"/>
                </a:solidFill>
              </a:rPr>
              <a:t>Těžba ropy</a:t>
            </a:r>
            <a:endParaRPr lang="cs-CZ" sz="2000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4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052736"/>
          </a:xfrm>
        </p:spPr>
        <p:txBody>
          <a:bodyPr/>
          <a:lstStyle/>
          <a:p>
            <a:r>
              <a:rPr lang="cs-CZ" sz="1500" dirty="0" smtClean="0"/>
              <a:t>Intenzivní těžba ropy u Dambořic (bílé plochy), úpravny ropy, zásobníky ropy a zemního plynu – všechny viditelné areály na snímku. Dambořice a 2 sousední vsi v r. 2016 těžily 80 % ropy v ČR. Ale v r. 2020 se ložiska již </a:t>
            </a:r>
            <a:r>
              <a:rPr lang="cs-CZ" sz="1500" dirty="0" err="1" smtClean="0"/>
              <a:t>dotěžují</a:t>
            </a:r>
            <a:r>
              <a:rPr lang="cs-CZ" sz="1500" dirty="0" smtClean="0"/>
              <a:t>. Jsou objevena ve větších hloubkách nová velká, ale bude záviset na vývoji ceny ropy, jestli se začnou těžit. Současná těžená v ČR při současné úrovni těžby vydrží jen 10 let, do r. 2030.</a:t>
            </a:r>
            <a:endParaRPr lang="cs-CZ" sz="15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176" t="5271" r="5506" b="4640"/>
          <a:stretch/>
        </p:blipFill>
        <p:spPr>
          <a:xfrm>
            <a:off x="1" y="1124744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548680"/>
          </a:xfrm>
        </p:spPr>
        <p:txBody>
          <a:bodyPr/>
          <a:lstStyle/>
          <a:p>
            <a:r>
              <a:rPr lang="cs-CZ" sz="2400" dirty="0" smtClean="0"/>
              <a:t>Jeden z vrtů u Dambořic, v pozadí úpravna ropy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340" name="Picture 4" descr="P8261790p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465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    Oddělená část bioregionu východně od řeky Svratky (4.1 b).  Východní okolí Brna, v </a:t>
            </a:r>
          </a:p>
          <a:p>
            <a:r>
              <a:rPr lang="cs-CZ" altLang="cs-CZ"/>
              <a:t>     pozadí Hády – vápencový vrch tvořící jižní okraj Macošského bioregionu.  Sídliště </a:t>
            </a:r>
          </a:p>
          <a:p>
            <a:r>
              <a:rPr lang="cs-CZ" altLang="cs-CZ"/>
              <a:t>        Vinohrady vlevo, uprostřed sídliště Líšeň.  V popředí v poli remízek, zarůstající  </a:t>
            </a:r>
          </a:p>
          <a:p>
            <a:r>
              <a:rPr lang="cs-CZ" altLang="cs-CZ"/>
              <a:t>       opuštěný vápencový lom – ano, sem pod miocénními sedimenty pokračují k jihu </a:t>
            </a:r>
          </a:p>
          <a:p>
            <a:r>
              <a:rPr lang="cs-CZ" altLang="cs-CZ"/>
              <a:t>           vápence Moravského krasu!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7636" name="Picture 4" descr="Klobouky_Tex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107504" y="0"/>
            <a:ext cx="903649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700" dirty="0"/>
              <a:t>„Moravský Texas“ - ropný terminál jižně Klobouk – pochází z poč. tohoto století, ropa těžená ve Ždánickém lese a okolí se zde skladuje a čerpá do procházejícího ropovodu Družba</a:t>
            </a:r>
            <a:r>
              <a:rPr lang="cs-CZ" altLang="cs-CZ" sz="1700" dirty="0" smtClean="0"/>
              <a:t>. Majitel – Moravské naftové doly miliardáře Karla Komárka</a:t>
            </a:r>
            <a:endParaRPr lang="cs-CZ" alt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692150"/>
          </a:xfrm>
        </p:spPr>
        <p:txBody>
          <a:bodyPr/>
          <a:lstStyle/>
          <a:p>
            <a:r>
              <a:rPr lang="cs-CZ" altLang="cs-CZ" sz="2000"/>
              <a:t>Revitalizace krajiny – uměle vytvořený mokřad v nivě Kyjovky ve Vlkoši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8660" name="Picture 4" descr="Vlkoš_revitaliz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9684" name="Picture 4" descr="bořetice_Kraví h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0" y="63500"/>
            <a:ext cx="9428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/>
              <a:t> Nová doba – nový hotel Kraví hora u vinných sklepů v Bořeticích.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359767"/>
          </a:xfrm>
        </p:spPr>
        <p:txBody>
          <a:bodyPr/>
          <a:lstStyle/>
          <a:p>
            <a:r>
              <a:rPr lang="cs-CZ" altLang="cs-CZ" sz="3200" dirty="0"/>
              <a:t>Hustopečský </a:t>
            </a:r>
            <a:r>
              <a:rPr lang="cs-CZ" altLang="cs-CZ" sz="3200" dirty="0" err="1"/>
              <a:t>bioregion_charakteristiky</a:t>
            </a:r>
            <a:r>
              <a:rPr lang="cs-CZ" altLang="cs-CZ" sz="3200" dirty="0"/>
              <a:t>_ 3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u="sng" dirty="0"/>
              <a:t>Geologicko-geomorfologické pozoruhodnosti: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Býv. </a:t>
            </a:r>
            <a:r>
              <a:rPr lang="cs-CZ" altLang="cs-CZ" sz="2000" dirty="0" smtClean="0"/>
              <a:t>velká </a:t>
            </a:r>
            <a:r>
              <a:rPr lang="cs-CZ" altLang="cs-CZ" sz="2000" dirty="0" err="1" smtClean="0"/>
              <a:t>holocénní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jezera – Kobylské, </a:t>
            </a:r>
            <a:r>
              <a:rPr lang="cs-CZ" altLang="cs-CZ" sz="2000" dirty="0" err="1"/>
              <a:t>Čejčské</a:t>
            </a:r>
            <a:r>
              <a:rPr lang="cs-CZ" altLang="cs-CZ" sz="2000" dirty="0"/>
              <a:t>, Velkopavlovické)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Obnažené vrstvy </a:t>
            </a:r>
            <a:r>
              <a:rPr lang="cs-CZ" altLang="cs-CZ" sz="2000" dirty="0" err="1"/>
              <a:t>miocénních</a:t>
            </a:r>
            <a:r>
              <a:rPr lang="cs-CZ" altLang="cs-CZ" sz="2000" dirty="0"/>
              <a:t> vápenců s třetihorní flórou a faunou (hřebenatky, mechovky), ulity i ve slínech a </a:t>
            </a:r>
            <a:r>
              <a:rPr lang="cs-CZ" altLang="cs-CZ" sz="2000" dirty="0" smtClean="0"/>
              <a:t>píscích. Kamenný vrch u Kurděj.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Minerální prameny (Šaratice</a:t>
            </a:r>
            <a:r>
              <a:rPr lang="cs-CZ" altLang="cs-CZ" sz="2000" dirty="0" smtClean="0"/>
              <a:t>), </a:t>
            </a:r>
            <a:r>
              <a:rPr lang="cs-CZ" altLang="cs-CZ" sz="2000" dirty="0" err="1" smtClean="0"/>
              <a:t>Heliga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V r. 2016 dotěžená ložiska </a:t>
            </a:r>
            <a:r>
              <a:rPr lang="cs-CZ" altLang="cs-CZ" sz="2000" dirty="0"/>
              <a:t>lignitu u </a:t>
            </a:r>
            <a:r>
              <a:rPr lang="cs-CZ" altLang="cs-CZ" sz="2000" dirty="0" smtClean="0"/>
              <a:t>Hodonína (Mikulčice), v 60. let. </a:t>
            </a:r>
            <a:r>
              <a:rPr lang="cs-CZ" altLang="cs-CZ" sz="2000" dirty="0"/>
              <a:t>u Kyjova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Ložiska ropy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Štěrkopísková terasa </a:t>
            </a:r>
            <a:r>
              <a:rPr lang="cs-CZ" altLang="cs-CZ" sz="2000" dirty="0" err="1"/>
              <a:t>miocénního</a:t>
            </a:r>
            <a:r>
              <a:rPr lang="cs-CZ" altLang="cs-CZ" sz="2000" dirty="0"/>
              <a:t> toku – dnes inverse reliéfu, tvoří povrch hřbetu mezi Němčany a Bohdalicemi.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Mohutný, asi </a:t>
            </a:r>
            <a:r>
              <a:rPr lang="cs-CZ" altLang="cs-CZ" sz="2000" dirty="0" err="1"/>
              <a:t>staroholocénní</a:t>
            </a:r>
            <a:r>
              <a:rPr lang="cs-CZ" altLang="cs-CZ" sz="2000" dirty="0"/>
              <a:t> sesuv na sz. svahu Výhonu.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Mírně zasolené půdy na více místech.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cs-CZ" altLang="cs-CZ" sz="2400" u="sng" dirty="0"/>
              <a:t>Biologické pozoruhodnosti: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Velké množství stepních lad po celém území, i rozsáhlých a cenných (Pouzdřany, Větrníky, Adamce, Hovorany, Větrníky atd.  Nejvíce v naší části </a:t>
            </a:r>
            <a:r>
              <a:rPr lang="cs-CZ" altLang="cs-CZ" sz="2000" dirty="0" smtClean="0"/>
              <a:t>Panonie, nejvíce v ČR.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Hojné zachovalé květnaté háje a teplomilné doubravy – hl. západně od Kobylí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Jediný </a:t>
            </a:r>
            <a:r>
              <a:rPr lang="cs-CZ" altLang="cs-CZ" sz="2000" dirty="0"/>
              <a:t>výskyt bučiny v moravské části Panonie - na sev. svahu Předního Koutu</a:t>
            </a:r>
          </a:p>
          <a:p>
            <a:pPr>
              <a:lnSpc>
                <a:spcPct val="80000"/>
              </a:lnSpc>
            </a:pPr>
            <a:r>
              <a:rPr lang="cs-CZ" altLang="cs-CZ" sz="1900" dirty="0"/>
              <a:t>Fragment slaniska u Velkých </a:t>
            </a:r>
            <a:r>
              <a:rPr lang="cs-CZ" altLang="cs-CZ" sz="1900" dirty="0" smtClean="0"/>
              <a:t>Němčic, r. </a:t>
            </a:r>
            <a:r>
              <a:rPr lang="cs-CZ" altLang="cs-CZ" sz="1900" dirty="0" smtClean="0"/>
              <a:t>2005 </a:t>
            </a:r>
            <a:r>
              <a:rPr lang="cs-CZ" altLang="cs-CZ" sz="1900" dirty="0" smtClean="0"/>
              <a:t>vybudované slanisko u Terezína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endParaRPr lang="cs-CZ" altLang="cs-CZ" sz="28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99392"/>
            <a:ext cx="8291264" cy="1517030"/>
          </a:xfrm>
        </p:spPr>
        <p:txBody>
          <a:bodyPr/>
          <a:lstStyle/>
          <a:p>
            <a:r>
              <a:rPr lang="cs-CZ" altLang="cs-CZ" sz="3600" dirty="0"/>
              <a:t>Hustopečský bioregion_charakteristiky_4a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2" y="1340768"/>
            <a:ext cx="9289032" cy="551723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altLang="cs-CZ" sz="2800" u="sng" dirty="0"/>
              <a:t>Pozoruhodné stavby:</a:t>
            </a:r>
          </a:p>
          <a:p>
            <a:r>
              <a:rPr lang="cs-CZ" altLang="cs-CZ" sz="2300" dirty="0" smtClean="0"/>
              <a:t>Velká koncentrace </a:t>
            </a:r>
            <a:r>
              <a:rPr lang="cs-CZ" altLang="cs-CZ" sz="2300" dirty="0" err="1" smtClean="0"/>
              <a:t>archeol</a:t>
            </a:r>
            <a:r>
              <a:rPr lang="cs-CZ" altLang="cs-CZ" sz="2300" dirty="0" smtClean="0"/>
              <a:t>. lokalit ze všech </a:t>
            </a:r>
            <a:r>
              <a:rPr lang="cs-CZ" altLang="cs-CZ" sz="2300" dirty="0" err="1" smtClean="0"/>
              <a:t>histor</a:t>
            </a:r>
            <a:r>
              <a:rPr lang="cs-CZ" altLang="cs-CZ" sz="2300" dirty="0" smtClean="0"/>
              <a:t>. údobí </a:t>
            </a:r>
          </a:p>
          <a:p>
            <a:r>
              <a:rPr lang="cs-CZ" altLang="cs-CZ" sz="2300" dirty="0" smtClean="0"/>
              <a:t>Hradiště </a:t>
            </a:r>
            <a:r>
              <a:rPr lang="cs-CZ" altLang="cs-CZ" sz="2300" dirty="0" err="1"/>
              <a:t>Cezavy</a:t>
            </a:r>
            <a:r>
              <a:rPr lang="cs-CZ" altLang="cs-CZ" sz="2300" dirty="0"/>
              <a:t> z doby bronzové u </a:t>
            </a:r>
            <a:r>
              <a:rPr lang="cs-CZ" altLang="cs-CZ" sz="2300" dirty="0" smtClean="0"/>
              <a:t>Židlochovic - lok.</a:t>
            </a:r>
            <a:r>
              <a:rPr lang="cs-CZ" altLang="cs-CZ" sz="2300" dirty="0" smtClean="0"/>
              <a:t> </a:t>
            </a:r>
            <a:r>
              <a:rPr lang="cs-CZ" altLang="cs-CZ" sz="2300" dirty="0" err="1" smtClean="0"/>
              <a:t>evrop</a:t>
            </a:r>
            <a:r>
              <a:rPr lang="cs-CZ" altLang="cs-CZ" sz="2300" dirty="0" smtClean="0"/>
              <a:t>. </a:t>
            </a:r>
            <a:r>
              <a:rPr lang="cs-CZ" altLang="cs-CZ" sz="2300" dirty="0" err="1" smtClean="0"/>
              <a:t>význ</a:t>
            </a:r>
            <a:r>
              <a:rPr lang="cs-CZ" altLang="cs-CZ" sz="2300" dirty="0" smtClean="0"/>
              <a:t>. </a:t>
            </a:r>
            <a:endParaRPr lang="cs-CZ" altLang="cs-CZ" sz="2300" dirty="0"/>
          </a:p>
          <a:p>
            <a:r>
              <a:rPr lang="cs-CZ" altLang="cs-CZ" sz="2300" dirty="0"/>
              <a:t>Zámky Bučovice, Slavkov, </a:t>
            </a:r>
            <a:r>
              <a:rPr lang="cs-CZ" altLang="cs-CZ" sz="2300" dirty="0" smtClean="0"/>
              <a:t>Čejkovice, středověký areál v Kurdějově</a:t>
            </a:r>
            <a:endParaRPr lang="cs-CZ" altLang="cs-CZ" sz="2300" dirty="0"/>
          </a:p>
          <a:p>
            <a:r>
              <a:rPr lang="cs-CZ" altLang="cs-CZ" sz="2300" dirty="0"/>
              <a:t>Městská památková zóna ve Slavkově (</a:t>
            </a:r>
            <a:r>
              <a:rPr lang="cs-CZ" altLang="cs-CZ" sz="2300" dirty="0" err="1"/>
              <a:t>hist</a:t>
            </a:r>
            <a:r>
              <a:rPr lang="cs-CZ" altLang="cs-CZ" sz="2300" dirty="0"/>
              <a:t>. náměstí s domy od renesance), radnice v Kyjově, pův. románsko-gotický kostel v Blučině, </a:t>
            </a:r>
            <a:r>
              <a:rPr lang="cs-CZ" altLang="cs-CZ" sz="2300" dirty="0" err="1"/>
              <a:t>got</a:t>
            </a:r>
            <a:r>
              <a:rPr lang="cs-CZ" altLang="cs-CZ" sz="2300" dirty="0"/>
              <a:t>. kostel v Zaječí v dominantní poloze, románsko-</a:t>
            </a:r>
            <a:r>
              <a:rPr lang="cs-CZ" altLang="cs-CZ" sz="2300" dirty="0" err="1"/>
              <a:t>got</a:t>
            </a:r>
            <a:r>
              <a:rPr lang="cs-CZ" altLang="cs-CZ" sz="2300" dirty="0"/>
              <a:t>. kostel v Podivíně.</a:t>
            </a:r>
          </a:p>
          <a:p>
            <a:r>
              <a:rPr lang="cs-CZ" altLang="cs-CZ" sz="2300" dirty="0" smtClean="0"/>
              <a:t>Typické velké vesnice s několika tisíci obyvatel, např. Velké Pavlovice, Velké Bílovice, nově vyhlašovaná za města (např. Vracov)</a:t>
            </a:r>
          </a:p>
          <a:p>
            <a:r>
              <a:rPr lang="cs-CZ" altLang="cs-CZ" sz="2300" dirty="0" smtClean="0"/>
              <a:t>Mohyla míru u Prací (secese), větrný mlýn u Klobouk</a:t>
            </a:r>
          </a:p>
          <a:p>
            <a:r>
              <a:rPr lang="cs-CZ" altLang="cs-CZ" sz="2300" dirty="0" smtClean="0"/>
              <a:t>Moderní </a:t>
            </a:r>
            <a:r>
              <a:rPr lang="cs-CZ" altLang="cs-CZ" sz="2300" dirty="0"/>
              <a:t>kostel v Hustopečích, dálnice D2 – </a:t>
            </a:r>
            <a:r>
              <a:rPr lang="cs-CZ" altLang="cs-CZ" sz="2300" dirty="0" smtClean="0"/>
              <a:t>Brno-Bratislava</a:t>
            </a:r>
            <a:endParaRPr lang="cs-CZ" altLang="cs-CZ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1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1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1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 build="p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7" y="115889"/>
            <a:ext cx="8291264" cy="864840"/>
          </a:xfrm>
        </p:spPr>
        <p:txBody>
          <a:bodyPr/>
          <a:lstStyle/>
          <a:p>
            <a:r>
              <a:rPr lang="cs-CZ" altLang="cs-CZ" sz="3600" dirty="0"/>
              <a:t>Hustopečský bioregion_charakteristiky_4b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5"/>
            <a:ext cx="9144000" cy="5733256"/>
          </a:xfrm>
        </p:spPr>
        <p:txBody>
          <a:bodyPr/>
          <a:lstStyle/>
          <a:p>
            <a:r>
              <a:rPr lang="cs-CZ" altLang="cs-CZ" sz="2400" u="sng" dirty="0"/>
              <a:t>Negativa:</a:t>
            </a:r>
          </a:p>
          <a:p>
            <a:r>
              <a:rPr lang="cs-CZ" altLang="cs-CZ" sz="2000" dirty="0"/>
              <a:t>Bioregion nejvíce postižený vodní erozí v ČR</a:t>
            </a:r>
          </a:p>
          <a:p>
            <a:r>
              <a:rPr lang="cs-CZ" altLang="cs-CZ" sz="2000" dirty="0"/>
              <a:t>Velké plochy bez dřevin – hl. v jižní části bioregionu </a:t>
            </a:r>
          </a:p>
          <a:p>
            <a:r>
              <a:rPr lang="cs-CZ" altLang="cs-CZ" sz="2000" dirty="0"/>
              <a:t>Rozsáhlé </a:t>
            </a:r>
            <a:r>
              <a:rPr lang="cs-CZ" altLang="cs-CZ" sz="2000" dirty="0" err="1"/>
              <a:t>zterasované</a:t>
            </a:r>
            <a:r>
              <a:rPr lang="cs-CZ" altLang="cs-CZ" sz="2000" dirty="0"/>
              <a:t> svahy (největší plocha teras v ČR) – a dnes zpravidla bez užitku </a:t>
            </a:r>
          </a:p>
          <a:p>
            <a:r>
              <a:rPr lang="cs-CZ" altLang="cs-CZ" sz="2000" dirty="0"/>
              <a:t>Znečištěné a totálně zregulované vodní </a:t>
            </a:r>
            <a:r>
              <a:rPr lang="cs-CZ" altLang="cs-CZ" sz="2000" dirty="0" smtClean="0"/>
              <a:t>toky, zaplevelená krajina, akátiny</a:t>
            </a:r>
            <a:endParaRPr lang="cs-CZ" altLang="cs-CZ" sz="2000" dirty="0"/>
          </a:p>
          <a:p>
            <a:r>
              <a:rPr lang="cs-CZ" altLang="cs-CZ" sz="2000" dirty="0"/>
              <a:t>Poklesy a dosedání povrchu po hlubinné těžbě </a:t>
            </a:r>
            <a:r>
              <a:rPr lang="cs-CZ" altLang="cs-CZ" sz="2000" dirty="0" smtClean="0"/>
              <a:t>lignitu (jz. od Hodonína)</a:t>
            </a:r>
            <a:endParaRPr lang="cs-CZ" altLang="cs-CZ" sz="2000" dirty="0"/>
          </a:p>
          <a:p>
            <a:r>
              <a:rPr lang="cs-CZ" altLang="cs-CZ" sz="2000" dirty="0"/>
              <a:t>Dálnice D2 – hluk, emise plynů, mikročástic</a:t>
            </a:r>
          </a:p>
          <a:p>
            <a:r>
              <a:rPr lang="cs-CZ" altLang="cs-CZ" sz="2000" dirty="0"/>
              <a:t>Sklárny v Kyjově – emise</a:t>
            </a:r>
          </a:p>
          <a:p>
            <a:pPr>
              <a:spcBef>
                <a:spcPct val="40000"/>
              </a:spcBef>
            </a:pPr>
            <a:r>
              <a:rPr lang="cs-CZ" altLang="cs-CZ" sz="2400" u="sng" dirty="0"/>
              <a:t>Environmentální kauzy:</a:t>
            </a:r>
          </a:p>
          <a:p>
            <a:r>
              <a:rPr lang="cs-CZ" altLang="cs-CZ" sz="2000" dirty="0"/>
              <a:t>Těžba ropy</a:t>
            </a:r>
          </a:p>
          <a:p>
            <a:r>
              <a:rPr lang="cs-CZ" altLang="cs-CZ" sz="2000" dirty="0"/>
              <a:t>Snahy  o výstavbu parků větrných elektráren (</a:t>
            </a:r>
            <a:r>
              <a:rPr lang="cs-CZ" altLang="cs-CZ" sz="2000" dirty="0" err="1"/>
              <a:t>Kloboucko</a:t>
            </a:r>
            <a:r>
              <a:rPr lang="cs-CZ" altLang="cs-CZ" sz="2000" dirty="0"/>
              <a:t>)</a:t>
            </a:r>
          </a:p>
          <a:p>
            <a:pPr>
              <a:spcAft>
                <a:spcPts val="600"/>
              </a:spcAft>
            </a:pPr>
            <a:r>
              <a:rPr lang="cs-CZ" altLang="cs-CZ" sz="2000" dirty="0"/>
              <a:t>Šíření akátu do lesů i na četná stepní </a:t>
            </a:r>
            <a:r>
              <a:rPr lang="cs-CZ" altLang="cs-CZ" sz="2000" dirty="0" err="1"/>
              <a:t>lada</a:t>
            </a:r>
            <a:endParaRPr lang="cs-CZ" altLang="cs-CZ" sz="2000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Pozitivní </a:t>
            </a:r>
            <a:r>
              <a:rPr lang="cs-CZ" altLang="cs-CZ" sz="2000" dirty="0" smtClean="0"/>
              <a:t>– nejstarší </a:t>
            </a:r>
            <a:r>
              <a:rPr lang="cs-CZ" altLang="cs-CZ" sz="2000" dirty="0"/>
              <a:t>realizovaný biokoridor </a:t>
            </a:r>
            <a:r>
              <a:rPr lang="cs-CZ" altLang="cs-CZ" sz="2000" dirty="0" smtClean="0"/>
              <a:t>v ČR (Vracov</a:t>
            </a:r>
            <a:r>
              <a:rPr lang="cs-CZ" altLang="cs-CZ" sz="2000" dirty="0"/>
              <a:t>, z r. </a:t>
            </a:r>
            <a:r>
              <a:rPr lang="cs-CZ" altLang="cs-CZ" sz="2000" dirty="0" smtClean="0"/>
              <a:t>1990-1).</a:t>
            </a:r>
          </a:p>
          <a:p>
            <a:pPr>
              <a:spcBef>
                <a:spcPct val="0"/>
              </a:spcBef>
            </a:pPr>
            <a:r>
              <a:rPr lang="cs-CZ" altLang="cs-CZ" sz="2000" dirty="0" smtClean="0"/>
              <a:t>Pozitivní – od r. 2000 řada revitalizací, tvorba mokřadů, jezírek, biocenter </a:t>
            </a:r>
            <a:endParaRPr lang="cs-CZ" altLang="cs-CZ" sz="2000" dirty="0"/>
          </a:p>
          <a:p>
            <a:endParaRPr lang="cs-CZ" altLang="cs-CZ" sz="2400" dirty="0"/>
          </a:p>
          <a:p>
            <a:endParaRPr lang="cs-CZ" altLang="cs-CZ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cs-CZ" altLang="cs-CZ" sz="4400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cs-CZ" altLang="cs-CZ" sz="3200"/>
          </a:p>
        </p:txBody>
      </p:sp>
      <p:pic>
        <p:nvPicPr>
          <p:cNvPr id="203780" name="Picture 4" descr="Střel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1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600" b="1" dirty="0">
                <a:solidFill>
                  <a:srgbClr val="CC0000"/>
                </a:solidFill>
              </a:rPr>
              <a:t>Hodonínský bioregion   (4.4)</a:t>
            </a:r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231775" y="6473825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accent1"/>
                </a:solidFill>
              </a:rPr>
              <a:t>foto: L. Kubica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0" y="548680"/>
            <a:ext cx="738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Krajina pískových dun, dříve porostlá doubravami, od r. 1835 bory</a:t>
            </a:r>
            <a:endParaRPr lang="cs-CZ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1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4804" name="Picture 4" descr="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576262"/>
          </a:xfrm>
        </p:spPr>
        <p:txBody>
          <a:bodyPr/>
          <a:lstStyle/>
          <a:p>
            <a:r>
              <a:rPr lang="cs-CZ" altLang="cs-CZ" sz="3600" dirty="0"/>
              <a:t>Hodonínský bioregion – charakteristiky_1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9144000" cy="6165850"/>
          </a:xfrm>
        </p:spPr>
        <p:txBody>
          <a:bodyPr/>
          <a:lstStyle/>
          <a:p>
            <a:pPr marL="216000" indent="-216000">
              <a:lnSpc>
                <a:spcPct val="95000"/>
              </a:lnSpc>
            </a:pPr>
            <a:r>
              <a:rPr lang="cs-CZ" altLang="cs-CZ" sz="2400" u="sng" dirty="0"/>
              <a:t>Poloha</a:t>
            </a:r>
            <a:r>
              <a:rPr lang="cs-CZ" altLang="cs-CZ" sz="2400" u="sng" dirty="0" smtClean="0"/>
              <a:t>: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severně Hodonína na píscích vyvátých z nivy Moravy v pleistocénu. </a:t>
            </a:r>
          </a:p>
          <a:p>
            <a:pPr marL="216000" indent="-216000">
              <a:lnSpc>
                <a:spcPct val="95000"/>
              </a:lnSpc>
            </a:pPr>
            <a:r>
              <a:rPr lang="cs-CZ" altLang="cs-CZ" sz="2400" u="sng" dirty="0"/>
              <a:t>Důvod vymezení:</a:t>
            </a:r>
            <a:r>
              <a:rPr lang="cs-CZ" altLang="cs-CZ" sz="2000" dirty="0"/>
              <a:t>  Nejrozsáhlejší  oblast </a:t>
            </a:r>
            <a:r>
              <a:rPr lang="cs-CZ" altLang="cs-CZ" sz="2000" dirty="0" err="1"/>
              <a:t>vátých</a:t>
            </a:r>
            <a:r>
              <a:rPr lang="cs-CZ" altLang="cs-CZ" sz="2000" dirty="0"/>
              <a:t> písků v ČR, navíc se zastoupením teplomilných druhů a původně i </a:t>
            </a:r>
            <a:r>
              <a:rPr lang="cs-CZ" altLang="cs-CZ" sz="2000" dirty="0" smtClean="0"/>
              <a:t>rašelinišť, </a:t>
            </a:r>
            <a:r>
              <a:rPr lang="cs-CZ" altLang="cs-CZ" sz="2000" dirty="0" err="1" smtClean="0"/>
              <a:t>acidofil</a:t>
            </a:r>
            <a:r>
              <a:rPr lang="cs-CZ" altLang="cs-CZ" sz="2000" dirty="0" smtClean="0"/>
              <a:t>. </a:t>
            </a:r>
            <a:r>
              <a:rPr lang="cs-CZ" altLang="cs-CZ" sz="2000" dirty="0"/>
              <a:t>m</a:t>
            </a:r>
            <a:r>
              <a:rPr lang="cs-CZ" altLang="cs-CZ" sz="2000" dirty="0" smtClean="0"/>
              <a:t>okřadů.</a:t>
            </a:r>
            <a:endParaRPr lang="cs-CZ" altLang="cs-CZ" sz="2000" dirty="0"/>
          </a:p>
          <a:p>
            <a:pPr marL="216000" indent="-216000">
              <a:lnSpc>
                <a:spcPct val="95000"/>
              </a:lnSpc>
            </a:pPr>
            <a:r>
              <a:rPr lang="cs-CZ" altLang="cs-CZ" sz="2400" u="sng" dirty="0"/>
              <a:t>Charakteristika:</a:t>
            </a:r>
            <a:r>
              <a:rPr lang="cs-CZ" altLang="cs-CZ" sz="2000" dirty="0"/>
              <a:t>  </a:t>
            </a:r>
            <a:r>
              <a:rPr lang="cs-CZ" altLang="cs-CZ" sz="2000" dirty="0" smtClean="0"/>
              <a:t>Rovina neznatelně </a:t>
            </a:r>
            <a:r>
              <a:rPr lang="cs-CZ" altLang="cs-CZ" sz="2000" dirty="0"/>
              <a:t>se svažující k jihu. </a:t>
            </a:r>
            <a:r>
              <a:rPr lang="cs-CZ" altLang="cs-CZ" sz="2000" dirty="0" smtClean="0"/>
              <a:t>Na JV ohraničen 10 - 25 m vysokým svahem k nivě Moravy.  Až 10 m vysoké duny směru S-J. V </a:t>
            </a:r>
            <a:r>
              <a:rPr lang="cs-CZ" altLang="cs-CZ" sz="2000" dirty="0"/>
              <a:t>jz. a sz. části vystupuje podložní slín, ten leží mělko položen i pod písky Hodonínské </a:t>
            </a:r>
            <a:r>
              <a:rPr lang="cs-CZ" altLang="cs-CZ" sz="2000" dirty="0" err="1"/>
              <a:t>Dúbravy</a:t>
            </a:r>
            <a:r>
              <a:rPr lang="cs-CZ" altLang="cs-CZ" sz="2000" dirty="0"/>
              <a:t>, takže zde bylo více podmáčených míst  a trochu živnější půdy. </a:t>
            </a:r>
            <a:r>
              <a:rPr lang="cs-CZ" altLang="cs-CZ" sz="2000" dirty="0" smtClean="0"/>
              <a:t>Hydrické </a:t>
            </a:r>
            <a:r>
              <a:rPr lang="cs-CZ" altLang="cs-CZ" sz="2000" dirty="0"/>
              <a:t>podmínky </a:t>
            </a:r>
            <a:r>
              <a:rPr lang="cs-CZ" altLang="cs-CZ" sz="2000" dirty="0" smtClean="0"/>
              <a:t>po 150 let v </a:t>
            </a:r>
            <a:r>
              <a:rPr lang="cs-CZ" altLang="cs-CZ" sz="2000" dirty="0"/>
              <a:t>celém bioregionu  změněny  poddolováním při hlubinné těžbě lignitu. </a:t>
            </a:r>
            <a:r>
              <a:rPr lang="cs-CZ" altLang="cs-CZ" sz="2000" dirty="0" smtClean="0"/>
              <a:t>Po postupném zániku těžby se od            r. 2010 se hladina podzemní vody zvedá a obnovují se mokřady.                    V </a:t>
            </a:r>
            <a:r>
              <a:rPr lang="cs-CZ" altLang="cs-CZ" sz="2000" dirty="0"/>
              <a:t>záp. části  asi  0,5 km  široká  niva Kyjovky  s největší  rybniční soustavou  na Jižní Moravě. </a:t>
            </a:r>
          </a:p>
          <a:p>
            <a:pPr marL="216000" indent="-216000">
              <a:lnSpc>
                <a:spcPct val="95000"/>
              </a:lnSpc>
            </a:pPr>
            <a:r>
              <a:rPr lang="cs-CZ" altLang="cs-CZ" sz="2100" dirty="0"/>
              <a:t>Plocha:  225 km</a:t>
            </a:r>
            <a:r>
              <a:rPr lang="cs-CZ" altLang="cs-CZ" sz="2100" baseline="30000" dirty="0"/>
              <a:t>2</a:t>
            </a:r>
          </a:p>
          <a:p>
            <a:pPr marL="216000" indent="-216000">
              <a:lnSpc>
                <a:spcPct val="95000"/>
              </a:lnSpc>
            </a:pPr>
            <a:r>
              <a:rPr lang="cs-CZ" altLang="cs-CZ" sz="2100" dirty="0"/>
              <a:t>Vegetační stupně:   1. –  2.</a:t>
            </a:r>
          </a:p>
          <a:p>
            <a:pPr marL="216000" indent="-216000">
              <a:lnSpc>
                <a:spcPct val="95000"/>
              </a:lnSpc>
            </a:pPr>
            <a:r>
              <a:rPr lang="cs-CZ" altLang="cs-CZ" sz="2100" dirty="0">
                <a:solidFill>
                  <a:srgbClr val="009900"/>
                </a:solidFill>
              </a:rPr>
              <a:t>1.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60 %),  </a:t>
            </a:r>
            <a:r>
              <a:rPr lang="cs-CZ" altLang="cs-CZ" sz="2100" dirty="0">
                <a:solidFill>
                  <a:srgbClr val="009900"/>
                </a:solidFill>
              </a:rPr>
              <a:t>2.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40 %)</a:t>
            </a:r>
            <a:endParaRPr lang="cs-CZ" altLang="cs-CZ" sz="2100" dirty="0"/>
          </a:p>
          <a:p>
            <a:pPr marL="216000" indent="-216000">
              <a:lnSpc>
                <a:spcPct val="95000"/>
              </a:lnSpc>
            </a:pPr>
            <a:r>
              <a:rPr lang="cs-CZ" altLang="cs-CZ" sz="2100" dirty="0">
                <a:solidFill>
                  <a:srgbClr val="FF0066"/>
                </a:solidFill>
              </a:rPr>
              <a:t>A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38 %),  </a:t>
            </a:r>
            <a:r>
              <a:rPr lang="cs-CZ" altLang="cs-CZ" sz="2100" dirty="0">
                <a:solidFill>
                  <a:srgbClr val="FF0066"/>
                </a:solidFill>
              </a:rPr>
              <a:t>B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46 %),  </a:t>
            </a:r>
            <a:r>
              <a:rPr lang="cs-CZ" altLang="cs-CZ" sz="2100" dirty="0" err="1">
                <a:solidFill>
                  <a:srgbClr val="FF0066"/>
                </a:solidFill>
              </a:rPr>
              <a:t>Cs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1 %),  </a:t>
            </a:r>
            <a:r>
              <a:rPr lang="cs-CZ" altLang="cs-CZ" sz="2100" dirty="0">
                <a:solidFill>
                  <a:srgbClr val="FF0066"/>
                </a:solidFill>
              </a:rPr>
              <a:t>Ca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7 %),  </a:t>
            </a:r>
            <a:r>
              <a:rPr lang="cs-CZ" altLang="cs-CZ" sz="2100" dirty="0">
                <a:solidFill>
                  <a:srgbClr val="FF0066"/>
                </a:solidFill>
              </a:rPr>
              <a:t>D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8 %)</a:t>
            </a:r>
            <a:endParaRPr lang="cs-CZ" altLang="cs-CZ" sz="2100" dirty="0"/>
          </a:p>
          <a:p>
            <a:pPr marL="216000" indent="-216000">
              <a:lnSpc>
                <a:spcPct val="95000"/>
              </a:lnSpc>
            </a:pPr>
            <a:r>
              <a:rPr lang="cs-CZ" altLang="cs-CZ" sz="2100" dirty="0">
                <a:solidFill>
                  <a:schemeClr val="accent2"/>
                </a:solidFill>
              </a:rPr>
              <a:t>N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39 %),  </a:t>
            </a:r>
            <a:r>
              <a:rPr lang="cs-CZ" altLang="cs-CZ" sz="2100" dirty="0">
                <a:solidFill>
                  <a:schemeClr val="accent2"/>
                </a:solidFill>
              </a:rPr>
              <a:t>z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4 %, </a:t>
            </a:r>
            <a:r>
              <a:rPr lang="cs-CZ" altLang="cs-CZ" sz="2100" dirty="0"/>
              <a:t>raš. 0,5),  </a:t>
            </a:r>
            <a:r>
              <a:rPr lang="cs-CZ" altLang="cs-CZ" sz="2100" dirty="0">
                <a:solidFill>
                  <a:schemeClr val="accent2"/>
                </a:solidFill>
              </a:rPr>
              <a:t>a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7 %),  </a:t>
            </a:r>
            <a:r>
              <a:rPr lang="cs-CZ" altLang="cs-CZ" sz="2100" dirty="0">
                <a:solidFill>
                  <a:schemeClr val="accent2"/>
                </a:solidFill>
              </a:rPr>
              <a:t>o</a:t>
            </a:r>
            <a:r>
              <a:rPr lang="cs-CZ" altLang="cs-CZ" sz="2100" dirty="0"/>
              <a:t> (</a:t>
            </a:r>
            <a:r>
              <a:rPr lang="cs-CZ" altLang="cs-CZ" sz="2100" dirty="0" smtClean="0"/>
              <a:t>50 %).</a:t>
            </a:r>
            <a:endParaRPr lang="cs-CZ" altLang="cs-CZ" sz="2100" dirty="0"/>
          </a:p>
          <a:p>
            <a:pPr marL="216000" indent="-216000">
              <a:lnSpc>
                <a:spcPct val="95000"/>
              </a:lnSpc>
            </a:pPr>
            <a:r>
              <a:rPr lang="cs-CZ" altLang="cs-CZ" sz="2100" dirty="0"/>
              <a:t>Počet  typů biochor: 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7" grpId="0" build="p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cs-CZ" altLang="cs-CZ" sz="3600"/>
              <a:t>Hodonínský bioregion – charakteristiky_2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23938"/>
            <a:ext cx="9144000" cy="5834062"/>
          </a:xfrm>
        </p:spPr>
        <p:txBody>
          <a:bodyPr/>
          <a:lstStyle/>
          <a:p>
            <a:r>
              <a:rPr lang="cs-CZ" altLang="cs-CZ" sz="2400" dirty="0"/>
              <a:t>Orná: </a:t>
            </a:r>
            <a:r>
              <a:rPr lang="cs-CZ" altLang="cs-CZ" sz="2400" dirty="0" smtClean="0"/>
              <a:t>30 %,  </a:t>
            </a:r>
            <a:r>
              <a:rPr lang="cs-CZ" altLang="cs-CZ" sz="2400" dirty="0"/>
              <a:t>TTP </a:t>
            </a:r>
            <a:r>
              <a:rPr lang="cs-CZ" altLang="cs-CZ" sz="2400" dirty="0" smtClean="0"/>
              <a:t>6 %,  </a:t>
            </a:r>
            <a:r>
              <a:rPr lang="cs-CZ" altLang="cs-CZ" sz="2400" dirty="0"/>
              <a:t>lesy </a:t>
            </a:r>
            <a:r>
              <a:rPr lang="cs-CZ" altLang="cs-CZ" sz="2400" dirty="0" smtClean="0"/>
              <a:t>45 %,  </a:t>
            </a:r>
            <a:r>
              <a:rPr lang="cs-CZ" altLang="cs-CZ" sz="2400" dirty="0"/>
              <a:t>vody </a:t>
            </a:r>
            <a:r>
              <a:rPr lang="cs-CZ" altLang="cs-CZ" sz="2400" dirty="0" smtClean="0"/>
              <a:t>3,1 %,  </a:t>
            </a:r>
            <a:r>
              <a:rPr lang="cs-CZ" altLang="cs-CZ" sz="2400" dirty="0"/>
              <a:t>KES 1,7</a:t>
            </a:r>
          </a:p>
          <a:p>
            <a:r>
              <a:rPr lang="cs-CZ" altLang="cs-CZ" sz="2400" dirty="0"/>
              <a:t>Složení lesů:  </a:t>
            </a:r>
            <a:r>
              <a:rPr lang="cs-CZ" altLang="cs-CZ" sz="2400" dirty="0" err="1"/>
              <a:t>Sm</a:t>
            </a:r>
            <a:r>
              <a:rPr lang="cs-CZ" altLang="cs-CZ" sz="2400" dirty="0"/>
              <a:t> 1,  </a:t>
            </a:r>
            <a:r>
              <a:rPr lang="cs-CZ" altLang="cs-CZ" sz="2400" u="sng" dirty="0"/>
              <a:t>Bo 60</a:t>
            </a:r>
            <a:r>
              <a:rPr lang="cs-CZ" altLang="cs-CZ" sz="2400" dirty="0"/>
              <a:t>,  Jd  0,  Md  +,</a:t>
            </a:r>
          </a:p>
          <a:p>
            <a:r>
              <a:rPr lang="cs-CZ" altLang="cs-CZ" sz="2400" dirty="0" smtClean="0"/>
              <a:t>                     </a:t>
            </a:r>
            <a:r>
              <a:rPr lang="cs-CZ" altLang="cs-CZ" sz="2400" u="sng" dirty="0" smtClean="0"/>
              <a:t>Db </a:t>
            </a:r>
            <a:r>
              <a:rPr lang="cs-CZ" altLang="cs-CZ" sz="2400" u="sng" dirty="0"/>
              <a:t>22</a:t>
            </a:r>
            <a:r>
              <a:rPr lang="cs-CZ" altLang="cs-CZ" sz="2400" dirty="0"/>
              <a:t>,   Hb 1,  Bk +,  Cenné l. 4,  Ol 3,  Bř 4,  </a:t>
            </a:r>
            <a:r>
              <a:rPr lang="cs-CZ" altLang="cs-CZ" sz="2400" u="sng" dirty="0"/>
              <a:t>Ak 6</a:t>
            </a:r>
          </a:p>
          <a:p>
            <a:r>
              <a:rPr lang="cs-CZ" altLang="cs-CZ" sz="2400" dirty="0"/>
              <a:t>Podíl přirozených dřevin:  </a:t>
            </a:r>
            <a:r>
              <a:rPr lang="cs-CZ" altLang="cs-CZ" sz="2400" b="1" dirty="0">
                <a:solidFill>
                  <a:srgbClr val="008000"/>
                </a:solidFill>
              </a:rPr>
              <a:t>37 %</a:t>
            </a:r>
          </a:p>
          <a:p>
            <a:r>
              <a:rPr lang="cs-CZ" altLang="cs-CZ" sz="2400" u="sng" dirty="0">
                <a:solidFill>
                  <a:srgbClr val="CC0000"/>
                </a:solidFill>
              </a:rPr>
              <a:t>Velkoplošná  ZCHÚ</a:t>
            </a:r>
            <a:r>
              <a:rPr lang="cs-CZ" altLang="cs-CZ" sz="2400" dirty="0">
                <a:solidFill>
                  <a:srgbClr val="CC0000"/>
                </a:solidFill>
              </a:rPr>
              <a:t>:</a:t>
            </a:r>
            <a:r>
              <a:rPr lang="cs-CZ" altLang="cs-CZ" sz="2400" dirty="0"/>
              <a:t>   -</a:t>
            </a:r>
          </a:p>
          <a:p>
            <a:r>
              <a:rPr lang="cs-CZ" altLang="cs-CZ" sz="2400" u="sng" dirty="0">
                <a:solidFill>
                  <a:srgbClr val="CC0000"/>
                </a:solidFill>
              </a:rPr>
              <a:t>Přírodní parky:</a:t>
            </a:r>
            <a:r>
              <a:rPr lang="cs-CZ" altLang="cs-CZ" sz="2400" dirty="0"/>
              <a:t>    okraj Strážnického Pomoraví</a:t>
            </a:r>
          </a:p>
          <a:p>
            <a:r>
              <a:rPr lang="cs-CZ" altLang="cs-CZ" sz="2400" u="sng" dirty="0">
                <a:solidFill>
                  <a:srgbClr val="CC0000"/>
                </a:solidFill>
              </a:rPr>
              <a:t>Maloplošná  ZCHÚ: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NPR Hodonínská doubrava – zbytky dubových lesů a depresí s mokřady na píscích, NPP </a:t>
            </a:r>
            <a:r>
              <a:rPr lang="cs-CZ" altLang="cs-CZ" sz="2400" dirty="0" err="1"/>
              <a:t>Váté</a:t>
            </a:r>
            <a:r>
              <a:rPr lang="cs-CZ" altLang="cs-CZ" sz="2400" dirty="0"/>
              <a:t> písky (bezlesí u trati), PP Vojenské cvičiště Bzenec (trávník na písku), PP Osypané břehy (podemílaný sráz k Moravě), PR Stupava (pův. doubrava vč. podmáčené), PR Písečný rybník (mokřad, rybník)</a:t>
            </a:r>
          </a:p>
          <a:p>
            <a:r>
              <a:rPr lang="cs-CZ" altLang="cs-CZ" sz="2400" dirty="0"/>
              <a:t>Bzenecká  část  lesů  tvoří  Ptačí oblast  Natura </a:t>
            </a:r>
            <a:r>
              <a:rPr lang="cs-CZ" altLang="cs-CZ" sz="2400" dirty="0" smtClean="0"/>
              <a:t>2000 – poslední lokalita některých teplomilných druhů v ČR (lelek).</a:t>
            </a: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436" name="Picture 4" descr="Podolí_l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3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58750" y="65088"/>
            <a:ext cx="419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Opuštěný lom s devonskými vápenci</a:t>
            </a:r>
          </a:p>
        </p:txBody>
      </p:sp>
      <p:pic>
        <p:nvPicPr>
          <p:cNvPr id="18438" name="Picture 6" descr="P8261800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716463" y="0"/>
            <a:ext cx="4427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chemeClr val="bg1"/>
                </a:solidFill>
              </a:rPr>
              <a:t>Detail silně tektonicky postižených vápenců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cs-CZ" altLang="cs-CZ" sz="2400" dirty="0"/>
              <a:t>Hodonínský bioregion od Strážovic </a:t>
            </a:r>
            <a:r>
              <a:rPr lang="cs-CZ" altLang="cs-CZ" sz="2000" dirty="0"/>
              <a:t>– </a:t>
            </a:r>
            <a:r>
              <a:rPr lang="cs-CZ" altLang="cs-CZ" sz="2000" dirty="0" smtClean="0"/>
              <a:t>v pozadí na rovině lesnatá </a:t>
            </a:r>
            <a:r>
              <a:rPr lang="cs-CZ" altLang="cs-CZ" sz="2000" dirty="0"/>
              <a:t>plocha na dně Dolnomoravského úvalu, v pozadí Malé Karpaty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7876" name="Picture 4" descr="Od Strážov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096"/>
            <a:ext cx="9144000" cy="567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92696"/>
          </a:xfrm>
        </p:spPr>
        <p:txBody>
          <a:bodyPr/>
          <a:lstStyle/>
          <a:p>
            <a:r>
              <a:rPr lang="cs-CZ" sz="2400" dirty="0" smtClean="0"/>
              <a:t>Bzenecká část Doubravy </a:t>
            </a:r>
            <a:r>
              <a:rPr lang="cs-CZ" sz="2000" dirty="0" smtClean="0"/>
              <a:t>– zbytky lesů (pastevních), pískové duny. Vpravo niva Moravy, na severním okraji Bzenec.    </a:t>
            </a:r>
            <a:r>
              <a:rPr lang="cs-CZ" sz="1800" i="1" dirty="0" smtClean="0"/>
              <a:t>I. voj. mapování, 1769.</a:t>
            </a:r>
            <a:endParaRPr lang="cs-CZ" sz="1800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0728"/>
            <a:ext cx="9183925" cy="5739954"/>
          </a:xfrm>
        </p:spPr>
      </p:pic>
    </p:spTree>
    <p:extLst>
      <p:ext uri="{BB962C8B-B14F-4D97-AF65-F5344CB8AC3E}">
        <p14:creationId xmlns:p14="http://schemas.microsoft.com/office/powerpoint/2010/main" val="8221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8686800" cy="648072"/>
          </a:xfrm>
        </p:spPr>
        <p:txBody>
          <a:bodyPr/>
          <a:lstStyle/>
          <a:p>
            <a:r>
              <a:rPr lang="cs-CZ" altLang="cs-CZ" sz="2400" dirty="0" smtClean="0"/>
              <a:t>Hodonínský bioregion </a:t>
            </a:r>
            <a:r>
              <a:rPr lang="cs-CZ" altLang="cs-CZ" sz="2000" dirty="0" smtClean="0"/>
              <a:t>- II. Vojenské mapování 1838 </a:t>
            </a:r>
            <a:r>
              <a:rPr lang="cs-CZ" altLang="cs-CZ" sz="2400" dirty="0" smtClean="0"/>
              <a:t>– </a:t>
            </a:r>
            <a:r>
              <a:rPr lang="cs-CZ" altLang="cs-CZ" sz="2000" dirty="0" smtClean="0"/>
              <a:t>hranice bioregionu vyznačena červeně </a:t>
            </a:r>
            <a:endParaRPr lang="cs-CZ" altLang="cs-CZ" sz="2000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0" y="908720"/>
            <a:ext cx="9144000" cy="64807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 smtClean="0"/>
              <a:t>v </a:t>
            </a:r>
            <a:r>
              <a:rPr lang="cs-CZ" altLang="cs-CZ" dirty="0"/>
              <a:t>Bzenecké „</a:t>
            </a:r>
            <a:r>
              <a:rPr lang="cs-CZ" altLang="cs-CZ" dirty="0" err="1"/>
              <a:t>dúbravě</a:t>
            </a:r>
            <a:r>
              <a:rPr lang="cs-CZ" altLang="cs-CZ" dirty="0"/>
              <a:t>“ před polovinou 19. století ještě nebyly zalesněny všechny plochy (viz travnaté porosty v okolí železnice)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504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1772816"/>
            <a:ext cx="3053208" cy="2592287"/>
          </a:xfrm>
        </p:spPr>
        <p:txBody>
          <a:bodyPr/>
          <a:lstStyle/>
          <a:p>
            <a:r>
              <a:rPr lang="cs-CZ" altLang="cs-CZ" sz="2400" dirty="0"/>
              <a:t>Při výsadbě lesa byl ponechán protipožární pás kolem trati. </a:t>
            </a:r>
            <a:r>
              <a:rPr lang="cs-CZ" altLang="cs-CZ" sz="2400" dirty="0" smtClean="0"/>
              <a:t>Dříve orán pro zhasnutí jisker z parních lokomotiv. Je </a:t>
            </a:r>
            <a:r>
              <a:rPr lang="cs-CZ" altLang="cs-CZ" sz="2400" dirty="0"/>
              <a:t>to dnes </a:t>
            </a:r>
            <a:r>
              <a:rPr lang="cs-CZ" altLang="cs-CZ" sz="2400" dirty="0" smtClean="0"/>
              <a:t>                             2. nejcennější </a:t>
            </a:r>
            <a:r>
              <a:rPr lang="cs-CZ" altLang="cs-CZ" sz="2400" dirty="0"/>
              <a:t>chráněné území v bioregionu </a:t>
            </a:r>
            <a:r>
              <a:rPr lang="cs-CZ" altLang="cs-CZ" sz="2400" dirty="0" smtClean="0"/>
              <a:t>                         – </a:t>
            </a:r>
            <a:r>
              <a:rPr lang="cs-CZ" altLang="cs-CZ" sz="2400" dirty="0"/>
              <a:t>NPP </a:t>
            </a:r>
            <a:r>
              <a:rPr lang="cs-CZ" altLang="cs-CZ" sz="2400" dirty="0" err="1"/>
              <a:t>Váté</a:t>
            </a:r>
            <a:r>
              <a:rPr lang="cs-CZ" altLang="cs-CZ" sz="2400" dirty="0"/>
              <a:t> písky </a:t>
            </a:r>
            <a:r>
              <a:rPr lang="cs-CZ" altLang="cs-CZ" sz="2400" dirty="0" smtClean="0"/>
              <a:t>            s </a:t>
            </a:r>
            <a:r>
              <a:rPr lang="cs-CZ" altLang="cs-CZ" sz="2400" dirty="0"/>
              <a:t>v ČR unikátní </a:t>
            </a:r>
            <a:r>
              <a:rPr lang="cs-CZ" altLang="cs-CZ" sz="2400" u="sng" dirty="0"/>
              <a:t>teplomilnou pískomilnou </a:t>
            </a:r>
            <a:r>
              <a:rPr lang="cs-CZ" altLang="cs-CZ" sz="2400" dirty="0"/>
              <a:t>vegetací včetně kavylu </a:t>
            </a:r>
            <a:r>
              <a:rPr lang="cs-CZ" altLang="cs-CZ" sz="2400" dirty="0" smtClean="0"/>
              <a:t>písečného.</a:t>
            </a:r>
            <a:endParaRPr lang="cs-CZ" altLang="cs-CZ" sz="2400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1920" y="2636912"/>
            <a:ext cx="4834880" cy="3489251"/>
          </a:xfrm>
        </p:spPr>
        <p:txBody>
          <a:bodyPr/>
          <a:lstStyle/>
          <a:p>
            <a:r>
              <a:rPr lang="cs-CZ" altLang="cs-CZ" dirty="0" smtClean="0"/>
              <a:t>    </a:t>
            </a:r>
            <a:endParaRPr lang="cs-CZ" altLang="cs-CZ" dirty="0"/>
          </a:p>
        </p:txBody>
      </p:sp>
      <p:pic>
        <p:nvPicPr>
          <p:cNvPr id="209924" name="Picture 4" descr="Bzenecko_trať_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0"/>
            <a:ext cx="5526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0948" name="Picture 4" descr="VatePi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3832225" y="39688"/>
            <a:ext cx="203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CC0000"/>
                </a:solidFill>
              </a:rPr>
              <a:t>NPP  Váté písky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1972" name="Picture 4" descr="Bzenecké cvičišt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179388" y="-7938"/>
            <a:ext cx="70564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Opuštěné vojenské cvičiště u Bzence – dnes PP pískomilné bioty. Podobně zřejmě vypadala krajina převážné části bioregionu před zalesňovacími pracemi v 1. pol. 19. století.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500562" cy="765175"/>
          </a:xfrm>
        </p:spPr>
        <p:txBody>
          <a:bodyPr/>
          <a:lstStyle/>
          <a:p>
            <a:r>
              <a:rPr lang="cs-CZ" altLang="cs-CZ" sz="2000"/>
              <a:t>Na opuštěných travnatých plochách kvete vzácná trávnička prodloužená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2996" name="Picture 4" descr="Trávnič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7" name="Picture 5" descr="0P90701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3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4020" name="Picture 4" descr="Carici fritschii-Quercetum robo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8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  </a:t>
            </a:r>
            <a:r>
              <a:rPr lang="cs-CZ" altLang="cs-CZ">
                <a:solidFill>
                  <a:schemeClr val="bg1"/>
                </a:solidFill>
              </a:rPr>
              <a:t>Podobně zřejmě vypadaly původní lesy. Foto ze zachovalé části Hodonínské dúbravy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5044" name="Picture 4" descr="mechový b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755650" y="0"/>
            <a:ext cx="7920038" cy="6413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Dnešní plantáže borovice lesní, na nejkyselejších půdách jen s mechem – ale pak zde zase dobře borovice zmlazuje (viz nálet mladých borovic)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820150" cy="620713"/>
          </a:xfrm>
        </p:spPr>
        <p:txBody>
          <a:bodyPr/>
          <a:lstStyle/>
          <a:p>
            <a:r>
              <a:rPr lang="cs-CZ" altLang="cs-CZ" sz="2000" dirty="0"/>
              <a:t>Na bohatších půdách se objevují porosty nenáročných a plevelných </a:t>
            </a:r>
            <a:r>
              <a:rPr lang="cs-CZ" altLang="cs-CZ" sz="2000" dirty="0" smtClean="0"/>
              <a:t>trav, hl. třtina křovištní. Lesy působí velmi uměle. </a:t>
            </a:r>
            <a:endParaRPr lang="cs-CZ" altLang="cs-CZ" sz="2000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6068" name="Picture 4" descr="Travnatý b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cs-CZ" altLang="cs-CZ" sz="44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cs-CZ" altLang="cs-CZ" sz="3200"/>
          </a:p>
        </p:txBody>
      </p:sp>
      <p:pic>
        <p:nvPicPr>
          <p:cNvPr id="2052" name="Picture 4" descr="Skalky_Děvín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258888" y="139700"/>
            <a:ext cx="6697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Lechovický  bioregion  (4.1  </a:t>
            </a:r>
            <a:r>
              <a:rPr lang="cs-CZ" altLang="cs-CZ" sz="3200"/>
              <a:t>a+b)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4" name="Picture 4" descr="P8261792p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Pohled na severní hranici bioregionu východně od Brna – spraše k severu vykliňují a dále vystupují slepence kulmu Drahanského bioregionu, zpravidla využité pro lesy. V pozadí mohutný vápencový lom v Mokré – nejvýchodnějším výběžku Macošského bioregionu.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cs-CZ" altLang="cs-CZ" sz="2000" dirty="0"/>
              <a:t>Dnes </a:t>
            </a:r>
            <a:r>
              <a:rPr lang="cs-CZ" altLang="cs-CZ" sz="2000" dirty="0" smtClean="0"/>
              <a:t>vzácná </a:t>
            </a:r>
            <a:r>
              <a:rPr lang="cs-CZ" altLang="cs-CZ" sz="2000" dirty="0"/>
              <a:t>relativně </a:t>
            </a:r>
            <a:r>
              <a:rPr lang="cs-CZ" altLang="cs-CZ" sz="2000" dirty="0" err="1"/>
              <a:t>kyselomilná</a:t>
            </a:r>
            <a:r>
              <a:rPr lang="cs-CZ" altLang="cs-CZ" sz="2000" dirty="0"/>
              <a:t> mokřadní vegetace v depresích mezi dunami – olšová pařezina, skřípina lesní, kapradiny.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7092" name="Picture 4" descr="13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8116" name="Picture 4" descr="raselina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1258888" y="0"/>
            <a:ext cx="791686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PP Jezero u Vacenovic – jeden z posledních zbytků zrašelinělého mokřadu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cs-CZ" altLang="cs-CZ" sz="1800"/>
              <a:t>Současný poněkud drastický způsob hospodaření v lesích – holoseče, pak se buldozerem vytrhají pařezy a shrne půda, do písku se strojově vysadí sazenice borovic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9140" name="Picture 4" descr="Holoseč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0164" name="Picture 4" descr="pařezové va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519113" y="6113463"/>
            <a:ext cx="464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Valy z vytrhaných pařezů stromů hnijí v lese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6975"/>
            <a:ext cx="2484438" cy="4608513"/>
          </a:xfrm>
        </p:spPr>
        <p:txBody>
          <a:bodyPr/>
          <a:lstStyle/>
          <a:p>
            <a:r>
              <a:rPr lang="cs-CZ" altLang="cs-CZ" sz="3200"/>
              <a:t>Památník Jana Bedřicha Bechtela – organizátora zalesňova-cích prací na Bzenecku</a:t>
            </a:r>
          </a:p>
        </p:txBody>
      </p:sp>
      <p:pic>
        <p:nvPicPr>
          <p:cNvPr id="221187" name="Picture 3" descr="Pomník Becht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655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6632"/>
            <a:ext cx="8291512" cy="504081"/>
          </a:xfrm>
        </p:spPr>
        <p:txBody>
          <a:bodyPr/>
          <a:lstStyle/>
          <a:p>
            <a:r>
              <a:rPr lang="cs-CZ" altLang="cs-CZ" sz="2400" dirty="0"/>
              <a:t>Osypané břehy – 13 m vysoký nárazový břeh řeky Moravy do </a:t>
            </a:r>
            <a:r>
              <a:rPr lang="cs-CZ" altLang="cs-CZ" sz="2400" dirty="0" err="1"/>
              <a:t>vátých</a:t>
            </a:r>
            <a:r>
              <a:rPr lang="cs-CZ" altLang="cs-CZ" sz="2400" dirty="0"/>
              <a:t> písků (za jarní povodně r. 2005)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2212" name="Picture 4" descr="Osypan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435600" y="2060575"/>
            <a:ext cx="3457575" cy="3889375"/>
          </a:xfrm>
        </p:spPr>
        <p:txBody>
          <a:bodyPr/>
          <a:lstStyle/>
          <a:p>
            <a:r>
              <a:rPr lang="cs-CZ" altLang="cs-CZ" sz="2800"/>
              <a:t>Unikátní jev, dosti navštěvovaný, přestože sem nevede turistická cesta. Pohled proti proudu.</a:t>
            </a:r>
          </a:p>
        </p:txBody>
      </p:sp>
      <p:pic>
        <p:nvPicPr>
          <p:cNvPr id="223235" name="Picture 3" descr="Sraz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8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cs-CZ" altLang="cs-CZ" sz="2000"/>
              <a:t>Obdobný nárazový břeh u rybníka Stolařka – na rozdíl od plošin zalesněných borovicí je stabilizovaný svah zalesněn duby (zpravidla).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4260" name="Picture 4" descr="Svah k niv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5284" name="Picture 4" descr="Písečák u Ratíškov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4356100" y="0"/>
            <a:ext cx="4787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Jedno z několika jezírek vzniklých zatopením těžiště vátých písků. U Ratíškovic.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cs-CZ" sz="1600"/>
              <a:t>Vlevo soustava rybníků Zbrod, napájených Kyjovkou. Uprostřed Hodonínská dúbrava, převážně ještě se zachovalými dubovými lesy, ale i sem jsou vysazovány borové kultury.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6308" name="Picture 4" descr="Zbrod_satelit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0420" name="Picture 4" descr="P10111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  Malé kry kulmu se vynořují z měkkých  terciérních  a kvartérních sedimentů  i v okolí      	Šlapanic – zde PP Horka  se stepní biotou  vč. vzácné  divizny brunátné.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7332" name="Picture 4" descr="Písečný rybník u Hodoní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2051050" y="476250"/>
            <a:ext cx="63373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Písečný rybník u </a:t>
            </a:r>
            <a:r>
              <a:rPr lang="cs-CZ" altLang="cs-CZ" dirty="0" smtClean="0"/>
              <a:t>Hodonína, založen po zániku vsí za česko-uherských válek, kol. r. 1490 </a:t>
            </a:r>
            <a:r>
              <a:rPr lang="cs-CZ" altLang="cs-CZ" dirty="0"/>
              <a:t>– součást rybniční soustavy napájené Kyjovkou. Kromě ryb se zde chovají i kachny.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8356" name="Picture 4" descr="Milotický ryb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6424613" y="1365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6443663" y="188913"/>
            <a:ext cx="27003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Přírodní rezervace Milotický rybník chrání ptactvo  i biotu mokřadů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643438" cy="1412875"/>
          </a:xfrm>
        </p:spPr>
        <p:txBody>
          <a:bodyPr/>
          <a:lstStyle/>
          <a:p>
            <a:r>
              <a:rPr lang="cs-CZ" altLang="cs-CZ" sz="1800"/>
              <a:t>Vlevo typické přímé cesty Bzeneckou dúbravou, vpravo opuštěná Baťova železnice do Ratíškovic (vozil se po ní lignit k Baťovu kanálu). Dnes atrakce pro turisty – možno zde jezdit na šlapací drezíně.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9380" name="Picture 4" descr="bzenec_duny_cesta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791075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81" name="Picture 5" descr="Kole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5888"/>
            <a:ext cx="4292600" cy="67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30404" name="Picture 4" descr="Litner_dů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179388" y="6021388"/>
            <a:ext cx="89646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Dnes rekreační středisko, původně správní budova lignitových dolů v Bzenecké části dúbravy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362950" cy="620713"/>
          </a:xfrm>
        </p:spPr>
        <p:txBody>
          <a:bodyPr/>
          <a:lstStyle/>
          <a:p>
            <a:r>
              <a:rPr lang="cs-CZ" altLang="cs-CZ" sz="2000"/>
              <a:t>Původně rybník v nivě Kyjovky, ale již po desítky let odkaliště popílku z Hodonínské elektrárny. 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31428" name="Picture 4" descr="Odkaliště+Dúbra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91512" cy="620713"/>
          </a:xfrm>
        </p:spPr>
        <p:txBody>
          <a:bodyPr/>
          <a:lstStyle/>
          <a:p>
            <a:r>
              <a:rPr lang="cs-CZ" altLang="cs-CZ" sz="2400"/>
              <a:t>Součást industrializované zóny uprostřed lesů – okolí nádraží Bzenec-přívoz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32452" name="Picture 4" descr="Bzenec_přív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975" t="5430" r="17514" b="3221"/>
          <a:stretch/>
        </p:blipFill>
        <p:spPr>
          <a:xfrm>
            <a:off x="1619673" y="578093"/>
            <a:ext cx="7535890" cy="6279908"/>
          </a:xfrm>
          <a:prstGeom prst="rect">
            <a:avLst/>
          </a:prstGeom>
        </p:spPr>
      </p:pic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/>
          <a:lstStyle/>
          <a:p>
            <a:pPr algn="l"/>
            <a:r>
              <a:rPr lang="cs-CZ" altLang="cs-CZ" sz="1800" dirty="0"/>
              <a:t>Těžební prostor jedné ze dvou </a:t>
            </a:r>
            <a:r>
              <a:rPr lang="cs-CZ" altLang="cs-CZ" sz="1800" dirty="0" err="1"/>
              <a:t>těžeben</a:t>
            </a:r>
            <a:r>
              <a:rPr lang="cs-CZ" altLang="cs-CZ" sz="1800" dirty="0"/>
              <a:t> u Bzence-přívozu. Vpravo niva Moravy v těsné  blízkosti </a:t>
            </a:r>
            <a:r>
              <a:rPr lang="cs-CZ" altLang="cs-CZ" sz="1800" dirty="0" err="1"/>
              <a:t>těžebny</a:t>
            </a:r>
            <a:r>
              <a:rPr lang="cs-CZ" altLang="cs-CZ" sz="1800" dirty="0"/>
              <a:t>. Šikmý hnědý pruh je železniční </a:t>
            </a:r>
            <a:r>
              <a:rPr lang="cs-CZ" altLang="cs-CZ" sz="1800" dirty="0" smtClean="0"/>
              <a:t>koridor, vpravo niva Moravy v Dyjsko-</a:t>
            </a:r>
            <a:r>
              <a:rPr lang="cs-CZ" altLang="cs-CZ" sz="1800" dirty="0" err="1" smtClean="0"/>
              <a:t>Moravním</a:t>
            </a:r>
            <a:r>
              <a:rPr lang="cs-CZ" altLang="cs-CZ" sz="1800" dirty="0" smtClean="0"/>
              <a:t> </a:t>
            </a:r>
            <a:r>
              <a:rPr lang="cs-CZ" altLang="cs-CZ" sz="1800" dirty="0" smtClean="0">
                <a:solidFill>
                  <a:srgbClr val="C00000"/>
                </a:solidFill>
              </a:rPr>
              <a:t>bioregionu.</a:t>
            </a:r>
            <a:endParaRPr lang="cs-CZ" altLang="cs-CZ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412874"/>
            <a:ext cx="3529012" cy="4464397"/>
          </a:xfrm>
        </p:spPr>
        <p:txBody>
          <a:bodyPr/>
          <a:lstStyle/>
          <a:p>
            <a:r>
              <a:rPr lang="cs-CZ" altLang="cs-CZ" sz="2400" dirty="0"/>
              <a:t>Rozsáhlý písečník, dnes již o ploše přes 1 km</a:t>
            </a:r>
            <a:r>
              <a:rPr lang="cs-CZ" altLang="cs-CZ" sz="2400" baseline="30000" dirty="0"/>
              <a:t>2  </a:t>
            </a:r>
            <a:r>
              <a:rPr lang="cs-CZ" altLang="cs-CZ" sz="2400" dirty="0" smtClean="0"/>
              <a:t>s délkou 3 km u </a:t>
            </a:r>
            <a:r>
              <a:rPr lang="cs-CZ" altLang="cs-CZ" sz="2400" dirty="0"/>
              <a:t>Bzence-přívozu.  Vjezd do těžebního prostoru. Vytěžené části jsou postupně zalesňovány borovými  monokulturami</a:t>
            </a:r>
            <a:r>
              <a:rPr lang="cs-CZ" altLang="cs-CZ" sz="2400" dirty="0" smtClean="0"/>
              <a:t>. </a:t>
            </a:r>
            <a:endParaRPr lang="cs-CZ" altLang="cs-CZ" sz="2400" dirty="0"/>
          </a:p>
        </p:txBody>
      </p:sp>
      <p:pic>
        <p:nvPicPr>
          <p:cNvPr id="233475" name="Picture 3" descr="Pískovna_vjez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0"/>
            <a:ext cx="504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"/>
            <a:ext cx="9144000" cy="2852936"/>
          </a:xfrm>
        </p:spPr>
        <p:txBody>
          <a:bodyPr/>
          <a:lstStyle/>
          <a:p>
            <a:r>
              <a:rPr lang="cs-CZ" altLang="cs-CZ" sz="2000" b="1" dirty="0"/>
              <a:t>Město Hodonín </a:t>
            </a:r>
            <a:r>
              <a:rPr lang="cs-CZ" altLang="cs-CZ" sz="2000" dirty="0"/>
              <a:t>– panorama.  Město je dnes bez významnějších stavebních památek, dominantou jsou Hodonínská elektrárna (vlevo) a panelová sídliště. Hodonín vznikl asi  v 11. stol. náhradou za velkomoravské centrum v Mikulčicích. Často obléhán a ničen při vpádech z Uher. Vpravo na horizontu Lázně Hodonín – na navrtané minerální vodě, dnes již hodně známé, celkem velké a významné. Na </a:t>
            </a:r>
            <a:r>
              <a:rPr lang="cs-CZ" altLang="cs-CZ" sz="2000" dirty="0" err="1"/>
              <a:t>vátých</a:t>
            </a:r>
            <a:r>
              <a:rPr lang="cs-CZ" altLang="cs-CZ" sz="2000" dirty="0"/>
              <a:t> píscích severně od města byla vyhlášená vojenská cvičiště už za dob Marie Terezie – proto také na sev. okraji bývalá velká kasárna (zrušena kol. r. 2000) a píseň  „V Hodoníně za vojáčka </a:t>
            </a:r>
            <a:r>
              <a:rPr lang="cs-CZ" altLang="cs-CZ" sz="2000" dirty="0" err="1"/>
              <a:t>m</a:t>
            </a:r>
            <a:r>
              <a:rPr lang="cs-CZ" altLang="cs-CZ" sz="2000" dirty="0" err="1" smtClean="0"/>
              <a:t>ňa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vzali </a:t>
            </a:r>
            <a:r>
              <a:rPr lang="cs-CZ" altLang="cs-CZ" sz="2000" dirty="0" smtClean="0"/>
              <a:t>…“.   Leží na severní hranici národopisné oblasti Podluží.</a:t>
            </a:r>
            <a:endParaRPr lang="cs-CZ" altLang="cs-CZ" sz="2000" dirty="0"/>
          </a:p>
        </p:txBody>
      </p:sp>
      <p:pic>
        <p:nvPicPr>
          <p:cNvPr id="235524" name="Picture 4" descr="Hodonín_panoram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219" r="34953" b="6583"/>
          <a:stretch/>
        </p:blipFill>
        <p:spPr bwMode="auto">
          <a:xfrm>
            <a:off x="0" y="2924944"/>
            <a:ext cx="9186628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36548" name="Picture 4" descr="Hodnoní_elektrá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107950" y="115888"/>
            <a:ext cx="90360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Hodonínská elektrárna na jihozápadním okraji města. Postavena v 50. letech, spalovala lignit  těžený v hloubce cca 60 m pod celým </a:t>
            </a:r>
            <a:r>
              <a:rPr lang="cs-CZ" altLang="cs-CZ" dirty="0" smtClean="0"/>
              <a:t>bioregionem (na nic jiného se nehodil).  </a:t>
            </a:r>
            <a:r>
              <a:rPr lang="cs-CZ" altLang="cs-CZ" dirty="0"/>
              <a:t>Původně měla čtyři komíny a kouřila velmi. Po ukončení těžby lignitu se uvažuje s pálením </a:t>
            </a:r>
            <a:r>
              <a:rPr lang="cs-CZ" altLang="cs-CZ" dirty="0" smtClean="0"/>
              <a:t>biomasy a uhlí se také dováží.</a:t>
            </a:r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5844" name="Picture 4" descr="Horka_len rakousk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0" y="0"/>
            <a:ext cx="9204325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       Ráz skalnatého pahorku dotvářejí stepní a teplomilné rostliny – zde len rakouský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4625"/>
            <a:ext cx="2880171" cy="5905326"/>
          </a:xfrm>
        </p:spPr>
        <p:txBody>
          <a:bodyPr/>
          <a:lstStyle/>
          <a:p>
            <a:r>
              <a:rPr lang="cs-CZ" altLang="cs-CZ" sz="2000" dirty="0"/>
              <a:t>Secesní radnice na hlavním hodonínském náměstí je jednou z pozoruhodností města. </a:t>
            </a:r>
            <a:r>
              <a:rPr lang="cs-CZ" altLang="cs-CZ" sz="2000" dirty="0" smtClean="0"/>
              <a:t/>
            </a:r>
            <a:br>
              <a:rPr lang="cs-CZ" altLang="cs-CZ" sz="2000" dirty="0" smtClean="0"/>
            </a:br>
            <a:r>
              <a:rPr lang="cs-CZ" altLang="cs-CZ" sz="2000" dirty="0"/>
              <a:t/>
            </a:r>
            <a:br>
              <a:rPr lang="cs-CZ" altLang="cs-CZ" sz="2000" dirty="0"/>
            </a:br>
            <a:r>
              <a:rPr lang="cs-CZ" altLang="cs-CZ" sz="2000" dirty="0" smtClean="0"/>
              <a:t>Na </a:t>
            </a:r>
            <a:r>
              <a:rPr lang="cs-CZ" altLang="cs-CZ" sz="2000" dirty="0"/>
              <a:t>ostrově v řece Moravě stával od 11. stol. pohraniční Břetislavův hrad, byl zničen, pak přestavěn na zámek, ten na </a:t>
            </a:r>
            <a:r>
              <a:rPr lang="cs-CZ" altLang="cs-CZ" sz="2000" dirty="0" smtClean="0"/>
              <a:t>pivovar a ten zničen ve 20. stol. </a:t>
            </a:r>
            <a:r>
              <a:rPr lang="cs-CZ" altLang="cs-CZ" sz="2000" dirty="0"/>
              <a:t>To už je ale součástí bioregionu 4.5.</a:t>
            </a:r>
          </a:p>
        </p:txBody>
      </p:sp>
      <p:pic>
        <p:nvPicPr>
          <p:cNvPr id="237571" name="Picture 3" descr="Hodonín_radn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38596" name="Picture 4" descr="Milotice_zám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971550" y="6237288"/>
            <a:ext cx="7488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Milotice - Původně vodní hrad, dnes klasicistní zámek, přístupný.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39620" name="Picture 4" descr="Vrac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Letecký pohled na Vracov od JZ.  V popředí v nivě Syrovinky bývaly slatiny až rašeliniš-tě, poslední dotěženo poč. 90. let.  Těžebna dnes zatopena,  jinde jsou zahrádky a pole.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504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900" dirty="0"/>
              <a:t>Jediná zachovalá stará stavba v </a:t>
            </a:r>
            <a:r>
              <a:rPr lang="cs-CZ" altLang="cs-CZ" sz="1900" dirty="0" smtClean="0"/>
              <a:t>bioregionu (na samé hranici) </a:t>
            </a:r>
            <a:r>
              <a:rPr lang="cs-CZ" altLang="cs-CZ" sz="1900" dirty="0"/>
              <a:t>– presbytář kostela ve Vracově z pol. 13. století</a:t>
            </a:r>
            <a:r>
              <a:rPr lang="cs-CZ" altLang="cs-CZ" sz="1900" dirty="0" smtClean="0"/>
              <a:t>. Tehdy byl Vracov krátce střediskem široké oblasti.</a:t>
            </a:r>
            <a:endParaRPr lang="cs-CZ" altLang="cs-CZ" sz="1900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40644" name="Picture 4" descr="Vracov_zve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6"/>
          <a:stretch>
            <a:fillRect/>
          </a:stretch>
        </p:blipFill>
        <p:spPr bwMode="auto">
          <a:xfrm>
            <a:off x="0" y="736600"/>
            <a:ext cx="91440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cs-CZ" altLang="cs-CZ" sz="2000"/>
              <a:t>Ranně  gotické křížové klenby s pozoruhodnými patkami (objevují se v učebnicích o naší  středověké architektuře)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41668" name="Picture 4" descr="Vracov_vnitř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3"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288925"/>
          </a:xfrm>
        </p:spPr>
        <p:txBody>
          <a:bodyPr/>
          <a:lstStyle/>
          <a:p>
            <a:r>
              <a:rPr lang="cs-CZ" altLang="cs-CZ" sz="2400"/>
              <a:t>Poutní  kaplička v lesích u Ratíškovického  potoka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42692" name="Picture 4" descr="Kapkič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7859713" cy="79198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200" dirty="0"/>
              <a:t>Hodonínský bioregion – charakteristiky_3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0729"/>
            <a:ext cx="9144000" cy="5877272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altLang="cs-CZ" sz="2800" u="sng" dirty="0"/>
              <a:t>Geologicko-geomorfologické pozoruhodnosti: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Největší plocha </a:t>
            </a:r>
            <a:r>
              <a:rPr lang="cs-CZ" altLang="cs-CZ" sz="2400" dirty="0" err="1"/>
              <a:t>vátých</a:t>
            </a:r>
            <a:r>
              <a:rPr lang="cs-CZ" altLang="cs-CZ" sz="2400" dirty="0"/>
              <a:t> písků v ČR, s dunami vysokými do 10 m (ty vyšší jsou v bzenecké části).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10-25 </a:t>
            </a:r>
            <a:r>
              <a:rPr lang="cs-CZ" altLang="cs-CZ" sz="2400" dirty="0"/>
              <a:t>m vysoký nárazový svah řeky Moravy – unikátní v rámci ČR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Největší a dodnes alespoň fragmentárně zachovalá jediná ložiska rašelin v teplé nížině ČR (význam i pro palynologii).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Vývěry artézských vod u </a:t>
            </a:r>
            <a:r>
              <a:rPr lang="cs-CZ" altLang="cs-CZ" sz="2400" dirty="0" err="1" smtClean="0"/>
              <a:t>Zbrodu</a:t>
            </a:r>
            <a:r>
              <a:rPr lang="cs-CZ" altLang="cs-CZ" sz="2400" dirty="0" smtClean="0"/>
              <a:t>,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 r. 2016 </a:t>
            </a:r>
            <a:r>
              <a:rPr lang="cs-CZ" altLang="cs-CZ" sz="2400" dirty="0"/>
              <a:t>se </a:t>
            </a:r>
            <a:r>
              <a:rPr lang="cs-CZ" altLang="cs-CZ" sz="2400" dirty="0" smtClean="0"/>
              <a:t>dotěžilo ložisko </a:t>
            </a:r>
            <a:r>
              <a:rPr lang="cs-CZ" altLang="cs-CZ" sz="2400" dirty="0"/>
              <a:t>(šachta) Mikulčice. Celé území poddolované těžbou lignitu – poklesy, po ukončení čerpání vody z dolů se území asi začne zamokřovat</a:t>
            </a:r>
            <a:r>
              <a:rPr lang="cs-CZ" altLang="cs-CZ" sz="2400" dirty="0" smtClean="0"/>
              <a:t>. V Hodonínské </a:t>
            </a:r>
            <a:r>
              <a:rPr lang="cs-CZ" altLang="cs-CZ" sz="2400" dirty="0" err="1" smtClean="0"/>
              <a:t>dúbravě</a:t>
            </a:r>
            <a:r>
              <a:rPr lang="cs-CZ" altLang="cs-CZ" sz="2400" dirty="0" smtClean="0"/>
              <a:t> už to začalo a mokřady se obnovují, vypadá to skvěle. 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Proto zde bylo navrženo již v r. 1995 nadregionální biocentrum (předpokládal se ten vývoj) a dnes je zde ve více segmentech velká NPR Hodonínská </a:t>
            </a:r>
            <a:r>
              <a:rPr lang="cs-CZ" altLang="cs-CZ" sz="2400" dirty="0" err="1" smtClean="0"/>
              <a:t>dúbrava</a:t>
            </a:r>
            <a:r>
              <a:rPr lang="cs-CZ" altLang="cs-CZ" sz="2400" dirty="0" smtClean="0"/>
              <a:t>.</a:t>
            </a: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3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3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3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3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3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3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3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3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5" grpId="0" build="p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200"/>
              <a:t>Hodonínský bioregion – charakteristiky_4a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cs-CZ" altLang="cs-CZ" sz="2800" u="sng"/>
              <a:t>Biologické pozoruhodnosti: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Zbytky panonských doubrav na píscích (prakticky jediné v ČR)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Unikátní pískomilná teplomilná biota bezlesí – nejlepší v ČR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Zbytky rašelinících mokřadů (původně i s rosnatkou okrouhl.)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Ptačí oblast Bzenecká doubrava – výskyt ptáků nižších poloh, kteří se v ČR vyskytují už jen zde, nebo jich zde je nejvíc (např. dudek, lelek).</a:t>
            </a:r>
          </a:p>
          <a:p>
            <a:pPr>
              <a:lnSpc>
                <a:spcPct val="90000"/>
              </a:lnSpc>
            </a:pPr>
            <a:endParaRPr lang="cs-CZ" altLang="cs-CZ" sz="1400" u="sng"/>
          </a:p>
          <a:p>
            <a:pPr>
              <a:lnSpc>
                <a:spcPct val="90000"/>
              </a:lnSpc>
            </a:pPr>
            <a:r>
              <a:rPr lang="cs-CZ" altLang="cs-CZ" sz="2800" u="sng"/>
              <a:t>Významné stavby:</a:t>
            </a:r>
            <a:r>
              <a:rPr lang="cs-CZ" altLang="cs-CZ" sz="240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Milotický zámek, 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secesní radnice a další stavby v Hodoníně, románsko-got. kostel ve Vracově, 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památníky na dětství TGM. 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Hodonínská elektrárna, IV. železniční koridor – přímý úsek přes bioregion.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endParaRPr lang="cs-CZ" altLang="cs-CZ" sz="2600" u="sn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build="p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cs-CZ" altLang="cs-CZ" sz="3200" dirty="0"/>
              <a:t>Hodonínský bioregion – charakteristiky_4b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764704"/>
            <a:ext cx="9036050" cy="6093296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400" b="1" u="sng" dirty="0"/>
              <a:t>Negativa:</a:t>
            </a:r>
            <a:r>
              <a:rPr lang="cs-CZ" altLang="cs-CZ" sz="2000" b="1" dirty="0"/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2200" dirty="0"/>
              <a:t>Rozšiřování borových plantáží na úkor původních doubrav </a:t>
            </a:r>
          </a:p>
          <a:p>
            <a:pPr>
              <a:lnSpc>
                <a:spcPct val="80000"/>
              </a:lnSpc>
            </a:pPr>
            <a:r>
              <a:rPr lang="cs-CZ" altLang="cs-CZ" sz="2200" dirty="0"/>
              <a:t>Poškození dun při shrnování pařezů v lesích</a:t>
            </a:r>
          </a:p>
          <a:p>
            <a:pPr>
              <a:lnSpc>
                <a:spcPct val="80000"/>
              </a:lnSpc>
            </a:pPr>
            <a:r>
              <a:rPr lang="cs-CZ" altLang="cs-CZ" sz="2200" dirty="0"/>
              <a:t>Zničení téměř všech rašelinišť vlivem poddolování a vytěžení</a:t>
            </a:r>
          </a:p>
          <a:p>
            <a:pPr>
              <a:lnSpc>
                <a:spcPct val="80000"/>
              </a:lnSpc>
            </a:pPr>
            <a:r>
              <a:rPr lang="cs-CZ" altLang="cs-CZ" sz="2200" dirty="0"/>
              <a:t>Řada </a:t>
            </a:r>
            <a:r>
              <a:rPr lang="cs-CZ" altLang="cs-CZ" sz="2200" dirty="0" err="1"/>
              <a:t>těžeben</a:t>
            </a:r>
            <a:r>
              <a:rPr lang="cs-CZ" altLang="cs-CZ" sz="2200" dirty="0"/>
              <a:t> jílů na severním okraji Hodonína (Hodonínské cihelny)</a:t>
            </a:r>
          </a:p>
          <a:p>
            <a:pPr>
              <a:lnSpc>
                <a:spcPct val="80000"/>
              </a:lnSpc>
            </a:pPr>
            <a:r>
              <a:rPr lang="cs-CZ" altLang="cs-CZ" sz="2200" dirty="0"/>
              <a:t>Mohutné </a:t>
            </a:r>
            <a:r>
              <a:rPr lang="cs-CZ" altLang="cs-CZ" sz="2200" dirty="0" err="1"/>
              <a:t>těžebny</a:t>
            </a:r>
            <a:r>
              <a:rPr lang="cs-CZ" altLang="cs-CZ" sz="2200" dirty="0"/>
              <a:t> </a:t>
            </a:r>
            <a:r>
              <a:rPr lang="cs-CZ" altLang="cs-CZ" sz="2200" dirty="0" err="1"/>
              <a:t>vátých</a:t>
            </a:r>
            <a:r>
              <a:rPr lang="cs-CZ" altLang="cs-CZ" sz="2200" dirty="0"/>
              <a:t> písků u Bzence-přívozu devastují </a:t>
            </a:r>
            <a:r>
              <a:rPr lang="cs-CZ" altLang="cs-CZ" sz="2200" dirty="0" smtClean="0"/>
              <a:t>prostředí</a:t>
            </a:r>
            <a:endParaRPr lang="cs-CZ" altLang="cs-CZ" sz="2200" dirty="0"/>
          </a:p>
          <a:p>
            <a:pPr>
              <a:lnSpc>
                <a:spcPct val="80000"/>
              </a:lnSpc>
            </a:pPr>
            <a:r>
              <a:rPr lang="cs-CZ" altLang="cs-CZ" sz="2200" dirty="0"/>
              <a:t>Velkokapacitní </a:t>
            </a:r>
            <a:r>
              <a:rPr lang="cs-CZ" altLang="cs-CZ" sz="2200" dirty="0" smtClean="0"/>
              <a:t>vepřín záp. od Milotic</a:t>
            </a:r>
            <a:endParaRPr lang="cs-CZ" altLang="cs-CZ" sz="2200" dirty="0"/>
          </a:p>
          <a:p>
            <a:pPr>
              <a:lnSpc>
                <a:spcPct val="80000"/>
              </a:lnSpc>
            </a:pPr>
            <a:r>
              <a:rPr lang="cs-CZ" altLang="cs-CZ" sz="2200" dirty="0"/>
              <a:t>Znečištěné a regulované toky Kyjovky, Hruškovice a Syrovinky</a:t>
            </a:r>
          </a:p>
          <a:p>
            <a:pPr>
              <a:lnSpc>
                <a:spcPct val="80000"/>
              </a:lnSpc>
            </a:pPr>
            <a:r>
              <a:rPr lang="cs-CZ" altLang="cs-CZ" sz="2200" dirty="0"/>
              <a:t>Odkaliště Hodonínské elektrárny</a:t>
            </a:r>
            <a:r>
              <a:rPr lang="cs-CZ" altLang="cs-CZ" sz="2200" dirty="0" smtClean="0"/>
              <a:t>. Extrémně intenzivní rybochov.</a:t>
            </a:r>
            <a:endParaRPr lang="cs-CZ" altLang="cs-CZ" sz="2200" dirty="0"/>
          </a:p>
          <a:p>
            <a:pPr>
              <a:lnSpc>
                <a:spcPct val="80000"/>
              </a:lnSpc>
              <a:spcBef>
                <a:spcPts val="1800"/>
              </a:spcBef>
              <a:spcAft>
                <a:spcPts val="600"/>
              </a:spcAft>
            </a:pPr>
            <a:r>
              <a:rPr lang="cs-CZ" altLang="cs-CZ" sz="2400" b="1" u="sng" dirty="0"/>
              <a:t>Environmentální kauzy:</a:t>
            </a:r>
          </a:p>
          <a:p>
            <a:pPr>
              <a:lnSpc>
                <a:spcPct val="90000"/>
              </a:lnSpc>
            </a:pPr>
            <a:r>
              <a:rPr lang="cs-CZ" altLang="cs-CZ" sz="2200" dirty="0"/>
              <a:t>Plánovaná výstavba rychlostní komunikace R55 přes ptačí oblast u Bzence (v délce asi 10 km má procházet lesy paralelně s železničním koridorem).</a:t>
            </a:r>
          </a:p>
          <a:p>
            <a:pPr>
              <a:lnSpc>
                <a:spcPct val="90000"/>
              </a:lnSpc>
            </a:pPr>
            <a:r>
              <a:rPr lang="cs-CZ" altLang="cs-CZ" sz="2200" dirty="0"/>
              <a:t>Realizace </a:t>
            </a:r>
            <a:r>
              <a:rPr lang="cs-CZ" altLang="cs-CZ" sz="2200" dirty="0" smtClean="0"/>
              <a:t>nejstaršího </a:t>
            </a:r>
            <a:r>
              <a:rPr lang="cs-CZ" altLang="cs-CZ" sz="2200" dirty="0"/>
              <a:t>(a nejslavnějšího) biokoridoru v ČR - u Vracova (r. 1990) – námět řady studií.</a:t>
            </a:r>
          </a:p>
          <a:p>
            <a:pPr>
              <a:lnSpc>
                <a:spcPct val="90000"/>
              </a:lnSpc>
            </a:pPr>
            <a:r>
              <a:rPr lang="cs-CZ" altLang="cs-CZ" sz="2200" dirty="0"/>
              <a:t>Hodonínská elektrárna – první velká na biomasu v ČR?</a:t>
            </a:r>
          </a:p>
          <a:p>
            <a:pPr>
              <a:lnSpc>
                <a:spcPct val="80000"/>
              </a:lnSpc>
            </a:pPr>
            <a:endParaRPr lang="cs-CZ" alt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4276" name="Picture 4" descr="Žuráň_z dá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11188" y="136525"/>
            <a:ext cx="81375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Uprostřed další výchoz kulmu – vrch Žuráň, odkud Napoleon řídil bitvu v prosinci 1805. Vlevo PP Horka a vpravo zalesněné malé průlomové údolí Říčky přes kru kulmu k jihu ke Šlapanicím. V pozadí v tomto úseku velmi výrazný okrajový svah Drahanského bioregionu u Viničných Šumic.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5300" name="Picture 4" descr="Žuráň_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258888" y="6092825"/>
            <a:ext cx="7634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Vrchol  Žuráně s pamětní deskou bitvy u Slavkova je exteritoriálním územím Francouzské republiky a výborným výhledovým bodem.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388" name="Picture 4" descr="P8261806p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79388" y="115888"/>
            <a:ext cx="89646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    Pohled ze Žuráně na průlomové údolí Rokytky přes kru kulmu – na srázech je         PP Velatická slepencová stráň s porosty konikleců, ohrožená zarůstáním akátem.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532" name="Picture 4" descr="San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68313" y="65088"/>
            <a:ext cx="8675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Další kra kulmu – vrch Santon, v bitvě u Slavkova  stanoviště francouzských vojsk. Stepní část je chráněna  v PP Santon.  Vpravo motorest Rohlenka.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9940" name="Picture 4" descr="Staatz_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-323850" y="0"/>
            <a:ext cx="9467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 	Krajina  rakouské části Lechovického bioregionu JV od města Laa /Thaya.  	Lesnatý 	masív v pozadí je Galgenberg (427 m). Je tvořen miocénními sedimenty,  	s výskytem šípákových doubrav  a vápencových bradel patří již do rakouského 	pokračování Mikulovského bioregionu (4.2).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868" name="Picture 4" descr="Ječmeniště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07950" y="0"/>
            <a:ext cx="9036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Atypická část Lechovického bioregionu na hranicích s Rakouskem jižně od Znojma (okolí Ječmeniště). Krajina je zde vertikálně členitá, tvořená miocénními sedimenty s druhotnými stepmi a připomíná Hustopečský bioregion (4.3). Jde o výběžek odlišné krajiny  typické dále na jih v Rakousku, pracovně ji lze nazvat Retzkým bioregionem.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1438"/>
          </a:xfrm>
        </p:spPr>
        <p:txBody>
          <a:bodyPr/>
          <a:lstStyle/>
          <a:p>
            <a:r>
              <a:rPr lang="cs-CZ" altLang="cs-CZ" sz="2000"/>
              <a:t>Větší řeky protékají Lechovickým bioregionem jen v kratších úsecích. Zde rozvodněná, ale typicky regulovaná řeka Jihlava z mostu v Pravlově             (1.4. 2006). Pohled proti vodě, v pozadí kostelík v Dol. Kounicích.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508" name="Picture 4" descr="Pravlov_Jihlava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076" name="Picture 4" descr="mapa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3556" name="Picture 4" descr="Jevišovka u Lechov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68313" y="0"/>
            <a:ext cx="7488237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Typický vzhled toků Lechovického bioregionu s totálně upravenými koryty.  Zde říčka Jevišovka u Lechovic.   Nivy  přesto v zemědělské krajině  tvoří největší celky „zeleně“ a jsou zde i lesy, částečně s přirozenou skladbou, i nové mokřady.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0660" name="Picture 4" descr="Horní Vlasatický"/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827088" y="0"/>
            <a:ext cx="8316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Horní Vlasatický rybník – jedna z novodobě vzniklých oáz přírody v bioregionu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6628" name="Picture 4" descr="Hnanice_nad vs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9144000" cy="328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foto5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0" y="0"/>
            <a:ext cx="2700338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Niva  Jevišovky  u Božic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0" y="350043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Typický vzhled niv drobných potoků – zaplevelené skládky i bývalá pole a louky,   v 50. 			          letech 20. stol. vysazené remízky olší, vrb nebo topolů.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cs-CZ" altLang="cs-CZ" sz="2300"/>
              <a:t>I nejmenší toky jsou regulovány. Krajina u Šatova pod Znojmem.</a:t>
            </a:r>
            <a:r>
              <a:rPr lang="cs-CZ" altLang="cs-CZ" sz="4000"/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4580" name="Picture 4" descr="Potok pod Hnanice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cs-CZ" altLang="cs-CZ" sz="2000"/>
              <a:t>Snaha o nápravu zoufalého stavu krajiny – 7 ha velké nově vybudované biocentrum u Božic, v nivě Jevišovky mokřady, na svazích likvidace akátu a nahrazení výsadbou dubem, habrem, lípou. (R. 2002)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9700" name="Picture 4" descr="božice_letec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42350" cy="692150"/>
          </a:xfrm>
        </p:spPr>
        <p:txBody>
          <a:bodyPr/>
          <a:lstStyle/>
          <a:p>
            <a:r>
              <a:rPr lang="cs-CZ" altLang="cs-CZ" sz="2000"/>
              <a:t>Úprava biocentra mimo nivu, v pozadí postupně nahrazovaná akátina, biocentrum se okamžitě stalo objektem pozornosti na cyklostezce.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0724" name="Picture 4" descr="Božice_aká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76250"/>
          </a:xfrm>
        </p:spPr>
        <p:txBody>
          <a:bodyPr/>
          <a:lstStyle/>
          <a:p>
            <a:r>
              <a:rPr lang="cs-CZ" altLang="cs-CZ" sz="2000"/>
              <a:t>Mokřadní část biocentra  (r. 2003)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1748" name="Picture 4" descr="Božice_bi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892" name="Picture 4" descr="Lodenicky_koridor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28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Lodenicky_koridor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91440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0" y="-7938"/>
            <a:ext cx="918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Slavný biokoridor u Loděnic, jediný regionálního významu v ČR. Délka 2 km. Rok 2001.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2376488" cy="4883150"/>
          </a:xfrm>
        </p:spPr>
        <p:txBody>
          <a:bodyPr/>
          <a:lstStyle/>
          <a:p>
            <a:r>
              <a:rPr lang="cs-CZ" altLang="cs-CZ" sz="2800"/>
              <a:t>Těšetice -</a:t>
            </a:r>
            <a:br>
              <a:rPr lang="cs-CZ" altLang="cs-CZ" sz="2800"/>
            </a:br>
            <a:r>
              <a:rPr lang="cs-CZ" altLang="cs-CZ" sz="2800"/>
              <a:t>rondel – kultovní stavba neolitických zemědělců moravské malované keramiky, průměr 60 m.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6804" name="Picture 4" descr="Těšetice_č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0"/>
            <a:ext cx="6246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18488" cy="1196975"/>
          </a:xfrm>
          <a:solidFill>
            <a:schemeClr val="bg1"/>
          </a:solidFill>
        </p:spPr>
        <p:txBody>
          <a:bodyPr/>
          <a:lstStyle/>
          <a:p>
            <a:r>
              <a:rPr lang="cs-CZ" altLang="cs-CZ" sz="1600"/>
              <a:t>Pohled na Znojmo od Z. Město leží na hranici Jevišovického a Lechovického bioregionu. V pozadí plošiny Lechovického bioregionu s mohutným silem v Hodonicích. Úplně na horizontu Pálava v Mikulovském bioregionu.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0964" name="Picture 4" descr="Znojmo_Lechovický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cs-CZ" altLang="cs-CZ" sz="3800"/>
              <a:t>Lechovický  bioregion – charakteristiky_1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94995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30000"/>
              </a:spcBef>
            </a:pPr>
            <a:r>
              <a:rPr lang="cs-CZ" altLang="cs-CZ" sz="2400"/>
              <a:t>Poloha</a:t>
            </a:r>
            <a:r>
              <a:rPr lang="cs-CZ" altLang="cs-CZ" sz="2800"/>
              <a:t>:</a:t>
            </a:r>
            <a:r>
              <a:rPr lang="cs-CZ" altLang="cs-CZ" sz="2400"/>
              <a:t> </a:t>
            </a:r>
            <a:r>
              <a:rPr lang="cs-CZ" altLang="cs-CZ" sz="1800"/>
              <a:t>jihozáp. Morava, malá část Weinviertelu v Dol. Rakousích.  Oblast říčních pískových teras, víceméně krytých spraší.  Výrazná, ale mělká údolí mezi nimi (hloubka 30-40 m). Typické jsou izolované skalnaté pahorky v blízkosti okraje  České vysočiny. Národopisně „nijaké“ – průmyslové Brněnsko a bývalé německy osídlené území, dnes dosídlenecká oblast, dodnes patrný vliv (jihomoravské „Sudety“).</a:t>
            </a:r>
          </a:p>
          <a:p>
            <a:pPr>
              <a:lnSpc>
                <a:spcPct val="90000"/>
              </a:lnSpc>
              <a:spcBef>
                <a:spcPct val="45000"/>
              </a:spcBef>
            </a:pPr>
            <a:r>
              <a:rPr lang="cs-CZ" altLang="cs-CZ" sz="3000"/>
              <a:t>Rozloha: 1085 km</a:t>
            </a:r>
            <a:r>
              <a:rPr lang="cs-CZ" altLang="cs-CZ" sz="3000" baseline="30000"/>
              <a:t>2</a:t>
            </a:r>
            <a:endParaRPr lang="cs-CZ" altLang="cs-CZ" sz="3000"/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cs-CZ" altLang="cs-CZ" sz="3000"/>
              <a:t>Vegetační stupně: 1. – 2.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cs-CZ" altLang="cs-CZ" sz="3000"/>
              <a:t>1. (70%),   2. (30%)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cs-CZ" altLang="cs-CZ" sz="3000" u="sng"/>
              <a:t>A (1%),</a:t>
            </a:r>
            <a:r>
              <a:rPr lang="cs-CZ" altLang="cs-CZ" sz="3000"/>
              <a:t>  B (14%),  Cs (2%),  Ca (7%),  </a:t>
            </a:r>
            <a:r>
              <a:rPr lang="cs-CZ" altLang="cs-CZ" sz="3000" u="sng"/>
              <a:t>D (76%)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cs-CZ" altLang="cs-CZ" sz="3000">
                <a:solidFill>
                  <a:schemeClr val="accent2"/>
                </a:solidFill>
              </a:rPr>
              <a:t>N</a:t>
            </a:r>
            <a:r>
              <a:rPr lang="cs-CZ" altLang="cs-CZ" sz="3000"/>
              <a:t> 92%,   </a:t>
            </a:r>
            <a:r>
              <a:rPr lang="cs-CZ" altLang="cs-CZ" sz="3000">
                <a:solidFill>
                  <a:schemeClr val="accent2"/>
                </a:solidFill>
              </a:rPr>
              <a:t>z</a:t>
            </a:r>
            <a:r>
              <a:rPr lang="cs-CZ" altLang="cs-CZ" sz="3000"/>
              <a:t> 1%,   </a:t>
            </a:r>
            <a:r>
              <a:rPr lang="cs-CZ" altLang="cs-CZ" sz="3000">
                <a:solidFill>
                  <a:schemeClr val="accent2"/>
                </a:solidFill>
              </a:rPr>
              <a:t>a</a:t>
            </a:r>
            <a:r>
              <a:rPr lang="cs-CZ" altLang="cs-CZ" sz="3000"/>
              <a:t> 7%,   </a:t>
            </a:r>
            <a:r>
              <a:rPr lang="cs-CZ" altLang="cs-CZ" sz="3000">
                <a:solidFill>
                  <a:schemeClr val="accent2"/>
                </a:solidFill>
              </a:rPr>
              <a:t>o</a:t>
            </a:r>
            <a:r>
              <a:rPr lang="cs-CZ" altLang="cs-CZ" sz="3000"/>
              <a:t>  0,2%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cs-CZ" altLang="cs-CZ" sz="3000"/>
              <a:t>Využití území: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cs-CZ" altLang="cs-CZ" sz="3000"/>
              <a:t>Lesy 5,   TTP 2,    orná 71,   vody 1,3   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cs-CZ" altLang="cs-CZ" sz="3000"/>
              <a:t>KES  0,2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1988" name="Picture 4" descr="Znojmo-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95288" y="0"/>
            <a:ext cx="920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Jihovýchodní část Znojma v Lechovickém bioregionu v otevřeném údolí Dyje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3012" name="Picture 4" descr="Louka_kostel"/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Louka_kryp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3995738" y="-7938"/>
            <a:ext cx="51482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Klášter ve Znojmě-Louce, pův. románský z poč. 13. stol. Přestavěn goticky a barokně. Vlevo pilíř v románské kryptě kostela.  Hodnotná stavba.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4037" name="Picture 5" descr="Jaroslavice_let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31775" y="-7938"/>
            <a:ext cx="78168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Renesanční zámek v Jaroslavicích, s největším arkádovým nádvořím v ČR.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424862" cy="503237"/>
          </a:xfrm>
        </p:spPr>
        <p:txBody>
          <a:bodyPr/>
          <a:lstStyle/>
          <a:p>
            <a:r>
              <a:rPr lang="cs-CZ" altLang="cs-CZ" sz="2800"/>
              <a:t>Jaroslavický zámek na kopci nad vsí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5061" name="Picture 5" descr="Jaroslavice_zám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6084" name="Picture 4" descr="MiroslavO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835150" y="0"/>
            <a:ext cx="6985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Miroslav - původně ranně gotická tvrz (prostřední blok) přestavěná na pozdně gotický hrad a pak renesanční zámek. Stojí na skalce z permských slepenců.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7108" name="Picture 4" descr="MiroslavArkyrB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3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Hnanice_portál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0"/>
            <a:ext cx="4525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492500" y="0"/>
            <a:ext cx="1008063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Renesan-ční arkýř v Miroslavi s mohut-ným (za-zděným) renesan-čním oknem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4572000" y="6340475"/>
            <a:ext cx="4716463" cy="517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Kvalitní kamenická práce na pozdně gotickém portále vesnického kostela v Hnanicích prozrazuje rakouské vlivy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471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40762" cy="720725"/>
          </a:xfrm>
        </p:spPr>
        <p:txBody>
          <a:bodyPr/>
          <a:lstStyle/>
          <a:p>
            <a:r>
              <a:rPr lang="cs-CZ" altLang="cs-CZ" sz="2400"/>
              <a:t>Bývalá tvrz, pak renesanční zámek v Žeroticích, věž spadla v r. 1988. Typické pro Lechovický bioregion.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8916" name="Picture 4" descr="ZeroticeB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9144000" cy="59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496300" cy="549275"/>
          </a:xfrm>
        </p:spPr>
        <p:txBody>
          <a:bodyPr/>
          <a:lstStyle/>
          <a:p>
            <a:r>
              <a:rPr lang="cs-CZ" altLang="cs-CZ" sz="2400"/>
              <a:t>Hostěradice – býv. gotické městečko řádu německých rytířů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8132" name="Picture 4" descr="Hostěradice_ná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9156" name="Picture 4" descr="Hostěrad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40KadovJanNep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0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87313" y="65088"/>
            <a:ext cx="432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Zbytky tvrze (komturství) v Hostěradicích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572000" y="6021388"/>
            <a:ext cx="45720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700"/>
              <a:t>Typické sochy nejjižnější Moravy – z místního měkkého miocénního vápence</a:t>
            </a:r>
          </a:p>
          <a:p>
            <a:r>
              <a:rPr lang="cs-CZ" altLang="cs-CZ" sz="1700"/>
              <a:t>(sv. Jan Nepomucký,  zpravidla blízko vody)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0180" name="Picture 4" descr="Přibice_kos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219700" y="-7938"/>
            <a:ext cx="3924300" cy="82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Lechovický bioregion je od poč. 13. stol.         s řadou románských kostelů. Přestavěný románský kostel v Přibicích u Pohořelic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964612" cy="720725"/>
          </a:xfrm>
        </p:spPr>
        <p:txBody>
          <a:bodyPr/>
          <a:lstStyle/>
          <a:p>
            <a:r>
              <a:rPr lang="cs-CZ" altLang="cs-CZ" sz="4000"/>
              <a:t>Lechovický bioregion – charakteristiky_2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55165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/>
              <a:t>Složení lesních dřevin: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Sm 1,  Bo 4,  Jd 0,  Md +</a:t>
            </a:r>
          </a:p>
          <a:p>
            <a:pPr>
              <a:lnSpc>
                <a:spcPct val="80000"/>
              </a:lnSpc>
            </a:pPr>
            <a:r>
              <a:rPr lang="cs-CZ" altLang="cs-CZ" sz="2800" u="sng"/>
              <a:t>Db 15</a:t>
            </a:r>
            <a:r>
              <a:rPr lang="cs-CZ" altLang="cs-CZ" sz="2800"/>
              <a:t>,  Hb 1,  Bk 0,   Cenné l. 10,  </a:t>
            </a:r>
            <a:r>
              <a:rPr lang="cs-CZ" altLang="cs-CZ" sz="2800" u="sng"/>
              <a:t>Tp 16</a:t>
            </a:r>
            <a:r>
              <a:rPr lang="cs-CZ" altLang="cs-CZ" sz="2800"/>
              <a:t>,   Ol 5,  Vr 3,      </a:t>
            </a:r>
            <a:r>
              <a:rPr lang="cs-CZ" altLang="cs-CZ" sz="2800" u="sng"/>
              <a:t>Ak 40</a:t>
            </a:r>
            <a:r>
              <a:rPr lang="cs-CZ" altLang="cs-CZ" sz="2800"/>
              <a:t>, ostatní listnaté </a:t>
            </a:r>
            <a:r>
              <a:rPr lang="cs-CZ" altLang="cs-CZ" sz="2800" u="sng"/>
              <a:t>(cizokrajné ve větrolamech)  7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Podíl přirozených dřevin:  </a:t>
            </a:r>
            <a:r>
              <a:rPr lang="cs-CZ" altLang="cs-CZ" sz="2800" b="1">
                <a:solidFill>
                  <a:srgbClr val="006600"/>
                </a:solidFill>
              </a:rPr>
              <a:t>33 %</a:t>
            </a:r>
          </a:p>
          <a:p>
            <a:pPr>
              <a:lnSpc>
                <a:spcPct val="80000"/>
              </a:lnSpc>
              <a:spcBef>
                <a:spcPct val="45000"/>
              </a:spcBef>
            </a:pPr>
            <a:r>
              <a:rPr lang="cs-CZ" altLang="cs-CZ" sz="2800" b="1">
                <a:solidFill>
                  <a:srgbClr val="CC0000"/>
                </a:solidFill>
              </a:rPr>
              <a:t>VZCHÚ:  </a:t>
            </a:r>
            <a:r>
              <a:rPr lang="cs-CZ" altLang="cs-CZ" sz="2800" b="1"/>
              <a:t>-</a:t>
            </a:r>
          </a:p>
          <a:p>
            <a:pPr>
              <a:lnSpc>
                <a:spcPct val="80000"/>
              </a:lnSpc>
            </a:pPr>
            <a:r>
              <a:rPr lang="cs-CZ" altLang="cs-CZ" sz="2800" b="1">
                <a:solidFill>
                  <a:srgbClr val="CC0000"/>
                </a:solidFill>
              </a:rPr>
              <a:t>PřP:  </a:t>
            </a:r>
            <a:r>
              <a:rPr lang="cs-CZ" altLang="cs-CZ" sz="2800" b="1"/>
              <a:t>-</a:t>
            </a:r>
            <a:endParaRPr lang="cs-CZ" altLang="cs-CZ" sz="2800"/>
          </a:p>
          <a:p>
            <a:pPr>
              <a:lnSpc>
                <a:spcPct val="80000"/>
              </a:lnSpc>
            </a:pPr>
            <a:r>
              <a:rPr lang="cs-CZ" altLang="cs-CZ" sz="2800" b="1">
                <a:solidFill>
                  <a:srgbClr val="CC0000"/>
                </a:solidFill>
              </a:rPr>
              <a:t>MZCHÚ: </a:t>
            </a:r>
            <a:r>
              <a:rPr lang="cs-CZ" altLang="cs-CZ" sz="2800" b="1"/>
              <a:t>málo, hl. při okrajích Č. vysočiny na skalních výchozech, téměř jen stepi a mokřady: </a:t>
            </a:r>
            <a:r>
              <a:rPr lang="cs-CZ" altLang="cs-CZ" sz="2800"/>
              <a:t>PR  Karlov (les!),  </a:t>
            </a:r>
            <a:r>
              <a:rPr lang="cs-CZ" altLang="cs-CZ" sz="2800" u="sng"/>
              <a:t>NPP Miroslavské kopce,</a:t>
            </a:r>
            <a:r>
              <a:rPr lang="cs-CZ" altLang="cs-CZ" sz="2800"/>
              <a:t> </a:t>
            </a:r>
            <a:r>
              <a:rPr lang="cs-CZ" altLang="cs-CZ" sz="2800" u="sng"/>
              <a:t>NPP Stránská skála</a:t>
            </a:r>
            <a:r>
              <a:rPr lang="cs-CZ" altLang="cs-CZ" sz="2800"/>
              <a:t>, PP Pustý kopec,  PP Velatická  slepencová stráň, PP Oleksovické vřesoviště, PP Oleksovická mokřina (poválečný mokřad s rákosem, lesíky).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cs-CZ" altLang="cs-CZ" sz="1800"/>
              <a:t>Jižně od Znojma má lidová architektura bioregionu svérázné rysy dané silným vlivem rakouského Podunají. Dům s valbovou střechou v Havraníkách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1204" name="Picture 4" descr="P515015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5780" name="Picture 4" descr="Olbramovice_skl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0" y="0"/>
            <a:ext cx="6156325" cy="366713"/>
          </a:xfrm>
          <a:prstGeom prst="rect">
            <a:avLst/>
          </a:prstGeom>
          <a:solidFill>
            <a:srgbClr val="CE91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Vinný sklep v Olbramovicích vykopaný v miocénním písku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3732" name="Picture 4" descr="malovany-sklep-Šat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619250" y="5805488"/>
            <a:ext cx="55451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Tzv. Malovaný sklep v Šatově byl vykopán v mio-cénních píscích. Výzdoba je z konce 19. stol. Je regionální turistickou atrakcí s ochutnávkou vín.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6564" name="Picture 4" descr="Pěchotní srub zahrada u Šat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0" y="6092825"/>
            <a:ext cx="91440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900"/>
              <a:t>Vlivy novodobé historie na krajinu – v jižní polovině bioregionu vystupují malé pěchotní sruby (tzv. řopíky), zde renovovaný velký pěchotní srub Zahrada u Šatova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1684" name="Picture 4" descr="Hatě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Krajinu příhraničí poznamenalo budování ranného kapitalismu v ČR – bývalá bezcelní zóna u hraničního přechodu  Znojmo - Hatě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2708" name="Picture 4" descr="Břežany_V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39"/>
          <a:stretch>
            <a:fillRect/>
          </a:stretch>
        </p:blipFill>
        <p:spPr bwMode="auto">
          <a:xfrm>
            <a:off x="971550" y="0"/>
            <a:ext cx="8172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Picture 5" descr="Břežany_VTE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" r="86833" b="34039"/>
          <a:stretch>
            <a:fillRect/>
          </a:stretch>
        </p:blipFill>
        <p:spPr>
          <a:xfrm>
            <a:off x="0" y="0"/>
            <a:ext cx="13319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250825" y="2349500"/>
            <a:ext cx="338455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Farma (celkem 5) větrných elektráren u Břežan z poč. r. 2006. Z hlediska krajiny v tomto případě nedošlo k vážným škodám na krajinném rázu, ale lokali-zace v úvalu způsobila jednu z nejnižších účinností v ČR – za rok 2006 byla jen 12,7 % instalovaného výkonu.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64613" cy="720725"/>
          </a:xfrm>
        </p:spPr>
        <p:txBody>
          <a:bodyPr/>
          <a:lstStyle/>
          <a:p>
            <a:r>
              <a:rPr lang="cs-CZ" altLang="cs-CZ" sz="3600"/>
              <a:t>Lechovický bioregion – charakteristiky_3a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949950"/>
          </a:xfrm>
        </p:spPr>
        <p:txBody>
          <a:bodyPr/>
          <a:lstStyle/>
          <a:p>
            <a:r>
              <a:rPr lang="cs-CZ" altLang="cs-CZ" u="sng"/>
              <a:t>Geologicko-geomorfologické pozoruhodnosti:</a:t>
            </a:r>
          </a:p>
          <a:p>
            <a:pPr>
              <a:spcBef>
                <a:spcPct val="30000"/>
              </a:spcBef>
            </a:pPr>
            <a:r>
              <a:rPr lang="cs-CZ" altLang="cs-CZ" sz="2800"/>
              <a:t>Nejrozsáhlejší štěrkopísk. terasy na Moravě i nejrozsáhlejší pískovny (Bratčice)</a:t>
            </a:r>
          </a:p>
          <a:p>
            <a:pPr>
              <a:spcBef>
                <a:spcPct val="30000"/>
              </a:spcBef>
            </a:pPr>
            <a:r>
              <a:rPr lang="cs-CZ" altLang="cs-CZ" sz="2800"/>
              <a:t>Malé izolované kry – mj. informace o podloží úvalu</a:t>
            </a:r>
          </a:p>
          <a:p>
            <a:pPr>
              <a:spcBef>
                <a:spcPct val="30000"/>
              </a:spcBef>
            </a:pPr>
            <a:r>
              <a:rPr lang="cs-CZ" altLang="cs-CZ" sz="2800"/>
              <a:t>Průlomová údolí (Dyje, Skalice, Jihlava, Říčka, Rokytka)</a:t>
            </a:r>
          </a:p>
          <a:p>
            <a:pPr>
              <a:spcBef>
                <a:spcPct val="30000"/>
              </a:spcBef>
            </a:pPr>
            <a:r>
              <a:rPr lang="cs-CZ" altLang="cs-CZ" sz="2800"/>
              <a:t>Krasové jevy, štoly a paleontologické naleziště na Stránské skále</a:t>
            </a:r>
          </a:p>
          <a:p>
            <a:pPr>
              <a:spcBef>
                <a:spcPct val="30000"/>
              </a:spcBef>
            </a:pPr>
            <a:r>
              <a:rPr lang="cs-CZ" altLang="cs-CZ" sz="2800"/>
              <a:t>Hlubinné geotermální vody (využité zatím jen v aquaparku v Laa/Thaya, připravuje se v Pasohlávkách – z hl. 1500 m, teplota až 46 </a:t>
            </a:r>
            <a:r>
              <a:rPr lang="en-US" altLang="cs-CZ" sz="2800">
                <a:cs typeface="Arial" panose="020B0604020202020204" pitchFamily="34" charset="0"/>
              </a:rPr>
              <a:t>º</a:t>
            </a:r>
            <a:r>
              <a:rPr lang="cs-CZ" altLang="cs-CZ" sz="2800"/>
              <a:t>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036050" cy="1225550"/>
          </a:xfrm>
        </p:spPr>
        <p:txBody>
          <a:bodyPr/>
          <a:lstStyle/>
          <a:p>
            <a:r>
              <a:rPr lang="cs-CZ" altLang="cs-CZ" sz="3700"/>
              <a:t>Lechovický bioregion – charakteristiky_3b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856662" cy="5300662"/>
          </a:xfrm>
        </p:spPr>
        <p:txBody>
          <a:bodyPr/>
          <a:lstStyle/>
          <a:p>
            <a:pPr>
              <a:spcBef>
                <a:spcPct val="40000"/>
              </a:spcBef>
              <a:buFontTx/>
              <a:buNone/>
            </a:pPr>
            <a:r>
              <a:rPr lang="cs-CZ" altLang="cs-CZ" u="sng"/>
              <a:t>	Biologické pozoruhodnosti:</a:t>
            </a:r>
            <a:endParaRPr lang="cs-CZ" altLang="cs-CZ"/>
          </a:p>
          <a:p>
            <a:pPr>
              <a:spcBef>
                <a:spcPct val="55000"/>
              </a:spcBef>
            </a:pPr>
            <a:r>
              <a:rPr lang="cs-CZ" altLang="cs-CZ" sz="2800"/>
              <a:t>Stepi s xerotermofilní biotou  na skalních výchozech.</a:t>
            </a:r>
          </a:p>
          <a:p>
            <a:r>
              <a:rPr lang="cs-CZ" altLang="cs-CZ" sz="2800"/>
              <a:t>SZ hranice rozšíření některých stepních druhů v Evropě.</a:t>
            </a:r>
          </a:p>
          <a:p>
            <a:r>
              <a:rPr lang="cs-CZ" altLang="cs-CZ" sz="2800"/>
              <a:t>Drop velký a jihoev. dytík úhorní. </a:t>
            </a:r>
          </a:p>
          <a:p>
            <a:r>
              <a:rPr lang="cs-CZ" altLang="cs-CZ" sz="2800"/>
              <a:t>Do 50. let 20. stol. slanomilná biota na pramenech.</a:t>
            </a:r>
          </a:p>
          <a:p>
            <a:r>
              <a:rPr lang="cs-CZ" altLang="cs-CZ" sz="2800"/>
              <a:t>Nejrozsáhlejší výsadby větrolamů z 50. let 20. stol. v ČR.</a:t>
            </a:r>
          </a:p>
          <a:p>
            <a:r>
              <a:rPr lang="cs-CZ" altLang="cs-CZ" sz="2800"/>
              <a:t>Revitalizace z posledních 15 let.</a:t>
            </a:r>
          </a:p>
          <a:p>
            <a:endParaRPr lang="cs-CZ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1196975"/>
          </a:xfrm>
        </p:spPr>
        <p:txBody>
          <a:bodyPr/>
          <a:lstStyle/>
          <a:p>
            <a:r>
              <a:rPr lang="cs-CZ" altLang="cs-CZ" sz="3600"/>
              <a:t>Lechovický bioregion – charakteristiky_4a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u="sng"/>
              <a:t>Zajímavé stavby: 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Četná neolitická sídliště i se 7000 let starými rondely (opevněná kruhová obětiště – např. Těšetice, předchůdce Stonehenge)</a:t>
            </a:r>
            <a:r>
              <a:rPr lang="cs-CZ" altLang="cs-CZ" sz="2400"/>
              <a:t>.</a:t>
            </a:r>
            <a:r>
              <a:rPr lang="cs-CZ" altLang="cs-CZ" sz="280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Jediná římská vojenská stanice na území ČR (Mušov – i s podzemním vytápěním). Objeveny četné římské pochodové tábory.</a:t>
            </a:r>
            <a:r>
              <a:rPr lang="cs-CZ" altLang="cs-CZ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Klášter Louka ve Znojmě, městečko řádu německých rytířů Hostěradice, pozdně gotický cihlový kostel v Loděnicích, hrad v Miroslavi, zřícenina zámku v Žeroticích, 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Architektura vesnic na jihozápad od Znojma. 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Pohraniční opevnění ze 30. let 20. stol.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785225" cy="1143000"/>
          </a:xfrm>
        </p:spPr>
        <p:txBody>
          <a:bodyPr/>
          <a:lstStyle/>
          <a:p>
            <a:r>
              <a:rPr lang="cs-CZ" altLang="cs-CZ" sz="3600"/>
              <a:t>Lechovický bioregion – charakteristiky_4b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85225" cy="5183187"/>
          </a:xfrm>
        </p:spPr>
        <p:txBody>
          <a:bodyPr/>
          <a:lstStyle/>
          <a:p>
            <a:r>
              <a:rPr lang="cs-CZ" altLang="cs-CZ" u="sng"/>
              <a:t>Negativa:</a:t>
            </a:r>
            <a:r>
              <a:rPr lang="cs-CZ" altLang="cs-CZ" sz="2800" u="sng"/>
              <a:t> </a:t>
            </a:r>
          </a:p>
          <a:p>
            <a:r>
              <a:rPr lang="cs-CZ" altLang="cs-CZ" sz="2800"/>
              <a:t>Rozsáhlá geometrická pole, krajina méně průchodná, zaplevelená,  zanedbaná. </a:t>
            </a:r>
          </a:p>
          <a:p>
            <a:r>
              <a:rPr lang="cs-CZ" altLang="cs-CZ" sz="2800"/>
              <a:t>Zanedbané neútulné vesnice a devastované stavební památky.</a:t>
            </a:r>
          </a:p>
          <a:p>
            <a:r>
              <a:rPr lang="cs-CZ" altLang="cs-CZ" sz="2800"/>
              <a:t>Cukrovar v Hrušovanech nad Jevišovkou s kalovými poli.</a:t>
            </a:r>
          </a:p>
          <a:p>
            <a:pPr>
              <a:spcBef>
                <a:spcPct val="40000"/>
              </a:spcBef>
            </a:pPr>
            <a:r>
              <a:rPr lang="cs-CZ" altLang="cs-CZ" u="sng"/>
              <a:t>Environmentální kauzy:</a:t>
            </a:r>
          </a:p>
          <a:p>
            <a:r>
              <a:rPr lang="cs-CZ" altLang="cs-CZ" sz="2800"/>
              <a:t>Chystaná výstavba mohutné farmy 25 větrných elektráren u Mackovic (poblíž silnice Brno-Znojmo).</a:t>
            </a:r>
          </a:p>
          <a:p>
            <a:endParaRPr lang="cs-CZ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4" descr="Bratčice_pískov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540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600"/>
              <a:t>Plošina pískové terasy u Bratčic, částečně odtěžená a rekultivovaná, těžba postupuje k východu (pravý dolní roh), vlevo dole sráz k nivě Jihlavy východně od Němčiček. Němčičky leží na náplavo-vém kuželi pár metrů nad nivou. Vpravo pískovnu protíná rychlostní silnice Brno – Pohořelice.</a:t>
            </a:r>
          </a:p>
        </p:txBody>
      </p:sp>
      <p:sp>
        <p:nvSpPr>
          <p:cNvPr id="6151" name="Freeform 7"/>
          <p:cNvSpPr>
            <a:spLocks/>
          </p:cNvSpPr>
          <p:nvPr/>
        </p:nvSpPr>
        <p:spPr bwMode="auto">
          <a:xfrm>
            <a:off x="2073275" y="1952625"/>
            <a:ext cx="6746875" cy="4568825"/>
          </a:xfrm>
          <a:custGeom>
            <a:avLst/>
            <a:gdLst>
              <a:gd name="T0" fmla="*/ 4154 w 4250"/>
              <a:gd name="T1" fmla="*/ 2304 h 2878"/>
              <a:gd name="T2" fmla="*/ 4034 w 4250"/>
              <a:gd name="T3" fmla="*/ 2046 h 2878"/>
              <a:gd name="T4" fmla="*/ 3902 w 4250"/>
              <a:gd name="T5" fmla="*/ 1902 h 2878"/>
              <a:gd name="T6" fmla="*/ 3824 w 4250"/>
              <a:gd name="T7" fmla="*/ 1584 h 2878"/>
              <a:gd name="T8" fmla="*/ 3692 w 4250"/>
              <a:gd name="T9" fmla="*/ 1470 h 2878"/>
              <a:gd name="T10" fmla="*/ 3560 w 4250"/>
              <a:gd name="T11" fmla="*/ 1350 h 2878"/>
              <a:gd name="T12" fmla="*/ 3470 w 4250"/>
              <a:gd name="T13" fmla="*/ 1326 h 2878"/>
              <a:gd name="T14" fmla="*/ 3320 w 4250"/>
              <a:gd name="T15" fmla="*/ 1092 h 2878"/>
              <a:gd name="T16" fmla="*/ 3194 w 4250"/>
              <a:gd name="T17" fmla="*/ 990 h 2878"/>
              <a:gd name="T18" fmla="*/ 3086 w 4250"/>
              <a:gd name="T19" fmla="*/ 864 h 2878"/>
              <a:gd name="T20" fmla="*/ 2780 w 4250"/>
              <a:gd name="T21" fmla="*/ 636 h 2878"/>
              <a:gd name="T22" fmla="*/ 2606 w 4250"/>
              <a:gd name="T23" fmla="*/ 534 h 2878"/>
              <a:gd name="T24" fmla="*/ 2426 w 4250"/>
              <a:gd name="T25" fmla="*/ 384 h 2878"/>
              <a:gd name="T26" fmla="*/ 2054 w 4250"/>
              <a:gd name="T27" fmla="*/ 174 h 2878"/>
              <a:gd name="T28" fmla="*/ 1778 w 4250"/>
              <a:gd name="T29" fmla="*/ 12 h 2878"/>
              <a:gd name="T30" fmla="*/ 1304 w 4250"/>
              <a:gd name="T31" fmla="*/ 12 h 2878"/>
              <a:gd name="T32" fmla="*/ 596 w 4250"/>
              <a:gd name="T33" fmla="*/ 66 h 2878"/>
              <a:gd name="T34" fmla="*/ 476 w 4250"/>
              <a:gd name="T35" fmla="*/ 306 h 2878"/>
              <a:gd name="T36" fmla="*/ 350 w 4250"/>
              <a:gd name="T37" fmla="*/ 492 h 2878"/>
              <a:gd name="T38" fmla="*/ 68 w 4250"/>
              <a:gd name="T39" fmla="*/ 522 h 2878"/>
              <a:gd name="T40" fmla="*/ 68 w 4250"/>
              <a:gd name="T41" fmla="*/ 684 h 2878"/>
              <a:gd name="T42" fmla="*/ 200 w 4250"/>
              <a:gd name="T43" fmla="*/ 684 h 2878"/>
              <a:gd name="T44" fmla="*/ 368 w 4250"/>
              <a:gd name="T45" fmla="*/ 924 h 2878"/>
              <a:gd name="T46" fmla="*/ 518 w 4250"/>
              <a:gd name="T47" fmla="*/ 1158 h 2878"/>
              <a:gd name="T48" fmla="*/ 632 w 4250"/>
              <a:gd name="T49" fmla="*/ 1284 h 2878"/>
              <a:gd name="T50" fmla="*/ 692 w 4250"/>
              <a:gd name="T51" fmla="*/ 1380 h 2878"/>
              <a:gd name="T52" fmla="*/ 734 w 4250"/>
              <a:gd name="T53" fmla="*/ 1458 h 2878"/>
              <a:gd name="T54" fmla="*/ 794 w 4250"/>
              <a:gd name="T55" fmla="*/ 1584 h 2878"/>
              <a:gd name="T56" fmla="*/ 872 w 4250"/>
              <a:gd name="T57" fmla="*/ 1764 h 2878"/>
              <a:gd name="T58" fmla="*/ 956 w 4250"/>
              <a:gd name="T59" fmla="*/ 1932 h 2878"/>
              <a:gd name="T60" fmla="*/ 1046 w 4250"/>
              <a:gd name="T61" fmla="*/ 2034 h 2878"/>
              <a:gd name="T62" fmla="*/ 1340 w 4250"/>
              <a:gd name="T63" fmla="*/ 1896 h 2878"/>
              <a:gd name="T64" fmla="*/ 1376 w 4250"/>
              <a:gd name="T65" fmla="*/ 1860 h 2878"/>
              <a:gd name="T66" fmla="*/ 1526 w 4250"/>
              <a:gd name="T67" fmla="*/ 1788 h 2878"/>
              <a:gd name="T68" fmla="*/ 1724 w 4250"/>
              <a:gd name="T69" fmla="*/ 1836 h 2878"/>
              <a:gd name="T70" fmla="*/ 2012 w 4250"/>
              <a:gd name="T71" fmla="*/ 1764 h 2878"/>
              <a:gd name="T72" fmla="*/ 2156 w 4250"/>
              <a:gd name="T73" fmla="*/ 1704 h 2878"/>
              <a:gd name="T74" fmla="*/ 2312 w 4250"/>
              <a:gd name="T75" fmla="*/ 1878 h 2878"/>
              <a:gd name="T76" fmla="*/ 2420 w 4250"/>
              <a:gd name="T77" fmla="*/ 2004 h 2878"/>
              <a:gd name="T78" fmla="*/ 2546 w 4250"/>
              <a:gd name="T79" fmla="*/ 2076 h 2878"/>
              <a:gd name="T80" fmla="*/ 2738 w 4250"/>
              <a:gd name="T81" fmla="*/ 2268 h 2878"/>
              <a:gd name="T82" fmla="*/ 2876 w 4250"/>
              <a:gd name="T83" fmla="*/ 2460 h 2878"/>
              <a:gd name="T84" fmla="*/ 2966 w 4250"/>
              <a:gd name="T85" fmla="*/ 2502 h 2878"/>
              <a:gd name="T86" fmla="*/ 3194 w 4250"/>
              <a:gd name="T87" fmla="*/ 2460 h 2878"/>
              <a:gd name="T88" fmla="*/ 3350 w 4250"/>
              <a:gd name="T89" fmla="*/ 2406 h 2878"/>
              <a:gd name="T90" fmla="*/ 3482 w 4250"/>
              <a:gd name="T91" fmla="*/ 2634 h 2878"/>
              <a:gd name="T92" fmla="*/ 3698 w 4250"/>
              <a:gd name="T93" fmla="*/ 2832 h 2878"/>
              <a:gd name="T94" fmla="*/ 4058 w 4250"/>
              <a:gd name="T95" fmla="*/ 2652 h 2878"/>
              <a:gd name="T96" fmla="*/ 4250 w 4250"/>
              <a:gd name="T97" fmla="*/ 2460 h 2878"/>
              <a:gd name="T98" fmla="*/ 4142 w 4250"/>
              <a:gd name="T99" fmla="*/ 2634 h 2878"/>
              <a:gd name="T100" fmla="*/ 4106 w 4250"/>
              <a:gd name="T101" fmla="*/ 2604 h 2878"/>
              <a:gd name="T102" fmla="*/ 4220 w 4250"/>
              <a:gd name="T103" fmla="*/ 2478 h 2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250" h="2878">
                <a:moveTo>
                  <a:pt x="4244" y="2412"/>
                </a:moveTo>
                <a:cubicBezTo>
                  <a:pt x="4236" y="2388"/>
                  <a:pt x="4229" y="2378"/>
                  <a:pt x="4208" y="2364"/>
                </a:cubicBezTo>
                <a:cubicBezTo>
                  <a:pt x="4200" y="2340"/>
                  <a:pt x="4175" y="2318"/>
                  <a:pt x="4154" y="2304"/>
                </a:cubicBezTo>
                <a:cubicBezTo>
                  <a:pt x="4128" y="2266"/>
                  <a:pt x="4095" y="2232"/>
                  <a:pt x="4076" y="2190"/>
                </a:cubicBezTo>
                <a:cubicBezTo>
                  <a:pt x="4063" y="2162"/>
                  <a:pt x="4056" y="2129"/>
                  <a:pt x="4046" y="2100"/>
                </a:cubicBezTo>
                <a:cubicBezTo>
                  <a:pt x="4037" y="2072"/>
                  <a:pt x="4045" y="2068"/>
                  <a:pt x="4034" y="2046"/>
                </a:cubicBezTo>
                <a:cubicBezTo>
                  <a:pt x="4022" y="2023"/>
                  <a:pt x="3994" y="1990"/>
                  <a:pt x="3974" y="1974"/>
                </a:cubicBezTo>
                <a:cubicBezTo>
                  <a:pt x="3963" y="1965"/>
                  <a:pt x="3938" y="1950"/>
                  <a:pt x="3938" y="1950"/>
                </a:cubicBezTo>
                <a:cubicBezTo>
                  <a:pt x="3930" y="1927"/>
                  <a:pt x="3915" y="1922"/>
                  <a:pt x="3902" y="1902"/>
                </a:cubicBezTo>
                <a:cubicBezTo>
                  <a:pt x="3893" y="1850"/>
                  <a:pt x="3867" y="1817"/>
                  <a:pt x="3836" y="1776"/>
                </a:cubicBezTo>
                <a:cubicBezTo>
                  <a:pt x="3824" y="1741"/>
                  <a:pt x="3848" y="1732"/>
                  <a:pt x="3878" y="1722"/>
                </a:cubicBezTo>
                <a:cubicBezTo>
                  <a:pt x="3924" y="1653"/>
                  <a:pt x="3868" y="1628"/>
                  <a:pt x="3824" y="1584"/>
                </a:cubicBezTo>
                <a:cubicBezTo>
                  <a:pt x="3797" y="1557"/>
                  <a:pt x="3774" y="1528"/>
                  <a:pt x="3746" y="1500"/>
                </a:cubicBezTo>
                <a:cubicBezTo>
                  <a:pt x="3742" y="1496"/>
                  <a:pt x="3734" y="1497"/>
                  <a:pt x="3728" y="1494"/>
                </a:cubicBezTo>
                <a:cubicBezTo>
                  <a:pt x="3715" y="1487"/>
                  <a:pt x="3704" y="1478"/>
                  <a:pt x="3692" y="1470"/>
                </a:cubicBezTo>
                <a:cubicBezTo>
                  <a:pt x="3686" y="1466"/>
                  <a:pt x="3674" y="1458"/>
                  <a:pt x="3674" y="1458"/>
                </a:cubicBezTo>
                <a:cubicBezTo>
                  <a:pt x="3665" y="1431"/>
                  <a:pt x="3619" y="1393"/>
                  <a:pt x="3596" y="1374"/>
                </a:cubicBezTo>
                <a:cubicBezTo>
                  <a:pt x="3585" y="1365"/>
                  <a:pt x="3572" y="1358"/>
                  <a:pt x="3560" y="1350"/>
                </a:cubicBezTo>
                <a:cubicBezTo>
                  <a:pt x="3554" y="1346"/>
                  <a:pt x="3542" y="1338"/>
                  <a:pt x="3542" y="1338"/>
                </a:cubicBezTo>
                <a:cubicBezTo>
                  <a:pt x="3538" y="1332"/>
                  <a:pt x="3537" y="1321"/>
                  <a:pt x="3530" y="1320"/>
                </a:cubicBezTo>
                <a:cubicBezTo>
                  <a:pt x="3510" y="1317"/>
                  <a:pt x="3470" y="1326"/>
                  <a:pt x="3470" y="1326"/>
                </a:cubicBezTo>
                <a:cubicBezTo>
                  <a:pt x="3464" y="1308"/>
                  <a:pt x="3450" y="1254"/>
                  <a:pt x="3440" y="1242"/>
                </a:cubicBezTo>
                <a:cubicBezTo>
                  <a:pt x="3416" y="1211"/>
                  <a:pt x="3387" y="1182"/>
                  <a:pt x="3362" y="1152"/>
                </a:cubicBezTo>
                <a:cubicBezTo>
                  <a:pt x="3348" y="1135"/>
                  <a:pt x="3337" y="1106"/>
                  <a:pt x="3320" y="1092"/>
                </a:cubicBezTo>
                <a:cubicBezTo>
                  <a:pt x="3315" y="1088"/>
                  <a:pt x="3308" y="1089"/>
                  <a:pt x="3302" y="1086"/>
                </a:cubicBezTo>
                <a:cubicBezTo>
                  <a:pt x="3296" y="1083"/>
                  <a:pt x="3290" y="1079"/>
                  <a:pt x="3284" y="1074"/>
                </a:cubicBezTo>
                <a:cubicBezTo>
                  <a:pt x="3252" y="1048"/>
                  <a:pt x="3223" y="1019"/>
                  <a:pt x="3194" y="990"/>
                </a:cubicBezTo>
                <a:cubicBezTo>
                  <a:pt x="3125" y="921"/>
                  <a:pt x="3221" y="1009"/>
                  <a:pt x="3164" y="942"/>
                </a:cubicBezTo>
                <a:cubicBezTo>
                  <a:pt x="3157" y="934"/>
                  <a:pt x="3147" y="931"/>
                  <a:pt x="3140" y="924"/>
                </a:cubicBezTo>
                <a:cubicBezTo>
                  <a:pt x="3121" y="905"/>
                  <a:pt x="3105" y="883"/>
                  <a:pt x="3086" y="864"/>
                </a:cubicBezTo>
                <a:cubicBezTo>
                  <a:pt x="3068" y="846"/>
                  <a:pt x="3054" y="817"/>
                  <a:pt x="3032" y="810"/>
                </a:cubicBezTo>
                <a:cubicBezTo>
                  <a:pt x="2987" y="765"/>
                  <a:pt x="2937" y="722"/>
                  <a:pt x="2876" y="702"/>
                </a:cubicBezTo>
                <a:cubicBezTo>
                  <a:pt x="2852" y="670"/>
                  <a:pt x="2816" y="654"/>
                  <a:pt x="2780" y="636"/>
                </a:cubicBezTo>
                <a:cubicBezTo>
                  <a:pt x="2764" y="628"/>
                  <a:pt x="2745" y="609"/>
                  <a:pt x="2732" y="600"/>
                </a:cubicBezTo>
                <a:cubicBezTo>
                  <a:pt x="2706" y="583"/>
                  <a:pt x="2707" y="592"/>
                  <a:pt x="2678" y="576"/>
                </a:cubicBezTo>
                <a:cubicBezTo>
                  <a:pt x="2651" y="561"/>
                  <a:pt x="2634" y="543"/>
                  <a:pt x="2606" y="534"/>
                </a:cubicBezTo>
                <a:cubicBezTo>
                  <a:pt x="2584" y="501"/>
                  <a:pt x="2559" y="474"/>
                  <a:pt x="2522" y="462"/>
                </a:cubicBezTo>
                <a:cubicBezTo>
                  <a:pt x="2507" y="439"/>
                  <a:pt x="2494" y="443"/>
                  <a:pt x="2474" y="426"/>
                </a:cubicBezTo>
                <a:cubicBezTo>
                  <a:pt x="2454" y="409"/>
                  <a:pt x="2451" y="392"/>
                  <a:pt x="2426" y="384"/>
                </a:cubicBezTo>
                <a:cubicBezTo>
                  <a:pt x="2386" y="344"/>
                  <a:pt x="2406" y="353"/>
                  <a:pt x="2372" y="342"/>
                </a:cubicBezTo>
                <a:cubicBezTo>
                  <a:pt x="2305" y="275"/>
                  <a:pt x="2290" y="299"/>
                  <a:pt x="2174" y="294"/>
                </a:cubicBezTo>
                <a:cubicBezTo>
                  <a:pt x="2127" y="262"/>
                  <a:pt x="2100" y="205"/>
                  <a:pt x="2054" y="174"/>
                </a:cubicBezTo>
                <a:cubicBezTo>
                  <a:pt x="2044" y="145"/>
                  <a:pt x="2019" y="136"/>
                  <a:pt x="1994" y="120"/>
                </a:cubicBezTo>
                <a:cubicBezTo>
                  <a:pt x="1942" y="85"/>
                  <a:pt x="1894" y="45"/>
                  <a:pt x="1832" y="30"/>
                </a:cubicBezTo>
                <a:cubicBezTo>
                  <a:pt x="1799" y="8"/>
                  <a:pt x="1830" y="25"/>
                  <a:pt x="1778" y="12"/>
                </a:cubicBezTo>
                <a:cubicBezTo>
                  <a:pt x="1766" y="9"/>
                  <a:pt x="1742" y="0"/>
                  <a:pt x="1742" y="0"/>
                </a:cubicBezTo>
                <a:cubicBezTo>
                  <a:pt x="1584" y="2"/>
                  <a:pt x="1426" y="2"/>
                  <a:pt x="1268" y="6"/>
                </a:cubicBezTo>
                <a:cubicBezTo>
                  <a:pt x="1256" y="6"/>
                  <a:pt x="1295" y="3"/>
                  <a:pt x="1304" y="12"/>
                </a:cubicBezTo>
                <a:cubicBezTo>
                  <a:pt x="1309" y="17"/>
                  <a:pt x="1293" y="21"/>
                  <a:pt x="1286" y="24"/>
                </a:cubicBezTo>
                <a:cubicBezTo>
                  <a:pt x="1195" y="63"/>
                  <a:pt x="1027" y="37"/>
                  <a:pt x="920" y="42"/>
                </a:cubicBezTo>
                <a:cubicBezTo>
                  <a:pt x="830" y="72"/>
                  <a:pt x="678" y="63"/>
                  <a:pt x="596" y="66"/>
                </a:cubicBezTo>
                <a:cubicBezTo>
                  <a:pt x="571" y="83"/>
                  <a:pt x="569" y="108"/>
                  <a:pt x="542" y="126"/>
                </a:cubicBezTo>
                <a:cubicBezTo>
                  <a:pt x="532" y="156"/>
                  <a:pt x="519" y="181"/>
                  <a:pt x="506" y="210"/>
                </a:cubicBezTo>
                <a:cubicBezTo>
                  <a:pt x="492" y="241"/>
                  <a:pt x="489" y="275"/>
                  <a:pt x="476" y="306"/>
                </a:cubicBezTo>
                <a:cubicBezTo>
                  <a:pt x="464" y="334"/>
                  <a:pt x="437" y="356"/>
                  <a:pt x="428" y="384"/>
                </a:cubicBezTo>
                <a:cubicBezTo>
                  <a:pt x="420" y="409"/>
                  <a:pt x="411" y="425"/>
                  <a:pt x="392" y="444"/>
                </a:cubicBezTo>
                <a:cubicBezTo>
                  <a:pt x="383" y="470"/>
                  <a:pt x="366" y="471"/>
                  <a:pt x="350" y="492"/>
                </a:cubicBezTo>
                <a:cubicBezTo>
                  <a:pt x="341" y="503"/>
                  <a:pt x="334" y="516"/>
                  <a:pt x="326" y="528"/>
                </a:cubicBezTo>
                <a:cubicBezTo>
                  <a:pt x="322" y="534"/>
                  <a:pt x="314" y="546"/>
                  <a:pt x="314" y="546"/>
                </a:cubicBezTo>
                <a:cubicBezTo>
                  <a:pt x="234" y="542"/>
                  <a:pt x="145" y="548"/>
                  <a:pt x="68" y="522"/>
                </a:cubicBezTo>
                <a:cubicBezTo>
                  <a:pt x="52" y="524"/>
                  <a:pt x="27" y="514"/>
                  <a:pt x="20" y="528"/>
                </a:cubicBezTo>
                <a:cubicBezTo>
                  <a:pt x="0" y="568"/>
                  <a:pt x="30" y="635"/>
                  <a:pt x="56" y="666"/>
                </a:cubicBezTo>
                <a:cubicBezTo>
                  <a:pt x="61" y="672"/>
                  <a:pt x="61" y="684"/>
                  <a:pt x="68" y="684"/>
                </a:cubicBezTo>
                <a:cubicBezTo>
                  <a:pt x="74" y="684"/>
                  <a:pt x="64" y="672"/>
                  <a:pt x="62" y="666"/>
                </a:cubicBezTo>
                <a:cubicBezTo>
                  <a:pt x="71" y="573"/>
                  <a:pt x="58" y="609"/>
                  <a:pt x="98" y="636"/>
                </a:cubicBezTo>
                <a:cubicBezTo>
                  <a:pt x="117" y="664"/>
                  <a:pt x="168" y="679"/>
                  <a:pt x="200" y="684"/>
                </a:cubicBezTo>
                <a:cubicBezTo>
                  <a:pt x="243" y="713"/>
                  <a:pt x="226" y="698"/>
                  <a:pt x="254" y="726"/>
                </a:cubicBezTo>
                <a:cubicBezTo>
                  <a:pt x="268" y="769"/>
                  <a:pt x="275" y="795"/>
                  <a:pt x="308" y="828"/>
                </a:cubicBezTo>
                <a:cubicBezTo>
                  <a:pt x="319" y="860"/>
                  <a:pt x="344" y="900"/>
                  <a:pt x="368" y="924"/>
                </a:cubicBezTo>
                <a:cubicBezTo>
                  <a:pt x="379" y="957"/>
                  <a:pt x="400" y="973"/>
                  <a:pt x="416" y="1002"/>
                </a:cubicBezTo>
                <a:cubicBezTo>
                  <a:pt x="431" y="1028"/>
                  <a:pt x="427" y="1045"/>
                  <a:pt x="452" y="1062"/>
                </a:cubicBezTo>
                <a:cubicBezTo>
                  <a:pt x="475" y="1096"/>
                  <a:pt x="474" y="1143"/>
                  <a:pt x="518" y="1158"/>
                </a:cubicBezTo>
                <a:cubicBezTo>
                  <a:pt x="527" y="1167"/>
                  <a:pt x="541" y="1183"/>
                  <a:pt x="554" y="1188"/>
                </a:cubicBezTo>
                <a:cubicBezTo>
                  <a:pt x="569" y="1194"/>
                  <a:pt x="602" y="1200"/>
                  <a:pt x="602" y="1200"/>
                </a:cubicBezTo>
                <a:cubicBezTo>
                  <a:pt x="609" y="1225"/>
                  <a:pt x="616" y="1261"/>
                  <a:pt x="632" y="1284"/>
                </a:cubicBezTo>
                <a:cubicBezTo>
                  <a:pt x="637" y="1291"/>
                  <a:pt x="645" y="1295"/>
                  <a:pt x="650" y="1302"/>
                </a:cubicBezTo>
                <a:cubicBezTo>
                  <a:pt x="655" y="1308"/>
                  <a:pt x="658" y="1314"/>
                  <a:pt x="662" y="1320"/>
                </a:cubicBezTo>
                <a:cubicBezTo>
                  <a:pt x="671" y="1358"/>
                  <a:pt x="663" y="1337"/>
                  <a:pt x="692" y="1380"/>
                </a:cubicBezTo>
                <a:cubicBezTo>
                  <a:pt x="696" y="1386"/>
                  <a:pt x="704" y="1398"/>
                  <a:pt x="704" y="1398"/>
                </a:cubicBezTo>
                <a:cubicBezTo>
                  <a:pt x="706" y="1406"/>
                  <a:pt x="706" y="1415"/>
                  <a:pt x="710" y="1422"/>
                </a:cubicBezTo>
                <a:cubicBezTo>
                  <a:pt x="716" y="1435"/>
                  <a:pt x="729" y="1444"/>
                  <a:pt x="734" y="1458"/>
                </a:cubicBezTo>
                <a:cubicBezTo>
                  <a:pt x="738" y="1470"/>
                  <a:pt x="735" y="1487"/>
                  <a:pt x="746" y="1494"/>
                </a:cubicBezTo>
                <a:cubicBezTo>
                  <a:pt x="752" y="1498"/>
                  <a:pt x="758" y="1502"/>
                  <a:pt x="764" y="1506"/>
                </a:cubicBezTo>
                <a:cubicBezTo>
                  <a:pt x="773" y="1533"/>
                  <a:pt x="778" y="1561"/>
                  <a:pt x="794" y="1584"/>
                </a:cubicBezTo>
                <a:cubicBezTo>
                  <a:pt x="801" y="1612"/>
                  <a:pt x="800" y="1622"/>
                  <a:pt x="824" y="1638"/>
                </a:cubicBezTo>
                <a:cubicBezTo>
                  <a:pt x="838" y="1681"/>
                  <a:pt x="829" y="1663"/>
                  <a:pt x="848" y="1692"/>
                </a:cubicBezTo>
                <a:cubicBezTo>
                  <a:pt x="854" y="1727"/>
                  <a:pt x="859" y="1735"/>
                  <a:pt x="872" y="1764"/>
                </a:cubicBezTo>
                <a:cubicBezTo>
                  <a:pt x="885" y="1794"/>
                  <a:pt x="880" y="1824"/>
                  <a:pt x="908" y="1842"/>
                </a:cubicBezTo>
                <a:cubicBezTo>
                  <a:pt x="927" y="1871"/>
                  <a:pt x="918" y="1853"/>
                  <a:pt x="932" y="1896"/>
                </a:cubicBezTo>
                <a:cubicBezTo>
                  <a:pt x="937" y="1910"/>
                  <a:pt x="956" y="1932"/>
                  <a:pt x="956" y="1932"/>
                </a:cubicBezTo>
                <a:cubicBezTo>
                  <a:pt x="944" y="1968"/>
                  <a:pt x="937" y="1940"/>
                  <a:pt x="914" y="1974"/>
                </a:cubicBezTo>
                <a:cubicBezTo>
                  <a:pt x="924" y="2005"/>
                  <a:pt x="948" y="2023"/>
                  <a:pt x="974" y="2040"/>
                </a:cubicBezTo>
                <a:cubicBezTo>
                  <a:pt x="998" y="2038"/>
                  <a:pt x="1022" y="2037"/>
                  <a:pt x="1046" y="2034"/>
                </a:cubicBezTo>
                <a:cubicBezTo>
                  <a:pt x="1067" y="2031"/>
                  <a:pt x="1064" y="2025"/>
                  <a:pt x="1082" y="2016"/>
                </a:cubicBezTo>
                <a:cubicBezTo>
                  <a:pt x="1136" y="1989"/>
                  <a:pt x="1193" y="1963"/>
                  <a:pt x="1250" y="1944"/>
                </a:cubicBezTo>
                <a:cubicBezTo>
                  <a:pt x="1281" y="1934"/>
                  <a:pt x="1310" y="1909"/>
                  <a:pt x="1340" y="1896"/>
                </a:cubicBezTo>
                <a:cubicBezTo>
                  <a:pt x="1352" y="1891"/>
                  <a:pt x="1376" y="1884"/>
                  <a:pt x="1376" y="1884"/>
                </a:cubicBezTo>
                <a:cubicBezTo>
                  <a:pt x="1370" y="1878"/>
                  <a:pt x="1358" y="1874"/>
                  <a:pt x="1358" y="1866"/>
                </a:cubicBezTo>
                <a:cubicBezTo>
                  <a:pt x="1358" y="1860"/>
                  <a:pt x="1370" y="1863"/>
                  <a:pt x="1376" y="1860"/>
                </a:cubicBezTo>
                <a:cubicBezTo>
                  <a:pt x="1382" y="1857"/>
                  <a:pt x="1388" y="1851"/>
                  <a:pt x="1394" y="1848"/>
                </a:cubicBezTo>
                <a:cubicBezTo>
                  <a:pt x="1429" y="1830"/>
                  <a:pt x="1467" y="1818"/>
                  <a:pt x="1502" y="1800"/>
                </a:cubicBezTo>
                <a:cubicBezTo>
                  <a:pt x="1510" y="1796"/>
                  <a:pt x="1518" y="1791"/>
                  <a:pt x="1526" y="1788"/>
                </a:cubicBezTo>
                <a:cubicBezTo>
                  <a:pt x="1538" y="1783"/>
                  <a:pt x="1562" y="1776"/>
                  <a:pt x="1562" y="1776"/>
                </a:cubicBezTo>
                <a:cubicBezTo>
                  <a:pt x="1602" y="1778"/>
                  <a:pt x="1654" y="1760"/>
                  <a:pt x="1682" y="1788"/>
                </a:cubicBezTo>
                <a:cubicBezTo>
                  <a:pt x="1752" y="1858"/>
                  <a:pt x="1673" y="1802"/>
                  <a:pt x="1724" y="1836"/>
                </a:cubicBezTo>
                <a:cubicBezTo>
                  <a:pt x="1776" y="1834"/>
                  <a:pt x="1828" y="1834"/>
                  <a:pt x="1880" y="1830"/>
                </a:cubicBezTo>
                <a:cubicBezTo>
                  <a:pt x="1897" y="1829"/>
                  <a:pt x="1901" y="1819"/>
                  <a:pt x="1916" y="1812"/>
                </a:cubicBezTo>
                <a:cubicBezTo>
                  <a:pt x="1948" y="1796"/>
                  <a:pt x="1980" y="1780"/>
                  <a:pt x="2012" y="1764"/>
                </a:cubicBezTo>
                <a:cubicBezTo>
                  <a:pt x="2041" y="1749"/>
                  <a:pt x="2072" y="1735"/>
                  <a:pt x="2102" y="1722"/>
                </a:cubicBezTo>
                <a:cubicBezTo>
                  <a:pt x="2114" y="1717"/>
                  <a:pt x="2126" y="1714"/>
                  <a:pt x="2138" y="1710"/>
                </a:cubicBezTo>
                <a:cubicBezTo>
                  <a:pt x="2144" y="1708"/>
                  <a:pt x="2156" y="1704"/>
                  <a:pt x="2156" y="1704"/>
                </a:cubicBezTo>
                <a:cubicBezTo>
                  <a:pt x="2172" y="1706"/>
                  <a:pt x="2190" y="1702"/>
                  <a:pt x="2204" y="1710"/>
                </a:cubicBezTo>
                <a:cubicBezTo>
                  <a:pt x="2223" y="1721"/>
                  <a:pt x="2234" y="1763"/>
                  <a:pt x="2240" y="1782"/>
                </a:cubicBezTo>
                <a:cubicBezTo>
                  <a:pt x="2254" y="1825"/>
                  <a:pt x="2263" y="1862"/>
                  <a:pt x="2312" y="1878"/>
                </a:cubicBezTo>
                <a:cubicBezTo>
                  <a:pt x="2320" y="1890"/>
                  <a:pt x="2328" y="1902"/>
                  <a:pt x="2336" y="1914"/>
                </a:cubicBezTo>
                <a:cubicBezTo>
                  <a:pt x="2344" y="1926"/>
                  <a:pt x="2372" y="1938"/>
                  <a:pt x="2372" y="1938"/>
                </a:cubicBezTo>
                <a:cubicBezTo>
                  <a:pt x="2382" y="1967"/>
                  <a:pt x="2395" y="1987"/>
                  <a:pt x="2420" y="2004"/>
                </a:cubicBezTo>
                <a:cubicBezTo>
                  <a:pt x="2439" y="2033"/>
                  <a:pt x="2425" y="2020"/>
                  <a:pt x="2468" y="2034"/>
                </a:cubicBezTo>
                <a:cubicBezTo>
                  <a:pt x="2474" y="2036"/>
                  <a:pt x="2486" y="2040"/>
                  <a:pt x="2486" y="2040"/>
                </a:cubicBezTo>
                <a:cubicBezTo>
                  <a:pt x="2496" y="2069"/>
                  <a:pt x="2519" y="2067"/>
                  <a:pt x="2546" y="2076"/>
                </a:cubicBezTo>
                <a:cubicBezTo>
                  <a:pt x="2558" y="2080"/>
                  <a:pt x="2582" y="2088"/>
                  <a:pt x="2582" y="2088"/>
                </a:cubicBezTo>
                <a:cubicBezTo>
                  <a:pt x="2606" y="2112"/>
                  <a:pt x="2632" y="2124"/>
                  <a:pt x="2660" y="2142"/>
                </a:cubicBezTo>
                <a:cubicBezTo>
                  <a:pt x="2688" y="2184"/>
                  <a:pt x="2701" y="2231"/>
                  <a:pt x="2738" y="2268"/>
                </a:cubicBezTo>
                <a:cubicBezTo>
                  <a:pt x="2740" y="2276"/>
                  <a:pt x="2739" y="2286"/>
                  <a:pt x="2744" y="2292"/>
                </a:cubicBezTo>
                <a:cubicBezTo>
                  <a:pt x="2749" y="2298"/>
                  <a:pt x="2822" y="2348"/>
                  <a:pt x="2834" y="2352"/>
                </a:cubicBezTo>
                <a:cubicBezTo>
                  <a:pt x="2863" y="2381"/>
                  <a:pt x="2868" y="2420"/>
                  <a:pt x="2876" y="2460"/>
                </a:cubicBezTo>
                <a:cubicBezTo>
                  <a:pt x="2878" y="2470"/>
                  <a:pt x="2875" y="2482"/>
                  <a:pt x="2882" y="2490"/>
                </a:cubicBezTo>
                <a:cubicBezTo>
                  <a:pt x="2887" y="2496"/>
                  <a:pt x="2898" y="2495"/>
                  <a:pt x="2906" y="2496"/>
                </a:cubicBezTo>
                <a:cubicBezTo>
                  <a:pt x="2926" y="2499"/>
                  <a:pt x="2946" y="2500"/>
                  <a:pt x="2966" y="2502"/>
                </a:cubicBezTo>
                <a:cubicBezTo>
                  <a:pt x="2944" y="2509"/>
                  <a:pt x="2900" y="2520"/>
                  <a:pt x="2900" y="2520"/>
                </a:cubicBezTo>
                <a:cubicBezTo>
                  <a:pt x="2876" y="2592"/>
                  <a:pt x="2886" y="2543"/>
                  <a:pt x="3068" y="2532"/>
                </a:cubicBezTo>
                <a:cubicBezTo>
                  <a:pt x="3116" y="2529"/>
                  <a:pt x="3152" y="2474"/>
                  <a:pt x="3194" y="2460"/>
                </a:cubicBezTo>
                <a:cubicBezTo>
                  <a:pt x="3205" y="2449"/>
                  <a:pt x="3212" y="2434"/>
                  <a:pt x="3224" y="2424"/>
                </a:cubicBezTo>
                <a:cubicBezTo>
                  <a:pt x="3234" y="2416"/>
                  <a:pt x="3249" y="2413"/>
                  <a:pt x="3260" y="2406"/>
                </a:cubicBezTo>
                <a:cubicBezTo>
                  <a:pt x="3276" y="2358"/>
                  <a:pt x="3317" y="2395"/>
                  <a:pt x="3350" y="2406"/>
                </a:cubicBezTo>
                <a:cubicBezTo>
                  <a:pt x="3368" y="2433"/>
                  <a:pt x="3387" y="2461"/>
                  <a:pt x="3410" y="2484"/>
                </a:cubicBezTo>
                <a:cubicBezTo>
                  <a:pt x="3420" y="2524"/>
                  <a:pt x="3438" y="2563"/>
                  <a:pt x="3458" y="2598"/>
                </a:cubicBezTo>
                <a:cubicBezTo>
                  <a:pt x="3465" y="2611"/>
                  <a:pt x="3477" y="2620"/>
                  <a:pt x="3482" y="2634"/>
                </a:cubicBezTo>
                <a:cubicBezTo>
                  <a:pt x="3502" y="2694"/>
                  <a:pt x="3503" y="2697"/>
                  <a:pt x="3548" y="2742"/>
                </a:cubicBezTo>
                <a:cubicBezTo>
                  <a:pt x="3586" y="2780"/>
                  <a:pt x="3586" y="2787"/>
                  <a:pt x="3638" y="2796"/>
                </a:cubicBezTo>
                <a:cubicBezTo>
                  <a:pt x="3657" y="2809"/>
                  <a:pt x="3680" y="2817"/>
                  <a:pt x="3698" y="2832"/>
                </a:cubicBezTo>
                <a:cubicBezTo>
                  <a:pt x="3756" y="2878"/>
                  <a:pt x="3711" y="2860"/>
                  <a:pt x="3752" y="2874"/>
                </a:cubicBezTo>
                <a:cubicBezTo>
                  <a:pt x="3794" y="2860"/>
                  <a:pt x="3804" y="2805"/>
                  <a:pt x="3848" y="2790"/>
                </a:cubicBezTo>
                <a:cubicBezTo>
                  <a:pt x="3888" y="2730"/>
                  <a:pt x="3995" y="2687"/>
                  <a:pt x="4058" y="2652"/>
                </a:cubicBezTo>
                <a:cubicBezTo>
                  <a:pt x="4085" y="2637"/>
                  <a:pt x="4102" y="2619"/>
                  <a:pt x="4130" y="2610"/>
                </a:cubicBezTo>
                <a:cubicBezTo>
                  <a:pt x="4143" y="2591"/>
                  <a:pt x="4162" y="2583"/>
                  <a:pt x="4172" y="2562"/>
                </a:cubicBezTo>
                <a:cubicBezTo>
                  <a:pt x="4193" y="2520"/>
                  <a:pt x="4211" y="2486"/>
                  <a:pt x="4250" y="2460"/>
                </a:cubicBezTo>
                <a:cubicBezTo>
                  <a:pt x="4214" y="2448"/>
                  <a:pt x="4222" y="2481"/>
                  <a:pt x="4190" y="2502"/>
                </a:cubicBezTo>
                <a:cubicBezTo>
                  <a:pt x="4173" y="2528"/>
                  <a:pt x="4164" y="2551"/>
                  <a:pt x="4154" y="2580"/>
                </a:cubicBezTo>
                <a:cubicBezTo>
                  <a:pt x="4148" y="2597"/>
                  <a:pt x="4157" y="2623"/>
                  <a:pt x="4142" y="2634"/>
                </a:cubicBezTo>
                <a:cubicBezTo>
                  <a:pt x="4132" y="2641"/>
                  <a:pt x="4106" y="2646"/>
                  <a:pt x="4106" y="2646"/>
                </a:cubicBezTo>
                <a:cubicBezTo>
                  <a:pt x="4026" y="2637"/>
                  <a:pt x="4047" y="2634"/>
                  <a:pt x="4094" y="2622"/>
                </a:cubicBezTo>
                <a:cubicBezTo>
                  <a:pt x="4098" y="2616"/>
                  <a:pt x="4101" y="2609"/>
                  <a:pt x="4106" y="2604"/>
                </a:cubicBezTo>
                <a:cubicBezTo>
                  <a:pt x="4111" y="2599"/>
                  <a:pt x="4119" y="2597"/>
                  <a:pt x="4124" y="2592"/>
                </a:cubicBezTo>
                <a:cubicBezTo>
                  <a:pt x="4173" y="2536"/>
                  <a:pt x="4125" y="2571"/>
                  <a:pt x="4166" y="2544"/>
                </a:cubicBezTo>
                <a:cubicBezTo>
                  <a:pt x="4173" y="2522"/>
                  <a:pt x="4202" y="2496"/>
                  <a:pt x="4220" y="2478"/>
                </a:cubicBezTo>
                <a:cubicBezTo>
                  <a:pt x="4227" y="2456"/>
                  <a:pt x="4223" y="2466"/>
                  <a:pt x="4232" y="24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84213" y="5561013"/>
            <a:ext cx="1698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>
                <a:solidFill>
                  <a:srgbClr val="CC0000"/>
                </a:solidFill>
              </a:rPr>
              <a:t>Niva Jihlavy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0" y="2060575"/>
            <a:ext cx="2735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>
                <a:solidFill>
                  <a:srgbClr val="CC0000"/>
                </a:solidFill>
              </a:rPr>
              <a:t>Terasa 40 m nad nivou</a:t>
            </a:r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-12700" y="4514850"/>
            <a:ext cx="3219450" cy="2374900"/>
          </a:xfrm>
          <a:custGeom>
            <a:avLst/>
            <a:gdLst>
              <a:gd name="T0" fmla="*/ 0 w 2028"/>
              <a:gd name="T1" fmla="*/ 84 h 1496"/>
              <a:gd name="T2" fmla="*/ 40 w 2028"/>
              <a:gd name="T3" fmla="*/ 136 h 1496"/>
              <a:gd name="T4" fmla="*/ 68 w 2028"/>
              <a:gd name="T5" fmla="*/ 156 h 1496"/>
              <a:gd name="T6" fmla="*/ 80 w 2028"/>
              <a:gd name="T7" fmla="*/ 160 h 1496"/>
              <a:gd name="T8" fmla="*/ 112 w 2028"/>
              <a:gd name="T9" fmla="*/ 188 h 1496"/>
              <a:gd name="T10" fmla="*/ 140 w 2028"/>
              <a:gd name="T11" fmla="*/ 220 h 1496"/>
              <a:gd name="T12" fmla="*/ 164 w 2028"/>
              <a:gd name="T13" fmla="*/ 268 h 1496"/>
              <a:gd name="T14" fmla="*/ 184 w 2028"/>
              <a:gd name="T15" fmla="*/ 304 h 1496"/>
              <a:gd name="T16" fmla="*/ 216 w 2028"/>
              <a:gd name="T17" fmla="*/ 384 h 1496"/>
              <a:gd name="T18" fmla="*/ 328 w 2028"/>
              <a:gd name="T19" fmla="*/ 448 h 1496"/>
              <a:gd name="T20" fmla="*/ 424 w 2028"/>
              <a:gd name="T21" fmla="*/ 420 h 1496"/>
              <a:gd name="T22" fmla="*/ 400 w 2028"/>
              <a:gd name="T23" fmla="*/ 288 h 1496"/>
              <a:gd name="T24" fmla="*/ 380 w 2028"/>
              <a:gd name="T25" fmla="*/ 252 h 1496"/>
              <a:gd name="T26" fmla="*/ 372 w 2028"/>
              <a:gd name="T27" fmla="*/ 228 h 1496"/>
              <a:gd name="T28" fmla="*/ 380 w 2028"/>
              <a:gd name="T29" fmla="*/ 28 h 1496"/>
              <a:gd name="T30" fmla="*/ 404 w 2028"/>
              <a:gd name="T31" fmla="*/ 16 h 1496"/>
              <a:gd name="T32" fmla="*/ 428 w 2028"/>
              <a:gd name="T33" fmla="*/ 0 h 1496"/>
              <a:gd name="T34" fmla="*/ 656 w 2028"/>
              <a:gd name="T35" fmla="*/ 12 h 1496"/>
              <a:gd name="T36" fmla="*/ 752 w 2028"/>
              <a:gd name="T37" fmla="*/ 48 h 1496"/>
              <a:gd name="T38" fmla="*/ 828 w 2028"/>
              <a:gd name="T39" fmla="*/ 64 h 1496"/>
              <a:gd name="T40" fmla="*/ 916 w 2028"/>
              <a:gd name="T41" fmla="*/ 112 h 1496"/>
              <a:gd name="T42" fmla="*/ 988 w 2028"/>
              <a:gd name="T43" fmla="*/ 124 h 1496"/>
              <a:gd name="T44" fmla="*/ 1012 w 2028"/>
              <a:gd name="T45" fmla="*/ 132 h 1496"/>
              <a:gd name="T46" fmla="*/ 1024 w 2028"/>
              <a:gd name="T47" fmla="*/ 144 h 1496"/>
              <a:gd name="T48" fmla="*/ 1120 w 2028"/>
              <a:gd name="T49" fmla="*/ 160 h 1496"/>
              <a:gd name="T50" fmla="*/ 1180 w 2028"/>
              <a:gd name="T51" fmla="*/ 184 h 1496"/>
              <a:gd name="T52" fmla="*/ 1236 w 2028"/>
              <a:gd name="T53" fmla="*/ 220 h 1496"/>
              <a:gd name="T54" fmla="*/ 1284 w 2028"/>
              <a:gd name="T55" fmla="*/ 248 h 1496"/>
              <a:gd name="T56" fmla="*/ 1336 w 2028"/>
              <a:gd name="T57" fmla="*/ 264 h 1496"/>
              <a:gd name="T58" fmla="*/ 1372 w 2028"/>
              <a:gd name="T59" fmla="*/ 284 h 1496"/>
              <a:gd name="T60" fmla="*/ 1388 w 2028"/>
              <a:gd name="T61" fmla="*/ 308 h 1496"/>
              <a:gd name="T62" fmla="*/ 1396 w 2028"/>
              <a:gd name="T63" fmla="*/ 320 h 1496"/>
              <a:gd name="T64" fmla="*/ 1428 w 2028"/>
              <a:gd name="T65" fmla="*/ 396 h 1496"/>
              <a:gd name="T66" fmla="*/ 1452 w 2028"/>
              <a:gd name="T67" fmla="*/ 536 h 1496"/>
              <a:gd name="T68" fmla="*/ 1456 w 2028"/>
              <a:gd name="T69" fmla="*/ 572 h 1496"/>
              <a:gd name="T70" fmla="*/ 1464 w 2028"/>
              <a:gd name="T71" fmla="*/ 584 h 1496"/>
              <a:gd name="T72" fmla="*/ 1480 w 2028"/>
              <a:gd name="T73" fmla="*/ 620 h 1496"/>
              <a:gd name="T74" fmla="*/ 1628 w 2028"/>
              <a:gd name="T75" fmla="*/ 684 h 1496"/>
              <a:gd name="T76" fmla="*/ 1612 w 2028"/>
              <a:gd name="T77" fmla="*/ 688 h 1496"/>
              <a:gd name="T78" fmla="*/ 1668 w 2028"/>
              <a:gd name="T79" fmla="*/ 700 h 1496"/>
              <a:gd name="T80" fmla="*/ 1744 w 2028"/>
              <a:gd name="T81" fmla="*/ 728 h 1496"/>
              <a:gd name="T82" fmla="*/ 1796 w 2028"/>
              <a:gd name="T83" fmla="*/ 784 h 1496"/>
              <a:gd name="T84" fmla="*/ 1820 w 2028"/>
              <a:gd name="T85" fmla="*/ 800 h 1496"/>
              <a:gd name="T86" fmla="*/ 1832 w 2028"/>
              <a:gd name="T87" fmla="*/ 808 h 1496"/>
              <a:gd name="T88" fmla="*/ 1868 w 2028"/>
              <a:gd name="T89" fmla="*/ 868 h 1496"/>
              <a:gd name="T90" fmla="*/ 1908 w 2028"/>
              <a:gd name="T91" fmla="*/ 892 h 1496"/>
              <a:gd name="T92" fmla="*/ 1912 w 2028"/>
              <a:gd name="T93" fmla="*/ 1028 h 1496"/>
              <a:gd name="T94" fmla="*/ 1884 w 2028"/>
              <a:gd name="T95" fmla="*/ 1056 h 1496"/>
              <a:gd name="T96" fmla="*/ 1872 w 2028"/>
              <a:gd name="T97" fmla="*/ 1112 h 1496"/>
              <a:gd name="T98" fmla="*/ 1900 w 2028"/>
              <a:gd name="T99" fmla="*/ 1312 h 1496"/>
              <a:gd name="T100" fmla="*/ 1920 w 2028"/>
              <a:gd name="T101" fmla="*/ 1332 h 1496"/>
              <a:gd name="T102" fmla="*/ 1964 w 2028"/>
              <a:gd name="T103" fmla="*/ 1408 h 1496"/>
              <a:gd name="T104" fmla="*/ 1984 w 2028"/>
              <a:gd name="T105" fmla="*/ 1444 h 1496"/>
              <a:gd name="T106" fmla="*/ 2008 w 2028"/>
              <a:gd name="T107" fmla="*/ 1468 h 1496"/>
              <a:gd name="T108" fmla="*/ 2028 w 2028"/>
              <a:gd name="T109" fmla="*/ 1496 h 1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028" h="1496">
                <a:moveTo>
                  <a:pt x="0" y="84"/>
                </a:moveTo>
                <a:cubicBezTo>
                  <a:pt x="14" y="105"/>
                  <a:pt x="23" y="119"/>
                  <a:pt x="40" y="136"/>
                </a:cubicBezTo>
                <a:cubicBezTo>
                  <a:pt x="47" y="156"/>
                  <a:pt x="40" y="147"/>
                  <a:pt x="68" y="156"/>
                </a:cubicBezTo>
                <a:cubicBezTo>
                  <a:pt x="72" y="157"/>
                  <a:pt x="80" y="160"/>
                  <a:pt x="80" y="160"/>
                </a:cubicBezTo>
                <a:cubicBezTo>
                  <a:pt x="88" y="172"/>
                  <a:pt x="112" y="188"/>
                  <a:pt x="112" y="188"/>
                </a:cubicBezTo>
                <a:cubicBezTo>
                  <a:pt x="120" y="201"/>
                  <a:pt x="134" y="206"/>
                  <a:pt x="140" y="220"/>
                </a:cubicBezTo>
                <a:cubicBezTo>
                  <a:pt x="151" y="244"/>
                  <a:pt x="147" y="251"/>
                  <a:pt x="164" y="268"/>
                </a:cubicBezTo>
                <a:cubicBezTo>
                  <a:pt x="168" y="281"/>
                  <a:pt x="180" y="291"/>
                  <a:pt x="184" y="304"/>
                </a:cubicBezTo>
                <a:cubicBezTo>
                  <a:pt x="193" y="332"/>
                  <a:pt x="190" y="367"/>
                  <a:pt x="216" y="384"/>
                </a:cubicBezTo>
                <a:cubicBezTo>
                  <a:pt x="232" y="431"/>
                  <a:pt x="292" y="424"/>
                  <a:pt x="328" y="448"/>
                </a:cubicBezTo>
                <a:cubicBezTo>
                  <a:pt x="395" y="445"/>
                  <a:pt x="409" y="466"/>
                  <a:pt x="424" y="420"/>
                </a:cubicBezTo>
                <a:cubicBezTo>
                  <a:pt x="422" y="379"/>
                  <a:pt x="425" y="325"/>
                  <a:pt x="400" y="288"/>
                </a:cubicBezTo>
                <a:cubicBezTo>
                  <a:pt x="393" y="277"/>
                  <a:pt x="385" y="264"/>
                  <a:pt x="380" y="252"/>
                </a:cubicBezTo>
                <a:cubicBezTo>
                  <a:pt x="377" y="244"/>
                  <a:pt x="372" y="228"/>
                  <a:pt x="372" y="228"/>
                </a:cubicBezTo>
                <a:cubicBezTo>
                  <a:pt x="374" y="161"/>
                  <a:pt x="355" y="90"/>
                  <a:pt x="380" y="28"/>
                </a:cubicBezTo>
                <a:cubicBezTo>
                  <a:pt x="383" y="20"/>
                  <a:pt x="398" y="19"/>
                  <a:pt x="404" y="16"/>
                </a:cubicBezTo>
                <a:cubicBezTo>
                  <a:pt x="412" y="11"/>
                  <a:pt x="428" y="0"/>
                  <a:pt x="428" y="0"/>
                </a:cubicBezTo>
                <a:cubicBezTo>
                  <a:pt x="516" y="6"/>
                  <a:pt x="550" y="9"/>
                  <a:pt x="656" y="12"/>
                </a:cubicBezTo>
                <a:cubicBezTo>
                  <a:pt x="675" y="18"/>
                  <a:pt x="736" y="46"/>
                  <a:pt x="752" y="48"/>
                </a:cubicBezTo>
                <a:cubicBezTo>
                  <a:pt x="777" y="51"/>
                  <a:pt x="805" y="53"/>
                  <a:pt x="828" y="64"/>
                </a:cubicBezTo>
                <a:cubicBezTo>
                  <a:pt x="859" y="79"/>
                  <a:pt x="887" y="93"/>
                  <a:pt x="916" y="112"/>
                </a:cubicBezTo>
                <a:cubicBezTo>
                  <a:pt x="934" y="124"/>
                  <a:pt x="968" y="121"/>
                  <a:pt x="988" y="124"/>
                </a:cubicBezTo>
                <a:cubicBezTo>
                  <a:pt x="996" y="127"/>
                  <a:pt x="1006" y="126"/>
                  <a:pt x="1012" y="132"/>
                </a:cubicBezTo>
                <a:cubicBezTo>
                  <a:pt x="1016" y="136"/>
                  <a:pt x="1019" y="141"/>
                  <a:pt x="1024" y="144"/>
                </a:cubicBezTo>
                <a:cubicBezTo>
                  <a:pt x="1052" y="160"/>
                  <a:pt x="1090" y="158"/>
                  <a:pt x="1120" y="160"/>
                </a:cubicBezTo>
                <a:cubicBezTo>
                  <a:pt x="1141" y="167"/>
                  <a:pt x="1160" y="177"/>
                  <a:pt x="1180" y="184"/>
                </a:cubicBezTo>
                <a:cubicBezTo>
                  <a:pt x="1194" y="205"/>
                  <a:pt x="1215" y="208"/>
                  <a:pt x="1236" y="220"/>
                </a:cubicBezTo>
                <a:cubicBezTo>
                  <a:pt x="1253" y="229"/>
                  <a:pt x="1267" y="240"/>
                  <a:pt x="1284" y="248"/>
                </a:cubicBezTo>
                <a:cubicBezTo>
                  <a:pt x="1300" y="255"/>
                  <a:pt x="1321" y="256"/>
                  <a:pt x="1336" y="264"/>
                </a:cubicBezTo>
                <a:cubicBezTo>
                  <a:pt x="1377" y="287"/>
                  <a:pt x="1345" y="275"/>
                  <a:pt x="1372" y="284"/>
                </a:cubicBezTo>
                <a:cubicBezTo>
                  <a:pt x="1377" y="292"/>
                  <a:pt x="1383" y="300"/>
                  <a:pt x="1388" y="308"/>
                </a:cubicBezTo>
                <a:cubicBezTo>
                  <a:pt x="1391" y="312"/>
                  <a:pt x="1396" y="320"/>
                  <a:pt x="1396" y="320"/>
                </a:cubicBezTo>
                <a:cubicBezTo>
                  <a:pt x="1400" y="351"/>
                  <a:pt x="1401" y="378"/>
                  <a:pt x="1428" y="396"/>
                </a:cubicBezTo>
                <a:cubicBezTo>
                  <a:pt x="1456" y="437"/>
                  <a:pt x="1437" y="490"/>
                  <a:pt x="1452" y="536"/>
                </a:cubicBezTo>
                <a:cubicBezTo>
                  <a:pt x="1453" y="548"/>
                  <a:pt x="1453" y="560"/>
                  <a:pt x="1456" y="572"/>
                </a:cubicBezTo>
                <a:cubicBezTo>
                  <a:pt x="1457" y="577"/>
                  <a:pt x="1462" y="580"/>
                  <a:pt x="1464" y="584"/>
                </a:cubicBezTo>
                <a:cubicBezTo>
                  <a:pt x="1470" y="598"/>
                  <a:pt x="1469" y="609"/>
                  <a:pt x="1480" y="620"/>
                </a:cubicBezTo>
                <a:cubicBezTo>
                  <a:pt x="1521" y="661"/>
                  <a:pt x="1576" y="667"/>
                  <a:pt x="1628" y="684"/>
                </a:cubicBezTo>
                <a:cubicBezTo>
                  <a:pt x="1623" y="685"/>
                  <a:pt x="1609" y="683"/>
                  <a:pt x="1612" y="688"/>
                </a:cubicBezTo>
                <a:cubicBezTo>
                  <a:pt x="1617" y="696"/>
                  <a:pt x="1665" y="700"/>
                  <a:pt x="1668" y="700"/>
                </a:cubicBezTo>
                <a:cubicBezTo>
                  <a:pt x="1693" y="708"/>
                  <a:pt x="1722" y="714"/>
                  <a:pt x="1744" y="728"/>
                </a:cubicBezTo>
                <a:cubicBezTo>
                  <a:pt x="1757" y="768"/>
                  <a:pt x="1760" y="760"/>
                  <a:pt x="1796" y="784"/>
                </a:cubicBezTo>
                <a:cubicBezTo>
                  <a:pt x="1804" y="789"/>
                  <a:pt x="1812" y="795"/>
                  <a:pt x="1820" y="800"/>
                </a:cubicBezTo>
                <a:cubicBezTo>
                  <a:pt x="1824" y="803"/>
                  <a:pt x="1832" y="808"/>
                  <a:pt x="1832" y="808"/>
                </a:cubicBezTo>
                <a:cubicBezTo>
                  <a:pt x="1838" y="817"/>
                  <a:pt x="1860" y="860"/>
                  <a:pt x="1868" y="868"/>
                </a:cubicBezTo>
                <a:cubicBezTo>
                  <a:pt x="1879" y="879"/>
                  <a:pt x="1896" y="884"/>
                  <a:pt x="1908" y="892"/>
                </a:cubicBezTo>
                <a:cubicBezTo>
                  <a:pt x="1923" y="936"/>
                  <a:pt x="1915" y="982"/>
                  <a:pt x="1912" y="1028"/>
                </a:cubicBezTo>
                <a:cubicBezTo>
                  <a:pt x="1911" y="1041"/>
                  <a:pt x="1884" y="1056"/>
                  <a:pt x="1884" y="1056"/>
                </a:cubicBezTo>
                <a:cubicBezTo>
                  <a:pt x="1880" y="1075"/>
                  <a:pt x="1878" y="1094"/>
                  <a:pt x="1872" y="1112"/>
                </a:cubicBezTo>
                <a:cubicBezTo>
                  <a:pt x="1872" y="1123"/>
                  <a:pt x="1853" y="1281"/>
                  <a:pt x="1900" y="1312"/>
                </a:cubicBezTo>
                <a:cubicBezTo>
                  <a:pt x="1905" y="1320"/>
                  <a:pt x="1915" y="1324"/>
                  <a:pt x="1920" y="1332"/>
                </a:cubicBezTo>
                <a:cubicBezTo>
                  <a:pt x="1935" y="1357"/>
                  <a:pt x="1932" y="1397"/>
                  <a:pt x="1964" y="1408"/>
                </a:cubicBezTo>
                <a:cubicBezTo>
                  <a:pt x="1967" y="1418"/>
                  <a:pt x="1978" y="1436"/>
                  <a:pt x="1984" y="1444"/>
                </a:cubicBezTo>
                <a:cubicBezTo>
                  <a:pt x="1991" y="1453"/>
                  <a:pt x="2008" y="1468"/>
                  <a:pt x="2008" y="1468"/>
                </a:cubicBezTo>
                <a:cubicBezTo>
                  <a:pt x="2012" y="1481"/>
                  <a:pt x="2015" y="1490"/>
                  <a:pt x="2028" y="1496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Mikulovský  bioregion  (4.2)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8852" name="Picture 4" descr="Mikulov_z R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9876" name="Picture 4" descr="mapa_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18487" cy="1008062"/>
          </a:xfrm>
        </p:spPr>
        <p:txBody>
          <a:bodyPr/>
          <a:lstStyle/>
          <a:p>
            <a:r>
              <a:rPr lang="cs-CZ" altLang="cs-CZ"/>
              <a:t>Mikulovský bioregion – charakteristiky_1a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400"/>
              <a:t>Poloha: centrální bioregion jižní Moravy, za nivou Dyje, ovlivněn Alpami (předalpskou biotou). Izolovaný odlesněním okolí v neolitu, bez buku. Asi polovina bioregionu leží ve Weinviertelu v Dolních Rakousích.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400"/>
              <a:t>Plocha: 289 km</a:t>
            </a:r>
            <a:r>
              <a:rPr lang="cs-CZ" altLang="cs-CZ" sz="2400" baseline="30000"/>
              <a:t>2  </a:t>
            </a:r>
            <a:r>
              <a:rPr lang="cs-CZ" altLang="cs-CZ" sz="2400"/>
              <a:t>(v ČR).</a:t>
            </a:r>
            <a:endParaRPr lang="cs-CZ" altLang="cs-CZ" sz="2400" baseline="30000"/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cs-CZ" altLang="cs-CZ" sz="2400"/>
              <a:t>Charakteristiky: Velmi pestrý stanovišti, georeliéfem i biotou. Vápencová bradla, výrazné pahorky z miocénních vápnitých jílů a písků  (Dunajovické kopce), ploché deprese se slanisky a rybníky, sprašové plošiny, pahorkatina na ždánickém flyši, rozsáhlá pliocénní terasa s dunami vátých písků. Největší procentuální zastoupení vinic v ČR. Do r. 1946 osídlen téměř výhradně  německy mluvícím obyvatelstvem, po r. 1946 kompletně dosídlen obyvateli ze Slovácka – příznivé pro udržení tradiční péče o krajinu (na rozdíl od Lechovického bioregionu). Bioregion symbolizuje to, co se v obecném povědomí považuje za jižní Moravu.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147050" cy="1412875"/>
          </a:xfrm>
        </p:spPr>
        <p:txBody>
          <a:bodyPr/>
          <a:lstStyle/>
          <a:p>
            <a:r>
              <a:rPr lang="cs-CZ" altLang="cs-CZ"/>
              <a:t>Mikulovský bioregion – charakteristiky_1b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484313"/>
            <a:ext cx="9036050" cy="5373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Vegetační stupně:   1. – 3. 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00CC00"/>
                </a:solidFill>
              </a:rPr>
              <a:t>1</a:t>
            </a:r>
            <a:r>
              <a:rPr lang="cs-CZ" altLang="cs-CZ"/>
              <a:t>.  70 %,    </a:t>
            </a:r>
            <a:r>
              <a:rPr lang="cs-CZ" altLang="cs-CZ">
                <a:solidFill>
                  <a:srgbClr val="00CC00"/>
                </a:solidFill>
              </a:rPr>
              <a:t>2.</a:t>
            </a:r>
            <a:r>
              <a:rPr lang="cs-CZ" altLang="cs-CZ"/>
              <a:t>  29 %,   </a:t>
            </a:r>
            <a:r>
              <a:rPr lang="cs-CZ" altLang="cs-CZ">
                <a:solidFill>
                  <a:srgbClr val="00CC00"/>
                </a:solidFill>
              </a:rPr>
              <a:t>3.</a:t>
            </a:r>
            <a:r>
              <a:rPr lang="cs-CZ" altLang="cs-CZ"/>
              <a:t> 1%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0000"/>
                </a:solidFill>
              </a:rPr>
              <a:t>A</a:t>
            </a:r>
            <a:r>
              <a:rPr lang="cs-CZ" altLang="cs-CZ"/>
              <a:t>  7,    </a:t>
            </a:r>
            <a:r>
              <a:rPr lang="cs-CZ" altLang="cs-CZ">
                <a:solidFill>
                  <a:srgbClr val="FF0000"/>
                </a:solidFill>
              </a:rPr>
              <a:t>B</a:t>
            </a:r>
            <a:r>
              <a:rPr lang="cs-CZ" altLang="cs-CZ"/>
              <a:t>  18,   </a:t>
            </a:r>
            <a:r>
              <a:rPr lang="cs-CZ" altLang="cs-CZ">
                <a:solidFill>
                  <a:srgbClr val="FF0000"/>
                </a:solidFill>
              </a:rPr>
              <a:t>Cs</a:t>
            </a:r>
            <a:r>
              <a:rPr lang="cs-CZ" altLang="cs-CZ"/>
              <a:t>  6,   </a:t>
            </a:r>
            <a:r>
              <a:rPr lang="cs-CZ" altLang="cs-CZ">
                <a:solidFill>
                  <a:srgbClr val="FF0000"/>
                </a:solidFill>
              </a:rPr>
              <a:t>Cn</a:t>
            </a:r>
            <a:r>
              <a:rPr lang="cs-CZ" altLang="cs-CZ"/>
              <a:t>  4,  </a:t>
            </a:r>
            <a:r>
              <a:rPr lang="cs-CZ" altLang="cs-CZ">
                <a:solidFill>
                  <a:srgbClr val="FF0000"/>
                </a:solidFill>
              </a:rPr>
              <a:t>D</a:t>
            </a:r>
            <a:r>
              <a:rPr lang="cs-CZ" altLang="cs-CZ"/>
              <a:t>  65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chemeClr val="accent2"/>
                </a:solidFill>
              </a:rPr>
              <a:t>N</a:t>
            </a:r>
            <a:r>
              <a:rPr lang="cs-CZ" altLang="cs-CZ"/>
              <a:t> 92,    </a:t>
            </a:r>
            <a:r>
              <a:rPr lang="cs-CZ" altLang="cs-CZ">
                <a:solidFill>
                  <a:schemeClr val="accent2"/>
                </a:solidFill>
              </a:rPr>
              <a:t>z</a:t>
            </a:r>
            <a:r>
              <a:rPr lang="cs-CZ" altLang="cs-CZ"/>
              <a:t> 3,    </a:t>
            </a:r>
            <a:r>
              <a:rPr lang="cs-CZ" altLang="cs-CZ">
                <a:solidFill>
                  <a:schemeClr val="accent2"/>
                </a:solidFill>
              </a:rPr>
              <a:t>a</a:t>
            </a:r>
            <a:r>
              <a:rPr lang="cs-CZ" altLang="cs-CZ"/>
              <a:t> 4,    </a:t>
            </a:r>
            <a:r>
              <a:rPr lang="cs-CZ" altLang="cs-CZ">
                <a:solidFill>
                  <a:schemeClr val="accent2"/>
                </a:solidFill>
              </a:rPr>
              <a:t>o</a:t>
            </a:r>
            <a:r>
              <a:rPr lang="cs-CZ" altLang="cs-CZ"/>
              <a:t> 1</a:t>
            </a:r>
            <a:endParaRPr lang="cs-CZ" altLang="cs-CZ" sz="2400"/>
          </a:p>
          <a:p>
            <a:pPr>
              <a:lnSpc>
                <a:spcPct val="90000"/>
              </a:lnSpc>
            </a:pPr>
            <a:r>
              <a:rPr lang="cs-CZ" altLang="cs-CZ"/>
              <a:t>Využití krajiny:  (vinice cca 13 %)</a:t>
            </a:r>
          </a:p>
          <a:p>
            <a:pPr>
              <a:lnSpc>
                <a:spcPct val="90000"/>
              </a:lnSpc>
            </a:pPr>
            <a:r>
              <a:rPr lang="cs-CZ" altLang="cs-CZ"/>
              <a:t>Lesy 21,  Orná 50, TTP 4,  vody 2,2,   KES 0,9</a:t>
            </a:r>
          </a:p>
          <a:p>
            <a:pPr>
              <a:lnSpc>
                <a:spcPct val="90000"/>
              </a:lnSpc>
            </a:pPr>
            <a:r>
              <a:rPr lang="cs-CZ" altLang="cs-CZ"/>
              <a:t>Lesy:  Sm +,  Bo 22,  Jd  0,  Md  +</a:t>
            </a:r>
          </a:p>
          <a:p>
            <a:pPr>
              <a:lnSpc>
                <a:spcPct val="90000"/>
              </a:lnSpc>
            </a:pPr>
            <a:r>
              <a:rPr lang="cs-CZ" altLang="cs-CZ" u="sng"/>
              <a:t>Db  44</a:t>
            </a:r>
            <a:r>
              <a:rPr lang="cs-CZ" altLang="cs-CZ"/>
              <a:t>,  Hb  5,  </a:t>
            </a:r>
            <a:r>
              <a:rPr lang="cs-CZ" altLang="cs-CZ" u="sng"/>
              <a:t>Bk  0</a:t>
            </a:r>
            <a:r>
              <a:rPr lang="cs-CZ" altLang="cs-CZ"/>
              <a:t>,  </a:t>
            </a:r>
            <a:r>
              <a:rPr lang="cs-CZ" altLang="cs-CZ" u="sng"/>
              <a:t>Cenné l. 14</a:t>
            </a:r>
            <a:r>
              <a:rPr lang="cs-CZ" altLang="cs-CZ"/>
              <a:t>, Tp 5,  Vr 2, Ak 4. 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Podíl přirozených dřevin:   </a:t>
            </a:r>
            <a:r>
              <a:rPr lang="cs-CZ" altLang="cs-CZ" b="1">
                <a:solidFill>
                  <a:srgbClr val="006600"/>
                </a:solidFill>
              </a:rPr>
              <a:t>68 %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147050" cy="1341438"/>
          </a:xfrm>
        </p:spPr>
        <p:txBody>
          <a:bodyPr/>
          <a:lstStyle/>
          <a:p>
            <a:r>
              <a:rPr lang="cs-CZ" altLang="cs-CZ"/>
              <a:t>Mikulovský bioregion – charakteristiky_2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9144000" cy="5300662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cs-CZ" altLang="cs-CZ" sz="2800">
                <a:solidFill>
                  <a:srgbClr val="990000"/>
                </a:solidFill>
              </a:rPr>
              <a:t>Velkoplošná ZCHÚ:</a:t>
            </a:r>
            <a:r>
              <a:rPr lang="cs-CZ" altLang="cs-CZ" sz="2800"/>
              <a:t>  CHKO Pálava + Biosférická rezervace UNESCO Dolní Pomoraví</a:t>
            </a:r>
          </a:p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cs-CZ" altLang="cs-CZ" sz="2800">
                <a:solidFill>
                  <a:srgbClr val="990000"/>
                </a:solidFill>
              </a:rPr>
              <a:t>Př.P:</a:t>
            </a:r>
            <a:r>
              <a:rPr lang="cs-CZ" altLang="cs-CZ" sz="2800"/>
              <a:t>  -</a:t>
            </a:r>
          </a:p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cs-CZ" altLang="cs-CZ" sz="2800">
                <a:solidFill>
                  <a:srgbClr val="990000"/>
                </a:solidFill>
              </a:rPr>
              <a:t>Památková zóna:</a:t>
            </a:r>
            <a:r>
              <a:rPr lang="cs-CZ" altLang="cs-CZ" sz="2800"/>
              <a:t>  Převážná část Lednicko-Valtického areálu, zapsaného v kulturním dědictví UNESCO</a:t>
            </a:r>
          </a:p>
          <a:p>
            <a:pPr>
              <a:lnSpc>
                <a:spcPct val="95000"/>
              </a:lnSpc>
              <a:spcBef>
                <a:spcPct val="35000"/>
              </a:spcBef>
            </a:pPr>
            <a:r>
              <a:rPr lang="cs-CZ" altLang="cs-CZ" sz="2800">
                <a:solidFill>
                  <a:srgbClr val="990000"/>
                </a:solidFill>
              </a:rPr>
              <a:t>Maloplošná ZCHÚ:</a:t>
            </a:r>
            <a:r>
              <a:rPr lang="cs-CZ" altLang="cs-CZ" sz="2800"/>
              <a:t>  </a:t>
            </a:r>
            <a:r>
              <a:rPr lang="cs-CZ" altLang="cs-CZ" sz="2800" u="sng"/>
              <a:t>NPR Děvín</a:t>
            </a:r>
            <a:r>
              <a:rPr lang="cs-CZ" altLang="cs-CZ" sz="2800"/>
              <a:t>, NPR Tabulová (skalní stepi, skály, suťové lesy, šípákové doubravy na vápencích), NPP  Rendezvous (lesy a světliny na píscích), NPR  Dunajovické kopce (stepi s mandloní nízkou), </a:t>
            </a:r>
            <a:r>
              <a:rPr lang="cs-CZ" altLang="cs-CZ" sz="2800" u="sng"/>
              <a:t>NPR Slanisko u Nesytu</a:t>
            </a:r>
            <a:r>
              <a:rPr lang="cs-CZ" altLang="cs-CZ" sz="2800"/>
              <a:t> (nejlepší slanisko v ČR), </a:t>
            </a:r>
            <a:r>
              <a:rPr lang="cs-CZ" altLang="cs-CZ" sz="2800" u="sng"/>
              <a:t>NPR Lednické rybníky</a:t>
            </a:r>
            <a:r>
              <a:rPr lang="cs-CZ" altLang="cs-CZ" sz="2800"/>
              <a:t> (ptáci) atd…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3972" name="Picture 4" descr="P515015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6165850"/>
            <a:ext cx="78120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292929"/>
                </a:solidFill>
              </a:rPr>
              <a:t>Pálava – osa Mikulovského bioregionu od Znojma. Dominanta jižní Moravy, „posel Alp“.  Výše vápencových bradel se snižuje od severu k jihu.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>
                <a:solidFill>
                  <a:srgbClr val="292929"/>
                </a:solidFill>
              </a:rPr>
              <a:t>Děvín (548 m), nejvyšší vrch bioregionu, s převýšením nad nivou Dyje 390 m. Pohled od S přes střední Novomlýnskou nádrž. Severní svahy jsou kryty lesy, na úpatí jsou převážně vinice. Vlevo zřícenina Děvičky, vpravo Kotel s nejvyšší skálou Martinkou, úplně vpravo zřícenina Sirotčího hrádku.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4996" name="Picture 4" descr="Pálava od Novomlýn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0"/>
            <a:ext cx="3276600" cy="2349500"/>
          </a:xfrm>
        </p:spPr>
        <p:txBody>
          <a:bodyPr/>
          <a:lstStyle/>
          <a:p>
            <a:r>
              <a:rPr lang="cs-CZ" altLang="cs-CZ" sz="1800"/>
              <a:t>Vrchol Děvína s telekomunikační věží postavenou bez stavebního povolení v jádru rezervace v r. 1974. Dobře patrné jsou ukloněné desky jurských vápenců vyvlečené z hloubi při vrásnění Karpat</a:t>
            </a:r>
            <a:r>
              <a:rPr lang="cs-CZ" altLang="cs-CZ" sz="2000"/>
              <a:t>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6020" name="Picture 4" descr="hilltoping_Pála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1" name="Picture 5" descr="Martin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00338"/>
            <a:ext cx="5867400" cy="415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79388" y="5229225"/>
            <a:ext cx="309721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Nejvyšší skála na Pálavě – 80 m vysoká stěna Martinka na Kotli. Cíl horolezců.       Na stěnách dealpinská vegetace a hnízdiště ptáků.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686800" cy="649287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altLang="cs-CZ" sz="2000"/>
              <a:t>Svahy Kotle pod skalami – mohutné akumulace svahovin obnažené vápencovým lomem. V lomu kvetoucí mahalebka, nahoře vysazená nepůvodní borovice černá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7044" name="Picture 4" descr="Úpatí Pála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8"/>
            <a:ext cx="9144000" cy="60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8068" name="Picture 4" descr="Vinohra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87313" y="3933825"/>
            <a:ext cx="90566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Typický obraz na Pálavě – nahoře vápencové skály s lesy a skalními stepmi, pod nimi na kamenitých svahovinách bývalé pastviny zarůstající křovinami, na flyšovém úpatí hojné vinice.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44" name="Picture 4" descr="Severně Hrušovan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79388" y="0"/>
            <a:ext cx="89646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Typická krajina Lechovického bioregionu – plošiny, geometrická pole, geometrické akátové lesíky, větrolamy, téměř jediné přirozenější dřevinné porosty jsou pak v nivách potoků. Řady novodobých rybníčků. Menší zubožené vesnice. Území severně od Hrušovan nad Jevišovkou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r>
              <a:rPr lang="cs-CZ" altLang="cs-CZ" sz="2000"/>
              <a:t>Masív Děvína od východu, přes Dolní novomlýnskou nádrž. Na jv. srázech na vrstevních plochách vápenců jsou skalní stepi, snad částečně původní. Úpatí z rozpadavého flyše – vinice, pole.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9092" name="Picture 4" descr="P513001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0116" name="Picture 4" descr="Z Děvína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376238" y="207963"/>
            <a:ext cx="87677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Ze stepí na Děvíně k jihu k Mikulovu – vpravo Kotel, uprostřed Stolová hora, dále vlevo Turold a Svatý kopeček nad Mikulovem. Za Stolovou horou v pozadí masív Galgenbergu (425 m) v Rakousku, který též patří do Mikulovského bioregionu.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979613" cy="1700213"/>
          </a:xfrm>
        </p:spPr>
        <p:txBody>
          <a:bodyPr/>
          <a:lstStyle/>
          <a:p>
            <a:r>
              <a:rPr lang="cs-CZ" altLang="cs-CZ" sz="1600"/>
              <a:t>Zvolna zarůstající stepi na jv. svahu Děvína s kvetoucí třešní mahalebkou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1140" name="Picture 4" descr="Palava_mahalebky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0"/>
            <a:ext cx="7200900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Iris pumi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3438525" cy="51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0" y="2133600"/>
            <a:ext cx="1908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Kosatec  nízký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1763713" cy="3946525"/>
          </a:xfrm>
        </p:spPr>
        <p:txBody>
          <a:bodyPr/>
          <a:lstStyle/>
          <a:p>
            <a:r>
              <a:rPr lang="cs-CZ" altLang="cs-CZ" sz="2400"/>
              <a:t>Dub šipák nad Soutěskou na z. svahu Děvína. Erbovní strom CHKO.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164" name="Picture 4" descr="Palava_sipak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7380287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572000" cy="908050"/>
          </a:xfrm>
        </p:spPr>
        <p:txBody>
          <a:bodyPr/>
          <a:lstStyle/>
          <a:p>
            <a:r>
              <a:rPr lang="cs-CZ" altLang="cs-CZ" sz="1600"/>
              <a:t>Suťové lesy pod skálami na sz. svahu Děvína – dominuje </a:t>
            </a:r>
            <a:r>
              <a:rPr lang="cs-CZ" altLang="cs-CZ" sz="1600" u="sng"/>
              <a:t>lipová</a:t>
            </a:r>
            <a:r>
              <a:rPr lang="cs-CZ" altLang="cs-CZ" sz="1600"/>
              <a:t> pařezina se souvislým podrostem oměje vlčího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3188" name="Picture 4" descr="Pálava_oměj_2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AconitumVulparia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981075"/>
            <a:ext cx="4606925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021388"/>
            <a:ext cx="4105275" cy="836612"/>
          </a:xfrm>
        </p:spPr>
        <p:txBody>
          <a:bodyPr/>
          <a:lstStyle/>
          <a:p>
            <a:r>
              <a:rPr lang="cs-CZ" altLang="cs-CZ" sz="1600"/>
              <a:t>Na jižní Moravě původní plamének plotní, tvoří poctivé dřevité liány dorůstající až do korun stromů do výše 15 m.</a:t>
            </a:r>
          </a:p>
        </p:txBody>
      </p:sp>
      <p:pic>
        <p:nvPicPr>
          <p:cNvPr id="94211" name="Picture 3" descr="Plamén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47812" name="Picture 4" descr="turold_planek in web mosky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"/>
            <a:ext cx="8748712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63888" y="47625"/>
            <a:ext cx="5580112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Jeskyně na </a:t>
            </a:r>
            <a:r>
              <a:rPr lang="cs-CZ" sz="2000" b="1" dirty="0" err="1" smtClean="0">
                <a:solidFill>
                  <a:srgbClr val="FF0000"/>
                </a:solidFill>
              </a:rPr>
              <a:t>Turoldu</a:t>
            </a:r>
            <a:r>
              <a:rPr lang="cs-CZ" sz="2000" b="1" dirty="0" smtClean="0">
                <a:solidFill>
                  <a:srgbClr val="FF0000"/>
                </a:solidFill>
              </a:rPr>
              <a:t> (v kopci nad Mikulovem)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/>
              <a:t>Svérázná jeskyně na Turoldu, opět v r. 2004 zpřístupněná. Bez krápníků, zato s kalcitovými krystaly. Délka s Liščí dírou 2,7 km (od r. 2002). Relativně teplé kryptoklima (roč. prům. 9 </a:t>
            </a:r>
            <a:r>
              <a:rPr lang="en-US" altLang="cs-CZ" sz="1800">
                <a:cs typeface="Arial" panose="020B0604020202020204" pitchFamily="34" charset="0"/>
              </a:rPr>
              <a:t>º</a:t>
            </a:r>
            <a:r>
              <a:rPr lang="cs-CZ" altLang="cs-CZ" sz="1800"/>
              <a:t>C), sucho, prašno, v dolní části jezero s hladinou stoupající i o 20 m.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5236" name="Picture 4" descr="Turold_scho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48836" name="Picture 4" descr="turold_jezírko by 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0" y="6524625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>
                <a:solidFill>
                  <a:srgbClr val="C0C0C0"/>
                </a:solidFill>
              </a:rPr>
              <a:t>Foto: M Koutek</a:t>
            </a:r>
          </a:p>
        </p:txBody>
      </p:sp>
      <p:pic>
        <p:nvPicPr>
          <p:cNvPr id="248839" name="Picture 7" descr="Jeskyně Na Turoldu - podzemní labyrint se smaragdovým jezírkem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64088" y="0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Jezero za vyššího vodního stavu, chodník i se zábradlím pod vodou</a:t>
            </a:r>
            <a:endParaRPr lang="cs-CZ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949950"/>
            <a:ext cx="3683000" cy="908050"/>
          </a:xfrm>
        </p:spPr>
        <p:txBody>
          <a:bodyPr/>
          <a:lstStyle/>
          <a:p>
            <a:r>
              <a:rPr lang="cs-CZ" altLang="cs-CZ" sz="1800"/>
              <a:t>Značná část jeskyně je tvořena skalními rozsedlinami (zde s krásným tektonickým zrcadlem)</a:t>
            </a:r>
          </a:p>
        </p:txBody>
      </p:sp>
      <p:pic>
        <p:nvPicPr>
          <p:cNvPr id="96259" name="Picture 3" descr="Turold_trhl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100" name="Picture 4" descr="Oleksovické vřesoviště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32138" y="0"/>
            <a:ext cx="60118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PP Oleksovické vřesoviště na miocénních píscích. Písky spolu se slíny většinou tvoří podloží pod kvar-térními pískovými  terasami  a sprašovými pokryvy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cs-CZ" altLang="cs-CZ" sz="2000"/>
              <a:t>Část jeskyně formovaná asi neogenními vodními toky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7284" name="Picture 4" descr="Turold_kaná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275"/>
            <a:ext cx="9144000" cy="60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8308" name="Picture 4" descr="Turold_stěny jeskyně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6227763" y="5373688"/>
            <a:ext cx="29162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chemeClr val="bg1"/>
                </a:solidFill>
              </a:rPr>
              <a:t>Krystalová výzdoba stěn jeskyně – vznikla vysrážením z krasových stojatých vod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4678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t="28621" r="10007" b="6139"/>
          <a:stretch>
            <a:fillRect/>
          </a:stretch>
        </p:blipFill>
        <p:spPr>
          <a:xfrm>
            <a:off x="0" y="1916113"/>
            <a:ext cx="9144000" cy="49418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9332" name="Picture 4" descr="dunajovické kop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87852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Dunajovické kopce leží v západní části bioregionu. Jsou z  miocénních jílů a štěrků, zcela bezlesé, ale pokryté jen vinicemi a opuštěnými pastvinami, dnes stepmi, většinou chráněnými s řadou xerotermofilních druhů,  vč. vzácné mandloně nízké. Část byla zterasována (viz pyramida), ale bez užitku, dnes se zde také rozvíjí step.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13787" cy="752475"/>
          </a:xfrm>
        </p:spPr>
        <p:txBody>
          <a:bodyPr/>
          <a:lstStyle/>
          <a:p>
            <a:r>
              <a:rPr lang="cs-CZ" altLang="cs-CZ" sz="1800" dirty="0"/>
              <a:t>Pohled z Pálavy severně od Mikulova k jv. – vlevo výběžek Milovického lesa – největší teplomilné doubravy v ČR, v pozadí Valtice, </a:t>
            </a:r>
            <a:r>
              <a:rPr lang="cs-CZ" altLang="cs-CZ" sz="1800" dirty="0" smtClean="0"/>
              <a:t>                                                        vlevo </a:t>
            </a:r>
            <a:r>
              <a:rPr lang="cs-CZ" altLang="cs-CZ" sz="1800" dirty="0"/>
              <a:t>v pozadí borový komplex </a:t>
            </a:r>
            <a:r>
              <a:rPr lang="cs-CZ" altLang="cs-CZ" sz="1800" dirty="0" err="1"/>
              <a:t>Bořího</a:t>
            </a:r>
            <a:r>
              <a:rPr lang="cs-CZ" altLang="cs-CZ" sz="1800" dirty="0"/>
              <a:t> lesa k Břeclavi 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0356" name="Picture 4" descr="K Valticím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1380" name="Picture 4" descr="Slanisko u Nesytu_Lí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0" y="0"/>
            <a:ext cx="3059113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Slanisko u Nesytu – největší, nejzachovalejší a nejcennější v ČR.  Za socializmu těžce poškozeno zemědělstvím, dnes chráněné jako NPR            a opečovávané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cs-CZ" altLang="cs-CZ" sz="2400"/>
              <a:t>Západní část slaniska s topoly – typický obraz vlhkých stanovišť Panonie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2404" name="Picture 4" descr="09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3428" name="Picture 4" descr="0P9070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1692275" y="0"/>
            <a:ext cx="7451725" cy="641350"/>
          </a:xfrm>
          <a:prstGeom prst="rect">
            <a:avLst/>
          </a:prstGeom>
          <a:solidFill>
            <a:srgbClr val="FEA0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Slaná louka ve východní části rezervace, zde s jitrocelem přímořským (žlutá vysoká plodenství)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274638"/>
            <a:ext cx="4248150" cy="1143000"/>
          </a:xfrm>
        </p:spPr>
        <p:txBody>
          <a:bodyPr/>
          <a:lstStyle/>
          <a:p>
            <a:r>
              <a:rPr lang="cs-CZ" altLang="cs-CZ" sz="2800"/>
              <a:t>Hvězdnice slanistá na slanisku – v podzimním aspektu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4452" name="Picture 4" descr="0P9070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5" descr="Včelí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5867400" y="-7938"/>
            <a:ext cx="3276600" cy="136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Potok  Včelínek přitéká z Rakouska,  je největším  tokem  bioregionu,  napájí soustavu  Lednických rybníků.  V celé délce  je regulován.   Zde nad rybníkem  Nesytem – nejv. moravským  rybníkem.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613" cy="692150"/>
          </a:xfrm>
        </p:spPr>
        <p:txBody>
          <a:bodyPr/>
          <a:lstStyle/>
          <a:p>
            <a:r>
              <a:rPr lang="cs-CZ" altLang="cs-CZ" sz="2400"/>
              <a:t>Vzhled malých potoků a okolí rybníků – nad Novým rybníkem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5476" name="Picture 4" descr="0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708275"/>
            <a:ext cx="9144000" cy="4149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200"/>
              <a:t>Nad Lechovický bioregion se zvedají svahy Č. vysočiny (Jevišovický,  Brněnský, Macošský a Drahanský bioregion), ale skalnaté pahorky izolované od masívu, obklopené sprašemi s poli, náležejí již do Lechovického bioregionu. Vyskytují se prakticky po celé délce hranice s Českým masívem. Jsou tvořeny různými horninami (odpovídají horninám v sousedním Českém masívu) a zpravidla na nich byly pastviny, které se dodnes změnily na druhotné stepi, často s řadou chráněných druhů rostlin a živočichů. Tyto stepi jsou dnes většinou chráněny. Ohroženy jsou akutně zarůstáním akátem, který v tomto bioregionu má největší zastoupení v rámci celé ČR.  Na fotografii je okraj bioregionu u Dolních Kounic, patrné jsou vystupující pahorky, obnažené erozí, v D. Kounicích hlavně vlivem hloubkové eroze řeky Jihlavy.</a:t>
            </a:r>
          </a:p>
        </p:txBody>
      </p:sp>
      <p:pic>
        <p:nvPicPr>
          <p:cNvPr id="33796" name="Picture 4" descr="Dolní Kou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700" dirty="0"/>
              <a:t>Takto kdysi vypadaly sníženiny s vývěry slaných vod, na kterých vznikla slaniska. Současný vzhled okolí Nového rybníka </a:t>
            </a:r>
            <a:r>
              <a:rPr lang="cs-CZ" altLang="cs-CZ" sz="1700" dirty="0" smtClean="0"/>
              <a:t>jv. Mikulova – </a:t>
            </a:r>
            <a:r>
              <a:rPr lang="cs-CZ" altLang="cs-CZ" sz="1700" dirty="0"/>
              <a:t>po opuštění luk v 60. letech 20. stol.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6500" name="Picture 4" descr="Nový ryb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7524" name="Picture 4" descr="Apolo"/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3995738" y="0"/>
            <a:ext cx="51482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Mlýnský rybník  je posledním  v kaskádě Lednických rybníků.  Nad ním se tyčí zámeček Apollo s lesoparkem  a přírodním koupalištěm  </a:t>
            </a:r>
          </a:p>
        </p:txBody>
      </p:sp>
      <p:pic>
        <p:nvPicPr>
          <p:cNvPr id="107526" name="Picture 6" descr="nesyt_rybnik"/>
          <p:cNvPicPr>
            <a:picLocks noChangeAspect="1" noChangeArrowheads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7663"/>
            <a:ext cx="5292725" cy="39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2700338" y="2997200"/>
            <a:ext cx="2447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Největší moravský rybník Nesyt (350 ha)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765175"/>
          </a:xfrm>
        </p:spPr>
        <p:txBody>
          <a:bodyPr/>
          <a:lstStyle/>
          <a:p>
            <a:r>
              <a:rPr lang="cs-CZ" altLang="cs-CZ" sz="2400"/>
              <a:t>Náměstí v Mikulově spolu se Svatým kopečkem v pozadí působí jihoevropským dojmem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8548" name="Picture 4" descr="Mikulov_nám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013"/>
            <a:ext cx="9144000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cs-CZ" altLang="cs-CZ" sz="2000"/>
              <a:t>Pavlov – typická jihomoravská ves na úpatí Pálavy.  Pohled z Děviček.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9572" name="Picture 4" descr="Pavlov sh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0596" name="Picture 4" descr="Pavlov_nám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2627313" y="188913"/>
            <a:ext cx="6516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Hlavní ulice v Pavlově s  domy se štíty ve stylu lidového baroka.  Gotická kostelní věž  typická pro jižní Moravu.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1620" name="Picture 4" descr="Valt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539750" y="136525"/>
            <a:ext cx="860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Zámek ve Valticích – sídlo Liechtensteinů.  Pod parkem vlevo jsou ukryty zbytky románského hradu – předchůdce zámku.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2644" name="Picture 4" descr="sirotčí hrád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5" name="Picture 5" descr="hilltoping_Děvič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1125538"/>
            <a:ext cx="4335462" cy="57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4840288" y="0"/>
            <a:ext cx="430371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Vápencová bradla lákala k založení hradů – zde Sirotčí hrádek a vpravo Děvičky. Ten byl ještě opravován  v 17. stol. při očekávání tureckého vpádu. Třetí hrad byl v Mikulově a další v Rakousku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3668" name="Picture 4" descr="Děvič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4572000" y="0"/>
            <a:ext cx="4575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Hrad Děvičky má zřejmě románský základ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4692" name="Picture 4" descr="Mikulov_zamek_ze spo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0" y="0"/>
            <a:ext cx="3563888" cy="1726627"/>
          </a:xfrm>
          <a:prstGeom prst="rect">
            <a:avLst/>
          </a:prstGeom>
          <a:solidFill>
            <a:srgbClr val="4D6A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300" dirty="0"/>
              <a:t>Mikulovský zámek – původně románský pomezní hrad, </a:t>
            </a:r>
            <a:r>
              <a:rPr lang="cs-CZ" altLang="cs-CZ" sz="1300" dirty="0" smtClean="0"/>
              <a:t>k  zajištění rozšířeného území jižní Moravy po bitvě u Mailberku 1082. Mnohokrát </a:t>
            </a:r>
            <a:r>
              <a:rPr lang="cs-CZ" altLang="cs-CZ" sz="1300" dirty="0"/>
              <a:t>přestavovaný. V r. 1945 při přechodu fronty vyhořel.  Pak kompletně renovován. Významná dominanta města a celé jižní poloviny bioregionu (vč. rakouské části). </a:t>
            </a:r>
            <a:r>
              <a:rPr lang="cs-CZ" altLang="cs-CZ" sz="1300" dirty="0" smtClean="0"/>
              <a:t>Nedávno objevena na nádvoří 30 m hluboká propast</a:t>
            </a:r>
            <a:r>
              <a:rPr lang="cs-CZ" altLang="cs-CZ" sz="1400" dirty="0" smtClean="0"/>
              <a:t>!</a:t>
            </a:r>
            <a:endParaRPr lang="cs-CZ" alt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4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5716" name="Picture 4" descr="Falkenstein_mů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179388" y="65088"/>
            <a:ext cx="8281044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Rakouská část bioregionu – městečko </a:t>
            </a:r>
            <a:r>
              <a:rPr lang="cs-CZ" altLang="cs-CZ" dirty="0" err="1"/>
              <a:t>Falkenstein</a:t>
            </a:r>
            <a:r>
              <a:rPr lang="cs-CZ" altLang="cs-CZ" dirty="0"/>
              <a:t> </a:t>
            </a:r>
            <a:r>
              <a:rPr lang="cs-CZ" altLang="cs-CZ" dirty="0" smtClean="0"/>
              <a:t>z </a:t>
            </a:r>
            <a:r>
              <a:rPr lang="cs-CZ" altLang="cs-CZ" dirty="0" err="1" smtClean="0"/>
              <a:t>Galgenbergu</a:t>
            </a:r>
            <a:r>
              <a:rPr lang="cs-CZ" altLang="cs-CZ" dirty="0" smtClean="0"/>
              <a:t> s </a:t>
            </a:r>
            <a:r>
              <a:rPr lang="cs-CZ" altLang="cs-CZ" dirty="0"/>
              <a:t>mohutnou zříceninou hradu, gotickým chrámem a tvrzí, obklopené vinicemi. Pohled </a:t>
            </a:r>
            <a:r>
              <a:rPr lang="cs-CZ" altLang="cs-CZ" dirty="0" smtClean="0"/>
              <a:t>k </a:t>
            </a:r>
            <a:r>
              <a:rPr lang="cs-CZ" altLang="cs-CZ" dirty="0"/>
              <a:t>S – v pozadí Mikulov a Pavlovské vrchy.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8085</Words>
  <Application>Microsoft Office PowerPoint</Application>
  <PresentationFormat>Předvádění na obrazovce (4:3)</PresentationFormat>
  <Paragraphs>452</Paragraphs>
  <Slides>228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228</vt:i4>
      </vt:variant>
    </vt:vector>
  </HeadingPairs>
  <TitlesOfParts>
    <vt:vector size="230" baseType="lpstr">
      <vt:lpstr>Arial</vt:lpstr>
      <vt:lpstr>Výchozí návrh</vt:lpstr>
      <vt:lpstr>Krajiny Jižní  Moravy - 5 - </vt:lpstr>
      <vt:lpstr>Prezentace aplikace PowerPoint</vt:lpstr>
      <vt:lpstr>Prezentace aplikace PowerPoint</vt:lpstr>
      <vt:lpstr>Lechovický  bioregion – charakteristiky_1</vt:lpstr>
      <vt:lpstr>Lechovický bioregion – charakteristiky_2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NPP Stránská skála leží na okraji Brna. Vlevo relativně zachovalý sráz na jurských vápencích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Větší řeky protékají Lechovickým bioregionem jen v kratších úsecích. Zde rozvodněná, ale typicky regulovaná řeka Jihlava z mostu v Pravlově             (1.4. 2006). Pohled proti vodě, v pozadí kostelík v Dol. Kounicích.</vt:lpstr>
      <vt:lpstr>Prezentace aplikace PowerPoint</vt:lpstr>
      <vt:lpstr>Prezentace aplikace PowerPoint</vt:lpstr>
      <vt:lpstr>Prezentace aplikace PowerPoint</vt:lpstr>
      <vt:lpstr>I nejmenší toky jsou regulovány. Krajina u Šatova pod Znojmem. </vt:lpstr>
      <vt:lpstr>Snaha o nápravu zoufalého stavu krajiny – 7 ha velké nově vybudované biocentrum u Božic, v nivě Jevišovky mokřady, na svazích likvidace akátu a nahrazení výsadbou dubem, habrem, lípou. (R. 2002)</vt:lpstr>
      <vt:lpstr>Úprava biocentra mimo nivu, v pozadí postupně nahrazovaná akátina, biocentrum se okamžitě stalo objektem pozornosti na cyklostezce.</vt:lpstr>
      <vt:lpstr>Mokřadní část biocentra  (r. 2003)</vt:lpstr>
      <vt:lpstr>Prezentace aplikace PowerPoint</vt:lpstr>
      <vt:lpstr>Těšetice - rondel – kultovní stavba neolitických zemědělců moravské malované keramiky, průměr 60 m.</vt:lpstr>
      <vt:lpstr>Pohled na Znojmo od Z. Město leží na hranici Jevišovického a Lechovického bioregionu. V pozadí plošiny Lechovického bioregionu s mohutným silem v Hodonicích. Úplně na horizontu Pálava v Mikulovském bioregionu.</vt:lpstr>
      <vt:lpstr>Prezentace aplikace PowerPoint</vt:lpstr>
      <vt:lpstr>Prezentace aplikace PowerPoint</vt:lpstr>
      <vt:lpstr>Prezentace aplikace PowerPoint</vt:lpstr>
      <vt:lpstr>Jaroslavický zámek na kopci nad vsí</vt:lpstr>
      <vt:lpstr>Prezentace aplikace PowerPoint</vt:lpstr>
      <vt:lpstr>Prezentace aplikace PowerPoint</vt:lpstr>
      <vt:lpstr>Bývalá tvrz, pak renesanční zámek v Žeroticích, věž spadla v r. 1988. Typické pro Lechovický bioregion.</vt:lpstr>
      <vt:lpstr>Hostěradice – býv. gotické městečko řádu německých rytířů</vt:lpstr>
      <vt:lpstr>Prezentace aplikace PowerPoint</vt:lpstr>
      <vt:lpstr>Prezentace aplikace PowerPoint</vt:lpstr>
      <vt:lpstr>Jižně od Znojma má lidová architektura bioregionu svérázné rysy dané silným vlivem rakouského Podunají. Dům s valbovou střechou v Havraníkách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Lechovický bioregion – charakteristiky_3a</vt:lpstr>
      <vt:lpstr>Lechovický bioregion – charakteristiky_3b</vt:lpstr>
      <vt:lpstr>Lechovický bioregion – charakteristiky_4a</vt:lpstr>
      <vt:lpstr>Lechovický bioregion – charakteristiky_4b</vt:lpstr>
      <vt:lpstr>Mikulovský  bioregion  (4.2)</vt:lpstr>
      <vt:lpstr>Prezentace aplikace PowerPoint</vt:lpstr>
      <vt:lpstr>Mikulovský bioregion – charakteristiky_1a</vt:lpstr>
      <vt:lpstr>Mikulovský bioregion – charakteristiky_1b</vt:lpstr>
      <vt:lpstr>Mikulovský bioregion – charakteristiky_2</vt:lpstr>
      <vt:lpstr>Prezentace aplikace PowerPoint</vt:lpstr>
      <vt:lpstr>Děvín (548 m), nejvyšší vrch bioregionu, s převýšením nad nivou Dyje 390 m. Pohled od S přes střední Novomlýnskou nádrž. Severní svahy jsou kryty lesy, na úpatí jsou převážně vinice. Vlevo zřícenina Děvičky, vpravo Kotel s nejvyšší skálou Martinkou, úplně vpravo zřícenina Sirotčího hrádku.</vt:lpstr>
      <vt:lpstr>Vrchol Děvína s telekomunikační věží postavenou bez stavebního povolení v jádru rezervace v r. 1974. Dobře patrné jsou ukloněné desky jurských vápenců vyvlečené z hloubi při vrásnění Karpat </vt:lpstr>
      <vt:lpstr>Svahy Kotle pod skalami – mohutné akumulace svahovin obnažené vápencovým lomem. V lomu kvetoucí mahalebka, nahoře vysazená nepůvodní borovice černá</vt:lpstr>
      <vt:lpstr>Prezentace aplikace PowerPoint</vt:lpstr>
      <vt:lpstr>Masív Děvína od východu, přes Dolní novomlýnskou nádrž. Na jv. srázech na vrstevních plochách vápenců jsou skalní stepi, snad částečně původní. Úpatí z rozpadavého flyše – vinice, pole.</vt:lpstr>
      <vt:lpstr>Prezentace aplikace PowerPoint</vt:lpstr>
      <vt:lpstr>Zvolna zarůstající stepi na jv. svahu Děvína s kvetoucí třešní mahalebkou</vt:lpstr>
      <vt:lpstr>Dub šipák nad Soutěskou na z. svahu Děvína. Erbovní strom CHKO.</vt:lpstr>
      <vt:lpstr>Suťové lesy pod skálami na sz. svahu Děvína – dominuje lipová pařezina se souvislým podrostem oměje vlčího</vt:lpstr>
      <vt:lpstr>Na jižní Moravě původní plamének plotní, tvoří poctivé dřevité liány dorůstající až do korun stromů do výše 15 m.</vt:lpstr>
      <vt:lpstr>Prezentace aplikace PowerPoint</vt:lpstr>
      <vt:lpstr>Svérázná jeskyně na Turoldu, opět v r. 2004 zpřístupněná. Bez krápníků, zato s kalcitovými krystaly. Délka s Liščí dírou 2,7 km (od r. 2002). Relativně teplé kryptoklima (roč. prům. 9 ºC), sucho, prašno, v dolní části jezero s hladinou stoupající i o 20 m.</vt:lpstr>
      <vt:lpstr>Prezentace aplikace PowerPoint</vt:lpstr>
      <vt:lpstr>Značná část jeskyně je tvořena skalními rozsedlinami (zde s krásným tektonickým zrcadlem)</vt:lpstr>
      <vt:lpstr>Část jeskyně formovaná asi neogenními vodními toky</vt:lpstr>
      <vt:lpstr>Prezentace aplikace PowerPoint</vt:lpstr>
      <vt:lpstr>Prezentace aplikace PowerPoint</vt:lpstr>
      <vt:lpstr>Prezentace aplikace PowerPoint</vt:lpstr>
      <vt:lpstr>Pohled z Pálavy severně od Mikulova k jv. – vlevo výběžek Milovického lesa – největší teplomilné doubravy v ČR, v pozadí Valtice,                                                         vlevo v pozadí borový komplex Bořího lesa k Břeclavi </vt:lpstr>
      <vt:lpstr>Prezentace aplikace PowerPoint</vt:lpstr>
      <vt:lpstr>Západní část slaniska s topoly – typický obraz vlhkých stanovišť Panonie</vt:lpstr>
      <vt:lpstr>Prezentace aplikace PowerPoint</vt:lpstr>
      <vt:lpstr>Hvězdnice slanistá na slanisku – v podzimním aspektu</vt:lpstr>
      <vt:lpstr>Vzhled malých potoků a okolí rybníků – nad Novým rybníkem</vt:lpstr>
      <vt:lpstr>Takto kdysi vypadaly sníženiny s vývěry slaných vod, na kterých vznikla slaniska. Současný vzhled okolí Nového rybníka jv. Mikulova – po opuštění luk v 60. letech 20. stol. </vt:lpstr>
      <vt:lpstr>Prezentace aplikace PowerPoint</vt:lpstr>
      <vt:lpstr>Náměstí v Mikulově spolu se Svatým kopečkem v pozadí působí jihoevropským dojmem</vt:lpstr>
      <vt:lpstr>Pavlov – typická jihomoravská ves na úpatí Pálavy.  Pohled z Děviček.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Mikulovský bioregion charakteristiky_3a</vt:lpstr>
      <vt:lpstr>Mikulovský bioregion_charakteristiky_3b</vt:lpstr>
      <vt:lpstr>Mikulovský  bioregion charakteristiky_4a</vt:lpstr>
      <vt:lpstr>Mikulovský bioregion charakteristiky_4b</vt:lpstr>
      <vt:lpstr>Hustopečský bioregion  (4.3)</vt:lpstr>
      <vt:lpstr>Prezentace aplikace PowerPoint</vt:lpstr>
      <vt:lpstr>Hustopečský bioregion_charakteristiky 1</vt:lpstr>
      <vt:lpstr>Hustopečský bioregion charakteristiky_ 2a</vt:lpstr>
      <vt:lpstr>Hustopečský bioregion charakteristiky_ 2b</vt:lpstr>
      <vt:lpstr>Prezentace aplikace PowerPoint</vt:lpstr>
      <vt:lpstr>Hřebenatkový vápencový útes (sediment miocénního moře) u Rousínova – zbytky po těžbě v lomu – jediný kámen v okolí</vt:lpstr>
      <vt:lpstr>Prezentace aplikace PowerPoint</vt:lpstr>
      <vt:lpstr>Vinný sklep vykopaný již ve středověku v miocénních mořských píscích - Bzenec</vt:lpstr>
      <vt:lpstr>Horizontálně uložené miocénní slepence a pískovce u Němčan u Slavkova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Krásné habrovo-lipové háje na sz. svazích s porostem dymnivky duté. Letonický hájek.</vt:lpstr>
      <vt:lpstr>Bažantnice u Moutnic na dně mírně zasolené deprese – les devastovaný intenzivním mysliveckým provozem</vt:lpstr>
      <vt:lpstr>Prezentace aplikace PowerPoint</vt:lpstr>
      <vt:lpstr>Krajina v jižní části bioregionu - okolí Hustopečí – členité, prakticky bezlesé, se stepmi a rozsáhlými, částečně opuštěnými sady. Vlevo v popředí kvetoucí mandloně (pěstovány v celé ČR jedině zde).</vt:lpstr>
      <vt:lpstr>Rozsáhlé, dnes místy opouštěné sady ze 70. let. 20. stol.</vt:lpstr>
      <vt:lpstr>Prezentace aplikace PowerPoint</vt:lpstr>
      <vt:lpstr>Prezentace aplikace PowerPoint</vt:lpstr>
      <vt:lpstr>Okolí Šardic – humusový horizont půd je poškozen vodní erozí, místy již zcela chybí. Severně od Šardic budovy bývalých lignitových dolů.</vt:lpstr>
      <vt:lpstr>Ještě mapy II. vojenského mapování z doby před polovinou 19. stol. uvádějí j. od Čejče tzv. Čejčské jezero – na tektonickém poklesu. Vývěry minerálních vod, jezero bez života, v 16. stol. známé lázně! Odvodněno bylo průkopem a čerpáním vody (musí se čerpat dodnes). Všimněte si názvu rybníka v levém horním rohu Smradaker Teich – to od minerálních vod. Vývěr zde dodnes - Heliga.    V nedalekém  údolí Trkmanky bylo ještě větší jezero (tzv. Kobylské) s plochou snad až 10 km2. Bylo největším moravským přirozeným jezerem. Zanášelo se. Následně zde vznikla slaniska, dnes jsou zde jen pole.</vt:lpstr>
      <vt:lpstr>Typický současný vzhled toků bioregionu.  Zde Litava u Slavkova, stejný je i druhý větší tok – Trkmanka.</vt:lpstr>
      <vt:lpstr>Prezentace aplikace PowerPoint</vt:lpstr>
      <vt:lpstr>Jižní svahy s drobnou držbou nad Bzencem. Podobně vypadala do kolektivizace značná část bioregionu. Vpravo býv. Břetislavovo hradiště z 11. stol. (radiálně se od něj rozbíhají pozemky).</vt:lpstr>
      <vt:lpstr>Úzké parcely se v bioregionu místy zachovaly v blízkosti vesnic, kde přežily kolektivizaci  jako soukromá, tzv. drobná držba. V pozadí vlevo svah zdevastovaný terasováním, pro neplodnost terasy opuštěny a zarůstají plevelnými dřevinami.</vt:lpstr>
      <vt:lpstr>Přírodní park Výhon u Blučiny  chrání právě zbytky krajiny s úzkými pruhy polí, sadů a vinic. Na záp. rozsáhlé zbytky drobné držby, na s. akátové lesíky, na jv. zterasované svahy.</vt:lpstr>
      <vt:lpstr>Prezentace aplikace PowerPoint</vt:lpstr>
      <vt:lpstr>Na sz. úbočí Výhonu na vrcholu mohutného ranně holocénního sesuvu vzniklo v době bronzové mohutné hradiště, evropsky známá lokalita.</vt:lpstr>
      <vt:lpstr>Krajina  v severní části bioregionu je téměř bez vinic, velká pole však jsou i zde. Ostrůvky dřevin zpravidla signalizují malá prameniště.   U Němčan.</vt:lpstr>
      <vt:lpstr>Severní část bioregionu – okolí Letonic, v pozadí  NPR Větrníky (394 m n.m.)</vt:lpstr>
      <vt:lpstr>Prezentace aplikace PowerPoint</vt:lpstr>
      <vt:lpstr>Záp. část Větrníků má zřetelně původ na sesuvu na miocénních slínech</vt:lpstr>
      <vt:lpstr>Odlučná oblast sesuvu má dodnes sklon až 100%.</vt:lpstr>
      <vt:lpstr>Porosty stepní trávy kavylu na Větrníkách</vt:lpstr>
      <vt:lpstr>Prezentace aplikace PowerPoint</vt:lpstr>
      <vt:lpstr>Prezentace aplikace PowerPoint</vt:lpstr>
      <vt:lpstr>Nejznámější jihomoravská step – Pouzdřanská (NPR), blízká přirozené drnové stepi</vt:lpstr>
      <vt:lpstr>Prezentace aplikace PowerPoint</vt:lpstr>
      <vt:lpstr>NPR Kolby – háj s se souvislým podrostem česneku medvědího v jarním aspektu. Navazuje na severním svahu na Pouzdřanskou step.</vt:lpstr>
      <vt:lpstr>Zámek v Bučovicích – snad nejlepší (slohově nejčistší a zachovalý, vč. parku) renesanční zámek v ČR. Dílo nejbohatšího a vzdělaného moravského rodu – Boskoviců.</vt:lpstr>
      <vt:lpstr>Prezentace aplikace PowerPoint</vt:lpstr>
      <vt:lpstr>Ojedinělý klasicistní – empírový kostel ve Slavkově. Součást městské památkové zóny. Působivý, zvl. vevnitř.</vt:lpstr>
      <vt:lpstr>V Hustopečích na náměstí stával pozdně gotický kostel. Počátkem 60. let 20. stol. ho záměrně nechala komunistická moc spadnout.  V 90. letech 20. stol. byl na jeho místě postaven kostel moderní s replikami gotických oken.  Ze staré zástavby města zbylo málo.</vt:lpstr>
      <vt:lpstr>Prezentace aplikace PowerPoint</vt:lpstr>
      <vt:lpstr>Prezentace aplikace PowerPoint</vt:lpstr>
      <vt:lpstr>Náměstí v Kyjově je až na výjimky bez pozoruhodných staveb.                             Často se zde přestavovalo. Muselo. Město nemělo hradby, jen brány.</vt:lpstr>
      <vt:lpstr>Prezentace aplikace PowerPoint</vt:lpstr>
      <vt:lpstr>Zemědělské maloměsto Klobouky od JZ. V historii významné. Na horizontu již Ždánický les.</vt:lpstr>
      <vt:lpstr>Renovovaný větrný mlýn v Kloboukách (původní koncem války shořel), téměř funkční, přístupný. Pochopitelný v kraji bez dostatku vodní energie.</vt:lpstr>
      <vt:lpstr>Kurdějov s pevnostním gotickým kostelem německých rytířů.  V pozadí Přední Kout a na okrajích lesů kvetoucí akátiny</vt:lpstr>
      <vt:lpstr>Opevněný areál kostela v Kurdějově.  Zvláštní místo ve výhradně vesnické venkovské krajině.  Současný pozdně gotický vzhled pochází z poč. 16. stol. Na rozdíl od jiných lokalit, kde jsou to jen báje, zde opravdu vede z kostela podzemní chodba do vsi a končí v hostinci ve sklepě.                         V 80. letech 20. stol. tak podstatně vzrostla návštěvnost kostela                    a chodba musela být zazděna.</vt:lpstr>
      <vt:lpstr>Opevnění  kostela v Nosislavi – typické u velkých vsí a městeček, které neměly hradby </vt:lpstr>
      <vt:lpstr>Čejkovice – původně ranně gotický hrad (z něj je dnes viditelná jen věž), přestavován goticky, renesančně i barokně  na zámek. Dnes hotel, pod zámkem a v okolí rozsáhlé vinné sklepy („templářské“). Jeden z hradů či tvrzí, přebudovaných v renezanci na zámky                                         – velmi typické pro bioregion.</vt:lpstr>
      <vt:lpstr>Zámek v Bzenci – pův. gotický hrad, pak barokní zámek, přestavěn v 19. stol. ve stylu romantické pseudogotiky. Dost zdevastován, součást provozu vinařství Bzenec.</vt:lpstr>
      <vt:lpstr>Bzenecká  lípa, údajně 1000 let stará, dnes již rozlomená, ale stále prosperující. Asi nejvýznamnější strom bioregionu. Podle ní se i místní víno jmenovalo Bzenecká lipka.</vt:lpstr>
      <vt:lpstr>Původně německé vsi se vyznačovaly gotickými kostely. Zde pozdně gotický kostel v Pouzdřanech. Problémem většiny je nekvalitní stavební kámen - flyšový pískovec – rozpadá se a památky vyžadují přestavby. Ukázka, jak se geologie promítá do kulturních dějin regionu. Rozdíl proti Třebíčsku – tam ze syenitu stavby vydržely.</vt:lpstr>
      <vt:lpstr>Pouzdřany – zdejší němečtí obyvatelé se cítili na víc než jen na vesnici a ojediněle si začali stavět renesanční domy podle vzorů z měst.</vt:lpstr>
      <vt:lpstr>Nádvoří tohoto (dnes soukromého) domu s arkádami. Každoročně zde brněnští ochránci přírody slaví Den Země.</vt:lpstr>
      <vt:lpstr>Poutní místo Lautršték nad Němčany u Slavkova.   Vzniklo u pramene vysoko na svahu   (z miocénních štěrků a slepenců), dnes voda není pitná.</vt:lpstr>
      <vt:lpstr>Porevoluční doba – velká kořenová čistírna odpadních vod v Dražovicích, jedna z mála realizovaných v ČR.</vt:lpstr>
      <vt:lpstr>Prezentace aplikace PowerPoint</vt:lpstr>
      <vt:lpstr>Intenzivní těžba ropy u Dambořic (bílé plochy), úpravny ropy, zásobníky ropy a zemního plynu – všechny viditelné areály na snímku. Dambořice a 2 sousední vsi v r. 2016 těžily 80 % ropy v ČR. Ale v r. 2020 se ložiska již dotěžují. Jsou objevena ve větších hloubkách nová velká, ale bude záviset na vývoji ceny ropy, jestli se začnou těžit. Současná těžená v ČR při současné úrovni těžby vydrží jen 10 let, do r. 2030.</vt:lpstr>
      <vt:lpstr>Jeden z vrtů u Dambořic, v pozadí úpravna ropy</vt:lpstr>
      <vt:lpstr>Prezentace aplikace PowerPoint</vt:lpstr>
      <vt:lpstr>Revitalizace krajiny – uměle vytvořený mokřad v nivě Kyjovky ve Vlkoši</vt:lpstr>
      <vt:lpstr>Prezentace aplikace PowerPoint</vt:lpstr>
      <vt:lpstr>Hustopečský bioregion_charakteristiky_ 3</vt:lpstr>
      <vt:lpstr>Hustopečský bioregion_charakteristiky_4a</vt:lpstr>
      <vt:lpstr>Hustopečský bioregion_charakteristiky_4b</vt:lpstr>
      <vt:lpstr>Prezentace aplikace PowerPoint</vt:lpstr>
      <vt:lpstr>Prezentace aplikace PowerPoint</vt:lpstr>
      <vt:lpstr>Hodonínský bioregion – charakteristiky_1</vt:lpstr>
      <vt:lpstr>Hodonínský bioregion – charakteristiky_2</vt:lpstr>
      <vt:lpstr>Hodonínský bioregion od Strážovic – v pozadí na rovině lesnatá plocha na dně Dolnomoravského úvalu, v pozadí Malé Karpaty</vt:lpstr>
      <vt:lpstr>Bzenecká část Doubravy – zbytky lesů (pastevních), pískové duny. Vpravo niva Moravy, na severním okraji Bzenec.    I. voj. mapování, 1769.</vt:lpstr>
      <vt:lpstr>Hodonínský bioregion - II. Vojenské mapování 1838 – hranice bioregionu vyznačena červeně </vt:lpstr>
      <vt:lpstr>Při výsadbě lesa byl ponechán protipožární pás kolem trati. Dříve orán pro zhasnutí jisker z parních lokomotiv. Je to dnes                              2. nejcennější chráněné území v bioregionu                          – NPP Váté písky             s v ČR unikátní teplomilnou pískomilnou vegetací včetně kavylu písečného.</vt:lpstr>
      <vt:lpstr>Prezentace aplikace PowerPoint</vt:lpstr>
      <vt:lpstr>Prezentace aplikace PowerPoint</vt:lpstr>
      <vt:lpstr>Na opuštěných travnatých plochách kvete vzácná trávnička prodloužená</vt:lpstr>
      <vt:lpstr>Prezentace aplikace PowerPoint</vt:lpstr>
      <vt:lpstr>Prezentace aplikace PowerPoint</vt:lpstr>
      <vt:lpstr>Na bohatších půdách se objevují porosty nenáročných a plevelných trav, hl. třtina křovištní. Lesy působí velmi uměle. </vt:lpstr>
      <vt:lpstr>Dnes vzácná relativně kyselomilná mokřadní vegetace v depresích mezi dunami – olšová pařezina, skřípina lesní, kapradiny.</vt:lpstr>
      <vt:lpstr>Prezentace aplikace PowerPoint</vt:lpstr>
      <vt:lpstr>Současný poněkud drastický způsob hospodaření v lesích – holoseče, pak se buldozerem vytrhají pařezy a shrne půda, do písku se strojově vysadí sazenice borovic</vt:lpstr>
      <vt:lpstr>Prezentace aplikace PowerPoint</vt:lpstr>
      <vt:lpstr>Památník Jana Bedřicha Bechtela – organizátora zalesňova-cích prací na Bzenecku</vt:lpstr>
      <vt:lpstr>Osypané břehy – 13 m vysoký nárazový břeh řeky Moravy do vátých písků (za jarní povodně r. 2005)</vt:lpstr>
      <vt:lpstr>Unikátní jev, dosti navštěvovaný, přestože sem nevede turistická cesta. Pohled proti proudu.</vt:lpstr>
      <vt:lpstr>Obdobný nárazový břeh u rybníka Stolařka – na rozdíl od plošin zalesněných borovicí je stabilizovaný svah zalesněn duby (zpravidla).</vt:lpstr>
      <vt:lpstr>Prezentace aplikace PowerPoint</vt:lpstr>
      <vt:lpstr>Vlevo soustava rybníků Zbrod, napájených Kyjovkou. Uprostřed Hodonínská dúbrava, převážně ještě se zachovalými dubovými lesy, ale i sem jsou vysazovány borové kultury.</vt:lpstr>
      <vt:lpstr>Prezentace aplikace PowerPoint</vt:lpstr>
      <vt:lpstr>Prezentace aplikace PowerPoint</vt:lpstr>
      <vt:lpstr>Vlevo typické přímé cesty Bzeneckou dúbravou, vpravo opuštěná Baťova železnice do Ratíškovic (vozil se po ní lignit k Baťovu kanálu). Dnes atrakce pro turisty – možno zde jezdit na šlapací drezíně.</vt:lpstr>
      <vt:lpstr>Prezentace aplikace PowerPoint</vt:lpstr>
      <vt:lpstr>Původně rybník v nivě Kyjovky, ale již po desítky let odkaliště popílku z Hodonínské elektrárny. </vt:lpstr>
      <vt:lpstr>Součást industrializované zóny uprostřed lesů – okolí nádraží Bzenec-přívoz</vt:lpstr>
      <vt:lpstr>Těžební prostor jedné ze dvou těžeben u Bzence-přívozu. Vpravo niva Moravy v těsné  blízkosti těžebny. Šikmý hnědý pruh je železniční koridor, vpravo niva Moravy v Dyjsko-Moravním bioregionu.</vt:lpstr>
      <vt:lpstr>Rozsáhlý písečník, dnes již o ploše přes 1 km2  s délkou 3 km u Bzence-přívozu.  Vjezd do těžebního prostoru. Vytěžené části jsou postupně zalesňovány borovými  monokulturami. </vt:lpstr>
      <vt:lpstr>Prezentace aplikace PowerPoint</vt:lpstr>
      <vt:lpstr>Prezentace aplikace PowerPoint</vt:lpstr>
      <vt:lpstr>Secesní radnice na hlavním hodonínském náměstí je jednou z pozoruhodností města.   Na ostrově v řece Moravě stával od 11. stol. pohraniční Břetislavův hrad, byl zničen, pak přestavěn na zámek, ten na pivovar a ten zničen ve 20. stol. To už je ale součástí bioregionu 4.5.</vt:lpstr>
      <vt:lpstr>Prezentace aplikace PowerPoint</vt:lpstr>
      <vt:lpstr>Prezentace aplikace PowerPoint</vt:lpstr>
      <vt:lpstr>Jediná zachovalá stará stavba v bioregionu (na samé hranici) – presbytář kostela ve Vracově z pol. 13. století. Tehdy byl Vracov krátce střediskem široké oblasti.</vt:lpstr>
      <vt:lpstr>Ranně  gotické křížové klenby s pozoruhodnými patkami (objevují se v učebnicích o naší  středověké architektuře)</vt:lpstr>
      <vt:lpstr>Poutní  kaplička v lesích u Ratíškovického  potoka</vt:lpstr>
      <vt:lpstr>Hodonínský bioregion – charakteristiky_3</vt:lpstr>
      <vt:lpstr>Hodonínský bioregion – charakteristiky_4a</vt:lpstr>
      <vt:lpstr>Hodonínský bioregion – charakteristiky_4b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recenzent</cp:lastModifiedBy>
  <cp:revision>53</cp:revision>
  <dcterms:created xsi:type="dcterms:W3CDTF">2007-12-31T21:00:26Z</dcterms:created>
  <dcterms:modified xsi:type="dcterms:W3CDTF">2020-03-29T21:16:27Z</dcterms:modified>
</cp:coreProperties>
</file>