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27" r:id="rId3"/>
    <p:sldId id="358" r:id="rId4"/>
    <p:sldId id="359" r:id="rId5"/>
    <p:sldId id="360" r:id="rId6"/>
    <p:sldId id="361" r:id="rId7"/>
    <p:sldId id="362" r:id="rId8"/>
    <p:sldId id="363" r:id="rId9"/>
    <p:sldId id="365" r:id="rId10"/>
    <p:sldId id="367" r:id="rId11"/>
    <p:sldId id="368" r:id="rId12"/>
    <p:sldId id="369" r:id="rId13"/>
    <p:sldId id="366" r:id="rId14"/>
    <p:sldId id="324" r:id="rId15"/>
    <p:sldId id="287" r:id="rId16"/>
    <p:sldId id="308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ndřej Kvarda" initials="OK" lastIdx="1" clrIdx="0">
    <p:extLst>
      <p:ext uri="{19B8F6BF-5375-455C-9EA6-DF929625EA0E}">
        <p15:presenceInfo xmlns:p15="http://schemas.microsoft.com/office/powerpoint/2012/main" userId="Ondřej Kvard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27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99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821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4652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08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3483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875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629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629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1304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6707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113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A069-D139-41F5-B2B8-E96E1B0A4704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387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8A069-D139-41F5-B2B8-E96E1B0A4704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0BC1E-F0EF-435B-9B3F-CEA769F71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698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ownload.geofabrik.d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adm.org/data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geodata.tufts.edu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1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ithub.com/jvangeld/ME-GIS" TargetMode="External"/><Relationship Id="rId5" Type="http://schemas.openxmlformats.org/officeDocument/2006/relationships/hyperlink" Target="https://github.com/bburns/arda" TargetMode="External"/><Relationship Id="rId4" Type="http://schemas.openxmlformats.org/officeDocument/2006/relationships/hyperlink" Target="https://fontzone.net/font-details/tolkien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muni.cz/auth/el/sci/jaro2022/Z8100/ode/125886341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muni.cz/auth/el/sci/jaro2022/Z8100/index.qwarp?prejit=8937692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uralearthdata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hub.arcgis.com/search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apps.fao.org/map/catalog/srv/eng/catalog.search#/hom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psforeurope.or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erra.ipums.or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gisdata.rtwilson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va-gis.or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3">
            <a:extLst>
              <a:ext uri="{FF2B5EF4-FFF2-40B4-BE49-F238E27FC236}">
                <a16:creationId xmlns:a16="http://schemas.microsoft.com/office/drawing/2014/main" id="{6A891B41-363B-4EFD-8FC3-B7E640799C18}"/>
              </a:ext>
            </a:extLst>
          </p:cNvPr>
          <p:cNvSpPr txBox="1">
            <a:spLocks/>
          </p:cNvSpPr>
          <p:nvPr/>
        </p:nvSpPr>
        <p:spPr>
          <a:xfrm>
            <a:off x="298877" y="2900365"/>
            <a:ext cx="8521200" cy="42881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lvl="0" defTabSz="914400">
              <a:defRPr/>
            </a:pPr>
            <a:r>
              <a:rPr lang="sk-SK" kern="0" dirty="0">
                <a:solidFill>
                  <a:srgbClr val="0000DC"/>
                </a:solidFill>
                <a:latin typeface="Arial"/>
              </a:rPr>
              <a:t>Z8100 GLOBÁLNÍ MAPOVÁNÍ</a:t>
            </a:r>
            <a:endParaRPr kumimoji="0" lang="sk-SK" sz="3300" b="1" i="0" u="none" strike="noStrike" kern="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13" name="Podnadpis 4">
            <a:extLst>
              <a:ext uri="{FF2B5EF4-FFF2-40B4-BE49-F238E27FC236}">
                <a16:creationId xmlns:a16="http://schemas.microsoft.com/office/drawing/2014/main" id="{99EDFC20-1C85-4848-867E-2868F83DA06D}"/>
              </a:ext>
            </a:extLst>
          </p:cNvPr>
          <p:cNvSpPr txBox="1">
            <a:spLocks/>
          </p:cNvSpPr>
          <p:nvPr/>
        </p:nvSpPr>
        <p:spPr>
          <a:xfrm>
            <a:off x="310500" y="3911749"/>
            <a:ext cx="8300100" cy="57789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350" b="0">
                <a:solidFill>
                  <a:schemeClr val="tx1"/>
                </a:solidFill>
                <a:latin typeface="+mn-lt"/>
              </a:defRPr>
            </a:lvl3pPr>
            <a:lvl4pPr marL="10287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13716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200" b="0">
                <a:solidFill>
                  <a:schemeClr val="tx1"/>
                </a:solidFill>
                <a:latin typeface="+mn-lt"/>
              </a:defRPr>
            </a:lvl5pPr>
            <a:lvl6pPr marL="17145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6pPr>
            <a:lvl7pPr marL="20574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200" baseline="0">
                <a:solidFill>
                  <a:schemeClr val="tx1"/>
                </a:solidFill>
                <a:latin typeface="+mn-lt"/>
              </a:defRPr>
            </a:lvl7pPr>
            <a:lvl8pPr marL="24003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+mn-lt"/>
              </a:defRPr>
            </a:lvl8pPr>
            <a:lvl9pPr marL="27432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>
                <a:srgbClr val="0000DC"/>
              </a:buClr>
              <a:defRPr/>
            </a:pPr>
            <a:r>
              <a:rPr kumimoji="0" lang="cs-CZ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Zdroje globálních/regionálních </a:t>
            </a:r>
            <a:r>
              <a:rPr lang="cs-CZ" kern="0" dirty="0">
                <a:solidFill>
                  <a:srgbClr val="000000"/>
                </a:solidFill>
                <a:latin typeface="Arial"/>
              </a:rPr>
              <a:t>vektorových a rastrových dat | Zadání Cvičení č. 5</a:t>
            </a:r>
            <a:endParaRPr kumimoji="0" lang="cs-CZ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17" name="Zástupný objekt pre pätu 1">
            <a:extLst>
              <a:ext uri="{FF2B5EF4-FFF2-40B4-BE49-F238E27FC236}">
                <a16:creationId xmlns:a16="http://schemas.microsoft.com/office/drawing/2014/main" id="{4298CD20-AE47-4E54-B6A5-0B2A60AED5EE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24" name="Zástupný objekt pre číslo snímky 2">
            <a:extLst>
              <a:ext uri="{FF2B5EF4-FFF2-40B4-BE49-F238E27FC236}">
                <a16:creationId xmlns:a16="http://schemas.microsoft.com/office/drawing/2014/main" id="{CC1E1FF2-5655-472E-98C2-7753C54D367B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1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sp>
        <p:nvSpPr>
          <p:cNvPr id="25" name="Zástupný objekt pre pätu 1">
            <a:extLst>
              <a:ext uri="{FF2B5EF4-FFF2-40B4-BE49-F238E27FC236}">
                <a16:creationId xmlns:a16="http://schemas.microsoft.com/office/drawing/2014/main" id="{17751830-83FC-44F9-B7E9-4A1494A9A7A7}"/>
              </a:ext>
            </a:extLst>
          </p:cNvPr>
          <p:cNvSpPr txBox="1">
            <a:spLocks/>
          </p:cNvSpPr>
          <p:nvPr/>
        </p:nvSpPr>
        <p:spPr bwMode="auto">
          <a:xfrm>
            <a:off x="8307888" y="6228000"/>
            <a:ext cx="512187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jaro 2022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0BCC10BB-AB7C-426F-8753-E4B16B3C6F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5763" y="194407"/>
            <a:ext cx="2464312" cy="1050038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BB17C2BA-37FD-476C-92B1-9D89FA0F5D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8878" y="194407"/>
            <a:ext cx="1277113" cy="982981"/>
          </a:xfrm>
          <a:prstGeom prst="rect">
            <a:avLst/>
          </a:prstGeom>
        </p:spPr>
      </p:pic>
      <p:sp>
        <p:nvSpPr>
          <p:cNvPr id="10" name="Podnadpis 4">
            <a:extLst>
              <a:ext uri="{FF2B5EF4-FFF2-40B4-BE49-F238E27FC236}">
                <a16:creationId xmlns:a16="http://schemas.microsoft.com/office/drawing/2014/main" id="{8B07C453-3AED-49FB-8C25-553594488889}"/>
              </a:ext>
            </a:extLst>
          </p:cNvPr>
          <p:cNvSpPr txBox="1">
            <a:spLocks/>
          </p:cNvSpPr>
          <p:nvPr/>
        </p:nvSpPr>
        <p:spPr>
          <a:xfrm>
            <a:off x="310501" y="4897971"/>
            <a:ext cx="1635746" cy="252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350" b="0">
                <a:solidFill>
                  <a:schemeClr val="tx1"/>
                </a:solidFill>
                <a:latin typeface="+mn-lt"/>
              </a:defRPr>
            </a:lvl3pPr>
            <a:lvl4pPr marL="10287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13716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200" b="0">
                <a:solidFill>
                  <a:schemeClr val="tx1"/>
                </a:solidFill>
                <a:latin typeface="+mn-lt"/>
              </a:defRPr>
            </a:lvl5pPr>
            <a:lvl6pPr marL="17145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6pPr>
            <a:lvl7pPr marL="20574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200" baseline="0">
                <a:solidFill>
                  <a:schemeClr val="tx1"/>
                </a:solidFill>
                <a:latin typeface="+mn-lt"/>
              </a:defRPr>
            </a:lvl7pPr>
            <a:lvl8pPr marL="24003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+mn-lt"/>
              </a:defRPr>
            </a:lvl8pPr>
            <a:lvl9pPr marL="27432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Tx/>
              <a:buNone/>
              <a:tabLst/>
              <a:defRPr/>
            </a:pPr>
            <a:r>
              <a:rPr lang="cs-CZ" b="1" kern="0" dirty="0">
                <a:solidFill>
                  <a:srgbClr val="0000DC"/>
                </a:solidFill>
                <a:latin typeface="Arial"/>
              </a:rPr>
              <a:t>Ondřej Kvarda</a:t>
            </a:r>
            <a:endParaRPr kumimoji="0" lang="cs-CZ" sz="1800" b="1" i="0" u="none" strike="noStrike" kern="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11" name="Podnadpis 4">
            <a:extLst>
              <a:ext uri="{FF2B5EF4-FFF2-40B4-BE49-F238E27FC236}">
                <a16:creationId xmlns:a16="http://schemas.microsoft.com/office/drawing/2014/main" id="{9F5E69D1-6DE6-4893-8AB6-3E202109C33C}"/>
              </a:ext>
            </a:extLst>
          </p:cNvPr>
          <p:cNvSpPr txBox="1">
            <a:spLocks/>
          </p:cNvSpPr>
          <p:nvPr/>
        </p:nvSpPr>
        <p:spPr>
          <a:xfrm>
            <a:off x="310500" y="3339117"/>
            <a:ext cx="499282" cy="49076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350" b="0">
                <a:solidFill>
                  <a:schemeClr val="tx1"/>
                </a:solidFill>
                <a:latin typeface="+mn-lt"/>
              </a:defRPr>
            </a:lvl3pPr>
            <a:lvl4pPr marL="10287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13716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200" b="0">
                <a:solidFill>
                  <a:schemeClr val="tx1"/>
                </a:solidFill>
                <a:latin typeface="+mn-lt"/>
              </a:defRPr>
            </a:lvl5pPr>
            <a:lvl6pPr marL="17145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6pPr>
            <a:lvl7pPr marL="20574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200" baseline="0">
                <a:solidFill>
                  <a:schemeClr val="tx1"/>
                </a:solidFill>
                <a:latin typeface="+mn-lt"/>
              </a:defRPr>
            </a:lvl7pPr>
            <a:lvl8pPr marL="24003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+mn-lt"/>
              </a:defRPr>
            </a:lvl8pPr>
            <a:lvl9pPr marL="2743200" indent="0" algn="ctr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Tx/>
              <a:buNone/>
              <a:tabLst/>
              <a:defRPr/>
            </a:pPr>
            <a:r>
              <a:rPr lang="cs-CZ" sz="3300" b="1" kern="0" dirty="0">
                <a:solidFill>
                  <a:srgbClr val="0000DC"/>
                </a:solidFill>
                <a:latin typeface="Arial"/>
              </a:rPr>
              <a:t>07</a:t>
            </a:r>
            <a:endParaRPr kumimoji="0" lang="cs-CZ" sz="3300" b="1" i="0" u="none" strike="noStrike" kern="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8919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C1535E4D-EEE0-4698-8977-EE6C1BE5A260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55AF84FE-D9BE-4377-B3C4-96F0D3B2C39D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10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038ECB64-7064-4074-8FB5-F84FF116E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  <p:sp>
        <p:nvSpPr>
          <p:cNvPr id="8" name="Nadpis 3">
            <a:extLst>
              <a:ext uri="{FF2B5EF4-FFF2-40B4-BE49-F238E27FC236}">
                <a16:creationId xmlns:a16="http://schemas.microsoft.com/office/drawing/2014/main" id="{0698A627-D76A-4038-8CB1-AAAF4FADAEF3}"/>
              </a:ext>
            </a:extLst>
          </p:cNvPr>
          <p:cNvSpPr txBox="1">
            <a:spLocks/>
          </p:cNvSpPr>
          <p:nvPr/>
        </p:nvSpPr>
        <p:spPr>
          <a:xfrm>
            <a:off x="540000" y="720000"/>
            <a:ext cx="3292568" cy="38472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kern="0" dirty="0">
                <a:solidFill>
                  <a:srgbClr val="0000DC"/>
                </a:solidFill>
                <a:latin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OSM GEOFABRIK</a:t>
            </a:r>
            <a:endParaRPr kumimoji="0" lang="cs-CZ" sz="3000" b="1" i="0" u="none" strike="noStrike" kern="0" cap="none" spc="0" normalizeH="0" baseline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0" name="Zástupný objekt pre obsah 4">
            <a:extLst>
              <a:ext uri="{FF2B5EF4-FFF2-40B4-BE49-F238E27FC236}">
                <a16:creationId xmlns:a16="http://schemas.microsoft.com/office/drawing/2014/main" id="{A26B751C-9E1B-4EB9-A120-8EFEEBEA3FE4}"/>
              </a:ext>
            </a:extLst>
          </p:cNvPr>
          <p:cNvSpPr txBox="1">
            <a:spLocks/>
          </p:cNvSpPr>
          <p:nvPr/>
        </p:nvSpPr>
        <p:spPr>
          <a:xfrm>
            <a:off x="540000" y="1231760"/>
            <a:ext cx="8064900" cy="3272691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189000" indent="-135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35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OSM data </a:t>
            </a:r>
            <a:r>
              <a:rPr lang="cs-CZ" sz="1800" kern="0" dirty="0">
                <a:latin typeface="Arial"/>
              </a:rPr>
              <a:t>pro regiony/</a:t>
            </a:r>
            <a:r>
              <a:rPr lang="cs-CZ" sz="1800" kern="0" dirty="0" err="1">
                <a:latin typeface="Arial"/>
              </a:rPr>
              <a:t>subregiony</a:t>
            </a:r>
            <a:r>
              <a:rPr lang="cs-CZ" sz="1800" kern="0" dirty="0">
                <a:latin typeface="Arial"/>
              </a:rPr>
              <a:t>/státy (na jednom místě)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OSM</a:t>
            </a:r>
            <a:r>
              <a:rPr lang="cs-CZ" sz="1800" kern="0" dirty="0">
                <a:latin typeface="Arial"/>
              </a:rPr>
              <a:t>,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SHP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Up-to-</a:t>
            </a:r>
            <a:r>
              <a:rPr lang="cs-CZ" sz="1800" kern="0" dirty="0" err="1">
                <a:latin typeface="Arial"/>
              </a:rPr>
              <a:t>date</a:t>
            </a:r>
            <a:r>
              <a:rPr lang="cs-CZ" sz="1800" kern="0" dirty="0">
                <a:latin typeface="Arial"/>
              </a:rPr>
              <a:t> (denně) – extrahování ze serverů OSM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Není omezení rozsahu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Veškerá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OSM data </a:t>
            </a:r>
            <a:r>
              <a:rPr lang="cs-CZ" sz="1800" kern="0" dirty="0">
                <a:latin typeface="Arial"/>
              </a:rPr>
              <a:t>pro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zvolené území </a:t>
            </a:r>
            <a:r>
              <a:rPr lang="cs-CZ" sz="1800" kern="0" dirty="0">
                <a:latin typeface="Arial"/>
              </a:rPr>
              <a:t>(jako kdybychom stahovali přímo z OSM výběrem polygonu)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FF33BB-6F54-4436-BE1B-69F0C88226A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696" y="275705"/>
            <a:ext cx="2060141" cy="1373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531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C1535E4D-EEE0-4698-8977-EE6C1BE5A260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55AF84FE-D9BE-4377-B3C4-96F0D3B2C39D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11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038ECB64-7064-4074-8FB5-F84FF116E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  <p:sp>
        <p:nvSpPr>
          <p:cNvPr id="8" name="Nadpis 3">
            <a:extLst>
              <a:ext uri="{FF2B5EF4-FFF2-40B4-BE49-F238E27FC236}">
                <a16:creationId xmlns:a16="http://schemas.microsoft.com/office/drawing/2014/main" id="{0698A627-D76A-4038-8CB1-AAAF4FADAEF3}"/>
              </a:ext>
            </a:extLst>
          </p:cNvPr>
          <p:cNvSpPr txBox="1">
            <a:spLocks/>
          </p:cNvSpPr>
          <p:nvPr/>
        </p:nvSpPr>
        <p:spPr>
          <a:xfrm>
            <a:off x="540000" y="720000"/>
            <a:ext cx="1175002" cy="38472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kern="0" dirty="0">
                <a:solidFill>
                  <a:srgbClr val="0000DC"/>
                </a:solidFill>
                <a:latin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GADM</a:t>
            </a:r>
            <a:endParaRPr kumimoji="0" lang="cs-CZ" sz="3000" b="1" i="0" u="none" strike="noStrike" kern="0" cap="none" spc="0" normalizeH="0" baseline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0" name="Zástupný objekt pre obsah 4">
            <a:extLst>
              <a:ext uri="{FF2B5EF4-FFF2-40B4-BE49-F238E27FC236}">
                <a16:creationId xmlns:a16="http://schemas.microsoft.com/office/drawing/2014/main" id="{A26B751C-9E1B-4EB9-A120-8EFEEBEA3FE4}"/>
              </a:ext>
            </a:extLst>
          </p:cNvPr>
          <p:cNvSpPr txBox="1">
            <a:spLocks/>
          </p:cNvSpPr>
          <p:nvPr/>
        </p:nvSpPr>
        <p:spPr>
          <a:xfrm>
            <a:off x="540000" y="1231760"/>
            <a:ext cx="8064900" cy="2026196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189000" indent="-135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35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Databáze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administrativních celků </a:t>
            </a:r>
            <a:r>
              <a:rPr lang="cs-CZ" sz="1800" kern="0" dirty="0">
                <a:latin typeface="Arial"/>
              </a:rPr>
              <a:t>světových států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SHP</a:t>
            </a:r>
            <a:r>
              <a:rPr lang="cs-CZ" sz="1800" kern="0" dirty="0">
                <a:latin typeface="Arial"/>
              </a:rPr>
              <a:t>,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</a:t>
            </a:r>
            <a:r>
              <a:rPr lang="cs-CZ" sz="1800" kern="0" dirty="0" err="1">
                <a:solidFill>
                  <a:srgbClr val="0000DC"/>
                </a:solidFill>
                <a:latin typeface="Arial"/>
              </a:rPr>
              <a:t>GeoPackage</a:t>
            </a:r>
            <a:r>
              <a:rPr lang="cs-CZ" sz="1800" kern="0" dirty="0">
                <a:latin typeface="Arial"/>
              </a:rPr>
              <a:t>,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</a:t>
            </a:r>
            <a:r>
              <a:rPr lang="cs-CZ" sz="1800" kern="0" dirty="0" err="1">
                <a:solidFill>
                  <a:srgbClr val="0000DC"/>
                </a:solidFill>
                <a:latin typeface="Arial"/>
              </a:rPr>
              <a:t>GeoJSON</a:t>
            </a:r>
            <a:r>
              <a:rPr lang="cs-CZ" sz="1800" kern="0" dirty="0">
                <a:latin typeface="Arial"/>
              </a:rPr>
              <a:t>,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KMZ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WGS 84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 err="1">
                <a:latin typeface="Arial"/>
              </a:rPr>
              <a:t>Level</a:t>
            </a:r>
            <a:r>
              <a:rPr lang="cs-CZ" sz="1800" kern="0" dirty="0">
                <a:latin typeface="Arial"/>
              </a:rPr>
              <a:t> 0 – 4 (záleží na státu)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FF33BB-6F54-4436-BE1B-69F0C88226A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9323" y="206282"/>
            <a:ext cx="1724176" cy="1098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614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C1535E4D-EEE0-4698-8977-EE6C1BE5A260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55AF84FE-D9BE-4377-B3C4-96F0D3B2C39D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12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038ECB64-7064-4074-8FB5-F84FF116E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  <p:sp>
        <p:nvSpPr>
          <p:cNvPr id="8" name="Nadpis 3">
            <a:extLst>
              <a:ext uri="{FF2B5EF4-FFF2-40B4-BE49-F238E27FC236}">
                <a16:creationId xmlns:a16="http://schemas.microsoft.com/office/drawing/2014/main" id="{0698A627-D76A-4038-8CB1-AAAF4FADAEF3}"/>
              </a:ext>
            </a:extLst>
          </p:cNvPr>
          <p:cNvSpPr txBox="1">
            <a:spLocks/>
          </p:cNvSpPr>
          <p:nvPr/>
        </p:nvSpPr>
        <p:spPr>
          <a:xfrm>
            <a:off x="540000" y="720000"/>
            <a:ext cx="3892091" cy="38472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kern="0" dirty="0">
                <a:solidFill>
                  <a:srgbClr val="0000DC"/>
                </a:solidFill>
                <a:latin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GEODATA AT TUFTS</a:t>
            </a:r>
            <a:endParaRPr kumimoji="0" lang="cs-CZ" sz="3000" b="1" i="0" u="none" strike="noStrike" kern="0" cap="none" spc="0" normalizeH="0" baseline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0" name="Zástupný objekt pre obsah 4">
            <a:extLst>
              <a:ext uri="{FF2B5EF4-FFF2-40B4-BE49-F238E27FC236}">
                <a16:creationId xmlns:a16="http://schemas.microsoft.com/office/drawing/2014/main" id="{A26B751C-9E1B-4EB9-A120-8EFEEBEA3FE4}"/>
              </a:ext>
            </a:extLst>
          </p:cNvPr>
          <p:cNvSpPr txBox="1">
            <a:spLocks/>
          </p:cNvSpPr>
          <p:nvPr/>
        </p:nvSpPr>
        <p:spPr>
          <a:xfrm>
            <a:off x="540000" y="1231760"/>
            <a:ext cx="8064900" cy="410368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189000" indent="-135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35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Projekt univerzity v Bostonu (</a:t>
            </a:r>
            <a:r>
              <a:rPr lang="cs-CZ" sz="1800" kern="0" dirty="0" err="1">
                <a:latin typeface="Arial"/>
              </a:rPr>
              <a:t>Tufts</a:t>
            </a:r>
            <a:r>
              <a:rPr lang="cs-CZ" sz="1800" kern="0" dirty="0">
                <a:latin typeface="Arial"/>
              </a:rPr>
              <a:t> University </a:t>
            </a:r>
            <a:r>
              <a:rPr lang="cs-CZ" sz="1800" kern="0" dirty="0" err="1">
                <a:latin typeface="Arial"/>
              </a:rPr>
              <a:t>Information</a:t>
            </a:r>
            <a:r>
              <a:rPr lang="cs-CZ" sz="1800" kern="0" dirty="0">
                <a:latin typeface="Arial"/>
              </a:rPr>
              <a:t> Technology)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„</a:t>
            </a:r>
            <a:r>
              <a:rPr lang="cs-CZ" sz="1800" kern="0" dirty="0" err="1">
                <a:solidFill>
                  <a:srgbClr val="0000DC"/>
                </a:solidFill>
                <a:latin typeface="Arial"/>
              </a:rPr>
              <a:t>Geoportál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“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Vektory</a:t>
            </a:r>
            <a:r>
              <a:rPr lang="cs-CZ" sz="1800" kern="0" dirty="0">
                <a:latin typeface="Arial"/>
              </a:rPr>
              <a:t> i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rastry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SHP</a:t>
            </a:r>
            <a:r>
              <a:rPr lang="cs-CZ" sz="1800" kern="0" dirty="0">
                <a:latin typeface="Arial"/>
              </a:rPr>
              <a:t>,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KMZ</a:t>
            </a:r>
            <a:r>
              <a:rPr lang="cs-CZ" sz="1800" kern="0" dirty="0">
                <a:latin typeface="Arial"/>
              </a:rPr>
              <a:t>,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</a:t>
            </a:r>
            <a:r>
              <a:rPr lang="cs-CZ" sz="1800" kern="0" dirty="0" err="1">
                <a:solidFill>
                  <a:srgbClr val="0000DC"/>
                </a:solidFill>
                <a:latin typeface="Arial"/>
              </a:rPr>
              <a:t>GeoTIFF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WFS</a:t>
            </a:r>
            <a:r>
              <a:rPr lang="cs-CZ" sz="1800" kern="0" dirty="0">
                <a:latin typeface="Arial"/>
              </a:rPr>
              <a:t>,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WMS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Výběr rozsahu </a:t>
            </a:r>
            <a:r>
              <a:rPr lang="cs-CZ" sz="1800" kern="0" dirty="0">
                <a:latin typeface="Arial"/>
              </a:rPr>
              <a:t>(zobrazené území) a listování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dostupných datových sad </a:t>
            </a:r>
            <a:r>
              <a:rPr lang="cs-CZ" sz="1800" kern="0" dirty="0">
                <a:latin typeface="Arial"/>
              </a:rPr>
              <a:t>pro dané území (označeno </a:t>
            </a:r>
            <a:r>
              <a:rPr lang="cs-CZ" sz="1800" kern="0" dirty="0" err="1">
                <a:latin typeface="Arial"/>
              </a:rPr>
              <a:t>BBoxem</a:t>
            </a:r>
            <a:r>
              <a:rPr lang="cs-CZ" sz="1800" kern="0" dirty="0">
                <a:latin typeface="Arial"/>
              </a:rPr>
              <a:t>)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Některé datové sady jsou pod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licencí</a:t>
            </a:r>
            <a:r>
              <a:rPr lang="cs-CZ" sz="1800" kern="0" dirty="0">
                <a:latin typeface="Arial"/>
              </a:rPr>
              <a:t> a je nutné se přihlásit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přes univerzitu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FF33BB-6F54-4436-BE1B-69F0C88226A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3879" y="275946"/>
            <a:ext cx="2454424" cy="733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775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C1535E4D-EEE0-4698-8977-EE6C1BE5A260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55AF84FE-D9BE-4377-B3C4-96F0D3B2C39D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13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038ECB64-7064-4074-8FB5-F84FF116E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  <p:sp>
        <p:nvSpPr>
          <p:cNvPr id="8" name="Nadpis 3">
            <a:extLst>
              <a:ext uri="{FF2B5EF4-FFF2-40B4-BE49-F238E27FC236}">
                <a16:creationId xmlns:a16="http://schemas.microsoft.com/office/drawing/2014/main" id="{0698A627-D76A-4038-8CB1-AAAF4FADAEF3}"/>
              </a:ext>
            </a:extLst>
          </p:cNvPr>
          <p:cNvSpPr txBox="1">
            <a:spLocks/>
          </p:cNvSpPr>
          <p:nvPr/>
        </p:nvSpPr>
        <p:spPr>
          <a:xfrm>
            <a:off x="540000" y="720000"/>
            <a:ext cx="2906245" cy="38472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kern="0" dirty="0">
                <a:solidFill>
                  <a:srgbClr val="0000DC"/>
                </a:solidFill>
                <a:latin typeface="Arial"/>
              </a:rPr>
              <a:t>MIDDLE EARTH</a:t>
            </a:r>
            <a:endParaRPr kumimoji="0" lang="cs-CZ" sz="3000" b="1" i="0" u="none" strike="noStrike" kern="0" cap="none" spc="0" normalizeH="0" baseline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0" name="Zástupný objekt pre obsah 4">
            <a:extLst>
              <a:ext uri="{FF2B5EF4-FFF2-40B4-BE49-F238E27FC236}">
                <a16:creationId xmlns:a16="http://schemas.microsoft.com/office/drawing/2014/main" id="{A26B751C-9E1B-4EB9-A120-8EFEEBEA3FE4}"/>
              </a:ext>
            </a:extLst>
          </p:cNvPr>
          <p:cNvSpPr txBox="1">
            <a:spLocks/>
          </p:cNvSpPr>
          <p:nvPr/>
        </p:nvSpPr>
        <p:spPr>
          <a:xfrm>
            <a:off x="540000" y="1231760"/>
            <a:ext cx="8064900" cy="4934684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189000" indent="-135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35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DEM</a:t>
            </a:r>
            <a:r>
              <a:rPr lang="cs-CZ" sz="1800" kern="0" dirty="0">
                <a:latin typeface="Arial"/>
              </a:rPr>
              <a:t> Středozemě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Vektorová data </a:t>
            </a:r>
            <a:r>
              <a:rPr lang="cs-CZ" sz="1800" kern="0" dirty="0">
                <a:latin typeface="Arial"/>
              </a:rPr>
              <a:t>objektů</a:t>
            </a:r>
          </a:p>
          <a:p>
            <a:pPr marL="0" indent="0" algn="just" defTabSz="914400">
              <a:buClr>
                <a:srgbClr val="0000DC"/>
              </a:buClr>
              <a:buNone/>
              <a:defRPr/>
            </a:pPr>
            <a:r>
              <a:rPr lang="cs-CZ" sz="1800" kern="0" dirty="0">
                <a:latin typeface="Arial"/>
              </a:rPr>
              <a:t>(města, ruiny, řeky, jezera, vrstevnice atd.)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Popisky </a:t>
            </a:r>
            <a:r>
              <a:rPr lang="cs-CZ" sz="1800" kern="0" dirty="0">
                <a:latin typeface="Arial"/>
              </a:rPr>
              <a:t>(názvy oblastí, měst atd.)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2000 x 2000 km (200m/</a:t>
            </a:r>
            <a:r>
              <a:rPr lang="cs-CZ" sz="1800" kern="0" dirty="0" err="1">
                <a:latin typeface="Arial"/>
              </a:rPr>
              <a:t>px</a:t>
            </a:r>
            <a:r>
              <a:rPr lang="cs-CZ" sz="1800" kern="0" dirty="0">
                <a:latin typeface="Arial"/>
              </a:rPr>
              <a:t>)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Vektorová data </a:t>
            </a:r>
            <a:r>
              <a:rPr lang="cs-CZ" sz="1800" kern="0" dirty="0" err="1">
                <a:solidFill>
                  <a:srgbClr val="0000DC"/>
                </a:solidFill>
                <a:latin typeface="Arial"/>
              </a:rPr>
              <a:t>georeferencována</a:t>
            </a:r>
            <a:r>
              <a:rPr lang="cs-CZ" sz="1800" kern="0" dirty="0">
                <a:latin typeface="Arial"/>
              </a:rPr>
              <a:t> na rastrový podklad (mírné odchylky)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Poslední update – 2 roky zpět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Tolkien font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DEM</a:t>
            </a:r>
            <a:r>
              <a:rPr lang="cs-CZ" sz="1800" kern="0" dirty="0">
                <a:latin typeface="Arial"/>
              </a:rPr>
              <a:t> ; </a:t>
            </a:r>
            <a:r>
              <a:rPr lang="cs-CZ" sz="1800" kern="0" dirty="0">
                <a:solidFill>
                  <a:srgbClr val="0000DC"/>
                </a:solidFill>
                <a:latin typeface="Arial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Vektory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1F738F-11D5-4686-9825-BEE27366B92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976" y="165376"/>
            <a:ext cx="3821837" cy="2934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461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C1535E4D-EEE0-4698-8977-EE6C1BE5A260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55AF84FE-D9BE-4377-B3C4-96F0D3B2C39D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14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038ECB64-7064-4074-8FB5-F84FF116E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  <p:sp>
        <p:nvSpPr>
          <p:cNvPr id="2" name="Nadpis 3">
            <a:extLst>
              <a:ext uri="{FF2B5EF4-FFF2-40B4-BE49-F238E27FC236}">
                <a16:creationId xmlns:a16="http://schemas.microsoft.com/office/drawing/2014/main" id="{0A5FE1A6-6A6F-4A23-8051-AB084C7F7F31}"/>
              </a:ext>
            </a:extLst>
          </p:cNvPr>
          <p:cNvSpPr txBox="1">
            <a:spLocks/>
          </p:cNvSpPr>
          <p:nvPr/>
        </p:nvSpPr>
        <p:spPr>
          <a:xfrm>
            <a:off x="540000" y="720000"/>
            <a:ext cx="2115964" cy="38472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000" b="1" i="0" u="none" strike="noStrike" kern="0" cap="none" spc="0" normalizeH="0" baseline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Cvičení </a:t>
            </a:r>
            <a:r>
              <a:rPr lang="cs-CZ" kern="0" dirty="0">
                <a:solidFill>
                  <a:srgbClr val="0000DC"/>
                </a:solidFill>
                <a:latin typeface="Arial"/>
              </a:rPr>
              <a:t>č. 5</a:t>
            </a:r>
            <a:endParaRPr kumimoji="0" lang="cs-CZ" sz="3000" b="1" i="0" u="none" strike="noStrike" kern="0" cap="none" spc="0" normalizeH="0" baseline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Zástupný objekt pre obsah 4">
            <a:extLst>
              <a:ext uri="{FF2B5EF4-FFF2-40B4-BE49-F238E27FC236}">
                <a16:creationId xmlns:a16="http://schemas.microsoft.com/office/drawing/2014/main" id="{50B5869C-15B2-417D-98AE-65BB01A7099F}"/>
              </a:ext>
            </a:extLst>
          </p:cNvPr>
          <p:cNvSpPr txBox="1">
            <a:spLocks/>
          </p:cNvSpPr>
          <p:nvPr/>
        </p:nvSpPr>
        <p:spPr>
          <a:xfrm>
            <a:off x="540000" y="1231760"/>
            <a:ext cx="8064900" cy="2441694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189000" indent="-135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35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Vyberte si data ze </a:t>
            </a:r>
            <a:r>
              <a:rPr lang="cs-CZ" sz="1800" b="1" kern="0" dirty="0">
                <a:solidFill>
                  <a:srgbClr val="0000DC"/>
                </a:solidFill>
                <a:latin typeface="Arial"/>
              </a:rPr>
              <a:t>4 různých zdrojů </a:t>
            </a:r>
            <a:r>
              <a:rPr lang="cs-CZ" sz="1800" kern="0" dirty="0">
                <a:latin typeface="Arial"/>
              </a:rPr>
              <a:t>(můžete/měli byste použít zdroje z dnešní, nebo minulé hodiny) a sestavte z nich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vhodnou mapovou vizualizaci </a:t>
            </a:r>
            <a:r>
              <a:rPr lang="cs-CZ" sz="1800" kern="0" dirty="0">
                <a:latin typeface="Arial"/>
              </a:rPr>
              <a:t>dávající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tematicky smysl</a:t>
            </a:r>
            <a:r>
              <a:rPr lang="cs-CZ" sz="1800" kern="0" dirty="0">
                <a:latin typeface="Arial"/>
              </a:rPr>
              <a:t>.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b="1" kern="0" dirty="0">
              <a:solidFill>
                <a:srgbClr val="0000DC"/>
              </a:solidFill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Do </a:t>
            </a:r>
            <a:r>
              <a:rPr lang="cs-CZ" sz="1800" kern="0" dirty="0" err="1">
                <a:latin typeface="Arial"/>
              </a:rPr>
              <a:t>odevzdávárny</a:t>
            </a:r>
            <a:r>
              <a:rPr lang="cs-CZ" sz="1800" kern="0" dirty="0">
                <a:latin typeface="Arial"/>
              </a:rPr>
              <a:t> vložte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archiv</a:t>
            </a:r>
            <a:r>
              <a:rPr lang="cs-CZ" sz="1800" kern="0" dirty="0">
                <a:latin typeface="Arial"/>
              </a:rPr>
              <a:t> (.zip/.</a:t>
            </a:r>
            <a:r>
              <a:rPr lang="cs-CZ" sz="1800" kern="0" dirty="0" err="1">
                <a:latin typeface="Arial"/>
              </a:rPr>
              <a:t>rar</a:t>
            </a:r>
            <a:r>
              <a:rPr lang="cs-CZ" sz="1800" kern="0" dirty="0">
                <a:latin typeface="Arial"/>
              </a:rPr>
              <a:t>) s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krátkým protokolem </a:t>
            </a:r>
            <a:r>
              <a:rPr lang="cs-CZ" sz="1800" kern="0" dirty="0">
                <a:latin typeface="Arial"/>
              </a:rPr>
              <a:t>(.</a:t>
            </a:r>
            <a:r>
              <a:rPr lang="cs-CZ" sz="1800" kern="0" dirty="0" err="1">
                <a:latin typeface="Arial"/>
              </a:rPr>
              <a:t>pdf</a:t>
            </a:r>
            <a:r>
              <a:rPr lang="cs-CZ" sz="1800" kern="0" dirty="0">
                <a:latin typeface="Arial"/>
              </a:rPr>
              <a:t>/.</a:t>
            </a:r>
            <a:r>
              <a:rPr lang="cs-CZ" sz="1800" kern="0" dirty="0" err="1">
                <a:latin typeface="Arial"/>
              </a:rPr>
              <a:t>docx</a:t>
            </a:r>
            <a:r>
              <a:rPr lang="cs-CZ" sz="1800" kern="0" dirty="0">
                <a:latin typeface="Arial"/>
              </a:rPr>
              <a:t>)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</a:t>
            </a:r>
            <a:r>
              <a:rPr lang="cs-CZ" sz="1800" kern="0" dirty="0">
                <a:latin typeface="Arial"/>
              </a:rPr>
              <a:t>popisujícím tvorbu mapy a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samotnou mapou </a:t>
            </a:r>
            <a:r>
              <a:rPr lang="cs-CZ" sz="1800" kern="0" dirty="0">
                <a:latin typeface="Arial"/>
              </a:rPr>
              <a:t>(.</a:t>
            </a:r>
            <a:r>
              <a:rPr lang="cs-CZ" sz="1800" kern="0" dirty="0" err="1">
                <a:latin typeface="Arial"/>
              </a:rPr>
              <a:t>pdf</a:t>
            </a:r>
            <a:r>
              <a:rPr lang="cs-CZ" sz="1800" kern="0" dirty="0">
                <a:latin typeface="Arial"/>
              </a:rPr>
              <a:t>/.</a:t>
            </a:r>
            <a:r>
              <a:rPr lang="cs-CZ" sz="1800" kern="0" dirty="0" err="1">
                <a:latin typeface="Arial"/>
              </a:rPr>
              <a:t>png</a:t>
            </a:r>
            <a:r>
              <a:rPr lang="cs-CZ" sz="1800" kern="0" dirty="0">
                <a:latin typeface="Arial"/>
              </a:rPr>
              <a:t>).</a:t>
            </a:r>
            <a:r>
              <a:rPr lang="cs-CZ" sz="1800" b="1" kern="0" dirty="0">
                <a:solidFill>
                  <a:srgbClr val="0000DC"/>
                </a:solidFill>
                <a:latin typeface="Arial"/>
              </a:rPr>
              <a:t> </a:t>
            </a:r>
          </a:p>
        </p:txBody>
      </p:sp>
      <p:sp>
        <p:nvSpPr>
          <p:cNvPr id="8" name="Nadpis 3">
            <a:extLst>
              <a:ext uri="{FF2B5EF4-FFF2-40B4-BE49-F238E27FC236}">
                <a16:creationId xmlns:a16="http://schemas.microsoft.com/office/drawing/2014/main" id="{9DDA9631-685D-4894-9459-A5991E63D152}"/>
              </a:ext>
            </a:extLst>
          </p:cNvPr>
          <p:cNvSpPr txBox="1">
            <a:spLocks/>
          </p:cNvSpPr>
          <p:nvPr/>
        </p:nvSpPr>
        <p:spPr>
          <a:xfrm>
            <a:off x="2593704" y="4664317"/>
            <a:ext cx="3956590" cy="38472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lvl="0" defTabSz="914400">
              <a:defRPr/>
            </a:pPr>
            <a:r>
              <a:rPr lang="sk-SK" kern="0" dirty="0">
                <a:solidFill>
                  <a:srgbClr val="FF0000"/>
                </a:solidFill>
                <a:latin typeface="Arial"/>
              </a:rPr>
              <a:t>Deadline – 20. 4. 2022 </a:t>
            </a:r>
            <a:endParaRPr kumimoji="0" lang="sk-SK" sz="3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9" name="Nadpis 3">
            <a:extLst>
              <a:ext uri="{FF2B5EF4-FFF2-40B4-BE49-F238E27FC236}">
                <a16:creationId xmlns:a16="http://schemas.microsoft.com/office/drawing/2014/main" id="{2F6BDCF8-58EE-4899-BB74-315CB51E81FB}"/>
              </a:ext>
            </a:extLst>
          </p:cNvPr>
          <p:cNvSpPr txBox="1">
            <a:spLocks/>
          </p:cNvSpPr>
          <p:nvPr/>
        </p:nvSpPr>
        <p:spPr>
          <a:xfrm>
            <a:off x="3267703" y="5323250"/>
            <a:ext cx="2608592" cy="35632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Odezvdávárna</a:t>
            </a:r>
            <a:endParaRPr kumimoji="0" lang="sk-SK" sz="3000" b="1" i="0" u="none" strike="noStrike" kern="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58555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Nadpis 3">
            <a:extLst>
              <a:ext uri="{FF2B5EF4-FFF2-40B4-BE49-F238E27FC236}">
                <a16:creationId xmlns:a16="http://schemas.microsoft.com/office/drawing/2014/main" id="{68348224-F928-4F18-A9F5-B672CABA6ECB}"/>
              </a:ext>
            </a:extLst>
          </p:cNvPr>
          <p:cNvSpPr txBox="1">
            <a:spLocks/>
          </p:cNvSpPr>
          <p:nvPr/>
        </p:nvSpPr>
        <p:spPr>
          <a:xfrm>
            <a:off x="3667920" y="2059601"/>
            <a:ext cx="1808155" cy="35632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0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DOTAZY?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A26C7D03-6E2D-46FF-AA82-973625EECD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5763" y="5807962"/>
            <a:ext cx="2464312" cy="1050038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6184775-022C-4FC1-B932-1F831DB6E8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8878" y="5807962"/>
            <a:ext cx="1277113" cy="982981"/>
          </a:xfrm>
          <a:prstGeom prst="rect">
            <a:avLst/>
          </a:prstGeom>
        </p:spPr>
      </p:pic>
      <p:sp>
        <p:nvSpPr>
          <p:cNvPr id="3" name="Nadpis 3">
            <a:extLst>
              <a:ext uri="{FF2B5EF4-FFF2-40B4-BE49-F238E27FC236}">
                <a16:creationId xmlns:a16="http://schemas.microsoft.com/office/drawing/2014/main" id="{9068964A-3ED2-4B1A-91F7-98B1039D4AC6}"/>
              </a:ext>
            </a:extLst>
          </p:cNvPr>
          <p:cNvSpPr txBox="1">
            <a:spLocks/>
          </p:cNvSpPr>
          <p:nvPr/>
        </p:nvSpPr>
        <p:spPr>
          <a:xfrm>
            <a:off x="2823860" y="3603537"/>
            <a:ext cx="3496276" cy="35632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000" b="1" i="0" u="none" strike="noStrike" kern="0" cap="none" spc="0" normalizeH="0" baseline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Interaktivní osnova</a:t>
            </a:r>
            <a:endParaRPr kumimoji="0" lang="cs-CZ" sz="3000" b="1" i="0" u="none" strike="noStrike" kern="0" cap="none" spc="0" normalizeH="0" baseline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88413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Nadpis 3">
            <a:extLst>
              <a:ext uri="{FF2B5EF4-FFF2-40B4-BE49-F238E27FC236}">
                <a16:creationId xmlns:a16="http://schemas.microsoft.com/office/drawing/2014/main" id="{68348224-F928-4F18-A9F5-B672CABA6ECB}"/>
              </a:ext>
            </a:extLst>
          </p:cNvPr>
          <p:cNvSpPr txBox="1">
            <a:spLocks/>
          </p:cNvSpPr>
          <p:nvPr/>
        </p:nvSpPr>
        <p:spPr>
          <a:xfrm>
            <a:off x="2765138" y="3250837"/>
            <a:ext cx="3613723" cy="35632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Děkuji</a:t>
            </a:r>
            <a:r>
              <a:rPr kumimoji="0" lang="sk-SK" sz="30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za </a:t>
            </a:r>
            <a:r>
              <a:rPr kumimoji="0" lang="sk-SK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pozornost</a:t>
            </a:r>
            <a:endParaRPr kumimoji="0" lang="sk-SK" sz="3000" b="1" i="0" u="none" strike="noStrike" kern="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A26C7D03-6E2D-46FF-AA82-973625EECD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5763" y="5807962"/>
            <a:ext cx="2464312" cy="1050038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6184775-022C-4FC1-B932-1F831DB6E8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8878" y="5807962"/>
            <a:ext cx="1277113" cy="98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032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C1535E4D-EEE0-4698-8977-EE6C1BE5A260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55AF84FE-D9BE-4377-B3C4-96F0D3B2C39D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2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038ECB64-7064-4074-8FB5-F84FF116E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  <p:sp>
        <p:nvSpPr>
          <p:cNvPr id="8" name="Nadpis 3">
            <a:extLst>
              <a:ext uri="{FF2B5EF4-FFF2-40B4-BE49-F238E27FC236}">
                <a16:creationId xmlns:a16="http://schemas.microsoft.com/office/drawing/2014/main" id="{0698A627-D76A-4038-8CB1-AAAF4FADAEF3}"/>
              </a:ext>
            </a:extLst>
          </p:cNvPr>
          <p:cNvSpPr txBox="1">
            <a:spLocks/>
          </p:cNvSpPr>
          <p:nvPr/>
        </p:nvSpPr>
        <p:spPr>
          <a:xfrm>
            <a:off x="540000" y="720000"/>
            <a:ext cx="7931658" cy="38472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kern="0" dirty="0">
                <a:solidFill>
                  <a:srgbClr val="0000DC"/>
                </a:solidFill>
                <a:latin typeface="Arial"/>
              </a:rPr>
              <a:t>Globální/regionální vektorová/rastrová data</a:t>
            </a:r>
            <a:endParaRPr kumimoji="0" lang="cs-CZ" sz="3000" b="1" i="0" u="none" strike="noStrike" kern="0" cap="none" spc="0" normalizeH="0" baseline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10" name="Zástupný objekt pre obsah 4">
            <a:extLst>
              <a:ext uri="{FF2B5EF4-FFF2-40B4-BE49-F238E27FC236}">
                <a16:creationId xmlns:a16="http://schemas.microsoft.com/office/drawing/2014/main" id="{A26B751C-9E1B-4EB9-A120-8EFEEBEA3FE4}"/>
              </a:ext>
            </a:extLst>
          </p:cNvPr>
          <p:cNvSpPr txBox="1">
            <a:spLocks/>
          </p:cNvSpPr>
          <p:nvPr/>
        </p:nvSpPr>
        <p:spPr>
          <a:xfrm>
            <a:off x="540000" y="1231760"/>
            <a:ext cx="8064900" cy="4519186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189000" indent="-135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35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Natural </a:t>
            </a:r>
            <a:r>
              <a:rPr lang="cs-CZ" sz="1800" kern="0" dirty="0" err="1">
                <a:latin typeface="Arial"/>
              </a:rPr>
              <a:t>Earth</a:t>
            </a: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ESRI Open Data Hub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FAO </a:t>
            </a:r>
            <a:r>
              <a:rPr lang="cs-CZ" sz="1800" kern="0" dirty="0" err="1">
                <a:latin typeface="Arial"/>
              </a:rPr>
              <a:t>GeoNetwork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 err="1">
                <a:latin typeface="Arial"/>
              </a:rPr>
              <a:t>EuroGlobalMap</a:t>
            </a:r>
            <a:r>
              <a:rPr lang="cs-CZ" sz="1800" kern="0" dirty="0">
                <a:latin typeface="Arial"/>
              </a:rPr>
              <a:t> / </a:t>
            </a:r>
            <a:r>
              <a:rPr lang="cs-CZ" sz="1800" kern="0" dirty="0" err="1">
                <a:latin typeface="Arial"/>
              </a:rPr>
              <a:t>EuroRegionalMap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IPUMS TERRA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Free GIS Data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DIVA GIS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OSM </a:t>
            </a:r>
            <a:r>
              <a:rPr lang="cs-CZ" sz="1800" kern="0" dirty="0" err="1">
                <a:latin typeface="Arial"/>
              </a:rPr>
              <a:t>Geofabrik</a:t>
            </a: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 err="1">
                <a:latin typeface="Arial"/>
              </a:rPr>
              <a:t>Global</a:t>
            </a:r>
            <a:r>
              <a:rPr lang="cs-CZ" sz="1800" kern="0" dirty="0">
                <a:latin typeface="Arial"/>
              </a:rPr>
              <a:t> </a:t>
            </a:r>
            <a:r>
              <a:rPr lang="cs-CZ" sz="1800" kern="0" dirty="0" err="1">
                <a:latin typeface="Arial"/>
              </a:rPr>
              <a:t>Administrative</a:t>
            </a:r>
            <a:r>
              <a:rPr lang="cs-CZ" sz="1800" kern="0" dirty="0">
                <a:latin typeface="Arial"/>
              </a:rPr>
              <a:t> </a:t>
            </a:r>
            <a:r>
              <a:rPr lang="cs-CZ" sz="1800" kern="0" dirty="0" err="1">
                <a:latin typeface="Arial"/>
              </a:rPr>
              <a:t>Areas</a:t>
            </a: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 err="1">
                <a:latin typeface="Arial"/>
              </a:rPr>
              <a:t>GeoData</a:t>
            </a:r>
            <a:r>
              <a:rPr lang="cs-CZ" sz="1800" kern="0" dirty="0">
                <a:latin typeface="Arial"/>
              </a:rPr>
              <a:t> </a:t>
            </a:r>
            <a:r>
              <a:rPr lang="cs-CZ" sz="1800" kern="0" dirty="0" err="1">
                <a:latin typeface="Arial"/>
              </a:rPr>
              <a:t>at</a:t>
            </a:r>
            <a:r>
              <a:rPr lang="cs-CZ" sz="1800" kern="0" dirty="0">
                <a:latin typeface="Arial"/>
              </a:rPr>
              <a:t> TUFTS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(ME DEM)</a:t>
            </a:r>
          </a:p>
        </p:txBody>
      </p:sp>
      <p:sp>
        <p:nvSpPr>
          <p:cNvPr id="11" name="Zástupný objekt pre obsah 4">
            <a:extLst>
              <a:ext uri="{FF2B5EF4-FFF2-40B4-BE49-F238E27FC236}">
                <a16:creationId xmlns:a16="http://schemas.microsoft.com/office/drawing/2014/main" id="{9ECF2F5A-6482-406C-9AE6-DD1827BCFAFA}"/>
              </a:ext>
            </a:extLst>
          </p:cNvPr>
          <p:cNvSpPr txBox="1">
            <a:spLocks/>
          </p:cNvSpPr>
          <p:nvPr/>
        </p:nvSpPr>
        <p:spPr>
          <a:xfrm>
            <a:off x="7614200" y="1231760"/>
            <a:ext cx="1316736" cy="45191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189000" indent="-135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35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 defTabSz="914400">
              <a:buClr>
                <a:srgbClr val="0000DC"/>
              </a:buClr>
              <a:buNone/>
              <a:defRPr/>
            </a:pPr>
            <a:r>
              <a:rPr lang="cs-CZ" sz="1800" b="1" kern="0" dirty="0" err="1">
                <a:solidFill>
                  <a:srgbClr val="0000DC"/>
                </a:solidFill>
                <a:latin typeface="Arial"/>
              </a:rPr>
              <a:t>Global</a:t>
            </a:r>
            <a:endParaRPr lang="cs-CZ" sz="1800" b="1" kern="0" dirty="0">
              <a:solidFill>
                <a:srgbClr val="0000DC"/>
              </a:solidFill>
              <a:latin typeface="Arial"/>
            </a:endParaRPr>
          </a:p>
          <a:p>
            <a:pPr marL="0" indent="0" algn="just" defTabSz="914400">
              <a:buClr>
                <a:srgbClr val="0000DC"/>
              </a:buClr>
              <a:buNone/>
              <a:defRPr/>
            </a:pPr>
            <a:r>
              <a:rPr lang="cs-CZ" sz="1800" b="1" kern="0" dirty="0" err="1">
                <a:solidFill>
                  <a:srgbClr val="0000DC"/>
                </a:solidFill>
                <a:latin typeface="Arial"/>
              </a:rPr>
              <a:t>Global</a:t>
            </a:r>
            <a:endParaRPr lang="cs-CZ" sz="1800" b="1" kern="0" dirty="0">
              <a:solidFill>
                <a:srgbClr val="0000DC"/>
              </a:solidFill>
              <a:latin typeface="Arial"/>
            </a:endParaRPr>
          </a:p>
          <a:p>
            <a:pPr marL="0" indent="0" algn="just" defTabSz="914400">
              <a:buClr>
                <a:srgbClr val="0000DC"/>
              </a:buClr>
              <a:buNone/>
              <a:defRPr/>
            </a:pPr>
            <a:r>
              <a:rPr lang="cs-CZ" sz="1800" b="1" kern="0" dirty="0" err="1">
                <a:solidFill>
                  <a:srgbClr val="0000DC"/>
                </a:solidFill>
                <a:latin typeface="Arial"/>
              </a:rPr>
              <a:t>Global</a:t>
            </a:r>
            <a:endParaRPr lang="cs-CZ" sz="1800" b="1" kern="0" dirty="0">
              <a:solidFill>
                <a:srgbClr val="0000DC"/>
              </a:solidFill>
              <a:latin typeface="Arial"/>
            </a:endParaRPr>
          </a:p>
          <a:p>
            <a:pPr marL="0" indent="0" algn="just" defTabSz="914400">
              <a:buClr>
                <a:srgbClr val="0000DC"/>
              </a:buClr>
              <a:buNone/>
              <a:defRPr/>
            </a:pPr>
            <a:r>
              <a:rPr lang="cs-CZ" sz="1800" b="1" kern="0" dirty="0" err="1">
                <a:solidFill>
                  <a:srgbClr val="0000DC"/>
                </a:solidFill>
                <a:latin typeface="Arial"/>
              </a:rPr>
              <a:t>Regional</a:t>
            </a:r>
            <a:endParaRPr lang="cs-CZ" sz="1800" b="1" kern="0" dirty="0">
              <a:solidFill>
                <a:srgbClr val="0000DC"/>
              </a:solidFill>
              <a:latin typeface="Arial"/>
            </a:endParaRPr>
          </a:p>
          <a:p>
            <a:pPr marL="0" indent="0" algn="just" defTabSz="914400">
              <a:buClr>
                <a:srgbClr val="0000DC"/>
              </a:buClr>
              <a:buNone/>
              <a:defRPr/>
            </a:pPr>
            <a:r>
              <a:rPr lang="cs-CZ" sz="1800" b="1" kern="0" dirty="0" err="1">
                <a:solidFill>
                  <a:srgbClr val="0000DC"/>
                </a:solidFill>
                <a:latin typeface="Arial"/>
              </a:rPr>
              <a:t>Global</a:t>
            </a:r>
            <a:endParaRPr lang="cs-CZ" sz="1800" b="1" kern="0" dirty="0">
              <a:solidFill>
                <a:srgbClr val="0000DC"/>
              </a:solidFill>
              <a:latin typeface="Arial"/>
            </a:endParaRPr>
          </a:p>
          <a:p>
            <a:pPr marL="0" indent="0" algn="just" defTabSz="914400">
              <a:buClr>
                <a:srgbClr val="0000DC"/>
              </a:buClr>
              <a:buNone/>
              <a:defRPr/>
            </a:pPr>
            <a:r>
              <a:rPr lang="cs-CZ" sz="1800" b="1" kern="0" dirty="0" err="1">
                <a:solidFill>
                  <a:srgbClr val="0000DC"/>
                </a:solidFill>
                <a:latin typeface="Arial"/>
              </a:rPr>
              <a:t>Global</a:t>
            </a:r>
            <a:endParaRPr lang="cs-CZ" sz="1800" b="1" kern="0" dirty="0">
              <a:solidFill>
                <a:srgbClr val="0000DC"/>
              </a:solidFill>
              <a:latin typeface="Arial"/>
            </a:endParaRPr>
          </a:p>
          <a:p>
            <a:pPr marL="0" indent="0" algn="just" defTabSz="914400">
              <a:buClr>
                <a:srgbClr val="0000DC"/>
              </a:buClr>
              <a:buNone/>
              <a:defRPr/>
            </a:pPr>
            <a:r>
              <a:rPr lang="cs-CZ" sz="1800" b="1" kern="0" dirty="0" err="1">
                <a:solidFill>
                  <a:srgbClr val="0000DC"/>
                </a:solidFill>
                <a:latin typeface="Arial"/>
              </a:rPr>
              <a:t>Global</a:t>
            </a:r>
            <a:endParaRPr lang="cs-CZ" sz="1800" b="1" kern="0" dirty="0">
              <a:solidFill>
                <a:srgbClr val="0000DC"/>
              </a:solidFill>
              <a:latin typeface="Arial"/>
            </a:endParaRPr>
          </a:p>
          <a:p>
            <a:pPr marL="0" indent="0" algn="just" defTabSz="914400">
              <a:buClr>
                <a:srgbClr val="0000DC"/>
              </a:buClr>
              <a:buNone/>
              <a:defRPr/>
            </a:pPr>
            <a:r>
              <a:rPr lang="cs-CZ" sz="1800" b="1" kern="0" dirty="0" err="1">
                <a:solidFill>
                  <a:srgbClr val="0000DC"/>
                </a:solidFill>
                <a:latin typeface="Arial"/>
              </a:rPr>
              <a:t>Global</a:t>
            </a:r>
            <a:endParaRPr lang="cs-CZ" sz="1800" b="1" kern="0" dirty="0">
              <a:solidFill>
                <a:srgbClr val="0000DC"/>
              </a:solidFill>
              <a:latin typeface="Arial"/>
            </a:endParaRPr>
          </a:p>
          <a:p>
            <a:pPr marL="0" indent="0" algn="just" defTabSz="914400">
              <a:buClr>
                <a:srgbClr val="0000DC"/>
              </a:buClr>
              <a:buNone/>
              <a:defRPr/>
            </a:pPr>
            <a:r>
              <a:rPr lang="cs-CZ" sz="1800" b="1" kern="0" dirty="0" err="1">
                <a:solidFill>
                  <a:srgbClr val="0000DC"/>
                </a:solidFill>
                <a:latin typeface="Arial"/>
              </a:rPr>
              <a:t>Global</a:t>
            </a:r>
            <a:endParaRPr lang="cs-CZ" sz="1800" b="1" kern="0" dirty="0">
              <a:solidFill>
                <a:srgbClr val="0000DC"/>
              </a:solidFill>
              <a:latin typeface="Arial"/>
            </a:endParaRPr>
          </a:p>
          <a:p>
            <a:pPr marL="0" indent="0" algn="just" defTabSz="914400">
              <a:buClr>
                <a:srgbClr val="0000DC"/>
              </a:buClr>
              <a:buNone/>
              <a:defRPr/>
            </a:pPr>
            <a:r>
              <a:rPr lang="cs-CZ" sz="1800" b="1" kern="0" dirty="0" err="1">
                <a:solidFill>
                  <a:srgbClr val="0000DC"/>
                </a:solidFill>
                <a:latin typeface="Arial"/>
              </a:rPr>
              <a:t>Global</a:t>
            </a:r>
            <a:endParaRPr lang="cs-CZ" sz="1800" b="1" kern="0" dirty="0">
              <a:solidFill>
                <a:srgbClr val="0000DC"/>
              </a:solidFill>
              <a:latin typeface="Arial"/>
            </a:endParaRPr>
          </a:p>
          <a:p>
            <a:pPr marL="0" indent="0" algn="just" defTabSz="914400">
              <a:buClr>
                <a:srgbClr val="0000DC"/>
              </a:buClr>
              <a:buNone/>
              <a:defRPr/>
            </a:pPr>
            <a:r>
              <a:rPr lang="cs-CZ" sz="1800" b="1" kern="0" dirty="0" err="1">
                <a:solidFill>
                  <a:srgbClr val="0000DC"/>
                </a:solidFill>
                <a:latin typeface="Arial"/>
              </a:rPr>
              <a:t>Reg</a:t>
            </a:r>
            <a:r>
              <a:rPr lang="cs-CZ" sz="1800" b="1" kern="0" dirty="0">
                <a:solidFill>
                  <a:srgbClr val="0000DC"/>
                </a:solidFill>
                <a:latin typeface="Arial"/>
              </a:rPr>
              <a:t>./Glob.</a:t>
            </a:r>
          </a:p>
        </p:txBody>
      </p:sp>
    </p:spTree>
    <p:extLst>
      <p:ext uri="{BB962C8B-B14F-4D97-AF65-F5344CB8AC3E}">
        <p14:creationId xmlns:p14="http://schemas.microsoft.com/office/powerpoint/2010/main" val="42926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C1535E4D-EEE0-4698-8977-EE6C1BE5A260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55AF84FE-D9BE-4377-B3C4-96F0D3B2C39D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3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038ECB64-7064-4074-8FB5-F84FF116E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  <p:sp>
        <p:nvSpPr>
          <p:cNvPr id="8" name="Nadpis 3">
            <a:extLst>
              <a:ext uri="{FF2B5EF4-FFF2-40B4-BE49-F238E27FC236}">
                <a16:creationId xmlns:a16="http://schemas.microsoft.com/office/drawing/2014/main" id="{0698A627-D76A-4038-8CB1-AAAF4FADAEF3}"/>
              </a:ext>
            </a:extLst>
          </p:cNvPr>
          <p:cNvSpPr txBox="1">
            <a:spLocks/>
          </p:cNvSpPr>
          <p:nvPr/>
        </p:nvSpPr>
        <p:spPr>
          <a:xfrm>
            <a:off x="540000" y="720000"/>
            <a:ext cx="3289362" cy="38472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000" b="1" i="0" u="none" strike="noStrike" kern="0" cap="none" spc="0" normalizeH="0" baseline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NATURAL EARTH</a:t>
            </a:r>
            <a:endParaRPr kumimoji="0" lang="cs-CZ" sz="3000" b="1" i="0" u="none" strike="noStrike" kern="0" cap="none" spc="0" normalizeH="0" baseline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10" name="Zástupný objekt pre obsah 4">
            <a:extLst>
              <a:ext uri="{FF2B5EF4-FFF2-40B4-BE49-F238E27FC236}">
                <a16:creationId xmlns:a16="http://schemas.microsoft.com/office/drawing/2014/main" id="{A26B751C-9E1B-4EB9-A120-8EFEEBEA3FE4}"/>
              </a:ext>
            </a:extLst>
          </p:cNvPr>
          <p:cNvSpPr txBox="1">
            <a:spLocks/>
          </p:cNvSpPr>
          <p:nvPr/>
        </p:nvSpPr>
        <p:spPr>
          <a:xfrm>
            <a:off x="540000" y="1231760"/>
            <a:ext cx="8064900" cy="4934684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189000" indent="-135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35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Vektorový</a:t>
            </a:r>
            <a:r>
              <a:rPr lang="cs-CZ" sz="1800" kern="0" dirty="0">
                <a:latin typeface="Arial"/>
              </a:rPr>
              <a:t> a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rastrový</a:t>
            </a:r>
            <a:r>
              <a:rPr lang="cs-CZ" sz="1800" kern="0" dirty="0">
                <a:latin typeface="Arial"/>
              </a:rPr>
              <a:t> </a:t>
            </a:r>
            <a:r>
              <a:rPr lang="cs-CZ" sz="1800" kern="0" dirty="0" err="1">
                <a:latin typeface="Arial"/>
              </a:rPr>
              <a:t>dataset</a:t>
            </a: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Měřítka 1 : 10M, 1 : 50M a 1 : 110M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SHP</a:t>
            </a:r>
            <a:r>
              <a:rPr lang="cs-CZ" sz="1800" kern="0" dirty="0">
                <a:latin typeface="Arial"/>
              </a:rPr>
              <a:t> a </a:t>
            </a:r>
            <a:r>
              <a:rPr lang="cs-CZ" sz="1800" kern="0" dirty="0" err="1">
                <a:solidFill>
                  <a:srgbClr val="0000DC"/>
                </a:solidFill>
                <a:latin typeface="Arial"/>
              </a:rPr>
              <a:t>geoTIFF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WGS 84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Spíše pro menší měřítka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Kulturní tematika: </a:t>
            </a:r>
            <a:r>
              <a:rPr lang="cs-CZ" sz="1800" kern="0" dirty="0">
                <a:latin typeface="Arial"/>
              </a:rPr>
              <a:t>hranice států, urbánní oblasti, města,…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Fyzická geografie: </a:t>
            </a:r>
            <a:r>
              <a:rPr lang="cs-CZ" sz="1800" kern="0" dirty="0">
                <a:latin typeface="Arial"/>
              </a:rPr>
              <a:t>pobřeží, jezera, řeky,…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Rastry: </a:t>
            </a:r>
            <a:r>
              <a:rPr lang="cs-CZ" sz="1800" kern="0" dirty="0">
                <a:latin typeface="Arial"/>
              </a:rPr>
              <a:t>batymetrie, stínovaný reliéf, Natural </a:t>
            </a:r>
            <a:r>
              <a:rPr lang="cs-CZ" sz="1800" kern="0" dirty="0" err="1">
                <a:latin typeface="Arial"/>
              </a:rPr>
              <a:t>Earth</a:t>
            </a:r>
            <a:r>
              <a:rPr lang="cs-CZ" sz="1800" kern="0" dirty="0">
                <a:latin typeface="Arial"/>
              </a:rPr>
              <a:t> 1/2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latin typeface="Aria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2EB757-A1E6-43EC-B4B2-831FE92451E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778" y="143156"/>
            <a:ext cx="4444444" cy="1015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291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C1535E4D-EEE0-4698-8977-EE6C1BE5A260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55AF84FE-D9BE-4377-B3C4-96F0D3B2C39D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4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038ECB64-7064-4074-8FB5-F84FF116E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  <p:sp>
        <p:nvSpPr>
          <p:cNvPr id="8" name="Nadpis 3">
            <a:extLst>
              <a:ext uri="{FF2B5EF4-FFF2-40B4-BE49-F238E27FC236}">
                <a16:creationId xmlns:a16="http://schemas.microsoft.com/office/drawing/2014/main" id="{0698A627-D76A-4038-8CB1-AAAF4FADAEF3}"/>
              </a:ext>
            </a:extLst>
          </p:cNvPr>
          <p:cNvSpPr txBox="1">
            <a:spLocks/>
          </p:cNvSpPr>
          <p:nvPr/>
        </p:nvSpPr>
        <p:spPr>
          <a:xfrm>
            <a:off x="540000" y="720000"/>
            <a:ext cx="4209486" cy="38472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000" b="1" i="0" u="none" strike="noStrike" kern="0" cap="none" spc="0" normalizeH="0" baseline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ESRI OPEN DATA HUB</a:t>
            </a:r>
            <a:endParaRPr kumimoji="0" lang="cs-CZ" sz="3000" b="1" i="0" u="none" strike="noStrike" kern="0" cap="none" spc="0" normalizeH="0" baseline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10" name="Zástupný objekt pre obsah 4">
            <a:extLst>
              <a:ext uri="{FF2B5EF4-FFF2-40B4-BE49-F238E27FC236}">
                <a16:creationId xmlns:a16="http://schemas.microsoft.com/office/drawing/2014/main" id="{A26B751C-9E1B-4EB9-A120-8EFEEBEA3FE4}"/>
              </a:ext>
            </a:extLst>
          </p:cNvPr>
          <p:cNvSpPr txBox="1">
            <a:spLocks/>
          </p:cNvSpPr>
          <p:nvPr/>
        </p:nvSpPr>
        <p:spPr>
          <a:xfrm>
            <a:off x="540000" y="1231760"/>
            <a:ext cx="8064900" cy="410368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189000" indent="-135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35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Sdílená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databáze prostorových dat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SHP</a:t>
            </a:r>
            <a:r>
              <a:rPr lang="cs-CZ" sz="1800" kern="0" dirty="0">
                <a:latin typeface="Arial"/>
              </a:rPr>
              <a:t>,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TIFF</a:t>
            </a:r>
            <a:r>
              <a:rPr lang="cs-CZ" sz="1800" kern="0" dirty="0">
                <a:latin typeface="Arial"/>
              </a:rPr>
              <a:t>,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</a:t>
            </a:r>
            <a:r>
              <a:rPr lang="cs-CZ" sz="1800" kern="0" dirty="0" err="1">
                <a:solidFill>
                  <a:srgbClr val="0000DC"/>
                </a:solidFill>
                <a:latin typeface="Arial"/>
              </a:rPr>
              <a:t>GeoJSON</a:t>
            </a:r>
            <a:r>
              <a:rPr lang="cs-CZ" sz="1800" kern="0" dirty="0">
                <a:latin typeface="Arial"/>
              </a:rPr>
              <a:t>,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CSV</a:t>
            </a:r>
            <a:r>
              <a:rPr lang="cs-CZ" sz="1800" kern="0" dirty="0">
                <a:latin typeface="Arial"/>
              </a:rPr>
              <a:t>,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KML</a:t>
            </a:r>
            <a:r>
              <a:rPr lang="cs-CZ" sz="1800" kern="0" dirty="0">
                <a:latin typeface="Arial"/>
              </a:rPr>
              <a:t>,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GDB, WMS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Možnost filtrace (území, poskytovatel, formát, sektor)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Webový mapový portál pro prohlížení dat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Cca 360 000 datových záznamů (cca 170 000 </a:t>
            </a:r>
            <a:r>
              <a:rPr lang="cs-CZ" sz="1800" kern="0" dirty="0" err="1">
                <a:solidFill>
                  <a:srgbClr val="0000DC"/>
                </a:solidFill>
                <a:latin typeface="Arial"/>
              </a:rPr>
              <a:t>Feature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</a:t>
            </a:r>
            <a:r>
              <a:rPr lang="cs-CZ" sz="1800" kern="0" dirty="0" err="1">
                <a:solidFill>
                  <a:srgbClr val="0000DC"/>
                </a:solidFill>
                <a:latin typeface="Arial"/>
              </a:rPr>
              <a:t>Layers</a:t>
            </a:r>
            <a:r>
              <a:rPr lang="cs-CZ" sz="1800" kern="0" dirty="0">
                <a:latin typeface="Arial"/>
              </a:rPr>
              <a:t>)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Nejen samotná data, ale i odkazy na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mapové aplikace/databáze/portály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solidFill>
                <a:srgbClr val="0000DC"/>
              </a:solidFill>
              <a:latin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CDFE5C-8B8E-4310-884D-2DCFDC8431F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3921" y="138529"/>
            <a:ext cx="1547661" cy="1547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606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C1535E4D-EEE0-4698-8977-EE6C1BE5A260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55AF84FE-D9BE-4377-B3C4-96F0D3B2C39D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5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038ECB64-7064-4074-8FB5-F84FF116E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  <p:sp>
        <p:nvSpPr>
          <p:cNvPr id="8" name="Nadpis 3">
            <a:extLst>
              <a:ext uri="{FF2B5EF4-FFF2-40B4-BE49-F238E27FC236}">
                <a16:creationId xmlns:a16="http://schemas.microsoft.com/office/drawing/2014/main" id="{0698A627-D76A-4038-8CB1-AAAF4FADAEF3}"/>
              </a:ext>
            </a:extLst>
          </p:cNvPr>
          <p:cNvSpPr txBox="1">
            <a:spLocks/>
          </p:cNvSpPr>
          <p:nvPr/>
        </p:nvSpPr>
        <p:spPr>
          <a:xfrm>
            <a:off x="540000" y="720000"/>
            <a:ext cx="3763851" cy="38472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kern="0" dirty="0">
                <a:solidFill>
                  <a:srgbClr val="0000DC"/>
                </a:solidFill>
                <a:latin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FAO GEONETWORK</a:t>
            </a:r>
            <a:endParaRPr kumimoji="0" lang="cs-CZ" sz="3000" b="1" i="0" u="none" strike="noStrike" kern="0" cap="none" spc="0" normalizeH="0" baseline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0" name="Zástupný objekt pre obsah 4">
            <a:extLst>
              <a:ext uri="{FF2B5EF4-FFF2-40B4-BE49-F238E27FC236}">
                <a16:creationId xmlns:a16="http://schemas.microsoft.com/office/drawing/2014/main" id="{A26B751C-9E1B-4EB9-A120-8EFEEBEA3FE4}"/>
              </a:ext>
            </a:extLst>
          </p:cNvPr>
          <p:cNvSpPr txBox="1">
            <a:spLocks/>
          </p:cNvSpPr>
          <p:nvPr/>
        </p:nvSpPr>
        <p:spPr>
          <a:xfrm>
            <a:off x="540000" y="1231760"/>
            <a:ext cx="8064900" cy="5350183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189000" indent="-135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35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Databáze s daty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globálního udržitelného rozvoje</a:t>
            </a:r>
          </a:p>
          <a:p>
            <a:pPr marL="0" indent="0" algn="just" defTabSz="914400">
              <a:buClr>
                <a:srgbClr val="0000DC"/>
              </a:buClr>
              <a:buNone/>
              <a:defRPr/>
            </a:pPr>
            <a:r>
              <a:rPr lang="cs-CZ" sz="1800" kern="0" dirty="0">
                <a:latin typeface="Arial"/>
              </a:rPr>
              <a:t>(zemědělství, půda, loviště ryb atd.)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SHP</a:t>
            </a:r>
            <a:r>
              <a:rPr lang="cs-CZ" sz="1800" kern="0" dirty="0">
                <a:latin typeface="Arial"/>
              </a:rPr>
              <a:t>,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</a:t>
            </a:r>
            <a:r>
              <a:rPr lang="cs-CZ" sz="1800" kern="0" dirty="0" err="1">
                <a:solidFill>
                  <a:srgbClr val="0000DC"/>
                </a:solidFill>
                <a:latin typeface="Arial"/>
              </a:rPr>
              <a:t>GeoTIFF</a:t>
            </a:r>
            <a:r>
              <a:rPr lang="cs-CZ" sz="1800" kern="0" dirty="0">
                <a:latin typeface="Arial"/>
              </a:rPr>
              <a:t>,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TIFF 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FAO Map </a:t>
            </a:r>
            <a:r>
              <a:rPr lang="cs-CZ" sz="1800" kern="0" dirty="0" err="1">
                <a:solidFill>
                  <a:srgbClr val="0000DC"/>
                </a:solidFill>
                <a:latin typeface="Arial"/>
              </a:rPr>
              <a:t>Catalog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 err="1">
                <a:latin typeface="Arial"/>
              </a:rPr>
              <a:t>Viewable</a:t>
            </a:r>
            <a:r>
              <a:rPr lang="cs-CZ" sz="1800" kern="0" dirty="0">
                <a:latin typeface="Arial"/>
              </a:rPr>
              <a:t>/</a:t>
            </a:r>
            <a:r>
              <a:rPr lang="cs-CZ" sz="1800" kern="0" dirty="0" err="1">
                <a:latin typeface="Arial"/>
              </a:rPr>
              <a:t>Downloadable</a:t>
            </a: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Přes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5000 </a:t>
            </a:r>
            <a:r>
              <a:rPr lang="cs-CZ" sz="1800" kern="0" dirty="0" err="1">
                <a:solidFill>
                  <a:srgbClr val="0000DC"/>
                </a:solidFill>
                <a:latin typeface="Arial"/>
              </a:rPr>
              <a:t>datasetů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Velké možnosti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filtrace</a:t>
            </a:r>
            <a:r>
              <a:rPr lang="cs-CZ" sz="1800" kern="0" dirty="0">
                <a:latin typeface="Arial"/>
              </a:rPr>
              <a:t> (tematika, formát, autor, měřítko, rozlišení, frekvence aktualizace,…)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solidFill>
                <a:srgbClr val="0000DC"/>
              </a:solidFill>
              <a:latin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86FC47-85A1-45D0-BA94-A9486F9ADC2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5298" y="232734"/>
            <a:ext cx="1718201" cy="1743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263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C1535E4D-EEE0-4698-8977-EE6C1BE5A260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55AF84FE-D9BE-4377-B3C4-96F0D3B2C39D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6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038ECB64-7064-4074-8FB5-F84FF116E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  <p:sp>
        <p:nvSpPr>
          <p:cNvPr id="8" name="Nadpis 3">
            <a:extLst>
              <a:ext uri="{FF2B5EF4-FFF2-40B4-BE49-F238E27FC236}">
                <a16:creationId xmlns:a16="http://schemas.microsoft.com/office/drawing/2014/main" id="{0698A627-D76A-4038-8CB1-AAAF4FADAEF3}"/>
              </a:ext>
            </a:extLst>
          </p:cNvPr>
          <p:cNvSpPr txBox="1">
            <a:spLocks/>
          </p:cNvSpPr>
          <p:nvPr/>
        </p:nvSpPr>
        <p:spPr>
          <a:xfrm>
            <a:off x="540000" y="720000"/>
            <a:ext cx="6439263" cy="38472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kern="0" dirty="0" err="1">
                <a:solidFill>
                  <a:srgbClr val="0000DC"/>
                </a:solidFill>
                <a:latin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EuroGlobalMap</a:t>
            </a:r>
            <a:r>
              <a:rPr lang="cs-CZ" kern="0" dirty="0">
                <a:solidFill>
                  <a:srgbClr val="0000DC"/>
                </a:solidFill>
                <a:latin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/ </a:t>
            </a:r>
            <a:r>
              <a:rPr lang="cs-CZ" kern="0" dirty="0" err="1">
                <a:solidFill>
                  <a:srgbClr val="0000DC"/>
                </a:solidFill>
                <a:latin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EuroRegionalMap</a:t>
            </a:r>
            <a:endParaRPr kumimoji="0" lang="cs-CZ" sz="3000" b="1" i="0" u="none" strike="noStrike" kern="0" cap="none" spc="0" normalizeH="0" baseline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0" name="Zástupný objekt pre obsah 4">
            <a:extLst>
              <a:ext uri="{FF2B5EF4-FFF2-40B4-BE49-F238E27FC236}">
                <a16:creationId xmlns:a16="http://schemas.microsoft.com/office/drawing/2014/main" id="{A26B751C-9E1B-4EB9-A120-8EFEEBEA3FE4}"/>
              </a:ext>
            </a:extLst>
          </p:cNvPr>
          <p:cNvSpPr txBox="1">
            <a:spLocks/>
          </p:cNvSpPr>
          <p:nvPr/>
        </p:nvSpPr>
        <p:spPr>
          <a:xfrm>
            <a:off x="540000" y="1231760"/>
            <a:ext cx="8064900" cy="4934684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189000" indent="-135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35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Pan-evropský projekt (až 50 zemí Evropy) volně dostupných dat – </a:t>
            </a:r>
            <a:r>
              <a:rPr lang="cs-CZ" sz="1800" kern="0" dirty="0" err="1">
                <a:latin typeface="Arial"/>
              </a:rPr>
              <a:t>EuroGraphics</a:t>
            </a: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Vektory</a:t>
            </a:r>
            <a:r>
              <a:rPr lang="cs-CZ" sz="1800" kern="0" dirty="0">
                <a:latin typeface="Arial"/>
              </a:rPr>
              <a:t> a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rastry</a:t>
            </a:r>
            <a:r>
              <a:rPr lang="cs-CZ" sz="1800" kern="0" dirty="0">
                <a:latin typeface="Arial"/>
              </a:rPr>
              <a:t> (</a:t>
            </a:r>
            <a:r>
              <a:rPr lang="cs-CZ" sz="1800" kern="0" dirty="0" err="1">
                <a:latin typeface="Arial"/>
              </a:rPr>
              <a:t>EuroDEM</a:t>
            </a:r>
            <a:r>
              <a:rPr lang="cs-CZ" sz="1800" kern="0" dirty="0">
                <a:latin typeface="Arial"/>
              </a:rPr>
              <a:t>, Pan-</a:t>
            </a:r>
            <a:r>
              <a:rPr lang="cs-CZ" sz="1800" kern="0" dirty="0" err="1">
                <a:latin typeface="Arial"/>
              </a:rPr>
              <a:t>European</a:t>
            </a:r>
            <a:r>
              <a:rPr lang="cs-CZ" sz="1800" kern="0" dirty="0">
                <a:latin typeface="Arial"/>
              </a:rPr>
              <a:t> </a:t>
            </a:r>
            <a:r>
              <a:rPr lang="cs-CZ" sz="1800" kern="0" dirty="0" err="1">
                <a:latin typeface="Arial"/>
              </a:rPr>
              <a:t>Imagery</a:t>
            </a:r>
            <a:r>
              <a:rPr lang="cs-CZ" sz="1800" kern="0" dirty="0">
                <a:latin typeface="Arial"/>
              </a:rPr>
              <a:t>);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Open </a:t>
            </a:r>
            <a:r>
              <a:rPr lang="cs-CZ" sz="1800" kern="0" dirty="0" err="1">
                <a:solidFill>
                  <a:srgbClr val="0000DC"/>
                </a:solidFill>
                <a:latin typeface="Arial"/>
              </a:rPr>
              <a:t>Gazetteer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Měřítka 1 : 1M a 1 : 250K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GPKG</a:t>
            </a:r>
            <a:r>
              <a:rPr lang="cs-CZ" sz="1800" kern="0" dirty="0">
                <a:latin typeface="Arial"/>
              </a:rPr>
              <a:t>,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GDB</a:t>
            </a:r>
            <a:r>
              <a:rPr lang="cs-CZ" sz="1800" kern="0" dirty="0">
                <a:latin typeface="Arial"/>
              </a:rPr>
              <a:t>,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SHP</a:t>
            </a:r>
            <a:r>
              <a:rPr lang="cs-CZ" sz="1800" kern="0" dirty="0">
                <a:latin typeface="Arial"/>
              </a:rPr>
              <a:t>,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WMS/WFT/WMTS</a:t>
            </a:r>
            <a:r>
              <a:rPr lang="cs-CZ" sz="1800" kern="0" dirty="0">
                <a:latin typeface="Arial"/>
              </a:rPr>
              <a:t>, </a:t>
            </a:r>
            <a:r>
              <a:rPr lang="cs-CZ" sz="1800" kern="0" dirty="0" err="1">
                <a:solidFill>
                  <a:srgbClr val="0000DC"/>
                </a:solidFill>
                <a:latin typeface="Arial"/>
              </a:rPr>
              <a:t>GeoTIFF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ETRS89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Poskytováno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státními organizacemi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Pro získání dat je nutné zadat e-mailovou adresu (zpřístupní link pro stažení)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Hranice států, hydrografie, města, transport,…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586989B-E41F-43CB-953D-C7CC56E0D9D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791" y="3429000"/>
            <a:ext cx="3511708" cy="141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790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C1535E4D-EEE0-4698-8977-EE6C1BE5A260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55AF84FE-D9BE-4377-B3C4-96F0D3B2C39D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7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038ECB64-7064-4074-8FB5-F84FF116E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  <p:sp>
        <p:nvSpPr>
          <p:cNvPr id="8" name="Nadpis 3">
            <a:extLst>
              <a:ext uri="{FF2B5EF4-FFF2-40B4-BE49-F238E27FC236}">
                <a16:creationId xmlns:a16="http://schemas.microsoft.com/office/drawing/2014/main" id="{0698A627-D76A-4038-8CB1-AAAF4FADAEF3}"/>
              </a:ext>
            </a:extLst>
          </p:cNvPr>
          <p:cNvSpPr txBox="1">
            <a:spLocks/>
          </p:cNvSpPr>
          <p:nvPr/>
        </p:nvSpPr>
        <p:spPr>
          <a:xfrm>
            <a:off x="540000" y="720000"/>
            <a:ext cx="2649764" cy="38472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kern="0" dirty="0">
                <a:solidFill>
                  <a:srgbClr val="0000DC"/>
                </a:solidFill>
                <a:latin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IPUMS TERRA</a:t>
            </a:r>
            <a:endParaRPr kumimoji="0" lang="cs-CZ" sz="3000" b="1" i="0" u="none" strike="noStrike" kern="0" cap="none" spc="0" normalizeH="0" baseline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0" name="Zástupný objekt pre obsah 4">
            <a:extLst>
              <a:ext uri="{FF2B5EF4-FFF2-40B4-BE49-F238E27FC236}">
                <a16:creationId xmlns:a16="http://schemas.microsoft.com/office/drawing/2014/main" id="{A26B751C-9E1B-4EB9-A120-8EFEEBEA3FE4}"/>
              </a:ext>
            </a:extLst>
          </p:cNvPr>
          <p:cNvSpPr txBox="1">
            <a:spLocks/>
          </p:cNvSpPr>
          <p:nvPr/>
        </p:nvSpPr>
        <p:spPr>
          <a:xfrm>
            <a:off x="540000" y="1231760"/>
            <a:ext cx="8064900" cy="5350183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189000" indent="-135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35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Environmentální a populační data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Vytváření „vlastních </a:t>
            </a:r>
            <a:r>
              <a:rPr lang="cs-CZ" sz="1800" kern="0" dirty="0" err="1">
                <a:latin typeface="Arial"/>
              </a:rPr>
              <a:t>datasetů</a:t>
            </a:r>
            <a:r>
              <a:rPr lang="cs-CZ" sz="1800" kern="0" dirty="0">
                <a:latin typeface="Arial"/>
              </a:rPr>
              <a:t>“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 err="1">
                <a:solidFill>
                  <a:srgbClr val="0000DC"/>
                </a:solidFill>
                <a:latin typeface="Arial"/>
              </a:rPr>
              <a:t>Microdata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Output </a:t>
            </a:r>
            <a:r>
              <a:rPr lang="cs-CZ" sz="1800" kern="0" dirty="0">
                <a:latin typeface="Arial"/>
              </a:rPr>
              <a:t>– konkrétní statistiky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Area-</a:t>
            </a:r>
            <a:r>
              <a:rPr lang="cs-CZ" sz="1800" kern="0" dirty="0" err="1">
                <a:solidFill>
                  <a:srgbClr val="0000DC"/>
                </a:solidFill>
                <a:latin typeface="Arial"/>
              </a:rPr>
              <a:t>level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Output </a:t>
            </a:r>
            <a:r>
              <a:rPr lang="cs-CZ" sz="1800" kern="0" dirty="0">
                <a:latin typeface="Arial"/>
              </a:rPr>
              <a:t>–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agregované statistiky </a:t>
            </a:r>
            <a:r>
              <a:rPr lang="cs-CZ" sz="1800" kern="0" dirty="0">
                <a:latin typeface="Arial"/>
              </a:rPr>
              <a:t>zvolených území 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 err="1">
                <a:solidFill>
                  <a:srgbClr val="0000DC"/>
                </a:solidFill>
                <a:latin typeface="Arial"/>
              </a:rPr>
              <a:t>Raster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Data Output </a:t>
            </a:r>
            <a:r>
              <a:rPr lang="cs-CZ" sz="1800" kern="0" dirty="0">
                <a:latin typeface="Arial"/>
              </a:rPr>
              <a:t>– data v </a:t>
            </a:r>
            <a:r>
              <a:rPr lang="cs-CZ" sz="1800" kern="0" dirty="0" err="1">
                <a:solidFill>
                  <a:srgbClr val="0000DC"/>
                </a:solidFill>
                <a:latin typeface="Arial"/>
              </a:rPr>
              <a:t>gridu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</a:t>
            </a:r>
            <a:r>
              <a:rPr lang="cs-CZ" sz="1800" kern="0" dirty="0">
                <a:latin typeface="Arial"/>
              </a:rPr>
              <a:t>odvozená z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Area-</a:t>
            </a:r>
            <a:r>
              <a:rPr lang="cs-CZ" sz="1800" kern="0" dirty="0" err="1">
                <a:solidFill>
                  <a:srgbClr val="0000DC"/>
                </a:solidFill>
                <a:latin typeface="Arial"/>
              </a:rPr>
              <a:t>level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Output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 err="1">
                <a:solidFill>
                  <a:srgbClr val="0000DC"/>
                </a:solidFill>
                <a:latin typeface="Arial"/>
              </a:rPr>
              <a:t>TerraClip</a:t>
            </a:r>
            <a:r>
              <a:rPr lang="cs-CZ" sz="1800" kern="0" dirty="0">
                <a:latin typeface="Arial"/>
              </a:rPr>
              <a:t> – volba tematiky a území – ořezání rastru tematiky na dané území</a:t>
            </a:r>
          </a:p>
          <a:p>
            <a:pPr marL="0" indent="0" algn="just" defTabSz="914400">
              <a:buClr>
                <a:srgbClr val="0000DC"/>
              </a:buClr>
              <a:buNone/>
              <a:defRPr/>
            </a:pPr>
            <a:r>
              <a:rPr lang="cs-CZ" sz="1800" kern="0" dirty="0">
                <a:latin typeface="Arial"/>
              </a:rPr>
              <a:t>(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PNG</a:t>
            </a:r>
            <a:r>
              <a:rPr lang="cs-CZ" sz="1800" kern="0" dirty="0">
                <a:latin typeface="Arial"/>
              </a:rPr>
              <a:t>, </a:t>
            </a:r>
            <a:r>
              <a:rPr lang="cs-CZ" sz="1800" kern="0" dirty="0" err="1">
                <a:solidFill>
                  <a:srgbClr val="0000DC"/>
                </a:solidFill>
                <a:latin typeface="Arial"/>
              </a:rPr>
              <a:t>GeoTIFF</a:t>
            </a:r>
            <a:r>
              <a:rPr lang="cs-CZ" sz="1800" kern="0" dirty="0">
                <a:latin typeface="Arial"/>
              </a:rPr>
              <a:t>)</a:t>
            </a:r>
          </a:p>
          <a:p>
            <a:pPr marL="0" indent="0" algn="just" defTabSz="914400">
              <a:buClr>
                <a:srgbClr val="0000DC"/>
              </a:buClr>
              <a:buNone/>
              <a:defRPr/>
            </a:pP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Data: </a:t>
            </a:r>
            <a:r>
              <a:rPr lang="cs-CZ" sz="1800" kern="0" dirty="0">
                <a:latin typeface="Arial"/>
              </a:rPr>
              <a:t>populace (censy), </a:t>
            </a:r>
            <a:r>
              <a:rPr lang="cs-CZ" sz="1800" kern="0" dirty="0" err="1">
                <a:latin typeface="Arial"/>
              </a:rPr>
              <a:t>land</a:t>
            </a:r>
            <a:r>
              <a:rPr lang="cs-CZ" sz="1800" kern="0" dirty="0">
                <a:latin typeface="Arial"/>
              </a:rPr>
              <a:t> </a:t>
            </a:r>
            <a:r>
              <a:rPr lang="cs-CZ" sz="1800" kern="0" dirty="0" err="1">
                <a:latin typeface="Arial"/>
              </a:rPr>
              <a:t>cover</a:t>
            </a:r>
            <a:r>
              <a:rPr lang="cs-CZ" sz="1800" kern="0" dirty="0">
                <a:latin typeface="Arial"/>
              </a:rPr>
              <a:t>, teplota, srážky, výnosy plodin, </a:t>
            </a:r>
            <a:r>
              <a:rPr lang="cs-CZ" sz="1800" kern="0" dirty="0" err="1">
                <a:latin typeface="Arial"/>
              </a:rPr>
              <a:t>land</a:t>
            </a:r>
            <a:r>
              <a:rPr lang="cs-CZ" sz="1800" kern="0" dirty="0">
                <a:latin typeface="Arial"/>
              </a:rPr>
              <a:t> use atd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.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solidFill>
                <a:srgbClr val="0000DC"/>
              </a:solidFill>
              <a:latin typeface="Aria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54F02B7-7EC5-4550-BE7B-79E7EA0269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4256" y="180141"/>
            <a:ext cx="3515557" cy="98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756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C1535E4D-EEE0-4698-8977-EE6C1BE5A260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55AF84FE-D9BE-4377-B3C4-96F0D3B2C39D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8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038ECB64-7064-4074-8FB5-F84FF116E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  <p:sp>
        <p:nvSpPr>
          <p:cNvPr id="8" name="Nadpis 3">
            <a:extLst>
              <a:ext uri="{FF2B5EF4-FFF2-40B4-BE49-F238E27FC236}">
                <a16:creationId xmlns:a16="http://schemas.microsoft.com/office/drawing/2014/main" id="{0698A627-D76A-4038-8CB1-AAAF4FADAEF3}"/>
              </a:ext>
            </a:extLst>
          </p:cNvPr>
          <p:cNvSpPr txBox="1">
            <a:spLocks/>
          </p:cNvSpPr>
          <p:nvPr/>
        </p:nvSpPr>
        <p:spPr>
          <a:xfrm>
            <a:off x="540000" y="720000"/>
            <a:ext cx="2971967" cy="38472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000" b="1" i="0" u="none" strike="noStrike" kern="0" cap="none" spc="0" normalizeH="0" baseline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 GIS DATA</a:t>
            </a:r>
            <a:endParaRPr kumimoji="0" lang="cs-CZ" sz="3000" b="1" i="0" u="none" strike="noStrike" kern="0" cap="none" spc="0" normalizeH="0" baseline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10" name="Zástupný objekt pre obsah 4">
            <a:extLst>
              <a:ext uri="{FF2B5EF4-FFF2-40B4-BE49-F238E27FC236}">
                <a16:creationId xmlns:a16="http://schemas.microsoft.com/office/drawing/2014/main" id="{A26B751C-9E1B-4EB9-A120-8EFEEBEA3FE4}"/>
              </a:ext>
            </a:extLst>
          </p:cNvPr>
          <p:cNvSpPr txBox="1">
            <a:spLocks/>
          </p:cNvSpPr>
          <p:nvPr/>
        </p:nvSpPr>
        <p:spPr>
          <a:xfrm>
            <a:off x="540000" y="1231760"/>
            <a:ext cx="8064900" cy="368818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189000" indent="-135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35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Stránka se seznamem více než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500 zdrojů GIS dat </a:t>
            </a:r>
            <a:r>
              <a:rPr lang="cs-CZ" sz="1800" kern="0" dirty="0">
                <a:latin typeface="Arial"/>
              </a:rPr>
              <a:t>(odkazy na stránky)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Kategorie: </a:t>
            </a:r>
            <a:r>
              <a:rPr lang="cs-CZ" sz="1800" kern="0" dirty="0">
                <a:latin typeface="Arial"/>
              </a:rPr>
              <a:t>fyzická geografie (hydrografie, počasí a klima, ekologie, </a:t>
            </a:r>
            <a:r>
              <a:rPr lang="cs-CZ" sz="1800" kern="0" dirty="0" err="1">
                <a:latin typeface="Arial"/>
              </a:rPr>
              <a:t>land</a:t>
            </a:r>
            <a:r>
              <a:rPr lang="cs-CZ" sz="1800" kern="0" dirty="0">
                <a:latin typeface="Arial"/>
              </a:rPr>
              <a:t> </a:t>
            </a:r>
            <a:r>
              <a:rPr lang="cs-CZ" sz="1800" kern="0" dirty="0" err="1">
                <a:latin typeface="Arial"/>
              </a:rPr>
              <a:t>cover</a:t>
            </a:r>
            <a:r>
              <a:rPr lang="cs-CZ" sz="1800" kern="0" dirty="0">
                <a:latin typeface="Arial"/>
              </a:rPr>
              <a:t>,..), humánní geografie (</a:t>
            </a:r>
            <a:r>
              <a:rPr lang="cs-CZ" sz="1800" kern="0" dirty="0" err="1">
                <a:latin typeface="Arial"/>
              </a:rPr>
              <a:t>land</a:t>
            </a:r>
            <a:r>
              <a:rPr lang="cs-CZ" sz="1800" kern="0" dirty="0">
                <a:latin typeface="Arial"/>
              </a:rPr>
              <a:t> use, populace, transport,…), data jednotlivých států, </a:t>
            </a:r>
            <a:r>
              <a:rPr lang="cs-CZ" sz="1800" kern="0" dirty="0" err="1">
                <a:latin typeface="Arial"/>
              </a:rPr>
              <a:t>Gazetteer</a:t>
            </a: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Některé odkazy už 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nemusí fungovat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solidFill>
                <a:srgbClr val="0000DC"/>
              </a:solidFill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solidFill>
                <a:srgbClr val="0000DC"/>
              </a:solidFill>
              <a:latin typeface="Arial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A1B391-6C71-4C54-930C-A4E33ED5FE8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169" y="395455"/>
            <a:ext cx="2041681" cy="64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528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pätu 1">
            <a:extLst>
              <a:ext uri="{FF2B5EF4-FFF2-40B4-BE49-F238E27FC236}">
                <a16:creationId xmlns:a16="http://schemas.microsoft.com/office/drawing/2014/main" id="{C1535E4D-EEE0-4698-8977-EE6C1BE5A260}"/>
              </a:ext>
            </a:extLst>
          </p:cNvPr>
          <p:cNvSpPr txBox="1">
            <a:spLocks/>
          </p:cNvSpPr>
          <p:nvPr/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9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r>
              <a:rPr lang="cs-CZ" dirty="0">
                <a:solidFill>
                  <a:srgbClr val="0000DC"/>
                </a:solidFill>
                <a:latin typeface="Arial"/>
              </a:rPr>
              <a:t>Geografický ústav, Přírodovědecká fakulta, Masarykova Univerzita</a:t>
            </a:r>
          </a:p>
        </p:txBody>
      </p:sp>
      <p:sp>
        <p:nvSpPr>
          <p:cNvPr id="4" name="Zástupný objekt pre číslo snímky 2">
            <a:extLst>
              <a:ext uri="{FF2B5EF4-FFF2-40B4-BE49-F238E27FC236}">
                <a16:creationId xmlns:a16="http://schemas.microsoft.com/office/drawing/2014/main" id="{55AF84FE-D9BE-4377-B3C4-96F0D3B2C39D}"/>
              </a:ext>
            </a:extLst>
          </p:cNvPr>
          <p:cNvSpPr txBox="1">
            <a:spLocks/>
          </p:cNvSpPr>
          <p:nvPr/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defTabSz="914400"/>
            <a:fld id="{0DE708CC-0C3F-4567-9698-B54C0F35BD31}" type="slidenum">
              <a:rPr lang="cs-CZ" altLang="cs-CZ" smtClean="0">
                <a:solidFill>
                  <a:srgbClr val="0000DC"/>
                </a:solidFill>
                <a:latin typeface="Arial"/>
              </a:rPr>
              <a:pPr defTabSz="914400"/>
              <a:t>9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038ECB64-7064-4074-8FB5-F84FF116E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0163" y="6155454"/>
            <a:ext cx="1523336" cy="649090"/>
          </a:xfrm>
          <a:prstGeom prst="rect">
            <a:avLst/>
          </a:prstGeom>
        </p:spPr>
      </p:pic>
      <p:sp>
        <p:nvSpPr>
          <p:cNvPr id="8" name="Nadpis 3">
            <a:extLst>
              <a:ext uri="{FF2B5EF4-FFF2-40B4-BE49-F238E27FC236}">
                <a16:creationId xmlns:a16="http://schemas.microsoft.com/office/drawing/2014/main" id="{0698A627-D76A-4038-8CB1-AAAF4FADAEF3}"/>
              </a:ext>
            </a:extLst>
          </p:cNvPr>
          <p:cNvSpPr txBox="1">
            <a:spLocks/>
          </p:cNvSpPr>
          <p:nvPr/>
        </p:nvSpPr>
        <p:spPr>
          <a:xfrm>
            <a:off x="540000" y="720000"/>
            <a:ext cx="1710405" cy="38472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kern="0" dirty="0">
                <a:solidFill>
                  <a:srgbClr val="0000DC"/>
                </a:solidFill>
                <a:latin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DIVA-GIS</a:t>
            </a:r>
            <a:endParaRPr kumimoji="0" lang="cs-CZ" sz="3000" b="1" i="0" u="none" strike="noStrike" kern="0" cap="none" spc="0" normalizeH="0" baseline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0" name="Zástupný objekt pre obsah 4">
            <a:extLst>
              <a:ext uri="{FF2B5EF4-FFF2-40B4-BE49-F238E27FC236}">
                <a16:creationId xmlns:a16="http://schemas.microsoft.com/office/drawing/2014/main" id="{A26B751C-9E1B-4EB9-A120-8EFEEBEA3FE4}"/>
              </a:ext>
            </a:extLst>
          </p:cNvPr>
          <p:cNvSpPr txBox="1">
            <a:spLocks/>
          </p:cNvSpPr>
          <p:nvPr/>
        </p:nvSpPr>
        <p:spPr>
          <a:xfrm>
            <a:off x="540000" y="1231760"/>
            <a:ext cx="8064900" cy="2441694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189000" indent="-135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35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Free</a:t>
            </a:r>
            <a:r>
              <a:rPr lang="cs-CZ" sz="1800" kern="0" dirty="0">
                <a:solidFill>
                  <a:srgbClr val="0000DC"/>
                </a:solidFill>
                <a:latin typeface="Arial"/>
              </a:rPr>
              <a:t> GIS software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latin typeface="Arial"/>
              </a:rPr>
              <a:t>Data na úrovni států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SHP</a:t>
            </a: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endParaRPr lang="cs-CZ" sz="1800" kern="0" dirty="0">
              <a:latin typeface="Arial"/>
            </a:endParaRPr>
          </a:p>
          <a:p>
            <a:pPr marL="252000" indent="-252000" algn="just" defTabSz="914400">
              <a:buClr>
                <a:srgbClr val="0000DC"/>
              </a:buClr>
              <a:buFont typeface="Arial" panose="020B0604020202020204" pitchFamily="34" charset="0"/>
              <a:buChar char="–"/>
              <a:defRPr/>
            </a:pPr>
            <a:r>
              <a:rPr lang="cs-CZ" sz="1800" kern="0" dirty="0">
                <a:solidFill>
                  <a:srgbClr val="0000DC"/>
                </a:solidFill>
                <a:latin typeface="Arial"/>
              </a:rPr>
              <a:t>Kategorie:</a:t>
            </a:r>
            <a:r>
              <a:rPr lang="cs-CZ" sz="1800" kern="0" dirty="0">
                <a:latin typeface="Arial"/>
              </a:rPr>
              <a:t> administrativní jednotky, komunikace, železnice, populace, </a:t>
            </a:r>
            <a:r>
              <a:rPr lang="cs-CZ" sz="1800" kern="0" dirty="0" err="1">
                <a:latin typeface="Arial"/>
              </a:rPr>
              <a:t>Gazetteer</a:t>
            </a:r>
            <a:r>
              <a:rPr lang="cs-CZ" sz="1800" kern="0" dirty="0">
                <a:latin typeface="Arial"/>
              </a:rPr>
              <a:t>,…</a:t>
            </a:r>
            <a:endParaRPr lang="cs-CZ" sz="1800" kern="0" dirty="0">
              <a:solidFill>
                <a:srgbClr val="0000DC"/>
              </a:solidFill>
              <a:latin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FF33BB-6F54-4436-BE1B-69F0C88226A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015" y="313329"/>
            <a:ext cx="1958255" cy="922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1828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11680</TotalTime>
  <Words>854</Words>
  <Application>Microsoft Office PowerPoint</Application>
  <PresentationFormat>On-screen Show (4:3)</PresentationFormat>
  <Paragraphs>170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Trojanová</dc:creator>
  <cp:lastModifiedBy>Ondřej Kvarda</cp:lastModifiedBy>
  <cp:revision>1584</cp:revision>
  <dcterms:created xsi:type="dcterms:W3CDTF">2020-09-28T14:54:23Z</dcterms:created>
  <dcterms:modified xsi:type="dcterms:W3CDTF">2022-04-14T15:38:34Z</dcterms:modified>
</cp:coreProperties>
</file>