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7" r:id="rId3"/>
    <p:sldId id="358" r:id="rId4"/>
    <p:sldId id="359" r:id="rId5"/>
    <p:sldId id="360" r:id="rId6"/>
    <p:sldId id="361" r:id="rId7"/>
    <p:sldId id="362" r:id="rId8"/>
    <p:sldId id="363" r:id="rId9"/>
    <p:sldId id="365" r:id="rId10"/>
    <p:sldId id="367" r:id="rId11"/>
    <p:sldId id="368" r:id="rId12"/>
    <p:sldId id="369" r:id="rId13"/>
    <p:sldId id="366" r:id="rId14"/>
    <p:sldId id="324" r:id="rId15"/>
    <p:sldId id="287" r:id="rId16"/>
    <p:sldId id="30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Kvarda" initials="OK" lastIdx="1" clrIdx="0">
    <p:extLst>
      <p:ext uri="{19B8F6BF-5375-455C-9EA6-DF929625EA0E}">
        <p15:presenceInfo xmlns:p15="http://schemas.microsoft.com/office/powerpoint/2012/main" userId="Ondřej Kvar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2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5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48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7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6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0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0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A069-D139-41F5-B2B8-E96E1B0A4704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9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.geofabrik.d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adm.org/dat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eodata.tufts.ed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jvangeld/ME-GIS" TargetMode="External"/><Relationship Id="rId5" Type="http://schemas.openxmlformats.org/officeDocument/2006/relationships/hyperlink" Target="https://github.com/bburns/arda" TargetMode="External"/><Relationship Id="rId4" Type="http://schemas.openxmlformats.org/officeDocument/2006/relationships/hyperlink" Target="https://fontzone.net/font-details/tolkie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el/sci/jaro2022/Z8100/ode/125886341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el/sci/jaro2022/Z8100/index.qwarp?prejit=893769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alearthdata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arcgis.com/sear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apps.fao.org/map/catalog/srv/eng/catalog.search#/hom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sforeurop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rra.ipum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gisdata.rtwilso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va-gi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3">
            <a:extLst>
              <a:ext uri="{FF2B5EF4-FFF2-40B4-BE49-F238E27FC236}">
                <a16:creationId xmlns:a16="http://schemas.microsoft.com/office/drawing/2014/main" id="{6A891B41-363B-4EFD-8FC3-B7E640799C18}"/>
              </a:ext>
            </a:extLst>
          </p:cNvPr>
          <p:cNvSpPr txBox="1">
            <a:spLocks/>
          </p:cNvSpPr>
          <p:nvPr/>
        </p:nvSpPr>
        <p:spPr>
          <a:xfrm>
            <a:off x="298877" y="2900365"/>
            <a:ext cx="8521200" cy="4288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sk-SK" kern="0" dirty="0">
                <a:solidFill>
                  <a:srgbClr val="0000DC"/>
                </a:solidFill>
                <a:latin typeface="Arial"/>
              </a:rPr>
              <a:t>Z8100 GLOBÁLNÍ MAPOVÁNÍ</a:t>
            </a:r>
            <a:endParaRPr kumimoji="0" lang="sk-SK" sz="33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3" name="Podnadpis 4">
            <a:extLst>
              <a:ext uri="{FF2B5EF4-FFF2-40B4-BE49-F238E27FC236}">
                <a16:creationId xmlns:a16="http://schemas.microsoft.com/office/drawing/2014/main" id="{99EDFC20-1C85-4848-867E-2868F83DA06D}"/>
              </a:ext>
            </a:extLst>
          </p:cNvPr>
          <p:cNvSpPr txBox="1">
            <a:spLocks/>
          </p:cNvSpPr>
          <p:nvPr/>
        </p:nvSpPr>
        <p:spPr>
          <a:xfrm>
            <a:off x="310500" y="3911749"/>
            <a:ext cx="8300100" cy="57789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>
                <a:srgbClr val="0000DC"/>
              </a:buClr>
              <a:defRPr/>
            </a:pPr>
            <a:r>
              <a:rPr kumimoji="0" lang="cs-CZ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Zdroje globálních/regionálních </a:t>
            </a:r>
            <a:r>
              <a:rPr lang="cs-CZ" kern="0" dirty="0">
                <a:solidFill>
                  <a:srgbClr val="000000"/>
                </a:solidFill>
                <a:latin typeface="Arial"/>
              </a:rPr>
              <a:t>vektorových a rastrových dat | Zadání Cvičení č. 5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Zástupný objekt pre pätu 1">
            <a:extLst>
              <a:ext uri="{FF2B5EF4-FFF2-40B4-BE49-F238E27FC236}">
                <a16:creationId xmlns:a16="http://schemas.microsoft.com/office/drawing/2014/main" id="{4298CD20-AE47-4E54-B6A5-0B2A60AED5EE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24" name="Zástupný objekt pre číslo snímky 2">
            <a:extLst>
              <a:ext uri="{FF2B5EF4-FFF2-40B4-BE49-F238E27FC236}">
                <a16:creationId xmlns:a16="http://schemas.microsoft.com/office/drawing/2014/main" id="{CC1E1FF2-5655-472E-98C2-7753C54D367B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25" name="Zástupný objekt pre pätu 1">
            <a:extLst>
              <a:ext uri="{FF2B5EF4-FFF2-40B4-BE49-F238E27FC236}">
                <a16:creationId xmlns:a16="http://schemas.microsoft.com/office/drawing/2014/main" id="{17751830-83FC-44F9-B7E9-4A1494A9A7A7}"/>
              </a:ext>
            </a:extLst>
          </p:cNvPr>
          <p:cNvSpPr txBox="1">
            <a:spLocks/>
          </p:cNvSpPr>
          <p:nvPr/>
        </p:nvSpPr>
        <p:spPr bwMode="auto">
          <a:xfrm>
            <a:off x="8307888" y="6228000"/>
            <a:ext cx="512187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jaro 2022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BCC10BB-AB7C-426F-8753-E4B16B3C6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194407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17C2BA-37FD-476C-92B1-9D89FA0F5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194407"/>
            <a:ext cx="1277113" cy="982981"/>
          </a:xfrm>
          <a:prstGeom prst="rect">
            <a:avLst/>
          </a:prstGeom>
        </p:spPr>
      </p:pic>
      <p:sp>
        <p:nvSpPr>
          <p:cNvPr id="10" name="Podnadpis 4">
            <a:extLst>
              <a:ext uri="{FF2B5EF4-FFF2-40B4-BE49-F238E27FC236}">
                <a16:creationId xmlns:a16="http://schemas.microsoft.com/office/drawing/2014/main" id="{8B07C453-3AED-49FB-8C25-553594488889}"/>
              </a:ext>
            </a:extLst>
          </p:cNvPr>
          <p:cNvSpPr txBox="1">
            <a:spLocks/>
          </p:cNvSpPr>
          <p:nvPr/>
        </p:nvSpPr>
        <p:spPr>
          <a:xfrm>
            <a:off x="310501" y="4897971"/>
            <a:ext cx="1635746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lang="cs-CZ" b="1" kern="0" dirty="0">
                <a:solidFill>
                  <a:srgbClr val="0000DC"/>
                </a:solidFill>
                <a:latin typeface="Arial"/>
              </a:rPr>
              <a:t>Ondřej Kvarda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1" name="Podnadpis 4">
            <a:extLst>
              <a:ext uri="{FF2B5EF4-FFF2-40B4-BE49-F238E27FC236}">
                <a16:creationId xmlns:a16="http://schemas.microsoft.com/office/drawing/2014/main" id="{9F5E69D1-6DE6-4893-8AB6-3E202109C33C}"/>
              </a:ext>
            </a:extLst>
          </p:cNvPr>
          <p:cNvSpPr txBox="1">
            <a:spLocks/>
          </p:cNvSpPr>
          <p:nvPr/>
        </p:nvSpPr>
        <p:spPr>
          <a:xfrm>
            <a:off x="310500" y="3339117"/>
            <a:ext cx="499282" cy="49076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lang="cs-CZ" sz="3300" b="1" kern="0" dirty="0">
                <a:solidFill>
                  <a:srgbClr val="0000DC"/>
                </a:solidFill>
                <a:latin typeface="Arial"/>
              </a:rPr>
              <a:t>07</a:t>
            </a:r>
            <a:endParaRPr kumimoji="0" lang="cs-CZ" sz="33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91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10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3292568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OSM GEOFABRIK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327269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OSM data </a:t>
            </a:r>
            <a:r>
              <a:rPr lang="cs-CZ" sz="1800" kern="0" dirty="0">
                <a:latin typeface="Arial"/>
              </a:rPr>
              <a:t>pro regiony/</a:t>
            </a:r>
            <a:r>
              <a:rPr lang="cs-CZ" sz="1800" kern="0" dirty="0" err="1">
                <a:latin typeface="Arial"/>
              </a:rPr>
              <a:t>subregiony</a:t>
            </a:r>
            <a:r>
              <a:rPr lang="cs-CZ" sz="1800" kern="0" dirty="0">
                <a:latin typeface="Arial"/>
              </a:rPr>
              <a:t>/státy (na jednom místě)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OSM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Up-to-</a:t>
            </a:r>
            <a:r>
              <a:rPr lang="cs-CZ" sz="1800" kern="0" dirty="0" err="1">
                <a:latin typeface="Arial"/>
              </a:rPr>
              <a:t>date</a:t>
            </a:r>
            <a:r>
              <a:rPr lang="cs-CZ" sz="1800" kern="0" dirty="0">
                <a:latin typeface="Arial"/>
              </a:rPr>
              <a:t> (denně) – extrahování ze serverů OSM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Není omezení rozsahu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Veškerá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OSM data </a:t>
            </a:r>
            <a:r>
              <a:rPr lang="cs-CZ" sz="1800" kern="0" dirty="0">
                <a:latin typeface="Arial"/>
              </a:rPr>
              <a:t>pro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zvolené území </a:t>
            </a:r>
            <a:r>
              <a:rPr lang="cs-CZ" sz="1800" kern="0" dirty="0">
                <a:latin typeface="Arial"/>
              </a:rPr>
              <a:t>(jako kdybychom stahovali přímo z OSM výběrem polygonu)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F33BB-6F54-4436-BE1B-69F0C88226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96" y="275705"/>
            <a:ext cx="2060141" cy="137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3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11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1175002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GADM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20261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Databáze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administrativních celků </a:t>
            </a:r>
            <a:r>
              <a:rPr lang="cs-CZ" sz="1800" kern="0" dirty="0">
                <a:latin typeface="Arial"/>
              </a:rPr>
              <a:t>světových států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GeoPackage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GeoJSON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KMZ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WGS 84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latin typeface="Arial"/>
              </a:rPr>
              <a:t>Level</a:t>
            </a:r>
            <a:r>
              <a:rPr lang="cs-CZ" sz="1800" kern="0" dirty="0">
                <a:latin typeface="Arial"/>
              </a:rPr>
              <a:t> 0 – 4 (záleží na státu)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F33BB-6F54-4436-BE1B-69F0C88226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23" y="206282"/>
            <a:ext cx="1724176" cy="109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1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12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3892091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GEODATA AT TUFTS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1036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Projekt univerzity v Bostonu (</a:t>
            </a:r>
            <a:r>
              <a:rPr lang="cs-CZ" sz="1800" kern="0" dirty="0" err="1">
                <a:latin typeface="Arial"/>
              </a:rPr>
              <a:t>Tufts</a:t>
            </a:r>
            <a:r>
              <a:rPr lang="cs-CZ" sz="1800" kern="0" dirty="0">
                <a:latin typeface="Arial"/>
              </a:rPr>
              <a:t> University </a:t>
            </a:r>
            <a:r>
              <a:rPr lang="cs-CZ" sz="1800" kern="0" dirty="0" err="1">
                <a:latin typeface="Arial"/>
              </a:rPr>
              <a:t>Information</a:t>
            </a:r>
            <a:r>
              <a:rPr lang="cs-CZ" sz="1800" kern="0" dirty="0">
                <a:latin typeface="Arial"/>
              </a:rPr>
              <a:t> Technology)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„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Geoportál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“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Vektory</a:t>
            </a:r>
            <a:r>
              <a:rPr lang="cs-CZ" sz="1800" kern="0" dirty="0">
                <a:latin typeface="Arial"/>
              </a:rPr>
              <a:t> i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rastry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KMZ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GeoTIFF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WFS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WMS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Výběr rozsahu </a:t>
            </a:r>
            <a:r>
              <a:rPr lang="cs-CZ" sz="1800" kern="0" dirty="0">
                <a:latin typeface="Arial"/>
              </a:rPr>
              <a:t>(zobrazené území) a listování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dostupných datových sad </a:t>
            </a:r>
            <a:r>
              <a:rPr lang="cs-CZ" sz="1800" kern="0" dirty="0">
                <a:latin typeface="Arial"/>
              </a:rPr>
              <a:t>pro dané území (označeno </a:t>
            </a:r>
            <a:r>
              <a:rPr lang="cs-CZ" sz="1800" kern="0" dirty="0" err="1">
                <a:latin typeface="Arial"/>
              </a:rPr>
              <a:t>BBoxem</a:t>
            </a:r>
            <a:r>
              <a:rPr lang="cs-CZ" sz="1800" kern="0" dirty="0">
                <a:latin typeface="Arial"/>
              </a:rPr>
              <a:t>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Některé datové sady jsou pod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licencí</a:t>
            </a:r>
            <a:r>
              <a:rPr lang="cs-CZ" sz="1800" kern="0" dirty="0">
                <a:latin typeface="Arial"/>
              </a:rPr>
              <a:t> a je nutné se přihlásit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přes univerzitu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F33BB-6F54-4436-BE1B-69F0C88226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879" y="275946"/>
            <a:ext cx="2454424" cy="7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7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13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2906245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MIDDLE EARTH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93468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DEM</a:t>
            </a:r>
            <a:r>
              <a:rPr lang="cs-CZ" sz="1800" kern="0" dirty="0">
                <a:latin typeface="Arial"/>
              </a:rPr>
              <a:t> Středozemě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Vektorová data </a:t>
            </a:r>
            <a:r>
              <a:rPr lang="cs-CZ" sz="1800" kern="0" dirty="0">
                <a:latin typeface="Arial"/>
              </a:rPr>
              <a:t>objektů</a:t>
            </a: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kern="0" dirty="0">
                <a:latin typeface="Arial"/>
              </a:rPr>
              <a:t>(města, ruiny, řeky, jezera, vrstevnice atd.)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Popisky </a:t>
            </a:r>
            <a:r>
              <a:rPr lang="cs-CZ" sz="1800" kern="0" dirty="0">
                <a:latin typeface="Arial"/>
              </a:rPr>
              <a:t>(názvy oblastí, měst atd.)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2000 x 2000 km (200m/</a:t>
            </a:r>
            <a:r>
              <a:rPr lang="cs-CZ" sz="1800" kern="0" dirty="0" err="1">
                <a:latin typeface="Arial"/>
              </a:rPr>
              <a:t>px</a:t>
            </a:r>
            <a:r>
              <a:rPr lang="cs-CZ" sz="1800" kern="0" dirty="0">
                <a:latin typeface="Arial"/>
              </a:rPr>
              <a:t>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Vektorová data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georeferencována</a:t>
            </a:r>
            <a:r>
              <a:rPr lang="cs-CZ" sz="1800" kern="0" dirty="0">
                <a:latin typeface="Arial"/>
              </a:rPr>
              <a:t> na rastrový podklad (mírné odchylky)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Poslední update – 2 roky zpět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Tolkien font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</a:t>
            </a:r>
            <a:r>
              <a:rPr lang="cs-CZ" sz="1800" kern="0" dirty="0">
                <a:latin typeface="Arial"/>
              </a:rPr>
              <a:t> ;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Vektory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F738F-11D5-4686-9825-BEE27366B9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976" y="165376"/>
            <a:ext cx="3821837" cy="29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61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14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2" name="Nadpis 3">
            <a:extLst>
              <a:ext uri="{FF2B5EF4-FFF2-40B4-BE49-F238E27FC236}">
                <a16:creationId xmlns:a16="http://schemas.microsoft.com/office/drawing/2014/main" id="{0A5FE1A6-6A6F-4A23-8051-AB084C7F7F31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2115964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Cvičení 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č. 5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50B5869C-15B2-417D-98AE-65BB01A7099F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244169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Vyberte si data ze </a:t>
            </a:r>
            <a:r>
              <a:rPr lang="cs-CZ" sz="1800" b="1" kern="0" dirty="0">
                <a:solidFill>
                  <a:srgbClr val="0000DC"/>
                </a:solidFill>
                <a:latin typeface="Arial"/>
              </a:rPr>
              <a:t>4 různých zdrojů </a:t>
            </a:r>
            <a:r>
              <a:rPr lang="cs-CZ" sz="1800" kern="0" dirty="0">
                <a:latin typeface="Arial"/>
              </a:rPr>
              <a:t>(můžete/měli byste použít zdroje z dnešní, nebo minulé hodiny) a sestavte z nich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vhodnou mapovou vizualizaci </a:t>
            </a:r>
            <a:r>
              <a:rPr lang="cs-CZ" sz="1800" kern="0" dirty="0">
                <a:latin typeface="Arial"/>
              </a:rPr>
              <a:t>dávající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tematicky smysl</a:t>
            </a:r>
            <a:r>
              <a:rPr lang="cs-CZ" sz="1800" kern="0" dirty="0">
                <a:latin typeface="Arial"/>
              </a:rPr>
              <a:t>.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Do </a:t>
            </a:r>
            <a:r>
              <a:rPr lang="cs-CZ" sz="1800" kern="0" dirty="0" err="1">
                <a:latin typeface="Arial"/>
              </a:rPr>
              <a:t>odevzdávárny</a:t>
            </a:r>
            <a:r>
              <a:rPr lang="cs-CZ" sz="1800" kern="0" dirty="0">
                <a:latin typeface="Arial"/>
              </a:rPr>
              <a:t> vložte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archiv</a:t>
            </a:r>
            <a:r>
              <a:rPr lang="cs-CZ" sz="1800" kern="0" dirty="0">
                <a:latin typeface="Arial"/>
              </a:rPr>
              <a:t> (.zip/.</a:t>
            </a:r>
            <a:r>
              <a:rPr lang="cs-CZ" sz="1800" kern="0" dirty="0" err="1">
                <a:latin typeface="Arial"/>
              </a:rPr>
              <a:t>rar</a:t>
            </a:r>
            <a:r>
              <a:rPr lang="cs-CZ" sz="1800" kern="0" dirty="0">
                <a:latin typeface="Arial"/>
              </a:rPr>
              <a:t>) s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krátkým protokolem </a:t>
            </a:r>
            <a:r>
              <a:rPr lang="cs-CZ" sz="1800" kern="0" dirty="0">
                <a:latin typeface="Arial"/>
              </a:rPr>
              <a:t>(.</a:t>
            </a:r>
            <a:r>
              <a:rPr lang="cs-CZ" sz="1800" kern="0" dirty="0" err="1">
                <a:latin typeface="Arial"/>
              </a:rPr>
              <a:t>pdf</a:t>
            </a:r>
            <a:r>
              <a:rPr lang="cs-CZ" sz="1800" kern="0" dirty="0">
                <a:latin typeface="Arial"/>
              </a:rPr>
              <a:t>/.</a:t>
            </a:r>
            <a:r>
              <a:rPr lang="cs-CZ" sz="1800" kern="0" dirty="0" err="1">
                <a:latin typeface="Arial"/>
              </a:rPr>
              <a:t>docx</a:t>
            </a:r>
            <a:r>
              <a:rPr lang="cs-CZ" sz="1800" kern="0" dirty="0">
                <a:latin typeface="Arial"/>
              </a:rPr>
              <a:t>)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popisujícím tvorbu mapy a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samotnou mapou </a:t>
            </a:r>
            <a:r>
              <a:rPr lang="cs-CZ" sz="1800" kern="0" dirty="0">
                <a:latin typeface="Arial"/>
              </a:rPr>
              <a:t>(.</a:t>
            </a:r>
            <a:r>
              <a:rPr lang="cs-CZ" sz="1800" kern="0" dirty="0" err="1">
                <a:latin typeface="Arial"/>
              </a:rPr>
              <a:t>pdf</a:t>
            </a:r>
            <a:r>
              <a:rPr lang="cs-CZ" sz="1800" kern="0" dirty="0">
                <a:latin typeface="Arial"/>
              </a:rPr>
              <a:t>/.</a:t>
            </a:r>
            <a:r>
              <a:rPr lang="cs-CZ" sz="1800" kern="0" dirty="0" err="1">
                <a:latin typeface="Arial"/>
              </a:rPr>
              <a:t>png</a:t>
            </a:r>
            <a:r>
              <a:rPr lang="cs-CZ" sz="1800" kern="0" dirty="0">
                <a:latin typeface="Arial"/>
              </a:rPr>
              <a:t>).</a:t>
            </a:r>
            <a:r>
              <a:rPr lang="cs-CZ" sz="1800" b="1" kern="0" dirty="0">
                <a:solidFill>
                  <a:srgbClr val="0000DC"/>
                </a:solidFill>
                <a:latin typeface="Arial"/>
              </a:rPr>
              <a:t> </a:t>
            </a:r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9DDA9631-685D-4894-9459-A5991E63D152}"/>
              </a:ext>
            </a:extLst>
          </p:cNvPr>
          <p:cNvSpPr txBox="1">
            <a:spLocks/>
          </p:cNvSpPr>
          <p:nvPr/>
        </p:nvSpPr>
        <p:spPr>
          <a:xfrm>
            <a:off x="2593704" y="4664317"/>
            <a:ext cx="3956590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sk-SK" kern="0" dirty="0">
                <a:solidFill>
                  <a:srgbClr val="FF0000"/>
                </a:solidFill>
                <a:latin typeface="Arial"/>
              </a:rPr>
              <a:t>Deadline – 20. 4. 2022 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Nadpis 3">
            <a:extLst>
              <a:ext uri="{FF2B5EF4-FFF2-40B4-BE49-F238E27FC236}">
                <a16:creationId xmlns:a16="http://schemas.microsoft.com/office/drawing/2014/main" id="{2F6BDCF8-58EE-4899-BB74-315CB51E81FB}"/>
              </a:ext>
            </a:extLst>
          </p:cNvPr>
          <p:cNvSpPr txBox="1">
            <a:spLocks/>
          </p:cNvSpPr>
          <p:nvPr/>
        </p:nvSpPr>
        <p:spPr>
          <a:xfrm>
            <a:off x="3267703" y="5323250"/>
            <a:ext cx="2608592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Odezvdávárna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555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3">
            <a:extLst>
              <a:ext uri="{FF2B5EF4-FFF2-40B4-BE49-F238E27FC236}">
                <a16:creationId xmlns:a16="http://schemas.microsoft.com/office/drawing/2014/main" id="{68348224-F928-4F18-A9F5-B672CABA6ECB}"/>
              </a:ext>
            </a:extLst>
          </p:cNvPr>
          <p:cNvSpPr txBox="1">
            <a:spLocks/>
          </p:cNvSpPr>
          <p:nvPr/>
        </p:nvSpPr>
        <p:spPr>
          <a:xfrm>
            <a:off x="3667920" y="2059601"/>
            <a:ext cx="1808155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DOTAZY?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26C7D03-6E2D-46FF-AA82-973625EE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5807962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6184775-022C-4FC1-B932-1F831DB6E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5807962"/>
            <a:ext cx="1277113" cy="982981"/>
          </a:xfrm>
          <a:prstGeom prst="rect">
            <a:avLst/>
          </a:prstGeom>
        </p:spPr>
      </p:pic>
      <p:sp>
        <p:nvSpPr>
          <p:cNvPr id="3" name="Nadpis 3">
            <a:extLst>
              <a:ext uri="{FF2B5EF4-FFF2-40B4-BE49-F238E27FC236}">
                <a16:creationId xmlns:a16="http://schemas.microsoft.com/office/drawing/2014/main" id="{9068964A-3ED2-4B1A-91F7-98B1039D4AC6}"/>
              </a:ext>
            </a:extLst>
          </p:cNvPr>
          <p:cNvSpPr txBox="1">
            <a:spLocks/>
          </p:cNvSpPr>
          <p:nvPr/>
        </p:nvSpPr>
        <p:spPr>
          <a:xfrm>
            <a:off x="2823860" y="3603537"/>
            <a:ext cx="3496276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Interaktivní osnova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8413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3">
            <a:extLst>
              <a:ext uri="{FF2B5EF4-FFF2-40B4-BE49-F238E27FC236}">
                <a16:creationId xmlns:a16="http://schemas.microsoft.com/office/drawing/2014/main" id="{68348224-F928-4F18-A9F5-B672CABA6ECB}"/>
              </a:ext>
            </a:extLst>
          </p:cNvPr>
          <p:cNvSpPr txBox="1">
            <a:spLocks/>
          </p:cNvSpPr>
          <p:nvPr/>
        </p:nvSpPr>
        <p:spPr>
          <a:xfrm>
            <a:off x="2765138" y="3250837"/>
            <a:ext cx="3613723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Děkuji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za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pozornost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26C7D03-6E2D-46FF-AA82-973625EE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5807962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6184775-022C-4FC1-B932-1F831DB6E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5807962"/>
            <a:ext cx="1277113" cy="98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3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2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7931658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Globální/regionální vektorová/rastrová data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51918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Natural </a:t>
            </a:r>
            <a:r>
              <a:rPr lang="cs-CZ" sz="1800" kern="0" dirty="0" err="1">
                <a:latin typeface="Arial"/>
              </a:rPr>
              <a:t>Earth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ESRI Open Data Hub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FAO </a:t>
            </a:r>
            <a:r>
              <a:rPr lang="cs-CZ" sz="1800" kern="0" dirty="0" err="1">
                <a:latin typeface="Arial"/>
              </a:rPr>
              <a:t>GeoNetwork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latin typeface="Arial"/>
              </a:rPr>
              <a:t>EuroGlobalMap</a:t>
            </a:r>
            <a:r>
              <a:rPr lang="cs-CZ" sz="1800" kern="0" dirty="0">
                <a:latin typeface="Arial"/>
              </a:rPr>
              <a:t> / </a:t>
            </a:r>
            <a:r>
              <a:rPr lang="cs-CZ" sz="1800" kern="0" dirty="0" err="1">
                <a:latin typeface="Arial"/>
              </a:rPr>
              <a:t>EuroRegionalMap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IPUMS TERRA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Free GIS Data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DIVA GIS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OSM </a:t>
            </a:r>
            <a:r>
              <a:rPr lang="cs-CZ" sz="1800" kern="0" dirty="0" err="1">
                <a:latin typeface="Arial"/>
              </a:rPr>
              <a:t>Geofabrik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latin typeface="Arial"/>
              </a:rPr>
              <a:t>Global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Administrative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Areas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latin typeface="Arial"/>
              </a:rPr>
              <a:t>GeoData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at</a:t>
            </a:r>
            <a:r>
              <a:rPr lang="cs-CZ" sz="1800" kern="0" dirty="0">
                <a:latin typeface="Arial"/>
              </a:rPr>
              <a:t> TUFTS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(ME DEM)</a:t>
            </a:r>
          </a:p>
        </p:txBody>
      </p:sp>
      <p:sp>
        <p:nvSpPr>
          <p:cNvPr id="11" name="Zástupný objekt pre obsah 4">
            <a:extLst>
              <a:ext uri="{FF2B5EF4-FFF2-40B4-BE49-F238E27FC236}">
                <a16:creationId xmlns:a16="http://schemas.microsoft.com/office/drawing/2014/main" id="{9ECF2F5A-6482-406C-9AE6-DD1827BCFAFA}"/>
              </a:ext>
            </a:extLst>
          </p:cNvPr>
          <p:cNvSpPr txBox="1">
            <a:spLocks/>
          </p:cNvSpPr>
          <p:nvPr/>
        </p:nvSpPr>
        <p:spPr>
          <a:xfrm>
            <a:off x="7614200" y="1231760"/>
            <a:ext cx="1316736" cy="4519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Regional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Global</a:t>
            </a:r>
            <a:endParaRPr lang="cs-CZ" sz="1800" b="1" kern="0" dirty="0">
              <a:solidFill>
                <a:srgbClr val="0000DC"/>
              </a:solidFill>
              <a:latin typeface="Arial"/>
            </a:endParaRP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b="1" kern="0" dirty="0" err="1">
                <a:solidFill>
                  <a:srgbClr val="0000DC"/>
                </a:solidFill>
                <a:latin typeface="Arial"/>
              </a:rPr>
              <a:t>Reg</a:t>
            </a:r>
            <a:r>
              <a:rPr lang="cs-CZ" sz="1800" b="1" kern="0" dirty="0">
                <a:solidFill>
                  <a:srgbClr val="0000DC"/>
                </a:solidFill>
                <a:latin typeface="Arial"/>
              </a:rPr>
              <a:t>./Glob.</a:t>
            </a:r>
          </a:p>
        </p:txBody>
      </p:sp>
    </p:spTree>
    <p:extLst>
      <p:ext uri="{BB962C8B-B14F-4D97-AF65-F5344CB8AC3E}">
        <p14:creationId xmlns:p14="http://schemas.microsoft.com/office/powerpoint/2010/main" val="42926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3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3289362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NATURAL EARTH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93468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Vektorový</a:t>
            </a:r>
            <a:r>
              <a:rPr lang="cs-CZ" sz="1800" kern="0" dirty="0">
                <a:latin typeface="Arial"/>
              </a:rPr>
              <a:t> a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rastrový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dataset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Měřítka 1 : 10M, 1 : 50M a 1 : 110M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  <a:r>
              <a:rPr lang="cs-CZ" sz="1800" kern="0" dirty="0">
                <a:latin typeface="Arial"/>
              </a:rPr>
              <a:t> a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geoTIFF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WGS 84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Spíše pro menší měřítka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Kulturní tematika: </a:t>
            </a:r>
            <a:r>
              <a:rPr lang="cs-CZ" sz="1800" kern="0" dirty="0">
                <a:latin typeface="Arial"/>
              </a:rPr>
              <a:t>hranice států, urbánní oblasti, města,…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Fyzická geografie: </a:t>
            </a:r>
            <a:r>
              <a:rPr lang="cs-CZ" sz="1800" kern="0" dirty="0">
                <a:latin typeface="Arial"/>
              </a:rPr>
              <a:t>pobřeží, jezera, řeky,…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Rastry: </a:t>
            </a:r>
            <a:r>
              <a:rPr lang="cs-CZ" sz="1800" kern="0" dirty="0">
                <a:latin typeface="Arial"/>
              </a:rPr>
              <a:t>batymetrie, stínovaný reliéf, Natural </a:t>
            </a:r>
            <a:r>
              <a:rPr lang="cs-CZ" sz="1800" kern="0" dirty="0" err="1">
                <a:latin typeface="Arial"/>
              </a:rPr>
              <a:t>Earth</a:t>
            </a:r>
            <a:r>
              <a:rPr lang="cs-CZ" sz="1800" kern="0" dirty="0">
                <a:latin typeface="Arial"/>
              </a:rPr>
              <a:t> 1/2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2EB757-A1E6-43EC-B4B2-831FE92451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78" y="143156"/>
            <a:ext cx="4444444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9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4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4209486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ESRI OPEN DATA HUB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1036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Sdílená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databáze prostorových dat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TIFF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GeoJSON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CSV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KML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GDB, WMS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Možnost filtrace (území, poskytovatel, formát, sektor)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Webový mapový portál pro prohlížení dat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Cca 360 000 datových záznamů (cca 170 000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Feature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Layers</a:t>
            </a:r>
            <a:r>
              <a:rPr lang="cs-CZ" sz="1800" kern="0" dirty="0">
                <a:latin typeface="Arial"/>
              </a:rPr>
              <a:t>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Nejen samotná data, ale i odkazy na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mapové aplikace/databáze/portály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CDFE5C-8B8E-4310-884D-2DCFDC8431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921" y="138529"/>
            <a:ext cx="1547661" cy="154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0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5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3763851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FAO GEONETWORK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535018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Databáze s daty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globálního udržitelného rozvoje</a:t>
            </a: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kern="0" dirty="0">
                <a:latin typeface="Arial"/>
              </a:rPr>
              <a:t>(zemědělství, půda, loviště ryb atd.)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GeoTIFF</a:t>
            </a:r>
            <a:r>
              <a:rPr lang="cs-CZ" sz="1800" kern="0" dirty="0">
                <a:latin typeface="Arial"/>
              </a:rPr>
              <a:t>,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TIFF 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FAO Map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Catalog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latin typeface="Arial"/>
              </a:rPr>
              <a:t>Viewable</a:t>
            </a:r>
            <a:r>
              <a:rPr lang="cs-CZ" sz="1800" kern="0" dirty="0">
                <a:latin typeface="Arial"/>
              </a:rPr>
              <a:t>/</a:t>
            </a:r>
            <a:r>
              <a:rPr lang="cs-CZ" sz="1800" kern="0" dirty="0" err="1">
                <a:latin typeface="Arial"/>
              </a:rPr>
              <a:t>Downloadable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Přes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5000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datasetů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Velké možnosti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filtrace</a:t>
            </a:r>
            <a:r>
              <a:rPr lang="cs-CZ" sz="1800" kern="0" dirty="0">
                <a:latin typeface="Arial"/>
              </a:rPr>
              <a:t> (tematika, formát, autor, měřítko, rozlišení, frekvence aktualizace,…)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86FC47-85A1-45D0-BA94-A9486F9ADC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298" y="232734"/>
            <a:ext cx="1718201" cy="174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6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6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6439263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err="1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EuroGlobalMap</a:t>
            </a: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/ </a:t>
            </a:r>
            <a:r>
              <a:rPr lang="cs-CZ" kern="0" dirty="0" err="1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EuroRegionalMap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93468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Pan-evropský projekt (až 50 zemí Evropy) volně dostupných dat – </a:t>
            </a:r>
            <a:r>
              <a:rPr lang="cs-CZ" sz="1800" kern="0" dirty="0" err="1">
                <a:latin typeface="Arial"/>
              </a:rPr>
              <a:t>EuroGraphics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Vektory</a:t>
            </a:r>
            <a:r>
              <a:rPr lang="cs-CZ" sz="1800" kern="0" dirty="0">
                <a:latin typeface="Arial"/>
              </a:rPr>
              <a:t> a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rastry</a:t>
            </a:r>
            <a:r>
              <a:rPr lang="cs-CZ" sz="1800" kern="0" dirty="0">
                <a:latin typeface="Arial"/>
              </a:rPr>
              <a:t> (</a:t>
            </a:r>
            <a:r>
              <a:rPr lang="cs-CZ" sz="1800" kern="0" dirty="0" err="1">
                <a:latin typeface="Arial"/>
              </a:rPr>
              <a:t>EuroDEM</a:t>
            </a:r>
            <a:r>
              <a:rPr lang="cs-CZ" sz="1800" kern="0" dirty="0">
                <a:latin typeface="Arial"/>
              </a:rPr>
              <a:t>, Pan-</a:t>
            </a:r>
            <a:r>
              <a:rPr lang="cs-CZ" sz="1800" kern="0" dirty="0" err="1">
                <a:latin typeface="Arial"/>
              </a:rPr>
              <a:t>European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Imagery</a:t>
            </a:r>
            <a:r>
              <a:rPr lang="cs-CZ" sz="1800" kern="0" dirty="0">
                <a:latin typeface="Arial"/>
              </a:rPr>
              <a:t>);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Open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Gazetteer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Měřítka 1 : 1M a 1 : 250K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GPKG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GDB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WMS/WFT/WMTS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GeoTIFF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ETRS89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Poskytováno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státními organizacemi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Pro získání dat je nutné zadat e-mailovou adresu (zpřístupní link pro stažení)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Hranice států, hydrografie, města, transport,…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86989B-E41F-43CB-953D-C7CC56E0D9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791" y="3429000"/>
            <a:ext cx="3511708" cy="141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9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7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2649764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IPUMS TERRA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535018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Environmentální a populační data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Vytváření „vlastních </a:t>
            </a:r>
            <a:r>
              <a:rPr lang="cs-CZ" sz="1800" kern="0" dirty="0" err="1">
                <a:latin typeface="Arial"/>
              </a:rPr>
              <a:t>datasetů</a:t>
            </a:r>
            <a:r>
              <a:rPr lang="cs-CZ" sz="1800" kern="0" dirty="0">
                <a:latin typeface="Arial"/>
              </a:rPr>
              <a:t>“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Microdata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Output </a:t>
            </a:r>
            <a:r>
              <a:rPr lang="cs-CZ" sz="1800" kern="0" dirty="0">
                <a:latin typeface="Arial"/>
              </a:rPr>
              <a:t>– konkrétní statistiky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Area-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level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Output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agregované statistiky </a:t>
            </a:r>
            <a:r>
              <a:rPr lang="cs-CZ" sz="1800" kern="0" dirty="0">
                <a:latin typeface="Arial"/>
              </a:rPr>
              <a:t>zvolených území 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Raster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Data Output </a:t>
            </a:r>
            <a:r>
              <a:rPr lang="cs-CZ" sz="1800" kern="0" dirty="0">
                <a:latin typeface="Arial"/>
              </a:rPr>
              <a:t>– data v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gridu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odvozená z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Area-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level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Output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TerraClip</a:t>
            </a:r>
            <a:r>
              <a:rPr lang="cs-CZ" sz="1800" kern="0" dirty="0">
                <a:latin typeface="Arial"/>
              </a:rPr>
              <a:t> – volba tematiky a území – ořezání rastru tematiky na dané území</a:t>
            </a: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r>
              <a:rPr lang="cs-CZ" sz="1800" kern="0" dirty="0">
                <a:latin typeface="Arial"/>
              </a:rPr>
              <a:t>(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PNG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GeoTIFF</a:t>
            </a:r>
            <a:r>
              <a:rPr lang="cs-CZ" sz="1800" kern="0" dirty="0">
                <a:latin typeface="Arial"/>
              </a:rPr>
              <a:t>)</a:t>
            </a: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Data: </a:t>
            </a:r>
            <a:r>
              <a:rPr lang="cs-CZ" sz="1800" kern="0" dirty="0">
                <a:latin typeface="Arial"/>
              </a:rPr>
              <a:t>populace (censy), </a:t>
            </a:r>
            <a:r>
              <a:rPr lang="cs-CZ" sz="1800" kern="0" dirty="0" err="1">
                <a:latin typeface="Arial"/>
              </a:rPr>
              <a:t>land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cover</a:t>
            </a:r>
            <a:r>
              <a:rPr lang="cs-CZ" sz="1800" kern="0" dirty="0">
                <a:latin typeface="Arial"/>
              </a:rPr>
              <a:t>, teplota, srážky, výnosy plodin, </a:t>
            </a:r>
            <a:r>
              <a:rPr lang="cs-CZ" sz="1800" kern="0" dirty="0" err="1">
                <a:latin typeface="Arial"/>
              </a:rPr>
              <a:t>land</a:t>
            </a:r>
            <a:r>
              <a:rPr lang="cs-CZ" sz="1800" kern="0" dirty="0">
                <a:latin typeface="Arial"/>
              </a:rPr>
              <a:t> use atd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.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4F02B7-7EC5-4550-BE7B-79E7EA0269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256" y="180141"/>
            <a:ext cx="3515557" cy="9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5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8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2971967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GIS DATA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368818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Stránka se seznamem více než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500 zdrojů GIS dat </a:t>
            </a:r>
            <a:r>
              <a:rPr lang="cs-CZ" sz="1800" kern="0" dirty="0">
                <a:latin typeface="Arial"/>
              </a:rPr>
              <a:t>(odkazy na stránky)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Kategorie: </a:t>
            </a:r>
            <a:r>
              <a:rPr lang="cs-CZ" sz="1800" kern="0" dirty="0">
                <a:latin typeface="Arial"/>
              </a:rPr>
              <a:t>fyzická geografie (hydrografie, počasí a klima, ekologie, </a:t>
            </a:r>
            <a:r>
              <a:rPr lang="cs-CZ" sz="1800" kern="0" dirty="0" err="1">
                <a:latin typeface="Arial"/>
              </a:rPr>
              <a:t>land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cover</a:t>
            </a:r>
            <a:r>
              <a:rPr lang="cs-CZ" sz="1800" kern="0" dirty="0">
                <a:latin typeface="Arial"/>
              </a:rPr>
              <a:t>,..), humánní geografie (</a:t>
            </a:r>
            <a:r>
              <a:rPr lang="cs-CZ" sz="1800" kern="0" dirty="0" err="1">
                <a:latin typeface="Arial"/>
              </a:rPr>
              <a:t>land</a:t>
            </a:r>
            <a:r>
              <a:rPr lang="cs-CZ" sz="1800" kern="0" dirty="0">
                <a:latin typeface="Arial"/>
              </a:rPr>
              <a:t> use, populace, transport,…), data jednotlivých států, </a:t>
            </a:r>
            <a:r>
              <a:rPr lang="cs-CZ" sz="1800" kern="0" dirty="0" err="1">
                <a:latin typeface="Arial"/>
              </a:rPr>
              <a:t>Gazetteer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Některé odkazy už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nemusí fungovat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A1B391-6C71-4C54-930C-A4E33ED5FE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169" y="395455"/>
            <a:ext cx="2041681" cy="64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2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9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1710405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DIVA-GIS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Zástupný objekt pre obsah 4">
            <a:extLst>
              <a:ext uri="{FF2B5EF4-FFF2-40B4-BE49-F238E27FC236}">
                <a16:creationId xmlns:a16="http://schemas.microsoft.com/office/drawing/2014/main" id="{A26B751C-9E1B-4EB9-A120-8EFEEBEA3FE4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244169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Free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GIS software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Data na úrovni států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SHP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Kategorie:</a:t>
            </a:r>
            <a:r>
              <a:rPr lang="cs-CZ" sz="1800" kern="0" dirty="0">
                <a:latin typeface="Arial"/>
              </a:rPr>
              <a:t> administrativní jednotky, komunikace, železnice, populace, </a:t>
            </a:r>
            <a:r>
              <a:rPr lang="cs-CZ" sz="1800" kern="0" dirty="0" err="1">
                <a:latin typeface="Arial"/>
              </a:rPr>
              <a:t>Gazetteer</a:t>
            </a:r>
            <a:r>
              <a:rPr lang="cs-CZ" sz="1800" kern="0" dirty="0">
                <a:latin typeface="Arial"/>
              </a:rPr>
              <a:t>,…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F33BB-6F54-4436-BE1B-69F0C88226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015" y="313329"/>
            <a:ext cx="1958255" cy="92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82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11680</TotalTime>
  <Words>854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Trojanová</dc:creator>
  <cp:lastModifiedBy>Ondřej Kvarda</cp:lastModifiedBy>
  <cp:revision>1584</cp:revision>
  <dcterms:created xsi:type="dcterms:W3CDTF">2020-09-28T14:54:23Z</dcterms:created>
  <dcterms:modified xsi:type="dcterms:W3CDTF">2022-04-14T15:38:34Z</dcterms:modified>
</cp:coreProperties>
</file>