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7" r:id="rId3"/>
    <p:sldId id="328" r:id="rId4"/>
    <p:sldId id="329" r:id="rId5"/>
    <p:sldId id="331" r:id="rId6"/>
    <p:sldId id="332" r:id="rId7"/>
    <p:sldId id="333" r:id="rId8"/>
    <p:sldId id="336" r:id="rId9"/>
    <p:sldId id="334" r:id="rId10"/>
    <p:sldId id="337" r:id="rId11"/>
    <p:sldId id="287" r:id="rId12"/>
    <p:sldId id="30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Kvarda" initials="OK" lastIdx="1" clrIdx="0">
    <p:extLst>
      <p:ext uri="{19B8F6BF-5375-455C-9EA6-DF929625EA0E}">
        <p15:presenceInfo xmlns:p15="http://schemas.microsoft.com/office/powerpoint/2012/main" userId="Ondřej Kvar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82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65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0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48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7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62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62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0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0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1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38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8A069-D139-41F5-B2B8-E96E1B0A4704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69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fao.org/faostat/en/#data" TargetMode="External"/><Relationship Id="rId4" Type="http://schemas.openxmlformats.org/officeDocument/2006/relationships/hyperlink" Target="https://www.fao.org/giews/earthobservation/index.js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el/sci/jaro2022/Z8100/index.qwarp?prejit=893769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gaez.fao.org/" TargetMode="External"/><Relationship Id="rId3" Type="http://schemas.openxmlformats.org/officeDocument/2006/relationships/image" Target="../media/image3.emf"/><Relationship Id="rId7" Type="http://schemas.openxmlformats.org/officeDocument/2006/relationships/hyperlink" Target="https://www.isric.org/projects/global-assessment-human-induced-soil-degradation-glaso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o.org/soils-portal/data-hub/soil-maps-and-databases/harmonized-world-soil-database-v12/en/" TargetMode="External"/><Relationship Id="rId5" Type="http://schemas.openxmlformats.org/officeDocument/2006/relationships/hyperlink" Target="https://www.fao.org/soils-portal/soilex/en/" TargetMode="External"/><Relationship Id="rId4" Type="http://schemas.openxmlformats.org/officeDocument/2006/relationships/hyperlink" Target="https://www.fao.org/soils-portal/en/" TargetMode="Externa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o.org/aquastat/en/geospatial-information/global-maps-irrigated-areas" TargetMode="External"/><Relationship Id="rId3" Type="http://schemas.openxmlformats.org/officeDocument/2006/relationships/image" Target="../media/image3.emf"/><Relationship Id="rId7" Type="http://schemas.openxmlformats.org/officeDocument/2006/relationships/hyperlink" Target="https://www.fao.org/aquacro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o.org/land-water/databases-and-software/cropwat/en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data.apps.fao.org/aquamaps/" TargetMode="External"/><Relationship Id="rId10" Type="http://schemas.openxmlformats.org/officeDocument/2006/relationships/hyperlink" Target="https://wapor.apps.fao.org/home/WAPOR_2/2" TargetMode="External"/><Relationship Id="rId4" Type="http://schemas.openxmlformats.org/officeDocument/2006/relationships/hyperlink" Target="https://www.fao.org/aquastat/en/" TargetMode="External"/><Relationship Id="rId9" Type="http://schemas.openxmlformats.org/officeDocument/2006/relationships/hyperlink" Target="https://www.fao.org/aquastat/en/geospatial-information/wapor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fao.org/aid-monito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o.org/fishery/en/topic/166235" TargetMode="External"/><Relationship Id="rId5" Type="http://schemas.openxmlformats.org/officeDocument/2006/relationships/hyperlink" Target="https://www.fao.org/figis/geoserver/factsheets/rfbs.html" TargetMode="External"/><Relationship Id="rId4" Type="http://schemas.openxmlformats.org/officeDocument/2006/relationships/hyperlink" Target="https://www.fao.org/figis/geoserver/factsheets/species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o.org/giews/food-prices/en/" TargetMode="External"/><Relationship Id="rId5" Type="http://schemas.openxmlformats.org/officeDocument/2006/relationships/hyperlink" Target="https://www.fao.org/wiews/en/" TargetMode="External"/><Relationship Id="rId4" Type="http://schemas.openxmlformats.org/officeDocument/2006/relationships/hyperlink" Target="https://www.fao.org/dad-is/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3">
            <a:extLst>
              <a:ext uri="{FF2B5EF4-FFF2-40B4-BE49-F238E27FC236}">
                <a16:creationId xmlns:a16="http://schemas.microsoft.com/office/drawing/2014/main" id="{6A891B41-363B-4EFD-8FC3-B7E640799C18}"/>
              </a:ext>
            </a:extLst>
          </p:cNvPr>
          <p:cNvSpPr txBox="1">
            <a:spLocks/>
          </p:cNvSpPr>
          <p:nvPr/>
        </p:nvSpPr>
        <p:spPr>
          <a:xfrm>
            <a:off x="298877" y="2900365"/>
            <a:ext cx="8521200" cy="4288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sk-SK" kern="0" dirty="0">
                <a:solidFill>
                  <a:srgbClr val="0000DC"/>
                </a:solidFill>
                <a:latin typeface="Arial"/>
              </a:rPr>
              <a:t>Z8100 GLOBÁLNÍ MAPOVÁNÍ</a:t>
            </a:r>
            <a:endParaRPr kumimoji="0" lang="sk-SK" sz="33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3" name="Podnadpis 4">
            <a:extLst>
              <a:ext uri="{FF2B5EF4-FFF2-40B4-BE49-F238E27FC236}">
                <a16:creationId xmlns:a16="http://schemas.microsoft.com/office/drawing/2014/main" id="{99EDFC20-1C85-4848-867E-2868F83DA06D}"/>
              </a:ext>
            </a:extLst>
          </p:cNvPr>
          <p:cNvSpPr txBox="1">
            <a:spLocks/>
          </p:cNvSpPr>
          <p:nvPr/>
        </p:nvSpPr>
        <p:spPr>
          <a:xfrm>
            <a:off x="310500" y="3911749"/>
            <a:ext cx="8300100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>
                <a:srgbClr val="0000DC"/>
              </a:buClr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FAO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7" name="Zástupný objekt pre pätu 1">
            <a:extLst>
              <a:ext uri="{FF2B5EF4-FFF2-40B4-BE49-F238E27FC236}">
                <a16:creationId xmlns:a16="http://schemas.microsoft.com/office/drawing/2014/main" id="{4298CD20-AE47-4E54-B6A5-0B2A60AED5EE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24" name="Zástupný objekt pre číslo snímky 2">
            <a:extLst>
              <a:ext uri="{FF2B5EF4-FFF2-40B4-BE49-F238E27FC236}">
                <a16:creationId xmlns:a16="http://schemas.microsoft.com/office/drawing/2014/main" id="{CC1E1FF2-5655-472E-98C2-7753C54D367B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25" name="Zástupný objekt pre pätu 1">
            <a:extLst>
              <a:ext uri="{FF2B5EF4-FFF2-40B4-BE49-F238E27FC236}">
                <a16:creationId xmlns:a16="http://schemas.microsoft.com/office/drawing/2014/main" id="{17751830-83FC-44F9-B7E9-4A1494A9A7A7}"/>
              </a:ext>
            </a:extLst>
          </p:cNvPr>
          <p:cNvSpPr txBox="1">
            <a:spLocks/>
          </p:cNvSpPr>
          <p:nvPr/>
        </p:nvSpPr>
        <p:spPr bwMode="auto">
          <a:xfrm>
            <a:off x="8307888" y="6228000"/>
            <a:ext cx="512187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jaro 2022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BCC10BB-AB7C-426F-8753-E4B16B3C6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194407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B17C2BA-37FD-476C-92B1-9D89FA0F5D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194407"/>
            <a:ext cx="1277113" cy="982981"/>
          </a:xfrm>
          <a:prstGeom prst="rect">
            <a:avLst/>
          </a:prstGeom>
        </p:spPr>
      </p:pic>
      <p:sp>
        <p:nvSpPr>
          <p:cNvPr id="10" name="Podnadpis 4">
            <a:extLst>
              <a:ext uri="{FF2B5EF4-FFF2-40B4-BE49-F238E27FC236}">
                <a16:creationId xmlns:a16="http://schemas.microsoft.com/office/drawing/2014/main" id="{8B07C453-3AED-49FB-8C25-553594488889}"/>
              </a:ext>
            </a:extLst>
          </p:cNvPr>
          <p:cNvSpPr txBox="1">
            <a:spLocks/>
          </p:cNvSpPr>
          <p:nvPr/>
        </p:nvSpPr>
        <p:spPr>
          <a:xfrm>
            <a:off x="310501" y="4897971"/>
            <a:ext cx="1635746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lang="cs-CZ" b="1" kern="0" dirty="0">
                <a:solidFill>
                  <a:srgbClr val="0000DC"/>
                </a:solidFill>
                <a:latin typeface="Arial"/>
              </a:rPr>
              <a:t>Ondřej Kvarda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1" name="Podnadpis 4">
            <a:extLst>
              <a:ext uri="{FF2B5EF4-FFF2-40B4-BE49-F238E27FC236}">
                <a16:creationId xmlns:a16="http://schemas.microsoft.com/office/drawing/2014/main" id="{9F5E69D1-6DE6-4893-8AB6-3E202109C33C}"/>
              </a:ext>
            </a:extLst>
          </p:cNvPr>
          <p:cNvSpPr txBox="1">
            <a:spLocks/>
          </p:cNvSpPr>
          <p:nvPr/>
        </p:nvSpPr>
        <p:spPr>
          <a:xfrm>
            <a:off x="310500" y="3339117"/>
            <a:ext cx="499282" cy="49076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lang="cs-CZ" sz="3300" b="1" kern="0" dirty="0">
                <a:solidFill>
                  <a:srgbClr val="0000DC"/>
                </a:solidFill>
                <a:latin typeface="Arial"/>
              </a:rPr>
              <a:t>09</a:t>
            </a:r>
            <a:endParaRPr kumimoji="0" lang="cs-CZ" sz="33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91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10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5425794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ostatní data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408416"/>
            <a:ext cx="8064900" cy="272382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GIEWS</a:t>
            </a:r>
            <a:r>
              <a:rPr lang="cs-CZ" sz="1800" kern="0" dirty="0">
                <a:latin typeface="Arial"/>
              </a:rPr>
              <a:t> (</a:t>
            </a:r>
            <a:r>
              <a:rPr lang="en-US" sz="1800" kern="0" dirty="0">
                <a:latin typeface="Arial"/>
              </a:rPr>
              <a:t>Global Information and Early Warning System on Food and Agriculture</a:t>
            </a:r>
            <a:r>
              <a:rPr lang="cs-CZ" sz="1800" kern="0" dirty="0">
                <a:latin typeface="Arial"/>
              </a:rPr>
              <a:t>) 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Globální monitoring stavu plodin s cílem odhadnout výnosy (zdraví vegetace, zavlažování atd.)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FAOSTAT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Přístup k databázím pro jednotlivé projekty a domén činnosti FAO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Data za jednotlivé státy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Data lze stahovat (.</a:t>
            </a:r>
            <a:r>
              <a:rPr lang="cs-CZ" sz="1600" kern="0" dirty="0" err="1">
                <a:latin typeface="Arial"/>
              </a:rPr>
              <a:t>xls</a:t>
            </a:r>
            <a:r>
              <a:rPr lang="cs-CZ" sz="1600" kern="0" dirty="0">
                <a:latin typeface="Arial"/>
              </a:rPr>
              <a:t>, .</a:t>
            </a:r>
            <a:r>
              <a:rPr lang="cs-CZ" sz="1600" kern="0" dirty="0" err="1">
                <a:latin typeface="Arial"/>
              </a:rPr>
              <a:t>csv</a:t>
            </a:r>
            <a:r>
              <a:rPr lang="cs-CZ" sz="1600" kern="0" dirty="0">
                <a:latin typeface="Arial"/>
              </a:rPr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E00C2F-F52B-41B8-8D4D-8E46BE7500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70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3">
            <a:extLst>
              <a:ext uri="{FF2B5EF4-FFF2-40B4-BE49-F238E27FC236}">
                <a16:creationId xmlns:a16="http://schemas.microsoft.com/office/drawing/2014/main" id="{68348224-F928-4F18-A9F5-B672CABA6ECB}"/>
              </a:ext>
            </a:extLst>
          </p:cNvPr>
          <p:cNvSpPr txBox="1">
            <a:spLocks/>
          </p:cNvSpPr>
          <p:nvPr/>
        </p:nvSpPr>
        <p:spPr>
          <a:xfrm>
            <a:off x="3667920" y="2059601"/>
            <a:ext cx="1808155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DOTAZY?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26C7D03-6E2D-46FF-AA82-973625EEC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5807962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6184775-022C-4FC1-B932-1F831DB6E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5807962"/>
            <a:ext cx="1277113" cy="982981"/>
          </a:xfrm>
          <a:prstGeom prst="rect">
            <a:avLst/>
          </a:prstGeom>
        </p:spPr>
      </p:pic>
      <p:sp>
        <p:nvSpPr>
          <p:cNvPr id="3" name="Nadpis 3">
            <a:extLst>
              <a:ext uri="{FF2B5EF4-FFF2-40B4-BE49-F238E27FC236}">
                <a16:creationId xmlns:a16="http://schemas.microsoft.com/office/drawing/2014/main" id="{9068964A-3ED2-4B1A-91F7-98B1039D4AC6}"/>
              </a:ext>
            </a:extLst>
          </p:cNvPr>
          <p:cNvSpPr txBox="1">
            <a:spLocks/>
          </p:cNvSpPr>
          <p:nvPr/>
        </p:nvSpPr>
        <p:spPr>
          <a:xfrm>
            <a:off x="2823860" y="3603537"/>
            <a:ext cx="3496276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Interaktivní osnova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8413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3">
            <a:extLst>
              <a:ext uri="{FF2B5EF4-FFF2-40B4-BE49-F238E27FC236}">
                <a16:creationId xmlns:a16="http://schemas.microsoft.com/office/drawing/2014/main" id="{68348224-F928-4F18-A9F5-B672CABA6ECB}"/>
              </a:ext>
            </a:extLst>
          </p:cNvPr>
          <p:cNvSpPr txBox="1">
            <a:spLocks/>
          </p:cNvSpPr>
          <p:nvPr/>
        </p:nvSpPr>
        <p:spPr>
          <a:xfrm>
            <a:off x="2765138" y="3250837"/>
            <a:ext cx="3613723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Děkuji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za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pozornost</a:t>
            </a:r>
            <a:endParaRPr kumimoji="0" lang="sk-SK" sz="30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26C7D03-6E2D-46FF-AA82-973625EEC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5807962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6184775-022C-4FC1-B932-1F831DB6E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5807962"/>
            <a:ext cx="1277113" cy="98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3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2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7659148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(Food and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Agriculture</a:t>
            </a:r>
            <a:r>
              <a:rPr lang="cs-CZ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Organization</a:t>
            </a:r>
            <a:r>
              <a:rPr lang="cs-CZ" kern="0" dirty="0">
                <a:solidFill>
                  <a:srgbClr val="0000DC"/>
                </a:solidFill>
                <a:latin typeface="Arial"/>
              </a:rPr>
              <a:t>)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368818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Založeno 1945 – pod záštitou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OSN</a:t>
            </a:r>
            <a:r>
              <a:rPr lang="cs-CZ" sz="1800" kern="0" dirty="0">
                <a:latin typeface="Arial"/>
              </a:rPr>
              <a:t>.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Snaha o vymýcení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hladu</a:t>
            </a:r>
            <a:r>
              <a:rPr lang="cs-CZ" sz="1800" kern="0" dirty="0">
                <a:latin typeface="Arial"/>
              </a:rPr>
              <a:t> a zajištění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dostatku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potravin</a:t>
            </a:r>
            <a:r>
              <a:rPr lang="cs-CZ" sz="1800" kern="0" dirty="0">
                <a:latin typeface="Arial"/>
              </a:rPr>
              <a:t> a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vody</a:t>
            </a:r>
            <a:r>
              <a:rPr lang="cs-CZ" sz="1800" kern="0" dirty="0">
                <a:latin typeface="Arial"/>
              </a:rPr>
              <a:t>.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Technická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technologická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edukační</a:t>
            </a:r>
            <a:r>
              <a:rPr lang="cs-CZ" sz="1800" kern="0" dirty="0">
                <a:latin typeface="Arial"/>
              </a:rPr>
              <a:t> a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finanční </a:t>
            </a:r>
            <a:r>
              <a:rPr lang="cs-CZ" sz="1800" kern="0" dirty="0">
                <a:latin typeface="Arial"/>
              </a:rPr>
              <a:t>podpora.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Působí ve více než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130</a:t>
            </a:r>
            <a:r>
              <a:rPr lang="cs-CZ" sz="1800" kern="0" dirty="0">
                <a:latin typeface="Arial"/>
              </a:rPr>
              <a:t> zemích světa.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Snaha o dosáhnutí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výživové soběstačnosti </a:t>
            </a:r>
            <a:r>
              <a:rPr lang="cs-CZ" sz="1800" kern="0" dirty="0">
                <a:latin typeface="Arial"/>
              </a:rPr>
              <a:t>v daných zemích (zemědělství).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801FC8-7C87-471C-BEB1-7372F6543F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163" y="1930233"/>
            <a:ext cx="1523336" cy="154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3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6286977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členění (existující projekty) 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451918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latin typeface="Arial"/>
              </a:rPr>
              <a:t>Agriculture and Consumer Protection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en-US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latin typeface="Arial"/>
              </a:rPr>
              <a:t>Economic and Social Development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en-US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Fisheries and Aquaculture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en-US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latin typeface="Arial"/>
              </a:rPr>
              <a:t>Forestry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en-US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Natural Resources and Environment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en-US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Technical Cooperation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68D0D5-D8B7-4802-9C63-6EACE1084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1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4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5425794" cy="76944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Natural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Resources</a:t>
            </a:r>
            <a:r>
              <a:rPr lang="cs-CZ" kern="0" dirty="0">
                <a:solidFill>
                  <a:srgbClr val="0000DC"/>
                </a:solidFill>
                <a:latin typeface="Arial"/>
              </a:rPr>
              <a:t> and</a:t>
            </a:r>
          </a:p>
          <a:p>
            <a:pPr lvl="0" defTabSz="914400">
              <a:defRPr/>
            </a:pPr>
            <a:r>
              <a:rPr lang="cs-CZ" kern="0" dirty="0" err="1">
                <a:solidFill>
                  <a:srgbClr val="0000DC"/>
                </a:solidFill>
                <a:latin typeface="Arial"/>
              </a:rPr>
              <a:t>Environment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622606"/>
            <a:ext cx="8064900" cy="327269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latin typeface="Arial"/>
              </a:rPr>
              <a:t>Bioenergy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latin typeface="Arial"/>
              </a:rPr>
              <a:t>Climate Change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latin typeface="Arial"/>
              </a:rPr>
              <a:t>Geo-Information</a:t>
            </a:r>
            <a:endParaRPr lang="en-US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latin typeface="Arial"/>
              </a:rPr>
              <a:t>Land Tenure (</a:t>
            </a:r>
            <a:r>
              <a:rPr lang="en-US" sz="1800" kern="0" dirty="0" err="1">
                <a:latin typeface="Arial"/>
              </a:rPr>
              <a:t>vlastnictví</a:t>
            </a:r>
            <a:r>
              <a:rPr lang="en-US" sz="1800" kern="0" dirty="0">
                <a:latin typeface="Arial"/>
              </a:rPr>
              <a:t> </a:t>
            </a:r>
            <a:r>
              <a:rPr lang="en-US" sz="1800" kern="0" dirty="0" err="1">
                <a:latin typeface="Arial"/>
              </a:rPr>
              <a:t>půdy</a:t>
            </a:r>
            <a:r>
              <a:rPr lang="en-US" sz="1800" kern="0" dirty="0">
                <a:latin typeface="Arial"/>
              </a:rPr>
              <a:t> – </a:t>
            </a:r>
            <a:r>
              <a:rPr lang="en-US" sz="1800" kern="0" dirty="0" err="1">
                <a:latin typeface="Arial"/>
              </a:rPr>
              <a:t>přístup</a:t>
            </a:r>
            <a:r>
              <a:rPr lang="en-US" sz="1800" kern="0" dirty="0">
                <a:latin typeface="Arial"/>
              </a:rPr>
              <a:t> k</a:t>
            </a:r>
            <a:r>
              <a:rPr lang="cs-CZ" sz="1800" kern="0" dirty="0">
                <a:latin typeface="Arial"/>
              </a:rPr>
              <a:t> </a:t>
            </a:r>
            <a:r>
              <a:rPr lang="en-US" sz="1800" kern="0" dirty="0" err="1">
                <a:latin typeface="Arial"/>
              </a:rPr>
              <a:t>ní</a:t>
            </a:r>
            <a:r>
              <a:rPr lang="en-US" sz="1800" kern="0" dirty="0">
                <a:latin typeface="Arial"/>
              </a:rPr>
              <a:t>)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latin typeface="Arial"/>
              </a:rPr>
              <a:t>Genetic Resources &amp; Biodiversity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en-US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Land Resources</a:t>
            </a:r>
            <a:endParaRPr lang="en-US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Water Resources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E00C2F-F52B-41B8-8D4D-8E46BE7500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8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5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5425794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Land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Resources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353310"/>
            <a:ext cx="8064900" cy="453970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Soils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Portal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 err="1">
                <a:latin typeface="Arial"/>
              </a:rPr>
              <a:t>Soil</a:t>
            </a:r>
            <a:r>
              <a:rPr lang="cs-CZ" sz="1600" kern="0" dirty="0">
                <a:latin typeface="Arial"/>
              </a:rPr>
              <a:t> </a:t>
            </a:r>
            <a:r>
              <a:rPr lang="cs-CZ" sz="1600" kern="0" dirty="0" err="1">
                <a:latin typeface="Arial"/>
              </a:rPr>
              <a:t>Maps</a:t>
            </a:r>
            <a:r>
              <a:rPr lang="cs-CZ" sz="1600" kern="0" dirty="0">
                <a:latin typeface="Arial"/>
              </a:rPr>
              <a:t> (</a:t>
            </a:r>
            <a:r>
              <a:rPr lang="cs-CZ" sz="1600" kern="0" dirty="0" err="1">
                <a:latin typeface="Arial"/>
              </a:rPr>
              <a:t>Global</a:t>
            </a:r>
            <a:r>
              <a:rPr lang="cs-CZ" sz="1600" kern="0" dirty="0">
                <a:latin typeface="Arial"/>
              </a:rPr>
              <a:t>, </a:t>
            </a:r>
            <a:r>
              <a:rPr lang="cs-CZ" sz="1600" kern="0" dirty="0" err="1">
                <a:latin typeface="Arial"/>
              </a:rPr>
              <a:t>National</a:t>
            </a:r>
            <a:r>
              <a:rPr lang="cs-CZ" sz="1600" kern="0" dirty="0">
                <a:latin typeface="Arial"/>
              </a:rPr>
              <a:t>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Přístup k ostatním databázím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 err="1">
                <a:solidFill>
                  <a:srgbClr val="0000DC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SoiLEX</a:t>
            </a:r>
            <a:r>
              <a:rPr lang="cs-CZ" sz="1600" kern="0" dirty="0">
                <a:latin typeface="Arial"/>
              </a:rPr>
              <a:t> (databáze právních nástrojů pro ochranu půdy – pro jednotlivé státy)</a:t>
            </a: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HWSD </a:t>
            </a:r>
            <a:r>
              <a:rPr lang="cs-CZ" sz="1800" kern="0" dirty="0">
                <a:latin typeface="Arial"/>
              </a:rPr>
              <a:t>(</a:t>
            </a:r>
            <a:r>
              <a:rPr lang="en-US" sz="1800" kern="0" dirty="0">
                <a:latin typeface="Arial"/>
              </a:rPr>
              <a:t>Harmonized World Soil Database v 1.2</a:t>
            </a:r>
            <a:r>
              <a:rPr lang="cs-CZ" sz="1800" kern="0" dirty="0">
                <a:latin typeface="Arial"/>
              </a:rPr>
              <a:t>) 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 err="1">
                <a:latin typeface="Arial"/>
              </a:rPr>
              <a:t>View</a:t>
            </a:r>
            <a:r>
              <a:rPr lang="cs-CZ" sz="1600" kern="0" dirty="0">
                <a:latin typeface="Arial"/>
              </a:rPr>
              <a:t> i </a:t>
            </a:r>
            <a:r>
              <a:rPr lang="cs-CZ" sz="1600" kern="0" dirty="0" err="1">
                <a:latin typeface="Arial"/>
              </a:rPr>
              <a:t>download</a:t>
            </a:r>
            <a:endParaRPr lang="cs-CZ" sz="1600" kern="0" dirty="0"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Rastry (30 </a:t>
            </a:r>
            <a:r>
              <a:rPr lang="cs-CZ" sz="1600" kern="0" dirty="0" err="1">
                <a:latin typeface="Arial"/>
              </a:rPr>
              <a:t>arc-seconds</a:t>
            </a:r>
            <a:r>
              <a:rPr lang="cs-CZ" sz="1600" kern="0" dirty="0">
                <a:latin typeface="Arial"/>
              </a:rPr>
              <a:t>)</a:t>
            </a:r>
          </a:p>
          <a:p>
            <a:pPr marL="189000" lvl="1" indent="0" algn="just" defTabSz="914400">
              <a:buClr>
                <a:srgbClr val="0000DC"/>
              </a:buClr>
              <a:buNone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GLASOD </a:t>
            </a:r>
            <a:r>
              <a:rPr lang="cs-CZ" sz="1800" kern="0" dirty="0">
                <a:latin typeface="Arial"/>
              </a:rPr>
              <a:t>(</a:t>
            </a:r>
            <a:r>
              <a:rPr lang="en-US" sz="1800" kern="0" dirty="0">
                <a:latin typeface="Arial"/>
              </a:rPr>
              <a:t>Global Assessment of Human-induced Soil Degradation</a:t>
            </a:r>
            <a:r>
              <a:rPr lang="cs-CZ" sz="1800" kern="0" dirty="0">
                <a:latin typeface="Arial"/>
              </a:rPr>
              <a:t>) 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Lze stáhnout jako SHP</a:t>
            </a:r>
          </a:p>
          <a:p>
            <a:pPr marL="189000" lvl="1" indent="0" algn="just" defTabSz="914400">
              <a:buClr>
                <a:srgbClr val="0000DC"/>
              </a:buClr>
              <a:buNone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GAEZ v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4 </a:t>
            </a:r>
            <a:r>
              <a:rPr lang="cs-CZ" sz="1800" kern="0" dirty="0">
                <a:latin typeface="Arial"/>
              </a:rPr>
              <a:t>(</a:t>
            </a:r>
            <a:r>
              <a:rPr lang="cs-CZ" sz="1800" kern="0" dirty="0" err="1">
                <a:latin typeface="Arial"/>
              </a:rPr>
              <a:t>Global</a:t>
            </a:r>
            <a:r>
              <a:rPr lang="cs-CZ" sz="1800" kern="0" dirty="0">
                <a:latin typeface="Arial"/>
              </a:rPr>
              <a:t> Agro-</a:t>
            </a:r>
            <a:r>
              <a:rPr lang="cs-CZ" sz="1800" kern="0" dirty="0" err="1">
                <a:latin typeface="Arial"/>
              </a:rPr>
              <a:t>Ecological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Zones</a:t>
            </a:r>
            <a:r>
              <a:rPr lang="cs-CZ" sz="1800" kern="0" dirty="0">
                <a:latin typeface="Arial"/>
              </a:rPr>
              <a:t>) 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Data </a:t>
            </a:r>
            <a:r>
              <a:rPr lang="cs-CZ" sz="1600" kern="0" dirty="0" err="1">
                <a:latin typeface="Arial"/>
              </a:rPr>
              <a:t>viewer</a:t>
            </a:r>
            <a:r>
              <a:rPr lang="cs-CZ" sz="1600" kern="0" dirty="0">
                <a:latin typeface="Arial"/>
              </a:rPr>
              <a:t> a Data Access</a:t>
            </a:r>
            <a:endParaRPr lang="cs-CZ" sz="1200" kern="0" dirty="0"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Plánování a monitoring přírodních zdrojů</a:t>
            </a:r>
            <a:endParaRPr lang="en-US" sz="1600" kern="0" dirty="0">
              <a:latin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801FC8-7C87-471C-BEB1-7372F6543F8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4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6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5425794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Water</a:t>
            </a:r>
            <a:r>
              <a:rPr lang="cs-CZ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Resources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214267"/>
            <a:ext cx="8064900" cy="481670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AQUASTAT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globální informační systém – vodní zdroje a zemědělství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solidFill>
                  <a:srgbClr val="0000DC"/>
                </a:solidFill>
                <a:latin typeface="Arial"/>
              </a:rPr>
              <a:t>Databáze: </a:t>
            </a:r>
            <a:r>
              <a:rPr lang="cs-CZ" sz="1600" kern="0" dirty="0">
                <a:latin typeface="Arial"/>
              </a:rPr>
              <a:t>vodní obnovitelné zdroje, srážky, říční sedimenty, světové řeky, investice do zavlažování atd. (pro jednotlivé státy)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 err="1">
                <a:solidFill>
                  <a:srgbClr val="0000DC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Geoportál</a:t>
            </a:r>
            <a:r>
              <a:rPr lang="cs-CZ" sz="1600" kern="0" dirty="0">
                <a:solidFill>
                  <a:srgbClr val="0000DC"/>
                </a:solidFill>
                <a:latin typeface="Arial"/>
              </a:rPr>
              <a:t> (AQUAMAPS)</a:t>
            </a:r>
          </a:p>
          <a:p>
            <a:pPr marL="189000" lvl="1" indent="0" algn="just" defTabSz="914400">
              <a:buClr>
                <a:srgbClr val="0000DC"/>
              </a:buClr>
              <a:buNone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CropWat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&amp;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AquaCrop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Softwary pro výpočet nároků pozemků/plodin na zavlažování (lze stáhnout)</a:t>
            </a: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Global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Map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of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Irrigated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Areas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Mapa zavlažovaných oblastí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 err="1">
                <a:latin typeface="Arial"/>
              </a:rPr>
              <a:t>Grid</a:t>
            </a:r>
            <a:r>
              <a:rPr lang="cs-CZ" sz="1600" kern="0" dirty="0">
                <a:latin typeface="Arial"/>
              </a:rPr>
              <a:t> a SHP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WaPOR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Produktivita biomasy na spotřebovanou vodu za vegetační období, evaporace, transpirace atd. (</a:t>
            </a:r>
            <a:r>
              <a:rPr lang="cs-CZ" sz="1600" kern="0" dirty="0" err="1">
                <a:solidFill>
                  <a:srgbClr val="0000DC"/>
                </a:solidFill>
                <a:latin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Geoportál</a:t>
            </a:r>
            <a:r>
              <a:rPr lang="cs-CZ" sz="1600" kern="0" dirty="0">
                <a:latin typeface="Arial"/>
              </a:rPr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801FC8-7C87-471C-BEB1-7372F6543F8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871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7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5425794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Technical</a:t>
            </a:r>
            <a:r>
              <a:rPr lang="cs-CZ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Cooperation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408416"/>
            <a:ext cx="8064900" cy="240065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Propojuje ostatní oddělení a problematiky (zemědělství, výživa, rybolov, udržitelný rozvoj) a aplikuje teoretické závěry do praxe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projekt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AIDmonitor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Propojuje jednotlivé databáze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Výživa, zemědělství, rozvoj venkova, potravinová bezpečnost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Mapuje rozvojovou pomoc (kam jdou peníze, od koho)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E00C2F-F52B-41B8-8D4D-8E46BE7500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11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8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6233662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Fisheries</a:t>
            </a:r>
            <a:r>
              <a:rPr lang="cs-CZ" kern="0" dirty="0">
                <a:solidFill>
                  <a:srgbClr val="0000DC"/>
                </a:solidFill>
                <a:latin typeface="Arial"/>
              </a:rPr>
              <a:t> nad </a:t>
            </a:r>
            <a:r>
              <a:rPr lang="cs-CZ" kern="0" dirty="0" err="1">
                <a:solidFill>
                  <a:srgbClr val="0000DC"/>
                </a:solidFill>
                <a:latin typeface="Arial"/>
              </a:rPr>
              <a:t>Aquaculture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408416"/>
            <a:ext cx="8064900" cy="395492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Aquatic Species Distribution Map Viewer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Mapování výskytu daných vodních živočichů (webová mapa)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Regional Fishery Bodies Map Viewer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Management oblastí rybolovu (ve spolupráci s danými státy)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Webová mapa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FishStatJ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Software pro přístup ke statistikám z projektu </a:t>
            </a:r>
            <a:r>
              <a:rPr lang="cs-CZ" sz="1600" kern="0" dirty="0" err="1">
                <a:latin typeface="Arial"/>
              </a:rPr>
              <a:t>Fisheries</a:t>
            </a:r>
            <a:r>
              <a:rPr lang="cs-CZ" sz="1600" kern="0" dirty="0">
                <a:latin typeface="Arial"/>
              </a:rPr>
              <a:t> and </a:t>
            </a:r>
            <a:r>
              <a:rPr lang="cs-CZ" sz="1600" kern="0" dirty="0" err="1">
                <a:latin typeface="Arial"/>
              </a:rPr>
              <a:t>Aquaculture</a:t>
            </a:r>
            <a:r>
              <a:rPr lang="cs-CZ" sz="1600" kern="0" dirty="0">
                <a:latin typeface="Arial"/>
              </a:rPr>
              <a:t> (lze stáhnout)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„Produkce“, obchod a konzumace ryb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E00C2F-F52B-41B8-8D4D-8E46BE7500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5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9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5425794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FAO – ostatní data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Zástupný objekt pre obsah 4">
            <a:extLst>
              <a:ext uri="{FF2B5EF4-FFF2-40B4-BE49-F238E27FC236}">
                <a16:creationId xmlns:a16="http://schemas.microsoft.com/office/drawing/2014/main" id="{26C6C659-04CF-4007-A0AE-B482E3023D63}"/>
              </a:ext>
            </a:extLst>
          </p:cNvPr>
          <p:cNvSpPr txBox="1">
            <a:spLocks/>
          </p:cNvSpPr>
          <p:nvPr/>
        </p:nvSpPr>
        <p:spPr>
          <a:xfrm>
            <a:off x="540000" y="1408416"/>
            <a:ext cx="8064900" cy="444788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DAD-IS</a:t>
            </a:r>
            <a:r>
              <a:rPr lang="cs-CZ" sz="1800" kern="0" dirty="0">
                <a:latin typeface="Arial"/>
              </a:rPr>
              <a:t> (</a:t>
            </a:r>
            <a:r>
              <a:rPr lang="en-US" sz="1800" kern="0" dirty="0">
                <a:latin typeface="Arial"/>
              </a:rPr>
              <a:t>Domestic Animal Diversity Information Syst</a:t>
            </a:r>
            <a:r>
              <a:rPr lang="cs-CZ" sz="1800" kern="0" dirty="0">
                <a:latin typeface="Arial"/>
              </a:rPr>
              <a:t>e</a:t>
            </a:r>
            <a:r>
              <a:rPr lang="en-US" sz="1800" kern="0" dirty="0">
                <a:latin typeface="Arial"/>
              </a:rPr>
              <a:t>m</a:t>
            </a:r>
            <a:r>
              <a:rPr lang="cs-CZ" sz="1800" kern="0" dirty="0">
                <a:latin typeface="Arial"/>
              </a:rPr>
              <a:t>) 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Databáze plemen různých domestikovaných zvířat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Evidence ohrožených plemen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Nástroje pro management zvířecích genetických zdrojů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en-US" sz="1800" kern="0" dirty="0">
                <a:solidFill>
                  <a:srgbClr val="0000DC"/>
                </a:solidFill>
                <a:latin typeface="Arial"/>
              </a:rPr>
              <a:t>WIEWS </a:t>
            </a:r>
            <a:r>
              <a:rPr lang="cs-CZ" sz="1800" kern="0" dirty="0">
                <a:latin typeface="Arial"/>
              </a:rPr>
              <a:t>(</a:t>
            </a:r>
            <a:r>
              <a:rPr lang="en-US" sz="1800" kern="0" dirty="0">
                <a:latin typeface="Arial"/>
              </a:rPr>
              <a:t>World Information and Early Warning Syst</a:t>
            </a:r>
            <a:r>
              <a:rPr lang="cs-CZ" sz="1800" kern="0" dirty="0">
                <a:latin typeface="Arial"/>
              </a:rPr>
              <a:t>e</a:t>
            </a:r>
            <a:r>
              <a:rPr lang="en-US" sz="1800" kern="0" dirty="0">
                <a:latin typeface="Arial"/>
              </a:rPr>
              <a:t>m</a:t>
            </a:r>
            <a:r>
              <a:rPr lang="cs-CZ" sz="1800" kern="0" dirty="0">
                <a:latin typeface="Arial"/>
              </a:rPr>
              <a:t>)</a:t>
            </a:r>
            <a:r>
              <a:rPr lang="en-US" sz="1800" kern="0" dirty="0">
                <a:latin typeface="Arial"/>
              </a:rPr>
              <a:t> on Plant Genetic Resources for Food and Agriculture</a:t>
            </a:r>
            <a:r>
              <a:rPr lang="cs-CZ" sz="1800" kern="0" dirty="0">
                <a:latin typeface="Arial"/>
              </a:rPr>
              <a:t> (PGRFA) 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Databáze informací o genových bankách a jejich inventáře (seznamy exemplářů)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Monitoring konzervace genetických informací zemědělských plodin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FPMA</a:t>
            </a:r>
            <a:r>
              <a:rPr lang="cs-CZ" sz="1800" kern="0" dirty="0">
                <a:latin typeface="Arial"/>
              </a:rPr>
              <a:t> (Food </a:t>
            </a:r>
            <a:r>
              <a:rPr lang="cs-CZ" sz="1800" kern="0" dirty="0" err="1">
                <a:latin typeface="Arial"/>
              </a:rPr>
              <a:t>Price</a:t>
            </a:r>
            <a:r>
              <a:rPr lang="cs-CZ" sz="1800" kern="0" dirty="0">
                <a:latin typeface="Arial"/>
              </a:rPr>
              <a:t> Monitoring and </a:t>
            </a:r>
            <a:r>
              <a:rPr lang="cs-CZ" sz="1800" kern="0" dirty="0" err="1">
                <a:latin typeface="Arial"/>
              </a:rPr>
              <a:t>Analysis</a:t>
            </a:r>
            <a:r>
              <a:rPr lang="cs-CZ" sz="1800" kern="0" dirty="0">
                <a:latin typeface="Arial"/>
              </a:rPr>
              <a:t>) –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Monitoring cen základních potravin (především v rozvojových zemích)</a:t>
            </a:r>
          </a:p>
          <a:p>
            <a:pPr marL="441000" lvl="1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600" kern="0" dirty="0">
                <a:latin typeface="Arial"/>
              </a:rPr>
              <a:t>Early </a:t>
            </a:r>
            <a:r>
              <a:rPr lang="cs-CZ" sz="1600" kern="0" dirty="0" err="1">
                <a:latin typeface="Arial"/>
              </a:rPr>
              <a:t>warning</a:t>
            </a:r>
            <a:r>
              <a:rPr lang="cs-CZ" sz="1600" kern="0" dirty="0">
                <a:latin typeface="Arial"/>
              </a:rPr>
              <a:t> vysokých cen (potravinová bezpečnost)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600" kern="0" dirty="0">
              <a:latin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E00C2F-F52B-41B8-8D4D-8E46BE7500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63" y="212655"/>
            <a:ext cx="1177436" cy="119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4699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12541</TotalTime>
  <Words>670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Trojanová</dc:creator>
  <cp:lastModifiedBy>Ondřej Kvarda</cp:lastModifiedBy>
  <cp:revision>2001</cp:revision>
  <dcterms:created xsi:type="dcterms:W3CDTF">2020-09-28T14:54:23Z</dcterms:created>
  <dcterms:modified xsi:type="dcterms:W3CDTF">2022-04-29T23:01:34Z</dcterms:modified>
</cp:coreProperties>
</file>